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56" r:id="rId2"/>
    <p:sldId id="267" r:id="rId3"/>
    <p:sldId id="264" r:id="rId4"/>
    <p:sldId id="281" r:id="rId5"/>
    <p:sldId id="282" r:id="rId6"/>
    <p:sldId id="283" r:id="rId7"/>
    <p:sldId id="284" r:id="rId8"/>
    <p:sldId id="269" r:id="rId9"/>
    <p:sldId id="272" r:id="rId10"/>
    <p:sldId id="273" r:id="rId11"/>
    <p:sldId id="274" r:id="rId12"/>
    <p:sldId id="277" r:id="rId13"/>
    <p:sldId id="275" r:id="rId14"/>
    <p:sldId id="280" r:id="rId15"/>
    <p:sldId id="278" r:id="rId16"/>
    <p:sldId id="279" r:id="rId17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4" d="100"/>
          <a:sy n="44" d="100"/>
        </p:scale>
        <p:origin x="1388" y="52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antiago%20Giraud\Google%20Drive\Series%20macro%20unificadas\Sector%20Externo\Complejos%20exportadores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../embeddings/oleObject1.bin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ederico%20Bert\Desktop\Jornada%20Variabilidad\An&#225;lisi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C:\Users\Federico%20Bert\Downloads\Penetraci&#243;n%20para%20FB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800078561608371E-2"/>
          <c:y val="6.683697530879204E-2"/>
          <c:w val="0.91199921438391629"/>
          <c:h val="0.74781879143719754"/>
        </c:manualLayout>
      </c:layout>
      <c:lineChart>
        <c:grouping val="standard"/>
        <c:varyColors val="0"/>
        <c:ser>
          <c:idx val="0"/>
          <c:order val="0"/>
          <c:tx>
            <c:v>Argentina</c:v>
          </c:tx>
          <c:spPr>
            <a:ln>
              <a:solidFill>
                <a:srgbClr val="00B050"/>
              </a:solidFill>
            </a:ln>
          </c:spPr>
          <c:marker>
            <c:symbol val="circle"/>
            <c:size val="7"/>
            <c:spPr>
              <a:solidFill>
                <a:srgbClr val="15A14E"/>
              </a:solidFill>
              <a:ln>
                <a:solidFill>
                  <a:srgbClr val="00B050"/>
                </a:solidFill>
              </a:ln>
            </c:spPr>
          </c:marker>
          <c:cat>
            <c:numRef>
              <c:f>'PBI Constante'!$B$81:$O$81</c:f>
              <c:numCache>
                <c:formatCode>General</c:formatCode>
                <c:ptCount val="14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</c:numCache>
            </c:numRef>
          </c:cat>
          <c:val>
            <c:numRef>
              <c:f>'PBI Constante'!$B$108:$O$108</c:f>
              <c:numCache>
                <c:formatCode>0.0%</c:formatCode>
                <c:ptCount val="14"/>
                <c:pt idx="0">
                  <c:v>9.4865646607496121E-2</c:v>
                </c:pt>
                <c:pt idx="1">
                  <c:v>0.10405902363525664</c:v>
                </c:pt>
                <c:pt idx="2">
                  <c:v>9.4543668618284504E-2</c:v>
                </c:pt>
                <c:pt idx="3">
                  <c:v>9.5763098213467623E-2</c:v>
                </c:pt>
                <c:pt idx="4">
                  <c:v>9.0039481896572821E-2</c:v>
                </c:pt>
                <c:pt idx="5">
                  <c:v>7.0343738819183418E-2</c:v>
                </c:pt>
                <c:pt idx="6">
                  <c:v>9.0256130139052121E-2</c:v>
                </c:pt>
                <c:pt idx="7">
                  <c:v>8.3321677449849071E-2</c:v>
                </c:pt>
                <c:pt idx="8">
                  <c:v>7.3238646671983695E-2</c:v>
                </c:pt>
                <c:pt idx="9">
                  <c:v>7.9546278350033597E-2</c:v>
                </c:pt>
                <c:pt idx="10">
                  <c:v>8.3603409666426265E-2</c:v>
                </c:pt>
                <c:pt idx="11">
                  <c:v>8.7731382792063245E-2</c:v>
                </c:pt>
                <c:pt idx="12">
                  <c:v>8.5272331830831105E-2</c:v>
                </c:pt>
                <c:pt idx="13">
                  <c:v>8.6134210739623462E-2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574-4039-94CE-0FC0E0C4AB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87894128"/>
        <c:axId val="487887056"/>
      </c:lineChart>
      <c:catAx>
        <c:axId val="4878941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2700">
            <a:solidFill>
              <a:srgbClr val="FFFFFF">
                <a:lumMod val="50000"/>
              </a:srgbClr>
            </a:solidFill>
          </a:ln>
        </c:spPr>
        <c:txPr>
          <a:bodyPr rot="-5400000" vert="horz"/>
          <a:lstStyle/>
          <a:p>
            <a:pPr>
              <a:defRPr sz="2400"/>
            </a:pPr>
            <a:endParaRPr lang="en-US"/>
          </a:p>
        </c:txPr>
        <c:crossAx val="487887056"/>
        <c:crosses val="autoZero"/>
        <c:auto val="1"/>
        <c:lblAlgn val="ctr"/>
        <c:lblOffset val="100"/>
        <c:tickLblSkip val="1"/>
        <c:tickMarkSkip val="2"/>
        <c:noMultiLvlLbl val="0"/>
      </c:catAx>
      <c:valAx>
        <c:axId val="487887056"/>
        <c:scaling>
          <c:orientation val="minMax"/>
          <c:max val="0.14000000000000001"/>
          <c:min val="0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spPr>
          <a:ln w="12700">
            <a:solidFill>
              <a:srgbClr val="FFFFFF">
                <a:lumMod val="50000"/>
              </a:srgbClr>
            </a:solidFill>
          </a:ln>
        </c:spPr>
        <c:txPr>
          <a:bodyPr rot="0" vert="horz"/>
          <a:lstStyle/>
          <a:p>
            <a:pPr>
              <a:defRPr sz="2400"/>
            </a:pPr>
            <a:endParaRPr lang="en-US"/>
          </a:p>
        </c:txPr>
        <c:crossAx val="487894128"/>
        <c:crosses val="autoZero"/>
        <c:crossBetween val="between"/>
        <c:majorUnit val="2.0000000000000004E-2"/>
      </c:valAx>
      <c:spPr>
        <a:ln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400" b="0" i="0" u="none" strike="noStrike" baseline="0">
          <a:solidFill>
            <a:srgbClr val="000000"/>
          </a:solidFill>
          <a:latin typeface="+mn-lt"/>
          <a:ea typeface="Calibri"/>
          <a:cs typeface="Calibri"/>
        </a:defRPr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379431097049468"/>
          <c:y val="0.19705649034485642"/>
          <c:w val="0.66988981130817893"/>
          <c:h val="0.80294350965514361"/>
        </c:manualLayout>
      </c:layout>
      <c:pieChart>
        <c:varyColors val="1"/>
        <c:ser>
          <c:idx val="0"/>
          <c:order val="0"/>
          <c:spPr>
            <a:solidFill>
              <a:srgbClr val="00B050"/>
            </a:solidFill>
          </c:spPr>
          <c:dPt>
            <c:idx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1-E26C-4D27-BEAB-443784761F3A}"/>
              </c:ext>
            </c:extLst>
          </c:dPt>
          <c:dLbls>
            <c:dLbl>
              <c:idx val="0"/>
              <c:layout>
                <c:manualLayout>
                  <c:x val="-0.2129138888157201"/>
                  <c:y val="-8.9783693691109265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Agricultural products</a:t>
                    </a:r>
                    <a:r>
                      <a:rPr lang="en-US" baseline="0" dirty="0"/>
                      <a:t>
</a:t>
                    </a:r>
                    <a:fld id="{51364473-0369-4311-9444-2DA9A605C879}" type="PERCENTAGE">
                      <a:rPr lang="en-US" b="1" baseline="0" dirty="0"/>
                      <a:pPr/>
                      <a:t>[PERCENTAGE]</a:t>
                    </a:fld>
                    <a:endParaRPr lang="en-US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049406531500195"/>
                      <c:h val="0.3262269890865067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E26C-4D27-BEAB-443784761F3A}"/>
                </c:ext>
              </c:extLst>
            </c:dLbl>
            <c:dLbl>
              <c:idx val="1"/>
              <c:layout>
                <c:manualLayout>
                  <c:x val="0.20189997274702298"/>
                  <c:y val="0.11787199986400383"/>
                </c:manualLayout>
              </c:layout>
              <c:tx>
                <c:rich>
                  <a:bodyPr/>
                  <a:lstStyle/>
                  <a:p>
                    <a:pPr>
                      <a:defRPr sz="1800" b="0">
                        <a:solidFill>
                          <a:schemeClr val="bg1"/>
                        </a:solidFill>
                        <a:latin typeface="+mn-lt"/>
                      </a:defRPr>
                    </a:pPr>
                    <a:r>
                      <a:rPr lang="en-US" sz="1800" b="0" dirty="0">
                        <a:latin typeface="+mn-lt"/>
                      </a:rPr>
                      <a:t>Other products</a:t>
                    </a:r>
                    <a:r>
                      <a:rPr lang="en-US" sz="1800" b="0" baseline="0" dirty="0">
                        <a:latin typeface="+mn-lt"/>
                      </a:rPr>
                      <a:t>
</a:t>
                    </a:r>
                    <a:fld id="{1551C55B-7E0A-4A12-85BC-8C4F7CE746AA}" type="PERCENTAGE">
                      <a:rPr lang="en-US" sz="1800" b="1" baseline="0">
                        <a:latin typeface="+mn-lt"/>
                      </a:rPr>
                      <a:pPr>
                        <a:defRPr sz="1800" b="0">
                          <a:solidFill>
                            <a:schemeClr val="bg1"/>
                          </a:solidFill>
                          <a:latin typeface="+mn-lt"/>
                        </a:defRPr>
                      </a:pPr>
                      <a:t>[PERCENTAGE]</a:t>
                    </a:fld>
                    <a:endParaRPr lang="en-US" sz="1800" b="0" baseline="0" dirty="0">
                      <a:latin typeface="+mn-lt"/>
                    </a:endParaRPr>
                  </a:p>
                </c:rich>
              </c:tx>
              <c:spPr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664903320550705"/>
                      <c:h val="0.3031198258826042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E26C-4D27-BEAB-443784761F3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0">
                    <a:latin typeface="+mn-lt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Gráficos!$C$16:$C$17</c:f>
              <c:strCache>
                <c:ptCount val="2"/>
                <c:pt idx="0">
                  <c:v>Productos Agropecuarios</c:v>
                </c:pt>
                <c:pt idx="1">
                  <c:v>Otros Productos</c:v>
                </c:pt>
              </c:strCache>
            </c:strRef>
          </c:cat>
          <c:val>
            <c:numRef>
              <c:f>Gráficos!$D$16:$D$17</c:f>
              <c:numCache>
                <c:formatCode>0.0%</c:formatCode>
                <c:ptCount val="2"/>
                <c:pt idx="0">
                  <c:v>0.62244793093998352</c:v>
                </c:pt>
                <c:pt idx="1">
                  <c:v>0.37755206906001648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26C-4D27-BEAB-443784761F3A}"/>
            </c:ext>
          </c:extLst>
        </c:ser>
        <c:ser>
          <c:idx val="1"/>
          <c:order val="1"/>
          <c:cat>
            <c:strRef>
              <c:f>Gráficos!$C$16:$C$17</c:f>
              <c:strCache>
                <c:ptCount val="2"/>
                <c:pt idx="0">
                  <c:v>Productos Agropecuarios</c:v>
                </c:pt>
                <c:pt idx="1">
                  <c:v>Otros Productos</c:v>
                </c:pt>
              </c:strCache>
            </c:strRef>
          </c:cat>
          <c:val>
            <c:numRef>
              <c:f>Gráficos!$D$38</c:f>
              <c:numCache>
                <c:formatCode>#,##0</c:formatCode>
                <c:ptCount val="1"/>
                <c:pt idx="0">
                  <c:v>36341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26C-4D27-BEAB-443784761F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249604155799799"/>
          <c:y val="9.4927134115248807E-2"/>
          <c:w val="0.81875874567497242"/>
          <c:h val="0.90507286588475122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B03-408B-8838-1CB86E1CB8B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B03-408B-8838-1CB86E1CB8B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B03-408B-8838-1CB86E1CB8B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9B03-408B-8838-1CB86E1CB8B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9B03-408B-8838-1CB86E1CB8BC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9B03-408B-8838-1CB86E1CB8BC}"/>
              </c:ext>
            </c:extLst>
          </c:dPt>
          <c:dLbls>
            <c:dLbl>
              <c:idx val="0"/>
              <c:layout>
                <c:manualLayout>
                  <c:x val="-0.12399166276485019"/>
                  <c:y val="0.26382127939392258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tx1"/>
                        </a:solidFill>
                        <a:latin typeface="+mn-lt"/>
                      </a:rPr>
                      <a:t>Soybean meal</a:t>
                    </a:r>
                  </a:p>
                </c:rich>
              </c:tx>
              <c:showLegendKey val="0"/>
              <c:showVal val="0"/>
              <c:showCatName val="1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5626446622894992"/>
                      <c:h val="0.2761176405212413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9B03-408B-8838-1CB86E1CB8BC}"/>
                </c:ext>
              </c:extLst>
            </c:dLbl>
            <c:dLbl>
              <c:idx val="1"/>
              <c:layout>
                <c:manualLayout>
                  <c:x val="-3.8822862284302574E-2"/>
                  <c:y val="-9.7749900438072482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Maize</a:t>
                    </a:r>
                  </a:p>
                </c:rich>
              </c:tx>
              <c:showLegendKey val="0"/>
              <c:showVal val="0"/>
              <c:showCatName val="1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207133216932677"/>
                      <c:h val="0.1896654719235364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9B03-408B-8838-1CB86E1CB8BC}"/>
                </c:ext>
              </c:extLst>
            </c:dLbl>
            <c:dLbl>
              <c:idx val="2"/>
              <c:layout>
                <c:manualLayout>
                  <c:x val="-0.12617404768079252"/>
                  <c:y val="-0.10586002982227039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Soybean oil</a:t>
                    </a:r>
                  </a:p>
                </c:rich>
              </c:tx>
              <c:showLegendKey val="0"/>
              <c:showVal val="0"/>
              <c:showCatName val="1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6197428010847976"/>
                      <c:h val="0.2761176405212413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9B03-408B-8838-1CB86E1CB8BC}"/>
                </c:ext>
              </c:extLst>
            </c:dLbl>
            <c:dLbl>
              <c:idx val="3"/>
              <c:layout>
                <c:manualLayout>
                  <c:x val="3.5832177223818302E-3"/>
                  <c:y val="-4.1167699332240577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Soybean</a:t>
                    </a:r>
                  </a:p>
                </c:rich>
              </c:tx>
              <c:showLegendKey val="0"/>
              <c:showVal val="0"/>
              <c:showCatName val="1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514147163103402"/>
                      <c:h val="0.1896654719235364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9B03-408B-8838-1CB86E1CB8BC}"/>
                </c:ext>
              </c:extLst>
            </c:dLbl>
            <c:dLbl>
              <c:idx val="4"/>
              <c:layout>
                <c:manualLayout>
                  <c:x val="0.20705526551628042"/>
                  <c:y val="-0.12938419790132719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Wheat</a:t>
                    </a:r>
                  </a:p>
                </c:rich>
              </c:tx>
              <c:showLegendKey val="0"/>
              <c:showVal val="0"/>
              <c:showCatName val="1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675909089287997"/>
                      <c:h val="0.1896654719235364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9B03-408B-8838-1CB86E1CB8BC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baseline="0" dirty="0"/>
                      <a:t>Other</a:t>
                    </a:r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B03-408B-8838-1CB86E1CB8B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1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Gráficos!$C$6:$C$11</c:f>
              <c:strCache>
                <c:ptCount val="6"/>
                <c:pt idx="0">
                  <c:v>Harinas, pellets y expellers de soja</c:v>
                </c:pt>
                <c:pt idx="1">
                  <c:v>Maíz</c:v>
                </c:pt>
                <c:pt idx="2">
                  <c:v>Aceite de Soja</c:v>
                </c:pt>
                <c:pt idx="3">
                  <c:v>Porotos de Soja</c:v>
                </c:pt>
                <c:pt idx="4">
                  <c:v>Trigo</c:v>
                </c:pt>
                <c:pt idx="5">
                  <c:v>Resto</c:v>
                </c:pt>
              </c:strCache>
            </c:strRef>
          </c:cat>
          <c:val>
            <c:numRef>
              <c:f>Gráficos!$D$6:$D$11</c:f>
              <c:numCache>
                <c:formatCode>#,##0</c:formatCode>
                <c:ptCount val="6"/>
                <c:pt idx="0">
                  <c:v>9085</c:v>
                </c:pt>
                <c:pt idx="1">
                  <c:v>3935</c:v>
                </c:pt>
                <c:pt idx="2">
                  <c:v>3643</c:v>
                </c:pt>
                <c:pt idx="3">
                  <c:v>2719</c:v>
                </c:pt>
                <c:pt idx="4">
                  <c:v>2701</c:v>
                </c:pt>
                <c:pt idx="5">
                  <c:v>14258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9B03-408B-8838-1CB86E1CB8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Figuras!$B$2</c:f>
              <c:strCache>
                <c:ptCount val="1"/>
                <c:pt idx="0">
                  <c:v>Total production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Figuras!$A$14:$A$50</c:f>
              <c:numCache>
                <c:formatCode>General</c:formatCode>
                <c:ptCount val="37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</c:numCache>
            </c:numRef>
          </c:cat>
          <c:val>
            <c:numRef>
              <c:f>Figuras!$B$14:$B$50</c:f>
              <c:numCache>
                <c:formatCode>General</c:formatCode>
                <c:ptCount val="37"/>
                <c:pt idx="0">
                  <c:v>33670840</c:v>
                </c:pt>
                <c:pt idx="1">
                  <c:v>32229960</c:v>
                </c:pt>
                <c:pt idx="2">
                  <c:v>38808000</c:v>
                </c:pt>
                <c:pt idx="3">
                  <c:v>38874375</c:v>
                </c:pt>
                <c:pt idx="4">
                  <c:v>41902030</c:v>
                </c:pt>
                <c:pt idx="5">
                  <c:v>36160175</c:v>
                </c:pt>
                <c:pt idx="6">
                  <c:v>30009160</c:v>
                </c:pt>
                <c:pt idx="7">
                  <c:v>34597590</c:v>
                </c:pt>
                <c:pt idx="8">
                  <c:v>25025320</c:v>
                </c:pt>
                <c:pt idx="9">
                  <c:v>32470050</c:v>
                </c:pt>
                <c:pt idx="10">
                  <c:v>36194000</c:v>
                </c:pt>
                <c:pt idx="11">
                  <c:v>39019860</c:v>
                </c:pt>
                <c:pt idx="12">
                  <c:v>38333600</c:v>
                </c:pt>
                <c:pt idx="13">
                  <c:v>38515739</c:v>
                </c:pt>
                <c:pt idx="14">
                  <c:v>42735585</c:v>
                </c:pt>
                <c:pt idx="15">
                  <c:v>40583513</c:v>
                </c:pt>
                <c:pt idx="16">
                  <c:v>51133156</c:v>
                </c:pt>
                <c:pt idx="17">
                  <c:v>63467652</c:v>
                </c:pt>
                <c:pt idx="18">
                  <c:v>56989298</c:v>
                </c:pt>
                <c:pt idx="19">
                  <c:v>62228814</c:v>
                </c:pt>
                <c:pt idx="20">
                  <c:v>65197180</c:v>
                </c:pt>
                <c:pt idx="21">
                  <c:v>67318249</c:v>
                </c:pt>
                <c:pt idx="22">
                  <c:v>69035303</c:v>
                </c:pt>
                <c:pt idx="23">
                  <c:v>67409380</c:v>
                </c:pt>
                <c:pt idx="24">
                  <c:v>82338161</c:v>
                </c:pt>
                <c:pt idx="25">
                  <c:v>74591907</c:v>
                </c:pt>
                <c:pt idx="26">
                  <c:v>91462262</c:v>
                </c:pt>
                <c:pt idx="27">
                  <c:v>93831437</c:v>
                </c:pt>
                <c:pt idx="28">
                  <c:v>58285320</c:v>
                </c:pt>
                <c:pt idx="29">
                  <c:v>91689527</c:v>
                </c:pt>
                <c:pt idx="30">
                  <c:v>99859778</c:v>
                </c:pt>
                <c:pt idx="31">
                  <c:v>87675372</c:v>
                </c:pt>
                <c:pt idx="32">
                  <c:v>101473020</c:v>
                </c:pt>
                <c:pt idx="33">
                  <c:v>106059704</c:v>
                </c:pt>
                <c:pt idx="34">
                  <c:v>118588671</c:v>
                </c:pt>
                <c:pt idx="35">
                  <c:v>121146270</c:v>
                </c:pt>
                <c:pt idx="36">
                  <c:v>132454407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6DA-4330-9377-BFB177B629C0}"/>
            </c:ext>
          </c:extLst>
        </c:ser>
        <c:ser>
          <c:idx val="2"/>
          <c:order val="2"/>
          <c:tx>
            <c:strRef>
              <c:f>Figuras!$D$2</c:f>
              <c:strCache>
                <c:ptCount val="1"/>
                <c:pt idx="0">
                  <c:v>Soybean production</c:v>
                </c:pt>
              </c:strCache>
            </c:strRef>
          </c:tx>
          <c:spPr>
            <a:ln w="3810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Figuras!$A$14:$A$50</c:f>
              <c:numCache>
                <c:formatCode>General</c:formatCode>
                <c:ptCount val="37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</c:numCache>
            </c:numRef>
          </c:cat>
          <c:val>
            <c:numRef>
              <c:f>Figuras!$D$14:$D$50</c:f>
              <c:numCache>
                <c:formatCode>General</c:formatCode>
                <c:ptCount val="37"/>
                <c:pt idx="0">
                  <c:v>3770000</c:v>
                </c:pt>
                <c:pt idx="1">
                  <c:v>4150000</c:v>
                </c:pt>
                <c:pt idx="2">
                  <c:v>4000000</c:v>
                </c:pt>
                <c:pt idx="3">
                  <c:v>7000000</c:v>
                </c:pt>
                <c:pt idx="4">
                  <c:v>6500000</c:v>
                </c:pt>
                <c:pt idx="5">
                  <c:v>7100000</c:v>
                </c:pt>
                <c:pt idx="6">
                  <c:v>6666400</c:v>
                </c:pt>
                <c:pt idx="7">
                  <c:v>9900000</c:v>
                </c:pt>
                <c:pt idx="8">
                  <c:v>6500000</c:v>
                </c:pt>
                <c:pt idx="9">
                  <c:v>10700000</c:v>
                </c:pt>
                <c:pt idx="10">
                  <c:v>10861200</c:v>
                </c:pt>
                <c:pt idx="11">
                  <c:v>11308100</c:v>
                </c:pt>
                <c:pt idx="12">
                  <c:v>11043400</c:v>
                </c:pt>
                <c:pt idx="13">
                  <c:v>11719900</c:v>
                </c:pt>
                <c:pt idx="14">
                  <c:v>12133000</c:v>
                </c:pt>
                <c:pt idx="15">
                  <c:v>12448200</c:v>
                </c:pt>
                <c:pt idx="16">
                  <c:v>11004890</c:v>
                </c:pt>
                <c:pt idx="17">
                  <c:v>18732172</c:v>
                </c:pt>
                <c:pt idx="18">
                  <c:v>20000000</c:v>
                </c:pt>
                <c:pt idx="19">
                  <c:v>20135800</c:v>
                </c:pt>
                <c:pt idx="20">
                  <c:v>26880853</c:v>
                </c:pt>
                <c:pt idx="21">
                  <c:v>30000000</c:v>
                </c:pt>
                <c:pt idx="22">
                  <c:v>34706662</c:v>
                </c:pt>
                <c:pt idx="23">
                  <c:v>31576752</c:v>
                </c:pt>
                <c:pt idx="24">
                  <c:v>38300006</c:v>
                </c:pt>
                <c:pt idx="25">
                  <c:v>40537368</c:v>
                </c:pt>
                <c:pt idx="26">
                  <c:v>47482787</c:v>
                </c:pt>
                <c:pt idx="27">
                  <c:v>46238890</c:v>
                </c:pt>
                <c:pt idx="28">
                  <c:v>30989474</c:v>
                </c:pt>
                <c:pt idx="29">
                  <c:v>52676218</c:v>
                </c:pt>
                <c:pt idx="30">
                  <c:v>48878774</c:v>
                </c:pt>
                <c:pt idx="31">
                  <c:v>40100197</c:v>
                </c:pt>
                <c:pt idx="32">
                  <c:v>49306202</c:v>
                </c:pt>
                <c:pt idx="33">
                  <c:v>53397720</c:v>
                </c:pt>
                <c:pt idx="34">
                  <c:v>61446556</c:v>
                </c:pt>
                <c:pt idx="35">
                  <c:v>58799258</c:v>
                </c:pt>
                <c:pt idx="36">
                  <c:v>54971626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6DA-4330-9377-BFB177B629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87882704"/>
        <c:axId val="487884880"/>
      </c:lineChart>
      <c:lineChart>
        <c:grouping val="standard"/>
        <c:varyColors val="0"/>
        <c:ser>
          <c:idx val="1"/>
          <c:order val="1"/>
          <c:tx>
            <c:strRef>
              <c:f>Figuras!$C$2</c:f>
              <c:strCache>
                <c:ptCount val="1"/>
                <c:pt idx="0">
                  <c:v>Total area</c:v>
                </c:pt>
              </c:strCache>
            </c:strRef>
          </c:tx>
          <c:spPr>
            <a:ln w="38100" cap="rnd">
              <a:solidFill>
                <a:schemeClr val="accent2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Figuras!$A$14:$A$50</c:f>
              <c:numCache>
                <c:formatCode>General</c:formatCode>
                <c:ptCount val="37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</c:numCache>
            </c:numRef>
          </c:cat>
          <c:val>
            <c:numRef>
              <c:f>Figuras!$C$14:$C$50</c:f>
              <c:numCache>
                <c:formatCode>General</c:formatCode>
                <c:ptCount val="37"/>
                <c:pt idx="0">
                  <c:v>16555390</c:v>
                </c:pt>
                <c:pt idx="1">
                  <c:v>17200635</c:v>
                </c:pt>
                <c:pt idx="2">
                  <c:v>18195750</c:v>
                </c:pt>
                <c:pt idx="3">
                  <c:v>18626610</c:v>
                </c:pt>
                <c:pt idx="4">
                  <c:v>17651300</c:v>
                </c:pt>
                <c:pt idx="5">
                  <c:v>17648350</c:v>
                </c:pt>
                <c:pt idx="6">
                  <c:v>15583130</c:v>
                </c:pt>
                <c:pt idx="7">
                  <c:v>15565444</c:v>
                </c:pt>
                <c:pt idx="8">
                  <c:v>15535060</c:v>
                </c:pt>
                <c:pt idx="9">
                  <c:v>16565920</c:v>
                </c:pt>
                <c:pt idx="10">
                  <c:v>16661850</c:v>
                </c:pt>
                <c:pt idx="11">
                  <c:v>16310725</c:v>
                </c:pt>
                <c:pt idx="12">
                  <c:v>16149430</c:v>
                </c:pt>
                <c:pt idx="13">
                  <c:v>16661300</c:v>
                </c:pt>
                <c:pt idx="14">
                  <c:v>18140915</c:v>
                </c:pt>
                <c:pt idx="15">
                  <c:v>18903070</c:v>
                </c:pt>
                <c:pt idx="16">
                  <c:v>22503850</c:v>
                </c:pt>
                <c:pt idx="17">
                  <c:v>21702940</c:v>
                </c:pt>
                <c:pt idx="18">
                  <c:v>22561995</c:v>
                </c:pt>
                <c:pt idx="19">
                  <c:v>23420745</c:v>
                </c:pt>
                <c:pt idx="20">
                  <c:v>23659333</c:v>
                </c:pt>
                <c:pt idx="21">
                  <c:v>24762916</c:v>
                </c:pt>
                <c:pt idx="22">
                  <c:v>25216112</c:v>
                </c:pt>
                <c:pt idx="23">
                  <c:v>26323040</c:v>
                </c:pt>
                <c:pt idx="24">
                  <c:v>26999965</c:v>
                </c:pt>
                <c:pt idx="25">
                  <c:v>26963718</c:v>
                </c:pt>
                <c:pt idx="26">
                  <c:v>28892291</c:v>
                </c:pt>
                <c:pt idx="27">
                  <c:v>30750929</c:v>
                </c:pt>
                <c:pt idx="28">
                  <c:v>29613013</c:v>
                </c:pt>
                <c:pt idx="29">
                  <c:v>28803237</c:v>
                </c:pt>
                <c:pt idx="30">
                  <c:v>31875647</c:v>
                </c:pt>
                <c:pt idx="31">
                  <c:v>32713198</c:v>
                </c:pt>
                <c:pt idx="32">
                  <c:v>34064773</c:v>
                </c:pt>
                <c:pt idx="33">
                  <c:v>33241013</c:v>
                </c:pt>
                <c:pt idx="34">
                  <c:v>34572629</c:v>
                </c:pt>
                <c:pt idx="35">
                  <c:v>35631380</c:v>
                </c:pt>
                <c:pt idx="36">
                  <c:v>36566075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6DA-4330-9377-BFB177B629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87699024"/>
        <c:axId val="487885424"/>
      </c:lineChart>
      <c:catAx>
        <c:axId val="4878827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7884880"/>
        <c:crosses val="autoZero"/>
        <c:auto val="1"/>
        <c:lblAlgn val="ctr"/>
        <c:lblOffset val="100"/>
        <c:noMultiLvlLbl val="0"/>
      </c:catAx>
      <c:valAx>
        <c:axId val="4878848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Total production (tons)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7882704"/>
        <c:crosses val="autoZero"/>
        <c:crossBetween val="between"/>
        <c:dispUnits>
          <c:builtInUnit val="millions"/>
          <c:dispUnitsLbl>
            <c:tx>
              <c:rich>
                <a:bodyPr rot="-5400000" spcFirstLastPara="1" vertOverflow="ellipsis" vert="horz" wrap="square" anchor="ctr" anchorCtr="1"/>
                <a:lstStyle/>
                <a:p>
                  <a:pPr>
                    <a:defRPr sz="2400" b="0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r>
                    <a:rPr lang="es-AR"/>
                    <a:t>Millons</a:t>
                  </a:r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valAx>
        <c:axId val="487885424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AR"/>
                  <a:t>Total area (hectares)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7699024"/>
        <c:crosses val="max"/>
        <c:crossBetween val="between"/>
        <c:dispUnits>
          <c:builtInUnit val="millions"/>
          <c:dispUnitsLbl>
            <c:tx>
              <c:rich>
                <a:bodyPr rot="-5400000" spcFirstLastPara="1" vertOverflow="ellipsis" vert="horz" wrap="square" anchor="ctr" anchorCtr="1"/>
                <a:lstStyle/>
                <a:p>
                  <a:pPr>
                    <a:defRPr sz="2400" b="0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r>
                    <a:rPr lang="es-AR"/>
                    <a:t>Millons</a:t>
                  </a:r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catAx>
        <c:axId val="48769902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8788542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>
          <a:solidFill>
            <a:schemeClr val="tx2"/>
          </a:solidFill>
        </a:defRPr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411253750166217"/>
          <c:y val="4.5396758893338468E-2"/>
          <c:w val="0.76425419049631127"/>
          <c:h val="0.81084220437784249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4"/>
            <c:spPr>
              <a:solidFill>
                <a:srgbClr val="00B0F0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Hoja1!$A$32:$A$44</c:f>
              <c:numCache>
                <c:formatCode>General</c:formatCode>
                <c:ptCount val="13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</c:numCache>
            </c:numRef>
          </c:cat>
          <c:val>
            <c:numRef>
              <c:f>Hoja1!$C$32:$C$44</c:f>
              <c:numCache>
                <c:formatCode>0</c:formatCode>
                <c:ptCount val="13"/>
                <c:pt idx="0">
                  <c:v>4567.6300578034688</c:v>
                </c:pt>
                <c:pt idx="1">
                  <c:v>5684.3930635838151</c:v>
                </c:pt>
                <c:pt idx="2">
                  <c:v>2857.8034682080929</c:v>
                </c:pt>
                <c:pt idx="3">
                  <c:v>5442.7745664739887</c:v>
                </c:pt>
                <c:pt idx="4">
                  <c:v>3930.6358381502891</c:v>
                </c:pt>
                <c:pt idx="5">
                  <c:v>5779.1907514450868</c:v>
                </c:pt>
                <c:pt idx="6">
                  <c:v>3800</c:v>
                </c:pt>
                <c:pt idx="7">
                  <c:v>1793.063583815029</c:v>
                </c:pt>
                <c:pt idx="8">
                  <c:v>6003.4682080924858</c:v>
                </c:pt>
                <c:pt idx="9">
                  <c:v>4567.6300578034688</c:v>
                </c:pt>
                <c:pt idx="10">
                  <c:v>3828.9017341040467</c:v>
                </c:pt>
                <c:pt idx="11">
                  <c:v>4552.6011560693642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96D-4611-8616-DD7029C934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336498704"/>
        <c:axId val="-1336505232"/>
      </c:lineChart>
      <c:catAx>
        <c:axId val="-13364987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31750" cap="flat" cmpd="sng" algn="ctr">
            <a:solidFill>
              <a:schemeClr val="tx1">
                <a:lumMod val="95000"/>
                <a:lumOff val="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-1336505232"/>
        <c:crosses val="autoZero"/>
        <c:auto val="1"/>
        <c:lblAlgn val="ctr"/>
        <c:lblOffset val="100"/>
        <c:noMultiLvlLbl val="0"/>
      </c:catAx>
      <c:valAx>
        <c:axId val="-133650523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Helvetica Neue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r>
                  <a:rPr lang="es-AR"/>
                  <a:t>Rinde (kg/ha)</a:t>
                </a:r>
              </a:p>
            </c:rich>
          </c:tx>
          <c:layout>
            <c:manualLayout>
              <c:xMode val="edge"/>
              <c:yMode val="edge"/>
              <c:x val="1.4381096800472878E-2"/>
              <c:y val="0.2908953099282943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elvetica Neue"/>
                  <a:ea typeface="Tahoma" panose="020B0604030504040204" pitchFamily="34" charset="0"/>
                  <a:cs typeface="Tahoma" panose="020B0604030504040204" pitchFamily="34" charset="0"/>
                </a:defRPr>
              </a:pPr>
              <a:endParaRPr lang="en-US"/>
            </a:p>
          </c:txPr>
        </c:title>
        <c:numFmt formatCode="0" sourceLinked="1"/>
        <c:majorTickMark val="out"/>
        <c:minorTickMark val="none"/>
        <c:tickLblPos val="nextTo"/>
        <c:spPr>
          <a:noFill/>
          <a:ln w="31750">
            <a:solidFill>
              <a:schemeClr val="tx1">
                <a:lumMod val="95000"/>
                <a:lumOff val="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-13364987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>
          <a:latin typeface="Helvetica Neue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/>
                <a:ea typeface="+mn-ea"/>
                <a:cs typeface="+mn-cs"/>
              </a:defRPr>
            </a:pPr>
            <a:r>
              <a:rPr lang="es-AR" sz="2400"/>
              <a:t>Penetración de seguros en Argentina</a:t>
            </a:r>
          </a:p>
        </c:rich>
      </c:tx>
      <c:layout>
        <c:manualLayout>
          <c:xMode val="edge"/>
          <c:yMode val="edge"/>
          <c:x val="0.25680246187652833"/>
          <c:y val="2.874671284248887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75000"/>
                  <a:lumOff val="25000"/>
                </a:schemeClr>
              </a:solidFill>
              <a:latin typeface="Helvetica Neue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032797782228401"/>
          <c:y val="0.12685010946972794"/>
          <c:w val="0.77050316481351921"/>
          <c:h val="0.635722157556203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Hoja1!$H$1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Hoja1!$A$2:$A$4</c:f>
              <c:strCache>
                <c:ptCount val="3"/>
                <c:pt idx="0">
                  <c:v>Soja</c:v>
                </c:pt>
                <c:pt idx="1">
                  <c:v>Maíz</c:v>
                </c:pt>
                <c:pt idx="2">
                  <c:v>Trigo</c:v>
                </c:pt>
              </c:strCache>
            </c:strRef>
          </c:cat>
          <c:val>
            <c:numRef>
              <c:f>Hoja1!$H$2:$H$4</c:f>
              <c:numCache>
                <c:formatCode>0.0%</c:formatCode>
                <c:ptCount val="3"/>
                <c:pt idx="0">
                  <c:v>0.51505870947272436</c:v>
                </c:pt>
                <c:pt idx="1">
                  <c:v>0.42688956745214196</c:v>
                </c:pt>
                <c:pt idx="2">
                  <c:v>0.6657923941185413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DC-4F9C-9D4F-32681DA26F41}"/>
            </c:ext>
          </c:extLst>
        </c:ser>
        <c:ser>
          <c:idx val="1"/>
          <c:order val="1"/>
          <c:tx>
            <c:strRef>
              <c:f>Hoja1!$I$1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Hoja1!$A$2:$A$4</c:f>
              <c:strCache>
                <c:ptCount val="3"/>
                <c:pt idx="0">
                  <c:v>Soja</c:v>
                </c:pt>
                <c:pt idx="1">
                  <c:v>Maíz</c:v>
                </c:pt>
                <c:pt idx="2">
                  <c:v>Trigo</c:v>
                </c:pt>
              </c:strCache>
            </c:strRef>
          </c:cat>
          <c:val>
            <c:numRef>
              <c:f>Hoja1!$I$2:$I$4</c:f>
              <c:numCache>
                <c:formatCode>0.0%</c:formatCode>
                <c:ptCount val="3"/>
                <c:pt idx="0">
                  <c:v>0.51630335246576098</c:v>
                </c:pt>
                <c:pt idx="1">
                  <c:v>0.32122486113136511</c:v>
                </c:pt>
                <c:pt idx="2">
                  <c:v>0.65797908586428333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5DC-4F9C-9D4F-32681DA26F41}"/>
            </c:ext>
          </c:extLst>
        </c:ser>
        <c:ser>
          <c:idx val="2"/>
          <c:order val="2"/>
          <c:tx>
            <c:strRef>
              <c:f>Hoja1!$J$1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Hoja1!$A$2:$A$4</c:f>
              <c:strCache>
                <c:ptCount val="3"/>
                <c:pt idx="0">
                  <c:v>Soja</c:v>
                </c:pt>
                <c:pt idx="1">
                  <c:v>Maíz</c:v>
                </c:pt>
                <c:pt idx="2">
                  <c:v>Trigo</c:v>
                </c:pt>
              </c:strCache>
            </c:strRef>
          </c:cat>
          <c:val>
            <c:numRef>
              <c:f>Hoja1!$J$2:$J$4</c:f>
              <c:numCache>
                <c:formatCode>0.0%</c:formatCode>
                <c:ptCount val="3"/>
                <c:pt idx="0">
                  <c:v>0.59460857985221416</c:v>
                </c:pt>
                <c:pt idx="1">
                  <c:v>0.26165443654593545</c:v>
                </c:pt>
                <c:pt idx="2">
                  <c:v>0.44974034084372794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5DC-4F9C-9D4F-32681DA26F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15927712"/>
        <c:axId val="815926080"/>
      </c:barChart>
      <c:catAx>
        <c:axId val="8159277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25400" cap="flat" cmpd="sng" algn="ctr">
            <a:solidFill>
              <a:sysClr val="windowText" lastClr="000000">
                <a:lumMod val="75000"/>
                <a:lumOff val="25000"/>
              </a:sys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/>
                <a:ea typeface="+mn-ea"/>
                <a:cs typeface="+mn-cs"/>
              </a:defRPr>
            </a:pPr>
            <a:endParaRPr lang="en-US"/>
          </a:p>
        </c:txPr>
        <c:crossAx val="815926080"/>
        <c:crosses val="autoZero"/>
        <c:auto val="1"/>
        <c:lblAlgn val="ctr"/>
        <c:lblOffset val="100"/>
        <c:noMultiLvlLbl val="0"/>
      </c:catAx>
      <c:valAx>
        <c:axId val="8159260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elvetica Neue"/>
                    <a:ea typeface="+mn-ea"/>
                    <a:cs typeface="+mn-cs"/>
                  </a:defRPr>
                </a:pPr>
                <a:r>
                  <a:rPr lang="es-AR"/>
                  <a:t>% del área total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 Neue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out"/>
        <c:minorTickMark val="none"/>
        <c:tickLblPos val="nextTo"/>
        <c:spPr>
          <a:noFill/>
          <a:ln w="25400">
            <a:solidFill>
              <a:sysClr val="windowText" lastClr="000000">
                <a:lumMod val="75000"/>
                <a:lumOff val="25000"/>
              </a:sys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/>
                <a:ea typeface="+mn-ea"/>
                <a:cs typeface="+mn-cs"/>
              </a:defRPr>
            </a:pPr>
            <a:endParaRPr lang="en-US"/>
          </a:p>
        </c:txPr>
        <c:crossAx val="815927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5028375714143994"/>
          <c:y val="0.86242224200108164"/>
          <c:w val="0.43459294314936792"/>
          <c:h val="7.187098578751523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Helvetica Neue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>
          <a:solidFill>
            <a:schemeClr val="tx1">
              <a:lumMod val="75000"/>
              <a:lumOff val="25000"/>
            </a:schemeClr>
          </a:solidFill>
          <a:latin typeface="Helvetica Neue"/>
        </a:defRPr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" name="Shape 1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b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 b="0"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0" marR="0" indent="355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0" marR="0" indent="711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0" marR="0" indent="1066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0" marR="0" indent="1422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emf"/><Relationship Id="rId5" Type="http://schemas.openxmlformats.org/officeDocument/2006/relationships/hyperlink" Target="http://www.crc-sas.org/es/" TargetMode="External"/><Relationship Id="rId4" Type="http://schemas.openxmlformats.org/officeDocument/2006/relationships/hyperlink" Target="https://www.smn.gob.ar/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6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380"/>
            <a:ext cx="13004800" cy="974884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0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380"/>
            <a:ext cx="13004800" cy="974884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04D3BF5-1B44-4D5A-ACFC-1432A3D0856A}"/>
              </a:ext>
            </a:extLst>
          </p:cNvPr>
          <p:cNvSpPr txBox="1"/>
          <p:nvPr/>
        </p:nvSpPr>
        <p:spPr>
          <a:xfrm rot="10800000" flipV="1">
            <a:off x="566056" y="1899400"/>
            <a:ext cx="11974285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AR" dirty="0">
                <a:solidFill>
                  <a:srgbClr val="0070C0"/>
                </a:solidFill>
              </a:rPr>
              <a:t>Ante la incertidumbre y riesgo, el agricultor puede</a:t>
            </a:r>
            <a:endParaRPr kumimoji="0" lang="en-US" sz="2400" b="1" i="0" u="none" strike="noStrike" cap="none" spc="0" normalizeH="0" baseline="0" dirty="0">
              <a:ln>
                <a:noFill/>
              </a:ln>
              <a:solidFill>
                <a:srgbClr val="0070C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FCD9C87-F2C3-47D9-9EBA-883F7C29122D}"/>
              </a:ext>
            </a:extLst>
          </p:cNvPr>
          <p:cNvSpPr/>
          <p:nvPr/>
        </p:nvSpPr>
        <p:spPr>
          <a:xfrm>
            <a:off x="1152658" y="3884997"/>
            <a:ext cx="3960000" cy="1404000"/>
          </a:xfrm>
          <a:prstGeom prst="round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AR" sz="280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rPr>
              <a:t>Asumir y mitigar</a:t>
            </a:r>
            <a:endParaRPr kumimoji="0" lang="en-US" sz="280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6D197E7-7ECD-43AA-A796-68314D175DAD}"/>
              </a:ext>
            </a:extLst>
          </p:cNvPr>
          <p:cNvSpPr/>
          <p:nvPr/>
        </p:nvSpPr>
        <p:spPr>
          <a:xfrm>
            <a:off x="7892142" y="3884997"/>
            <a:ext cx="3960000" cy="1404000"/>
          </a:xfrm>
          <a:prstGeom prst="round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AR" sz="280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rPr>
              <a:t>Transferir</a:t>
            </a:r>
            <a:endParaRPr kumimoji="0" lang="en-US" sz="280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cxnSp>
        <p:nvCxnSpPr>
          <p:cNvPr id="7" name="Connector: Elbow 6">
            <a:extLst>
              <a:ext uri="{FF2B5EF4-FFF2-40B4-BE49-F238E27FC236}">
                <a16:creationId xmlns:a16="http://schemas.microsoft.com/office/drawing/2014/main" id="{A55383AA-1DEB-4586-95F8-566246291FF3}"/>
              </a:ext>
            </a:extLst>
          </p:cNvPr>
          <p:cNvCxnSpPr>
            <a:cxnSpLocks/>
          </p:cNvCxnSpPr>
          <p:nvPr/>
        </p:nvCxnSpPr>
        <p:spPr>
          <a:xfrm rot="5400000">
            <a:off x="4086092" y="1417891"/>
            <a:ext cx="1513673" cy="3420540"/>
          </a:xfrm>
          <a:prstGeom prst="bentConnector3">
            <a:avLst/>
          </a:prstGeom>
          <a:noFill/>
          <a:ln w="57150" cap="flat">
            <a:solidFill>
              <a:schemeClr val="accent1"/>
            </a:solidFill>
            <a:prstDash val="solid"/>
            <a:miter lim="400000"/>
            <a:headEnd type="oval" w="med" len="med"/>
            <a:tailEnd type="oval" w="med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3" name="Connector: Elbow 22">
            <a:extLst>
              <a:ext uri="{FF2B5EF4-FFF2-40B4-BE49-F238E27FC236}">
                <a16:creationId xmlns:a16="http://schemas.microsoft.com/office/drawing/2014/main" id="{C55C2B5B-AE6A-4C2D-BA74-33287FEB63D5}"/>
              </a:ext>
            </a:extLst>
          </p:cNvPr>
          <p:cNvCxnSpPr>
            <a:cxnSpLocks/>
            <a:stCxn id="14" idx="2"/>
            <a:endCxn id="13" idx="0"/>
          </p:cNvCxnSpPr>
          <p:nvPr/>
        </p:nvCxnSpPr>
        <p:spPr>
          <a:xfrm rot="16200000" flipH="1">
            <a:off x="7455834" y="1468688"/>
            <a:ext cx="1513673" cy="3318944"/>
          </a:xfrm>
          <a:prstGeom prst="bentConnector3">
            <a:avLst>
              <a:gd name="adj1" fmla="val 50000"/>
            </a:avLst>
          </a:prstGeom>
          <a:noFill/>
          <a:ln w="57150" cap="flat">
            <a:solidFill>
              <a:schemeClr val="accent1"/>
            </a:solidFill>
            <a:prstDash val="solid"/>
            <a:miter lim="400000"/>
            <a:headEnd type="oval" w="med" len="med"/>
            <a:tailEnd type="oval" w="med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24" name="Imagen 5">
            <a:extLst>
              <a:ext uri="{FF2B5EF4-FFF2-40B4-BE49-F238E27FC236}">
                <a16:creationId xmlns:a16="http://schemas.microsoft.com/office/drawing/2014/main" id="{98C837F7-54B2-4E61-8E89-D95C71C00E3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327"/>
          <a:stretch/>
        </p:blipFill>
        <p:spPr>
          <a:xfrm>
            <a:off x="4242656" y="6237873"/>
            <a:ext cx="4664628" cy="2556000"/>
          </a:xfrm>
          <a:prstGeom prst="rect">
            <a:avLst/>
          </a:prstGeom>
        </p:spPr>
      </p:pic>
      <p:pic>
        <p:nvPicPr>
          <p:cNvPr id="25" name="Picture 1">
            <a:extLst>
              <a:ext uri="{FF2B5EF4-FFF2-40B4-BE49-F238E27FC236}">
                <a16:creationId xmlns:a16="http://schemas.microsoft.com/office/drawing/2014/main" id="{5452C2B7-2328-4596-841E-41B27B636C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6167" y="6237873"/>
            <a:ext cx="3407999" cy="255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 descr="Image result for insurance building">
            <a:extLst>
              <a:ext uri="{FF2B5EF4-FFF2-40B4-BE49-F238E27FC236}">
                <a16:creationId xmlns:a16="http://schemas.microsoft.com/office/drawing/2014/main" id="{74F85FB7-26A3-4AEC-B58D-54CE66C973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3315" y="6237873"/>
            <a:ext cx="3412146" cy="25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Connector: Elbow 10">
            <a:extLst>
              <a:ext uri="{FF2B5EF4-FFF2-40B4-BE49-F238E27FC236}">
                <a16:creationId xmlns:a16="http://schemas.microsoft.com/office/drawing/2014/main" id="{C8EEAD97-F509-41CE-A4D3-26613AD15CE6}"/>
              </a:ext>
            </a:extLst>
          </p:cNvPr>
          <p:cNvCxnSpPr>
            <a:cxnSpLocks/>
            <a:stCxn id="13" idx="1"/>
          </p:cNvCxnSpPr>
          <p:nvPr/>
        </p:nvCxnSpPr>
        <p:spPr>
          <a:xfrm rot="10800000">
            <a:off x="5112658" y="4586997"/>
            <a:ext cx="2779484" cy="12700"/>
          </a:xfrm>
          <a:prstGeom prst="bentConnector3">
            <a:avLst>
              <a:gd name="adj1" fmla="val 50000"/>
            </a:avLst>
          </a:prstGeom>
          <a:noFill/>
          <a:ln w="57150" cap="flat">
            <a:solidFill>
              <a:schemeClr val="accent1"/>
            </a:solidFill>
            <a:prstDash val="solid"/>
            <a:miter lim="400000"/>
            <a:headEnd type="oval" w="med" len="med"/>
            <a:tailEnd type="oval" w="med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240397764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0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380"/>
            <a:ext cx="13004800" cy="974884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04D3BF5-1B44-4D5A-ACFC-1432A3D0856A}"/>
              </a:ext>
            </a:extLst>
          </p:cNvPr>
          <p:cNvSpPr txBox="1"/>
          <p:nvPr/>
        </p:nvSpPr>
        <p:spPr>
          <a:xfrm rot="10800000" flipV="1">
            <a:off x="566056" y="1714734"/>
            <a:ext cx="11974285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AR" dirty="0">
                <a:solidFill>
                  <a:srgbClr val="0070C0"/>
                </a:solidFill>
              </a:rPr>
              <a:t>Los pronósticos climáticos anticipan posibles condiciones y permiten adaptar decisiones empresariales y agronómicas</a:t>
            </a:r>
            <a:endParaRPr kumimoji="0" lang="en-US" sz="2400" b="1" i="0" u="none" strike="noStrike" cap="none" spc="0" normalizeH="0" baseline="0" dirty="0">
              <a:ln>
                <a:noFill/>
              </a:ln>
              <a:solidFill>
                <a:srgbClr val="0070C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aphicFrame>
        <p:nvGraphicFramePr>
          <p:cNvPr id="12" name="Tabla 2">
            <a:extLst>
              <a:ext uri="{FF2B5EF4-FFF2-40B4-BE49-F238E27FC236}">
                <a16:creationId xmlns:a16="http://schemas.microsoft.com/office/drawing/2014/main" id="{5C3CC690-32DE-4E62-A2D5-55865802E7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152758"/>
              </p:ext>
            </p:extLst>
          </p:nvPr>
        </p:nvGraphicFramePr>
        <p:xfrm>
          <a:off x="802432" y="3319319"/>
          <a:ext cx="11399935" cy="5007692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6715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07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45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420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5719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837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97638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80368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057663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Helvetica Neue"/>
                        </a:rPr>
                        <a:t>Initial soil water</a:t>
                      </a:r>
                      <a:endParaRPr lang="es-AR" sz="2400" b="0" dirty="0">
                        <a:solidFill>
                          <a:schemeClr val="tx1"/>
                        </a:solidFill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Helvetica Neue"/>
                        </a:rPr>
                        <a:t>ENSO Phase</a:t>
                      </a:r>
                      <a:endParaRPr lang="es-AR" sz="2400" b="0" dirty="0">
                        <a:solidFill>
                          <a:schemeClr val="tx1"/>
                        </a:solidFill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AR" sz="2400" b="0" dirty="0">
                        <a:solidFill>
                          <a:schemeClr val="tx1"/>
                        </a:solidFill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Helvetica Neue"/>
                        </a:rPr>
                        <a:t>Early sowing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Helvetica Neue"/>
                        </a:rPr>
                        <a:t>+ fertilizer</a:t>
                      </a:r>
                      <a:endParaRPr lang="es-AR" sz="2400" b="0" dirty="0">
                        <a:solidFill>
                          <a:schemeClr val="tx1"/>
                        </a:solidFill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AR" sz="2400" b="0" dirty="0">
                        <a:solidFill>
                          <a:schemeClr val="tx1"/>
                        </a:solidFill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Helvetica Neue"/>
                        </a:rPr>
                        <a:t>Late sowing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Helvetica Neue"/>
                        </a:rPr>
                        <a:t> - fertilizer</a:t>
                      </a:r>
                      <a:endParaRPr lang="es-AR" sz="2400" b="0" dirty="0">
                        <a:solidFill>
                          <a:schemeClr val="tx1"/>
                        </a:solidFill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911"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Helvetica Neue"/>
                        </a:rPr>
                        <a:t>Median</a:t>
                      </a:r>
                      <a:endParaRPr lang="es-AR" sz="2400" b="0" dirty="0">
                        <a:solidFill>
                          <a:schemeClr val="tx1"/>
                        </a:solidFill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Helvetica Neue"/>
                        </a:rPr>
                        <a:t>IQR</a:t>
                      </a:r>
                      <a:endParaRPr lang="es-AR" sz="2400" b="0" dirty="0">
                        <a:solidFill>
                          <a:schemeClr val="tx1"/>
                        </a:solidFill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AR" sz="2400" b="0" dirty="0">
                        <a:solidFill>
                          <a:schemeClr val="tx1"/>
                        </a:solidFill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Helvetica Neue"/>
                        </a:rPr>
                        <a:t>Median</a:t>
                      </a:r>
                      <a:endParaRPr lang="es-AR" sz="2400" b="0" dirty="0">
                        <a:solidFill>
                          <a:schemeClr val="tx1"/>
                        </a:solidFill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Helvetica Neue"/>
                        </a:rPr>
                        <a:t>IQR</a:t>
                      </a:r>
                      <a:endParaRPr lang="es-AR" sz="2400" b="0" dirty="0">
                        <a:solidFill>
                          <a:schemeClr val="tx1"/>
                        </a:solidFill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80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AR" sz="1000" b="0" dirty="0">
                        <a:solidFill>
                          <a:schemeClr val="tx1"/>
                        </a:solidFill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AR" sz="1000" b="0" dirty="0">
                        <a:solidFill>
                          <a:schemeClr val="tx1"/>
                        </a:solidFill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AR" sz="1000" b="0" dirty="0">
                        <a:solidFill>
                          <a:schemeClr val="tx1"/>
                        </a:solidFill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AR" sz="1000" b="0" u="none" dirty="0">
                        <a:solidFill>
                          <a:schemeClr val="tx1"/>
                        </a:solidFill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AR" sz="1000" b="0" u="none" dirty="0">
                        <a:solidFill>
                          <a:schemeClr val="tx1"/>
                        </a:solidFill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AR" sz="1000" b="0" u="none" dirty="0">
                        <a:solidFill>
                          <a:schemeClr val="tx1"/>
                        </a:solidFill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AR" sz="1000" b="0" u="none" dirty="0">
                        <a:solidFill>
                          <a:schemeClr val="tx1"/>
                        </a:solidFill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AR" sz="1000" b="0" dirty="0">
                        <a:solidFill>
                          <a:schemeClr val="tx1"/>
                        </a:solidFill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911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Helvetica Neue"/>
                        </a:rPr>
                        <a:t>50%</a:t>
                      </a:r>
                      <a:endParaRPr lang="es-AR" sz="2400" b="0" dirty="0">
                        <a:solidFill>
                          <a:schemeClr val="tx1"/>
                        </a:solidFill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Helvetica Neue"/>
                        </a:rPr>
                        <a:t>Neutro</a:t>
                      </a:r>
                      <a:endParaRPr lang="es-AR" sz="2400" b="0" dirty="0">
                        <a:solidFill>
                          <a:schemeClr val="tx1"/>
                        </a:solidFill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AR" sz="2400" b="0" dirty="0">
                        <a:solidFill>
                          <a:schemeClr val="tx1"/>
                        </a:solidFill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u="none" dirty="0">
                          <a:solidFill>
                            <a:schemeClr val="tx1"/>
                          </a:solidFill>
                          <a:effectLst/>
                          <a:latin typeface="Helvetica Neue"/>
                        </a:rPr>
                        <a:t>10,047</a:t>
                      </a:r>
                      <a:endParaRPr lang="es-AR" sz="2400" b="0" u="none" dirty="0">
                        <a:solidFill>
                          <a:schemeClr val="tx1"/>
                        </a:solidFill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u="none" dirty="0">
                          <a:solidFill>
                            <a:schemeClr val="tx1"/>
                          </a:solidFill>
                          <a:effectLst/>
                          <a:latin typeface="Helvetica Neue"/>
                        </a:rPr>
                        <a:t>6,135</a:t>
                      </a:r>
                      <a:endParaRPr lang="es-AR" sz="2400" b="0" u="none" dirty="0">
                        <a:solidFill>
                          <a:schemeClr val="tx1"/>
                        </a:solidFill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AR" sz="2400" b="0" u="none" dirty="0">
                        <a:solidFill>
                          <a:schemeClr val="tx1"/>
                        </a:solidFill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u="none" dirty="0">
                          <a:solidFill>
                            <a:schemeClr val="tx1"/>
                          </a:solidFill>
                          <a:effectLst/>
                          <a:latin typeface="Helvetica Neue"/>
                        </a:rPr>
                        <a:t>10,202</a:t>
                      </a:r>
                      <a:endParaRPr lang="es-AR" sz="2400" b="0" u="none" dirty="0">
                        <a:solidFill>
                          <a:schemeClr val="tx1"/>
                        </a:solidFill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Helvetica Neue"/>
                        </a:rPr>
                        <a:t>3,065</a:t>
                      </a:r>
                      <a:endParaRPr lang="es-AR" sz="2400" b="0" dirty="0">
                        <a:solidFill>
                          <a:schemeClr val="tx1"/>
                        </a:solidFill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911"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Helvetica Neue"/>
                        </a:rPr>
                        <a:t>Niña</a:t>
                      </a:r>
                      <a:endParaRPr lang="es-AR" sz="2400" b="0" dirty="0">
                        <a:solidFill>
                          <a:schemeClr val="tx1"/>
                        </a:solidFill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DC3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AR" sz="2400" b="0" dirty="0">
                        <a:solidFill>
                          <a:schemeClr val="tx1"/>
                        </a:solidFill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u="none" dirty="0">
                          <a:solidFill>
                            <a:schemeClr val="tx1"/>
                          </a:solidFill>
                          <a:effectLst/>
                          <a:latin typeface="Helvetica Neue"/>
                        </a:rPr>
                        <a:t>2,971</a:t>
                      </a:r>
                      <a:endParaRPr lang="es-AR" sz="2400" b="0" u="none" dirty="0">
                        <a:solidFill>
                          <a:schemeClr val="tx1"/>
                        </a:solidFill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u="none" dirty="0">
                          <a:solidFill>
                            <a:schemeClr val="tx1"/>
                          </a:solidFill>
                          <a:effectLst/>
                          <a:latin typeface="Helvetica Neue"/>
                        </a:rPr>
                        <a:t>1,572</a:t>
                      </a:r>
                      <a:endParaRPr lang="es-AR" sz="2400" b="0" u="none" dirty="0">
                        <a:solidFill>
                          <a:schemeClr val="tx1"/>
                        </a:solidFill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AR" sz="2400" b="0" u="none" dirty="0">
                        <a:solidFill>
                          <a:schemeClr val="tx1"/>
                        </a:solidFill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u="none" dirty="0">
                          <a:solidFill>
                            <a:schemeClr val="tx1"/>
                          </a:solidFill>
                          <a:effectLst/>
                          <a:latin typeface="Helvetica Neue"/>
                        </a:rPr>
                        <a:t>9,835</a:t>
                      </a:r>
                      <a:endParaRPr lang="es-AR" sz="2400" b="0" u="none" dirty="0">
                        <a:solidFill>
                          <a:schemeClr val="tx1"/>
                        </a:solidFill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DC3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Helvetica Neue"/>
                        </a:rPr>
                        <a:t>4,480</a:t>
                      </a:r>
                      <a:endParaRPr lang="es-AR" sz="2400" b="0" dirty="0">
                        <a:solidFill>
                          <a:schemeClr val="tx1"/>
                        </a:solidFill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8911"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Helvetica Neue"/>
                        </a:rPr>
                        <a:t>Niño</a:t>
                      </a:r>
                      <a:endParaRPr lang="es-AR" sz="2400" b="0" dirty="0">
                        <a:solidFill>
                          <a:schemeClr val="tx1"/>
                        </a:solidFill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AR" sz="2400" b="0" dirty="0">
                        <a:solidFill>
                          <a:schemeClr val="tx1"/>
                        </a:solidFill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u="none" dirty="0">
                          <a:solidFill>
                            <a:schemeClr val="tx1"/>
                          </a:solidFill>
                          <a:effectLst/>
                          <a:latin typeface="Helvetica Neue"/>
                        </a:rPr>
                        <a:t>11,377</a:t>
                      </a:r>
                      <a:endParaRPr lang="es-AR" sz="2400" b="0" u="none" dirty="0">
                        <a:solidFill>
                          <a:schemeClr val="tx1"/>
                        </a:solidFill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u="none" dirty="0">
                          <a:solidFill>
                            <a:schemeClr val="tx1"/>
                          </a:solidFill>
                          <a:effectLst/>
                          <a:latin typeface="Helvetica Neue"/>
                        </a:rPr>
                        <a:t>6,705</a:t>
                      </a:r>
                      <a:endParaRPr lang="es-AR" sz="2400" b="0" u="none" dirty="0">
                        <a:solidFill>
                          <a:schemeClr val="tx1"/>
                        </a:solidFill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AR" sz="2400" b="0" u="none" dirty="0">
                        <a:solidFill>
                          <a:schemeClr val="tx1"/>
                        </a:solidFill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u="none" dirty="0">
                          <a:solidFill>
                            <a:schemeClr val="tx1"/>
                          </a:solidFill>
                          <a:effectLst/>
                          <a:latin typeface="Helvetica Neue"/>
                        </a:rPr>
                        <a:t>10,294</a:t>
                      </a:r>
                      <a:endParaRPr lang="es-AR" sz="2400" b="0" u="none" dirty="0">
                        <a:solidFill>
                          <a:schemeClr val="tx1"/>
                        </a:solidFill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Helvetica Neue"/>
                        </a:rPr>
                        <a:t>2,414</a:t>
                      </a:r>
                      <a:endParaRPr lang="es-AR" sz="2400" b="0" dirty="0">
                        <a:solidFill>
                          <a:schemeClr val="tx1"/>
                        </a:solidFill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68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AR" sz="1000" b="0" dirty="0">
                        <a:solidFill>
                          <a:schemeClr val="tx1"/>
                        </a:solidFill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AR" sz="1000" dirty="0">
                        <a:latin typeface="Helvetica Neue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AR" sz="1000" dirty="0">
                        <a:latin typeface="Helvetica Neue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AR" sz="1000" b="0" dirty="0">
                        <a:solidFill>
                          <a:schemeClr val="tx1"/>
                        </a:solidFill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AR" sz="1000" b="0" u="none" dirty="0">
                        <a:solidFill>
                          <a:schemeClr val="tx1"/>
                        </a:solidFill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AR" sz="1000" b="0" u="none" dirty="0">
                        <a:solidFill>
                          <a:schemeClr val="tx1"/>
                        </a:solidFill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AR" sz="1000" b="0" u="none" dirty="0">
                        <a:solidFill>
                          <a:schemeClr val="tx1"/>
                        </a:solidFill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AR" sz="1000" b="0" dirty="0">
                        <a:solidFill>
                          <a:schemeClr val="tx1"/>
                        </a:solidFill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8911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Helvetica Neue"/>
                        </a:rPr>
                        <a:t>100%</a:t>
                      </a:r>
                      <a:endParaRPr lang="es-AR" sz="2400" b="0" dirty="0">
                        <a:solidFill>
                          <a:schemeClr val="tx1"/>
                        </a:solidFill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kern="1200" dirty="0" err="1">
                          <a:solidFill>
                            <a:schemeClr val="tx1"/>
                          </a:solidFill>
                          <a:effectLst/>
                          <a:latin typeface="Helvetica Neue"/>
                          <a:ea typeface="+mn-ea"/>
                          <a:cs typeface="+mn-cs"/>
                        </a:rPr>
                        <a:t>Neutro</a:t>
                      </a:r>
                      <a:endParaRPr lang="es-AR" sz="2400" b="0" kern="1200" dirty="0">
                        <a:solidFill>
                          <a:schemeClr val="tx1"/>
                        </a:solidFill>
                        <a:effectLst/>
                        <a:latin typeface="Helvetica Neue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AR" sz="2400" b="0" u="none" dirty="0">
                        <a:solidFill>
                          <a:schemeClr val="tx1"/>
                        </a:solidFill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u="none" dirty="0">
                          <a:solidFill>
                            <a:schemeClr val="tx1"/>
                          </a:solidFill>
                          <a:effectLst/>
                          <a:latin typeface="Helvetica Neue"/>
                        </a:rPr>
                        <a:t>12,452</a:t>
                      </a:r>
                      <a:endParaRPr lang="es-AR" sz="2400" b="0" u="none" dirty="0">
                        <a:solidFill>
                          <a:schemeClr val="tx1"/>
                        </a:solidFill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u="none" dirty="0">
                          <a:solidFill>
                            <a:schemeClr val="tx1"/>
                          </a:solidFill>
                          <a:effectLst/>
                          <a:latin typeface="Helvetica Neue"/>
                        </a:rPr>
                        <a:t>2,509</a:t>
                      </a:r>
                      <a:endParaRPr lang="es-AR" sz="2400" b="0" u="none" dirty="0">
                        <a:solidFill>
                          <a:schemeClr val="tx1"/>
                        </a:solidFill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AR" sz="2400" b="0" u="none" dirty="0">
                        <a:solidFill>
                          <a:schemeClr val="tx1"/>
                        </a:solidFill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u="none" dirty="0">
                          <a:solidFill>
                            <a:schemeClr val="tx1"/>
                          </a:solidFill>
                          <a:effectLst/>
                          <a:latin typeface="Helvetica Neue"/>
                        </a:rPr>
                        <a:t>10,769</a:t>
                      </a:r>
                      <a:endParaRPr lang="es-AR" sz="2400" b="0" u="none" dirty="0">
                        <a:solidFill>
                          <a:schemeClr val="tx1"/>
                        </a:solidFill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Helvetica Neue"/>
                        </a:rPr>
                        <a:t>2,916</a:t>
                      </a:r>
                      <a:endParaRPr lang="es-AR" sz="2400" b="0" dirty="0">
                        <a:solidFill>
                          <a:schemeClr val="tx1"/>
                        </a:solidFill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8911"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Helvetica Neue"/>
                        </a:rPr>
                        <a:t>Niña</a:t>
                      </a:r>
                      <a:endParaRPr lang="es-AR" sz="2400" b="0" dirty="0">
                        <a:solidFill>
                          <a:schemeClr val="tx1"/>
                        </a:solidFill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DC3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AR" sz="2400" b="0" dirty="0">
                        <a:solidFill>
                          <a:schemeClr val="tx1"/>
                        </a:solidFill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u="none" dirty="0">
                          <a:solidFill>
                            <a:schemeClr val="tx1"/>
                          </a:solidFill>
                          <a:effectLst/>
                          <a:latin typeface="Helvetica Neue"/>
                        </a:rPr>
                        <a:t>6,047</a:t>
                      </a:r>
                      <a:endParaRPr lang="es-AR" sz="2400" b="0" u="none" dirty="0">
                        <a:solidFill>
                          <a:schemeClr val="tx1"/>
                        </a:solidFill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u="none" dirty="0">
                          <a:solidFill>
                            <a:schemeClr val="tx1"/>
                          </a:solidFill>
                          <a:effectLst/>
                          <a:latin typeface="Helvetica Neue"/>
                        </a:rPr>
                        <a:t>2,404</a:t>
                      </a:r>
                      <a:endParaRPr lang="es-AR" sz="2400" b="0" u="none" dirty="0">
                        <a:solidFill>
                          <a:schemeClr val="tx1"/>
                        </a:solidFill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AR" sz="2400" b="0" u="none" dirty="0">
                        <a:solidFill>
                          <a:schemeClr val="tx1"/>
                        </a:solidFill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u="none" dirty="0">
                          <a:solidFill>
                            <a:schemeClr val="tx1"/>
                          </a:solidFill>
                          <a:effectLst/>
                          <a:latin typeface="Helvetica Neue"/>
                        </a:rPr>
                        <a:t>11,045</a:t>
                      </a:r>
                      <a:endParaRPr lang="es-AR" sz="2400" b="0" u="none" dirty="0">
                        <a:solidFill>
                          <a:schemeClr val="tx1"/>
                        </a:solidFill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DC3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Helvetica Neue"/>
                        </a:rPr>
                        <a:t>5,088</a:t>
                      </a:r>
                      <a:endParaRPr lang="es-AR" sz="2400" b="0" dirty="0">
                        <a:solidFill>
                          <a:schemeClr val="tx1"/>
                        </a:solidFill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08911"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Helvetica Neue"/>
                        </a:rPr>
                        <a:t>Niño</a:t>
                      </a:r>
                      <a:endParaRPr lang="es-AR" sz="2400" b="0" dirty="0">
                        <a:solidFill>
                          <a:schemeClr val="tx1"/>
                        </a:solidFill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AR" sz="2400" b="0" dirty="0">
                        <a:solidFill>
                          <a:schemeClr val="tx1"/>
                        </a:solidFill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u="none" dirty="0">
                          <a:solidFill>
                            <a:schemeClr val="tx1"/>
                          </a:solidFill>
                          <a:effectLst/>
                          <a:latin typeface="Helvetica Neue"/>
                        </a:rPr>
                        <a:t>12,298</a:t>
                      </a:r>
                      <a:endParaRPr lang="es-AR" sz="2400" b="0" u="none" dirty="0">
                        <a:solidFill>
                          <a:schemeClr val="tx1"/>
                        </a:solidFill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u="none" dirty="0">
                          <a:solidFill>
                            <a:schemeClr val="tx1"/>
                          </a:solidFill>
                          <a:effectLst/>
                          <a:latin typeface="Helvetica Neue"/>
                        </a:rPr>
                        <a:t>2,472</a:t>
                      </a:r>
                      <a:endParaRPr lang="es-AR" sz="2400" b="0" u="none" dirty="0">
                        <a:solidFill>
                          <a:schemeClr val="tx1"/>
                        </a:solidFill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AR" sz="2400" b="0" u="none" dirty="0">
                        <a:solidFill>
                          <a:schemeClr val="tx1"/>
                        </a:solidFill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u="none" dirty="0">
                          <a:solidFill>
                            <a:schemeClr val="tx1"/>
                          </a:solidFill>
                          <a:effectLst/>
                          <a:latin typeface="Helvetica Neue"/>
                        </a:rPr>
                        <a:t>10,208</a:t>
                      </a:r>
                      <a:endParaRPr lang="es-AR" sz="2400" b="0" u="none" dirty="0">
                        <a:solidFill>
                          <a:schemeClr val="tx1"/>
                        </a:solidFill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Helvetica Neue"/>
                        </a:rPr>
                        <a:t>1,098</a:t>
                      </a:r>
                      <a:endParaRPr lang="es-AR" sz="2400" b="0" dirty="0">
                        <a:solidFill>
                          <a:schemeClr val="tx1"/>
                        </a:solidFill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5" name="CuadroTexto 3">
            <a:extLst>
              <a:ext uri="{FF2B5EF4-FFF2-40B4-BE49-F238E27FC236}">
                <a16:creationId xmlns:a16="http://schemas.microsoft.com/office/drawing/2014/main" id="{7F4E7316-1FF0-43AF-94EF-4DB834F0DC4D}"/>
              </a:ext>
            </a:extLst>
          </p:cNvPr>
          <p:cNvSpPr txBox="1"/>
          <p:nvPr/>
        </p:nvSpPr>
        <p:spPr>
          <a:xfrm>
            <a:off x="0" y="9381888"/>
            <a:ext cx="3172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800" b="0" dirty="0"/>
              <a:t>Bert y </a:t>
            </a:r>
            <a:r>
              <a:rPr lang="es-AR" sz="1800" b="0" dirty="0" err="1"/>
              <a:t>Podesta</a:t>
            </a:r>
            <a:r>
              <a:rPr lang="es-AR" sz="1800" b="0" dirty="0"/>
              <a:t> 2014, WCRP.</a:t>
            </a:r>
          </a:p>
        </p:txBody>
      </p:sp>
      <p:sp>
        <p:nvSpPr>
          <p:cNvPr id="16" name="CuadroTexto 3">
            <a:extLst>
              <a:ext uri="{FF2B5EF4-FFF2-40B4-BE49-F238E27FC236}">
                <a16:creationId xmlns:a16="http://schemas.microsoft.com/office/drawing/2014/main" id="{05C074D4-FD9E-4BA1-AC18-F3B0060C1A4D}"/>
              </a:ext>
            </a:extLst>
          </p:cNvPr>
          <p:cNvSpPr txBox="1"/>
          <p:nvPr/>
        </p:nvSpPr>
        <p:spPr>
          <a:xfrm>
            <a:off x="802432" y="8462808"/>
            <a:ext cx="81996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800" b="0" dirty="0"/>
              <a:t>Mediana y rango </a:t>
            </a:r>
            <a:r>
              <a:rPr lang="es-AR" sz="1800" b="0" dirty="0" err="1"/>
              <a:t>inter-cuartil</a:t>
            </a:r>
            <a:r>
              <a:rPr lang="es-AR" sz="1800" b="0" dirty="0"/>
              <a:t> de rendimientos de maíz en Junín, BA, Argentina</a:t>
            </a:r>
          </a:p>
        </p:txBody>
      </p:sp>
    </p:spTree>
    <p:extLst>
      <p:ext uri="{BB962C8B-B14F-4D97-AF65-F5344CB8AC3E}">
        <p14:creationId xmlns:p14="http://schemas.microsoft.com/office/powerpoint/2010/main" val="711139173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0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380"/>
            <a:ext cx="13004800" cy="974884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04D3BF5-1B44-4D5A-ACFC-1432A3D0856A}"/>
              </a:ext>
            </a:extLst>
          </p:cNvPr>
          <p:cNvSpPr txBox="1"/>
          <p:nvPr/>
        </p:nvSpPr>
        <p:spPr>
          <a:xfrm rot="10800000" flipV="1">
            <a:off x="566056" y="1714734"/>
            <a:ext cx="11974285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AR" dirty="0">
                <a:solidFill>
                  <a:srgbClr val="0070C0"/>
                </a:solidFill>
              </a:rPr>
              <a:t>Hay ejemplos impactantes en Argentina de adaptación a la variabilidad y cambio climático: “El maíz tardío”</a:t>
            </a:r>
            <a:endParaRPr kumimoji="0" lang="en-US" sz="2400" b="1" i="0" u="none" strike="noStrike" cap="none" spc="0" normalizeH="0" baseline="0" dirty="0">
              <a:ln>
                <a:noFill/>
              </a:ln>
              <a:solidFill>
                <a:srgbClr val="0070C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1" name="Picture 6" descr="Image result for maiz temprano y tardio">
            <a:extLst>
              <a:ext uri="{FF2B5EF4-FFF2-40B4-BE49-F238E27FC236}">
                <a16:creationId xmlns:a16="http://schemas.microsoft.com/office/drawing/2014/main" id="{4C75AED9-B949-41B1-B1F6-7864BF53CF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36" b="5674"/>
          <a:stretch/>
        </p:blipFill>
        <p:spPr bwMode="auto">
          <a:xfrm>
            <a:off x="1197916" y="2753110"/>
            <a:ext cx="10608968" cy="6782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" name="Tabla 1">
            <a:extLst>
              <a:ext uri="{FF2B5EF4-FFF2-40B4-BE49-F238E27FC236}">
                <a16:creationId xmlns:a16="http://schemas.microsoft.com/office/drawing/2014/main" id="{BD6E4025-FB28-4594-B023-E352838A76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4677057"/>
              </p:ext>
            </p:extLst>
          </p:nvPr>
        </p:nvGraphicFramePr>
        <p:xfrm>
          <a:off x="1554004" y="6523836"/>
          <a:ext cx="9303658" cy="26513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10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168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057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7075">
                <a:tc>
                  <a:txBody>
                    <a:bodyPr/>
                    <a:lstStyle/>
                    <a:p>
                      <a:r>
                        <a:rPr lang="es-AR" sz="2800" b="1" dirty="0">
                          <a:solidFill>
                            <a:schemeClr val="bg1"/>
                          </a:solidFill>
                          <a:latin typeface="Helvetica Neue"/>
                        </a:rPr>
                        <a:t>39-67</a:t>
                      </a:r>
                    </a:p>
                  </a:txBody>
                  <a:tcPr marL="91458" marR="91458" marT="45683" marB="4568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800" b="1" dirty="0">
                          <a:solidFill>
                            <a:schemeClr val="bg1"/>
                          </a:solidFill>
                          <a:latin typeface="Helvetica Neue"/>
                        </a:rPr>
                        <a:t>%Área</a:t>
                      </a:r>
                    </a:p>
                  </a:txBody>
                  <a:tcPr marL="91458" marR="91458" marT="45683" marB="4568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AR" sz="2800" b="1" dirty="0">
                          <a:solidFill>
                            <a:schemeClr val="bg1"/>
                          </a:solidFill>
                          <a:latin typeface="Helvetica Neue"/>
                        </a:rPr>
                        <a:t>33-61</a:t>
                      </a:r>
                    </a:p>
                  </a:txBody>
                  <a:tcPr marL="91458" marR="91458" marT="45683" marB="4568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075">
                <a:tc>
                  <a:txBody>
                    <a:bodyPr/>
                    <a:lstStyle/>
                    <a:p>
                      <a:r>
                        <a:rPr lang="es-AR" sz="2800" b="1" dirty="0">
                          <a:solidFill>
                            <a:schemeClr val="bg1"/>
                          </a:solidFill>
                          <a:latin typeface="Helvetica Neue"/>
                        </a:rPr>
                        <a:t>7400</a:t>
                      </a:r>
                    </a:p>
                  </a:txBody>
                  <a:tcPr marL="91458" marR="91458" marT="45683" marB="45683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800" b="1" dirty="0">
                          <a:solidFill>
                            <a:schemeClr val="bg1"/>
                          </a:solidFill>
                          <a:latin typeface="Helvetica Neue"/>
                        </a:rPr>
                        <a:t>Rinde medio (kg/ha)</a:t>
                      </a:r>
                    </a:p>
                  </a:txBody>
                  <a:tcPr marL="91458" marR="91458" marT="45683" marB="45683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AR" sz="2800" b="1" dirty="0">
                          <a:solidFill>
                            <a:schemeClr val="bg1"/>
                          </a:solidFill>
                          <a:latin typeface="Helvetica Neue"/>
                        </a:rPr>
                        <a:t>7200</a:t>
                      </a:r>
                    </a:p>
                  </a:txBody>
                  <a:tcPr marL="91458" marR="91458" marT="45683" marB="45683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075">
                <a:tc>
                  <a:txBody>
                    <a:bodyPr/>
                    <a:lstStyle/>
                    <a:p>
                      <a:r>
                        <a:rPr lang="es-AR" sz="2800" b="1" dirty="0">
                          <a:solidFill>
                            <a:schemeClr val="bg1"/>
                          </a:solidFill>
                          <a:latin typeface="Helvetica Neue"/>
                        </a:rPr>
                        <a:t>47</a:t>
                      </a:r>
                    </a:p>
                  </a:txBody>
                  <a:tcPr marL="91458" marR="91458" marT="45683" marB="4568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800" b="1" dirty="0">
                          <a:solidFill>
                            <a:schemeClr val="bg1"/>
                          </a:solidFill>
                          <a:latin typeface="Helvetica Neue"/>
                        </a:rPr>
                        <a:t>Rinde Min (kg/ha)</a:t>
                      </a:r>
                    </a:p>
                  </a:txBody>
                  <a:tcPr marL="91458" marR="91458" marT="45683" marB="4568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AR" sz="2800" b="1" dirty="0">
                          <a:solidFill>
                            <a:schemeClr val="bg1"/>
                          </a:solidFill>
                          <a:latin typeface="Helvetica Neue"/>
                        </a:rPr>
                        <a:t>64</a:t>
                      </a:r>
                    </a:p>
                  </a:txBody>
                  <a:tcPr marL="91458" marR="91458" marT="45683" marB="4568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075">
                <a:tc>
                  <a:txBody>
                    <a:bodyPr/>
                    <a:lstStyle/>
                    <a:p>
                      <a:r>
                        <a:rPr lang="es-AR" sz="2800" b="1" dirty="0">
                          <a:solidFill>
                            <a:schemeClr val="bg1"/>
                          </a:solidFill>
                          <a:latin typeface="Helvetica Neue"/>
                        </a:rPr>
                        <a:t>86</a:t>
                      </a:r>
                    </a:p>
                  </a:txBody>
                  <a:tcPr marL="91458" marR="91458" marT="45683" marB="4568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800" b="1" dirty="0">
                          <a:solidFill>
                            <a:schemeClr val="bg1"/>
                          </a:solidFill>
                          <a:latin typeface="Helvetica Neue"/>
                        </a:rPr>
                        <a:t>Rinde Max (kg/ha)</a:t>
                      </a:r>
                    </a:p>
                  </a:txBody>
                  <a:tcPr marL="91458" marR="91458" marT="45683" marB="4568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AR" sz="2800" b="1" dirty="0">
                          <a:solidFill>
                            <a:schemeClr val="bg1"/>
                          </a:solidFill>
                          <a:latin typeface="Helvetica Neue"/>
                        </a:rPr>
                        <a:t>78</a:t>
                      </a:r>
                    </a:p>
                  </a:txBody>
                  <a:tcPr marL="91458" marR="91458" marT="45683" marB="4568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8026">
                <a:tc gridSpan="3">
                  <a:txBody>
                    <a:bodyPr/>
                    <a:lstStyle/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s-ES" altLang="es-AR" sz="1600" b="0" dirty="0">
                          <a:solidFill>
                            <a:schemeClr val="bg1"/>
                          </a:solidFill>
                          <a:latin typeface="Helvetica Neue"/>
                        </a:rPr>
                        <a:t>Elaboración propia en base a informes semanales de la Bolsa de Cereales de Buenos Aires y a anuarios estadísticos de CREA (11/12 – 16/17)</a:t>
                      </a:r>
                      <a:endParaRPr lang="es-AR" altLang="es-AR" sz="1600" b="0" dirty="0">
                        <a:solidFill>
                          <a:schemeClr val="bg1"/>
                        </a:solidFill>
                        <a:latin typeface="Helvetica Neue"/>
                      </a:endParaRPr>
                    </a:p>
                  </a:txBody>
                  <a:tcPr marL="91458" marR="91458" marT="45683" marB="4568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A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937771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0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380"/>
            <a:ext cx="13004800" cy="974884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04D3BF5-1B44-4D5A-ACFC-1432A3D0856A}"/>
              </a:ext>
            </a:extLst>
          </p:cNvPr>
          <p:cNvSpPr txBox="1"/>
          <p:nvPr/>
        </p:nvSpPr>
        <p:spPr>
          <a:xfrm rot="10800000" flipV="1">
            <a:off x="566056" y="1899400"/>
            <a:ext cx="11974285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AR" dirty="0">
                <a:solidFill>
                  <a:srgbClr val="0070C0"/>
                </a:solidFill>
              </a:rPr>
              <a:t>Pero muchas veces lo que pasó es más importante que lo que va a venir</a:t>
            </a:r>
            <a:endParaRPr kumimoji="0" lang="en-US" sz="2400" b="1" i="0" u="none" strike="noStrike" cap="none" spc="0" normalizeH="0" baseline="0" dirty="0">
              <a:ln>
                <a:noFill/>
              </a:ln>
              <a:solidFill>
                <a:srgbClr val="0070C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2760E8BE-DE3F-4C27-8748-ABE7135CA0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5288" y="2764427"/>
            <a:ext cx="7200000" cy="54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Marcador de contenido 2">
            <a:extLst>
              <a:ext uri="{FF2B5EF4-FFF2-40B4-BE49-F238E27FC236}">
                <a16:creationId xmlns:a16="http://schemas.microsoft.com/office/drawing/2014/main" id="{CC50AA33-7318-4FE0-AA43-480D6AACFC44}"/>
              </a:ext>
            </a:extLst>
          </p:cNvPr>
          <p:cNvSpPr txBox="1">
            <a:spLocks/>
          </p:cNvSpPr>
          <p:nvPr/>
        </p:nvSpPr>
        <p:spPr>
          <a:xfrm>
            <a:off x="293222" y="7170057"/>
            <a:ext cx="4612516" cy="1008884"/>
          </a:xfrm>
          <a:prstGeom prst="rect">
            <a:avLst/>
          </a:prstGeom>
        </p:spPr>
        <p:txBody>
          <a:bodyPr/>
          <a:lstStyle>
            <a:lvl1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355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711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066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4224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l" hangingPunct="1"/>
            <a:r>
              <a:rPr lang="es-AR" sz="2400" b="1" dirty="0">
                <a:solidFill>
                  <a:schemeClr val="bg1"/>
                </a:solidFill>
                <a:latin typeface="+mj-lt"/>
              </a:rPr>
              <a:t>Agua almacenada en el suelo</a:t>
            </a:r>
          </a:p>
          <a:p>
            <a:pPr algn="l" hangingPunct="1"/>
            <a:r>
              <a:rPr lang="es-AR" sz="2400" b="1" dirty="0">
                <a:solidFill>
                  <a:schemeClr val="bg1"/>
                </a:solidFill>
                <a:latin typeface="+mj-lt"/>
              </a:rPr>
              <a:t>Profundidad y calidad de napa</a:t>
            </a:r>
          </a:p>
        </p:txBody>
      </p:sp>
      <p:sp>
        <p:nvSpPr>
          <p:cNvPr id="16" name="Rectángulo 4">
            <a:extLst>
              <a:ext uri="{FF2B5EF4-FFF2-40B4-BE49-F238E27FC236}">
                <a16:creationId xmlns:a16="http://schemas.microsoft.com/office/drawing/2014/main" id="{E43A9743-D439-4AA3-9B34-12D45AD73BA1}"/>
              </a:ext>
            </a:extLst>
          </p:cNvPr>
          <p:cNvSpPr/>
          <p:nvPr/>
        </p:nvSpPr>
        <p:spPr>
          <a:xfrm>
            <a:off x="61084" y="8949251"/>
            <a:ext cx="7747693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es-AR" sz="1800" b="0" dirty="0" err="1">
                <a:solidFill>
                  <a:schemeClr val="tx1"/>
                </a:solidFill>
              </a:rPr>
              <a:t>Nosetto</a:t>
            </a:r>
            <a:r>
              <a:rPr lang="es-AR" sz="1800" b="0" dirty="0">
                <a:solidFill>
                  <a:schemeClr val="tx1"/>
                </a:solidFill>
              </a:rPr>
              <a:t> et al. 2009 (</a:t>
            </a:r>
            <a:r>
              <a:rPr lang="es-AR" sz="1800" b="0" dirty="0" err="1">
                <a:solidFill>
                  <a:schemeClr val="tx1"/>
                </a:solidFill>
              </a:rPr>
              <a:t>der</a:t>
            </a:r>
            <a:r>
              <a:rPr lang="es-AR" sz="1800" b="0" dirty="0">
                <a:solidFill>
                  <a:schemeClr val="tx1"/>
                </a:solidFill>
              </a:rPr>
              <a:t>.)</a:t>
            </a:r>
          </a:p>
          <a:p>
            <a:pPr algn="l"/>
            <a:r>
              <a:rPr lang="es-AR" sz="1800" b="0" dirty="0">
                <a:solidFill>
                  <a:schemeClr val="tx1"/>
                </a:solidFill>
              </a:rPr>
              <a:t>Servicios climáticos: </a:t>
            </a:r>
            <a:r>
              <a:rPr lang="es-AR" sz="1800" b="0" dirty="0">
                <a:solidFill>
                  <a:schemeClr val="tx1"/>
                </a:solidFill>
                <a:hlinkClick r:id="rId4"/>
              </a:rPr>
              <a:t>https://www.smn.gob.ar/</a:t>
            </a:r>
            <a:r>
              <a:rPr lang="es-AR" sz="1800" b="0" dirty="0">
                <a:solidFill>
                  <a:schemeClr val="tx1"/>
                </a:solidFill>
              </a:rPr>
              <a:t> </a:t>
            </a:r>
            <a:r>
              <a:rPr lang="es-AR" sz="1800" b="0" dirty="0">
                <a:solidFill>
                  <a:schemeClr val="tx1"/>
                </a:solidFill>
                <a:hlinkClick r:id="rId5"/>
              </a:rPr>
              <a:t>http://www.crc-sas.org/es/</a:t>
            </a:r>
            <a:endParaRPr lang="es-AR" sz="1800" b="0" dirty="0">
              <a:solidFill>
                <a:schemeClr val="tx1"/>
              </a:solidFill>
            </a:endParaRPr>
          </a:p>
        </p:txBody>
      </p:sp>
      <p:pic>
        <p:nvPicPr>
          <p:cNvPr id="17" name="Imagen 4">
            <a:extLst>
              <a:ext uri="{FF2B5EF4-FFF2-40B4-BE49-F238E27FC236}">
                <a16:creationId xmlns:a16="http://schemas.microsoft.com/office/drawing/2014/main" id="{20CC9EF6-F63C-4C77-856B-71897CC220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48616" y="2546713"/>
            <a:ext cx="5314095" cy="6031753"/>
          </a:xfrm>
          <a:prstGeom prst="rect">
            <a:avLst/>
          </a:prstGeom>
        </p:spPr>
      </p:pic>
      <p:pic>
        <p:nvPicPr>
          <p:cNvPr id="18" name="Imagen 5">
            <a:extLst>
              <a:ext uri="{FF2B5EF4-FFF2-40B4-BE49-F238E27FC236}">
                <a16:creationId xmlns:a16="http://schemas.microsoft.com/office/drawing/2014/main" id="{0B7CC988-C554-40BC-A67D-9F2D79413A3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55591" r="2403" b="26277"/>
          <a:stretch/>
        </p:blipFill>
        <p:spPr>
          <a:xfrm>
            <a:off x="7415237" y="8532219"/>
            <a:ext cx="5503932" cy="90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866204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0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380"/>
            <a:ext cx="13004800" cy="974884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04D3BF5-1B44-4D5A-ACFC-1432A3D0856A}"/>
              </a:ext>
            </a:extLst>
          </p:cNvPr>
          <p:cNvSpPr txBox="1"/>
          <p:nvPr/>
        </p:nvSpPr>
        <p:spPr>
          <a:xfrm rot="10800000" flipV="1">
            <a:off x="566056" y="1714734"/>
            <a:ext cx="11974285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AR" dirty="0">
                <a:solidFill>
                  <a:srgbClr val="0070C0"/>
                </a:solidFill>
              </a:rPr>
              <a:t>La información existente tiene un gran valor potencial, aunque hay barreras que limitan su realización</a:t>
            </a:r>
            <a:endParaRPr kumimoji="0" lang="en-US" sz="2400" b="1" i="0" u="none" strike="noStrike" cap="none" spc="0" normalizeH="0" baseline="0" dirty="0">
              <a:ln>
                <a:noFill/>
              </a:ln>
              <a:solidFill>
                <a:srgbClr val="0070C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6497DEC-906F-44AE-AC28-1E7A8ECCA8C6}"/>
              </a:ext>
            </a:extLst>
          </p:cNvPr>
          <p:cNvSpPr txBox="1">
            <a:spLocks/>
          </p:cNvSpPr>
          <p:nvPr/>
        </p:nvSpPr>
        <p:spPr>
          <a:xfrm>
            <a:off x="949223" y="3360504"/>
            <a:ext cx="10673688" cy="467836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AR" b="0" dirty="0"/>
              <a:t>Propias de la información (principalmente pronósticos):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s-AR" b="0" dirty="0"/>
              <a:t>La resolución espacial/temporal y la disponibilidad no se ajustan a las necesidades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AR" b="0" dirty="0"/>
              <a:t>Relacionadas a la interfaz información – uso: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s-AR" b="0" dirty="0"/>
              <a:t>No se conocen/comunican los alcances y limitaciones de la información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s-AR" b="0" dirty="0"/>
              <a:t>No existen las capacidades suficientes para transmitir y entender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AR" b="0" dirty="0"/>
              <a:t>Inherentes al contexto: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s-AR" b="0" dirty="0"/>
              <a:t>El contexto de decisión es complejo: el clima solamente UN factor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s-AR" b="0" dirty="0"/>
              <a:t>Impedimentos regulatorios, técnicos o financieros para adaptación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AR" b="0" dirty="0"/>
              <a:t>Etc., etc., etc.</a:t>
            </a:r>
          </a:p>
        </p:txBody>
      </p:sp>
    </p:spTree>
    <p:extLst>
      <p:ext uri="{BB962C8B-B14F-4D97-AF65-F5344CB8AC3E}">
        <p14:creationId xmlns:p14="http://schemas.microsoft.com/office/powerpoint/2010/main" val="30062332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0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760"/>
            <a:ext cx="13004800" cy="9748840"/>
          </a:xfrm>
          <a:prstGeom prst="rect">
            <a:avLst/>
          </a:prstGeom>
        </p:spPr>
      </p:pic>
      <p:pic>
        <p:nvPicPr>
          <p:cNvPr id="10" name="Picture 2" descr="Image result for iri columbia">
            <a:extLst>
              <a:ext uri="{FF2B5EF4-FFF2-40B4-BE49-F238E27FC236}">
                <a16:creationId xmlns:a16="http://schemas.microsoft.com/office/drawing/2014/main" id="{2D561315-7F3B-4D05-B029-40CE73FB8C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4205" y="8967938"/>
            <a:ext cx="637373" cy="62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04D3BF5-1B44-4D5A-ACFC-1432A3D0856A}"/>
              </a:ext>
            </a:extLst>
          </p:cNvPr>
          <p:cNvSpPr txBox="1"/>
          <p:nvPr/>
        </p:nvSpPr>
        <p:spPr>
          <a:xfrm rot="10800000" flipV="1">
            <a:off x="566056" y="1530068"/>
            <a:ext cx="11974285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AR" sz="2400" b="1" i="0" u="none" strike="noStrike" cap="none" spc="0" normalizeH="0" baseline="0" dirty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La mitigación tiene un límite y usualmente se requiere transferir. Las nuevas tecnologías pueden revolución la transferencia de riesgos pero aún no le sacamos todo el provecho…</a:t>
            </a:r>
            <a:endParaRPr kumimoji="0" lang="en-US" sz="2400" b="1" i="0" u="none" strike="noStrike" cap="none" spc="0" normalizeH="0" baseline="0" dirty="0">
              <a:ln>
                <a:noFill/>
              </a:ln>
              <a:solidFill>
                <a:srgbClr val="0070C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7" name="Picture 2" descr="Image result for big data icon">
            <a:extLst>
              <a:ext uri="{FF2B5EF4-FFF2-40B4-BE49-F238E27FC236}">
                <a16:creationId xmlns:a16="http://schemas.microsoft.com/office/drawing/2014/main" id="{956831EF-2772-4F96-AFFE-B0C9CCEF97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6541" y="3666220"/>
            <a:ext cx="2647065" cy="2645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Gráfico 3">
            <a:extLst>
              <a:ext uri="{FF2B5EF4-FFF2-40B4-BE49-F238E27FC236}">
                <a16:creationId xmlns:a16="http://schemas.microsoft.com/office/drawing/2014/main" id="{267C44AC-6E3E-4037-A3FF-1472D9B2A41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0290436"/>
              </p:ext>
            </p:extLst>
          </p:nvPr>
        </p:nvGraphicFramePr>
        <p:xfrm>
          <a:off x="351272" y="3089574"/>
          <a:ext cx="7892841" cy="61850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CuadroTexto 1">
            <a:extLst>
              <a:ext uri="{FF2B5EF4-FFF2-40B4-BE49-F238E27FC236}">
                <a16:creationId xmlns:a16="http://schemas.microsoft.com/office/drawing/2014/main" id="{5127CFE8-8766-4CE1-9556-3A43711D5E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26541" y="6311221"/>
            <a:ext cx="233429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AR" altLang="es-AR" sz="2400" dirty="0">
                <a:solidFill>
                  <a:srgbClr val="00B0F0"/>
                </a:solidFill>
                <a:latin typeface="+mj-lt"/>
              </a:rPr>
              <a:t>+Datos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AR" altLang="es-AR" sz="2400" dirty="0">
                <a:solidFill>
                  <a:srgbClr val="00B0F0"/>
                </a:solidFill>
                <a:latin typeface="+mj-lt"/>
              </a:rPr>
              <a:t>+Métodos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AR" altLang="es-AR" sz="2400" dirty="0">
                <a:solidFill>
                  <a:srgbClr val="00B0F0"/>
                </a:solidFill>
                <a:latin typeface="+mj-lt"/>
              </a:rPr>
              <a:t>+Herramientas</a:t>
            </a:r>
          </a:p>
        </p:txBody>
      </p:sp>
      <p:sp>
        <p:nvSpPr>
          <p:cNvPr id="13" name="CuadroTexto 2">
            <a:extLst>
              <a:ext uri="{FF2B5EF4-FFF2-40B4-BE49-F238E27FC236}">
                <a16:creationId xmlns:a16="http://schemas.microsoft.com/office/drawing/2014/main" id="{E4FCEEBF-AD16-4CED-B011-BC6789C3723D}"/>
              </a:ext>
            </a:extLst>
          </p:cNvPr>
          <p:cNvSpPr txBox="1"/>
          <p:nvPr/>
        </p:nvSpPr>
        <p:spPr>
          <a:xfrm>
            <a:off x="2795133" y="6839845"/>
            <a:ext cx="4258809" cy="46166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AR" dirty="0">
                <a:solidFill>
                  <a:schemeClr val="bg1"/>
                </a:solidFill>
              </a:rPr>
              <a:t>+98% granizo y adicionales</a:t>
            </a:r>
          </a:p>
        </p:txBody>
      </p:sp>
      <p:sp>
        <p:nvSpPr>
          <p:cNvPr id="15" name="Rectángulo 4">
            <a:extLst>
              <a:ext uri="{FF2B5EF4-FFF2-40B4-BE49-F238E27FC236}">
                <a16:creationId xmlns:a16="http://schemas.microsoft.com/office/drawing/2014/main" id="{66E88C49-0B73-437A-AAF5-D52E0EE75440}"/>
              </a:ext>
            </a:extLst>
          </p:cNvPr>
          <p:cNvSpPr/>
          <p:nvPr/>
        </p:nvSpPr>
        <p:spPr>
          <a:xfrm>
            <a:off x="0" y="9329448"/>
            <a:ext cx="7747693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es-AR" sz="1800" b="0" dirty="0">
                <a:solidFill>
                  <a:schemeClr val="tx1"/>
                </a:solidFill>
              </a:rPr>
              <a:t>En base a Superintendencia de seguros de la Nación (Argentina)</a:t>
            </a:r>
          </a:p>
        </p:txBody>
      </p:sp>
    </p:spTree>
    <p:extLst>
      <p:ext uri="{BB962C8B-B14F-4D97-AF65-F5344CB8AC3E}">
        <p14:creationId xmlns:p14="http://schemas.microsoft.com/office/powerpoint/2010/main" val="228803806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0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760"/>
            <a:ext cx="13004800" cy="9748840"/>
          </a:xfrm>
          <a:prstGeom prst="rect">
            <a:avLst/>
          </a:prstGeom>
        </p:spPr>
      </p:pic>
      <p:pic>
        <p:nvPicPr>
          <p:cNvPr id="10" name="Picture 2" descr="Image result for iri columbia">
            <a:extLst>
              <a:ext uri="{FF2B5EF4-FFF2-40B4-BE49-F238E27FC236}">
                <a16:creationId xmlns:a16="http://schemas.microsoft.com/office/drawing/2014/main" id="{2D561315-7F3B-4D05-B029-40CE73FB8C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4205" y="8967938"/>
            <a:ext cx="637373" cy="62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04D3BF5-1B44-4D5A-ACFC-1432A3D0856A}"/>
              </a:ext>
            </a:extLst>
          </p:cNvPr>
          <p:cNvSpPr txBox="1"/>
          <p:nvPr/>
        </p:nvSpPr>
        <p:spPr>
          <a:xfrm rot="10800000" flipV="1">
            <a:off x="566056" y="1899400"/>
            <a:ext cx="11974285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AR" sz="2400" b="1" i="0" u="none" strike="noStrike" cap="none" spc="0" normalizeH="0" baseline="0" dirty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Resumen</a:t>
            </a:r>
            <a:endParaRPr kumimoji="0" lang="en-US" sz="2400" b="1" i="0" u="none" strike="noStrike" cap="none" spc="0" normalizeH="0" baseline="0" dirty="0">
              <a:ln>
                <a:noFill/>
              </a:ln>
              <a:solidFill>
                <a:srgbClr val="0070C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B1A1326-57D9-4E52-B7A4-AEAA08DB7488}"/>
              </a:ext>
            </a:extLst>
          </p:cNvPr>
          <p:cNvSpPr txBox="1"/>
          <p:nvPr/>
        </p:nvSpPr>
        <p:spPr>
          <a:xfrm>
            <a:off x="972457" y="2927547"/>
            <a:ext cx="10800000" cy="319748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342900" marR="0" indent="-3429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s-AR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Las variaciones y cambios del clima son una de las principales preocupaciones del agricultor</a:t>
            </a:r>
          </a:p>
          <a:p>
            <a:pPr marL="342900" marR="0" indent="-3429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s-AR" dirty="0"/>
          </a:p>
          <a:p>
            <a:pPr marL="342900" marR="0" indent="-3429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s-AR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Existe información climática para mitigar el riesgo, adaptando decisiones (de uso del suelo y manejo agronómico). No sólo pronósticos! También diagnósticos.</a:t>
            </a:r>
          </a:p>
          <a:p>
            <a:pPr marL="342900" marR="0" indent="-3429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s-AR" dirty="0"/>
          </a:p>
          <a:p>
            <a:pPr marL="342900" marR="0" indent="-3429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La </a:t>
            </a:r>
            <a:r>
              <a:rPr kumimoji="0" lang="en-US" sz="24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mitigación</a:t>
            </a: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kumimoji="0" lang="en-US" sz="24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tiene</a:t>
            </a: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un </a:t>
            </a:r>
            <a:r>
              <a:rPr kumimoji="0" lang="en-US" sz="24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límite</a:t>
            </a: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y la </a:t>
            </a:r>
            <a:r>
              <a:rPr kumimoji="0" lang="en-US" sz="24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transferencia</a:t>
            </a: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de </a:t>
            </a:r>
            <a:r>
              <a:rPr kumimoji="0" lang="en-US" sz="24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riesgos</a:t>
            </a: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kumimoji="0" lang="en-US" sz="24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aparece</a:t>
            </a: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kumimoji="0" lang="en-US" sz="24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como</a:t>
            </a: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una </a:t>
            </a:r>
            <a:r>
              <a:rPr kumimoji="0" lang="en-US" sz="24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herramienta</a:t>
            </a: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kumimoji="0" lang="en-US" sz="24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cada</a:t>
            </a: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kumimoji="0" lang="en-US" sz="24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vez</a:t>
            </a: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kumimoji="0" lang="en-US" sz="24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más</a:t>
            </a: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kumimoji="0" lang="en-US" sz="24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necesaria</a:t>
            </a:r>
            <a:endParaRPr kumimoji="0" lang="en-US" sz="2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66852192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Auto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380"/>
            <a:ext cx="13004800" cy="9748840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3313684" y="2845604"/>
            <a:ext cx="6377432" cy="94897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AR" sz="550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rebuchet MS" pitchFamily="34" charset="0"/>
                <a:ea typeface="Tahoma" pitchFamily="34" charset="0"/>
                <a:cs typeface="Tahoma" pitchFamily="34" charset="0"/>
                <a:sym typeface="Helvetica Neue"/>
              </a:rPr>
              <a:t>Federico Bert</a:t>
            </a:r>
            <a:endParaRPr kumimoji="0" lang="es-AR" sz="55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rebuchet MS" pitchFamily="34" charset="0"/>
              <a:ea typeface="Tahoma" pitchFamily="34" charset="0"/>
              <a:cs typeface="Tahoma" pitchFamily="34" charset="0"/>
              <a:sym typeface="Helvetica Neue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4304284" y="6711049"/>
            <a:ext cx="4396233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AR" sz="30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rebuchet MS" pitchFamily="34" charset="0"/>
                <a:ea typeface="Tahoma" pitchFamily="34" charset="0"/>
                <a:cs typeface="Tahoma" pitchFamily="34" charset="0"/>
                <a:sym typeface="Helvetica Neue"/>
              </a:rPr>
              <a:t>fbert@agro.uba.ar</a:t>
            </a:r>
            <a:endParaRPr kumimoji="0" lang="es-AR" sz="3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rebuchet MS" pitchFamily="34" charset="0"/>
              <a:ea typeface="Tahoma" pitchFamily="34" charset="0"/>
              <a:cs typeface="Tahoma" pitchFamily="34" charset="0"/>
              <a:sym typeface="Helvetica Neue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3313684" y="4179262"/>
            <a:ext cx="6377432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AR" sz="40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rebuchet MS" pitchFamily="34" charset="0"/>
                <a:ea typeface="Tahoma" pitchFamily="34" charset="0"/>
                <a:cs typeface="Tahoma" pitchFamily="34" charset="0"/>
                <a:sym typeface="Helvetica Neue"/>
              </a:rPr>
              <a:t>CREA Argentina</a:t>
            </a:r>
            <a:endParaRPr kumimoji="0" lang="es-AR" sz="40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rebuchet MS" pitchFamily="34" charset="0"/>
              <a:ea typeface="Tahoma" pitchFamily="34" charset="0"/>
              <a:cs typeface="Tahoma" pitchFamily="34" charset="0"/>
              <a:sym typeface="Helvetica Neue"/>
            </a:endParaRP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0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380"/>
            <a:ext cx="13004800" cy="9748840"/>
          </a:xfrm>
          <a:prstGeom prst="rect">
            <a:avLst/>
          </a:prstGeom>
        </p:spPr>
      </p:pic>
      <p:pic>
        <p:nvPicPr>
          <p:cNvPr id="3" name="Imagen 3">
            <a:extLst>
              <a:ext uri="{FF2B5EF4-FFF2-40B4-BE49-F238E27FC236}">
                <a16:creationId xmlns:a16="http://schemas.microsoft.com/office/drawing/2014/main" id="{23A51BF3-39A7-4BD7-BAE1-DA9A0A093B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6350" y="2730904"/>
            <a:ext cx="10747351" cy="69503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DE64B2E-D43A-43D5-AC45-BAE15F1F7A40}"/>
              </a:ext>
            </a:extLst>
          </p:cNvPr>
          <p:cNvSpPr txBox="1"/>
          <p:nvPr/>
        </p:nvSpPr>
        <p:spPr>
          <a:xfrm rot="16200000">
            <a:off x="-657323" y="8692877"/>
            <a:ext cx="1684186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A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Ray et al. 2014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657AC2-CD2A-45FB-89C0-B34D952F0419}"/>
              </a:ext>
            </a:extLst>
          </p:cNvPr>
          <p:cNvSpPr txBox="1"/>
          <p:nvPr/>
        </p:nvSpPr>
        <p:spPr>
          <a:xfrm rot="10800000" flipV="1">
            <a:off x="566056" y="1714734"/>
            <a:ext cx="11974285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AR" sz="2400" b="1" i="0" u="none" strike="noStrike" cap="none" spc="0" normalizeH="0" baseline="0" dirty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Las variaciones del clima explican 30-40% las variaciones de rendimiento a escala de departamento. A escala de finca, más.</a:t>
            </a:r>
            <a:endParaRPr kumimoji="0" lang="en-US" sz="2400" b="1" i="0" u="none" strike="noStrike" cap="none" spc="0" normalizeH="0" baseline="0" dirty="0">
              <a:ln>
                <a:noFill/>
              </a:ln>
              <a:solidFill>
                <a:srgbClr val="0070C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0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380"/>
            <a:ext cx="13004800" cy="974884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A657AC2-CD2A-45FB-89C0-B34D952F0419}"/>
              </a:ext>
            </a:extLst>
          </p:cNvPr>
          <p:cNvSpPr txBox="1"/>
          <p:nvPr/>
        </p:nvSpPr>
        <p:spPr>
          <a:xfrm rot="10800000" flipV="1">
            <a:off x="566056" y="1714734"/>
            <a:ext cx="11974285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AR" sz="2400" b="1" i="0" u="none" strike="noStrike" cap="none" spc="0" normalizeH="0" baseline="0" dirty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En Argentina tenemos alta variabilidad climática (a distintas escalas temporales) y la mayoría de la agricultura es en secano.</a:t>
            </a:r>
            <a:endParaRPr kumimoji="0" lang="en-US" sz="2400" b="1" i="0" u="none" strike="noStrike" cap="none" spc="0" normalizeH="0" baseline="0" dirty="0">
              <a:ln>
                <a:noFill/>
              </a:ln>
              <a:solidFill>
                <a:srgbClr val="0070C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7" name="Imagen 4">
            <a:extLst>
              <a:ext uri="{FF2B5EF4-FFF2-40B4-BE49-F238E27FC236}">
                <a16:creationId xmlns:a16="http://schemas.microsoft.com/office/drawing/2014/main" id="{3EC05CEF-CAA7-4F70-B5D0-715AA5B782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0478" y="2844799"/>
            <a:ext cx="6323844" cy="6618957"/>
          </a:xfrm>
          <a:prstGeom prst="rect">
            <a:avLst/>
          </a:prstGeom>
        </p:spPr>
      </p:pic>
      <p:sp>
        <p:nvSpPr>
          <p:cNvPr id="8" name="CuadroTexto 3">
            <a:extLst>
              <a:ext uri="{FF2B5EF4-FFF2-40B4-BE49-F238E27FC236}">
                <a16:creationId xmlns:a16="http://schemas.microsoft.com/office/drawing/2014/main" id="{E599F4BE-60F5-440D-985E-FCBF592AA876}"/>
              </a:ext>
            </a:extLst>
          </p:cNvPr>
          <p:cNvSpPr txBox="1"/>
          <p:nvPr/>
        </p:nvSpPr>
        <p:spPr>
          <a:xfrm>
            <a:off x="9066667" y="8862195"/>
            <a:ext cx="39180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b="0" dirty="0"/>
              <a:t>(percentil 90 – percentil 10)</a:t>
            </a:r>
          </a:p>
          <a:p>
            <a:r>
              <a:rPr lang="es-AR" b="0" dirty="0"/>
              <a:t>Percentil 50</a:t>
            </a:r>
          </a:p>
        </p:txBody>
      </p:sp>
    </p:spTree>
    <p:extLst>
      <p:ext uri="{BB962C8B-B14F-4D97-AF65-F5344CB8AC3E}">
        <p14:creationId xmlns:p14="http://schemas.microsoft.com/office/powerpoint/2010/main" val="2019284018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0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380"/>
            <a:ext cx="13004800" cy="974884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A657AC2-CD2A-45FB-89C0-B34D952F0419}"/>
              </a:ext>
            </a:extLst>
          </p:cNvPr>
          <p:cNvSpPr txBox="1"/>
          <p:nvPr/>
        </p:nvSpPr>
        <p:spPr>
          <a:xfrm rot="10800000" flipV="1">
            <a:off x="566056" y="1714734"/>
            <a:ext cx="11974285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AR" sz="2400" b="1" i="0" u="none" strike="noStrike" cap="none" spc="0" normalizeH="0" baseline="0" dirty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La producción agropecuaria (en particular la agricultura) son muy importantes para la agricultura Argentina</a:t>
            </a:r>
            <a:endParaRPr kumimoji="0" lang="en-US" sz="2400" b="1" i="0" u="none" strike="noStrike" cap="none" spc="0" normalizeH="0" baseline="0" dirty="0">
              <a:ln>
                <a:noFill/>
              </a:ln>
              <a:solidFill>
                <a:srgbClr val="0070C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aphicFrame>
        <p:nvGraphicFramePr>
          <p:cNvPr id="9" name="1 Gráfico">
            <a:extLst>
              <a:ext uri="{FF2B5EF4-FFF2-40B4-BE49-F238E27FC236}">
                <a16:creationId xmlns:a16="http://schemas.microsoft.com/office/drawing/2014/main" id="{55B3F374-DCD3-405C-9E8C-F43E558558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8262575"/>
              </p:ext>
            </p:extLst>
          </p:nvPr>
        </p:nvGraphicFramePr>
        <p:xfrm>
          <a:off x="728974" y="3727205"/>
          <a:ext cx="7819939" cy="51990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CuadroTexto 7">
            <a:extLst>
              <a:ext uri="{FF2B5EF4-FFF2-40B4-BE49-F238E27FC236}">
                <a16:creationId xmlns:a16="http://schemas.microsoft.com/office/drawing/2014/main" id="{92551B2A-5B6E-415C-86ED-FDE91DBA501D}"/>
              </a:ext>
            </a:extLst>
          </p:cNvPr>
          <p:cNvSpPr txBox="1"/>
          <p:nvPr/>
        </p:nvSpPr>
        <p:spPr>
          <a:xfrm rot="16200000">
            <a:off x="-1076626" y="5755772"/>
            <a:ext cx="3047602" cy="563599"/>
          </a:xfrm>
          <a:prstGeom prst="rect">
            <a:avLst/>
          </a:prstGeom>
        </p:spPr>
        <p:txBody>
          <a:bodyPr wrap="none" rtlCol="0">
            <a:normAutofit/>
          </a:bodyPr>
          <a:lstStyle/>
          <a:p>
            <a:r>
              <a:rPr lang="es-AR" b="0" dirty="0" err="1"/>
              <a:t>Proportion</a:t>
            </a:r>
            <a:r>
              <a:rPr lang="es-AR" b="0" dirty="0"/>
              <a:t> of GPD</a:t>
            </a:r>
          </a:p>
        </p:txBody>
      </p:sp>
      <p:sp>
        <p:nvSpPr>
          <p:cNvPr id="11" name="CuadroTexto 8">
            <a:extLst>
              <a:ext uri="{FF2B5EF4-FFF2-40B4-BE49-F238E27FC236}">
                <a16:creationId xmlns:a16="http://schemas.microsoft.com/office/drawing/2014/main" id="{803BC567-92B0-40B6-807B-5B232F933B9A}"/>
              </a:ext>
            </a:extLst>
          </p:cNvPr>
          <p:cNvSpPr txBox="1"/>
          <p:nvPr/>
        </p:nvSpPr>
        <p:spPr>
          <a:xfrm>
            <a:off x="1378857" y="3496372"/>
            <a:ext cx="6981370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s-AR" b="1" i="1" dirty="0" err="1"/>
              <a:t>Contribution</a:t>
            </a:r>
            <a:r>
              <a:rPr lang="es-AR" b="1" i="1" dirty="0"/>
              <a:t> of </a:t>
            </a:r>
            <a:r>
              <a:rPr lang="es-AR" b="1" i="1" dirty="0" err="1"/>
              <a:t>agri-food</a:t>
            </a:r>
            <a:r>
              <a:rPr lang="es-AR" b="1" i="1" dirty="0"/>
              <a:t> to </a:t>
            </a:r>
            <a:r>
              <a:rPr lang="es-AR" b="1" i="1" dirty="0" err="1"/>
              <a:t>Argentinean</a:t>
            </a:r>
            <a:r>
              <a:rPr lang="es-AR" b="1" i="1" dirty="0"/>
              <a:t> GDP</a:t>
            </a:r>
          </a:p>
        </p:txBody>
      </p:sp>
      <p:graphicFrame>
        <p:nvGraphicFramePr>
          <p:cNvPr id="12" name="3 Gráfico">
            <a:extLst>
              <a:ext uri="{FF2B5EF4-FFF2-40B4-BE49-F238E27FC236}">
                <a16:creationId xmlns:a16="http://schemas.microsoft.com/office/drawing/2014/main" id="{F1878374-CDD5-46F6-83BC-B59060BDD73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0832600"/>
              </p:ext>
            </p:extLst>
          </p:nvPr>
        </p:nvGraphicFramePr>
        <p:xfrm>
          <a:off x="8688010" y="3602794"/>
          <a:ext cx="3989007" cy="35948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CuadroTexto 13">
            <a:extLst>
              <a:ext uri="{FF2B5EF4-FFF2-40B4-BE49-F238E27FC236}">
                <a16:creationId xmlns:a16="http://schemas.microsoft.com/office/drawing/2014/main" id="{45E9CB18-2CF7-44C3-AFFC-0B6982EE6853}"/>
              </a:ext>
            </a:extLst>
          </p:cNvPr>
          <p:cNvSpPr txBox="1"/>
          <p:nvPr/>
        </p:nvSpPr>
        <p:spPr>
          <a:xfrm>
            <a:off x="9086825" y="3074457"/>
            <a:ext cx="3199517" cy="83099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s-AR" b="1" i="1" dirty="0" err="1"/>
              <a:t>Proportion</a:t>
            </a:r>
            <a:r>
              <a:rPr lang="es-AR" b="1" i="1" dirty="0"/>
              <a:t> of total </a:t>
            </a:r>
            <a:r>
              <a:rPr lang="es-AR" b="1" i="1" dirty="0" err="1"/>
              <a:t>exports</a:t>
            </a:r>
            <a:endParaRPr lang="es-AR" b="1" i="1" dirty="0"/>
          </a:p>
        </p:txBody>
      </p:sp>
      <p:sp>
        <p:nvSpPr>
          <p:cNvPr id="14" name="CuadroTexto 16">
            <a:extLst>
              <a:ext uri="{FF2B5EF4-FFF2-40B4-BE49-F238E27FC236}">
                <a16:creationId xmlns:a16="http://schemas.microsoft.com/office/drawing/2014/main" id="{2759D0E4-DF21-4DB3-A9E4-B6470A14AAAC}"/>
              </a:ext>
            </a:extLst>
          </p:cNvPr>
          <p:cNvSpPr txBox="1"/>
          <p:nvPr/>
        </p:nvSpPr>
        <p:spPr>
          <a:xfrm>
            <a:off x="9346534" y="3972126"/>
            <a:ext cx="2671958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s-AR" sz="1800" b="0" dirty="0"/>
              <a:t>Total 36,5B US$</a:t>
            </a:r>
          </a:p>
        </p:txBody>
      </p:sp>
      <p:graphicFrame>
        <p:nvGraphicFramePr>
          <p:cNvPr id="15" name="1 Gráfico">
            <a:extLst>
              <a:ext uri="{FF2B5EF4-FFF2-40B4-BE49-F238E27FC236}">
                <a16:creationId xmlns:a16="http://schemas.microsoft.com/office/drawing/2014/main" id="{7220869F-B5E1-45D6-BD28-4A4D04E5236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200525"/>
              </p:ext>
            </p:extLst>
          </p:nvPr>
        </p:nvGraphicFramePr>
        <p:xfrm>
          <a:off x="10154335" y="6551239"/>
          <a:ext cx="2386006" cy="23061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15842651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  <p:bldP spid="13" grpId="0"/>
      <p:bldP spid="14" grpId="0"/>
      <p:bldGraphic spid="15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0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380"/>
            <a:ext cx="13004800" cy="974884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A657AC2-CD2A-45FB-89C0-B34D952F0419}"/>
              </a:ext>
            </a:extLst>
          </p:cNvPr>
          <p:cNvSpPr txBox="1"/>
          <p:nvPr/>
        </p:nvSpPr>
        <p:spPr>
          <a:xfrm rot="10800000" flipV="1">
            <a:off x="566056" y="1899400"/>
            <a:ext cx="11974285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AR" sz="2400" b="1" i="0" u="none" strike="noStrike" cap="none" spc="0" normalizeH="0" baseline="0" dirty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La agricultura argentina tuvo grandes progresos en las últimas décadas</a:t>
            </a:r>
            <a:endParaRPr kumimoji="0" lang="en-US" sz="2400" b="1" i="0" u="none" strike="noStrike" cap="none" spc="0" normalizeH="0" baseline="0" dirty="0">
              <a:ln>
                <a:noFill/>
              </a:ln>
              <a:solidFill>
                <a:srgbClr val="0070C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aphicFrame>
        <p:nvGraphicFramePr>
          <p:cNvPr id="17" name="Gráfico 6">
            <a:extLst>
              <a:ext uri="{FF2B5EF4-FFF2-40B4-BE49-F238E27FC236}">
                <a16:creationId xmlns:a16="http://schemas.microsoft.com/office/drawing/2014/main" id="{512C4C90-2F6E-4B3C-A57B-62D77129D03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7037226"/>
              </p:ext>
            </p:extLst>
          </p:nvPr>
        </p:nvGraphicFramePr>
        <p:xfrm>
          <a:off x="370113" y="2986799"/>
          <a:ext cx="12460515" cy="55911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Marcador de texto 2">
            <a:extLst>
              <a:ext uri="{FF2B5EF4-FFF2-40B4-BE49-F238E27FC236}">
                <a16:creationId xmlns:a16="http://schemas.microsoft.com/office/drawing/2014/main" id="{D293F88D-21C4-431E-A5CB-773EF7D43582}"/>
              </a:ext>
            </a:extLst>
          </p:cNvPr>
          <p:cNvSpPr txBox="1">
            <a:spLocks/>
          </p:cNvSpPr>
          <p:nvPr/>
        </p:nvSpPr>
        <p:spPr>
          <a:xfrm>
            <a:off x="0" y="9335279"/>
            <a:ext cx="7536936" cy="290513"/>
          </a:xfrm>
          <a:prstGeom prst="rect">
            <a:avLst/>
          </a:prstGeom>
        </p:spPr>
        <p:txBody>
          <a:bodyPr/>
          <a:lstStyle>
            <a:lvl1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355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711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066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4224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hangingPunct="1"/>
            <a:r>
              <a:rPr lang="es-AR" sz="1800"/>
              <a:t>Source: CREA, based on data from Argentine Ministry of Agroindustria</a:t>
            </a:r>
            <a:endParaRPr lang="es-AR" sz="1800" dirty="0"/>
          </a:p>
        </p:txBody>
      </p:sp>
    </p:spTree>
    <p:extLst>
      <p:ext uri="{BB962C8B-B14F-4D97-AF65-F5344CB8AC3E}">
        <p14:creationId xmlns:p14="http://schemas.microsoft.com/office/powerpoint/2010/main" val="37439519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7" grpId="0">
        <p:bldSub>
          <a:bldChart bld="series" animBg="0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0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380"/>
            <a:ext cx="13004800" cy="974884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A657AC2-CD2A-45FB-89C0-B34D952F0419}"/>
              </a:ext>
            </a:extLst>
          </p:cNvPr>
          <p:cNvSpPr txBox="1"/>
          <p:nvPr/>
        </p:nvSpPr>
        <p:spPr>
          <a:xfrm rot="10800000" flipV="1">
            <a:off x="566056" y="1899400"/>
            <a:ext cx="11974285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AR" sz="2400" b="1" i="0" u="none" strike="noStrike" cap="none" spc="0" normalizeH="0" baseline="0" dirty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La agricultura argentina tuvo grandes progresos en las últimas décadas</a:t>
            </a:r>
            <a:endParaRPr kumimoji="0" lang="en-US" sz="2400" b="1" i="0" u="none" strike="noStrike" cap="none" spc="0" normalizeH="0" baseline="0" dirty="0">
              <a:ln>
                <a:noFill/>
              </a:ln>
              <a:solidFill>
                <a:srgbClr val="0070C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7" name="Picture 2" descr="Image result for silo bolsa">
            <a:extLst>
              <a:ext uri="{FF2B5EF4-FFF2-40B4-BE49-F238E27FC236}">
                <a16:creationId xmlns:a16="http://schemas.microsoft.com/office/drawing/2014/main" id="{18300C52-BCC5-4294-8BB8-C9085089DB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7" r="13970"/>
          <a:stretch/>
        </p:blipFill>
        <p:spPr bwMode="auto">
          <a:xfrm>
            <a:off x="10237650" y="6176312"/>
            <a:ext cx="2767150" cy="2283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Image result for pulverizacion john deere">
            <a:extLst>
              <a:ext uri="{FF2B5EF4-FFF2-40B4-BE49-F238E27FC236}">
                <a16:creationId xmlns:a16="http://schemas.microsoft.com/office/drawing/2014/main" id="{522B32C4-5B33-4BA9-8233-D34ACA3A0A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404"/>
          <a:stretch/>
        </p:blipFill>
        <p:spPr bwMode="auto">
          <a:xfrm>
            <a:off x="7095366" y="6202391"/>
            <a:ext cx="3743857" cy="2283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PB070102">
            <a:extLst>
              <a:ext uri="{FF2B5EF4-FFF2-40B4-BE49-F238E27FC236}">
                <a16:creationId xmlns:a16="http://schemas.microsoft.com/office/drawing/2014/main" id="{3E48DFD8-BCEA-4819-B51D-25FAF4F2A6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99809"/>
            <a:ext cx="7349305" cy="5511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 descr="Image result for ensayos variedades soja">
            <a:extLst>
              <a:ext uri="{FF2B5EF4-FFF2-40B4-BE49-F238E27FC236}">
                <a16:creationId xmlns:a16="http://schemas.microsoft.com/office/drawing/2014/main" id="{81DA820D-6736-4E34-941E-6980947AF0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9306" y="2999810"/>
            <a:ext cx="5655493" cy="3176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n 6">
            <a:extLst>
              <a:ext uri="{FF2B5EF4-FFF2-40B4-BE49-F238E27FC236}">
                <a16:creationId xmlns:a16="http://schemas.microsoft.com/office/drawing/2014/main" id="{52133E75-4612-47AB-9F33-50BF6EAC67A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8003" y="3184500"/>
            <a:ext cx="10962397" cy="5029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55562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0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380"/>
            <a:ext cx="13004800" cy="9748840"/>
          </a:xfrm>
          <a:prstGeom prst="rect">
            <a:avLst/>
          </a:prstGeom>
        </p:spPr>
      </p:pic>
      <p:pic>
        <p:nvPicPr>
          <p:cNvPr id="5" name="Imagen 18">
            <a:extLst>
              <a:ext uri="{FF2B5EF4-FFF2-40B4-BE49-F238E27FC236}">
                <a16:creationId xmlns:a16="http://schemas.microsoft.com/office/drawing/2014/main" id="{ACB6E3C4-DE86-4F86-8407-B41367A531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2554" y="3371724"/>
            <a:ext cx="4104000" cy="5013119"/>
          </a:xfrm>
          <a:prstGeom prst="rect">
            <a:avLst/>
          </a:prstGeom>
        </p:spPr>
      </p:pic>
      <p:pic>
        <p:nvPicPr>
          <p:cNvPr id="7" name="Imagen 19">
            <a:extLst>
              <a:ext uri="{FF2B5EF4-FFF2-40B4-BE49-F238E27FC236}">
                <a16:creationId xmlns:a16="http://schemas.microsoft.com/office/drawing/2014/main" id="{E5A91EBD-B6C2-4730-A922-C0F7B2A6A0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0400" y="3371724"/>
            <a:ext cx="4104000" cy="5013119"/>
          </a:xfrm>
          <a:prstGeom prst="rect">
            <a:avLst/>
          </a:prstGeom>
        </p:spPr>
      </p:pic>
      <p:pic>
        <p:nvPicPr>
          <p:cNvPr id="8" name="Imagen 20">
            <a:extLst>
              <a:ext uri="{FF2B5EF4-FFF2-40B4-BE49-F238E27FC236}">
                <a16:creationId xmlns:a16="http://schemas.microsoft.com/office/drawing/2014/main" id="{E9FB2BFB-6F5E-4C43-B1F9-04808D56BB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246" y="3371724"/>
            <a:ext cx="4104000" cy="5013119"/>
          </a:xfrm>
          <a:prstGeom prst="rect">
            <a:avLst/>
          </a:prstGeom>
        </p:spPr>
      </p:pic>
      <p:pic>
        <p:nvPicPr>
          <p:cNvPr id="9" name="Imagen 21">
            <a:extLst>
              <a:ext uri="{FF2B5EF4-FFF2-40B4-BE49-F238E27FC236}">
                <a16:creationId xmlns:a16="http://schemas.microsoft.com/office/drawing/2014/main" id="{A5938B71-1E33-4293-AF7F-4E66E2D0C43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2583" y="8733086"/>
            <a:ext cx="7975633" cy="618615"/>
          </a:xfrm>
          <a:prstGeom prst="rect">
            <a:avLst/>
          </a:prstGeom>
        </p:spPr>
      </p:pic>
      <p:pic>
        <p:nvPicPr>
          <p:cNvPr id="10" name="Picture 2" descr="Image result for iri columbia">
            <a:extLst>
              <a:ext uri="{FF2B5EF4-FFF2-40B4-BE49-F238E27FC236}">
                <a16:creationId xmlns:a16="http://schemas.microsoft.com/office/drawing/2014/main" id="{2D561315-7F3B-4D05-B029-40CE73FB8C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4205" y="8967938"/>
            <a:ext cx="637373" cy="62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uadroTexto 22">
            <a:extLst>
              <a:ext uri="{FF2B5EF4-FFF2-40B4-BE49-F238E27FC236}">
                <a16:creationId xmlns:a16="http://schemas.microsoft.com/office/drawing/2014/main" id="{A901C766-29CD-4DE4-B023-A2D5E6E1ACFE}"/>
              </a:ext>
            </a:extLst>
          </p:cNvPr>
          <p:cNvSpPr txBox="1"/>
          <p:nvPr/>
        </p:nvSpPr>
        <p:spPr>
          <a:xfrm>
            <a:off x="1070849" y="3023481"/>
            <a:ext cx="2628000" cy="468000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no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Tendencia: 14%</a:t>
            </a:r>
            <a:endParaRPr lang="es-AR" dirty="0">
              <a:solidFill>
                <a:schemeClr val="bg1"/>
              </a:solidFill>
            </a:endParaRPr>
          </a:p>
        </p:txBody>
      </p:sp>
      <p:sp>
        <p:nvSpPr>
          <p:cNvPr id="12" name="CuadroTexto 23">
            <a:extLst>
              <a:ext uri="{FF2B5EF4-FFF2-40B4-BE49-F238E27FC236}">
                <a16:creationId xmlns:a16="http://schemas.microsoft.com/office/drawing/2014/main" id="{73673C3F-D9DB-418F-BBD2-B503D1E5A380}"/>
              </a:ext>
            </a:extLst>
          </p:cNvPr>
          <p:cNvSpPr txBox="1"/>
          <p:nvPr/>
        </p:nvSpPr>
        <p:spPr>
          <a:xfrm>
            <a:off x="5336723" y="3023481"/>
            <a:ext cx="2628000" cy="468000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noAutofit/>
          </a:bodyPr>
          <a:lstStyle/>
          <a:p>
            <a:r>
              <a:rPr lang="es-ES" dirty="0" err="1">
                <a:solidFill>
                  <a:schemeClr val="bg1"/>
                </a:solidFill>
              </a:rPr>
              <a:t>Decadal</a:t>
            </a:r>
            <a:r>
              <a:rPr lang="es-ES" dirty="0">
                <a:solidFill>
                  <a:schemeClr val="bg1"/>
                </a:solidFill>
              </a:rPr>
              <a:t>: 20%</a:t>
            </a:r>
            <a:endParaRPr lang="es-AR" dirty="0">
              <a:solidFill>
                <a:schemeClr val="bg1"/>
              </a:solidFill>
            </a:endParaRPr>
          </a:p>
        </p:txBody>
      </p:sp>
      <p:sp>
        <p:nvSpPr>
          <p:cNvPr id="13" name="CuadroTexto 24">
            <a:extLst>
              <a:ext uri="{FF2B5EF4-FFF2-40B4-BE49-F238E27FC236}">
                <a16:creationId xmlns:a16="http://schemas.microsoft.com/office/drawing/2014/main" id="{8E6AEE18-9856-40BD-B1C2-15E5D68F3E7C}"/>
              </a:ext>
            </a:extLst>
          </p:cNvPr>
          <p:cNvSpPr txBox="1"/>
          <p:nvPr/>
        </p:nvSpPr>
        <p:spPr>
          <a:xfrm>
            <a:off x="9764891" y="3023481"/>
            <a:ext cx="2628000" cy="468000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no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Inter-anual: 63%</a:t>
            </a:r>
            <a:endParaRPr lang="es-AR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F256C41-AB2B-4126-AF43-213CCC0B780F}"/>
              </a:ext>
            </a:extLst>
          </p:cNvPr>
          <p:cNvSpPr txBox="1"/>
          <p:nvPr/>
        </p:nvSpPr>
        <p:spPr>
          <a:xfrm rot="10800000" flipV="1">
            <a:off x="566056" y="1714734"/>
            <a:ext cx="11974285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AR" sz="2400" b="1" i="0" u="none" strike="noStrike" cap="none" spc="0" normalizeH="0" baseline="0" dirty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En la vida de un agricultor, las variaciones </a:t>
            </a:r>
            <a:r>
              <a:rPr lang="es-AR" dirty="0">
                <a:solidFill>
                  <a:srgbClr val="0070C0"/>
                </a:solidFill>
              </a:rPr>
              <a:t>en</a:t>
            </a:r>
            <a:r>
              <a:rPr kumimoji="0" lang="es-AR" sz="2400" b="1" i="0" u="none" strike="noStrike" cap="none" spc="0" normalizeH="0" baseline="0" dirty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escalas de tiempo más cortas (año a año) son más importantes que las de escalas más largas</a:t>
            </a:r>
            <a:endParaRPr kumimoji="0" lang="en-US" sz="2400" b="1" i="0" u="none" strike="noStrike" cap="none" spc="0" normalizeH="0" baseline="0" dirty="0">
              <a:ln>
                <a:noFill/>
              </a:ln>
              <a:solidFill>
                <a:srgbClr val="0070C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47224883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0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380"/>
            <a:ext cx="13004800" cy="974884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04D3BF5-1B44-4D5A-ACFC-1432A3D0856A}"/>
              </a:ext>
            </a:extLst>
          </p:cNvPr>
          <p:cNvSpPr txBox="1"/>
          <p:nvPr/>
        </p:nvSpPr>
        <p:spPr>
          <a:xfrm rot="10800000" flipV="1">
            <a:off x="566056" y="1714734"/>
            <a:ext cx="11974285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AR" dirty="0">
                <a:solidFill>
                  <a:srgbClr val="0070C0"/>
                </a:solidFill>
              </a:rPr>
              <a:t>Las variaciones del clima al agricultor le significan incertidumbre sobre los resultados a obtener y riesgos de obtener resultados inconvenientes</a:t>
            </a:r>
            <a:endParaRPr kumimoji="0" lang="en-US" sz="2400" b="1" i="0" u="none" strike="noStrike" cap="none" spc="0" normalizeH="0" baseline="0" dirty="0">
              <a:ln>
                <a:noFill/>
              </a:ln>
              <a:solidFill>
                <a:srgbClr val="0070C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aphicFrame>
        <p:nvGraphicFramePr>
          <p:cNvPr id="16" name="Gráfico 3">
            <a:extLst>
              <a:ext uri="{FF2B5EF4-FFF2-40B4-BE49-F238E27FC236}">
                <a16:creationId xmlns:a16="http://schemas.microsoft.com/office/drawing/2014/main" id="{31AFAB8C-E516-48C6-9D5D-511C1EE223F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3917490"/>
              </p:ext>
            </p:extLst>
          </p:nvPr>
        </p:nvGraphicFramePr>
        <p:xfrm>
          <a:off x="462626" y="3310179"/>
          <a:ext cx="8391087" cy="58918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7" name="Grupo 4">
            <a:extLst>
              <a:ext uri="{FF2B5EF4-FFF2-40B4-BE49-F238E27FC236}">
                <a16:creationId xmlns:a16="http://schemas.microsoft.com/office/drawing/2014/main" id="{EFAFAE14-9E5C-4E4F-83AA-B77CFA63BBB7}"/>
              </a:ext>
            </a:extLst>
          </p:cNvPr>
          <p:cNvGrpSpPr/>
          <p:nvPr/>
        </p:nvGrpSpPr>
        <p:grpSpPr>
          <a:xfrm>
            <a:off x="2039962" y="5980395"/>
            <a:ext cx="9690769" cy="2658913"/>
            <a:chOff x="1132764" y="3838404"/>
            <a:chExt cx="7004457" cy="2212905"/>
          </a:xfrm>
        </p:grpSpPr>
        <p:cxnSp>
          <p:nvCxnSpPr>
            <p:cNvPr id="18" name="Conector recto 5">
              <a:extLst>
                <a:ext uri="{FF2B5EF4-FFF2-40B4-BE49-F238E27FC236}">
                  <a16:creationId xmlns:a16="http://schemas.microsoft.com/office/drawing/2014/main" id="{E9CC9486-AAF5-492D-B7E1-D6EAE1685CAC}"/>
                </a:ext>
              </a:extLst>
            </p:cNvPr>
            <p:cNvCxnSpPr/>
            <p:nvPr/>
          </p:nvCxnSpPr>
          <p:spPr>
            <a:xfrm>
              <a:off x="1132764" y="3983590"/>
              <a:ext cx="4522448" cy="0"/>
            </a:xfrm>
            <a:prstGeom prst="line">
              <a:avLst/>
            </a:prstGeom>
            <a:ln w="57150"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9" name="Picture 2" descr="http://us.123rf.com/400wm/400/400/ostill/ostill1210/ostill121000075/15639334-retrato-de-un-hombre-de-negocios-pensativo-preocupado-en-el-estudio-sobre-fondo-blanco-aislado.jpg">
              <a:extLst>
                <a:ext uri="{FF2B5EF4-FFF2-40B4-BE49-F238E27FC236}">
                  <a16:creationId xmlns:a16="http://schemas.microsoft.com/office/drawing/2014/main" id="{EDEE0B19-B344-49F9-98E6-5D6BDA7A59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97666" y="3838404"/>
              <a:ext cx="1439555" cy="22129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" name="Grupo 7">
            <a:extLst>
              <a:ext uri="{FF2B5EF4-FFF2-40B4-BE49-F238E27FC236}">
                <a16:creationId xmlns:a16="http://schemas.microsoft.com/office/drawing/2014/main" id="{D6ED47BD-6FAF-43B9-8120-EDE06E35D188}"/>
              </a:ext>
            </a:extLst>
          </p:cNvPr>
          <p:cNvGrpSpPr/>
          <p:nvPr/>
        </p:nvGrpSpPr>
        <p:grpSpPr>
          <a:xfrm>
            <a:off x="7623572" y="3343578"/>
            <a:ext cx="5243808" cy="3984088"/>
            <a:chOff x="5407462" y="1762642"/>
            <a:chExt cx="3790207" cy="3315795"/>
          </a:xfrm>
        </p:grpSpPr>
        <p:sp>
          <p:nvSpPr>
            <p:cNvPr id="21" name="Forma libre 8">
              <a:extLst>
                <a:ext uri="{FF2B5EF4-FFF2-40B4-BE49-F238E27FC236}">
                  <a16:creationId xmlns:a16="http://schemas.microsoft.com/office/drawing/2014/main" id="{11000021-8FFE-471B-88B7-BB5F02B83B91}"/>
                </a:ext>
              </a:extLst>
            </p:cNvPr>
            <p:cNvSpPr/>
            <p:nvPr/>
          </p:nvSpPr>
          <p:spPr>
            <a:xfrm>
              <a:off x="5407462" y="2067951"/>
              <a:ext cx="520504" cy="3010486"/>
            </a:xfrm>
            <a:custGeom>
              <a:avLst/>
              <a:gdLst>
                <a:gd name="connsiteX0" fmla="*/ 0 w 520504"/>
                <a:gd name="connsiteY0" fmla="*/ 1266092 h 3010486"/>
                <a:gd name="connsiteX1" fmla="*/ 520504 w 520504"/>
                <a:gd name="connsiteY1" fmla="*/ 0 h 3010486"/>
                <a:gd name="connsiteX2" fmla="*/ 492369 w 520504"/>
                <a:gd name="connsiteY2" fmla="*/ 3010486 h 3010486"/>
                <a:gd name="connsiteX3" fmla="*/ 0 w 520504"/>
                <a:gd name="connsiteY3" fmla="*/ 1266092 h 3010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0504" h="3010486">
                  <a:moveTo>
                    <a:pt x="0" y="1266092"/>
                  </a:moveTo>
                  <a:lnTo>
                    <a:pt x="520504" y="0"/>
                  </a:lnTo>
                  <a:lnTo>
                    <a:pt x="492369" y="3010486"/>
                  </a:lnTo>
                  <a:lnTo>
                    <a:pt x="0" y="1266092"/>
                  </a:lnTo>
                  <a:close/>
                </a:path>
              </a:pathLst>
            </a:cu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pic>
          <p:nvPicPr>
            <p:cNvPr id="22" name="Picture 8" descr="http://es.dreamstime.com/hombre-con-los-ojos-vendados-perdido-con-un-billete-de-banco-en-sus-ojos-thumb17472751.jpg">
              <a:extLst>
                <a:ext uri="{FF2B5EF4-FFF2-40B4-BE49-F238E27FC236}">
                  <a16:creationId xmlns:a16="http://schemas.microsoft.com/office/drawing/2014/main" id="{CB92A326-B42C-48D8-A857-1B09E092E40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211"/>
            <a:stretch/>
          </p:blipFill>
          <p:spPr bwMode="auto">
            <a:xfrm>
              <a:off x="5998622" y="1762642"/>
              <a:ext cx="3199047" cy="19041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9363976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CREA">
    <a:dk1>
      <a:srgbClr val="000000"/>
    </a:dk1>
    <a:lt1>
      <a:srgbClr val="FFFFFF"/>
    </a:lt1>
    <a:dk2>
      <a:srgbClr val="5E554A"/>
    </a:dk2>
    <a:lt2>
      <a:srgbClr val="FFFFFF"/>
    </a:lt2>
    <a:accent1>
      <a:srgbClr val="FDA023"/>
    </a:accent1>
    <a:accent2>
      <a:srgbClr val="DA4B14"/>
    </a:accent2>
    <a:accent3>
      <a:srgbClr val="226871"/>
    </a:accent3>
    <a:accent4>
      <a:srgbClr val="52962B"/>
    </a:accent4>
    <a:accent5>
      <a:srgbClr val="968B83"/>
    </a:accent5>
    <a:accent6>
      <a:srgbClr val="C5D121"/>
    </a:accent6>
    <a:hlink>
      <a:srgbClr val="000000"/>
    </a:hlink>
    <a:folHlink>
      <a:srgbClr val="C8C8C8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2780</TotalTime>
  <Words>673</Words>
  <Application>Microsoft Office PowerPoint</Application>
  <PresentationFormat>Custom</PresentationFormat>
  <Paragraphs>123</Paragraphs>
  <Slides>16</Slides>
  <Notes>0</Notes>
  <HiddenSlides>2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Helvetica Neue</vt:lpstr>
      <vt:lpstr>Helvetica Neue Medium</vt:lpstr>
      <vt:lpstr>Helvetica Neue Thin</vt:lpstr>
      <vt:lpstr>Trebuchet MS</vt:lpstr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Florencia</dc:creator>
  <cp:lastModifiedBy>Federico Bert</cp:lastModifiedBy>
  <cp:revision>31</cp:revision>
  <dcterms:modified xsi:type="dcterms:W3CDTF">2019-09-12T11:36:11Z</dcterms:modified>
</cp:coreProperties>
</file>