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8" r:id="rId3"/>
    <p:sldId id="259" r:id="rId4"/>
    <p:sldId id="268" r:id="rId5"/>
    <p:sldId id="269" r:id="rId6"/>
    <p:sldId id="263" r:id="rId7"/>
    <p:sldId id="277" r:id="rId8"/>
    <p:sldId id="260" r:id="rId9"/>
    <p:sldId id="273" r:id="rId10"/>
    <p:sldId id="271" r:id="rId11"/>
    <p:sldId id="278" r:id="rId12"/>
    <p:sldId id="279" r:id="rId13"/>
    <p:sldId id="280" r:id="rId14"/>
    <p:sldId id="266" r:id="rId15"/>
    <p:sldId id="267" r:id="rId16"/>
    <p:sldId id="281" r:id="rId17"/>
    <p:sldId id="274"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p:restoredTop sz="94599"/>
  </p:normalViewPr>
  <p:slideViewPr>
    <p:cSldViewPr>
      <p:cViewPr varScale="1">
        <p:scale>
          <a:sx n="109" d="100"/>
          <a:sy n="109" d="100"/>
        </p:scale>
        <p:origin x="528"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8F9CC-D667-48A3-B7EB-637D817D0FF7}" type="datetimeFigureOut">
              <a:rPr lang="pt-BR" smtClean="0"/>
              <a:t>29/11/17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3C25E-D2CF-402E-AB1C-9D201419DA82}" type="slidenum">
              <a:rPr lang="pt-BR" smtClean="0"/>
              <a:t>‹Nr.›</a:t>
            </a:fld>
            <a:endParaRPr lang="pt-BR"/>
          </a:p>
        </p:txBody>
      </p:sp>
    </p:spTree>
    <p:extLst>
      <p:ext uri="{BB962C8B-B14F-4D97-AF65-F5344CB8AC3E}">
        <p14:creationId xmlns:p14="http://schemas.microsoft.com/office/powerpoint/2010/main" val="107691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Modelo de </a:t>
            </a:r>
            <a:r>
              <a:rPr lang="es-ES_tradnl" dirty="0" err="1" smtClean="0"/>
              <a:t>trnsporte</a:t>
            </a:r>
            <a:r>
              <a:rPr lang="es-ES_tradnl" dirty="0" smtClean="0"/>
              <a:t> </a:t>
            </a:r>
          </a:p>
          <a:p>
            <a:r>
              <a:rPr lang="es-ES_tradnl" dirty="0" smtClean="0"/>
              <a:t>Similar a las </a:t>
            </a:r>
            <a:r>
              <a:rPr lang="es-ES_tradnl" dirty="0" err="1" smtClean="0"/>
              <a:t>observcaciones</a:t>
            </a:r>
            <a:r>
              <a:rPr lang="es-ES_tradnl" dirty="0" smtClean="0"/>
              <a:t> mostradas</a:t>
            </a:r>
            <a:r>
              <a:rPr lang="es-ES_tradnl" baseline="0" dirty="0" smtClean="0"/>
              <a:t> antes</a:t>
            </a:r>
          </a:p>
          <a:p>
            <a:endParaRPr lang="es-ES_tradnl" dirty="0"/>
          </a:p>
        </p:txBody>
      </p:sp>
      <p:sp>
        <p:nvSpPr>
          <p:cNvPr id="4" name="Marcador de número de diapositiva 3"/>
          <p:cNvSpPr>
            <a:spLocks noGrp="1"/>
          </p:cNvSpPr>
          <p:nvPr>
            <p:ph type="sldNum" sz="quarter" idx="10"/>
          </p:nvPr>
        </p:nvSpPr>
        <p:spPr/>
        <p:txBody>
          <a:bodyPr/>
          <a:lstStyle/>
          <a:p>
            <a:fld id="{62B3C25E-D2CF-402E-AB1C-9D201419DA82}" type="slidenum">
              <a:rPr lang="pt-BR" smtClean="0"/>
              <a:t>8</a:t>
            </a:fld>
            <a:endParaRPr lang="pt-BR"/>
          </a:p>
        </p:txBody>
      </p:sp>
    </p:spTree>
    <p:extLst>
      <p:ext uri="{BB962C8B-B14F-4D97-AF65-F5344CB8AC3E}">
        <p14:creationId xmlns:p14="http://schemas.microsoft.com/office/powerpoint/2010/main" val="170367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Balance de N, con modelos</a:t>
            </a:r>
            <a:r>
              <a:rPr lang="es-ES_tradnl" baseline="0" dirty="0" smtClean="0"/>
              <a:t> datos medidos</a:t>
            </a:r>
            <a:endParaRPr lang="es-ES_tradnl" dirty="0"/>
          </a:p>
        </p:txBody>
      </p:sp>
      <p:sp>
        <p:nvSpPr>
          <p:cNvPr id="4" name="Marcador de número de diapositiva 3"/>
          <p:cNvSpPr>
            <a:spLocks noGrp="1"/>
          </p:cNvSpPr>
          <p:nvPr>
            <p:ph type="sldNum" sz="quarter" idx="10"/>
          </p:nvPr>
        </p:nvSpPr>
        <p:spPr/>
        <p:txBody>
          <a:bodyPr/>
          <a:lstStyle/>
          <a:p>
            <a:fld id="{62B3C25E-D2CF-402E-AB1C-9D201419DA82}" type="slidenum">
              <a:rPr lang="pt-BR" smtClean="0"/>
              <a:t>9</a:t>
            </a:fld>
            <a:endParaRPr lang="pt-BR"/>
          </a:p>
        </p:txBody>
      </p:sp>
    </p:spTree>
    <p:extLst>
      <p:ext uri="{BB962C8B-B14F-4D97-AF65-F5344CB8AC3E}">
        <p14:creationId xmlns:p14="http://schemas.microsoft.com/office/powerpoint/2010/main" val="127167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B2092A5-4069-AE46-9926-0DF861ED0830}" type="slidenum">
              <a:rPr lang="es-ES_tradnl" smtClean="0"/>
              <a:t>10</a:t>
            </a:fld>
            <a:endParaRPr lang="es-ES_tradnl"/>
          </a:p>
        </p:txBody>
      </p:sp>
    </p:spTree>
    <p:extLst>
      <p:ext uri="{BB962C8B-B14F-4D97-AF65-F5344CB8AC3E}">
        <p14:creationId xmlns:p14="http://schemas.microsoft.com/office/powerpoint/2010/main" val="11065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6BCE2042-3913-4E4E-A492-81DEC262577D}" type="datetimeFigureOut">
              <a:rPr lang="en-US" smtClean="0"/>
              <a:t>11/29/17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406480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6BCE2042-3913-4E4E-A492-81DEC262577D}" type="datetimeFigureOut">
              <a:rPr lang="en-US" smtClean="0"/>
              <a:t>11/29/17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152289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6BCE2042-3913-4E4E-A492-81DEC262577D}" type="datetimeFigureOut">
              <a:rPr lang="en-US" smtClean="0"/>
              <a:t>11/29/17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98279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912131BD-6599-2648-AF4B-979FECD8B354}" type="datetime1">
              <a:rPr lang="en-US" smtClean="0">
                <a:solidFill>
                  <a:prstClr val="white"/>
                </a:solidFill>
              </a:rPr>
              <a:pPr/>
              <a:t>11/29/17</a:t>
            </a:fld>
            <a:endParaRPr lang="en-US">
              <a:solidFill>
                <a:prstClr val="white"/>
              </a:solidFill>
            </a:endParaRPr>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solidFill>
                  <a:srgbClr val="333333">
                    <a:lumMod val="60000"/>
                    <a:lumOff val="40000"/>
                  </a:srgbClr>
                </a:solidFill>
              </a:rPr>
              <a:pPr/>
              <a:t>‹Nr.›</a:t>
            </a:fld>
            <a:endParaRPr lang="en-US">
              <a:solidFill>
                <a:srgbClr val="333333">
                  <a:lumMod val="60000"/>
                  <a:lumOff val="40000"/>
                </a:srgbClr>
              </a:solidFill>
            </a:endParaRPr>
          </a:p>
        </p:txBody>
      </p:sp>
    </p:spTree>
    <p:extLst>
      <p:ext uri="{BB962C8B-B14F-4D97-AF65-F5344CB8AC3E}">
        <p14:creationId xmlns:p14="http://schemas.microsoft.com/office/powerpoint/2010/main" val="970404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593F7A3D-CC95-4C4A-A069-B8AA0290B1EA}"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348540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x-none"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64237489-72DE-3A4B-B36D-707EB085DC2E}" type="datetime1">
              <a:rPr lang="en-US" smtClean="0">
                <a:solidFill>
                  <a:prstClr val="white"/>
                </a:solidFill>
              </a:rPr>
              <a:pPr/>
              <a:t>11/29/17</a:t>
            </a:fld>
            <a:endParaRPr lang="en-US">
              <a:solidFill>
                <a:prstClr val="white"/>
              </a:solidFill>
            </a:endParaRPr>
          </a:p>
        </p:txBody>
      </p:sp>
      <p:sp>
        <p:nvSpPr>
          <p:cNvPr id="5" name="Footer Placeholder 4"/>
          <p:cNvSpPr>
            <a:spLocks noGrp="1"/>
          </p:cNvSpPr>
          <p:nvPr>
            <p:ph type="ftr" sz="quarter" idx="11"/>
          </p:nvPr>
        </p:nvSpPr>
        <p:spPr>
          <a:xfrm>
            <a:off x="3213847" y="6356350"/>
            <a:ext cx="4734112" cy="365125"/>
          </a:xfrm>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solidFill>
                  <a:srgbClr val="333333">
                    <a:lumMod val="60000"/>
                    <a:lumOff val="40000"/>
                  </a:srgbClr>
                </a:solidFill>
              </a:rPr>
              <a:pPr/>
              <a:t>‹Nr.›</a:t>
            </a:fld>
            <a:endParaRPr lang="en-US">
              <a:solidFill>
                <a:srgbClr val="333333">
                  <a:lumMod val="60000"/>
                  <a:lumOff val="40000"/>
                </a:srgbClr>
              </a:solidFill>
            </a:endParaRPr>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x-none"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278300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2178423" y="914400"/>
            <a:ext cx="6508377" cy="1143000"/>
          </a:xfrm>
        </p:spPr>
        <p:txBody>
          <a:bodyPr/>
          <a:lstStyle/>
          <a:p>
            <a:r>
              <a:rPr lang="x-none"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C4B1895B-3B05-7F46-9E4D-A0C8ADAA84BC}"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5" name="Footer Placeholder 4"/>
          <p:cNvSpPr>
            <a:spLocks noGrp="1"/>
          </p:cNvSpPr>
          <p:nvPr>
            <p:ph type="ftr" sz="quarter" idx="11"/>
          </p:nvPr>
        </p:nvSpPr>
        <p:spPr>
          <a:xfrm>
            <a:off x="2178423" y="6356350"/>
            <a:ext cx="4926852" cy="365125"/>
          </a:xfrm>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solidFill>
                  <a:prstClr val="white"/>
                </a:solidFill>
              </a:rPr>
              <a:pPr/>
              <a:t>‹Nr.›</a:t>
            </a:fld>
            <a:endParaRPr lang="en-US">
              <a:solidFill>
                <a:prstClr val="white"/>
              </a:solidFill>
            </a:endParaRPr>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x-none" smtClean="0"/>
              <a:t>Drag picture to placeholder or click icon to add</a:t>
            </a:r>
            <a:endParaRPr/>
          </a:p>
        </p:txBody>
      </p:sp>
    </p:spTree>
    <p:extLst>
      <p:ext uri="{BB962C8B-B14F-4D97-AF65-F5344CB8AC3E}">
        <p14:creationId xmlns:p14="http://schemas.microsoft.com/office/powerpoint/2010/main" val="2606160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x-none"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6B44411D-6E3C-D747-AC2B-2E72C1A5AFF3}"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5" name="Footer Placeholder 4"/>
          <p:cNvSpPr>
            <a:spLocks noGrp="1"/>
          </p:cNvSpPr>
          <p:nvPr>
            <p:ph type="ftr" sz="quarter" idx="11"/>
          </p:nvPr>
        </p:nvSpPr>
        <p:spPr>
          <a:xfrm>
            <a:off x="174812" y="6356350"/>
            <a:ext cx="5311588" cy="365125"/>
          </a:xfrm>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2883504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x-none"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solidFill>
                  <a:prstClr val="white"/>
                </a:solidFill>
              </a:rPr>
              <a:pPr/>
              <a:t>‹Nr.›</a:t>
            </a:fld>
            <a:endParaRPr lang="en-US">
              <a:solidFill>
                <a:prstClr val="white"/>
              </a:solidFill>
            </a:endParaRPr>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x-none" smtClean="0"/>
              <a:t>Drag picture to placeholder or click icon to add</a:t>
            </a:r>
            <a:endParaRPr/>
          </a:p>
        </p:txBody>
      </p:sp>
    </p:spTree>
    <p:extLst>
      <p:ext uri="{BB962C8B-B14F-4D97-AF65-F5344CB8AC3E}">
        <p14:creationId xmlns:p14="http://schemas.microsoft.com/office/powerpoint/2010/main" val="2377811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x-none"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D2462E47-38F8-5D49-9321-9295C0CBF961}"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2690034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88352" cy="1143000"/>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C1BDD526-2EE9-B242-BC42-E2E077B8A560}"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333333">
                  <a:lumMod val="60000"/>
                  <a:lumOff val="40000"/>
                </a:srgbClr>
              </a:solidFill>
            </a:endParaRPr>
          </a:p>
        </p:txBody>
      </p:sp>
      <p:sp>
        <p:nvSpPr>
          <p:cNvPr id="9" name="Slide Number Placeholder 8"/>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164760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6BCE2042-3913-4E4E-A492-81DEC262577D}" type="datetimeFigureOut">
              <a:rPr lang="en-US" smtClean="0"/>
              <a:t>11/29/17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78490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x-none"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D9D8FAC6-6C1C-9E4D-90E6-7CD0DAC45C24}"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extLst>
      <p:ext uri="{BB962C8B-B14F-4D97-AF65-F5344CB8AC3E}">
        <p14:creationId xmlns:p14="http://schemas.microsoft.com/office/powerpoint/2010/main" val="3019344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x-none"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0B5687A3-308B-3046-95FA-F454D2C4574F}"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extLst>
      <p:ext uri="{BB962C8B-B14F-4D97-AF65-F5344CB8AC3E}">
        <p14:creationId xmlns:p14="http://schemas.microsoft.com/office/powerpoint/2010/main" val="4035372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x-none"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DBEC7CF3-9CD1-F64B-AAFC-C394691F42C8}"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extLst>
      <p:ext uri="{BB962C8B-B14F-4D97-AF65-F5344CB8AC3E}">
        <p14:creationId xmlns:p14="http://schemas.microsoft.com/office/powerpoint/2010/main" val="3111643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5027987C-3269-1A48-A398-BB200084D363}"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333333">
                  <a:lumMod val="60000"/>
                  <a:lumOff val="40000"/>
                </a:srgbClr>
              </a:solidFill>
            </a:endParaRPr>
          </a:p>
        </p:txBody>
      </p:sp>
      <p:sp>
        <p:nvSpPr>
          <p:cNvPr id="5" name="Slide Number Placeholder 4"/>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1627817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Date Placeholder 1"/>
          <p:cNvSpPr>
            <a:spLocks noGrp="1"/>
          </p:cNvSpPr>
          <p:nvPr>
            <p:ph type="dt" sz="half" idx="10"/>
          </p:nvPr>
        </p:nvSpPr>
        <p:spPr/>
        <p:txBody>
          <a:bodyPr/>
          <a:lstStyle/>
          <a:p>
            <a:fld id="{768488C3-E38F-D64A-B03A-40046E7A48B8}"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333333">
                  <a:lumMod val="60000"/>
                  <a:lumOff val="40000"/>
                </a:srgbClr>
              </a:solidFill>
            </a:endParaRPr>
          </a:p>
        </p:txBody>
      </p:sp>
      <p:sp>
        <p:nvSpPr>
          <p:cNvPr id="4" name="Slide Number Placeholder 3"/>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1690668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x-none"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BBAC2AA-D41D-CE44-8556-7D7D29D2333F}"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1089932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x-none"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0D0BE74B-A536-B640-8C98-93F0F62EA2ED}"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6" name="Footer Placeholder 5"/>
          <p:cNvSpPr>
            <a:spLocks noGrp="1"/>
          </p:cNvSpPr>
          <p:nvPr>
            <p:ph type="ftr" sz="quarter" idx="11"/>
          </p:nvPr>
        </p:nvSpPr>
        <p:spPr>
          <a:xfrm>
            <a:off x="174812" y="6356350"/>
            <a:ext cx="3863788" cy="365125"/>
          </a:xfrm>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x-none" smtClean="0"/>
              <a:t>Drag picture to placeholder or click icon to add</a:t>
            </a:r>
            <a:endParaRPr/>
          </a:p>
        </p:txBody>
      </p:sp>
    </p:spTree>
    <p:extLst>
      <p:ext uri="{BB962C8B-B14F-4D97-AF65-F5344CB8AC3E}">
        <p14:creationId xmlns:p14="http://schemas.microsoft.com/office/powerpoint/2010/main" val="1987884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x-none"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6A84BF78-2243-CE4F-AB6B-CF8593E6147E}"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684243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x-none"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2684551-9992-9E4E-9925-3309D177DF84}"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extLst>
      <p:ext uri="{BB962C8B-B14F-4D97-AF65-F5344CB8AC3E}">
        <p14:creationId xmlns:p14="http://schemas.microsoft.com/office/powerpoint/2010/main" val="3355361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58AFD797-C3DF-A543-9C27-5A2E4C1CBBE8}"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291744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BCE2042-3913-4E4E-A492-81DEC262577D}" type="datetimeFigureOut">
              <a:rPr lang="en-US" smtClean="0"/>
              <a:t>11/29/17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1239317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x-none"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7EA933F2-341E-3848-BCA8-765BC9491B56}"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165795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6BCE2042-3913-4E4E-A492-81DEC262577D}" type="datetimeFigureOut">
              <a:rPr lang="en-US" smtClean="0"/>
              <a:t>11/29/17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181158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6BCE2042-3913-4E4E-A492-81DEC262577D}" type="datetimeFigureOut">
              <a:rPr lang="en-US" smtClean="0"/>
              <a:t>11/29/17</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286924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6BCE2042-3913-4E4E-A492-81DEC262577D}" type="datetimeFigureOut">
              <a:rPr lang="en-US" smtClean="0"/>
              <a:t>11/29/17</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142401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BCE2042-3913-4E4E-A492-81DEC262577D}" type="datetimeFigureOut">
              <a:rPr lang="en-US" smtClean="0"/>
              <a:t>11/29/17</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90118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BCE2042-3913-4E4E-A492-81DEC262577D}" type="datetimeFigureOut">
              <a:rPr lang="en-US" smtClean="0"/>
              <a:t>11/29/17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134380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BCE2042-3913-4E4E-A492-81DEC262577D}" type="datetimeFigureOut">
              <a:rPr lang="en-US" smtClean="0"/>
              <a:t>11/29/17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ED2386F4-7C37-4C64-8C24-8998238C56D3}" type="slidenum">
              <a:rPr lang="en-US" smtClean="0"/>
              <a:t>‹Nr.›</a:t>
            </a:fld>
            <a:endParaRPr lang="en-US"/>
          </a:p>
        </p:txBody>
      </p:sp>
    </p:spTree>
    <p:extLst>
      <p:ext uri="{BB962C8B-B14F-4D97-AF65-F5344CB8AC3E}">
        <p14:creationId xmlns:p14="http://schemas.microsoft.com/office/powerpoint/2010/main" val="12548665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theme" Target="../theme/theme2.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E2042-3913-4E4E-A492-81DEC262577D}" type="datetimeFigureOut">
              <a:rPr lang="en-US" smtClean="0"/>
              <a:t>11/29/17</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386F4-7C37-4C64-8C24-8998238C56D3}" type="slidenum">
              <a:rPr lang="en-US" smtClean="0"/>
              <a:t>‹Nr.›</a:t>
            </a:fld>
            <a:endParaRPr lang="en-US"/>
          </a:p>
        </p:txBody>
      </p:sp>
    </p:spTree>
    <p:extLst>
      <p:ext uri="{BB962C8B-B14F-4D97-AF65-F5344CB8AC3E}">
        <p14:creationId xmlns:p14="http://schemas.microsoft.com/office/powerpoint/2010/main" val="3619485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C3FF78B8-5A1B-CC4D-8BFB-DF271A414D89}" type="datetime1">
              <a:rPr lang="en-US" smtClean="0">
                <a:solidFill>
                  <a:srgbClr val="333333">
                    <a:lumMod val="60000"/>
                    <a:lumOff val="40000"/>
                  </a:srgbClr>
                </a:solidFill>
              </a:rPr>
              <a:pPr/>
              <a:t>11/29/17</a:t>
            </a:fld>
            <a:endParaRPr lang="en-US">
              <a:solidFill>
                <a:srgbClr val="333333">
                  <a:lumMod val="60000"/>
                  <a:lumOff val="40000"/>
                </a:srgbClr>
              </a:solidFill>
            </a:endParaRPr>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solidFill>
                <a:srgbClr val="333333">
                  <a:lumMod val="60000"/>
                  <a:lumOff val="40000"/>
                </a:srgbClr>
              </a:solidFill>
            </a:endParaRPr>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1985978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2.pn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inms.ceh.ac.uk/" TargetMode="External"/><Relationship Id="rId4" Type="http://schemas.openxmlformats.org/officeDocument/2006/relationships/hyperlink" Target="https://www.thegef.org/" TargetMode="External"/><Relationship Id="rId5" Type="http://schemas.openxmlformats.org/officeDocument/2006/relationships/hyperlink" Target="http://www.nerc.ac.uk/" TargetMode="External"/><Relationship Id="rId6" Type="http://schemas.openxmlformats.org/officeDocument/2006/relationships/hyperlink" Target="https://www.ceh.ac.uk/" TargetMode="External"/><Relationship Id="rId7" Type="http://schemas.openxmlformats.org/officeDocument/2006/relationships/hyperlink" Target="http://www.initrogen.org/"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7AF16DE-A0D5-4438-950F-5B1E159C2C28}" type="slidenum">
              <a:rPr lang="en-US" smtClean="0">
                <a:solidFill>
                  <a:prstClr val="white"/>
                </a:solidFill>
              </a:rPr>
              <a:pPr/>
              <a:t>1</a:t>
            </a:fld>
            <a:endParaRPr lang="en-US">
              <a:solidFill>
                <a:prstClr val="white"/>
              </a:solidFill>
            </a:endParaRPr>
          </a:p>
        </p:txBody>
      </p:sp>
      <p:sp>
        <p:nvSpPr>
          <p:cNvPr id="8" name="Title 1"/>
          <p:cNvSpPr txBox="1">
            <a:spLocks/>
          </p:cNvSpPr>
          <p:nvPr/>
        </p:nvSpPr>
        <p:spPr>
          <a:xfrm>
            <a:off x="336814" y="2029217"/>
            <a:ext cx="6429515" cy="167683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n-US" sz="3200" dirty="0" smtClean="0">
                <a:solidFill>
                  <a:srgbClr val="008000"/>
                </a:solidFill>
                <a:latin typeface="Georgia"/>
                <a:cs typeface="Georgia"/>
              </a:rPr>
              <a:t>NITROGEN CYCLING IN LATIN AMERICA</a:t>
            </a:r>
            <a:r>
              <a:rPr lang="en-US" sz="3200" dirty="0">
                <a:solidFill>
                  <a:srgbClr val="008000"/>
                </a:solidFill>
                <a:latin typeface="Georgia"/>
                <a:cs typeface="Georgia"/>
              </a:rPr>
              <a:t>: </a:t>
            </a:r>
            <a:r>
              <a:rPr lang="en-US" sz="3200" dirty="0" smtClean="0">
                <a:solidFill>
                  <a:srgbClr val="008000"/>
                </a:solidFill>
                <a:latin typeface="Georgia"/>
                <a:cs typeface="Georgia"/>
              </a:rPr>
              <a:t>DRIVERS, IMPACTS AND VULNERABILITIES (Nnet)</a:t>
            </a:r>
            <a:endParaRPr lang="en-US" sz="3200" dirty="0">
              <a:solidFill>
                <a:srgbClr val="008000"/>
              </a:solidFill>
              <a:latin typeface="Georgia"/>
              <a:cs typeface="Georgia"/>
            </a:endParaRPr>
          </a:p>
        </p:txBody>
      </p:sp>
      <p:sp>
        <p:nvSpPr>
          <p:cNvPr id="9" name="TextBox 8"/>
          <p:cNvSpPr txBox="1"/>
          <p:nvPr/>
        </p:nvSpPr>
        <p:spPr>
          <a:xfrm>
            <a:off x="4478013" y="4186396"/>
            <a:ext cx="4284988" cy="1831271"/>
          </a:xfrm>
          <a:prstGeom prst="rect">
            <a:avLst/>
          </a:prstGeom>
          <a:noFill/>
        </p:spPr>
        <p:txBody>
          <a:bodyPr wrap="square" rtlCol="0">
            <a:spAutoFit/>
          </a:bodyPr>
          <a:lstStyle/>
          <a:p>
            <a:pPr algn="r"/>
            <a:r>
              <a:rPr lang="en-US" sz="2400" dirty="0">
                <a:solidFill>
                  <a:prstClr val="black"/>
                </a:solidFill>
              </a:rPr>
              <a:t>Maria Cristina </a:t>
            </a:r>
            <a:r>
              <a:rPr lang="en-US" sz="2400" dirty="0" smtClean="0">
                <a:solidFill>
                  <a:prstClr val="black"/>
                </a:solidFill>
              </a:rPr>
              <a:t>Forti</a:t>
            </a:r>
          </a:p>
          <a:p>
            <a:pPr algn="r"/>
            <a:r>
              <a:rPr lang="en-US" sz="2400" dirty="0" err="1" smtClean="0">
                <a:solidFill>
                  <a:prstClr val="black"/>
                </a:solidFill>
              </a:rPr>
              <a:t>Gervasio</a:t>
            </a:r>
            <a:r>
              <a:rPr lang="en-US" sz="2400" dirty="0" smtClean="0">
                <a:solidFill>
                  <a:prstClr val="black"/>
                </a:solidFill>
              </a:rPr>
              <a:t> </a:t>
            </a:r>
            <a:r>
              <a:rPr lang="en-US" sz="2400" smtClean="0">
                <a:solidFill>
                  <a:prstClr val="black"/>
                </a:solidFill>
              </a:rPr>
              <a:t>Piñeiro</a:t>
            </a:r>
            <a:endParaRPr lang="en-US" sz="2400" dirty="0">
              <a:solidFill>
                <a:prstClr val="black"/>
              </a:solidFill>
            </a:endParaRPr>
          </a:p>
          <a:p>
            <a:pPr algn="r">
              <a:spcBef>
                <a:spcPts val="600"/>
              </a:spcBef>
            </a:pPr>
            <a:r>
              <a:rPr lang="en-US" sz="2000" dirty="0">
                <a:solidFill>
                  <a:prstClr val="black"/>
                </a:solidFill>
              </a:rPr>
              <a:t>Nnet Project Team </a:t>
            </a:r>
          </a:p>
          <a:p>
            <a:pPr algn="r"/>
            <a:r>
              <a:rPr lang="en-US" sz="2000" dirty="0">
                <a:solidFill>
                  <a:prstClr val="black"/>
                </a:solidFill>
              </a:rPr>
              <a:t>CCST/INPE </a:t>
            </a:r>
            <a:endParaRPr lang="en-US" sz="2000" dirty="0" smtClean="0">
              <a:solidFill>
                <a:prstClr val="black"/>
              </a:solidFill>
            </a:endParaRPr>
          </a:p>
          <a:p>
            <a:pPr algn="r"/>
            <a:r>
              <a:rPr lang="en-US" sz="2000" dirty="0">
                <a:solidFill>
                  <a:prstClr val="black"/>
                </a:solidFill>
              </a:rPr>
              <a:t>http://</a:t>
            </a:r>
            <a:r>
              <a:rPr lang="en-US" sz="2000" dirty="0" smtClean="0">
                <a:solidFill>
                  <a:prstClr val="black"/>
                </a:solidFill>
              </a:rPr>
              <a:t>nitrogen.ccst.inpe.br/</a:t>
            </a:r>
            <a:endParaRPr lang="en-US" sz="2000" dirty="0">
              <a:solidFill>
                <a:prstClr val="black"/>
              </a:solidFill>
            </a:endParaRPr>
          </a:p>
        </p:txBody>
      </p:sp>
      <p:sp>
        <p:nvSpPr>
          <p:cNvPr id="13" name="TextBox 12"/>
          <p:cNvSpPr txBox="1"/>
          <p:nvPr/>
        </p:nvSpPr>
        <p:spPr>
          <a:xfrm>
            <a:off x="2646947" y="1243263"/>
            <a:ext cx="184666" cy="369332"/>
          </a:xfrm>
          <a:prstGeom prst="rect">
            <a:avLst/>
          </a:prstGeom>
          <a:noFill/>
        </p:spPr>
        <p:txBody>
          <a:bodyPr wrap="none" rtlCol="0">
            <a:spAutoFit/>
          </a:bodyPr>
          <a:lstStyle/>
          <a:p>
            <a:endParaRPr lang="en-US" dirty="0">
              <a:solidFill>
                <a:prstClr val="black"/>
              </a:solidFill>
            </a:endParaRPr>
          </a:p>
        </p:txBody>
      </p:sp>
      <p:pic>
        <p:nvPicPr>
          <p:cNvPr id="11" name="Picture 4"/>
          <p:cNvPicPr>
            <a:picLocks noChangeAspect="1"/>
          </p:cNvPicPr>
          <p:nvPr/>
        </p:nvPicPr>
        <p:blipFill>
          <a:blip r:embed="rId2"/>
          <a:stretch>
            <a:fillRect/>
          </a:stretch>
        </p:blipFill>
        <p:spPr>
          <a:xfrm>
            <a:off x="544694" y="105477"/>
            <a:ext cx="1370616" cy="1381452"/>
          </a:xfrm>
          <a:prstGeom prst="rect">
            <a:avLst/>
          </a:prstGeom>
        </p:spPr>
      </p:pic>
      <p:sp>
        <p:nvSpPr>
          <p:cNvPr id="2" name="CaixaDeTexto 1"/>
          <p:cNvSpPr txBox="1"/>
          <p:nvPr/>
        </p:nvSpPr>
        <p:spPr>
          <a:xfrm>
            <a:off x="2165667" y="361016"/>
            <a:ext cx="6226771" cy="646331"/>
          </a:xfrm>
          <a:prstGeom prst="rect">
            <a:avLst/>
          </a:prstGeom>
          <a:noFill/>
        </p:spPr>
        <p:txBody>
          <a:bodyPr wrap="square" rtlCol="0">
            <a:spAutoFit/>
          </a:bodyPr>
          <a:lstStyle/>
          <a:p>
            <a:r>
              <a:rPr lang="en-US" dirty="0">
                <a:solidFill>
                  <a:prstClr val="black"/>
                </a:solidFill>
              </a:rPr>
              <a:t>CRN3 Researchers Meeting: Results and Outcomes</a:t>
            </a:r>
          </a:p>
          <a:p>
            <a:r>
              <a:rPr lang="en-US" dirty="0">
                <a:solidFill>
                  <a:prstClr val="black"/>
                </a:solidFill>
              </a:rPr>
              <a:t>29 November – 1 December 2017, Cancun, Mexico</a:t>
            </a:r>
          </a:p>
        </p:txBody>
      </p:sp>
      <p:grpSp>
        <p:nvGrpSpPr>
          <p:cNvPr id="14" name="Grupo 13"/>
          <p:cNvGrpSpPr/>
          <p:nvPr/>
        </p:nvGrpSpPr>
        <p:grpSpPr>
          <a:xfrm>
            <a:off x="395536" y="5744294"/>
            <a:ext cx="5760640" cy="781050"/>
            <a:chOff x="395536" y="5744294"/>
            <a:chExt cx="5760640" cy="78105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026" y="5868119"/>
              <a:ext cx="1962150" cy="533400"/>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875761"/>
              <a:ext cx="633932" cy="518117"/>
            </a:xfrm>
            <a:prstGeom prst="rect">
              <a:avLst/>
            </a:prstGeom>
          </p:spPr>
        </p:pic>
        <p:pic>
          <p:nvPicPr>
            <p:cNvPr id="12" name="Image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5744294"/>
              <a:ext cx="1838325" cy="781050"/>
            </a:xfrm>
            <a:prstGeom prst="rect">
              <a:avLst/>
            </a:prstGeom>
          </p:spPr>
        </p:pic>
      </p:grpSp>
    </p:spTree>
    <p:extLst>
      <p:ext uri="{BB962C8B-B14F-4D97-AF65-F5344CB8AC3E}">
        <p14:creationId xmlns:p14="http://schemas.microsoft.com/office/powerpoint/2010/main" val="2702426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3068" y="1003300"/>
            <a:ext cx="7861300" cy="4851400"/>
          </a:xfrm>
          <a:prstGeom prst="rect">
            <a:avLst/>
          </a:prstGeom>
        </p:spPr>
      </p:pic>
      <p:sp>
        <p:nvSpPr>
          <p:cNvPr id="2" name="Título 1"/>
          <p:cNvSpPr>
            <a:spLocks noGrp="1"/>
          </p:cNvSpPr>
          <p:nvPr>
            <p:ph type="title"/>
          </p:nvPr>
        </p:nvSpPr>
        <p:spPr>
          <a:xfrm>
            <a:off x="1482894" y="-30954"/>
            <a:ext cx="8229600" cy="1143000"/>
          </a:xfrm>
        </p:spPr>
        <p:txBody>
          <a:bodyPr>
            <a:normAutofit/>
          </a:bodyPr>
          <a:lstStyle/>
          <a:p>
            <a:r>
              <a:rPr lang="en-US" sz="3200" b="1" dirty="0" smtClean="0">
                <a:solidFill>
                  <a:srgbClr val="008000"/>
                </a:solidFill>
                <a:latin typeface="+mn-lt"/>
              </a:rPr>
              <a:t>Service Crops for reducing fertilizer use</a:t>
            </a:r>
            <a:endParaRPr lang="en-US" sz="3200" b="1" dirty="0">
              <a:solidFill>
                <a:srgbClr val="008000"/>
              </a:solidFill>
              <a:latin typeface="+mn-lt"/>
            </a:endParaRPr>
          </a:p>
        </p:txBody>
      </p:sp>
      <p:sp>
        <p:nvSpPr>
          <p:cNvPr id="23" name="3 CuadroTexto"/>
          <p:cNvSpPr txBox="1"/>
          <p:nvPr/>
        </p:nvSpPr>
        <p:spPr>
          <a:xfrm>
            <a:off x="2639656" y="6328636"/>
            <a:ext cx="4219544" cy="779751"/>
          </a:xfrm>
          <a:prstGeom prst="rect">
            <a:avLst/>
          </a:prstGeom>
          <a:noFill/>
        </p:spPr>
        <p:txBody>
          <a:bodyPr wrap="square" lIns="497891" tIns="248945" rIns="497891" bIns="248945" rtlCol="0">
            <a:spAutoFit/>
          </a:bodyPr>
          <a:lstStyle/>
          <a:p>
            <a:r>
              <a:rPr lang="es-AR" smtClean="0"/>
              <a:t>Pinto, Piñeiro, et al 2017</a:t>
            </a:r>
            <a:endParaRPr lang="es-AR" dirty="0"/>
          </a:p>
        </p:txBody>
      </p:sp>
      <p:sp>
        <p:nvSpPr>
          <p:cNvPr id="24" name="CuadroTexto 23"/>
          <p:cNvSpPr txBox="1"/>
          <p:nvPr/>
        </p:nvSpPr>
        <p:spPr>
          <a:xfrm>
            <a:off x="5416244" y="4802423"/>
            <a:ext cx="1442956" cy="923330"/>
          </a:xfrm>
          <a:prstGeom prst="rect">
            <a:avLst/>
          </a:prstGeom>
          <a:noFill/>
        </p:spPr>
        <p:txBody>
          <a:bodyPr wrap="square" rtlCol="0">
            <a:spAutoFit/>
          </a:bodyPr>
          <a:lstStyle/>
          <a:p>
            <a:r>
              <a:rPr lang="es-ES_tradnl" b="1" dirty="0" smtClean="0">
                <a:solidFill>
                  <a:srgbClr val="FF0000"/>
                </a:solidFill>
              </a:rPr>
              <a:t>Vicias-</a:t>
            </a:r>
            <a:r>
              <a:rPr lang="es-ES_tradnl" b="1" dirty="0" err="1" smtClean="0">
                <a:solidFill>
                  <a:srgbClr val="FF0000"/>
                </a:solidFill>
              </a:rPr>
              <a:t>Hairy</a:t>
            </a:r>
            <a:r>
              <a:rPr lang="es-ES_tradnl" b="1" dirty="0" smtClean="0">
                <a:solidFill>
                  <a:srgbClr val="FF0000"/>
                </a:solidFill>
              </a:rPr>
              <a:t> and </a:t>
            </a:r>
            <a:r>
              <a:rPr lang="es-ES_tradnl" b="1" dirty="0" err="1" smtClean="0">
                <a:solidFill>
                  <a:srgbClr val="FF0000"/>
                </a:solidFill>
              </a:rPr>
              <a:t>common</a:t>
            </a:r>
            <a:r>
              <a:rPr lang="es-ES_tradnl" b="1" dirty="0" smtClean="0">
                <a:solidFill>
                  <a:srgbClr val="FF0000"/>
                </a:solidFill>
              </a:rPr>
              <a:t> </a:t>
            </a:r>
            <a:r>
              <a:rPr lang="es-ES_tradnl" b="1" dirty="0" err="1" smtClean="0">
                <a:solidFill>
                  <a:srgbClr val="FF0000"/>
                </a:solidFill>
              </a:rPr>
              <a:t>vetch</a:t>
            </a:r>
            <a:endParaRPr lang="es-ES_tradnl" b="1" dirty="0">
              <a:solidFill>
                <a:srgbClr val="FF0000"/>
              </a:solidFill>
            </a:endParaRPr>
          </a:p>
        </p:txBody>
      </p:sp>
      <p:sp>
        <p:nvSpPr>
          <p:cNvPr id="25" name="CuadroTexto 24"/>
          <p:cNvSpPr txBox="1"/>
          <p:nvPr/>
        </p:nvSpPr>
        <p:spPr>
          <a:xfrm>
            <a:off x="2990488" y="5356421"/>
            <a:ext cx="2373600" cy="369332"/>
          </a:xfrm>
          <a:prstGeom prst="rect">
            <a:avLst/>
          </a:prstGeom>
          <a:noFill/>
        </p:spPr>
        <p:txBody>
          <a:bodyPr wrap="square" rtlCol="0">
            <a:spAutoFit/>
          </a:bodyPr>
          <a:lstStyle/>
          <a:p>
            <a:r>
              <a:rPr lang="es-ES_tradnl" b="1" dirty="0" err="1" smtClean="0">
                <a:solidFill>
                  <a:srgbClr val="FF0000"/>
                </a:solidFill>
              </a:rPr>
              <a:t>Treboles</a:t>
            </a:r>
            <a:r>
              <a:rPr lang="es-ES_tradnl" b="1" dirty="0" smtClean="0">
                <a:solidFill>
                  <a:srgbClr val="FF0000"/>
                </a:solidFill>
              </a:rPr>
              <a:t> / </a:t>
            </a:r>
            <a:r>
              <a:rPr lang="es-ES_tradnl" b="1" dirty="0" err="1" smtClean="0">
                <a:solidFill>
                  <a:srgbClr val="FF0000"/>
                </a:solidFill>
              </a:rPr>
              <a:t>Clovers</a:t>
            </a:r>
            <a:endParaRPr lang="es-ES_tradnl" b="1" dirty="0">
              <a:solidFill>
                <a:srgbClr val="FF0000"/>
              </a:solidFill>
            </a:endParaRPr>
          </a:p>
        </p:txBody>
      </p:sp>
      <p:sp>
        <p:nvSpPr>
          <p:cNvPr id="26" name="CuadroTexto 25"/>
          <p:cNvSpPr txBox="1"/>
          <p:nvPr/>
        </p:nvSpPr>
        <p:spPr>
          <a:xfrm>
            <a:off x="1515995" y="5392789"/>
            <a:ext cx="1383393" cy="369332"/>
          </a:xfrm>
          <a:prstGeom prst="rect">
            <a:avLst/>
          </a:prstGeom>
          <a:noFill/>
        </p:spPr>
        <p:txBody>
          <a:bodyPr wrap="square" rtlCol="0">
            <a:spAutoFit/>
          </a:bodyPr>
          <a:lstStyle/>
          <a:p>
            <a:r>
              <a:rPr lang="es-ES_tradnl" b="1" dirty="0" err="1">
                <a:solidFill>
                  <a:srgbClr val="FF0000"/>
                </a:solidFill>
              </a:rPr>
              <a:t>M</a:t>
            </a:r>
            <a:r>
              <a:rPr lang="es-ES_tradnl" b="1" dirty="0" err="1" smtClean="0">
                <a:solidFill>
                  <a:srgbClr val="FF0000"/>
                </a:solidFill>
              </a:rPr>
              <a:t>edicagos</a:t>
            </a:r>
            <a:endParaRPr lang="es-ES_tradnl" b="1" dirty="0">
              <a:solidFill>
                <a:srgbClr val="FF0000"/>
              </a:solidFill>
            </a:endParaRPr>
          </a:p>
        </p:txBody>
      </p:sp>
      <p:sp>
        <p:nvSpPr>
          <p:cNvPr id="27" name="CuadroTexto 26"/>
          <p:cNvSpPr txBox="1"/>
          <p:nvPr/>
        </p:nvSpPr>
        <p:spPr>
          <a:xfrm>
            <a:off x="1033405" y="4885988"/>
            <a:ext cx="1061700" cy="369332"/>
          </a:xfrm>
          <a:prstGeom prst="rect">
            <a:avLst/>
          </a:prstGeom>
          <a:noFill/>
        </p:spPr>
        <p:txBody>
          <a:bodyPr wrap="square" rtlCol="0">
            <a:spAutoFit/>
          </a:bodyPr>
          <a:lstStyle/>
          <a:p>
            <a:r>
              <a:rPr lang="es-ES_tradnl" b="1" dirty="0" smtClean="0">
                <a:solidFill>
                  <a:srgbClr val="FF0000"/>
                </a:solidFill>
              </a:rPr>
              <a:t>Lupino</a:t>
            </a:r>
            <a:endParaRPr lang="es-ES_tradnl" b="1" dirty="0">
              <a:solidFill>
                <a:srgbClr val="FF0000"/>
              </a:solidFill>
            </a:endParaRPr>
          </a:p>
        </p:txBody>
      </p:sp>
      <p:cxnSp>
        <p:nvCxnSpPr>
          <p:cNvPr id="31" name="Conector recto 30"/>
          <p:cNvCxnSpPr/>
          <p:nvPr/>
        </p:nvCxnSpPr>
        <p:spPr>
          <a:xfrm flipV="1">
            <a:off x="2547136" y="5274177"/>
            <a:ext cx="2672936" cy="24979"/>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5 Imagen" descr="0102oscR.jpg"/>
          <p:cNvPicPr>
            <a:picLocks noChangeAspect="1"/>
          </p:cNvPicPr>
          <p:nvPr/>
        </p:nvPicPr>
        <p:blipFill>
          <a:blip r:embed="rId4" cstate="print"/>
          <a:stretch>
            <a:fillRect/>
          </a:stretch>
        </p:blipFill>
        <p:spPr>
          <a:xfrm>
            <a:off x="6842474" y="2410327"/>
            <a:ext cx="2197375" cy="2246804"/>
          </a:xfrm>
          <a:prstGeom prst="rect">
            <a:avLst/>
          </a:prstGeom>
        </p:spPr>
      </p:pic>
      <p:pic>
        <p:nvPicPr>
          <p:cNvPr id="33"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3716" y="5384211"/>
            <a:ext cx="2588919" cy="1456882"/>
          </a:xfrm>
          <a:prstGeom prst="rect">
            <a:avLst/>
          </a:prstGeom>
        </p:spPr>
      </p:pic>
      <p:pic>
        <p:nvPicPr>
          <p:cNvPr id="34" name="Image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55" y="308477"/>
            <a:ext cx="1962150" cy="533400"/>
          </a:xfrm>
          <a:prstGeom prst="rect">
            <a:avLst/>
          </a:prstGeom>
        </p:spPr>
      </p:pic>
      <p:sp>
        <p:nvSpPr>
          <p:cNvPr id="17" name="CuadroTexto 16"/>
          <p:cNvSpPr txBox="1"/>
          <p:nvPr/>
        </p:nvSpPr>
        <p:spPr>
          <a:xfrm>
            <a:off x="116122" y="5863254"/>
            <a:ext cx="6214797" cy="923330"/>
          </a:xfrm>
          <a:prstGeom prst="rect">
            <a:avLst/>
          </a:prstGeom>
          <a:noFill/>
        </p:spPr>
        <p:txBody>
          <a:bodyPr wrap="square" rtlCol="0">
            <a:spAutoFit/>
          </a:bodyPr>
          <a:lstStyle/>
          <a:p>
            <a:r>
              <a:rPr lang="en-US" b="1" i="1" dirty="0" smtClean="0"/>
              <a:t>New winter legumes to include in crop rotations, pre-harvest seeding and management rolling with hollow drum with blunt blades.</a:t>
            </a:r>
            <a:endParaRPr lang="en-US" b="1" i="1" dirty="0"/>
          </a:p>
        </p:txBody>
      </p:sp>
    </p:spTree>
    <p:extLst>
      <p:ext uri="{BB962C8B-B14F-4D97-AF65-F5344CB8AC3E}">
        <p14:creationId xmlns:p14="http://schemas.microsoft.com/office/powerpoint/2010/main" val="360465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r="4834" b="7836"/>
          <a:stretch>
            <a:fillRect/>
          </a:stretch>
        </p:blipFill>
        <p:spPr bwMode="auto">
          <a:xfrm>
            <a:off x="0" y="836712"/>
            <a:ext cx="4475882" cy="3567276"/>
          </a:xfrm>
          <a:prstGeom prst="rect">
            <a:avLst/>
          </a:prstGeom>
          <a:noFill/>
          <a:ln w="9525">
            <a:noFill/>
            <a:miter lim="800000"/>
            <a:headEnd/>
            <a:tailEnd/>
          </a:ln>
          <a:effectLst/>
        </p:spPr>
      </p:pic>
      <p:pic>
        <p:nvPicPr>
          <p:cNvPr id="2" name="Imagen 1"/>
          <p:cNvPicPr>
            <a:picLocks noChangeAspect="1"/>
          </p:cNvPicPr>
          <p:nvPr/>
        </p:nvPicPr>
        <p:blipFill>
          <a:blip r:embed="rId3"/>
          <a:stretch>
            <a:fillRect/>
          </a:stretch>
        </p:blipFill>
        <p:spPr>
          <a:xfrm>
            <a:off x="4486114" y="4129201"/>
            <a:ext cx="4432342" cy="2679439"/>
          </a:xfrm>
          <a:prstGeom prst="rect">
            <a:avLst/>
          </a:prstGeom>
        </p:spPr>
      </p:pic>
      <p:cxnSp>
        <p:nvCxnSpPr>
          <p:cNvPr id="10" name="14 Conector recto"/>
          <p:cNvCxnSpPr/>
          <p:nvPr/>
        </p:nvCxnSpPr>
        <p:spPr>
          <a:xfrm>
            <a:off x="1461764" y="1692644"/>
            <a:ext cx="3781843" cy="25788"/>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 name="16 Conector recto de flecha"/>
          <p:cNvCxnSpPr/>
          <p:nvPr/>
        </p:nvCxnSpPr>
        <p:spPr>
          <a:xfrm>
            <a:off x="2418367" y="1692644"/>
            <a:ext cx="0" cy="80185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17 Conector recto de flecha"/>
          <p:cNvCxnSpPr/>
          <p:nvPr/>
        </p:nvCxnSpPr>
        <p:spPr>
          <a:xfrm>
            <a:off x="4568423" y="1718432"/>
            <a:ext cx="0" cy="133200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18 Conector recto"/>
          <p:cNvCxnSpPr/>
          <p:nvPr/>
        </p:nvCxnSpPr>
        <p:spPr>
          <a:xfrm flipV="1">
            <a:off x="3360950" y="3040642"/>
            <a:ext cx="1882657" cy="88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5" name="13 CuadroTexto"/>
          <p:cNvSpPr txBox="1"/>
          <p:nvPr/>
        </p:nvSpPr>
        <p:spPr>
          <a:xfrm>
            <a:off x="5292267" y="1354040"/>
            <a:ext cx="928468" cy="369332"/>
          </a:xfrm>
          <a:prstGeom prst="rect">
            <a:avLst/>
          </a:prstGeom>
          <a:noFill/>
        </p:spPr>
        <p:txBody>
          <a:bodyPr wrap="square" rtlCol="0">
            <a:spAutoFit/>
          </a:bodyPr>
          <a:lstStyle/>
          <a:p>
            <a:r>
              <a:rPr lang="es-AR" b="1" dirty="0">
                <a:latin typeface="Arial" pitchFamily="34" charset="0"/>
                <a:cs typeface="Arial" pitchFamily="34" charset="0"/>
              </a:rPr>
              <a:t>2.4</a:t>
            </a:r>
          </a:p>
        </p:txBody>
      </p:sp>
      <p:sp>
        <p:nvSpPr>
          <p:cNvPr id="16" name="15 CuadroTexto"/>
          <p:cNvSpPr txBox="1"/>
          <p:nvPr/>
        </p:nvSpPr>
        <p:spPr>
          <a:xfrm>
            <a:off x="5292267" y="2711281"/>
            <a:ext cx="928468" cy="369332"/>
          </a:xfrm>
          <a:prstGeom prst="rect">
            <a:avLst/>
          </a:prstGeom>
          <a:noFill/>
        </p:spPr>
        <p:txBody>
          <a:bodyPr wrap="square" rtlCol="0">
            <a:spAutoFit/>
          </a:bodyPr>
          <a:lstStyle/>
          <a:p>
            <a:r>
              <a:rPr lang="es-AR" b="1" dirty="0">
                <a:latin typeface="Arial" pitchFamily="34" charset="0"/>
                <a:cs typeface="Arial" pitchFamily="34" charset="0"/>
              </a:rPr>
              <a:t>1.2</a:t>
            </a:r>
          </a:p>
        </p:txBody>
      </p:sp>
      <p:cxnSp>
        <p:nvCxnSpPr>
          <p:cNvPr id="22" name="18 Conector recto"/>
          <p:cNvCxnSpPr/>
          <p:nvPr/>
        </p:nvCxnSpPr>
        <p:spPr>
          <a:xfrm flipV="1">
            <a:off x="1318268" y="3429000"/>
            <a:ext cx="3925339" cy="3924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3" name="15 CuadroTexto"/>
          <p:cNvSpPr txBox="1"/>
          <p:nvPr/>
        </p:nvSpPr>
        <p:spPr>
          <a:xfrm>
            <a:off x="5275635" y="3164431"/>
            <a:ext cx="928468" cy="369332"/>
          </a:xfrm>
          <a:prstGeom prst="rect">
            <a:avLst/>
          </a:prstGeom>
          <a:noFill/>
        </p:spPr>
        <p:txBody>
          <a:bodyPr wrap="square" rtlCol="0">
            <a:spAutoFit/>
          </a:bodyPr>
          <a:lstStyle/>
          <a:p>
            <a:r>
              <a:rPr lang="es-AR" b="1" dirty="0" smtClean="0">
                <a:latin typeface="Arial" pitchFamily="34" charset="0"/>
                <a:cs typeface="Arial" pitchFamily="34" charset="0"/>
              </a:rPr>
              <a:t>0.8</a:t>
            </a:r>
            <a:endParaRPr lang="es-AR" b="1" dirty="0">
              <a:latin typeface="Arial" pitchFamily="34" charset="0"/>
              <a:cs typeface="Arial" pitchFamily="34" charset="0"/>
            </a:endParaRPr>
          </a:p>
        </p:txBody>
      </p:sp>
      <p:cxnSp>
        <p:nvCxnSpPr>
          <p:cNvPr id="24" name="18 Conector recto"/>
          <p:cNvCxnSpPr/>
          <p:nvPr/>
        </p:nvCxnSpPr>
        <p:spPr>
          <a:xfrm>
            <a:off x="1283266" y="2488516"/>
            <a:ext cx="3960341" cy="598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5" name="15 CuadroTexto"/>
          <p:cNvSpPr txBox="1"/>
          <p:nvPr/>
        </p:nvSpPr>
        <p:spPr>
          <a:xfrm>
            <a:off x="5292267" y="2199660"/>
            <a:ext cx="928468" cy="369332"/>
          </a:xfrm>
          <a:prstGeom prst="rect">
            <a:avLst/>
          </a:prstGeom>
          <a:noFill/>
        </p:spPr>
        <p:txBody>
          <a:bodyPr wrap="square" rtlCol="0">
            <a:spAutoFit/>
          </a:bodyPr>
          <a:lstStyle/>
          <a:p>
            <a:r>
              <a:rPr lang="es-AR" b="1" dirty="0" smtClean="0">
                <a:latin typeface="Arial" pitchFamily="34" charset="0"/>
                <a:cs typeface="Arial" pitchFamily="34" charset="0"/>
              </a:rPr>
              <a:t>1.6</a:t>
            </a:r>
            <a:endParaRPr lang="es-AR" b="1" dirty="0">
              <a:latin typeface="Arial" pitchFamily="34" charset="0"/>
              <a:cs typeface="Arial" pitchFamily="34" charset="0"/>
            </a:endParaRPr>
          </a:p>
        </p:txBody>
      </p:sp>
      <p:sp>
        <p:nvSpPr>
          <p:cNvPr id="28" name="Título 1"/>
          <p:cNvSpPr>
            <a:spLocks noGrp="1"/>
          </p:cNvSpPr>
          <p:nvPr>
            <p:ph type="title"/>
          </p:nvPr>
        </p:nvSpPr>
        <p:spPr>
          <a:xfrm>
            <a:off x="1475656" y="-123314"/>
            <a:ext cx="8229600" cy="1143000"/>
          </a:xfrm>
        </p:spPr>
        <p:txBody>
          <a:bodyPr>
            <a:normAutofit/>
          </a:bodyPr>
          <a:lstStyle/>
          <a:p>
            <a:r>
              <a:rPr lang="en-US" sz="3200" b="1" dirty="0" smtClean="0">
                <a:solidFill>
                  <a:srgbClr val="008000"/>
                </a:solidFill>
                <a:latin typeface="+mn-lt"/>
              </a:rPr>
              <a:t>Service Crops for reducing N</a:t>
            </a:r>
            <a:r>
              <a:rPr lang="en-US" sz="3200" b="1" baseline="-25000" dirty="0" smtClean="0">
                <a:solidFill>
                  <a:srgbClr val="008000"/>
                </a:solidFill>
                <a:latin typeface="+mn-lt"/>
              </a:rPr>
              <a:t>2</a:t>
            </a:r>
            <a:r>
              <a:rPr lang="en-US" sz="3200" b="1" dirty="0" smtClean="0">
                <a:solidFill>
                  <a:srgbClr val="008000"/>
                </a:solidFill>
                <a:latin typeface="+mn-lt"/>
              </a:rPr>
              <a:t>O emissions</a:t>
            </a:r>
            <a:endParaRPr lang="en-US" sz="3200" b="1" dirty="0">
              <a:solidFill>
                <a:srgbClr val="008000"/>
              </a:solidFill>
              <a:latin typeface="+mn-lt"/>
            </a:endParaRPr>
          </a:p>
        </p:txBody>
      </p:sp>
      <p:pic>
        <p:nvPicPr>
          <p:cNvPr id="29"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34" y="188640"/>
            <a:ext cx="1868644" cy="507981"/>
          </a:xfrm>
          <a:prstGeom prst="rect">
            <a:avLst/>
          </a:prstGeom>
        </p:spPr>
      </p:pic>
      <p:pic>
        <p:nvPicPr>
          <p:cNvPr id="30" name="7 Imagen" descr="Manga (24).JPG"/>
          <p:cNvPicPr>
            <a:picLocks noChangeAspect="1"/>
          </p:cNvPicPr>
          <p:nvPr/>
        </p:nvPicPr>
        <p:blipFill>
          <a:blip r:embed="rId5" cstate="print"/>
          <a:stretch>
            <a:fillRect/>
          </a:stretch>
        </p:blipFill>
        <p:spPr>
          <a:xfrm>
            <a:off x="6624729" y="960957"/>
            <a:ext cx="2144047" cy="1608035"/>
          </a:xfrm>
          <a:prstGeom prst="rect">
            <a:avLst/>
          </a:prstGeom>
        </p:spPr>
      </p:pic>
      <p:pic>
        <p:nvPicPr>
          <p:cNvPr id="32" name="3 Imagen" descr="DSCN0033.JPG"/>
          <p:cNvPicPr>
            <a:picLocks noChangeAspect="1"/>
          </p:cNvPicPr>
          <p:nvPr/>
        </p:nvPicPr>
        <p:blipFill>
          <a:blip r:embed="rId6" cstate="print"/>
          <a:stretch>
            <a:fillRect/>
          </a:stretch>
        </p:blipFill>
        <p:spPr>
          <a:xfrm>
            <a:off x="7375548" y="2711281"/>
            <a:ext cx="1654263" cy="1240698"/>
          </a:xfrm>
          <a:prstGeom prst="rect">
            <a:avLst/>
          </a:prstGeom>
        </p:spPr>
      </p:pic>
      <p:pic>
        <p:nvPicPr>
          <p:cNvPr id="33" name="Imagen 32" descr="Imagen que contiene captura de pantalla&#10;&#10;Descripción generada con confianza muy alta">
            <a:extLst>
              <a:ext uri="{FF2B5EF4-FFF2-40B4-BE49-F238E27FC236}">
                <a16:creationId xmlns="" xmlns:a16="http://schemas.microsoft.com/office/drawing/2014/main" id="{8EFC02AA-F7F5-4028-8D23-B7CEDAD5C6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76" t="5724" r="62791" b="6261"/>
          <a:stretch/>
        </p:blipFill>
        <p:spPr>
          <a:xfrm>
            <a:off x="355045" y="4583914"/>
            <a:ext cx="2981321" cy="2373478"/>
          </a:xfrm>
          <a:prstGeom prst="rect">
            <a:avLst/>
          </a:prstGeom>
        </p:spPr>
      </p:pic>
      <p:sp>
        <p:nvSpPr>
          <p:cNvPr id="34" name="Elipse 33">
            <a:extLst>
              <a:ext uri="{FF2B5EF4-FFF2-40B4-BE49-F238E27FC236}">
                <a16:creationId xmlns="" xmlns:a16="http://schemas.microsoft.com/office/drawing/2014/main" id="{910AE355-CEF4-4F51-9ABE-3EDAE2C25A63}"/>
              </a:ext>
            </a:extLst>
          </p:cNvPr>
          <p:cNvSpPr/>
          <p:nvPr/>
        </p:nvSpPr>
        <p:spPr>
          <a:xfrm>
            <a:off x="2375875" y="5435515"/>
            <a:ext cx="751729" cy="9857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ipse 34">
            <a:extLst>
              <a:ext uri="{FF2B5EF4-FFF2-40B4-BE49-F238E27FC236}">
                <a16:creationId xmlns="" xmlns:a16="http://schemas.microsoft.com/office/drawing/2014/main" id="{FE943089-238C-4120-BD36-6671CDCF6730}"/>
              </a:ext>
            </a:extLst>
          </p:cNvPr>
          <p:cNvSpPr/>
          <p:nvPr/>
        </p:nvSpPr>
        <p:spPr>
          <a:xfrm>
            <a:off x="1266490" y="5451921"/>
            <a:ext cx="663961" cy="9857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15 CuadroTexto"/>
          <p:cNvSpPr txBox="1"/>
          <p:nvPr/>
        </p:nvSpPr>
        <p:spPr>
          <a:xfrm>
            <a:off x="3580441" y="4751368"/>
            <a:ext cx="1663166" cy="830997"/>
          </a:xfrm>
          <a:prstGeom prst="rect">
            <a:avLst/>
          </a:prstGeom>
          <a:noFill/>
        </p:spPr>
        <p:txBody>
          <a:bodyPr wrap="square" rtlCol="0">
            <a:spAutoFit/>
          </a:bodyPr>
          <a:lstStyle/>
          <a:p>
            <a:r>
              <a:rPr lang="es-AR" sz="2400" b="1" dirty="0" err="1">
                <a:solidFill>
                  <a:srgbClr val="C00000"/>
                </a:solidFill>
                <a:latin typeface="Arial" pitchFamily="34" charset="0"/>
                <a:cs typeface="Arial" pitchFamily="34" charset="0"/>
              </a:rPr>
              <a:t>Service</a:t>
            </a:r>
            <a:r>
              <a:rPr lang="es-AR" sz="2400" b="1" dirty="0">
                <a:solidFill>
                  <a:srgbClr val="C00000"/>
                </a:solidFill>
                <a:latin typeface="Arial" pitchFamily="34" charset="0"/>
                <a:cs typeface="Arial" pitchFamily="34" charset="0"/>
              </a:rPr>
              <a:t> </a:t>
            </a:r>
            <a:r>
              <a:rPr lang="es-AR" sz="2400" b="1" dirty="0" err="1">
                <a:solidFill>
                  <a:srgbClr val="C00000"/>
                </a:solidFill>
                <a:latin typeface="Arial" pitchFamily="34" charset="0"/>
                <a:cs typeface="Arial" pitchFamily="34" charset="0"/>
              </a:rPr>
              <a:t>crops</a:t>
            </a:r>
            <a:endParaRPr lang="es-AR" sz="2400" b="1" dirty="0">
              <a:solidFill>
                <a:srgbClr val="C00000"/>
              </a:solidFill>
              <a:latin typeface="Arial" pitchFamily="34" charset="0"/>
              <a:cs typeface="Arial" pitchFamily="34" charset="0"/>
            </a:endParaRPr>
          </a:p>
        </p:txBody>
      </p:sp>
      <p:cxnSp>
        <p:nvCxnSpPr>
          <p:cNvPr id="37" name="17 Conector recto de flecha"/>
          <p:cNvCxnSpPr/>
          <p:nvPr/>
        </p:nvCxnSpPr>
        <p:spPr>
          <a:xfrm flipV="1">
            <a:off x="2955960" y="5230204"/>
            <a:ext cx="624481" cy="273988"/>
          </a:xfrm>
          <a:prstGeom prst="straightConnector1">
            <a:avLst/>
          </a:prstGeom>
          <a:noFill/>
          <a:ln w="38100">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9" name="17 Conector recto de flecha"/>
          <p:cNvCxnSpPr/>
          <p:nvPr/>
        </p:nvCxnSpPr>
        <p:spPr>
          <a:xfrm flipV="1">
            <a:off x="1809811" y="5081147"/>
            <a:ext cx="1722248" cy="401052"/>
          </a:xfrm>
          <a:prstGeom prst="straightConnector1">
            <a:avLst/>
          </a:prstGeom>
          <a:noFill/>
          <a:ln w="38100">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45" name="19 CuadroTexto"/>
          <p:cNvSpPr txBox="1"/>
          <p:nvPr/>
        </p:nvSpPr>
        <p:spPr>
          <a:xfrm>
            <a:off x="5739869" y="2595429"/>
            <a:ext cx="1553305" cy="646331"/>
          </a:xfrm>
          <a:prstGeom prst="rect">
            <a:avLst/>
          </a:prstGeom>
          <a:noFill/>
        </p:spPr>
        <p:txBody>
          <a:bodyPr wrap="square" rtlCol="0">
            <a:spAutoFit/>
          </a:bodyPr>
          <a:lstStyle/>
          <a:p>
            <a:r>
              <a:rPr lang="es-AR" b="1">
                <a:solidFill>
                  <a:srgbClr val="00B050"/>
                </a:solidFill>
                <a:latin typeface="Arial" pitchFamily="34" charset="0"/>
                <a:cs typeface="Arial" pitchFamily="34" charset="0"/>
              </a:rPr>
              <a:t>1.2 </a:t>
            </a:r>
            <a:r>
              <a:rPr lang="es-AR" b="1" smtClean="0">
                <a:solidFill>
                  <a:srgbClr val="00B050"/>
                </a:solidFill>
                <a:latin typeface="Arial" pitchFamily="34" charset="0"/>
                <a:cs typeface="Arial" pitchFamily="34" charset="0"/>
              </a:rPr>
              <a:t>Kg/ha/yr </a:t>
            </a:r>
            <a:r>
              <a:rPr lang="es-AR" b="1" dirty="0">
                <a:solidFill>
                  <a:srgbClr val="00B050"/>
                </a:solidFill>
                <a:latin typeface="Arial" pitchFamily="34" charset="0"/>
                <a:cs typeface="Arial" pitchFamily="34" charset="0"/>
              </a:rPr>
              <a:t>50%</a:t>
            </a:r>
          </a:p>
        </p:txBody>
      </p:sp>
      <p:sp>
        <p:nvSpPr>
          <p:cNvPr id="46" name="3 CuadroTexto"/>
          <p:cNvSpPr txBox="1"/>
          <p:nvPr/>
        </p:nvSpPr>
        <p:spPr>
          <a:xfrm>
            <a:off x="3085473" y="6365812"/>
            <a:ext cx="4219544" cy="779751"/>
          </a:xfrm>
          <a:prstGeom prst="rect">
            <a:avLst/>
          </a:prstGeom>
          <a:noFill/>
        </p:spPr>
        <p:txBody>
          <a:bodyPr wrap="square" lIns="497891" tIns="248945" rIns="497891" bIns="248945" rtlCol="0">
            <a:spAutoFit/>
          </a:bodyPr>
          <a:lstStyle/>
          <a:p>
            <a:r>
              <a:rPr lang="es-AR" dirty="0" smtClean="0"/>
              <a:t>Della Chiesa, et al 2017</a:t>
            </a:r>
            <a:endParaRPr lang="es-AR" dirty="0"/>
          </a:p>
        </p:txBody>
      </p:sp>
    </p:spTree>
    <p:extLst>
      <p:ext uri="{BB962C8B-B14F-4D97-AF65-F5344CB8AC3E}">
        <p14:creationId xmlns:p14="http://schemas.microsoft.com/office/powerpoint/2010/main" val="256833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79512" y="1268760"/>
          <a:ext cx="8507288" cy="5439746"/>
        </p:xfrm>
        <a:graphic>
          <a:graphicData uri="http://schemas.openxmlformats.org/drawingml/2006/table">
            <a:tbl>
              <a:tblPr firstRow="1" firstCol="1" bandRow="1">
                <a:tableStyleId>{5C22544A-7EE6-4342-B048-85BDC9FD1C3A}</a:tableStyleId>
              </a:tblPr>
              <a:tblGrid>
                <a:gridCol w="1139369"/>
                <a:gridCol w="2543383"/>
                <a:gridCol w="4824536"/>
              </a:tblGrid>
              <a:tr h="133117">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Type of Service</a:t>
                      </a:r>
                      <a:endParaRPr lang="es-ES_tradnl" sz="160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Ecosystem service</a:t>
                      </a:r>
                      <a:endParaRPr lang="es-ES_tradnl" sz="160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Valuation Method</a:t>
                      </a:r>
                      <a:endParaRPr lang="es-ES_tradnl" sz="1600">
                        <a:effectLst/>
                        <a:latin typeface="Times New Roman" charset="0"/>
                        <a:ea typeface="Calibri" charset="0"/>
                      </a:endParaRPr>
                    </a:p>
                  </a:txBody>
                  <a:tcPr marL="59902" marR="59902" marT="0" marB="0"/>
                </a:tc>
              </a:tr>
              <a:tr h="532466">
                <a:tc rowSpan="6">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err="1">
                          <a:effectLst/>
                        </a:rPr>
                        <a:t>Private</a:t>
                      </a:r>
                      <a:r>
                        <a:rPr lang="es-ES_tradnl" sz="1400" dirty="0">
                          <a:effectLst/>
                        </a:rPr>
                        <a:t> </a:t>
                      </a:r>
                      <a:r>
                        <a:rPr lang="es-ES_tradnl" sz="1400" dirty="0" err="1">
                          <a:effectLst/>
                        </a:rPr>
                        <a:t>Services</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1- </a:t>
                      </a:r>
                      <a:r>
                        <a:rPr lang="es-ES_tradnl" sz="1400" dirty="0" err="1">
                          <a:solidFill>
                            <a:srgbClr val="FF0000"/>
                          </a:solidFill>
                          <a:effectLst/>
                        </a:rPr>
                        <a:t>Fixing</a:t>
                      </a:r>
                      <a:r>
                        <a:rPr lang="es-ES_tradnl" sz="1400" dirty="0">
                          <a:solidFill>
                            <a:srgbClr val="FF0000"/>
                          </a:solidFill>
                          <a:effectLst/>
                        </a:rPr>
                        <a:t> </a:t>
                      </a:r>
                      <a:r>
                        <a:rPr lang="es-ES_tradnl" sz="1400" dirty="0" err="1">
                          <a:solidFill>
                            <a:srgbClr val="FF0000"/>
                          </a:solidFill>
                          <a:effectLst/>
                        </a:rPr>
                        <a:t>nitrogen</a:t>
                      </a:r>
                      <a:endParaRPr lang="es-ES_tradnl" sz="1600" dirty="0">
                        <a:solidFill>
                          <a:srgbClr val="FF0000"/>
                        </a:solidFill>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Substitution with fertilizers (inputs)</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Increase in yields</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latin typeface="Times New Roman" charset="0"/>
                        <a:ea typeface="Calibri" charset="0"/>
                      </a:endParaRPr>
                    </a:p>
                  </a:txBody>
                  <a:tcPr marL="59902" marR="59902" marT="0" marB="0"/>
                </a:tc>
              </a:tr>
              <a:tr h="399350">
                <a:tc vMerge="1">
                  <a:txBody>
                    <a:bodyPr/>
                    <a:lstStyle/>
                    <a:p>
                      <a:endParaRPr lang="es-ES_tradnl"/>
                    </a:p>
                  </a:txBody>
                  <a:tcPr/>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2- Erosion</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Real estate </a:t>
                      </a:r>
                      <a:r>
                        <a:rPr lang="es-ES_tradnl" sz="1400" dirty="0" err="1">
                          <a:effectLst/>
                        </a:rPr>
                        <a:t>value</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err="1">
                          <a:effectLst/>
                        </a:rPr>
                        <a:t>Substitution</a:t>
                      </a:r>
                      <a:r>
                        <a:rPr lang="es-ES_tradnl" sz="1400" dirty="0">
                          <a:effectLst/>
                        </a:rPr>
                        <a:t> </a:t>
                      </a:r>
                      <a:r>
                        <a:rPr lang="es-ES_tradnl" sz="1400" dirty="0" err="1">
                          <a:effectLst/>
                        </a:rPr>
                        <a:t>with</a:t>
                      </a:r>
                      <a:r>
                        <a:rPr lang="es-ES_tradnl" sz="1400" dirty="0">
                          <a:effectLst/>
                        </a:rPr>
                        <a:t> </a:t>
                      </a:r>
                      <a:r>
                        <a:rPr lang="es-ES_tradnl" sz="1400" dirty="0" err="1" smtClean="0">
                          <a:effectLst/>
                        </a:rPr>
                        <a:t>fertilizers</a:t>
                      </a:r>
                      <a:endParaRPr lang="es-ES_tradnl" sz="1600" dirty="0">
                        <a:effectLst/>
                      </a:endParaRPr>
                    </a:p>
                  </a:txBody>
                  <a:tcPr marL="59902" marR="59902" marT="0" marB="0"/>
                </a:tc>
              </a:tr>
              <a:tr h="399350">
                <a:tc vMerge="1">
                  <a:txBody>
                    <a:bodyPr/>
                    <a:lstStyle/>
                    <a:p>
                      <a:endParaRPr lang="es-ES_tradnl"/>
                    </a:p>
                  </a:txBody>
                  <a:tcPr/>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3- Compaction / infiltration - dynamics and water storage</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Replacement with irrigation</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Decrease in yields</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latin typeface="Times New Roman" charset="0"/>
                        <a:ea typeface="Calibri" charset="0"/>
                      </a:endParaRPr>
                    </a:p>
                  </a:txBody>
                  <a:tcPr marL="59902" marR="59902" marT="0" marB="0"/>
                </a:tc>
              </a:tr>
              <a:tr h="399350">
                <a:tc vMerge="1">
                  <a:txBody>
                    <a:bodyPr/>
                    <a:lstStyle/>
                    <a:p>
                      <a:endParaRPr lang="es-ES_tradnl"/>
                    </a:p>
                  </a:txBody>
                  <a:tcPr/>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4- Weed control</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err="1" smtClean="0">
                          <a:effectLst/>
                        </a:rPr>
                        <a:t>Herbicide</a:t>
                      </a:r>
                      <a:r>
                        <a:rPr lang="es-ES_tradnl" sz="1400" dirty="0" smtClean="0">
                          <a:effectLst/>
                        </a:rPr>
                        <a:t> </a:t>
                      </a:r>
                      <a:r>
                        <a:rPr lang="es-ES_tradnl" sz="1400" dirty="0" err="1">
                          <a:effectLst/>
                        </a:rPr>
                        <a:t>cost</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err="1">
                          <a:effectLst/>
                        </a:rPr>
                        <a:t>Decrease</a:t>
                      </a:r>
                      <a:r>
                        <a:rPr lang="es-ES_tradnl" sz="1400" dirty="0">
                          <a:effectLst/>
                        </a:rPr>
                        <a:t> in </a:t>
                      </a:r>
                      <a:r>
                        <a:rPr lang="es-ES_tradnl" sz="1400" dirty="0" err="1" smtClean="0">
                          <a:effectLst/>
                        </a:rPr>
                        <a:t>yields</a:t>
                      </a:r>
                      <a:endParaRPr lang="es-ES_tradnl" sz="1600" dirty="0">
                        <a:effectLst/>
                      </a:endParaRPr>
                    </a:p>
                  </a:txBody>
                  <a:tcPr marL="59902" marR="59902" marT="0" marB="0"/>
                </a:tc>
              </a:tr>
              <a:tr h="399350">
                <a:tc vMerge="1">
                  <a:txBody>
                    <a:bodyPr/>
                    <a:lstStyle/>
                    <a:p>
                      <a:endParaRPr lang="es-ES_tradnl"/>
                    </a:p>
                  </a:txBody>
                  <a:tcPr/>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5- </a:t>
                      </a:r>
                      <a:r>
                        <a:rPr lang="es-ES_tradnl" sz="1400" dirty="0" err="1">
                          <a:solidFill>
                            <a:srgbClr val="FF0000"/>
                          </a:solidFill>
                          <a:effectLst/>
                        </a:rPr>
                        <a:t>Nutrient</a:t>
                      </a:r>
                      <a:r>
                        <a:rPr lang="es-ES_tradnl" sz="1400" dirty="0">
                          <a:solidFill>
                            <a:srgbClr val="FF0000"/>
                          </a:solidFill>
                          <a:effectLst/>
                        </a:rPr>
                        <a:t> </a:t>
                      </a:r>
                      <a:r>
                        <a:rPr lang="es-ES_tradnl" sz="1400" dirty="0" err="1">
                          <a:solidFill>
                            <a:srgbClr val="FF0000"/>
                          </a:solidFill>
                          <a:effectLst/>
                        </a:rPr>
                        <a:t>recovery</a:t>
                      </a:r>
                      <a:r>
                        <a:rPr lang="es-ES_tradnl" sz="1400" dirty="0">
                          <a:solidFill>
                            <a:srgbClr val="FF0000"/>
                          </a:solidFill>
                          <a:effectLst/>
                        </a:rPr>
                        <a:t> (catch </a:t>
                      </a:r>
                      <a:r>
                        <a:rPr lang="es-ES_tradnl" sz="1400" dirty="0" err="1">
                          <a:solidFill>
                            <a:srgbClr val="FF0000"/>
                          </a:solidFill>
                          <a:effectLst/>
                        </a:rPr>
                        <a:t>crop</a:t>
                      </a:r>
                      <a:r>
                        <a:rPr lang="es-ES_tradnl" sz="1400" dirty="0">
                          <a:solidFill>
                            <a:srgbClr val="FF0000"/>
                          </a:solidFill>
                          <a:effectLst/>
                        </a:rPr>
                        <a:t>)</a:t>
                      </a:r>
                      <a:endParaRPr lang="es-ES_tradnl" sz="1600" dirty="0">
                        <a:solidFill>
                          <a:srgbClr val="FF0000"/>
                        </a:solidFill>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err="1">
                          <a:effectLst/>
                        </a:rPr>
                        <a:t>Substitution</a:t>
                      </a:r>
                      <a:r>
                        <a:rPr lang="es-ES_tradnl" sz="1400" dirty="0">
                          <a:effectLst/>
                        </a:rPr>
                        <a:t> </a:t>
                      </a:r>
                      <a:r>
                        <a:rPr lang="es-ES_tradnl" sz="1400" dirty="0" err="1">
                          <a:effectLst/>
                        </a:rPr>
                        <a:t>with</a:t>
                      </a:r>
                      <a:r>
                        <a:rPr lang="es-ES_tradnl" sz="1400" dirty="0">
                          <a:effectLst/>
                        </a:rPr>
                        <a:t> </a:t>
                      </a:r>
                      <a:r>
                        <a:rPr lang="es-ES_tradnl" sz="1400" dirty="0" err="1">
                          <a:effectLst/>
                        </a:rPr>
                        <a:t>fertilizers</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err="1">
                          <a:effectLst/>
                        </a:rPr>
                        <a:t>Decrease</a:t>
                      </a:r>
                      <a:r>
                        <a:rPr lang="es-ES_tradnl" sz="1400" dirty="0">
                          <a:effectLst/>
                        </a:rPr>
                        <a:t> in </a:t>
                      </a:r>
                      <a:r>
                        <a:rPr lang="es-ES_tradnl" sz="1400" dirty="0" err="1" smtClean="0">
                          <a:effectLst/>
                        </a:rPr>
                        <a:t>yields</a:t>
                      </a:r>
                      <a:endParaRPr lang="es-ES_tradnl" sz="1600" dirty="0">
                        <a:effectLst/>
                      </a:endParaRPr>
                    </a:p>
                  </a:txBody>
                  <a:tcPr marL="59902" marR="59902" marT="0" marB="0"/>
                </a:tc>
              </a:tr>
              <a:tr h="532466">
                <a:tc vMerge="1">
                  <a:txBody>
                    <a:bodyPr/>
                    <a:lstStyle/>
                    <a:p>
                      <a:endParaRPr lang="es-ES_tradnl"/>
                    </a:p>
                  </a:txBody>
                  <a:tcPr/>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7- Water table balance</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err="1">
                          <a:effectLst/>
                        </a:rPr>
                        <a:t>Decreased</a:t>
                      </a:r>
                      <a:r>
                        <a:rPr lang="es-ES_tradnl" sz="1400" dirty="0">
                          <a:effectLst/>
                        </a:rPr>
                        <a:t> </a:t>
                      </a:r>
                      <a:r>
                        <a:rPr lang="es-ES_tradnl" sz="1400" dirty="0" err="1">
                          <a:effectLst/>
                        </a:rPr>
                        <a:t>planting</a:t>
                      </a:r>
                      <a:r>
                        <a:rPr lang="es-ES_tradnl" sz="1400" dirty="0">
                          <a:effectLst/>
                        </a:rPr>
                        <a:t> </a:t>
                      </a:r>
                      <a:r>
                        <a:rPr lang="es-ES_tradnl" sz="1400" dirty="0" err="1">
                          <a:effectLst/>
                        </a:rPr>
                        <a:t>area</a:t>
                      </a:r>
                      <a:r>
                        <a:rPr lang="es-ES_tradnl" sz="1400" dirty="0">
                          <a:effectLst/>
                        </a:rPr>
                        <a:t> </a:t>
                      </a:r>
                      <a:r>
                        <a:rPr lang="es-ES_tradnl" sz="1400" dirty="0" err="1">
                          <a:effectLst/>
                        </a:rPr>
                        <a:t>because</a:t>
                      </a:r>
                      <a:r>
                        <a:rPr lang="es-ES_tradnl" sz="1400" dirty="0">
                          <a:effectLst/>
                        </a:rPr>
                        <a:t> of </a:t>
                      </a:r>
                      <a:r>
                        <a:rPr lang="es-ES_tradnl" sz="1400" dirty="0" err="1">
                          <a:effectLst/>
                        </a:rPr>
                        <a:t>flooding</a:t>
                      </a:r>
                      <a:endParaRPr lang="es-ES_tradnl" sz="16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err="1">
                          <a:effectLst/>
                        </a:rPr>
                        <a:t>Increased</a:t>
                      </a:r>
                      <a:r>
                        <a:rPr lang="es-ES_tradnl" sz="1400" dirty="0">
                          <a:effectLst/>
                        </a:rPr>
                        <a:t> </a:t>
                      </a:r>
                      <a:r>
                        <a:rPr lang="es-ES_tradnl" sz="1400" dirty="0" err="1" smtClean="0">
                          <a:effectLst/>
                        </a:rPr>
                        <a:t>yields</a:t>
                      </a:r>
                      <a:endParaRPr lang="es-ES_tradnl" sz="1600" dirty="0">
                        <a:effectLst/>
                      </a:endParaRPr>
                    </a:p>
                  </a:txBody>
                  <a:tcPr marL="59902" marR="59902" marT="0" marB="0"/>
                </a:tc>
              </a:tr>
              <a:tr h="532466">
                <a:tc rowSpan="3">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 </a:t>
                      </a:r>
                      <a:endParaRPr lang="es-ES_tradnl" sz="16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Public or Social Services</a:t>
                      </a:r>
                      <a:endParaRPr lang="es-ES_tradnl" sz="160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1-Erosion, Leaching of N, P and pesticides.</a:t>
                      </a:r>
                      <a:endParaRPr lang="es-ES_tradnl" sz="160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Marginal changes in the leached kg of P and N. Basin needs to be defined. Costs of purification, tourism, etc.</a:t>
                      </a:r>
                      <a:endParaRPr lang="es-ES_tradnl" sz="1600">
                        <a:effectLst/>
                        <a:latin typeface="Times New Roman" charset="0"/>
                        <a:ea typeface="Calibri" charset="0"/>
                      </a:endParaRPr>
                    </a:p>
                  </a:txBody>
                  <a:tcPr marL="59902" marR="59902" marT="0" marB="0"/>
                </a:tc>
              </a:tr>
              <a:tr h="532466">
                <a:tc vMerge="1">
                  <a:txBody>
                    <a:bodyPr/>
                    <a:lstStyle/>
                    <a:p>
                      <a:endParaRPr lang="es-ES_tradnl"/>
                    </a:p>
                  </a:txBody>
                  <a:tcPr/>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2- Flood control</a:t>
                      </a:r>
                      <a:endParaRPr lang="es-ES_tradnl" sz="160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a:effectLst/>
                        </a:rPr>
                        <a:t>Probability of flood occurrence and losses caused. Decreased of regional planted area and taxes, costs of infrastructure repair.</a:t>
                      </a:r>
                      <a:endParaRPr lang="es-ES_tradnl" sz="1600">
                        <a:effectLst/>
                        <a:latin typeface="Times New Roman" charset="0"/>
                        <a:ea typeface="Calibri" charset="0"/>
                      </a:endParaRPr>
                    </a:p>
                  </a:txBody>
                  <a:tcPr marL="59902" marR="59902" marT="0" marB="0"/>
                </a:tc>
              </a:tr>
              <a:tr h="665583">
                <a:tc vMerge="1">
                  <a:txBody>
                    <a:bodyPr/>
                    <a:lstStyle/>
                    <a:p>
                      <a:endParaRPr lang="es-ES_tradnl"/>
                    </a:p>
                  </a:txBody>
                  <a:tcPr/>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3 - </a:t>
                      </a:r>
                      <a:r>
                        <a:rPr lang="es-ES_tradnl" sz="1400" dirty="0">
                          <a:solidFill>
                            <a:srgbClr val="FF0000"/>
                          </a:solidFill>
                          <a:effectLst/>
                        </a:rPr>
                        <a:t>GHG (</a:t>
                      </a:r>
                      <a:r>
                        <a:rPr lang="es-ES_tradnl" sz="1400" dirty="0" err="1">
                          <a:solidFill>
                            <a:srgbClr val="FF0000"/>
                          </a:solidFill>
                          <a:effectLst/>
                        </a:rPr>
                        <a:t>changes</a:t>
                      </a:r>
                      <a:r>
                        <a:rPr lang="es-ES_tradnl" sz="1400" dirty="0">
                          <a:solidFill>
                            <a:srgbClr val="FF0000"/>
                          </a:solidFill>
                          <a:effectLst/>
                        </a:rPr>
                        <a:t> in net </a:t>
                      </a:r>
                      <a:r>
                        <a:rPr lang="es-ES_tradnl" sz="1400" dirty="0" err="1">
                          <a:solidFill>
                            <a:srgbClr val="FF0000"/>
                          </a:solidFill>
                          <a:effectLst/>
                        </a:rPr>
                        <a:t>emission</a:t>
                      </a:r>
                      <a:r>
                        <a:rPr lang="es-ES_tradnl" sz="1400" dirty="0">
                          <a:solidFill>
                            <a:srgbClr val="FF0000"/>
                          </a:solidFill>
                          <a:effectLst/>
                        </a:rPr>
                        <a:t>)</a:t>
                      </a:r>
                      <a:endParaRPr lang="es-ES_tradnl" sz="1600" dirty="0">
                        <a:solidFill>
                          <a:srgbClr val="FF0000"/>
                        </a:solidFill>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a:effectLst/>
                        </a:rPr>
                        <a:t> </a:t>
                      </a:r>
                      <a:endParaRPr lang="es-ES_tradnl" sz="1600" dirty="0">
                        <a:effectLst/>
                        <a:latin typeface="Times New Roman" charset="0"/>
                        <a:ea typeface="Calibri" charset="0"/>
                      </a:endParaRPr>
                    </a:p>
                  </a:txBody>
                  <a:tcPr marL="59902" marR="59902"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_tradnl" sz="1400" dirty="0" err="1">
                          <a:effectLst/>
                        </a:rPr>
                        <a:t>Less</a:t>
                      </a:r>
                      <a:r>
                        <a:rPr lang="es-ES_tradnl" sz="1400" dirty="0">
                          <a:effectLst/>
                        </a:rPr>
                        <a:t> </a:t>
                      </a:r>
                      <a:r>
                        <a:rPr lang="es-ES_tradnl" sz="1400" dirty="0" err="1">
                          <a:effectLst/>
                        </a:rPr>
                        <a:t>emissions</a:t>
                      </a:r>
                      <a:r>
                        <a:rPr lang="es-ES_tradnl" sz="1400" dirty="0">
                          <a:effectLst/>
                        </a:rPr>
                        <a:t> of N2O, C </a:t>
                      </a:r>
                      <a:r>
                        <a:rPr lang="es-ES_tradnl" sz="1400" dirty="0" err="1">
                          <a:effectLst/>
                        </a:rPr>
                        <a:t>sequestration</a:t>
                      </a:r>
                      <a:r>
                        <a:rPr lang="es-ES_tradnl" sz="1400" dirty="0">
                          <a:effectLst/>
                        </a:rPr>
                        <a:t> in </a:t>
                      </a:r>
                      <a:r>
                        <a:rPr lang="es-ES_tradnl" sz="1400" dirty="0" err="1">
                          <a:effectLst/>
                        </a:rPr>
                        <a:t>organic</a:t>
                      </a:r>
                      <a:r>
                        <a:rPr lang="es-ES_tradnl" sz="1400" dirty="0">
                          <a:effectLst/>
                        </a:rPr>
                        <a:t> </a:t>
                      </a:r>
                      <a:r>
                        <a:rPr lang="es-ES_tradnl" sz="1400" dirty="0" err="1">
                          <a:effectLst/>
                        </a:rPr>
                        <a:t>matter</a:t>
                      </a:r>
                      <a:r>
                        <a:rPr lang="es-ES_tradnl" sz="1400" dirty="0">
                          <a:effectLst/>
                        </a:rPr>
                        <a:t>, </a:t>
                      </a:r>
                      <a:r>
                        <a:rPr lang="es-ES_tradnl" sz="1400" dirty="0" err="1">
                          <a:effectLst/>
                        </a:rPr>
                        <a:t>displacement</a:t>
                      </a:r>
                      <a:r>
                        <a:rPr lang="es-ES_tradnl" sz="1400" dirty="0">
                          <a:effectLst/>
                        </a:rPr>
                        <a:t> of </a:t>
                      </a:r>
                      <a:r>
                        <a:rPr lang="es-ES_tradnl" sz="1400" dirty="0" err="1">
                          <a:effectLst/>
                        </a:rPr>
                        <a:t>less</a:t>
                      </a:r>
                      <a:r>
                        <a:rPr lang="es-ES_tradnl" sz="1400" dirty="0">
                          <a:effectLst/>
                        </a:rPr>
                        <a:t> </a:t>
                      </a:r>
                      <a:r>
                        <a:rPr lang="es-ES_tradnl" sz="1400" dirty="0" err="1">
                          <a:effectLst/>
                        </a:rPr>
                        <a:t>fertilizer</a:t>
                      </a:r>
                      <a:r>
                        <a:rPr lang="es-ES_tradnl" sz="1400" dirty="0">
                          <a:effectLst/>
                        </a:rPr>
                        <a:t> and gasoil (</a:t>
                      </a:r>
                      <a:r>
                        <a:rPr lang="es-ES_tradnl" sz="1400" dirty="0" err="1">
                          <a:effectLst/>
                        </a:rPr>
                        <a:t>life</a:t>
                      </a:r>
                      <a:r>
                        <a:rPr lang="es-ES_tradnl" sz="1400" dirty="0">
                          <a:effectLst/>
                        </a:rPr>
                        <a:t> </a:t>
                      </a:r>
                      <a:r>
                        <a:rPr lang="es-ES_tradnl" sz="1400" dirty="0" err="1">
                          <a:effectLst/>
                        </a:rPr>
                        <a:t>cycle-carbon</a:t>
                      </a:r>
                      <a:r>
                        <a:rPr lang="es-ES_tradnl" sz="1400" dirty="0">
                          <a:effectLst/>
                        </a:rPr>
                        <a:t> </a:t>
                      </a:r>
                      <a:r>
                        <a:rPr lang="es-ES_tradnl" sz="1400" dirty="0" err="1">
                          <a:effectLst/>
                        </a:rPr>
                        <a:t>footprint</a:t>
                      </a:r>
                      <a:r>
                        <a:rPr lang="es-ES_tradnl" sz="1400" dirty="0">
                          <a:effectLst/>
                        </a:rPr>
                        <a:t>)</a:t>
                      </a:r>
                      <a:endParaRPr lang="es-ES_tradnl" sz="1600" dirty="0">
                        <a:effectLst/>
                        <a:latin typeface="Times New Roman" charset="0"/>
                        <a:ea typeface="Calibri" charset="0"/>
                      </a:endParaRPr>
                    </a:p>
                  </a:txBody>
                  <a:tcPr marL="59902" marR="59902" marT="0" marB="0"/>
                </a:tc>
              </a:tr>
            </a:tbl>
          </a:graphicData>
        </a:graphic>
      </p:graphicFrame>
      <p:pic>
        <p:nvPicPr>
          <p:cNvPr id="5"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sp>
        <p:nvSpPr>
          <p:cNvPr id="6" name="Título 1"/>
          <p:cNvSpPr>
            <a:spLocks noGrp="1"/>
          </p:cNvSpPr>
          <p:nvPr>
            <p:ph type="title"/>
          </p:nvPr>
        </p:nvSpPr>
        <p:spPr>
          <a:xfrm>
            <a:off x="1304603" y="-65819"/>
            <a:ext cx="8229600" cy="1143000"/>
          </a:xfrm>
        </p:spPr>
        <p:txBody>
          <a:bodyPr>
            <a:normAutofit/>
          </a:bodyPr>
          <a:lstStyle/>
          <a:p>
            <a:r>
              <a:rPr lang="en-US" sz="3200" b="1" dirty="0" smtClean="0">
                <a:solidFill>
                  <a:srgbClr val="008000"/>
                </a:solidFill>
                <a:latin typeface="+mn-lt"/>
              </a:rPr>
              <a:t>Service Crops: Economic analyses</a:t>
            </a:r>
            <a:endParaRPr lang="en-US" sz="3200" b="1" dirty="0">
              <a:solidFill>
                <a:srgbClr val="008000"/>
              </a:solidFill>
              <a:latin typeface="+mn-lt"/>
            </a:endParaRPr>
          </a:p>
        </p:txBody>
      </p:sp>
    </p:spTree>
    <p:extLst>
      <p:ext uri="{BB962C8B-B14F-4D97-AF65-F5344CB8AC3E}">
        <p14:creationId xmlns:p14="http://schemas.microsoft.com/office/powerpoint/2010/main" val="234181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16632"/>
            <a:ext cx="6192688" cy="778098"/>
          </a:xfrm>
        </p:spPr>
        <p:txBody>
          <a:bodyPr>
            <a:noAutofit/>
          </a:bodyPr>
          <a:lstStyle/>
          <a:p>
            <a:pPr algn="l"/>
            <a:r>
              <a:rPr lang="en-US" sz="3200" b="1" dirty="0" smtClean="0">
                <a:solidFill>
                  <a:srgbClr val="008000"/>
                </a:solidFill>
                <a:latin typeface="+mn-lt"/>
              </a:rPr>
              <a:t>Science policy</a:t>
            </a:r>
            <a:endParaRPr lang="en-US" sz="3200" b="1" dirty="0">
              <a:latin typeface="+mn-lt"/>
            </a:endParaRPr>
          </a:p>
        </p:txBody>
      </p:sp>
      <p:sp>
        <p:nvSpPr>
          <p:cNvPr id="3" name="Espaço Reservado para Conteúdo 2"/>
          <p:cNvSpPr>
            <a:spLocks noGrp="1"/>
          </p:cNvSpPr>
          <p:nvPr>
            <p:ph idx="1"/>
          </p:nvPr>
        </p:nvSpPr>
        <p:spPr>
          <a:xfrm>
            <a:off x="323528" y="1340768"/>
            <a:ext cx="8568952" cy="4896544"/>
          </a:xfrm>
        </p:spPr>
        <p:txBody>
          <a:bodyPr>
            <a:normAutofit/>
          </a:bodyPr>
          <a:lstStyle/>
          <a:p>
            <a:r>
              <a:rPr lang="en-US" sz="2000" dirty="0"/>
              <a:t>The number of policy instruments specific for nitrogen is actually limited worldwide, </a:t>
            </a:r>
            <a:r>
              <a:rPr lang="en-US" sz="2000" dirty="0" smtClean="0"/>
              <a:t>in contrast </a:t>
            </a:r>
            <a:r>
              <a:rPr lang="en-US" sz="2000" dirty="0"/>
              <a:t>with the huge diversity in N</a:t>
            </a:r>
            <a:r>
              <a:rPr lang="en-US" sz="2000" baseline="-25000" dirty="0"/>
              <a:t>r </a:t>
            </a:r>
            <a:r>
              <a:rPr lang="en-US" sz="2000" dirty="0"/>
              <a:t>emission sources and pathways</a:t>
            </a:r>
            <a:r>
              <a:rPr lang="en-US" sz="2000" dirty="0" smtClean="0"/>
              <a:t>. Existing policies are generally </a:t>
            </a:r>
            <a:r>
              <a:rPr lang="en-US" sz="2000" u="sng" dirty="0" smtClean="0"/>
              <a:t>focused on individual compounds from specific sectors, instead of an integrated approach</a:t>
            </a:r>
            <a:r>
              <a:rPr lang="en-US" sz="2000" dirty="0" smtClean="0"/>
              <a:t>.</a:t>
            </a:r>
          </a:p>
          <a:p>
            <a:pPr marL="0" indent="0">
              <a:buNone/>
            </a:pPr>
            <a:endParaRPr lang="pt-BR" sz="2000" dirty="0"/>
          </a:p>
          <a:p>
            <a:r>
              <a:rPr lang="en-US" sz="2000" dirty="0" smtClean="0">
                <a:solidFill>
                  <a:srgbClr val="FF0000"/>
                </a:solidFill>
              </a:rPr>
              <a:t>A survey </a:t>
            </a:r>
            <a:r>
              <a:rPr lang="en-US" sz="2000" dirty="0">
                <a:solidFill>
                  <a:srgbClr val="FF0000"/>
                </a:solidFill>
              </a:rPr>
              <a:t>was performed, indicating that there are no nitrogen specific policies in the </a:t>
            </a:r>
            <a:r>
              <a:rPr lang="en-US" sz="2000" dirty="0" smtClean="0">
                <a:solidFill>
                  <a:srgbClr val="FF0000"/>
                </a:solidFill>
              </a:rPr>
              <a:t>Latin American region, </a:t>
            </a:r>
            <a:r>
              <a:rPr lang="en-US" sz="2000" u="sng" dirty="0" smtClean="0">
                <a:solidFill>
                  <a:srgbClr val="FF0000"/>
                </a:solidFill>
              </a:rPr>
              <a:t>neither </a:t>
            </a:r>
            <a:r>
              <a:rPr lang="en-US" sz="2000" u="sng" dirty="0">
                <a:solidFill>
                  <a:srgbClr val="FF0000"/>
                </a:solidFill>
              </a:rPr>
              <a:t>a common directive nor a framework in which nations can create their </a:t>
            </a:r>
            <a:r>
              <a:rPr lang="en-US" sz="2000" u="sng" dirty="0" smtClean="0">
                <a:solidFill>
                  <a:srgbClr val="FF0000"/>
                </a:solidFill>
              </a:rPr>
              <a:t>own regulations</a:t>
            </a:r>
            <a:r>
              <a:rPr lang="en-US" sz="2000" dirty="0">
                <a:solidFill>
                  <a:srgbClr val="FF0000"/>
                </a:solidFill>
              </a:rPr>
              <a:t>, as is observed in Europe</a:t>
            </a:r>
            <a:r>
              <a:rPr lang="en-US" sz="2000" dirty="0" smtClean="0">
                <a:solidFill>
                  <a:srgbClr val="FF0000"/>
                </a:solidFill>
              </a:rPr>
              <a:t>. </a:t>
            </a:r>
            <a:endParaRPr lang="en-US" sz="2000" dirty="0" smtClean="0"/>
          </a:p>
          <a:p>
            <a:endParaRPr lang="en-US" sz="2000" dirty="0" smtClean="0"/>
          </a:p>
          <a:p>
            <a:r>
              <a:rPr lang="en-US" sz="2000" dirty="0" smtClean="0"/>
              <a:t>A </a:t>
            </a:r>
            <a:r>
              <a:rPr lang="en-US" sz="2000" dirty="0"/>
              <a:t>potential solution for </a:t>
            </a:r>
            <a:r>
              <a:rPr lang="en-US" sz="2000" dirty="0" smtClean="0"/>
              <a:t>policy integration </a:t>
            </a:r>
            <a:r>
              <a:rPr lang="en-US" sz="2000" dirty="0"/>
              <a:t>would be adherence and commitment of Latin </a:t>
            </a:r>
            <a:r>
              <a:rPr lang="en-US" sz="2000" dirty="0" smtClean="0"/>
              <a:t>American countries </a:t>
            </a:r>
            <a:r>
              <a:rPr lang="en-US" sz="2000" dirty="0"/>
              <a:t>to the “Policy Arena on Nitrogen</a:t>
            </a:r>
            <a:r>
              <a:rPr lang="en-US" sz="2000" dirty="0" smtClean="0"/>
              <a:t>”, proposed by the International Nitrogen Management System (INMS).</a:t>
            </a:r>
            <a:endParaRPr lang="en-US" sz="20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spTree>
    <p:extLst>
      <p:ext uri="{BB962C8B-B14F-4D97-AF65-F5344CB8AC3E}">
        <p14:creationId xmlns:p14="http://schemas.microsoft.com/office/powerpoint/2010/main" val="1952141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16632"/>
            <a:ext cx="6192688" cy="778098"/>
          </a:xfrm>
        </p:spPr>
        <p:txBody>
          <a:bodyPr>
            <a:noAutofit/>
          </a:bodyPr>
          <a:lstStyle/>
          <a:p>
            <a:pPr algn="l"/>
            <a:r>
              <a:rPr lang="en-US" sz="3200" b="1" dirty="0" smtClean="0">
                <a:solidFill>
                  <a:srgbClr val="008000"/>
                </a:solidFill>
                <a:latin typeface="+mn-lt"/>
              </a:rPr>
              <a:t>Science policy</a:t>
            </a:r>
            <a:endParaRPr lang="en-US" sz="3200" b="1" dirty="0">
              <a:latin typeface="+mn-lt"/>
            </a:endParaRPr>
          </a:p>
        </p:txBody>
      </p:sp>
      <p:sp>
        <p:nvSpPr>
          <p:cNvPr id="3" name="Espaço Reservado para Conteúdo 2"/>
          <p:cNvSpPr>
            <a:spLocks noGrp="1"/>
          </p:cNvSpPr>
          <p:nvPr>
            <p:ph idx="1"/>
          </p:nvPr>
        </p:nvSpPr>
        <p:spPr>
          <a:xfrm>
            <a:off x="323528" y="1340768"/>
            <a:ext cx="8568952" cy="5112568"/>
          </a:xfrm>
        </p:spPr>
        <p:txBody>
          <a:bodyPr>
            <a:normAutofit/>
          </a:bodyPr>
          <a:lstStyle/>
          <a:p>
            <a:pPr marL="0" indent="0">
              <a:buNone/>
            </a:pPr>
            <a:r>
              <a:rPr lang="pt-BR" sz="2000" b="1" dirty="0" smtClean="0"/>
              <a:t>Nnet </a:t>
            </a:r>
            <a:r>
              <a:rPr lang="pt-BR" sz="2000" b="1" dirty="0" err="1" smtClean="0"/>
              <a:t>challenge</a:t>
            </a:r>
            <a:r>
              <a:rPr lang="pt-BR" sz="2000" b="1" dirty="0" smtClean="0"/>
              <a:t>:</a:t>
            </a:r>
            <a:endParaRPr lang="pt-BR" sz="2000" dirty="0" smtClean="0"/>
          </a:p>
          <a:p>
            <a:endParaRPr lang="pt-BR" sz="2000" dirty="0" smtClean="0"/>
          </a:p>
          <a:p>
            <a:r>
              <a:rPr lang="pt-BR" sz="2000" dirty="0" err="1" smtClean="0"/>
              <a:t>Identify</a:t>
            </a:r>
            <a:r>
              <a:rPr lang="pt-BR" sz="2000" dirty="0" smtClean="0"/>
              <a:t> </a:t>
            </a:r>
            <a:r>
              <a:rPr lang="pt-BR" sz="2000" dirty="0" err="1" smtClean="0"/>
              <a:t>niches</a:t>
            </a:r>
            <a:r>
              <a:rPr lang="pt-BR" sz="2000" dirty="0" smtClean="0"/>
              <a:t> for </a:t>
            </a:r>
            <a:r>
              <a:rPr lang="en-US" sz="2000" dirty="0"/>
              <a:t>disseminating research results and </a:t>
            </a:r>
            <a:r>
              <a:rPr lang="en-US" sz="2000" dirty="0" smtClean="0"/>
              <a:t>promoting alternative </a:t>
            </a:r>
            <a:r>
              <a:rPr lang="en-US" sz="2000" dirty="0"/>
              <a:t>nitrogen management </a:t>
            </a:r>
            <a:r>
              <a:rPr lang="en-US" sz="2000" dirty="0" smtClean="0"/>
              <a:t>practices </a:t>
            </a:r>
          </a:p>
          <a:p>
            <a:pPr lvl="1"/>
            <a:r>
              <a:rPr lang="en-US" sz="1600" dirty="0" smtClean="0"/>
              <a:t>Through </a:t>
            </a:r>
            <a:r>
              <a:rPr lang="en-US" sz="1600" b="1" dirty="0" smtClean="0"/>
              <a:t>FOOD SECURITY</a:t>
            </a:r>
          </a:p>
          <a:p>
            <a:endParaRPr lang="en-US" sz="2000" dirty="0" smtClean="0"/>
          </a:p>
          <a:p>
            <a:r>
              <a:rPr lang="pt-BR" sz="2000" dirty="0" err="1" smtClean="0"/>
              <a:t>Questions</a:t>
            </a:r>
            <a:r>
              <a:rPr lang="pt-BR" sz="2000" dirty="0" smtClean="0"/>
              <a:t> </a:t>
            </a:r>
            <a:r>
              <a:rPr lang="pt-BR" sz="2000" dirty="0" err="1" smtClean="0"/>
              <a:t>to</a:t>
            </a:r>
            <a:r>
              <a:rPr lang="pt-BR" sz="2000" dirty="0" smtClean="0"/>
              <a:t> </a:t>
            </a:r>
            <a:r>
              <a:rPr lang="pt-BR" sz="2000" dirty="0" err="1" smtClean="0"/>
              <a:t>be</a:t>
            </a:r>
            <a:r>
              <a:rPr lang="pt-BR" sz="2000" dirty="0" smtClean="0"/>
              <a:t> </a:t>
            </a:r>
            <a:r>
              <a:rPr lang="pt-BR" sz="2000" dirty="0" err="1" smtClean="0"/>
              <a:t>addressed</a:t>
            </a:r>
            <a:r>
              <a:rPr lang="pt-BR" sz="2000" dirty="0" smtClean="0"/>
              <a:t>:</a:t>
            </a:r>
          </a:p>
          <a:p>
            <a:pPr marL="514350" indent="-514350">
              <a:buFont typeface="+mj-lt"/>
              <a:buAutoNum type="romanLcPeriod"/>
            </a:pPr>
            <a:r>
              <a:rPr lang="en-US" sz="2000" dirty="0"/>
              <a:t>What are the spatial patterns of the distribution </a:t>
            </a:r>
            <a:r>
              <a:rPr lang="en-US" sz="2000" dirty="0" smtClean="0"/>
              <a:t>of </a:t>
            </a:r>
            <a:r>
              <a:rPr lang="en-US" sz="2000" dirty="0" err="1" smtClean="0"/>
              <a:t>Nr</a:t>
            </a:r>
            <a:r>
              <a:rPr lang="en-US" sz="2000" dirty="0" smtClean="0"/>
              <a:t> loss/gain in </a:t>
            </a:r>
            <a:r>
              <a:rPr lang="en-US" sz="2000" dirty="0"/>
              <a:t>the territory</a:t>
            </a:r>
            <a:r>
              <a:rPr lang="en-US" sz="2000" dirty="0" smtClean="0"/>
              <a:t>?</a:t>
            </a:r>
            <a:endParaRPr lang="pt-BR" sz="2000" dirty="0" smtClean="0"/>
          </a:p>
          <a:p>
            <a:pPr marL="514350" indent="-514350">
              <a:buFont typeface="+mj-lt"/>
              <a:buAutoNum type="romanLcPeriod"/>
            </a:pPr>
            <a:r>
              <a:rPr lang="en-US" sz="2000" dirty="0" smtClean="0"/>
              <a:t>How </a:t>
            </a:r>
            <a:r>
              <a:rPr lang="en-US" sz="2000" dirty="0"/>
              <a:t>the food system can best be managed at the local level to reduce </a:t>
            </a:r>
            <a:r>
              <a:rPr lang="en-US" sz="2000" dirty="0" smtClean="0"/>
              <a:t>the negative </a:t>
            </a:r>
            <a:r>
              <a:rPr lang="en-US" sz="2000" dirty="0"/>
              <a:t>impacts related to the nitrogen </a:t>
            </a:r>
            <a:r>
              <a:rPr lang="en-US" sz="2000" dirty="0" smtClean="0"/>
              <a:t>cycle and it is </a:t>
            </a:r>
            <a:r>
              <a:rPr lang="en-US" sz="2000" dirty="0"/>
              <a:t>possible to find reliable data </a:t>
            </a:r>
            <a:r>
              <a:rPr lang="en-US" sz="2000" dirty="0" smtClean="0"/>
              <a:t>for countries </a:t>
            </a:r>
            <a:r>
              <a:rPr lang="en-US" sz="2000" dirty="0"/>
              <a:t>other than Brazil in Latin America</a:t>
            </a:r>
            <a:r>
              <a:rPr lang="en-US" sz="2000" dirty="0" smtClean="0"/>
              <a:t>? </a:t>
            </a:r>
            <a:endParaRPr lang="en-US" sz="2000" dirty="0"/>
          </a:p>
          <a:p>
            <a:pPr marL="514350" indent="-514350">
              <a:buFont typeface="+mj-lt"/>
              <a:buAutoNum type="romanLcPeriod"/>
            </a:pPr>
            <a:r>
              <a:rPr lang="en-US" sz="2000" dirty="0" smtClean="0"/>
              <a:t>How to promote </a:t>
            </a:r>
            <a:r>
              <a:rPr lang="en-US" sz="2000" dirty="0"/>
              <a:t>the </a:t>
            </a:r>
            <a:r>
              <a:rPr lang="en-US" sz="2000" dirty="0" smtClean="0"/>
              <a:t>adherence of </a:t>
            </a:r>
            <a:r>
              <a:rPr lang="en-US" sz="2000" dirty="0" err="1" smtClean="0"/>
              <a:t>Nnet</a:t>
            </a:r>
            <a:r>
              <a:rPr lang="en-US" sz="2000" dirty="0" smtClean="0"/>
              <a:t> results to </a:t>
            </a:r>
            <a:r>
              <a:rPr lang="en-US" sz="2000" dirty="0"/>
              <a:t>the “Policy Arena on </a:t>
            </a:r>
            <a:r>
              <a:rPr lang="en-US" sz="2000" dirty="0" smtClean="0"/>
              <a:t>Nitrogen”?</a:t>
            </a:r>
          </a:p>
          <a:p>
            <a:pPr marL="514350" indent="-514350">
              <a:buFont typeface="+mj-lt"/>
              <a:buAutoNum type="romanLcPeriod"/>
            </a:pPr>
            <a:endParaRPr lang="en-US" sz="2000" dirty="0"/>
          </a:p>
          <a:p>
            <a:pPr marL="514350" indent="-514350">
              <a:buFont typeface="+mj-lt"/>
              <a:buAutoNum type="romanLcPeriod"/>
            </a:pPr>
            <a:endParaRPr lang="en-US" sz="20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spTree>
    <p:extLst>
      <p:ext uri="{BB962C8B-B14F-4D97-AF65-F5344CB8AC3E}">
        <p14:creationId xmlns:p14="http://schemas.microsoft.com/office/powerpoint/2010/main" val="2463840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16632"/>
            <a:ext cx="6192688" cy="778098"/>
          </a:xfrm>
        </p:spPr>
        <p:txBody>
          <a:bodyPr>
            <a:noAutofit/>
          </a:bodyPr>
          <a:lstStyle/>
          <a:p>
            <a:pPr algn="l"/>
            <a:r>
              <a:rPr lang="en-US" sz="3200" b="1" dirty="0" smtClean="0">
                <a:solidFill>
                  <a:srgbClr val="008000"/>
                </a:solidFill>
                <a:latin typeface="+mn-lt"/>
              </a:rPr>
              <a:t>Science policy</a:t>
            </a:r>
            <a:endParaRPr lang="en-US" sz="3200" b="1" dirty="0">
              <a:latin typeface="+mn-lt"/>
            </a:endParaRPr>
          </a:p>
        </p:txBody>
      </p:sp>
      <p:sp>
        <p:nvSpPr>
          <p:cNvPr id="3" name="Espaço Reservado para Conteúdo 2"/>
          <p:cNvSpPr>
            <a:spLocks noGrp="1"/>
          </p:cNvSpPr>
          <p:nvPr>
            <p:ph idx="1"/>
          </p:nvPr>
        </p:nvSpPr>
        <p:spPr>
          <a:xfrm>
            <a:off x="323528" y="894730"/>
            <a:ext cx="8568952" cy="5558606"/>
          </a:xfrm>
        </p:spPr>
        <p:txBody>
          <a:bodyPr>
            <a:normAutofit fontScale="92500" lnSpcReduction="20000"/>
          </a:bodyPr>
          <a:lstStyle/>
          <a:p>
            <a:pPr lvl="0"/>
            <a:r>
              <a:rPr lang="en-US" sz="2000" b="1" dirty="0"/>
              <a:t>Policy Relevance</a:t>
            </a:r>
            <a:endParaRPr lang="pt-BR" sz="2000" b="1" dirty="0"/>
          </a:p>
          <a:p>
            <a:pPr algn="just"/>
            <a:r>
              <a:rPr lang="en-US" sz="2000" dirty="0"/>
              <a:t>The project helped to catalyze some actions in the region </a:t>
            </a:r>
            <a:r>
              <a:rPr lang="en-US" sz="2000" dirty="0" smtClean="0">
                <a:sym typeface="Wingdings" panose="05000000000000000000" pitchFamily="2" charset="2"/>
              </a:rPr>
              <a:t> </a:t>
            </a:r>
            <a:r>
              <a:rPr lang="en-US" sz="2000" dirty="0" smtClean="0"/>
              <a:t> </a:t>
            </a:r>
            <a:r>
              <a:rPr lang="en-US" sz="2000" dirty="0"/>
              <a:t>OCDE has contact, based on </a:t>
            </a:r>
            <a:r>
              <a:rPr lang="en-US" sz="2000" dirty="0" err="1"/>
              <a:t>Nnet</a:t>
            </a:r>
            <a:r>
              <a:rPr lang="en-US" sz="2000" dirty="0"/>
              <a:t> indications, members of the Brazilian Government, NGOs and few government institutions asking to provide information on Nitrogen use in the </a:t>
            </a:r>
            <a:r>
              <a:rPr lang="en-US" sz="2000" dirty="0" smtClean="0"/>
              <a:t>country</a:t>
            </a:r>
            <a:r>
              <a:rPr lang="en-US" sz="2000" dirty="0" smtClean="0"/>
              <a:t>.</a:t>
            </a:r>
          </a:p>
          <a:p>
            <a:pPr algn="just"/>
            <a:endParaRPr lang="en-US" sz="2000" dirty="0" smtClean="0"/>
          </a:p>
          <a:p>
            <a:pPr algn="just"/>
            <a:r>
              <a:rPr lang="en-US" sz="2000" dirty="0" smtClean="0"/>
              <a:t>N-Net result are </a:t>
            </a:r>
            <a:r>
              <a:rPr lang="en-US" sz="2000" dirty="0"/>
              <a:t>relevant for political and commercial purposes since it will improve the National GHG Inventory </a:t>
            </a:r>
            <a:r>
              <a:rPr lang="en-US" sz="2000" dirty="0" smtClean="0"/>
              <a:t>in Latin </a:t>
            </a:r>
            <a:r>
              <a:rPr lang="en-US" sz="2000" dirty="0"/>
              <a:t>American (LA) </a:t>
            </a:r>
            <a:r>
              <a:rPr lang="en-US" sz="2000" dirty="0" smtClean="0"/>
              <a:t>countries, particularly for estimating N</a:t>
            </a:r>
            <a:r>
              <a:rPr lang="en-US" sz="2000" baseline="-25000" dirty="0" smtClean="0"/>
              <a:t>2</a:t>
            </a:r>
            <a:r>
              <a:rPr lang="en-US" sz="2000" dirty="0" smtClean="0"/>
              <a:t>O emissions form croplands</a:t>
            </a:r>
            <a:r>
              <a:rPr lang="en-US" sz="2000" dirty="0" smtClean="0"/>
              <a:t>.</a:t>
            </a:r>
          </a:p>
          <a:p>
            <a:pPr algn="just"/>
            <a:endParaRPr lang="en-US" sz="2000" dirty="0" smtClean="0"/>
          </a:p>
          <a:p>
            <a:pPr algn="just"/>
            <a:r>
              <a:rPr lang="en-US" sz="2000" dirty="0" smtClean="0"/>
              <a:t>International </a:t>
            </a:r>
            <a:r>
              <a:rPr lang="en-US" sz="2000" dirty="0"/>
              <a:t>crop markets are raising their environmental standards for crop production in LA countries; accurate information about soil GHG emissions is </a:t>
            </a:r>
            <a:r>
              <a:rPr lang="en-US" sz="2000" dirty="0" smtClean="0"/>
              <a:t>required </a:t>
            </a:r>
            <a:r>
              <a:rPr lang="en-US" sz="2000" dirty="0" smtClean="0">
                <a:sym typeface="Wingdings" panose="05000000000000000000" pitchFamily="2" charset="2"/>
              </a:rPr>
              <a:t> </a:t>
            </a:r>
            <a:r>
              <a:rPr lang="en-US" sz="2000" dirty="0" err="1" smtClean="0">
                <a:sym typeface="Wingdings" panose="05000000000000000000" pitchFamily="2" charset="2"/>
              </a:rPr>
              <a:t>Nnet</a:t>
            </a:r>
            <a:r>
              <a:rPr lang="en-US" sz="2000" dirty="0" smtClean="0"/>
              <a:t> </a:t>
            </a:r>
            <a:r>
              <a:rPr lang="en-US" sz="2000" dirty="0"/>
              <a:t>results help stakeholders to design policies that promote management systems designed to reduce or minimize the negative impact of current agricultural practices on the environment</a:t>
            </a:r>
            <a:r>
              <a:rPr lang="en-US" sz="2000" dirty="0" smtClean="0"/>
              <a:t>.</a:t>
            </a:r>
          </a:p>
          <a:p>
            <a:pPr algn="just"/>
            <a:endParaRPr lang="en-US" sz="2000" dirty="0" smtClean="0"/>
          </a:p>
          <a:p>
            <a:pPr algn="just"/>
            <a:r>
              <a:rPr lang="en-US" sz="2000" dirty="0" smtClean="0"/>
              <a:t>Modeling and observational data, </a:t>
            </a:r>
            <a:r>
              <a:rPr lang="en-US" sz="2000" dirty="0"/>
              <a:t>by </a:t>
            </a:r>
            <a:r>
              <a:rPr lang="en-US" sz="2000" dirty="0" err="1"/>
              <a:t>Nnet</a:t>
            </a:r>
            <a:r>
              <a:rPr lang="en-US" sz="2000" dirty="0"/>
              <a:t> </a:t>
            </a:r>
            <a:r>
              <a:rPr lang="en-US" sz="2000" dirty="0" smtClean="0"/>
              <a:t>efforts </a:t>
            </a:r>
            <a:r>
              <a:rPr lang="en-US" sz="2000" dirty="0"/>
              <a:t>in </a:t>
            </a:r>
            <a:r>
              <a:rPr lang="en-US" sz="2000" dirty="0" smtClean="0"/>
              <a:t>Argentina and Uruguay, suggests </a:t>
            </a:r>
            <a:r>
              <a:rPr lang="en-US" sz="2000" dirty="0"/>
              <a:t>that planting service crops before harvesting soybean crops, can reduce N</a:t>
            </a:r>
            <a:r>
              <a:rPr lang="en-US" sz="2000" baseline="-25000" dirty="0"/>
              <a:t>2</a:t>
            </a:r>
            <a:r>
              <a:rPr lang="en-US" sz="2000" dirty="0"/>
              <a:t>O </a:t>
            </a:r>
            <a:r>
              <a:rPr lang="en-US" sz="2000" dirty="0" smtClean="0"/>
              <a:t>emissions, reduce fertilizer use and increase </a:t>
            </a:r>
            <a:r>
              <a:rPr lang="en-US" sz="2000" dirty="0"/>
              <a:t>C sequestrations in soils. </a:t>
            </a:r>
            <a:r>
              <a:rPr lang="en-US" sz="2000" dirty="0" smtClean="0"/>
              <a:t>Future outreach </a:t>
            </a:r>
            <a:r>
              <a:rPr lang="en-US" sz="2000" dirty="0"/>
              <a:t>efforts on broadcasting service crops in the region with multiple beneficial environmental </a:t>
            </a:r>
            <a:r>
              <a:rPr lang="en-US" sz="2000" dirty="0" smtClean="0"/>
              <a:t>effects are needed.</a:t>
            </a:r>
            <a:endParaRPr lang="pt-BR" sz="2000" dirty="0"/>
          </a:p>
          <a:p>
            <a:endParaRPr lang="en-US" sz="20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spTree>
    <p:extLst>
      <p:ext uri="{BB962C8B-B14F-4D97-AF65-F5344CB8AC3E}">
        <p14:creationId xmlns:p14="http://schemas.microsoft.com/office/powerpoint/2010/main" val="3138899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sp>
        <p:nvSpPr>
          <p:cNvPr id="6" name="Retângulo 5"/>
          <p:cNvSpPr/>
          <p:nvPr/>
        </p:nvSpPr>
        <p:spPr>
          <a:xfrm>
            <a:off x="0" y="1412776"/>
            <a:ext cx="9036496" cy="1815882"/>
          </a:xfrm>
          <a:prstGeom prst="rect">
            <a:avLst/>
          </a:prstGeom>
        </p:spPr>
        <p:txBody>
          <a:bodyPr wrap="square">
            <a:spAutoFit/>
          </a:bodyPr>
          <a:lstStyle/>
          <a:p>
            <a:pPr algn="just"/>
            <a:r>
              <a:rPr lang="pt-BR" sz="1600" b="1" dirty="0">
                <a:solidFill>
                  <a:srgbClr val="00B050"/>
                </a:solidFill>
              </a:rPr>
              <a:t>Regional </a:t>
            </a:r>
            <a:r>
              <a:rPr lang="pt-BR" sz="1600" b="1" dirty="0" err="1" smtClean="0">
                <a:solidFill>
                  <a:srgbClr val="00B050"/>
                </a:solidFill>
              </a:rPr>
              <a:t>Collaboration</a:t>
            </a:r>
            <a:r>
              <a:rPr lang="pt-BR" sz="1600" b="1" dirty="0" smtClean="0">
                <a:solidFill>
                  <a:srgbClr val="00B050"/>
                </a:solidFill>
              </a:rPr>
              <a:t>/Networking</a:t>
            </a:r>
          </a:p>
          <a:p>
            <a:pPr algn="just"/>
            <a:r>
              <a:rPr lang="pt-BR" sz="1600" b="1" dirty="0">
                <a:solidFill>
                  <a:srgbClr val="00B050"/>
                </a:solidFill>
              </a:rPr>
              <a:t/>
            </a:r>
            <a:br>
              <a:rPr lang="pt-BR" sz="1600" b="1" dirty="0">
                <a:solidFill>
                  <a:srgbClr val="00B050"/>
                </a:solidFill>
              </a:rPr>
            </a:br>
            <a:r>
              <a:rPr lang="en-US" sz="1600" dirty="0">
                <a:solidFill>
                  <a:srgbClr val="00B050"/>
                </a:solidFill>
              </a:rPr>
              <a:t>The </a:t>
            </a:r>
            <a:r>
              <a:rPr lang="en-US" sz="1600" dirty="0" err="1">
                <a:solidFill>
                  <a:srgbClr val="00B050"/>
                </a:solidFill>
              </a:rPr>
              <a:t>Nnet</a:t>
            </a:r>
            <a:r>
              <a:rPr lang="en-US" sz="1600" dirty="0">
                <a:solidFill>
                  <a:srgbClr val="00B050"/>
                </a:solidFill>
              </a:rPr>
              <a:t> Project, </a:t>
            </a:r>
            <a:r>
              <a:rPr lang="en-US" sz="1600" dirty="0" smtClean="0">
                <a:solidFill>
                  <a:srgbClr val="00B050"/>
                </a:solidFill>
              </a:rPr>
              <a:t>through </a:t>
            </a:r>
            <a:r>
              <a:rPr lang="en-US" sz="1600" dirty="0">
                <a:solidFill>
                  <a:srgbClr val="00B050"/>
                </a:solidFill>
              </a:rPr>
              <a:t>the International Nitrogen Initiative Latin America Office, </a:t>
            </a:r>
            <a:r>
              <a:rPr lang="en-US" sz="1600" dirty="0" smtClean="0">
                <a:solidFill>
                  <a:srgbClr val="00B050"/>
                </a:solidFill>
              </a:rPr>
              <a:t>catalyzed the </a:t>
            </a:r>
            <a:r>
              <a:rPr lang="en-US" sz="1600" dirty="0">
                <a:solidFill>
                  <a:srgbClr val="00B050"/>
                </a:solidFill>
              </a:rPr>
              <a:t>participation of the region in the establishment of </a:t>
            </a:r>
            <a:r>
              <a:rPr lang="en-US" sz="1600" i="1" dirty="0">
                <a:solidFill>
                  <a:srgbClr val="00B050"/>
                </a:solidFill>
              </a:rPr>
              <a:t>an International Nitrogen </a:t>
            </a:r>
            <a:r>
              <a:rPr lang="en-US" sz="1600" i="1" dirty="0" smtClean="0">
                <a:solidFill>
                  <a:srgbClr val="00B050"/>
                </a:solidFill>
              </a:rPr>
              <a:t>Management System </a:t>
            </a:r>
            <a:r>
              <a:rPr lang="en-US" sz="1600" i="1" dirty="0">
                <a:solidFill>
                  <a:srgbClr val="00B050"/>
                </a:solidFill>
              </a:rPr>
              <a:t>(INMS)’ </a:t>
            </a:r>
            <a:r>
              <a:rPr lang="en-US" sz="1600" dirty="0">
                <a:solidFill>
                  <a:srgbClr val="00B050"/>
                </a:solidFill>
              </a:rPr>
              <a:t> </a:t>
            </a:r>
            <a:r>
              <a:rPr lang="en-US" sz="1600" dirty="0" smtClean="0">
                <a:solidFill>
                  <a:srgbClr val="00B050"/>
                </a:solidFill>
              </a:rPr>
              <a:t> </a:t>
            </a:r>
            <a:r>
              <a:rPr lang="pt-BR" sz="1600" dirty="0" smtClean="0">
                <a:solidFill>
                  <a:srgbClr val="00B050"/>
                </a:solidFill>
                <a:hlinkClick r:id="rId3"/>
              </a:rPr>
              <a:t>http</a:t>
            </a:r>
            <a:r>
              <a:rPr lang="pt-BR" sz="1600" dirty="0">
                <a:solidFill>
                  <a:srgbClr val="00B050"/>
                </a:solidFill>
                <a:hlinkClick r:id="rId3"/>
              </a:rPr>
              <a:t>://</a:t>
            </a:r>
            <a:r>
              <a:rPr lang="pt-BR" sz="1600" dirty="0" smtClean="0">
                <a:solidFill>
                  <a:srgbClr val="00B050"/>
                </a:solidFill>
                <a:hlinkClick r:id="rId3"/>
              </a:rPr>
              <a:t>inms.ceh.ac.uk</a:t>
            </a:r>
            <a:r>
              <a:rPr lang="pt-BR" sz="1600" dirty="0" smtClean="0">
                <a:solidFill>
                  <a:srgbClr val="00B050"/>
                </a:solidFill>
              </a:rPr>
              <a:t>.</a:t>
            </a:r>
          </a:p>
          <a:p>
            <a:pPr algn="just"/>
            <a:r>
              <a:rPr lang="pt-BR" sz="1600" dirty="0">
                <a:solidFill>
                  <a:srgbClr val="00B050"/>
                </a:solidFill>
              </a:rPr>
              <a:t/>
            </a:r>
            <a:br>
              <a:rPr lang="pt-BR" sz="1600" dirty="0">
                <a:solidFill>
                  <a:srgbClr val="00B050"/>
                </a:solidFill>
              </a:rPr>
            </a:br>
            <a:endParaRPr lang="pt-BR" sz="1600" dirty="0">
              <a:solidFill>
                <a:srgbClr val="00B050"/>
              </a:solidFill>
            </a:endParaRPr>
          </a:p>
        </p:txBody>
      </p:sp>
      <p:sp>
        <p:nvSpPr>
          <p:cNvPr id="7" name="Rectangle 1"/>
          <p:cNvSpPr>
            <a:spLocks noChangeArrowheads="1"/>
          </p:cNvSpPr>
          <p:nvPr/>
        </p:nvSpPr>
        <p:spPr bwMode="auto">
          <a:xfrm>
            <a:off x="107504" y="2926685"/>
            <a:ext cx="878497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pt-BR" sz="1600" b="0" i="1"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cs typeface="Arial" panose="020B0604020202020204" pitchFamily="34" charset="0"/>
              </a:rPr>
              <a:t>Extract From the Project web page</a:t>
            </a:r>
            <a:r>
              <a:rPr kumimoji="0" lang="en-GB" altLang="pt-BR" sz="1600" b="0" i="1"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 “INMS</a:t>
            </a:r>
            <a:r>
              <a:rPr kumimoji="0" lang="en-GB" altLang="pt-BR" sz="1600" b="0" i="0"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 is a project implemented by the UN Environment with funding through the </a:t>
            </a:r>
            <a:r>
              <a:rPr kumimoji="0" lang="en-GB" altLang="pt-BR" sz="1600" b="0" i="0" u="none" strike="noStrike" cap="none" normalizeH="0" baseline="0" dirty="0" smtClean="0">
                <a:ln>
                  <a:noFill/>
                </a:ln>
                <a:solidFill>
                  <a:srgbClr val="0D8396"/>
                </a:solidFill>
                <a:effectLst/>
                <a:latin typeface="Cambria" panose="02040503050406030204" pitchFamily="18" charset="0"/>
                <a:ea typeface="Times New Roman" panose="02020603050405020304" pitchFamily="18" charset="0"/>
                <a:hlinkClick r:id="rId4"/>
              </a:rPr>
              <a:t>Global Environment Facility (GEF)</a:t>
            </a:r>
            <a:r>
              <a:rPr kumimoji="0" lang="en-GB" altLang="pt-BR" sz="1600" b="0" i="0"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 ‘</a:t>
            </a:r>
            <a:r>
              <a:rPr kumimoji="0" lang="en-GB" altLang="pt-BR" sz="1600" b="0" i="1"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Towards INMS’ </a:t>
            </a:r>
            <a:r>
              <a:rPr kumimoji="0" lang="en-GB" altLang="pt-BR" sz="1600" b="0" i="0"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will be executed through the UK’s </a:t>
            </a:r>
            <a:r>
              <a:rPr kumimoji="0" lang="en-GB" altLang="pt-BR" sz="1600" b="0" i="0" u="none" strike="noStrike" cap="none" normalizeH="0" baseline="0" dirty="0" smtClean="0">
                <a:ln>
                  <a:noFill/>
                </a:ln>
                <a:solidFill>
                  <a:srgbClr val="0D8396"/>
                </a:solidFill>
                <a:effectLst/>
                <a:latin typeface="Cambria" panose="02040503050406030204" pitchFamily="18" charset="0"/>
                <a:ea typeface="Times New Roman" panose="02020603050405020304" pitchFamily="18" charset="0"/>
                <a:hlinkClick r:id="rId5"/>
              </a:rPr>
              <a:t>Natural Environment Research Council (NERC)</a:t>
            </a:r>
            <a:r>
              <a:rPr kumimoji="0" lang="en-GB" altLang="pt-BR" sz="1600" b="0" i="0"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 and its’ </a:t>
            </a:r>
            <a:r>
              <a:rPr kumimoji="0" lang="en-GB" altLang="pt-BR" sz="1600" b="0" i="0" u="none" strike="noStrike" cap="none" normalizeH="0" baseline="0" dirty="0" smtClean="0">
                <a:ln>
                  <a:noFill/>
                </a:ln>
                <a:solidFill>
                  <a:srgbClr val="0D8396"/>
                </a:solidFill>
                <a:effectLst/>
                <a:latin typeface="Cambria" panose="02040503050406030204" pitchFamily="18" charset="0"/>
                <a:ea typeface="Times New Roman" panose="02020603050405020304" pitchFamily="18" charset="0"/>
                <a:hlinkClick r:id="rId6"/>
              </a:rPr>
              <a:t>Centre for Ecology &amp; Hydrology (CEH)</a:t>
            </a:r>
            <a:r>
              <a:rPr kumimoji="0" lang="en-GB" altLang="pt-BR" sz="1600" b="0" i="0"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 on behalf of the </a:t>
            </a:r>
            <a:r>
              <a:rPr kumimoji="0" lang="en-GB" altLang="pt-BR" sz="1600" b="0" i="0" u="none" strike="noStrike" cap="none" normalizeH="0" baseline="0" dirty="0" smtClean="0">
                <a:ln>
                  <a:noFill/>
                </a:ln>
                <a:solidFill>
                  <a:srgbClr val="0D8396"/>
                </a:solidFill>
                <a:effectLst/>
                <a:latin typeface="Cambria" panose="02040503050406030204" pitchFamily="18" charset="0"/>
                <a:ea typeface="Times New Roman" panose="02020603050405020304" pitchFamily="18" charset="0"/>
                <a:hlinkClick r:id="rId7"/>
              </a:rPr>
              <a:t>International Nitrogen Initiative (INI)</a:t>
            </a:r>
            <a:r>
              <a:rPr kumimoji="0" lang="en-GB" altLang="pt-BR" sz="1600" b="0" i="0"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 There are over 70 global project partners, supporting the work through co-finance and we will be conducting five funded regional demonstrations</a:t>
            </a:r>
            <a:r>
              <a:rPr kumimoji="0" lang="pt-BR" altLang="pt-BR" sz="1600" b="0" i="0"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a:t>
            </a:r>
            <a:endParaRPr kumimoji="0" lang="pt-BR" altLang="pt-BR" sz="16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pt-BR" sz="1600" b="0" i="0"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La Plata Basin is one regional demonstration: partners in the </a:t>
            </a:r>
            <a:r>
              <a:rPr kumimoji="0" lang="en-GB" altLang="pt-BR" sz="1600" b="0" i="0" u="none" strike="noStrike" cap="none" normalizeH="0" baseline="0" dirty="0" err="1" smtClean="0">
                <a:ln>
                  <a:noFill/>
                </a:ln>
                <a:solidFill>
                  <a:srgbClr val="2E2E2E"/>
                </a:solidFill>
                <a:effectLst/>
                <a:latin typeface="Cambria" panose="02040503050406030204" pitchFamily="18" charset="0"/>
                <a:ea typeface="Times New Roman" panose="02020603050405020304" pitchFamily="18" charset="0"/>
              </a:rPr>
              <a:t>Nnet</a:t>
            </a:r>
            <a:r>
              <a:rPr kumimoji="0" lang="en-GB" altLang="pt-BR" sz="1600" b="0" i="0"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 Argentina and Chile (even not being in the La Plata Basin), but also from the IAI community from Paraguay and Uruguay.</a:t>
            </a:r>
            <a:endParaRPr kumimoji="0" lang="pt-BR" altLang="pt-BR" sz="16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pt-BR" sz="1600" b="0" i="1" u="none" strike="noStrike" cap="none" normalizeH="0" baseline="0" dirty="0" smtClean="0">
                <a:ln>
                  <a:noFill/>
                </a:ln>
                <a:solidFill>
                  <a:srgbClr val="2E2E2E"/>
                </a:solidFill>
                <a:effectLst/>
                <a:latin typeface="Cambria" panose="02040503050406030204" pitchFamily="18" charset="0"/>
                <a:ea typeface="Times New Roman" panose="02020603050405020304" pitchFamily="18" charset="0"/>
              </a:rPr>
              <a:t>The Project will </a:t>
            </a:r>
            <a:r>
              <a:rPr kumimoji="0" lang="en-GB" altLang="pt-BR" sz="1600" b="0" i="1"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rPr>
              <a:t>[...] “develop the evidence base to showcase the need for effective practices for global nitrogen management and highlight options to maximize the multiple benefits of better nitrogen use. The project presents a key opportunity to pull together a global and critical mass of science evidence on the nitrogen cycle, and develop a sustained process that gets science, governments, businesses and civil society working together to build common understanding and deliver real change. A vital part of the task over the next four years will be to show how management of the global nitrogen cycle can deliver measurable benefits for oceans, climate, the atmosphere, land ecosystems and global society”.</a:t>
            </a:r>
            <a:endParaRPr kumimoji="0" lang="en-GB" altLang="pt-BR"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0483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7AF16DE-A0D5-4438-950F-5B1E159C2C28}" type="slidenum">
              <a:rPr lang="en-US" smtClean="0">
                <a:solidFill>
                  <a:prstClr val="white"/>
                </a:solidFill>
              </a:rPr>
              <a:pPr/>
              <a:t>17</a:t>
            </a:fld>
            <a:endParaRPr lang="en-US">
              <a:solidFill>
                <a:prstClr val="white"/>
              </a:solidFill>
            </a:endParaRPr>
          </a:p>
        </p:txBody>
      </p:sp>
      <p:sp>
        <p:nvSpPr>
          <p:cNvPr id="13" name="TextBox 12"/>
          <p:cNvSpPr txBox="1"/>
          <p:nvPr/>
        </p:nvSpPr>
        <p:spPr>
          <a:xfrm>
            <a:off x="2646947" y="1243263"/>
            <a:ext cx="184666" cy="369332"/>
          </a:xfrm>
          <a:prstGeom prst="rect">
            <a:avLst/>
          </a:prstGeom>
          <a:noFill/>
        </p:spPr>
        <p:txBody>
          <a:bodyPr wrap="none" rtlCol="0">
            <a:spAutoFit/>
          </a:bodyPr>
          <a:lstStyle/>
          <a:p>
            <a:endParaRPr lang="en-US" dirty="0">
              <a:solidFill>
                <a:prstClr val="black"/>
              </a:solidFill>
            </a:endParaRPr>
          </a:p>
        </p:txBody>
      </p:sp>
      <p:pic>
        <p:nvPicPr>
          <p:cNvPr id="20" name="Imagem 19"/>
          <p:cNvPicPr>
            <a:picLocks noChangeAspect="1"/>
          </p:cNvPicPr>
          <p:nvPr/>
        </p:nvPicPr>
        <p:blipFill>
          <a:blip r:embed="rId2"/>
          <a:stretch>
            <a:fillRect/>
          </a:stretch>
        </p:blipFill>
        <p:spPr>
          <a:xfrm>
            <a:off x="1259632" y="445309"/>
            <a:ext cx="6515900" cy="4691558"/>
          </a:xfrm>
          <a:prstGeom prst="rect">
            <a:avLst/>
          </a:prstGeom>
        </p:spPr>
      </p:pic>
      <p:sp>
        <p:nvSpPr>
          <p:cNvPr id="4" name="Retângulo 3"/>
          <p:cNvSpPr/>
          <p:nvPr/>
        </p:nvSpPr>
        <p:spPr>
          <a:xfrm>
            <a:off x="1793125" y="5136867"/>
            <a:ext cx="4453207" cy="923330"/>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t-BR" sz="5400" b="1" i="1" cap="all" spc="0" dirty="0" err="1" smtClean="0">
                <a:ln w="0"/>
                <a:solidFill>
                  <a:srgbClr val="006600"/>
                </a:solidFill>
                <a:effectLst>
                  <a:reflection blurRad="12700" stA="50000" endPos="50000" dist="5000" dir="5400000" sy="-100000" rotWithShape="0"/>
                </a:effectLst>
                <a:latin typeface="Bell MT" panose="02020503060305020303" pitchFamily="18" charset="0"/>
              </a:rPr>
              <a:t>THANK</a:t>
            </a:r>
            <a:r>
              <a:rPr lang="pt-BR" sz="54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ell MT" panose="02020503060305020303" pitchFamily="18" charset="0"/>
              </a:rPr>
              <a:t> </a:t>
            </a:r>
            <a:r>
              <a:rPr lang="pt-BR" sz="5400" b="1" i="1" cap="all" spc="0" dirty="0" err="1" smtClean="0">
                <a:ln w="0"/>
                <a:solidFill>
                  <a:srgbClr val="006600"/>
                </a:solidFill>
                <a:effectLst>
                  <a:reflection blurRad="12700" stA="50000" endPos="50000" dist="5000" dir="5400000" sy="-100000" rotWithShape="0"/>
                </a:effectLst>
                <a:latin typeface="Bell MT" panose="02020503060305020303" pitchFamily="18" charset="0"/>
              </a:rPr>
              <a:t>YOU</a:t>
            </a:r>
            <a:endParaRPr lang="pt-BR" sz="5400" b="1" i="1" cap="all" spc="0" dirty="0">
              <a:ln w="0"/>
              <a:solidFill>
                <a:srgbClr val="006600"/>
              </a:solidFill>
              <a:effectLst>
                <a:reflection blurRad="12700" stA="50000" endPos="50000" dist="5000" dir="5400000" sy="-100000" rotWithShape="0"/>
              </a:effectLst>
              <a:latin typeface="Bell MT" panose="02020503060305020303" pitchFamily="18" charset="0"/>
            </a:endParaRPr>
          </a:p>
        </p:txBody>
      </p:sp>
    </p:spTree>
    <p:extLst>
      <p:ext uri="{BB962C8B-B14F-4D97-AF65-F5344CB8AC3E}">
        <p14:creationId xmlns:p14="http://schemas.microsoft.com/office/powerpoint/2010/main" val="31572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sz="half" idx="1"/>
          </p:nvPr>
        </p:nvSpPr>
        <p:spPr>
          <a:xfrm>
            <a:off x="107504" y="908720"/>
            <a:ext cx="4680520" cy="3456384"/>
          </a:xfrm>
        </p:spPr>
        <p:txBody>
          <a:bodyPr>
            <a:noAutofit/>
          </a:bodyPr>
          <a:lstStyle/>
          <a:p>
            <a:pPr marL="252000" lvl="0" indent="-252000"/>
            <a:r>
              <a:rPr lang="en-US" sz="2000" dirty="0" smtClean="0">
                <a:solidFill>
                  <a:prstClr val="black"/>
                </a:solidFill>
              </a:rPr>
              <a:t>A </a:t>
            </a:r>
            <a:r>
              <a:rPr lang="en-US" sz="2000" dirty="0">
                <a:solidFill>
                  <a:prstClr val="black"/>
                </a:solidFill>
              </a:rPr>
              <a:t>scientific cooperation network across Latin American countries (Argentina, Bolivia, Brazil, Chile, Mexico, and Venezuela) to investigate the processes that modify different aspects of the nitrogen cycle</a:t>
            </a:r>
            <a:r>
              <a:rPr lang="en-US" sz="2000" dirty="0" smtClean="0">
                <a:solidFill>
                  <a:prstClr val="black"/>
                </a:solidFill>
              </a:rPr>
              <a:t>.</a:t>
            </a:r>
          </a:p>
          <a:p>
            <a:pPr marL="252000" lvl="0" indent="-252000"/>
            <a:endParaRPr lang="en-US" sz="1000" dirty="0" smtClean="0">
              <a:solidFill>
                <a:prstClr val="black"/>
              </a:solidFill>
            </a:endParaRPr>
          </a:p>
          <a:p>
            <a:pPr marL="252000" indent="-252000"/>
            <a:r>
              <a:rPr lang="en-US" sz="2000" dirty="0" smtClean="0"/>
              <a:t>Study, document, and understand the processes that modify different aspects of the nitrogen cycle through an integrated approach:</a:t>
            </a:r>
          </a:p>
        </p:txBody>
      </p:sp>
      <p:pic>
        <p:nvPicPr>
          <p:cNvPr id="7" name="Espaço Reservado para Conteúd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25888" y="179548"/>
            <a:ext cx="4038600" cy="4329572"/>
          </a:xfrm>
        </p:spPr>
      </p:pic>
      <p:sp>
        <p:nvSpPr>
          <p:cNvPr id="10" name="CaixaDeTexto 9"/>
          <p:cNvSpPr txBox="1"/>
          <p:nvPr/>
        </p:nvSpPr>
        <p:spPr>
          <a:xfrm>
            <a:off x="179512" y="4759984"/>
            <a:ext cx="4320480" cy="1477328"/>
          </a:xfrm>
          <a:prstGeom prst="rect">
            <a:avLst/>
          </a:prstGeom>
          <a:noFill/>
        </p:spPr>
        <p:txBody>
          <a:bodyPr wrap="square" rtlCol="0">
            <a:spAutoFit/>
          </a:bodyPr>
          <a:lstStyle/>
          <a:p>
            <a:pPr marL="540000" indent="-360000">
              <a:spcBef>
                <a:spcPts val="2400"/>
              </a:spcBef>
              <a:buFont typeface="+mj-lt"/>
              <a:buAutoNum type="arabicPeriod"/>
            </a:pPr>
            <a:r>
              <a:rPr lang="en-US" sz="1600" i="1" dirty="0" smtClean="0">
                <a:solidFill>
                  <a:srgbClr val="006600"/>
                </a:solidFill>
              </a:rPr>
              <a:t>Mapping sources and long-range transport of N</a:t>
            </a:r>
            <a:r>
              <a:rPr lang="en-US" sz="1600" i="1" baseline="-25000" dirty="0" smtClean="0">
                <a:solidFill>
                  <a:srgbClr val="006600"/>
                </a:solidFill>
              </a:rPr>
              <a:t>r</a:t>
            </a:r>
            <a:r>
              <a:rPr lang="en-US" sz="1600" i="1" dirty="0" smtClean="0">
                <a:solidFill>
                  <a:srgbClr val="006600"/>
                </a:solidFill>
              </a:rPr>
              <a:t> in the atmosphere connected to natural and anthropogenic processes;</a:t>
            </a:r>
          </a:p>
          <a:p>
            <a:pPr marL="540000" indent="-360000">
              <a:spcBef>
                <a:spcPts val="1200"/>
              </a:spcBef>
              <a:buFont typeface="+mj-lt"/>
              <a:buAutoNum type="arabicPeriod"/>
            </a:pPr>
            <a:r>
              <a:rPr lang="en-US" sz="1600" i="1" dirty="0" smtClean="0">
                <a:solidFill>
                  <a:srgbClr val="006600"/>
                </a:solidFill>
              </a:rPr>
              <a:t>Inputs of nitrogen (N) into natural and human managed systems;</a:t>
            </a:r>
            <a:endParaRPr lang="en-US" sz="1600" dirty="0"/>
          </a:p>
        </p:txBody>
      </p:sp>
      <p:sp>
        <p:nvSpPr>
          <p:cNvPr id="11" name="CaixaDeTexto 10"/>
          <p:cNvSpPr txBox="1"/>
          <p:nvPr/>
        </p:nvSpPr>
        <p:spPr>
          <a:xfrm>
            <a:off x="4788024" y="4759984"/>
            <a:ext cx="4104456" cy="1231106"/>
          </a:xfrm>
          <a:prstGeom prst="rect">
            <a:avLst/>
          </a:prstGeom>
          <a:noFill/>
        </p:spPr>
        <p:txBody>
          <a:bodyPr wrap="square" rtlCol="0">
            <a:spAutoFit/>
          </a:bodyPr>
          <a:lstStyle/>
          <a:p>
            <a:pPr marL="540000" indent="-360000">
              <a:spcBef>
                <a:spcPts val="1200"/>
              </a:spcBef>
              <a:buFont typeface="+mj-lt"/>
              <a:buAutoNum type="arabicPeriod" startAt="3"/>
            </a:pPr>
            <a:r>
              <a:rPr lang="en-US" sz="1600" i="1" dirty="0" smtClean="0">
                <a:solidFill>
                  <a:srgbClr val="006600"/>
                </a:solidFill>
              </a:rPr>
              <a:t>Changes in ecosystem dynamics by excess nitrogen loads; and</a:t>
            </a:r>
          </a:p>
          <a:p>
            <a:pPr marL="540000" indent="-360000">
              <a:spcBef>
                <a:spcPts val="1200"/>
              </a:spcBef>
              <a:buFont typeface="+mj-lt"/>
              <a:buAutoNum type="arabicPeriod" startAt="3"/>
            </a:pPr>
            <a:r>
              <a:rPr lang="en-US" sz="1600" i="1" dirty="0" smtClean="0">
                <a:solidFill>
                  <a:srgbClr val="006600"/>
                </a:solidFill>
              </a:rPr>
              <a:t>Socioeconomic dynamics and its institutional arrangements and impacts.</a:t>
            </a:r>
            <a:endParaRPr lang="en-US" sz="1600" dirty="0"/>
          </a:p>
        </p:txBody>
      </p:sp>
      <p:pic>
        <p:nvPicPr>
          <p:cNvPr id="14" name="Image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8640"/>
            <a:ext cx="1962150" cy="533400"/>
          </a:xfrm>
          <a:prstGeom prst="rect">
            <a:avLst/>
          </a:prstGeom>
        </p:spPr>
      </p:pic>
    </p:spTree>
    <p:extLst>
      <p:ext uri="{BB962C8B-B14F-4D97-AF65-F5344CB8AC3E}">
        <p14:creationId xmlns:p14="http://schemas.microsoft.com/office/powerpoint/2010/main" val="376539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1962150" cy="533400"/>
          </a:xfrm>
          <a:prstGeom prst="rect">
            <a:avLst/>
          </a:prstGeom>
        </p:spPr>
      </p:pic>
      <p:sp>
        <p:nvSpPr>
          <p:cNvPr id="4" name="Retângulo 3"/>
          <p:cNvSpPr/>
          <p:nvPr/>
        </p:nvSpPr>
        <p:spPr>
          <a:xfrm>
            <a:off x="106756" y="1988840"/>
            <a:ext cx="8208912" cy="5324535"/>
          </a:xfrm>
          <a:prstGeom prst="rect">
            <a:avLst/>
          </a:prstGeom>
        </p:spPr>
        <p:txBody>
          <a:bodyPr wrap="square">
            <a:spAutoFit/>
          </a:bodyPr>
          <a:lstStyle/>
          <a:p>
            <a:pPr marL="180000">
              <a:spcBef>
                <a:spcPts val="2400"/>
              </a:spcBef>
            </a:pPr>
            <a:r>
              <a:rPr lang="en-US" sz="2000" i="1" dirty="0" smtClean="0">
                <a:solidFill>
                  <a:srgbClr val="006600"/>
                </a:solidFill>
              </a:rPr>
              <a:t>A regional </a:t>
            </a:r>
            <a:r>
              <a:rPr lang="en-US" sz="2000" i="1" dirty="0">
                <a:solidFill>
                  <a:srgbClr val="006600"/>
                </a:solidFill>
              </a:rPr>
              <a:t>mapping of the nitrogen fluxes were produced and are paving the path to </a:t>
            </a:r>
            <a:r>
              <a:rPr lang="en-US" sz="2000" i="1" dirty="0" smtClean="0">
                <a:solidFill>
                  <a:srgbClr val="006600"/>
                </a:solidFill>
              </a:rPr>
              <a:t>the preparation </a:t>
            </a:r>
            <a:r>
              <a:rPr lang="en-US" sz="2000" i="1" dirty="0">
                <a:solidFill>
                  <a:srgbClr val="006600"/>
                </a:solidFill>
              </a:rPr>
              <a:t>of the regional nitrogen budget in this coming </a:t>
            </a:r>
            <a:r>
              <a:rPr lang="en-US" sz="2000" i="1" dirty="0" smtClean="0">
                <a:solidFill>
                  <a:srgbClr val="006600"/>
                </a:solidFill>
              </a:rPr>
              <a:t>period </a:t>
            </a:r>
            <a:r>
              <a:rPr lang="en-US" sz="2000" i="1" dirty="0" smtClean="0">
                <a:solidFill>
                  <a:srgbClr val="006600"/>
                </a:solidFill>
                <a:sym typeface="Wingdings" panose="05000000000000000000" pitchFamily="2" charset="2"/>
              </a:rPr>
              <a:t> </a:t>
            </a:r>
            <a:r>
              <a:rPr lang="en-US" sz="2000" i="1" dirty="0" smtClean="0">
                <a:solidFill>
                  <a:srgbClr val="006600"/>
                </a:solidFill>
              </a:rPr>
              <a:t> </a:t>
            </a:r>
            <a:r>
              <a:rPr lang="en-US" sz="2000" i="1" dirty="0">
                <a:solidFill>
                  <a:srgbClr val="006600"/>
                </a:solidFill>
              </a:rPr>
              <a:t>Human impacts </a:t>
            </a:r>
            <a:r>
              <a:rPr lang="en-US" sz="2000" i="1" dirty="0" smtClean="0">
                <a:solidFill>
                  <a:srgbClr val="006600"/>
                </a:solidFill>
              </a:rPr>
              <a:t>have profound </a:t>
            </a:r>
            <a:r>
              <a:rPr lang="en-US" sz="2000" i="1" dirty="0">
                <a:solidFill>
                  <a:srgbClr val="006600"/>
                </a:solidFill>
              </a:rPr>
              <a:t>effect on BNF</a:t>
            </a:r>
            <a:r>
              <a:rPr lang="en-US" sz="2000" i="1" dirty="0" smtClean="0">
                <a:solidFill>
                  <a:srgbClr val="006600"/>
                </a:solidFill>
              </a:rPr>
              <a:t>.</a:t>
            </a:r>
          </a:p>
          <a:p>
            <a:pPr marL="180000">
              <a:spcBef>
                <a:spcPts val="2400"/>
              </a:spcBef>
            </a:pPr>
            <a:r>
              <a:rPr lang="en-US" sz="2000" i="1" dirty="0" smtClean="0">
                <a:solidFill>
                  <a:srgbClr val="006600"/>
                </a:solidFill>
              </a:rPr>
              <a:t> </a:t>
            </a:r>
            <a:r>
              <a:rPr lang="en-US" sz="2000" i="1" dirty="0">
                <a:solidFill>
                  <a:srgbClr val="006600"/>
                </a:solidFill>
              </a:rPr>
              <a:t>Land use transformations such as forest selective logging </a:t>
            </a:r>
            <a:r>
              <a:rPr lang="en-US" sz="2000" i="1" dirty="0" smtClean="0">
                <a:solidFill>
                  <a:srgbClr val="006600"/>
                </a:solidFill>
              </a:rPr>
              <a:t>and reforestation </a:t>
            </a:r>
            <a:r>
              <a:rPr lang="en-US" sz="2000" i="1" dirty="0">
                <a:solidFill>
                  <a:srgbClr val="006600"/>
                </a:solidFill>
              </a:rPr>
              <a:t>with non-native species, lead to decreasing the input of new N in low </a:t>
            </a:r>
            <a:r>
              <a:rPr lang="en-US" sz="2000" i="1" dirty="0" smtClean="0">
                <a:solidFill>
                  <a:srgbClr val="006600"/>
                </a:solidFill>
              </a:rPr>
              <a:t>N deposition </a:t>
            </a:r>
            <a:r>
              <a:rPr lang="en-US" sz="2000" i="1" dirty="0">
                <a:solidFill>
                  <a:srgbClr val="006600"/>
                </a:solidFill>
              </a:rPr>
              <a:t>regions (as the case of Chile, for instance</a:t>
            </a:r>
            <a:r>
              <a:rPr lang="en-US" sz="2000" i="1" dirty="0" smtClean="0">
                <a:solidFill>
                  <a:srgbClr val="006600"/>
                </a:solidFill>
              </a:rPr>
              <a:t>).</a:t>
            </a:r>
          </a:p>
          <a:p>
            <a:pPr marL="180000">
              <a:spcBef>
                <a:spcPts val="2400"/>
              </a:spcBef>
            </a:pPr>
            <a:r>
              <a:rPr lang="en-US" sz="2000" i="1" dirty="0" smtClean="0">
                <a:solidFill>
                  <a:srgbClr val="006600"/>
                </a:solidFill>
              </a:rPr>
              <a:t>Predicted </a:t>
            </a:r>
            <a:r>
              <a:rPr lang="en-US" sz="2000" i="1" dirty="0">
                <a:solidFill>
                  <a:srgbClr val="006600"/>
                </a:solidFill>
              </a:rPr>
              <a:t>trends of </a:t>
            </a:r>
            <a:r>
              <a:rPr lang="en-US" sz="2000" i="1" dirty="0" smtClean="0">
                <a:solidFill>
                  <a:srgbClr val="006600"/>
                </a:solidFill>
              </a:rPr>
              <a:t>increasing drought </a:t>
            </a:r>
            <a:r>
              <a:rPr lang="en-US" sz="2000" i="1" dirty="0">
                <a:solidFill>
                  <a:srgbClr val="006600"/>
                </a:solidFill>
              </a:rPr>
              <a:t>and the use of fertilizers will decrease rates of </a:t>
            </a:r>
            <a:r>
              <a:rPr lang="en-US" sz="2000" i="1" dirty="0" smtClean="0">
                <a:solidFill>
                  <a:srgbClr val="006600"/>
                </a:solidFill>
              </a:rPr>
              <a:t>BNF as have been demonstrated experimentally </a:t>
            </a:r>
            <a:r>
              <a:rPr lang="en-US" sz="2000" i="1" dirty="0">
                <a:solidFill>
                  <a:srgbClr val="006600"/>
                </a:solidFill>
              </a:rPr>
              <a:t>and with observational data</a:t>
            </a:r>
            <a:r>
              <a:rPr lang="en-US" sz="2000" i="1" dirty="0" smtClean="0">
                <a:solidFill>
                  <a:srgbClr val="006600"/>
                </a:solidFill>
              </a:rPr>
              <a:t>.</a:t>
            </a:r>
          </a:p>
          <a:p>
            <a:pPr marL="180000">
              <a:spcBef>
                <a:spcPts val="2400"/>
              </a:spcBef>
            </a:pPr>
            <a:r>
              <a:rPr lang="en-US" sz="2000" i="1" dirty="0">
                <a:solidFill>
                  <a:srgbClr val="006600"/>
                </a:solidFill>
              </a:rPr>
              <a:t>Over extensive agricultural landscapes of south America, GHG emissions and fertilizer use can be reduced by changing management rotations to include new winter crops that provide multiple ecosystem services.</a:t>
            </a:r>
          </a:p>
          <a:p>
            <a:pPr marL="180000">
              <a:spcBef>
                <a:spcPts val="2400"/>
              </a:spcBef>
            </a:pPr>
            <a:endParaRPr lang="en-US" sz="2000" i="1" dirty="0">
              <a:solidFill>
                <a:srgbClr val="006600"/>
              </a:solidFill>
            </a:endParaRPr>
          </a:p>
        </p:txBody>
      </p:sp>
      <p:sp>
        <p:nvSpPr>
          <p:cNvPr id="6" name="CaixaDeTexto 5"/>
          <p:cNvSpPr txBox="1"/>
          <p:nvPr/>
        </p:nvSpPr>
        <p:spPr>
          <a:xfrm flipH="1">
            <a:off x="1276405" y="908720"/>
            <a:ext cx="6103906" cy="523220"/>
          </a:xfrm>
          <a:prstGeom prst="rect">
            <a:avLst/>
          </a:prstGeom>
          <a:noFill/>
        </p:spPr>
        <p:txBody>
          <a:bodyPr wrap="square" rtlCol="0">
            <a:spAutoFit/>
          </a:bodyPr>
          <a:lstStyle/>
          <a:p>
            <a:r>
              <a:rPr lang="pt-BR" sz="2800" b="1" dirty="0" smtClean="0">
                <a:solidFill>
                  <a:srgbClr val="00B050"/>
                </a:solidFill>
              </a:rPr>
              <a:t>SCIENCE: </a:t>
            </a:r>
            <a:r>
              <a:rPr lang="pt-BR" sz="2800" b="1" cap="small" dirty="0" err="1" smtClean="0">
                <a:solidFill>
                  <a:srgbClr val="00B050"/>
                </a:solidFill>
              </a:rPr>
              <a:t>Relevant</a:t>
            </a:r>
            <a:r>
              <a:rPr lang="pt-BR" sz="2800" b="1" cap="small" dirty="0" smtClean="0">
                <a:solidFill>
                  <a:srgbClr val="00B050"/>
                </a:solidFill>
              </a:rPr>
              <a:t> </a:t>
            </a:r>
            <a:r>
              <a:rPr lang="pt-BR" sz="2800" b="1" cap="small" dirty="0" err="1" smtClean="0">
                <a:solidFill>
                  <a:srgbClr val="00B050"/>
                </a:solidFill>
              </a:rPr>
              <a:t>Results</a:t>
            </a:r>
            <a:endParaRPr lang="pt-BR" sz="2800" b="1" cap="small" dirty="0">
              <a:solidFill>
                <a:srgbClr val="00B050"/>
              </a:solidFill>
            </a:endParaRPr>
          </a:p>
        </p:txBody>
      </p:sp>
    </p:spTree>
    <p:extLst>
      <p:ext uri="{BB962C8B-B14F-4D97-AF65-F5344CB8AC3E}">
        <p14:creationId xmlns:p14="http://schemas.microsoft.com/office/powerpoint/2010/main" val="423584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1962150" cy="533400"/>
          </a:xfrm>
          <a:prstGeom prst="rect">
            <a:avLst/>
          </a:prstGeom>
        </p:spPr>
      </p:pic>
      <p:sp>
        <p:nvSpPr>
          <p:cNvPr id="2" name="Retângulo 1"/>
          <p:cNvSpPr/>
          <p:nvPr/>
        </p:nvSpPr>
        <p:spPr>
          <a:xfrm>
            <a:off x="467804" y="868378"/>
            <a:ext cx="7776864" cy="3477875"/>
          </a:xfrm>
          <a:prstGeom prst="rect">
            <a:avLst/>
          </a:prstGeom>
        </p:spPr>
        <p:txBody>
          <a:bodyPr wrap="square">
            <a:spAutoFit/>
          </a:bodyPr>
          <a:lstStyle/>
          <a:p>
            <a:pPr marL="180000" algn="just">
              <a:spcBef>
                <a:spcPts val="2400"/>
              </a:spcBef>
            </a:pPr>
            <a:r>
              <a:rPr lang="en-US" sz="2000" i="1" dirty="0">
                <a:solidFill>
                  <a:srgbClr val="006600"/>
                </a:solidFill>
              </a:rPr>
              <a:t>The project has </a:t>
            </a:r>
            <a:r>
              <a:rPr lang="en-US" sz="2000" i="1" dirty="0" smtClean="0">
                <a:solidFill>
                  <a:srgbClr val="006600"/>
                </a:solidFill>
              </a:rPr>
              <a:t>advanced  </a:t>
            </a:r>
            <a:r>
              <a:rPr lang="en-US" sz="2000" i="1" dirty="0">
                <a:solidFill>
                  <a:srgbClr val="006600"/>
                </a:solidFill>
              </a:rPr>
              <a:t>substantially on the political analysis of the nitrogen cycle in the region, including food security, nitrogen use efficiency and cost-benefits </a:t>
            </a:r>
            <a:r>
              <a:rPr lang="en-US" sz="2000" i="1" dirty="0" smtClean="0">
                <a:solidFill>
                  <a:srgbClr val="006600"/>
                </a:solidFill>
              </a:rPr>
              <a:t>analysis.</a:t>
            </a:r>
          </a:p>
          <a:p>
            <a:pPr marL="180000" algn="just">
              <a:spcBef>
                <a:spcPts val="2400"/>
              </a:spcBef>
            </a:pPr>
            <a:r>
              <a:rPr lang="en-US" sz="2000" i="1" dirty="0" smtClean="0">
                <a:solidFill>
                  <a:srgbClr val="006600"/>
                </a:solidFill>
              </a:rPr>
              <a:t>A  </a:t>
            </a:r>
            <a:r>
              <a:rPr lang="en-US" sz="2000" i="1" dirty="0">
                <a:solidFill>
                  <a:srgbClr val="006600"/>
                </a:solidFill>
              </a:rPr>
              <a:t>policy survey was performed, indicating that there are no nitrogen specific policies in the region, neither a common directive nor a framework in which nations can create their own regulations, as is observed in Europe</a:t>
            </a:r>
            <a:r>
              <a:rPr lang="en-US" sz="2000" i="1" dirty="0" smtClean="0">
                <a:solidFill>
                  <a:srgbClr val="006600"/>
                </a:solidFill>
              </a:rPr>
              <a:t>.</a:t>
            </a:r>
          </a:p>
          <a:p>
            <a:pPr marL="180000" algn="just">
              <a:spcBef>
                <a:spcPts val="2400"/>
              </a:spcBef>
            </a:pPr>
            <a:r>
              <a:rPr lang="en-US" sz="2000" i="1" dirty="0" smtClean="0">
                <a:solidFill>
                  <a:srgbClr val="006600"/>
                </a:solidFill>
              </a:rPr>
              <a:t> </a:t>
            </a:r>
            <a:r>
              <a:rPr lang="en-US" sz="2000" i="1" dirty="0">
                <a:solidFill>
                  <a:srgbClr val="006600"/>
                </a:solidFill>
              </a:rPr>
              <a:t>A positive collaboration with the </a:t>
            </a:r>
            <a:r>
              <a:rPr lang="en-US" sz="2000" i="1" dirty="0" smtClean="0">
                <a:solidFill>
                  <a:srgbClr val="006600"/>
                </a:solidFill>
              </a:rPr>
              <a:t>INMS </a:t>
            </a:r>
            <a:r>
              <a:rPr lang="en-US" sz="2000" i="1" dirty="0">
                <a:solidFill>
                  <a:srgbClr val="006600"/>
                </a:solidFill>
              </a:rPr>
              <a:t>(</a:t>
            </a:r>
            <a:r>
              <a:rPr lang="pt-BR" sz="2000" i="1" dirty="0" err="1">
                <a:solidFill>
                  <a:srgbClr val="006600"/>
                </a:solidFill>
              </a:rPr>
              <a:t>International</a:t>
            </a:r>
            <a:r>
              <a:rPr lang="pt-BR" sz="2000" i="1" dirty="0">
                <a:solidFill>
                  <a:srgbClr val="006600"/>
                </a:solidFill>
              </a:rPr>
              <a:t> </a:t>
            </a:r>
            <a:r>
              <a:rPr lang="pt-BR" sz="2000" i="1" dirty="0" err="1">
                <a:solidFill>
                  <a:srgbClr val="006600"/>
                </a:solidFill>
              </a:rPr>
              <a:t>Nitrogen</a:t>
            </a:r>
            <a:r>
              <a:rPr lang="pt-BR" sz="2000" i="1" dirty="0">
                <a:solidFill>
                  <a:srgbClr val="006600"/>
                </a:solidFill>
              </a:rPr>
              <a:t> Management System) </a:t>
            </a:r>
            <a:r>
              <a:rPr lang="en-US" sz="2000" i="1" dirty="0">
                <a:solidFill>
                  <a:srgbClr val="006600"/>
                </a:solidFill>
              </a:rPr>
              <a:t> was of central </a:t>
            </a:r>
            <a:r>
              <a:rPr lang="pt-BR" sz="2000" i="1" dirty="0" err="1">
                <a:solidFill>
                  <a:srgbClr val="006600"/>
                </a:solidFill>
              </a:rPr>
              <a:t>importance</a:t>
            </a:r>
            <a:r>
              <a:rPr lang="pt-BR" sz="2000" i="1" dirty="0">
                <a:solidFill>
                  <a:srgbClr val="006600"/>
                </a:solidFill>
              </a:rPr>
              <a:t> </a:t>
            </a:r>
            <a:r>
              <a:rPr lang="pt-BR" sz="2000" i="1" dirty="0" err="1">
                <a:solidFill>
                  <a:srgbClr val="006600"/>
                </a:solidFill>
              </a:rPr>
              <a:t>to</a:t>
            </a:r>
            <a:r>
              <a:rPr lang="pt-BR" sz="2000" i="1" dirty="0">
                <a:solidFill>
                  <a:srgbClr val="006600"/>
                </a:solidFill>
              </a:rPr>
              <a:t> </a:t>
            </a:r>
            <a:r>
              <a:rPr lang="pt-BR" sz="2000" i="1" dirty="0" err="1">
                <a:solidFill>
                  <a:srgbClr val="006600"/>
                </a:solidFill>
              </a:rPr>
              <a:t>this</a:t>
            </a:r>
            <a:r>
              <a:rPr lang="pt-BR" sz="2000" i="1" dirty="0">
                <a:solidFill>
                  <a:srgbClr val="006600"/>
                </a:solidFill>
              </a:rPr>
              <a:t> </a:t>
            </a:r>
            <a:r>
              <a:rPr lang="pt-BR" sz="2000" i="1" dirty="0" err="1">
                <a:solidFill>
                  <a:srgbClr val="006600"/>
                </a:solidFill>
              </a:rPr>
              <a:t>step</a:t>
            </a:r>
            <a:r>
              <a:rPr lang="pt-BR" sz="2000" i="1" dirty="0">
                <a:solidFill>
                  <a:srgbClr val="006600"/>
                </a:solidFill>
              </a:rPr>
              <a:t>.</a:t>
            </a:r>
          </a:p>
        </p:txBody>
      </p:sp>
      <p:sp>
        <p:nvSpPr>
          <p:cNvPr id="3" name="Retângulo 2"/>
          <p:cNvSpPr/>
          <p:nvPr/>
        </p:nvSpPr>
        <p:spPr>
          <a:xfrm>
            <a:off x="329706" y="4797152"/>
            <a:ext cx="8208912" cy="1569660"/>
          </a:xfrm>
          <a:prstGeom prst="rect">
            <a:avLst/>
          </a:prstGeom>
        </p:spPr>
        <p:txBody>
          <a:bodyPr wrap="square">
            <a:spAutoFit/>
          </a:bodyPr>
          <a:lstStyle/>
          <a:p>
            <a:pPr marL="180000" algn="just">
              <a:spcBef>
                <a:spcPts val="2400"/>
              </a:spcBef>
            </a:pPr>
            <a:r>
              <a:rPr lang="en-US" sz="2400" b="1" i="1" cap="all" dirty="0" smtClean="0">
                <a:solidFill>
                  <a:srgbClr val="FF0000"/>
                </a:solidFill>
              </a:rPr>
              <a:t>major </a:t>
            </a:r>
            <a:r>
              <a:rPr lang="en-US" sz="2400" b="1" i="1" cap="all" dirty="0" err="1" smtClean="0">
                <a:solidFill>
                  <a:srgbClr val="FF0000"/>
                </a:solidFill>
              </a:rPr>
              <a:t>challengeS</a:t>
            </a:r>
            <a:r>
              <a:rPr lang="en-US" sz="2400" b="1" i="1" cap="all" dirty="0" smtClean="0">
                <a:solidFill>
                  <a:srgbClr val="FF0000"/>
                </a:solidFill>
              </a:rPr>
              <a:t> </a:t>
            </a:r>
            <a:r>
              <a:rPr lang="en-US" sz="2400" i="1" cap="all" dirty="0" smtClean="0">
                <a:solidFill>
                  <a:srgbClr val="FF0000"/>
                </a:solidFill>
                <a:sym typeface="Wingdings" panose="05000000000000000000" pitchFamily="2" charset="2"/>
              </a:rPr>
              <a:t> </a:t>
            </a:r>
            <a:r>
              <a:rPr lang="pt-BR" sz="2400" i="1" dirty="0" err="1">
                <a:solidFill>
                  <a:srgbClr val="FF0000"/>
                </a:solidFill>
                <a:sym typeface="Wingdings" panose="05000000000000000000" pitchFamily="2" charset="2"/>
              </a:rPr>
              <a:t>how</a:t>
            </a:r>
            <a:r>
              <a:rPr lang="pt-BR" sz="2400" i="1" dirty="0">
                <a:solidFill>
                  <a:srgbClr val="FF0000"/>
                </a:solidFill>
                <a:sym typeface="Wingdings" panose="05000000000000000000" pitchFamily="2" charset="2"/>
              </a:rPr>
              <a:t> </a:t>
            </a:r>
            <a:r>
              <a:rPr lang="pt-BR" sz="2400" i="1" dirty="0" err="1">
                <a:solidFill>
                  <a:srgbClr val="FF0000"/>
                </a:solidFill>
                <a:sym typeface="Wingdings" panose="05000000000000000000" pitchFamily="2" charset="2"/>
              </a:rPr>
              <a:t>to</a:t>
            </a:r>
            <a:r>
              <a:rPr lang="pt-BR" sz="2400" i="1" dirty="0">
                <a:solidFill>
                  <a:srgbClr val="FF0000"/>
                </a:solidFill>
                <a:sym typeface="Wingdings" panose="05000000000000000000" pitchFamily="2" charset="2"/>
              </a:rPr>
              <a:t> </a:t>
            </a:r>
            <a:r>
              <a:rPr lang="pt-BR" sz="2400" i="1" dirty="0" err="1">
                <a:solidFill>
                  <a:srgbClr val="FF0000"/>
                </a:solidFill>
                <a:sym typeface="Wingdings" panose="05000000000000000000" pitchFamily="2" charset="2"/>
              </a:rPr>
              <a:t>communicate</a:t>
            </a:r>
            <a:r>
              <a:rPr lang="pt-BR" sz="2400" i="1" dirty="0">
                <a:solidFill>
                  <a:srgbClr val="FF0000"/>
                </a:solidFill>
                <a:sym typeface="Wingdings" panose="05000000000000000000" pitchFamily="2" charset="2"/>
              </a:rPr>
              <a:t> </a:t>
            </a:r>
            <a:r>
              <a:rPr lang="pt-BR" sz="2400" i="1" dirty="0" err="1">
                <a:solidFill>
                  <a:srgbClr val="FF0000"/>
                </a:solidFill>
                <a:sym typeface="Wingdings" panose="05000000000000000000" pitchFamily="2" charset="2"/>
              </a:rPr>
              <a:t>results</a:t>
            </a:r>
            <a:r>
              <a:rPr lang="pt-BR" sz="2400" i="1" dirty="0">
                <a:solidFill>
                  <a:srgbClr val="FF0000"/>
                </a:solidFill>
                <a:sym typeface="Wingdings" panose="05000000000000000000" pitchFamily="2" charset="2"/>
              </a:rPr>
              <a:t> </a:t>
            </a:r>
            <a:r>
              <a:rPr lang="pt-BR" sz="2400" i="1" dirty="0" err="1">
                <a:solidFill>
                  <a:srgbClr val="FF0000"/>
                </a:solidFill>
                <a:sym typeface="Wingdings" panose="05000000000000000000" pitchFamily="2" charset="2"/>
              </a:rPr>
              <a:t>to</a:t>
            </a:r>
            <a:r>
              <a:rPr lang="pt-BR" sz="2400" i="1" dirty="0">
                <a:solidFill>
                  <a:srgbClr val="FF0000"/>
                </a:solidFill>
                <a:sym typeface="Wingdings" panose="05000000000000000000" pitchFamily="2" charset="2"/>
              </a:rPr>
              <a:t> </a:t>
            </a:r>
            <a:r>
              <a:rPr lang="pt-BR" sz="2400" i="1" dirty="0" smtClean="0">
                <a:solidFill>
                  <a:srgbClr val="FF0000"/>
                </a:solidFill>
                <a:sym typeface="Wingdings" panose="05000000000000000000" pitchFamily="2" charset="2"/>
              </a:rPr>
              <a:t>non-</a:t>
            </a:r>
            <a:r>
              <a:rPr lang="pt-BR" sz="2400" i="1" dirty="0" err="1" smtClean="0">
                <a:solidFill>
                  <a:srgbClr val="FF0000"/>
                </a:solidFill>
                <a:sym typeface="Wingdings" panose="05000000000000000000" pitchFamily="2" charset="2"/>
              </a:rPr>
              <a:t>specialists</a:t>
            </a:r>
            <a:r>
              <a:rPr lang="pt-BR" sz="2400" i="1" dirty="0" smtClean="0">
                <a:solidFill>
                  <a:srgbClr val="FF0000"/>
                </a:solidFill>
                <a:sym typeface="Wingdings" panose="05000000000000000000" pitchFamily="2" charset="2"/>
              </a:rPr>
              <a:t>:</a:t>
            </a:r>
            <a:r>
              <a:rPr lang="en-US" sz="2400" i="1" dirty="0" smtClean="0">
                <a:solidFill>
                  <a:srgbClr val="FF0000"/>
                </a:solidFill>
              </a:rPr>
              <a:t> attract stakeholders and </a:t>
            </a:r>
            <a:r>
              <a:rPr lang="en-US" sz="2400" i="1" dirty="0">
                <a:solidFill>
                  <a:srgbClr val="FF0000"/>
                </a:solidFill>
              </a:rPr>
              <a:t>government </a:t>
            </a:r>
            <a:r>
              <a:rPr lang="en-US" sz="2400" i="1" dirty="0" smtClean="0">
                <a:solidFill>
                  <a:srgbClr val="FF0000"/>
                </a:solidFill>
              </a:rPr>
              <a:t>institutions attention to </a:t>
            </a:r>
            <a:r>
              <a:rPr lang="en-US" sz="2400" i="1" dirty="0">
                <a:solidFill>
                  <a:srgbClr val="FF0000"/>
                </a:solidFill>
              </a:rPr>
              <a:t>our scientific findings, which </a:t>
            </a:r>
            <a:r>
              <a:rPr lang="en-US" sz="2400" i="1" dirty="0" smtClean="0">
                <a:solidFill>
                  <a:srgbClr val="FF0000"/>
                </a:solidFill>
              </a:rPr>
              <a:t>may provide </a:t>
            </a:r>
            <a:r>
              <a:rPr lang="en-US" sz="2400" i="1" dirty="0">
                <a:solidFill>
                  <a:srgbClr val="FF0000"/>
                </a:solidFill>
              </a:rPr>
              <a:t>the baseline </a:t>
            </a:r>
            <a:r>
              <a:rPr lang="en-US" sz="2400" i="1" dirty="0" smtClean="0">
                <a:solidFill>
                  <a:srgbClr val="FF0000"/>
                </a:solidFill>
              </a:rPr>
              <a:t>for using </a:t>
            </a:r>
            <a:r>
              <a:rPr lang="pt-BR" sz="2400" i="1" dirty="0" err="1" smtClean="0">
                <a:solidFill>
                  <a:srgbClr val="FF0000"/>
                </a:solidFill>
              </a:rPr>
              <a:t>landscape</a:t>
            </a:r>
            <a:r>
              <a:rPr lang="pt-BR" sz="2400" i="1" dirty="0" smtClean="0">
                <a:solidFill>
                  <a:srgbClr val="FF0000"/>
                </a:solidFill>
              </a:rPr>
              <a:t> </a:t>
            </a:r>
            <a:r>
              <a:rPr lang="pt-BR" sz="2400" i="1" dirty="0" err="1">
                <a:solidFill>
                  <a:srgbClr val="FF0000"/>
                </a:solidFill>
              </a:rPr>
              <a:t>at</a:t>
            </a:r>
            <a:r>
              <a:rPr lang="pt-BR" sz="2400" i="1" dirty="0">
                <a:solidFill>
                  <a:srgbClr val="FF0000"/>
                </a:solidFill>
              </a:rPr>
              <a:t> a </a:t>
            </a:r>
            <a:r>
              <a:rPr lang="pt-BR" sz="2400" i="1" dirty="0" err="1">
                <a:solidFill>
                  <a:srgbClr val="FF0000"/>
                </a:solidFill>
              </a:rPr>
              <a:t>sustainable</a:t>
            </a:r>
            <a:r>
              <a:rPr lang="pt-BR" sz="2400" i="1" dirty="0">
                <a:solidFill>
                  <a:srgbClr val="FF0000"/>
                </a:solidFill>
              </a:rPr>
              <a:t> </a:t>
            </a:r>
            <a:r>
              <a:rPr lang="pt-BR" sz="2400" i="1" dirty="0" err="1" smtClean="0">
                <a:solidFill>
                  <a:srgbClr val="FF0000"/>
                </a:solidFill>
              </a:rPr>
              <a:t>manner</a:t>
            </a:r>
            <a:r>
              <a:rPr lang="pt-BR" sz="2400" i="1" dirty="0" smtClean="0">
                <a:solidFill>
                  <a:srgbClr val="FF0000"/>
                </a:solidFill>
              </a:rPr>
              <a:t> </a:t>
            </a:r>
          </a:p>
        </p:txBody>
      </p:sp>
      <p:sp>
        <p:nvSpPr>
          <p:cNvPr id="6" name="CaixaDeTexto 5"/>
          <p:cNvSpPr txBox="1"/>
          <p:nvPr/>
        </p:nvSpPr>
        <p:spPr>
          <a:xfrm flipH="1">
            <a:off x="3347864" y="359740"/>
            <a:ext cx="2906609" cy="523220"/>
          </a:xfrm>
          <a:prstGeom prst="rect">
            <a:avLst/>
          </a:prstGeom>
          <a:noFill/>
        </p:spPr>
        <p:txBody>
          <a:bodyPr wrap="square" rtlCol="0">
            <a:spAutoFit/>
          </a:bodyPr>
          <a:lstStyle/>
          <a:p>
            <a:r>
              <a:rPr lang="pt-BR" sz="2800" b="1" dirty="0" smtClean="0">
                <a:solidFill>
                  <a:srgbClr val="00B050"/>
                </a:solidFill>
              </a:rPr>
              <a:t>SCIENCE-POLICY</a:t>
            </a:r>
            <a:endParaRPr lang="pt-BR" sz="2800" b="1" dirty="0">
              <a:solidFill>
                <a:srgbClr val="00B050"/>
              </a:solidFill>
            </a:endParaRPr>
          </a:p>
        </p:txBody>
      </p:sp>
    </p:spTree>
    <p:extLst>
      <p:ext uri="{BB962C8B-B14F-4D97-AF65-F5344CB8AC3E}">
        <p14:creationId xmlns:p14="http://schemas.microsoft.com/office/powerpoint/2010/main" val="3563639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16632"/>
            <a:ext cx="6192688" cy="778098"/>
          </a:xfrm>
        </p:spPr>
        <p:txBody>
          <a:bodyPr>
            <a:noAutofit/>
          </a:bodyPr>
          <a:lstStyle/>
          <a:p>
            <a:pPr algn="l"/>
            <a:r>
              <a:rPr lang="en-US" sz="3200" b="1" dirty="0" smtClean="0">
                <a:solidFill>
                  <a:srgbClr val="008000"/>
                </a:solidFill>
                <a:latin typeface="+mn-lt"/>
              </a:rPr>
              <a:t>Scientific results: social dimension</a:t>
            </a:r>
            <a:endParaRPr lang="en-US" sz="3200" b="1" dirty="0">
              <a:latin typeface="+mn-lt"/>
            </a:endParaRPr>
          </a:p>
        </p:txBody>
      </p:sp>
      <p:sp>
        <p:nvSpPr>
          <p:cNvPr id="3" name="Espaço Reservado para Conteúdo 2"/>
          <p:cNvSpPr>
            <a:spLocks noGrp="1"/>
          </p:cNvSpPr>
          <p:nvPr>
            <p:ph idx="1"/>
          </p:nvPr>
        </p:nvSpPr>
        <p:spPr>
          <a:xfrm>
            <a:off x="5580112" y="2636912"/>
            <a:ext cx="3308860" cy="1656184"/>
          </a:xfrm>
        </p:spPr>
        <p:txBody>
          <a:bodyPr>
            <a:normAutofit/>
          </a:bodyPr>
          <a:lstStyle/>
          <a:p>
            <a:pPr marL="0" indent="0" algn="ctr">
              <a:buNone/>
            </a:pPr>
            <a:r>
              <a:rPr lang="en-US" sz="2400" dirty="0" smtClean="0"/>
              <a:t>Factors responsible for nitrogen emissions are related to production of </a:t>
            </a:r>
            <a:r>
              <a:rPr lang="en-US" sz="2400" b="1" dirty="0" smtClean="0">
                <a:solidFill>
                  <a:srgbClr val="FF0000"/>
                </a:solidFill>
              </a:rPr>
              <a:t>FOOD</a:t>
            </a:r>
            <a:r>
              <a:rPr lang="en-US" sz="2400" dirty="0" smtClean="0">
                <a:solidFill>
                  <a:srgbClr val="FF0000"/>
                </a:solidFill>
              </a:rPr>
              <a:t> </a:t>
            </a:r>
            <a:r>
              <a:rPr lang="en-US" sz="2400" dirty="0" smtClean="0"/>
              <a:t>and </a:t>
            </a:r>
            <a:r>
              <a:rPr lang="en-US" sz="2400" b="1" dirty="0" smtClean="0">
                <a:solidFill>
                  <a:srgbClr val="FF0000"/>
                </a:solidFill>
              </a:rPr>
              <a:t>ENERGY</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8" y="1110103"/>
            <a:ext cx="5202777" cy="5415241"/>
          </a:xfrm>
          <a:prstGeom prst="rect">
            <a:avLst/>
          </a:prstGeom>
        </p:spPr>
      </p:pic>
      <p:sp>
        <p:nvSpPr>
          <p:cNvPr id="6" name="CaixaDeTexto 5"/>
          <p:cNvSpPr txBox="1"/>
          <p:nvPr/>
        </p:nvSpPr>
        <p:spPr>
          <a:xfrm>
            <a:off x="5720620" y="5877272"/>
            <a:ext cx="3168352" cy="461665"/>
          </a:xfrm>
          <a:prstGeom prst="rect">
            <a:avLst/>
          </a:prstGeom>
          <a:noFill/>
        </p:spPr>
        <p:txBody>
          <a:bodyPr wrap="square" rtlCol="0">
            <a:spAutoFit/>
          </a:bodyPr>
          <a:lstStyle/>
          <a:p>
            <a:pPr algn="ctr"/>
            <a:r>
              <a:rPr lang="en-US" sz="1200" dirty="0" smtClean="0"/>
              <a:t>Figure: N</a:t>
            </a:r>
            <a:r>
              <a:rPr lang="en-US" sz="1200" baseline="-25000" dirty="0" smtClean="0"/>
              <a:t>2</a:t>
            </a:r>
            <a:r>
              <a:rPr lang="en-US" sz="1200" dirty="0" smtClean="0"/>
              <a:t>O emissions by sources 1970-2012 (Source: EDGAR)</a:t>
            </a:r>
            <a:endParaRPr lang="en-US" sz="1200" dirty="0"/>
          </a:p>
        </p:txBody>
      </p:sp>
    </p:spTree>
    <p:extLst>
      <p:ext uri="{BB962C8B-B14F-4D97-AF65-F5344CB8AC3E}">
        <p14:creationId xmlns:p14="http://schemas.microsoft.com/office/powerpoint/2010/main" val="3356566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16632"/>
            <a:ext cx="6192688" cy="778098"/>
          </a:xfrm>
        </p:spPr>
        <p:txBody>
          <a:bodyPr>
            <a:noAutofit/>
          </a:bodyPr>
          <a:lstStyle/>
          <a:p>
            <a:pPr algn="l"/>
            <a:r>
              <a:rPr lang="en-US" sz="3200" b="1" dirty="0" smtClean="0">
                <a:solidFill>
                  <a:srgbClr val="008000"/>
                </a:solidFill>
                <a:latin typeface="+mn-lt"/>
              </a:rPr>
              <a:t>Scientific results: social dimension</a:t>
            </a:r>
            <a:endParaRPr lang="en-US" sz="3200" b="1" dirty="0">
              <a:latin typeface="+mn-lt"/>
            </a:endParaRPr>
          </a:p>
        </p:txBody>
      </p:sp>
      <p:sp>
        <p:nvSpPr>
          <p:cNvPr id="3" name="Espaço Reservado para Conteúdo 2"/>
          <p:cNvSpPr>
            <a:spLocks noGrp="1"/>
          </p:cNvSpPr>
          <p:nvPr>
            <p:ph idx="1"/>
          </p:nvPr>
        </p:nvSpPr>
        <p:spPr>
          <a:xfrm>
            <a:off x="5508104" y="1452152"/>
            <a:ext cx="3521376" cy="4323038"/>
          </a:xfrm>
        </p:spPr>
        <p:txBody>
          <a:bodyPr>
            <a:normAutofit fontScale="92500"/>
          </a:bodyPr>
          <a:lstStyle/>
          <a:p>
            <a:pPr marL="0" indent="0" algn="ctr">
              <a:buNone/>
            </a:pPr>
            <a:r>
              <a:rPr lang="en-US" sz="1900" dirty="0" smtClean="0"/>
              <a:t>Population growth may </a:t>
            </a:r>
            <a:r>
              <a:rPr lang="en-US" sz="1900" b="1" dirty="0" smtClean="0"/>
              <a:t>NOT</a:t>
            </a:r>
            <a:r>
              <a:rPr lang="en-US" sz="1900" dirty="0" smtClean="0"/>
              <a:t> be the ultimate cause for the continuous expansion of emissions. Many other components can influence the process, especially considering the disparities among LA countries:</a:t>
            </a:r>
          </a:p>
          <a:p>
            <a:pPr marL="0" indent="0" algn="ctr">
              <a:buNone/>
            </a:pPr>
            <a:endParaRPr lang="en-US" sz="1900" dirty="0" smtClean="0"/>
          </a:p>
          <a:p>
            <a:r>
              <a:rPr lang="en-US" sz="1900" dirty="0" smtClean="0"/>
              <a:t>Land size and income</a:t>
            </a:r>
          </a:p>
          <a:p>
            <a:r>
              <a:rPr lang="en-US" sz="1900" dirty="0" smtClean="0"/>
              <a:t>Agricultural practices</a:t>
            </a:r>
          </a:p>
          <a:p>
            <a:r>
              <a:rPr lang="en-US" sz="1900" dirty="0" smtClean="0"/>
              <a:t>Cultural aspects</a:t>
            </a:r>
          </a:p>
          <a:p>
            <a:r>
              <a:rPr lang="en-US" sz="1900" dirty="0" smtClean="0"/>
              <a:t>Dietary habits</a:t>
            </a:r>
          </a:p>
          <a:p>
            <a:r>
              <a:rPr lang="en-US" sz="1900" dirty="0" smtClean="0"/>
              <a:t>Government systems</a:t>
            </a:r>
          </a:p>
          <a:p>
            <a:r>
              <a:rPr lang="en-US" sz="1900" dirty="0" smtClean="0"/>
              <a:t>Policies and regulations</a:t>
            </a:r>
            <a:endParaRPr lang="en-US" sz="2000" b="1" dirty="0" smtClean="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sp>
        <p:nvSpPr>
          <p:cNvPr id="6" name="CaixaDeTexto 5"/>
          <p:cNvSpPr txBox="1"/>
          <p:nvPr/>
        </p:nvSpPr>
        <p:spPr>
          <a:xfrm>
            <a:off x="539552" y="6093296"/>
            <a:ext cx="4392488" cy="461665"/>
          </a:xfrm>
          <a:prstGeom prst="rect">
            <a:avLst/>
          </a:prstGeom>
          <a:noFill/>
        </p:spPr>
        <p:txBody>
          <a:bodyPr wrap="square" rtlCol="0">
            <a:spAutoFit/>
          </a:bodyPr>
          <a:lstStyle/>
          <a:p>
            <a:pPr algn="ctr"/>
            <a:r>
              <a:rPr lang="en-US" sz="1200" dirty="0" smtClean="0"/>
              <a:t>Figure: Correlations between  N</a:t>
            </a:r>
            <a:r>
              <a:rPr lang="en-US" sz="1200" baseline="-25000" dirty="0" smtClean="0"/>
              <a:t>2</a:t>
            </a:r>
            <a:r>
              <a:rPr lang="en-US" sz="1200" dirty="0" smtClean="0"/>
              <a:t>O emissions and population </a:t>
            </a:r>
          </a:p>
          <a:p>
            <a:pPr algn="ctr"/>
            <a:r>
              <a:rPr lang="en-US" sz="1200" dirty="0" smtClean="0"/>
              <a:t>1970-2012 (Source: World Bank)</a:t>
            </a:r>
            <a:endParaRPr lang="en-US" sz="1200" dirty="0"/>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66203"/>
            <a:ext cx="5073226" cy="4694937"/>
          </a:xfrm>
          <a:prstGeom prst="rect">
            <a:avLst/>
          </a:prstGeom>
        </p:spPr>
      </p:pic>
    </p:spTree>
    <p:extLst>
      <p:ext uri="{BB962C8B-B14F-4D97-AF65-F5344CB8AC3E}">
        <p14:creationId xmlns:p14="http://schemas.microsoft.com/office/powerpoint/2010/main" val="1568495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16632"/>
            <a:ext cx="6192688" cy="778098"/>
          </a:xfrm>
        </p:spPr>
        <p:txBody>
          <a:bodyPr>
            <a:noAutofit/>
          </a:bodyPr>
          <a:lstStyle/>
          <a:p>
            <a:pPr algn="l"/>
            <a:r>
              <a:rPr lang="en-US" sz="2800" b="1" dirty="0" smtClean="0">
                <a:solidFill>
                  <a:srgbClr val="008000"/>
                </a:solidFill>
                <a:latin typeface="+mn-lt"/>
              </a:rPr>
              <a:t>Scientific results: observation output</a:t>
            </a:r>
            <a:endParaRPr lang="en-US" sz="2800" b="1" dirty="0">
              <a:latin typeface="+mn-lt"/>
            </a:endParaRPr>
          </a:p>
        </p:txBody>
      </p:sp>
      <p:sp>
        <p:nvSpPr>
          <p:cNvPr id="3" name="Espaço Reservado para Conteúdo 2"/>
          <p:cNvSpPr>
            <a:spLocks noGrp="1"/>
          </p:cNvSpPr>
          <p:nvPr>
            <p:ph idx="1"/>
          </p:nvPr>
        </p:nvSpPr>
        <p:spPr>
          <a:xfrm>
            <a:off x="5364088" y="1340769"/>
            <a:ext cx="3528392" cy="1728192"/>
          </a:xfrm>
        </p:spPr>
        <p:txBody>
          <a:bodyPr>
            <a:normAutofit/>
          </a:bodyPr>
          <a:lstStyle/>
          <a:p>
            <a:pPr algn="just"/>
            <a:r>
              <a:rPr lang="en-US" sz="2000" dirty="0"/>
              <a:t>Wet deposition map of </a:t>
            </a:r>
            <a:r>
              <a:rPr lang="en-US" sz="2000" dirty="0" err="1"/>
              <a:t>Nr</a:t>
            </a:r>
            <a:r>
              <a:rPr lang="en-US" sz="2000" dirty="0"/>
              <a:t> in kg/ha/</a:t>
            </a:r>
            <a:r>
              <a:rPr lang="en-US" sz="2000" dirty="0" err="1"/>
              <a:t>yr</a:t>
            </a:r>
            <a:r>
              <a:rPr lang="en-US" sz="2000" dirty="0"/>
              <a:t>, for South America and Central America estimated </a:t>
            </a:r>
            <a:r>
              <a:rPr lang="en-US" sz="2000" dirty="0" smtClean="0"/>
              <a:t>from </a:t>
            </a:r>
            <a:r>
              <a:rPr lang="pt-BR" sz="2000" dirty="0" err="1" smtClean="0"/>
              <a:t>observation</a:t>
            </a:r>
            <a:r>
              <a:rPr lang="pt-BR" sz="2000" dirty="0" smtClean="0"/>
              <a:t> </a:t>
            </a:r>
            <a:r>
              <a:rPr lang="pt-BR" sz="2000" dirty="0"/>
              <a:t>data</a:t>
            </a:r>
            <a:r>
              <a:rPr lang="pt-BR" sz="2000" dirty="0" smtClean="0"/>
              <a:t>.</a:t>
            </a:r>
          </a:p>
          <a:p>
            <a:endParaRPr lang="en-US" sz="20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pic>
        <p:nvPicPr>
          <p:cNvPr id="5" name="Imagem 4"/>
          <p:cNvPicPr/>
          <p:nvPr/>
        </p:nvPicPr>
        <p:blipFill>
          <a:blip r:embed="rId3" cstate="print">
            <a:extLst>
              <a:ext uri="{28A0092B-C50C-407E-A947-70E740481C1C}">
                <a14:useLocalDpi xmlns:a14="http://schemas.microsoft.com/office/drawing/2010/main" val="0"/>
              </a:ext>
            </a:extLst>
          </a:blip>
          <a:stretch>
            <a:fillRect/>
          </a:stretch>
        </p:blipFill>
        <p:spPr>
          <a:xfrm>
            <a:off x="347609" y="894730"/>
            <a:ext cx="4737705" cy="5868064"/>
          </a:xfrm>
          <a:prstGeom prst="rect">
            <a:avLst/>
          </a:prstGeom>
        </p:spPr>
      </p:pic>
    </p:spTree>
    <p:extLst>
      <p:ext uri="{BB962C8B-B14F-4D97-AF65-F5344CB8AC3E}">
        <p14:creationId xmlns:p14="http://schemas.microsoft.com/office/powerpoint/2010/main" val="1794557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16632"/>
            <a:ext cx="6192688" cy="778098"/>
          </a:xfrm>
        </p:spPr>
        <p:txBody>
          <a:bodyPr>
            <a:noAutofit/>
          </a:bodyPr>
          <a:lstStyle/>
          <a:p>
            <a:pPr algn="l"/>
            <a:r>
              <a:rPr lang="en-US" sz="2800" b="1" dirty="0" smtClean="0">
                <a:solidFill>
                  <a:srgbClr val="008000"/>
                </a:solidFill>
                <a:latin typeface="+mn-lt"/>
              </a:rPr>
              <a:t>Scientific results: modelling output</a:t>
            </a:r>
            <a:endParaRPr lang="en-US" sz="2800" b="1" dirty="0">
              <a:latin typeface="+mn-lt"/>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pic>
        <p:nvPicPr>
          <p:cNvPr id="7" name="Espaço Reservado para Conteúdo 6"/>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304603" y="912767"/>
            <a:ext cx="6012374" cy="4525963"/>
          </a:xfrm>
          <a:prstGeom prst="rect">
            <a:avLst/>
          </a:prstGeom>
          <a:noFill/>
          <a:ln>
            <a:noFill/>
          </a:ln>
        </p:spPr>
      </p:pic>
      <p:sp>
        <p:nvSpPr>
          <p:cNvPr id="8" name="Retângulo 7"/>
          <p:cNvSpPr/>
          <p:nvPr/>
        </p:nvSpPr>
        <p:spPr>
          <a:xfrm>
            <a:off x="720186" y="5661248"/>
            <a:ext cx="8028278" cy="923330"/>
          </a:xfrm>
          <a:prstGeom prst="rect">
            <a:avLst/>
          </a:prstGeom>
        </p:spPr>
        <p:txBody>
          <a:bodyPr wrap="square">
            <a:spAutoFit/>
          </a:bodyPr>
          <a:lstStyle/>
          <a:p>
            <a:r>
              <a:rPr lang="en-US" dirty="0">
                <a:latin typeface="Cambria" panose="02040503050406030204" pitchFamily="18" charset="0"/>
                <a:ea typeface="Times New Roman" panose="02020603050405020304" pitchFamily="18" charset="0"/>
                <a:cs typeface="Times New Roman" panose="02020603050405020304" pitchFamily="18" charset="0"/>
              </a:rPr>
              <a:t>Reactive nitrogen wet deposition estimated with EMEP </a:t>
            </a:r>
            <a:r>
              <a:rPr lang="en-US" dirty="0"/>
              <a:t>(The European Monitoring and Evaluation </a:t>
            </a:r>
            <a:r>
              <a:rPr lang="en-US" dirty="0" err="1"/>
              <a:t>Programme</a:t>
            </a:r>
            <a:r>
              <a:rPr lang="en-US" dirty="0" smtClean="0"/>
              <a:t>), </a:t>
            </a:r>
            <a:r>
              <a:rPr lang="en-US" dirty="0" smtClean="0">
                <a:latin typeface="Cambria" panose="02040503050406030204" pitchFamily="18" charset="0"/>
                <a:ea typeface="Times New Roman" panose="02020603050405020304" pitchFamily="18" charset="0"/>
                <a:cs typeface="Times New Roman" panose="02020603050405020304" pitchFamily="18" charset="0"/>
              </a:rPr>
              <a:t>model</a:t>
            </a:r>
            <a:r>
              <a:rPr lang="en-US" dirty="0">
                <a:latin typeface="Cambria" panose="02040503050406030204" pitchFamily="18" charset="0"/>
                <a:ea typeface="Times New Roman" panose="02020603050405020304" pitchFamily="18" charset="0"/>
                <a:cs typeface="Times New Roman" panose="02020603050405020304" pitchFamily="18" charset="0"/>
              </a:rPr>
              <a:t>, for the Brazilian territory in </a:t>
            </a:r>
            <a:r>
              <a:rPr lang="en-US" dirty="0" err="1">
                <a:latin typeface="Cambria" panose="02040503050406030204" pitchFamily="18" charset="0"/>
                <a:ea typeface="Times New Roman" panose="02020603050405020304" pitchFamily="18" charset="0"/>
                <a:cs typeface="Times New Roman" panose="02020603050405020304" pitchFamily="18" charset="0"/>
              </a:rPr>
              <a:t>mgN</a:t>
            </a:r>
            <a:r>
              <a:rPr lang="en-US" dirty="0">
                <a:latin typeface="Cambria" panose="02040503050406030204" pitchFamily="18" charset="0"/>
                <a:ea typeface="Times New Roman" panose="02020603050405020304" pitchFamily="18" charset="0"/>
                <a:cs typeface="Times New Roman" panose="02020603050405020304" pitchFamily="18" charset="0"/>
              </a:rPr>
              <a:t>/m</a:t>
            </a:r>
            <a:r>
              <a:rPr lang="en-US" baseline="30000" dirty="0">
                <a:latin typeface="Cambria" panose="02040503050406030204" pitchFamily="18" charset="0"/>
                <a:ea typeface="Times New Roman" panose="02020603050405020304" pitchFamily="18" charset="0"/>
                <a:cs typeface="Times New Roman" panose="02020603050405020304" pitchFamily="18" charset="0"/>
              </a:rPr>
              <a:t>2</a:t>
            </a:r>
            <a:endParaRPr lang="pt-BR" dirty="0"/>
          </a:p>
        </p:txBody>
      </p:sp>
    </p:spTree>
    <p:extLst>
      <p:ext uri="{BB962C8B-B14F-4D97-AF65-F5344CB8AC3E}">
        <p14:creationId xmlns:p14="http://schemas.microsoft.com/office/powerpoint/2010/main" val="1556335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16632"/>
            <a:ext cx="6192688" cy="778098"/>
          </a:xfrm>
        </p:spPr>
        <p:txBody>
          <a:bodyPr>
            <a:noAutofit/>
          </a:bodyPr>
          <a:lstStyle/>
          <a:p>
            <a:pPr algn="l"/>
            <a:r>
              <a:rPr lang="en-US" sz="2800" b="1" dirty="0" smtClean="0">
                <a:solidFill>
                  <a:srgbClr val="008000"/>
                </a:solidFill>
                <a:latin typeface="+mn-lt"/>
              </a:rPr>
              <a:t>Scientific results: observation output</a:t>
            </a:r>
            <a:endParaRPr lang="en-US" sz="2800" b="1" dirty="0">
              <a:latin typeface="+mn-lt"/>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8981"/>
            <a:ext cx="1962150" cy="533400"/>
          </a:xfrm>
          <a:prstGeom prst="rect">
            <a:avLst/>
          </a:prstGeom>
        </p:spPr>
      </p:pic>
      <p:pic>
        <p:nvPicPr>
          <p:cNvPr id="7" name="Espaço Reservado para Conteúdo 6" descr="C:\Users\luciene\Documents\Doutorado_Inpe\Global_Change_Biology\Balance.jpg"/>
          <p:cNvPicPr>
            <a:picLocks noGrp="1"/>
          </p:cNvPicPr>
          <p:nvPr>
            <p:ph idx="1"/>
          </p:nvPr>
        </p:nvPicPr>
        <p:blipFill rotWithShape="1">
          <a:blip r:embed="rId4">
            <a:extLst>
              <a:ext uri="{28A0092B-C50C-407E-A947-70E740481C1C}">
                <a14:useLocalDpi xmlns:a14="http://schemas.microsoft.com/office/drawing/2010/main" val="0"/>
              </a:ext>
            </a:extLst>
          </a:blip>
          <a:srcRect l="1214" t="11909" r="891" b="14707"/>
          <a:stretch/>
        </p:blipFill>
        <p:spPr bwMode="auto">
          <a:xfrm>
            <a:off x="539552" y="980728"/>
            <a:ext cx="7715200" cy="3836867"/>
          </a:xfrm>
          <a:prstGeom prst="rect">
            <a:avLst/>
          </a:prstGeom>
          <a:noFill/>
          <a:ln>
            <a:noFill/>
          </a:ln>
          <a:extLst>
            <a:ext uri="{53640926-AAD7-44D8-BBD7-CCE9431645EC}">
              <a14:shadowObscured xmlns:a14="http://schemas.microsoft.com/office/drawing/2010/main"/>
            </a:ext>
          </a:extLst>
        </p:spPr>
      </p:pic>
      <p:sp>
        <p:nvSpPr>
          <p:cNvPr id="8" name="Retângulo 7"/>
          <p:cNvSpPr/>
          <p:nvPr/>
        </p:nvSpPr>
        <p:spPr>
          <a:xfrm>
            <a:off x="467544" y="5229200"/>
            <a:ext cx="8136904" cy="646331"/>
          </a:xfrm>
          <a:prstGeom prst="rect">
            <a:avLst/>
          </a:prstGeom>
        </p:spPr>
        <p:txBody>
          <a:bodyPr wrap="square">
            <a:spAutoFit/>
          </a:bodyPr>
          <a:lstStyle/>
          <a:p>
            <a:r>
              <a:rPr lang="en-US" dirty="0">
                <a:latin typeface="Cambria" panose="02040503050406030204" pitchFamily="18" charset="0"/>
                <a:ea typeface="Times New Roman" panose="02020603050405020304" pitchFamily="18" charset="0"/>
                <a:cs typeface="Arial" panose="020B0604020202020204" pitchFamily="34" charset="0"/>
              </a:rPr>
              <a:t>Soil nitrogen Balance in the Brazilian </a:t>
            </a:r>
            <a:r>
              <a:rPr lang="en-US" dirty="0" err="1">
                <a:latin typeface="Cambria" panose="02040503050406030204" pitchFamily="18" charset="0"/>
                <a:ea typeface="Times New Roman" panose="02020603050405020304" pitchFamily="18" charset="0"/>
                <a:cs typeface="Arial" panose="020B0604020202020204" pitchFamily="34" charset="0"/>
              </a:rPr>
              <a:t>Cerrado</a:t>
            </a:r>
            <a:r>
              <a:rPr lang="en-US" dirty="0">
                <a:latin typeface="Cambria" panose="02040503050406030204" pitchFamily="18" charset="0"/>
                <a:ea typeface="Times New Roman" panose="02020603050405020304" pitchFamily="18" charset="0"/>
                <a:cs typeface="Arial" panose="020B0604020202020204" pitchFamily="34" charset="0"/>
              </a:rPr>
              <a:t> region. Warm colors indicate loss of nitrogen and green colors gain, for the years 2000 (A), 2010 (B), and 2012 (C).</a:t>
            </a:r>
            <a:endParaRPr lang="pt-BR" dirty="0"/>
          </a:p>
        </p:txBody>
      </p:sp>
    </p:spTree>
    <p:extLst>
      <p:ext uri="{BB962C8B-B14F-4D97-AF65-F5344CB8AC3E}">
        <p14:creationId xmlns:p14="http://schemas.microsoft.com/office/powerpoint/2010/main" val="560321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1264</Words>
  <Application>Microsoft Macintosh PowerPoint</Application>
  <PresentationFormat>Presentación en pantalla (4:3)</PresentationFormat>
  <Paragraphs>155</Paragraphs>
  <Slides>17</Slides>
  <Notes>3</Notes>
  <HiddenSlides>1</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17</vt:i4>
      </vt:variant>
    </vt:vector>
  </HeadingPairs>
  <TitlesOfParts>
    <vt:vector size="28" baseType="lpstr">
      <vt:lpstr>Bell MT</vt:lpstr>
      <vt:lpstr>Calibri</vt:lpstr>
      <vt:lpstr>Cambria</vt:lpstr>
      <vt:lpstr>Century Gothic</vt:lpstr>
      <vt:lpstr>Georgia</vt:lpstr>
      <vt:lpstr>Times New Roman</vt:lpstr>
      <vt:lpstr>Wingdings</vt:lpstr>
      <vt:lpstr>Wingdings 2</vt:lpstr>
      <vt:lpstr>Arial</vt:lpstr>
      <vt:lpstr>Tema do Office</vt:lpstr>
      <vt:lpstr>1_Plaza</vt:lpstr>
      <vt:lpstr>Presentación de PowerPoint</vt:lpstr>
      <vt:lpstr>Presentación de PowerPoint</vt:lpstr>
      <vt:lpstr>Presentación de PowerPoint</vt:lpstr>
      <vt:lpstr>Presentación de PowerPoint</vt:lpstr>
      <vt:lpstr>Scientific results: social dimension</vt:lpstr>
      <vt:lpstr>Scientific results: social dimension</vt:lpstr>
      <vt:lpstr>Scientific results: observation output</vt:lpstr>
      <vt:lpstr>Scientific results: modelling output</vt:lpstr>
      <vt:lpstr>Scientific results: observation output</vt:lpstr>
      <vt:lpstr>Service Crops for reducing fertilizer use</vt:lpstr>
      <vt:lpstr>Service Crops for reducing N2O emissions</vt:lpstr>
      <vt:lpstr>Service Crops: Economic analyses</vt:lpstr>
      <vt:lpstr>Science policy</vt:lpstr>
      <vt:lpstr>Science policy</vt:lpstr>
      <vt:lpstr>Science policy</vt:lpstr>
      <vt:lpstr>Presentación de PowerPoint</vt:lpstr>
      <vt:lpstr>Presentación de PowerPoint</vt:lpstr>
    </vt:vector>
  </TitlesOfParts>
  <Company>Hewlett-Packard Company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Gisleine</dc:creator>
  <cp:lastModifiedBy>Gervasio Piñeiro</cp:lastModifiedBy>
  <cp:revision>45</cp:revision>
  <dcterms:created xsi:type="dcterms:W3CDTF">2017-11-23T11:00:32Z</dcterms:created>
  <dcterms:modified xsi:type="dcterms:W3CDTF">2017-11-29T15:24:25Z</dcterms:modified>
</cp:coreProperties>
</file>