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42" r:id="rId3"/>
  </p:sldMasterIdLst>
  <p:notesMasterIdLst>
    <p:notesMasterId r:id="rId23"/>
  </p:notesMasterIdLst>
  <p:sldIdLst>
    <p:sldId id="322" r:id="rId4"/>
    <p:sldId id="323" r:id="rId5"/>
    <p:sldId id="295" r:id="rId6"/>
    <p:sldId id="303" r:id="rId7"/>
    <p:sldId id="306" r:id="rId8"/>
    <p:sldId id="318" r:id="rId9"/>
    <p:sldId id="301" r:id="rId10"/>
    <p:sldId id="342" r:id="rId11"/>
    <p:sldId id="332" r:id="rId12"/>
    <p:sldId id="336" r:id="rId13"/>
    <p:sldId id="330" r:id="rId14"/>
    <p:sldId id="339" r:id="rId15"/>
    <p:sldId id="338" r:id="rId16"/>
    <p:sldId id="340" r:id="rId17"/>
    <p:sldId id="337" r:id="rId18"/>
    <p:sldId id="341" r:id="rId19"/>
    <p:sldId id="277" r:id="rId20"/>
    <p:sldId id="265" r:id="rId21"/>
    <p:sldId id="29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33" autoAdjust="0"/>
  </p:normalViewPr>
  <p:slideViewPr>
    <p:cSldViewPr>
      <p:cViewPr>
        <p:scale>
          <a:sx n="130" d="100"/>
          <a:sy n="130" d="100"/>
        </p:scale>
        <p:origin x="1120" y="-464"/>
      </p:cViewPr>
      <p:guideLst>
        <p:guide orient="horz" pos="2160"/>
        <p:guide pos="2880"/>
      </p:guideLst>
    </p:cSldViewPr>
  </p:slideViewPr>
  <p:outlineViewPr>
    <p:cViewPr>
      <p:scale>
        <a:sx n="33" d="100"/>
        <a:sy n="33" d="100"/>
      </p:scale>
      <p:origin x="0" y="-2568"/>
    </p:cViewPr>
  </p:outlineViewPr>
  <p:notesTextViewPr>
    <p:cViewPr>
      <p:scale>
        <a:sx n="1" d="1"/>
        <a:sy n="1" d="1"/>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DB8C43C-D6F9-4DDA-8A28-A5497F55EB98}" type="datetimeFigureOut">
              <a:rPr lang="en-US"/>
              <a:pPr>
                <a:defRPr/>
              </a:pPr>
              <a:t>11/29/17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E2DC47A-F00E-403B-8B94-D9863EFB381F}" type="slidenum">
              <a:rPr lang="en-US"/>
              <a:pPr>
                <a:defRPr/>
              </a:pPr>
              <a:t>‹#›</a:t>
            </a:fld>
            <a:endParaRPr lang="en-US"/>
          </a:p>
        </p:txBody>
      </p:sp>
    </p:spTree>
    <p:extLst>
      <p:ext uri="{BB962C8B-B14F-4D97-AF65-F5344CB8AC3E}">
        <p14:creationId xmlns:p14="http://schemas.microsoft.com/office/powerpoint/2010/main" val="13272720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ensorcloud.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2DC47A-F00E-403B-8B94-D9863EFB381F}" type="slidenum">
              <a:rPr lang="en-US" smtClean="0"/>
              <a:pPr>
                <a:defRPr/>
              </a:pPr>
              <a:t>6</a:t>
            </a:fld>
            <a:endParaRPr lang="en-US"/>
          </a:p>
        </p:txBody>
      </p:sp>
    </p:spTree>
    <p:extLst>
      <p:ext uri="{BB962C8B-B14F-4D97-AF65-F5344CB8AC3E}">
        <p14:creationId xmlns:p14="http://schemas.microsoft.com/office/powerpoint/2010/main" val="37697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0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2DC47A-F00E-403B-8B94-D9863EFB381F}" type="slidenum">
              <a:rPr lang="en-US" smtClean="0"/>
              <a:pPr>
                <a:defRPr/>
              </a:pPr>
              <a:t>11</a:t>
            </a:fld>
            <a:endParaRPr lang="en-US"/>
          </a:p>
        </p:txBody>
      </p:sp>
    </p:spTree>
    <p:extLst>
      <p:ext uri="{BB962C8B-B14F-4D97-AF65-F5344CB8AC3E}">
        <p14:creationId xmlns:p14="http://schemas.microsoft.com/office/powerpoint/2010/main" val="121994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7107" name="Rectangle 2"/>
          <p:cNvSpPr>
            <a:spLocks noGrp="1" noChangeArrowheads="1"/>
          </p:cNvSpPr>
          <p:nvPr>
            <p:ph type="body" idx="1"/>
          </p:nvPr>
        </p:nvSpPr>
        <p:spPr>
          <a:extLst>
            <a:ext uri="{91240B29-F687-4f45-9708-019B960494DF}">
              <a14:hiddenLine xmlns="" xmlns:a14="http://schemas.microsoft.com/office/drawing/2010/main" w="12700" cap="rnd">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176" eaLnBrk="1" fontAlgn="auto" hangingPunct="1">
              <a:spcBef>
                <a:spcPts val="0"/>
              </a:spcBef>
              <a:spcAft>
                <a:spcPts val="0"/>
              </a:spcAft>
              <a:defRPr/>
            </a:pPr>
            <a:r>
              <a:rPr lang="en-US">
                <a:ea typeface="+mn-ea"/>
                <a:cs typeface="+mn-cs"/>
              </a:rPr>
              <a:t>Collaborations with computer sciences, electrical engineering, physics, and industry enables rapid advancement of research capabilities in earth system monitoring</a:t>
            </a:r>
          </a:p>
          <a:p>
            <a:pPr defTabSz="457176" eaLnBrk="1" fontAlgn="auto" hangingPunct="1">
              <a:spcBef>
                <a:spcPts val="0"/>
              </a:spcBef>
              <a:spcAft>
                <a:spcPts val="0"/>
              </a:spcAft>
              <a:defRPr/>
            </a:pPr>
            <a:r>
              <a:rPr lang="en-US">
                <a:ea typeface="+mn-ea"/>
                <a:cs typeface="+mn-cs"/>
              </a:rPr>
              <a:t>Sensor cloud demo anyone? </a:t>
            </a:r>
            <a:r>
              <a:rPr lang="en-US">
                <a:ea typeface="+mn-ea"/>
                <a:cs typeface="+mn-cs"/>
                <a:hlinkClick r:id="rId3"/>
              </a:rPr>
              <a:t>http://sensorcloud.com/</a:t>
            </a:r>
            <a:endParaRPr lang="en-US">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Based on a literature review of carbon flux systems and our own data from the collaborative research grant. What will happen? For tropical rainforests we will see and increment of dieback with will increase their role as sources of carbonand also a reduction of their capacity of sequestring it.</a:t>
            </a:r>
          </a:p>
          <a:p>
            <a:pPr>
              <a:spcBef>
                <a:spcPct val="0"/>
              </a:spcBef>
            </a:pPr>
            <a:endParaRPr lang="en-US" smtClean="0"/>
          </a:p>
          <a:p>
            <a:pPr>
              <a:spcBef>
                <a:spcPct val="0"/>
              </a:spcBef>
            </a:pPr>
            <a:r>
              <a:rPr lang="en-US" smtClean="0"/>
              <a:t> For tropical dry regions will will see a significant effect of desertification and probably large increase of “off-season fluxes”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894FC9-3183-4AE1-8864-B6824662A8E9}"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7AA707-AE42-48D7-BAFC-9FC718FF5A5D}" type="datetimeFigureOut">
              <a:rPr lang="en-US"/>
              <a:pPr>
                <a:defRPr/>
              </a:pPr>
              <a:t>11/29/17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C9BADF-01BE-4EA5-BF65-765207C6F9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82D7AF-A0DA-49D0-93E6-8FE60C226B38}" type="datetimeFigureOut">
              <a:rPr lang="en-US"/>
              <a:pPr>
                <a:defRPr/>
              </a:pPr>
              <a:t>11/29/17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957FCC-7516-40D0-8329-EAEA1534C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4D49A0-DC9D-4344-B745-0FD6E633253F}" type="datetimeFigureOut">
              <a:rPr lang="en-US"/>
              <a:pPr>
                <a:defRPr/>
              </a:pPr>
              <a:t>11/29/17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963A5-73FA-4786-B066-AFD84F66DAC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AEFD72DA-B0AE-7D4C-A7F3-4B5015B8D753}" type="datetimeFigureOut">
              <a:rPr lang="en-US" smtClean="0"/>
              <a:pPr/>
              <a:t>11/29/17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05EF77E8-47C6-9A46-9BEC-F0E44BE9DBF7}"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Tree>
    <p:extLst>
      <p:ext uri="{BB962C8B-B14F-4D97-AF65-F5344CB8AC3E}">
        <p14:creationId xmlns:p14="http://schemas.microsoft.com/office/powerpoint/2010/main" val="3676976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xt 02">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314152" y="1608668"/>
            <a:ext cx="8063087" cy="4664363"/>
          </a:xfrm>
          <a:prstGeom prst="rect">
            <a:avLst/>
          </a:prstGeom>
        </p:spPr>
        <p:txBody>
          <a:bodyPr vert="horz"/>
          <a:lstStyle>
            <a:lvl1pPr marL="0" indent="0">
              <a:spcBef>
                <a:spcPts val="900"/>
              </a:spcBef>
              <a:spcAft>
                <a:spcPts val="450"/>
              </a:spcAft>
              <a:buNone/>
              <a:tabLst>
                <a:tab pos="172641" algn="l"/>
              </a:tabLst>
              <a:defRPr sz="1800" b="1"/>
            </a:lvl1pPr>
            <a:lvl2pPr marL="2381" indent="0">
              <a:spcBef>
                <a:spcPts val="0"/>
              </a:spcBef>
              <a:spcAft>
                <a:spcPts val="900"/>
              </a:spcAft>
              <a:buNone/>
              <a:defRPr sz="1350" b="1"/>
            </a:lvl2pPr>
            <a:lvl3pPr marL="171450" indent="-171450">
              <a:defRPr sz="1350"/>
            </a:lvl3pPr>
            <a:lvl4pPr marL="385763" indent="-172641">
              <a:buFont typeface="Lucida Grande"/>
              <a:buChar char="-"/>
              <a:tabLst/>
              <a:defRPr sz="1350"/>
            </a:lvl4pPr>
            <a:lvl5pPr marL="560785" indent="-171450">
              <a:buFont typeface="Lucida Grande"/>
              <a:buChar char="·"/>
              <a:defRPr sz="13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314152" y="202302"/>
            <a:ext cx="6387748" cy="664887"/>
          </a:xfrm>
          <a:prstGeom prst="rect">
            <a:avLst/>
          </a:prstGeom>
        </p:spPr>
        <p:txBody>
          <a:bodyPr vert="horz"/>
          <a:lstStyle>
            <a:lvl1pPr algn="l">
              <a:defRPr sz="1800" b="1">
                <a:solidFill>
                  <a:schemeClr val="bg1"/>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022" y="103344"/>
            <a:ext cx="1233217" cy="782148"/>
          </a:xfrm>
          <a:prstGeom prst="rect">
            <a:avLst/>
          </a:prstGeom>
        </p:spPr>
      </p:pic>
    </p:spTree>
    <p:extLst>
      <p:ext uri="{BB962C8B-B14F-4D97-AF65-F5344CB8AC3E}">
        <p14:creationId xmlns:p14="http://schemas.microsoft.com/office/powerpoint/2010/main" val="65526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600"/>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1"/>
            <a:ext cx="1232647" cy="365125"/>
          </a:xfrm>
        </p:spPr>
        <p:txBody>
          <a:bodyPr/>
          <a:lstStyle>
            <a:lvl1pPr algn="l">
              <a:defRPr/>
            </a:lvl1p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6311154" y="6425641"/>
            <a:ext cx="2617695" cy="365125"/>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82575" y="228600"/>
            <a:ext cx="4235451"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8" name="Rectangle 7"/>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5" name="TextBox 14"/>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Rectangle 11"/>
          <p:cNvSpPr/>
          <p:nvPr/>
        </p:nvSpPr>
        <p:spPr>
          <a:xfrm>
            <a:off x="6802439"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Tree>
    <p:extLst>
      <p:ext uri="{BB962C8B-B14F-4D97-AF65-F5344CB8AC3E}">
        <p14:creationId xmlns:p14="http://schemas.microsoft.com/office/powerpoint/2010/main" val="294382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2"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Tree>
    <p:extLst>
      <p:ext uri="{BB962C8B-B14F-4D97-AF65-F5344CB8AC3E}">
        <p14:creationId xmlns:p14="http://schemas.microsoft.com/office/powerpoint/2010/main" val="167866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498476"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10" name="Text Placeholder 3"/>
          <p:cNvSpPr>
            <a:spLocks noGrp="1"/>
          </p:cNvSpPr>
          <p:nvPr>
            <p:ph type="body" sz="half" idx="2"/>
          </p:nvPr>
        </p:nvSpPr>
        <p:spPr>
          <a:xfrm>
            <a:off x="498519" y="1129554"/>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71401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600"/>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1"/>
            <a:ext cx="1232647" cy="365125"/>
          </a:xfrm>
        </p:spPr>
        <p:txBody>
          <a:bodyPr/>
          <a:lstStyle>
            <a:lvl1pPr algn="l">
              <a:defRPr/>
            </a:lvl1p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6311154" y="6425641"/>
            <a:ext cx="2617695" cy="365125"/>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82575" y="228600"/>
            <a:ext cx="4235451"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8" name="Rectangle 7"/>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9"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1" y="1779495"/>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Tree>
    <p:extLst>
      <p:ext uri="{BB962C8B-B14F-4D97-AF65-F5344CB8AC3E}">
        <p14:creationId xmlns:p14="http://schemas.microsoft.com/office/powerpoint/2010/main" val="1031570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2286000" y="3124201"/>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1"/>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5"/>
            <a:ext cx="1474695" cy="365125"/>
          </a:xfrm>
        </p:spPr>
        <p:txBody>
          <a:bodyPr/>
          <a:lstStyle>
            <a:lvl1pPr algn="l">
              <a:defRPr>
                <a:solidFill>
                  <a:schemeClr val="bg1"/>
                </a:solidFill>
              </a:defRPr>
            </a:lvl1pPr>
          </a:lstStyle>
          <a:p>
            <a:fld id="{D728701E-CAF4-4159-9B3E-41C86DFFA30D}" type="datetimeFigureOut">
              <a:rPr lang="en-US" smtClean="0">
                <a:solidFill>
                  <a:prstClr val="white"/>
                </a:solidFill>
                <a:latin typeface="Rockwell"/>
              </a:rPr>
              <a:pPr/>
              <a:t>11/29/17</a:t>
            </a:fld>
            <a:endParaRPr lang="en-US">
              <a:solidFill>
                <a:prstClr val="white"/>
              </a:solidFill>
              <a:latin typeface="Rockwell"/>
            </a:endParaRPr>
          </a:p>
        </p:txBody>
      </p:sp>
      <p:sp>
        <p:nvSpPr>
          <p:cNvPr id="5" name="Footer Placeholder 4"/>
          <p:cNvSpPr>
            <a:spLocks noGrp="1"/>
          </p:cNvSpPr>
          <p:nvPr>
            <p:ph type="ftr" sz="quarter" idx="11"/>
          </p:nvPr>
        </p:nvSpPr>
        <p:spPr>
          <a:xfrm>
            <a:off x="2286000" y="6248775"/>
            <a:ext cx="5638800" cy="365125"/>
          </a:xfrm>
        </p:spPr>
        <p:txBody>
          <a:bodyPr/>
          <a:lstStyle>
            <a:lvl1pPr>
              <a:defRPr>
                <a:solidFill>
                  <a:schemeClr val="bg1"/>
                </a:solidFill>
              </a:defRPr>
            </a:lvl1pPr>
          </a:lstStyle>
          <a:p>
            <a:endParaRPr lang="en-US">
              <a:solidFill>
                <a:prstClr val="white"/>
              </a:solidFill>
              <a:latin typeface="Rockwell"/>
            </a:endParaRPr>
          </a:p>
        </p:txBody>
      </p:sp>
      <p:sp>
        <p:nvSpPr>
          <p:cNvPr id="6" name="Slide Number Placeholder 5"/>
          <p:cNvSpPr>
            <a:spLocks noGrp="1"/>
          </p:cNvSpPr>
          <p:nvPr>
            <p:ph type="sldNum" sz="quarter" idx="12"/>
          </p:nvPr>
        </p:nvSpPr>
        <p:spPr>
          <a:xfrm>
            <a:off x="8305801" y="6248775"/>
            <a:ext cx="554039" cy="365125"/>
          </a:xfrm>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8" name="TextBox 7"/>
          <p:cNvSpPr txBox="1"/>
          <p:nvPr/>
        </p:nvSpPr>
        <p:spPr>
          <a:xfrm>
            <a:off x="2003612" y="3110755"/>
            <a:ext cx="260909" cy="615553"/>
          </a:xfrm>
          <a:prstGeom prst="rect">
            <a:avLst/>
          </a:prstGeom>
          <a:noFill/>
        </p:spPr>
        <p:txBody>
          <a:bodyPr wrap="square" lIns="0" tIns="0" rIns="0" bIns="0" rtlCol="0">
            <a:spAutoFit/>
          </a:bodyPr>
          <a:lstStyle/>
          <a:p>
            <a:pPr fontAlgn="auto">
              <a:spcBef>
                <a:spcPts val="0"/>
              </a:spcBef>
              <a:spcAft>
                <a:spcPts val="0"/>
              </a:spcAft>
            </a:pPr>
            <a:r>
              <a:rPr sz="4000" b="1">
                <a:solidFill>
                  <a:srgbClr val="663366">
                    <a:lumMod val="60000"/>
                    <a:lumOff val="40000"/>
                  </a:srgbClr>
                </a:solidFill>
                <a:latin typeface="Rockwell"/>
                <a:ea typeface="+mn-ea"/>
                <a:cs typeface="+mn-cs"/>
              </a:rPr>
              <a:t>+</a:t>
            </a:r>
          </a:p>
        </p:txBody>
      </p:sp>
      <p:sp>
        <p:nvSpPr>
          <p:cNvPr id="9" name="Rectangle 8"/>
          <p:cNvSpPr/>
          <p:nvPr/>
        </p:nvSpPr>
        <p:spPr>
          <a:xfrm>
            <a:off x="285751"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Tree>
    <p:extLst>
      <p:ext uri="{BB962C8B-B14F-4D97-AF65-F5344CB8AC3E}">
        <p14:creationId xmlns:p14="http://schemas.microsoft.com/office/powerpoint/2010/main" val="388086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2"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9" y="1985964"/>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9" y="1985964"/>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271142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AF2874-9072-4FAF-A916-0AB3D234DF18}" type="datetimeFigureOut">
              <a:rPr lang="en-US"/>
              <a:pPr>
                <a:defRPr/>
              </a:pPr>
              <a:t>11/29/17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98B44-EFB1-4179-801B-D13BCFC477B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TextBox 11"/>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9"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3" name="Text Placeholder 2"/>
          <p:cNvSpPr>
            <a:spLocks noGrp="1"/>
          </p:cNvSpPr>
          <p:nvPr>
            <p:ph type="body" idx="1"/>
          </p:nvPr>
        </p:nvSpPr>
        <p:spPr>
          <a:xfrm>
            <a:off x="497541" y="2070848"/>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9" y="2070848"/>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006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3" name="Content Placeholder 2"/>
          <p:cNvSpPr>
            <a:spLocks noGrp="1"/>
          </p:cNvSpPr>
          <p:nvPr>
            <p:ph sz="half" idx="14"/>
          </p:nvPr>
        </p:nvSpPr>
        <p:spPr>
          <a:xfrm>
            <a:off x="498518"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5" name="Slide Number Placeholder 6"/>
          <p:cNvSpPr>
            <a:spLocks noGrp="1"/>
          </p:cNvSpPr>
          <p:nvPr>
            <p:ph type="sldNum" sz="quarter" idx="12"/>
          </p:nvPr>
        </p:nvSpPr>
        <p:spPr>
          <a:xfrm>
            <a:off x="8305801" y="242235"/>
            <a:ext cx="554039" cy="365125"/>
          </a:xfrm>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90668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1" name="Content Placeholder 2"/>
          <p:cNvSpPr>
            <a:spLocks noGrp="1"/>
          </p:cNvSpPr>
          <p:nvPr>
            <p:ph sz="half" idx="15"/>
          </p:nvPr>
        </p:nvSpPr>
        <p:spPr>
          <a:xfrm>
            <a:off x="498519" y="1985964"/>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951151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156228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8" name="TextBox 7"/>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57780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244822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7"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7" y="273051"/>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1"/>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1" y="6423586"/>
            <a:ext cx="1537447" cy="365125"/>
          </a:xfrm>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859306" y="6423586"/>
            <a:ext cx="3316941" cy="365125"/>
          </a:xfrm>
        </p:spPr>
        <p:txBody>
          <a:bodyPr/>
          <a:lstStyle/>
          <a:p>
            <a:endParaRPr lang="en-US">
              <a:solidFill>
                <a:prstClr val="black">
                  <a:lumMod val="65000"/>
                  <a:lumOff val="35000"/>
                </a:prstClr>
              </a:solidFill>
              <a:latin typeface="Rockwell"/>
            </a:endParaRPr>
          </a:p>
        </p:txBody>
      </p:sp>
      <p:sp>
        <p:nvSpPr>
          <p:cNvPr id="9" name="TextBox 8"/>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Tree>
    <p:extLst>
      <p:ext uri="{BB962C8B-B14F-4D97-AF65-F5344CB8AC3E}">
        <p14:creationId xmlns:p14="http://schemas.microsoft.com/office/powerpoint/2010/main" val="1974265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4169404" y="3124201"/>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3460659"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1" y="6423586"/>
            <a:ext cx="1537447" cy="365125"/>
          </a:xfrm>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4191000" y="6423586"/>
            <a:ext cx="3005139" cy="365125"/>
          </a:xfrm>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0" name="TextBox 9"/>
          <p:cNvSpPr txBox="1"/>
          <p:nvPr/>
        </p:nvSpPr>
        <p:spPr>
          <a:xfrm>
            <a:off x="3990111" y="3370730"/>
            <a:ext cx="220568" cy="369332"/>
          </a:xfrm>
          <a:prstGeom prst="rect">
            <a:avLst/>
          </a:prstGeom>
          <a:noFill/>
        </p:spPr>
        <p:txBody>
          <a:bodyPr wrap="square" lIns="0" tIns="0" rIns="0" bIns="0" rtlCol="0">
            <a:spAutoFit/>
          </a:bodyPr>
          <a:lstStyle/>
          <a:p>
            <a:pPr fontAlgn="auto">
              <a:spcBef>
                <a:spcPts val="0"/>
              </a:spcBef>
              <a:spcAft>
                <a:spcPts val="0"/>
              </a:spcAft>
            </a:pPr>
            <a:r>
              <a:rPr sz="2400" b="1">
                <a:solidFill>
                  <a:srgbClr val="663366">
                    <a:lumMod val="60000"/>
                    <a:lumOff val="40000"/>
                  </a:srgbClr>
                </a:solidFill>
                <a:latin typeface="Rockwell"/>
                <a:ea typeface="+mn-ea"/>
                <a:cs typeface="+mn-cs"/>
              </a:rPr>
              <a:t>+ </a:t>
            </a:r>
          </a:p>
        </p:txBody>
      </p:sp>
    </p:spTree>
    <p:extLst>
      <p:ext uri="{BB962C8B-B14F-4D97-AF65-F5344CB8AC3E}">
        <p14:creationId xmlns:p14="http://schemas.microsoft.com/office/powerpoint/2010/main" val="2361620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6"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8" name="Rectangle 7"/>
          <p:cNvSpPr/>
          <p:nvPr/>
        </p:nvSpPr>
        <p:spPr>
          <a:xfrm>
            <a:off x="6802439"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9" name="Rectangle 8"/>
          <p:cNvSpPr/>
          <p:nvPr/>
        </p:nvSpPr>
        <p:spPr>
          <a:xfrm>
            <a:off x="6802439"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fontAlgn="auto">
              <a:spcBef>
                <a:spcPts val="0"/>
              </a:spcBef>
              <a:spcAft>
                <a:spcPts val="0"/>
              </a:spcAft>
            </a:pPr>
            <a:r>
              <a:rPr sz="2400" b="1">
                <a:solidFill>
                  <a:srgbClr val="663366">
                    <a:lumMod val="60000"/>
                    <a:lumOff val="40000"/>
                  </a:srgbClr>
                </a:solidFill>
                <a:latin typeface="Rockwell"/>
                <a:ea typeface="+mn-ea"/>
                <a:cs typeface="+mn-cs"/>
              </a:rPr>
              <a:t>+ </a:t>
            </a:r>
          </a:p>
        </p:txBody>
      </p:sp>
    </p:spTree>
    <p:extLst>
      <p:ext uri="{BB962C8B-B14F-4D97-AF65-F5344CB8AC3E}">
        <p14:creationId xmlns:p14="http://schemas.microsoft.com/office/powerpoint/2010/main" val="1112854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380555"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1"/>
            <a:ext cx="6179567"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8"/>
            <a:ext cx="1348399" cy="365125"/>
          </a:xfrm>
        </p:spPr>
        <p:txBody>
          <a:bodyPr/>
          <a:lstStyle>
            <a:lvl1pPr>
              <a:defRPr>
                <a:solidFill>
                  <a:schemeClr val="bg1"/>
                </a:solidFill>
              </a:defRPr>
            </a:lvl1pPr>
          </a:lstStyle>
          <a:p>
            <a:fld id="{D728701E-CAF4-4159-9B3E-41C86DFFA30D}" type="datetimeFigureOut">
              <a:rPr lang="en-US" smtClean="0">
                <a:solidFill>
                  <a:prstClr val="white"/>
                </a:solidFill>
                <a:latin typeface="Rockwell"/>
              </a:rPr>
              <a:pPr/>
              <a:t>11/29/17</a:t>
            </a:fld>
            <a:endParaRPr lang="en-US">
              <a:solidFill>
                <a:prstClr val="white"/>
              </a:solidFill>
              <a:latin typeface="Rockwell"/>
            </a:endParaRPr>
          </a:p>
        </p:txBody>
      </p:sp>
      <p:sp>
        <p:nvSpPr>
          <p:cNvPr id="6" name="Footer Placeholder 5"/>
          <p:cNvSpPr>
            <a:spLocks noGrp="1"/>
          </p:cNvSpPr>
          <p:nvPr>
            <p:ph type="ftr" sz="quarter" idx="11"/>
          </p:nvPr>
        </p:nvSpPr>
        <p:spPr>
          <a:xfrm>
            <a:off x="381097" y="6235608"/>
            <a:ext cx="4648105" cy="365125"/>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
        <p:nvSpPr>
          <p:cNvPr id="10" name="Rectangle 9"/>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Picture Placeholder 12"/>
          <p:cNvSpPr>
            <a:spLocks noGrp="1"/>
          </p:cNvSpPr>
          <p:nvPr>
            <p:ph type="pic" sz="quarter" idx="13"/>
          </p:nvPr>
        </p:nvSpPr>
        <p:spPr>
          <a:xfrm>
            <a:off x="6802439"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9" y="4535424"/>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85969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A003F8-F060-4F1C-9C5D-BC4B75519C47}" type="datetimeFigureOut">
              <a:rPr lang="en-US"/>
              <a:pPr>
                <a:defRPr/>
              </a:pPr>
              <a:t>11/29/17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0E6E22-A4B3-49DD-808A-8835C2DBC1E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380556"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3" y="3733801"/>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1" y="6235608"/>
            <a:ext cx="1348399" cy="365125"/>
          </a:xfrm>
        </p:spPr>
        <p:txBody>
          <a:bodyPr/>
          <a:lstStyle>
            <a:lvl1pPr>
              <a:defRPr>
                <a:solidFill>
                  <a:schemeClr val="bg1"/>
                </a:solidFill>
              </a:defRPr>
            </a:lvl1pPr>
          </a:lstStyle>
          <a:p>
            <a:fld id="{D728701E-CAF4-4159-9B3E-41C86DFFA30D}" type="datetimeFigureOut">
              <a:rPr lang="en-US" smtClean="0">
                <a:solidFill>
                  <a:prstClr val="white"/>
                </a:solidFill>
                <a:latin typeface="Rockwell"/>
              </a:rPr>
              <a:pPr/>
              <a:t>11/29/17</a:t>
            </a:fld>
            <a:endParaRPr lang="en-US">
              <a:solidFill>
                <a:prstClr val="white"/>
              </a:solidFill>
              <a:latin typeface="Rockwell"/>
            </a:endParaRPr>
          </a:p>
        </p:txBody>
      </p:sp>
      <p:sp>
        <p:nvSpPr>
          <p:cNvPr id="6" name="Footer Placeholder 5"/>
          <p:cNvSpPr>
            <a:spLocks noGrp="1"/>
          </p:cNvSpPr>
          <p:nvPr>
            <p:ph type="ftr" sz="quarter" idx="11"/>
          </p:nvPr>
        </p:nvSpPr>
        <p:spPr>
          <a:xfrm>
            <a:off x="381097" y="6235608"/>
            <a:ext cx="2590705" cy="365125"/>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
        <p:nvSpPr>
          <p:cNvPr id="10" name="Rectangle 9"/>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281816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4953000" y="3124201"/>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1" y="6423586"/>
            <a:ext cx="1537447" cy="365125"/>
          </a:xfrm>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4191000" y="6423586"/>
            <a:ext cx="3005139" cy="365125"/>
          </a:xfrm>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fontAlgn="auto">
              <a:spcBef>
                <a:spcPts val="0"/>
              </a:spcBef>
              <a:spcAft>
                <a:spcPts val="0"/>
              </a:spcAft>
            </a:pPr>
            <a:r>
              <a:rPr sz="2400" b="1">
                <a:solidFill>
                  <a:srgbClr val="663366">
                    <a:lumMod val="60000"/>
                    <a:lumOff val="40000"/>
                  </a:srgbClr>
                </a:solidFill>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065435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9" name="TextBox 8"/>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2436237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Vertical Title 1"/>
          <p:cNvSpPr>
            <a:spLocks noGrp="1"/>
          </p:cNvSpPr>
          <p:nvPr>
            <p:ph type="title" orient="vert"/>
          </p:nvPr>
        </p:nvSpPr>
        <p:spPr>
          <a:xfrm>
            <a:off x="7995773" y="954743"/>
            <a:ext cx="681319"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7"/>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rot="16200000">
            <a:off x="8593112" y="561668"/>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Tree>
    <p:extLst>
      <p:ext uri="{BB962C8B-B14F-4D97-AF65-F5344CB8AC3E}">
        <p14:creationId xmlns:p14="http://schemas.microsoft.com/office/powerpoint/2010/main" val="3754999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3" y="292100"/>
            <a:ext cx="8686800" cy="52664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US" dirty="0"/>
              <a:t>Table of contents/Agenda template</a:t>
            </a:r>
          </a:p>
        </p:txBody>
      </p:sp>
      <p:sp>
        <p:nvSpPr>
          <p:cNvPr id="3" name="Slide Number Placeholder 2"/>
          <p:cNvSpPr>
            <a:spLocks noGrp="1"/>
          </p:cNvSpPr>
          <p:nvPr>
            <p:ph type="sldNum" sz="quarter" idx="10"/>
          </p:nvPr>
        </p:nvSpPr>
        <p:spPr/>
        <p:txBody>
          <a:bodyPr/>
          <a:lstStyle/>
          <a:p>
            <a:fld id="{92EDDE8C-FCD3-47EF-B8D4-5308179AEE2C}" type="slidenum">
              <a:rPr lang="en-US" smtClean="0">
                <a:solidFill>
                  <a:prstClr val="white"/>
                </a:solidFill>
                <a:latin typeface="Rockwell"/>
              </a:rPr>
              <a:pPr/>
              <a:t>‹#›</a:t>
            </a:fld>
            <a:endParaRPr lang="en-US" dirty="0">
              <a:solidFill>
                <a:prstClr val="white"/>
              </a:solidFill>
              <a:latin typeface="Rockwell"/>
            </a:endParaRPr>
          </a:p>
        </p:txBody>
      </p:sp>
      <p:sp>
        <p:nvSpPr>
          <p:cNvPr id="8" name="Text Placeholder 6"/>
          <p:cNvSpPr>
            <a:spLocks noGrp="1"/>
          </p:cNvSpPr>
          <p:nvPr>
            <p:ph type="body" sz="quarter" idx="12" hasCustomPrompt="1"/>
          </p:nvPr>
        </p:nvSpPr>
        <p:spPr>
          <a:xfrm>
            <a:off x="3163825" y="1828800"/>
            <a:ext cx="5687845" cy="4114800"/>
          </a:xfrm>
        </p:spPr>
        <p:txBody>
          <a:bodyPr lIns="0" tIns="91440" bIns="0"/>
          <a:lstStyle>
            <a:lvl1pPr marL="0" indent="0">
              <a:lnSpc>
                <a:spcPts val="1300"/>
              </a:lnSpc>
              <a:spcBef>
                <a:spcPts val="1080"/>
              </a:spcBef>
              <a:buNone/>
              <a:defRPr sz="1200"/>
            </a:lvl1pPr>
          </a:lstStyle>
          <a:p>
            <a:pPr lvl="0"/>
            <a:r>
              <a:rPr lang="en-US" dirty="0"/>
              <a:t>Note that the contents/agenda items are written in sentence case</a:t>
            </a:r>
          </a:p>
          <a:p>
            <a:pPr lvl="0"/>
            <a:r>
              <a:rPr lang="en-US" dirty="0"/>
              <a:t>Title the page “Table of contents” if the document is meant to be read or is a “leave behind.” Use “Agenda” if the document will be presented formally</a:t>
            </a:r>
          </a:p>
          <a:p>
            <a:pPr lvl="0"/>
            <a:r>
              <a:rPr lang="en-US" dirty="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329184" y="1828800"/>
            <a:ext cx="2743200" cy="4114800"/>
          </a:xfrm>
        </p:spPr>
        <p:txBody>
          <a:bodyPr/>
          <a:lstStyle>
            <a:lvl1pPr marL="0" indent="0">
              <a:buNone/>
              <a:defRPr sz="1800"/>
            </a:lvl1pPr>
          </a:lstStyle>
          <a:p>
            <a:pPr lvl="0"/>
            <a:r>
              <a:rPr lang="en-US" dirty="0"/>
              <a:t>Content heading</a:t>
            </a:r>
          </a:p>
        </p:txBody>
      </p:sp>
    </p:spTree>
    <p:extLst>
      <p:ext uri="{BB962C8B-B14F-4D97-AF65-F5344CB8AC3E}">
        <p14:creationId xmlns:p14="http://schemas.microsoft.com/office/powerpoint/2010/main" val="3911405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600"/>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1"/>
            <a:ext cx="1232647" cy="365125"/>
          </a:xfrm>
        </p:spPr>
        <p:txBody>
          <a:bodyPr/>
          <a:lstStyle>
            <a:lvl1pPr algn="l">
              <a:defRPr/>
            </a:lvl1p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6311154" y="6425641"/>
            <a:ext cx="2617695" cy="365125"/>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82575" y="228600"/>
            <a:ext cx="4235451"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8" name="Rectangle 7"/>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5" name="TextBox 14"/>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Rectangle 11"/>
          <p:cNvSpPr/>
          <p:nvPr/>
        </p:nvSpPr>
        <p:spPr>
          <a:xfrm>
            <a:off x="6802439"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Tree>
    <p:extLst>
      <p:ext uri="{BB962C8B-B14F-4D97-AF65-F5344CB8AC3E}">
        <p14:creationId xmlns:p14="http://schemas.microsoft.com/office/powerpoint/2010/main" val="3533755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2"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Tree>
    <p:extLst>
      <p:ext uri="{BB962C8B-B14F-4D97-AF65-F5344CB8AC3E}">
        <p14:creationId xmlns:p14="http://schemas.microsoft.com/office/powerpoint/2010/main" val="1942426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498476"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10" name="Text Placeholder 3"/>
          <p:cNvSpPr>
            <a:spLocks noGrp="1"/>
          </p:cNvSpPr>
          <p:nvPr>
            <p:ph type="body" sz="half" idx="2"/>
          </p:nvPr>
        </p:nvSpPr>
        <p:spPr>
          <a:xfrm>
            <a:off x="498519" y="1129554"/>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925944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600"/>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1"/>
            <a:ext cx="1232647" cy="365125"/>
          </a:xfrm>
        </p:spPr>
        <p:txBody>
          <a:bodyPr/>
          <a:lstStyle>
            <a:lvl1pPr algn="l">
              <a:defRPr/>
            </a:lvl1p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6311154" y="6425641"/>
            <a:ext cx="2617695" cy="365125"/>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82575" y="228600"/>
            <a:ext cx="4235451"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8" name="Rectangle 7"/>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9"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1" y="1779495"/>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Tree>
    <p:extLst>
      <p:ext uri="{BB962C8B-B14F-4D97-AF65-F5344CB8AC3E}">
        <p14:creationId xmlns:p14="http://schemas.microsoft.com/office/powerpoint/2010/main" val="3346031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2286000" y="3124201"/>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1"/>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5"/>
            <a:ext cx="1474695" cy="365125"/>
          </a:xfrm>
        </p:spPr>
        <p:txBody>
          <a:bodyPr/>
          <a:lstStyle>
            <a:lvl1pPr algn="l">
              <a:defRPr>
                <a:solidFill>
                  <a:schemeClr val="bg1"/>
                </a:solidFill>
              </a:defRPr>
            </a:lvl1pPr>
          </a:lstStyle>
          <a:p>
            <a:fld id="{D728701E-CAF4-4159-9B3E-41C86DFFA30D}" type="datetimeFigureOut">
              <a:rPr lang="en-US" smtClean="0">
                <a:solidFill>
                  <a:prstClr val="white"/>
                </a:solidFill>
                <a:latin typeface="Rockwell"/>
              </a:rPr>
              <a:pPr/>
              <a:t>11/29/17</a:t>
            </a:fld>
            <a:endParaRPr lang="en-US">
              <a:solidFill>
                <a:prstClr val="white"/>
              </a:solidFill>
              <a:latin typeface="Rockwell"/>
            </a:endParaRPr>
          </a:p>
        </p:txBody>
      </p:sp>
      <p:sp>
        <p:nvSpPr>
          <p:cNvPr id="5" name="Footer Placeholder 4"/>
          <p:cNvSpPr>
            <a:spLocks noGrp="1"/>
          </p:cNvSpPr>
          <p:nvPr>
            <p:ph type="ftr" sz="quarter" idx="11"/>
          </p:nvPr>
        </p:nvSpPr>
        <p:spPr>
          <a:xfrm>
            <a:off x="2286000" y="6248775"/>
            <a:ext cx="5638800" cy="365125"/>
          </a:xfrm>
        </p:spPr>
        <p:txBody>
          <a:bodyPr/>
          <a:lstStyle>
            <a:lvl1pPr>
              <a:defRPr>
                <a:solidFill>
                  <a:schemeClr val="bg1"/>
                </a:solidFill>
              </a:defRPr>
            </a:lvl1pPr>
          </a:lstStyle>
          <a:p>
            <a:endParaRPr lang="en-US">
              <a:solidFill>
                <a:prstClr val="white"/>
              </a:solidFill>
              <a:latin typeface="Rockwell"/>
            </a:endParaRPr>
          </a:p>
        </p:txBody>
      </p:sp>
      <p:sp>
        <p:nvSpPr>
          <p:cNvPr id="6" name="Slide Number Placeholder 5"/>
          <p:cNvSpPr>
            <a:spLocks noGrp="1"/>
          </p:cNvSpPr>
          <p:nvPr>
            <p:ph type="sldNum" sz="quarter" idx="12"/>
          </p:nvPr>
        </p:nvSpPr>
        <p:spPr>
          <a:xfrm>
            <a:off x="8305801" y="6248775"/>
            <a:ext cx="554039" cy="365125"/>
          </a:xfrm>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8" name="TextBox 7"/>
          <p:cNvSpPr txBox="1"/>
          <p:nvPr/>
        </p:nvSpPr>
        <p:spPr>
          <a:xfrm>
            <a:off x="2003612" y="3110755"/>
            <a:ext cx="260909" cy="615553"/>
          </a:xfrm>
          <a:prstGeom prst="rect">
            <a:avLst/>
          </a:prstGeom>
          <a:noFill/>
        </p:spPr>
        <p:txBody>
          <a:bodyPr wrap="square" lIns="0" tIns="0" rIns="0" bIns="0" rtlCol="0">
            <a:spAutoFit/>
          </a:bodyPr>
          <a:lstStyle/>
          <a:p>
            <a:pPr fontAlgn="auto">
              <a:spcBef>
                <a:spcPts val="0"/>
              </a:spcBef>
              <a:spcAft>
                <a:spcPts val="0"/>
              </a:spcAft>
            </a:pPr>
            <a:r>
              <a:rPr sz="4000" b="1">
                <a:solidFill>
                  <a:srgbClr val="663366">
                    <a:lumMod val="60000"/>
                    <a:lumOff val="40000"/>
                  </a:srgbClr>
                </a:solidFill>
                <a:latin typeface="Rockwell"/>
                <a:ea typeface="+mn-ea"/>
                <a:cs typeface="+mn-cs"/>
              </a:rPr>
              <a:t>+</a:t>
            </a:r>
          </a:p>
        </p:txBody>
      </p:sp>
      <p:sp>
        <p:nvSpPr>
          <p:cNvPr id="9" name="Rectangle 8"/>
          <p:cNvSpPr/>
          <p:nvPr/>
        </p:nvSpPr>
        <p:spPr>
          <a:xfrm>
            <a:off x="285751"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Tree>
    <p:extLst>
      <p:ext uri="{BB962C8B-B14F-4D97-AF65-F5344CB8AC3E}">
        <p14:creationId xmlns:p14="http://schemas.microsoft.com/office/powerpoint/2010/main" val="415390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B490AE-10C8-4854-B779-668F0400B8EA}" type="datetimeFigureOut">
              <a:rPr lang="en-US"/>
              <a:pPr>
                <a:defRPr/>
              </a:pPr>
              <a:t>11/29/17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BC9805-409A-4609-BB54-6808062648D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2"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9" y="1985964"/>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9" y="1985964"/>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1113662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TextBox 11"/>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9"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3" name="Text Placeholder 2"/>
          <p:cNvSpPr>
            <a:spLocks noGrp="1"/>
          </p:cNvSpPr>
          <p:nvPr>
            <p:ph type="body" idx="1"/>
          </p:nvPr>
        </p:nvSpPr>
        <p:spPr>
          <a:xfrm>
            <a:off x="497541" y="2070848"/>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9" y="2070848"/>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38098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3" name="Content Placeholder 2"/>
          <p:cNvSpPr>
            <a:spLocks noGrp="1"/>
          </p:cNvSpPr>
          <p:nvPr>
            <p:ph sz="half" idx="14"/>
          </p:nvPr>
        </p:nvSpPr>
        <p:spPr>
          <a:xfrm>
            <a:off x="498518"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5" name="Slide Number Placeholder 6"/>
          <p:cNvSpPr>
            <a:spLocks noGrp="1"/>
          </p:cNvSpPr>
          <p:nvPr>
            <p:ph type="sldNum" sz="quarter" idx="12"/>
          </p:nvPr>
        </p:nvSpPr>
        <p:spPr>
          <a:xfrm>
            <a:off x="8305801" y="242235"/>
            <a:ext cx="554039" cy="365125"/>
          </a:xfrm>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893691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1" name="Content Placeholder 2"/>
          <p:cNvSpPr>
            <a:spLocks noGrp="1"/>
          </p:cNvSpPr>
          <p:nvPr>
            <p:ph sz="half" idx="15"/>
          </p:nvPr>
        </p:nvSpPr>
        <p:spPr>
          <a:xfrm>
            <a:off x="498519" y="1985964"/>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138658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13356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8" name="TextBox 7"/>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2390337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672099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7"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7" y="273051"/>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1"/>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1" y="6423586"/>
            <a:ext cx="1537447" cy="365125"/>
          </a:xfrm>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859306" y="6423586"/>
            <a:ext cx="3316941" cy="365125"/>
          </a:xfrm>
        </p:spPr>
        <p:txBody>
          <a:bodyPr/>
          <a:lstStyle/>
          <a:p>
            <a:endParaRPr lang="en-US">
              <a:solidFill>
                <a:prstClr val="black">
                  <a:lumMod val="65000"/>
                  <a:lumOff val="35000"/>
                </a:prstClr>
              </a:solidFill>
              <a:latin typeface="Rockwell"/>
            </a:endParaRPr>
          </a:p>
        </p:txBody>
      </p:sp>
      <p:sp>
        <p:nvSpPr>
          <p:cNvPr id="9" name="TextBox 8"/>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Tree>
    <p:extLst>
      <p:ext uri="{BB962C8B-B14F-4D97-AF65-F5344CB8AC3E}">
        <p14:creationId xmlns:p14="http://schemas.microsoft.com/office/powerpoint/2010/main" val="455276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4169404" y="3124201"/>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3460659"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1" y="6423586"/>
            <a:ext cx="1537447" cy="365125"/>
          </a:xfrm>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4191000" y="6423586"/>
            <a:ext cx="3005139" cy="365125"/>
          </a:xfrm>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0" name="TextBox 9"/>
          <p:cNvSpPr txBox="1"/>
          <p:nvPr/>
        </p:nvSpPr>
        <p:spPr>
          <a:xfrm>
            <a:off x="3990111" y="3370730"/>
            <a:ext cx="220568" cy="369332"/>
          </a:xfrm>
          <a:prstGeom prst="rect">
            <a:avLst/>
          </a:prstGeom>
          <a:noFill/>
        </p:spPr>
        <p:txBody>
          <a:bodyPr wrap="square" lIns="0" tIns="0" rIns="0" bIns="0" rtlCol="0">
            <a:spAutoFit/>
          </a:bodyPr>
          <a:lstStyle/>
          <a:p>
            <a:pPr fontAlgn="auto">
              <a:spcBef>
                <a:spcPts val="0"/>
              </a:spcBef>
              <a:spcAft>
                <a:spcPts val="0"/>
              </a:spcAft>
            </a:pPr>
            <a:r>
              <a:rPr sz="2400" b="1">
                <a:solidFill>
                  <a:srgbClr val="663366">
                    <a:lumMod val="60000"/>
                    <a:lumOff val="40000"/>
                  </a:srgbClr>
                </a:solidFill>
                <a:latin typeface="Rockwell"/>
                <a:ea typeface="+mn-ea"/>
                <a:cs typeface="+mn-cs"/>
              </a:rPr>
              <a:t>+ </a:t>
            </a:r>
          </a:p>
        </p:txBody>
      </p:sp>
    </p:spTree>
    <p:extLst>
      <p:ext uri="{BB962C8B-B14F-4D97-AF65-F5344CB8AC3E}">
        <p14:creationId xmlns:p14="http://schemas.microsoft.com/office/powerpoint/2010/main" val="331174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6"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8" name="Rectangle 7"/>
          <p:cNvSpPr/>
          <p:nvPr/>
        </p:nvSpPr>
        <p:spPr>
          <a:xfrm>
            <a:off x="6802439"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9" name="Rectangle 8"/>
          <p:cNvSpPr/>
          <p:nvPr/>
        </p:nvSpPr>
        <p:spPr>
          <a:xfrm>
            <a:off x="6802439"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fontAlgn="auto">
              <a:spcBef>
                <a:spcPts val="0"/>
              </a:spcBef>
              <a:spcAft>
                <a:spcPts val="0"/>
              </a:spcAft>
            </a:pPr>
            <a:r>
              <a:rPr sz="2400" b="1">
                <a:solidFill>
                  <a:srgbClr val="663366">
                    <a:lumMod val="60000"/>
                    <a:lumOff val="40000"/>
                  </a:srgbClr>
                </a:solidFill>
                <a:latin typeface="Rockwell"/>
                <a:ea typeface="+mn-ea"/>
                <a:cs typeface="+mn-cs"/>
              </a:rPr>
              <a:t>+ </a:t>
            </a:r>
          </a:p>
        </p:txBody>
      </p:sp>
    </p:spTree>
    <p:extLst>
      <p:ext uri="{BB962C8B-B14F-4D97-AF65-F5344CB8AC3E}">
        <p14:creationId xmlns:p14="http://schemas.microsoft.com/office/powerpoint/2010/main" val="305373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FEA0AE-4626-4C4B-BE30-03091E3ADC63}" type="datetimeFigureOut">
              <a:rPr lang="en-US"/>
              <a:pPr>
                <a:defRPr/>
              </a:pPr>
              <a:t>11/29/17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BB06D-FD23-4972-8210-B5827D05C4E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380555"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1"/>
            <a:ext cx="6179567"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8"/>
            <a:ext cx="1348399" cy="365125"/>
          </a:xfrm>
        </p:spPr>
        <p:txBody>
          <a:bodyPr/>
          <a:lstStyle>
            <a:lvl1pPr>
              <a:defRPr>
                <a:solidFill>
                  <a:schemeClr val="bg1"/>
                </a:solidFill>
              </a:defRPr>
            </a:lvl1pPr>
          </a:lstStyle>
          <a:p>
            <a:fld id="{D728701E-CAF4-4159-9B3E-41C86DFFA30D}" type="datetimeFigureOut">
              <a:rPr lang="en-US" smtClean="0">
                <a:solidFill>
                  <a:prstClr val="white"/>
                </a:solidFill>
                <a:latin typeface="Rockwell"/>
              </a:rPr>
              <a:pPr/>
              <a:t>11/29/17</a:t>
            </a:fld>
            <a:endParaRPr lang="en-US">
              <a:solidFill>
                <a:prstClr val="white"/>
              </a:solidFill>
              <a:latin typeface="Rockwell"/>
            </a:endParaRPr>
          </a:p>
        </p:txBody>
      </p:sp>
      <p:sp>
        <p:nvSpPr>
          <p:cNvPr id="6" name="Footer Placeholder 5"/>
          <p:cNvSpPr>
            <a:spLocks noGrp="1"/>
          </p:cNvSpPr>
          <p:nvPr>
            <p:ph type="ftr" sz="quarter" idx="11"/>
          </p:nvPr>
        </p:nvSpPr>
        <p:spPr>
          <a:xfrm>
            <a:off x="381097" y="6235608"/>
            <a:ext cx="4648105" cy="365125"/>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
        <p:nvSpPr>
          <p:cNvPr id="10" name="Rectangle 9"/>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Picture Placeholder 12"/>
          <p:cNvSpPr>
            <a:spLocks noGrp="1"/>
          </p:cNvSpPr>
          <p:nvPr>
            <p:ph type="pic" sz="quarter" idx="13"/>
          </p:nvPr>
        </p:nvSpPr>
        <p:spPr>
          <a:xfrm>
            <a:off x="6802439"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9" y="4535424"/>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425236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380556"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3" y="3733801"/>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1" y="6235608"/>
            <a:ext cx="1348399" cy="365125"/>
          </a:xfrm>
        </p:spPr>
        <p:txBody>
          <a:bodyPr/>
          <a:lstStyle>
            <a:lvl1pPr>
              <a:defRPr>
                <a:solidFill>
                  <a:schemeClr val="bg1"/>
                </a:solidFill>
              </a:defRPr>
            </a:lvl1pPr>
          </a:lstStyle>
          <a:p>
            <a:fld id="{D728701E-CAF4-4159-9B3E-41C86DFFA30D}" type="datetimeFigureOut">
              <a:rPr lang="en-US" smtClean="0">
                <a:solidFill>
                  <a:prstClr val="white"/>
                </a:solidFill>
                <a:latin typeface="Rockwell"/>
              </a:rPr>
              <a:pPr/>
              <a:t>11/29/17</a:t>
            </a:fld>
            <a:endParaRPr lang="en-US">
              <a:solidFill>
                <a:prstClr val="white"/>
              </a:solidFill>
              <a:latin typeface="Rockwell"/>
            </a:endParaRPr>
          </a:p>
        </p:txBody>
      </p:sp>
      <p:sp>
        <p:nvSpPr>
          <p:cNvPr id="6" name="Footer Placeholder 5"/>
          <p:cNvSpPr>
            <a:spLocks noGrp="1"/>
          </p:cNvSpPr>
          <p:nvPr>
            <p:ph type="ftr" sz="quarter" idx="11"/>
          </p:nvPr>
        </p:nvSpPr>
        <p:spPr>
          <a:xfrm>
            <a:off x="381097" y="6235608"/>
            <a:ext cx="2590705" cy="365125"/>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424892" y="174813"/>
            <a:ext cx="413309" cy="830997"/>
          </a:xfrm>
          <a:prstGeom prst="rect">
            <a:avLst/>
          </a:prstGeom>
          <a:noFill/>
        </p:spPr>
        <p:txBody>
          <a:bodyPr wrap="square" lIns="0" tIns="0" rIns="0" bIns="0" rtlCol="0">
            <a:spAutoFit/>
          </a:bodyPr>
          <a:lstStyle/>
          <a:p>
            <a:pPr fontAlgn="auto">
              <a:spcBef>
                <a:spcPts val="0"/>
              </a:spcBef>
              <a:spcAft>
                <a:spcPts val="0"/>
              </a:spcAft>
            </a:pPr>
            <a:r>
              <a:rPr sz="5400" b="1">
                <a:solidFill>
                  <a:srgbClr val="663366">
                    <a:lumMod val="60000"/>
                    <a:lumOff val="40000"/>
                  </a:srgbClr>
                </a:solidFill>
                <a:latin typeface="Rockwell"/>
                <a:ea typeface="+mn-ea"/>
                <a:cs typeface="+mn-cs"/>
              </a:rPr>
              <a:t>+</a:t>
            </a:r>
          </a:p>
        </p:txBody>
      </p:sp>
      <p:sp>
        <p:nvSpPr>
          <p:cNvPr id="10" name="Rectangle 9"/>
          <p:cNvSpPr/>
          <p:nvPr/>
        </p:nvSpPr>
        <p:spPr>
          <a:xfrm>
            <a:off x="6802439"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4069755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Title 1"/>
          <p:cNvSpPr>
            <a:spLocks noGrp="1"/>
          </p:cNvSpPr>
          <p:nvPr>
            <p:ph type="title"/>
          </p:nvPr>
        </p:nvSpPr>
        <p:spPr>
          <a:xfrm>
            <a:off x="4953000" y="3124201"/>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401" y="6423586"/>
            <a:ext cx="1537447" cy="365125"/>
          </a:xfrm>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4191000" y="6423586"/>
            <a:ext cx="3005139" cy="365125"/>
          </a:xfrm>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fontAlgn="auto">
              <a:spcBef>
                <a:spcPts val="0"/>
              </a:spcBef>
              <a:spcAft>
                <a:spcPts val="0"/>
              </a:spcAft>
            </a:pPr>
            <a:r>
              <a:rPr sz="2400" b="1">
                <a:solidFill>
                  <a:srgbClr val="663366">
                    <a:lumMod val="60000"/>
                    <a:lumOff val="40000"/>
                  </a:srgbClr>
                </a:solidFill>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019757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9" name="TextBox 8"/>
          <p:cNvSpPr txBox="1"/>
          <p:nvPr/>
        </p:nvSpPr>
        <p:spPr>
          <a:xfrm>
            <a:off x="223186" y="228600"/>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Tree>
    <p:extLst>
      <p:ext uri="{BB962C8B-B14F-4D97-AF65-F5344CB8AC3E}">
        <p14:creationId xmlns:p14="http://schemas.microsoft.com/office/powerpoint/2010/main" val="3299117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Rockwell"/>
            </a:endParaRPr>
          </a:p>
        </p:txBody>
      </p:sp>
      <p:sp>
        <p:nvSpPr>
          <p:cNvPr id="2" name="Vertical Title 1"/>
          <p:cNvSpPr>
            <a:spLocks noGrp="1"/>
          </p:cNvSpPr>
          <p:nvPr>
            <p:ph type="title" orient="vert"/>
          </p:nvPr>
        </p:nvSpPr>
        <p:spPr>
          <a:xfrm>
            <a:off x="7995773" y="954743"/>
            <a:ext cx="681319"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7"/>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latin typeface="Rockwell"/>
              </a:rPr>
              <a:pPr/>
              <a:t>11/29/17</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rot="16200000">
            <a:off x="8593112" y="561668"/>
            <a:ext cx="260909" cy="553998"/>
          </a:xfrm>
          <a:prstGeom prst="rect">
            <a:avLst/>
          </a:prstGeom>
          <a:noFill/>
        </p:spPr>
        <p:txBody>
          <a:bodyPr wrap="square" lIns="0" tIns="0" rIns="0" bIns="0" rtlCol="0">
            <a:spAutoFit/>
          </a:bodyPr>
          <a:lstStyle/>
          <a:p>
            <a:pPr fontAlgn="auto">
              <a:spcBef>
                <a:spcPts val="0"/>
              </a:spcBef>
              <a:spcAft>
                <a:spcPts val="0"/>
              </a:spcAft>
            </a:pPr>
            <a:r>
              <a:rPr sz="3600" b="1">
                <a:solidFill>
                  <a:srgbClr val="663366">
                    <a:lumMod val="60000"/>
                    <a:lumOff val="40000"/>
                  </a:srgbClr>
                </a:solidFill>
                <a:latin typeface="Rockwell"/>
                <a:ea typeface="+mn-ea"/>
                <a:cs typeface="+mn-cs"/>
              </a:rPr>
              <a:t>+</a:t>
            </a:r>
          </a:p>
        </p:txBody>
      </p:sp>
    </p:spTree>
    <p:extLst>
      <p:ext uri="{BB962C8B-B14F-4D97-AF65-F5344CB8AC3E}">
        <p14:creationId xmlns:p14="http://schemas.microsoft.com/office/powerpoint/2010/main" val="3457264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3" y="292100"/>
            <a:ext cx="8686800" cy="52664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US" dirty="0"/>
              <a:t>Table of contents/Agenda template</a:t>
            </a:r>
          </a:p>
        </p:txBody>
      </p:sp>
      <p:sp>
        <p:nvSpPr>
          <p:cNvPr id="3" name="Slide Number Placeholder 2"/>
          <p:cNvSpPr>
            <a:spLocks noGrp="1"/>
          </p:cNvSpPr>
          <p:nvPr>
            <p:ph type="sldNum" sz="quarter" idx="10"/>
          </p:nvPr>
        </p:nvSpPr>
        <p:spPr/>
        <p:txBody>
          <a:bodyPr/>
          <a:lstStyle/>
          <a:p>
            <a:fld id="{92EDDE8C-FCD3-47EF-B8D4-5308179AEE2C}" type="slidenum">
              <a:rPr lang="en-US" smtClean="0">
                <a:solidFill>
                  <a:prstClr val="white"/>
                </a:solidFill>
                <a:latin typeface="Rockwell"/>
              </a:rPr>
              <a:pPr/>
              <a:t>‹#›</a:t>
            </a:fld>
            <a:endParaRPr lang="en-US" dirty="0">
              <a:solidFill>
                <a:prstClr val="white"/>
              </a:solidFill>
              <a:latin typeface="Rockwell"/>
            </a:endParaRPr>
          </a:p>
        </p:txBody>
      </p:sp>
      <p:sp>
        <p:nvSpPr>
          <p:cNvPr id="8" name="Text Placeholder 6"/>
          <p:cNvSpPr>
            <a:spLocks noGrp="1"/>
          </p:cNvSpPr>
          <p:nvPr>
            <p:ph type="body" sz="quarter" idx="12" hasCustomPrompt="1"/>
          </p:nvPr>
        </p:nvSpPr>
        <p:spPr>
          <a:xfrm>
            <a:off x="3163825" y="1828800"/>
            <a:ext cx="5687845" cy="4114800"/>
          </a:xfrm>
        </p:spPr>
        <p:txBody>
          <a:bodyPr lIns="0" tIns="91440" bIns="0"/>
          <a:lstStyle>
            <a:lvl1pPr marL="0" indent="0">
              <a:lnSpc>
                <a:spcPts val="1300"/>
              </a:lnSpc>
              <a:spcBef>
                <a:spcPts val="1080"/>
              </a:spcBef>
              <a:buNone/>
              <a:defRPr sz="1200"/>
            </a:lvl1pPr>
          </a:lstStyle>
          <a:p>
            <a:pPr lvl="0"/>
            <a:r>
              <a:rPr lang="en-US" dirty="0"/>
              <a:t>Note that the contents/agenda items are written in sentence case</a:t>
            </a:r>
          </a:p>
          <a:p>
            <a:pPr lvl="0"/>
            <a:r>
              <a:rPr lang="en-US" dirty="0"/>
              <a:t>Title the page “Table of contents” if the document is meant to be read or is a “leave behind.” Use “Agenda” if the document will be presented formally</a:t>
            </a:r>
          </a:p>
          <a:p>
            <a:pPr lvl="0"/>
            <a:r>
              <a:rPr lang="en-US" dirty="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329184" y="1828800"/>
            <a:ext cx="2743200" cy="4114800"/>
          </a:xfrm>
        </p:spPr>
        <p:txBody>
          <a:bodyPr/>
          <a:lstStyle>
            <a:lvl1pPr marL="0" indent="0">
              <a:buNone/>
              <a:defRPr sz="1800"/>
            </a:lvl1pPr>
          </a:lstStyle>
          <a:p>
            <a:pPr lvl="0"/>
            <a:r>
              <a:rPr lang="en-US" dirty="0"/>
              <a:t>Content heading</a:t>
            </a:r>
          </a:p>
        </p:txBody>
      </p:sp>
    </p:spTree>
    <p:extLst>
      <p:ext uri="{BB962C8B-B14F-4D97-AF65-F5344CB8AC3E}">
        <p14:creationId xmlns:p14="http://schemas.microsoft.com/office/powerpoint/2010/main" val="293512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90F4CB-C953-4576-BFA2-06A177866ACA}" type="datetimeFigureOut">
              <a:rPr lang="en-US"/>
              <a:pPr>
                <a:defRPr/>
              </a:pPr>
              <a:t>11/29/17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CEBDE9-5899-4198-818C-6C3F374480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A7C732-42E6-495D-BD21-F938347E3936}" type="datetimeFigureOut">
              <a:rPr lang="en-US"/>
              <a:pPr>
                <a:defRPr/>
              </a:pPr>
              <a:t>11/29/17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0BF9BE-FA3B-425E-8F42-26BF03C510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9D004A-0DE9-4AAE-B8B5-47FB86CF8500}" type="datetimeFigureOut">
              <a:rPr lang="en-US"/>
              <a:pPr>
                <a:defRPr/>
              </a:pPr>
              <a:t>11/29/17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F8B94-35D0-46EB-B061-0B3F61335E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BD9C7E-CCB7-49CD-A9ED-A961FA28F109}" type="datetimeFigureOut">
              <a:rPr lang="en-US"/>
              <a:pPr>
                <a:defRPr/>
              </a:pPr>
              <a:t>11/29/17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ED82ED-2E2B-446B-A531-D0558F8420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slideLayout" Target="../slideLayouts/slideLayout33.xml"/><Relationship Id="rId21" Type="http://schemas.openxmlformats.org/officeDocument/2006/relationships/slideLayout" Target="../slideLayouts/slideLayout34.xml"/><Relationship Id="rId22" Type="http://schemas.openxmlformats.org/officeDocument/2006/relationships/theme" Target="../theme/theme2.xml"/><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20" Type="http://schemas.openxmlformats.org/officeDocument/2006/relationships/slideLayout" Target="../slideLayouts/slideLayout54.xml"/><Relationship Id="rId21" Type="http://schemas.openxmlformats.org/officeDocument/2006/relationships/slideLayout" Target="../slideLayouts/slideLayout55.xml"/><Relationship Id="rId22" Type="http://schemas.openxmlformats.org/officeDocument/2006/relationships/theme" Target="../theme/theme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Relationship Id="rId19" Type="http://schemas.openxmlformats.org/officeDocument/2006/relationships/slideLayout" Target="../slideLayouts/slideLayout5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2212DEE-C27B-4668-9014-F6DE6793FF87}" type="datetimeFigureOut">
              <a:rPr lang="en-US"/>
              <a:pPr>
                <a:defRPr/>
              </a:pPr>
              <a:t>11/29/17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A7236E56-4C4F-4BB9-9562-3915A06DFE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1" r:id="rId12"/>
    <p:sldLayoutId id="2147483764" r:id="rId13"/>
  </p:sldLayoutIdLst>
  <p:txStyles>
    <p:titleStyle>
      <a:lvl1pPr algn="ctr" rtl="0" fontAlgn="base">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fontAlgn="base">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fontAlgn="base">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fontAlgn="base">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484095"/>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6" y="1981201"/>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6"/>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fontAlgn="auto">
              <a:spcBef>
                <a:spcPts val="0"/>
              </a:spcBef>
              <a:spcAft>
                <a:spcPts val="0"/>
              </a:spcAft>
            </a:pPr>
            <a:fld id="{D728701E-CAF4-4159-9B3E-41C86DFFA30D}" type="datetimeFigureOut">
              <a:rPr lang="en-US" smtClean="0">
                <a:solidFill>
                  <a:prstClr val="black">
                    <a:lumMod val="65000"/>
                    <a:lumOff val="35000"/>
                  </a:prstClr>
                </a:solidFill>
                <a:latin typeface="Rockwell"/>
                <a:ea typeface="+mn-ea"/>
                <a:cs typeface="+mn-cs"/>
              </a:rPr>
              <a:pPr fontAlgn="auto">
                <a:spcBef>
                  <a:spcPts val="0"/>
                </a:spcBef>
                <a:spcAft>
                  <a:spcPts val="0"/>
                </a:spcAft>
              </a:pPr>
              <a:t>11/29/17</a:t>
            </a:fld>
            <a:endParaRPr lang="en-US">
              <a:solidFill>
                <a:prstClr val="black">
                  <a:lumMod val="65000"/>
                  <a:lumOff val="35000"/>
                </a:prstClr>
              </a:solidFill>
              <a:latin typeface="Rockwell"/>
              <a:ea typeface="+mn-ea"/>
              <a:cs typeface="+mn-cs"/>
            </a:endParaRPr>
          </a:p>
        </p:txBody>
      </p:sp>
      <p:sp>
        <p:nvSpPr>
          <p:cNvPr id="5" name="Footer Placeholder 4"/>
          <p:cNvSpPr>
            <a:spLocks noGrp="1"/>
          </p:cNvSpPr>
          <p:nvPr>
            <p:ph type="ftr" sz="quarter" idx="3"/>
          </p:nvPr>
        </p:nvSpPr>
        <p:spPr>
          <a:xfrm>
            <a:off x="201706" y="6423586"/>
            <a:ext cx="6122895"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fontAlgn="auto">
              <a:spcBef>
                <a:spcPts val="0"/>
              </a:spcBef>
              <a:spcAft>
                <a:spcPts val="0"/>
              </a:spcAft>
            </a:pPr>
            <a:endParaRPr lang="en-US">
              <a:solidFill>
                <a:prstClr val="black">
                  <a:lumMod val="65000"/>
                  <a:lumOff val="35000"/>
                </a:prstClr>
              </a:solidFill>
              <a:latin typeface="Rockwell"/>
              <a:ea typeface="+mn-ea"/>
              <a:cs typeface="+mn-cs"/>
            </a:endParaRPr>
          </a:p>
        </p:txBody>
      </p:sp>
      <p:sp>
        <p:nvSpPr>
          <p:cNvPr id="6" name="Slide Number Placeholder 5"/>
          <p:cNvSpPr>
            <a:spLocks noGrp="1"/>
          </p:cNvSpPr>
          <p:nvPr>
            <p:ph type="sldNum" sz="quarter" idx="4"/>
          </p:nvPr>
        </p:nvSpPr>
        <p:spPr>
          <a:xfrm>
            <a:off x="8305801" y="242235"/>
            <a:ext cx="554039" cy="365125"/>
          </a:xfrm>
          <a:prstGeom prst="rect">
            <a:avLst/>
          </a:prstGeom>
        </p:spPr>
        <p:txBody>
          <a:bodyPr vert="horz" lIns="91440" tIns="45720" rIns="91440" bIns="45720" rtlCol="0" anchor="ctr"/>
          <a:lstStyle>
            <a:lvl1pPr algn="r">
              <a:defRPr sz="1400">
                <a:solidFill>
                  <a:schemeClr val="bg1"/>
                </a:solidFill>
              </a:defRPr>
            </a:lvl1pPr>
          </a:lstStyle>
          <a:p>
            <a:pPr fontAlgn="auto">
              <a:spcBef>
                <a:spcPts val="0"/>
              </a:spcBef>
              <a:spcAft>
                <a:spcPts val="0"/>
              </a:spcAft>
            </a:pPr>
            <a:fld id="{162F1D00-BD13-4404-86B0-79703945A0A7}" type="slidenum">
              <a:rPr lang="en-US" smtClean="0">
                <a:solidFill>
                  <a:prstClr val="white"/>
                </a:solidFill>
                <a:latin typeface="Rockwell"/>
                <a:ea typeface="+mn-ea"/>
                <a:cs typeface="+mn-cs"/>
              </a:rPr>
              <a:pPr fontAlgn="auto">
                <a:spcBef>
                  <a:spcPts val="0"/>
                </a:spcBef>
                <a:spcAft>
                  <a:spcPts val="0"/>
                </a:spcAft>
              </a:pPr>
              <a:t>‹#›</a:t>
            </a:fld>
            <a:endParaRPr lang="en-US">
              <a:solidFill>
                <a:prstClr val="white"/>
              </a:solidFill>
              <a:latin typeface="Rockwell"/>
              <a:ea typeface="+mn-ea"/>
              <a:cs typeface="+mn-cs"/>
            </a:endParaRPr>
          </a:p>
        </p:txBody>
      </p:sp>
    </p:spTree>
    <p:extLst>
      <p:ext uri="{BB962C8B-B14F-4D97-AF65-F5344CB8AC3E}">
        <p14:creationId xmlns:p14="http://schemas.microsoft.com/office/powerpoint/2010/main" val="33053694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484095"/>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6" y="1981201"/>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6"/>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fontAlgn="auto">
              <a:spcBef>
                <a:spcPts val="0"/>
              </a:spcBef>
              <a:spcAft>
                <a:spcPts val="0"/>
              </a:spcAft>
            </a:pPr>
            <a:fld id="{D728701E-CAF4-4159-9B3E-41C86DFFA30D}" type="datetimeFigureOut">
              <a:rPr lang="en-US" smtClean="0">
                <a:solidFill>
                  <a:prstClr val="black">
                    <a:lumMod val="65000"/>
                    <a:lumOff val="35000"/>
                  </a:prstClr>
                </a:solidFill>
                <a:latin typeface="Rockwell"/>
                <a:ea typeface="+mn-ea"/>
                <a:cs typeface="+mn-cs"/>
              </a:rPr>
              <a:pPr fontAlgn="auto">
                <a:spcBef>
                  <a:spcPts val="0"/>
                </a:spcBef>
                <a:spcAft>
                  <a:spcPts val="0"/>
                </a:spcAft>
              </a:pPr>
              <a:t>11/29/17</a:t>
            </a:fld>
            <a:endParaRPr lang="en-US">
              <a:solidFill>
                <a:prstClr val="black">
                  <a:lumMod val="65000"/>
                  <a:lumOff val="35000"/>
                </a:prstClr>
              </a:solidFill>
              <a:latin typeface="Rockwell"/>
              <a:ea typeface="+mn-ea"/>
              <a:cs typeface="+mn-cs"/>
            </a:endParaRPr>
          </a:p>
        </p:txBody>
      </p:sp>
      <p:sp>
        <p:nvSpPr>
          <p:cNvPr id="5" name="Footer Placeholder 4"/>
          <p:cNvSpPr>
            <a:spLocks noGrp="1"/>
          </p:cNvSpPr>
          <p:nvPr>
            <p:ph type="ftr" sz="quarter" idx="3"/>
          </p:nvPr>
        </p:nvSpPr>
        <p:spPr>
          <a:xfrm>
            <a:off x="201706" y="6423586"/>
            <a:ext cx="6122895"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fontAlgn="auto">
              <a:spcBef>
                <a:spcPts val="0"/>
              </a:spcBef>
              <a:spcAft>
                <a:spcPts val="0"/>
              </a:spcAft>
            </a:pPr>
            <a:endParaRPr lang="en-US">
              <a:solidFill>
                <a:prstClr val="black">
                  <a:lumMod val="65000"/>
                  <a:lumOff val="35000"/>
                </a:prstClr>
              </a:solidFill>
              <a:latin typeface="Rockwell"/>
              <a:ea typeface="+mn-ea"/>
              <a:cs typeface="+mn-cs"/>
            </a:endParaRPr>
          </a:p>
        </p:txBody>
      </p:sp>
      <p:sp>
        <p:nvSpPr>
          <p:cNvPr id="6" name="Slide Number Placeholder 5"/>
          <p:cNvSpPr>
            <a:spLocks noGrp="1"/>
          </p:cNvSpPr>
          <p:nvPr>
            <p:ph type="sldNum" sz="quarter" idx="4"/>
          </p:nvPr>
        </p:nvSpPr>
        <p:spPr>
          <a:xfrm>
            <a:off x="8305801" y="242235"/>
            <a:ext cx="554039" cy="365125"/>
          </a:xfrm>
          <a:prstGeom prst="rect">
            <a:avLst/>
          </a:prstGeom>
        </p:spPr>
        <p:txBody>
          <a:bodyPr vert="horz" lIns="91440" tIns="45720" rIns="91440" bIns="45720" rtlCol="0" anchor="ctr"/>
          <a:lstStyle>
            <a:lvl1pPr algn="r">
              <a:defRPr sz="1400">
                <a:solidFill>
                  <a:schemeClr val="bg1"/>
                </a:solidFill>
              </a:defRPr>
            </a:lvl1pPr>
          </a:lstStyle>
          <a:p>
            <a:pPr fontAlgn="auto">
              <a:spcBef>
                <a:spcPts val="0"/>
              </a:spcBef>
              <a:spcAft>
                <a:spcPts val="0"/>
              </a:spcAft>
            </a:pPr>
            <a:fld id="{162F1D00-BD13-4404-86B0-79703945A0A7}" type="slidenum">
              <a:rPr lang="en-US" smtClean="0">
                <a:solidFill>
                  <a:prstClr val="white"/>
                </a:solidFill>
                <a:latin typeface="Rockwell"/>
                <a:ea typeface="+mn-ea"/>
                <a:cs typeface="+mn-cs"/>
              </a:rPr>
              <a:pPr fontAlgn="auto">
                <a:spcBef>
                  <a:spcPts val="0"/>
                </a:spcBef>
                <a:spcAft>
                  <a:spcPts val="0"/>
                </a:spcAft>
              </a:pPr>
              <a:t>‹#›</a:t>
            </a:fld>
            <a:endParaRPr lang="en-US">
              <a:solidFill>
                <a:prstClr val="white"/>
              </a:solidFill>
              <a:latin typeface="Rockwell"/>
              <a:ea typeface="+mn-ea"/>
              <a:cs typeface="+mn-cs"/>
            </a:endParaRPr>
          </a:p>
        </p:txBody>
      </p:sp>
    </p:spTree>
    <p:extLst>
      <p:ext uri="{BB962C8B-B14F-4D97-AF65-F5344CB8AC3E}">
        <p14:creationId xmlns:p14="http://schemas.microsoft.com/office/powerpoint/2010/main" val="28353333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9.jpeg"/><Relationship Id="rId1" Type="http://schemas.openxmlformats.org/officeDocument/2006/relationships/slideLayout" Target="../slideLayouts/slideLayout4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www.enviro-net.org)/"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9.jpeg"/><Relationship Id="rId6" Type="http://schemas.openxmlformats.org/officeDocument/2006/relationships/image" Target="../media/image24.emf"/><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9.jpeg"/><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8816" y="4561168"/>
            <a:ext cx="6150384" cy="933450"/>
          </a:xfrm>
        </p:spPr>
        <p:txBody>
          <a:bodyPr>
            <a:noAutofit/>
          </a:bodyPr>
          <a:lstStyle/>
          <a:p>
            <a:r>
              <a:rPr lang="en-US" sz="2200" b="1" dirty="0" err="1" smtClean="0">
                <a:latin typeface="Corbel" charset="0"/>
                <a:ea typeface="Corbel" charset="0"/>
                <a:cs typeface="Corbel" charset="0"/>
              </a:rPr>
              <a:t>Tropi</a:t>
            </a:r>
            <a:r>
              <a:rPr lang="en-US" sz="2200" b="1" dirty="0" smtClean="0">
                <a:latin typeface="Corbel" charset="0"/>
                <a:ea typeface="Corbel" charset="0"/>
                <a:cs typeface="Corbel" charset="0"/>
              </a:rPr>
              <a:t>-Dry: Human and biophysical dimensions of Tropical Dry Forests in the Americas</a:t>
            </a:r>
            <a:endParaRPr lang="en-US" sz="2200" b="1" dirty="0">
              <a:latin typeface="Corbel" charset="0"/>
              <a:ea typeface="Corbel" charset="0"/>
              <a:cs typeface="Corbel" charset="0"/>
            </a:endParaRPr>
          </a:p>
        </p:txBody>
      </p:sp>
      <p:sp>
        <p:nvSpPr>
          <p:cNvPr id="3" name="Subtitle 2"/>
          <p:cNvSpPr>
            <a:spLocks noGrp="1"/>
          </p:cNvSpPr>
          <p:nvPr>
            <p:ph type="subTitle" idx="1"/>
          </p:nvPr>
        </p:nvSpPr>
        <p:spPr>
          <a:xfrm>
            <a:off x="2732597" y="5346700"/>
            <a:ext cx="6055803" cy="748553"/>
          </a:xfrm>
        </p:spPr>
        <p:txBody>
          <a:bodyPr>
            <a:noAutofit/>
          </a:bodyPr>
          <a:lstStyle/>
          <a:p>
            <a:r>
              <a:rPr lang="en-US" dirty="0" smtClean="0">
                <a:solidFill>
                  <a:schemeClr val="tx1"/>
                </a:solidFill>
                <a:latin typeface="Corbel" charset="0"/>
                <a:ea typeface="Corbel" charset="0"/>
                <a:cs typeface="Corbel" charset="0"/>
              </a:rPr>
              <a:t>Prof. Dr. Arturo Sanchez-</a:t>
            </a:r>
            <a:r>
              <a:rPr lang="en-US" dirty="0" err="1" smtClean="0">
                <a:solidFill>
                  <a:schemeClr val="tx1"/>
                </a:solidFill>
                <a:latin typeface="Corbel" charset="0"/>
                <a:ea typeface="Corbel" charset="0"/>
                <a:cs typeface="Corbel" charset="0"/>
              </a:rPr>
              <a:t>Azofeifa</a:t>
            </a:r>
            <a:r>
              <a:rPr lang="en-US" dirty="0" smtClean="0">
                <a:solidFill>
                  <a:schemeClr val="tx1"/>
                </a:solidFill>
                <a:latin typeface="Corbel" charset="0"/>
                <a:ea typeface="Corbel" charset="0"/>
                <a:cs typeface="Corbel" charset="0"/>
              </a:rPr>
              <a:t>, </a:t>
            </a:r>
            <a:r>
              <a:rPr lang="en-US" dirty="0" err="1" smtClean="0">
                <a:solidFill>
                  <a:schemeClr val="tx1"/>
                </a:solidFill>
                <a:latin typeface="Corbel" charset="0"/>
                <a:ea typeface="Corbel" charset="0"/>
                <a:cs typeface="Corbel" charset="0"/>
              </a:rPr>
              <a:t>Ualberta</a:t>
            </a:r>
            <a:r>
              <a:rPr lang="en-US" dirty="0" smtClean="0">
                <a:solidFill>
                  <a:schemeClr val="tx1"/>
                </a:solidFill>
                <a:latin typeface="Corbel" charset="0"/>
                <a:ea typeface="Corbel" charset="0"/>
                <a:cs typeface="Corbel" charset="0"/>
              </a:rPr>
              <a:t>, Canada</a:t>
            </a:r>
            <a:endParaRPr lang="en-US" dirty="0" smtClean="0">
              <a:solidFill>
                <a:schemeClr val="tx1"/>
              </a:solidFill>
              <a:latin typeface="Corbel" charset="0"/>
              <a:ea typeface="Corbel" charset="0"/>
              <a:cs typeface="Corbel" charset="0"/>
            </a:endParaRPr>
          </a:p>
          <a:p>
            <a:r>
              <a:rPr lang="en-US" dirty="0" smtClean="0">
                <a:solidFill>
                  <a:schemeClr val="tx1"/>
                </a:solidFill>
                <a:latin typeface="Corbel" charset="0"/>
                <a:ea typeface="Corbel" charset="0"/>
                <a:cs typeface="Corbel" charset="0"/>
              </a:rPr>
              <a:t>Mario Marcos </a:t>
            </a:r>
            <a:r>
              <a:rPr lang="en-US" dirty="0" err="1" smtClean="0">
                <a:solidFill>
                  <a:schemeClr val="tx1"/>
                </a:solidFill>
                <a:latin typeface="Corbel" charset="0"/>
                <a:ea typeface="Corbel" charset="0"/>
                <a:cs typeface="Corbel" charset="0"/>
              </a:rPr>
              <a:t>Espirito</a:t>
            </a:r>
            <a:r>
              <a:rPr lang="en-US" dirty="0" smtClean="0">
                <a:solidFill>
                  <a:schemeClr val="tx1"/>
                </a:solidFill>
                <a:latin typeface="Corbel" charset="0"/>
                <a:ea typeface="Corbel" charset="0"/>
                <a:cs typeface="Corbel" charset="0"/>
              </a:rPr>
              <a:t> Santo, UNIMONTES, Brazil</a:t>
            </a:r>
            <a:endParaRPr lang="en-US" dirty="0">
              <a:solidFill>
                <a:schemeClr val="tx1"/>
              </a:solidFill>
              <a:latin typeface="Corbel" charset="0"/>
              <a:ea typeface="Corbel" charset="0"/>
              <a:cs typeface="Corbel" charset="0"/>
            </a:endParaRPr>
          </a:p>
        </p:txBody>
      </p:sp>
      <p:pic>
        <p:nvPicPr>
          <p:cNvPr id="6" name="Picture 2" descr="C:\Users\crankie\Desktop\Microsoft-denmark conference\WSN lay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2" y="243180"/>
            <a:ext cx="2053259" cy="20264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4633912" y="2391265"/>
            <a:ext cx="2053259" cy="2026496"/>
          </a:xfrm>
          <a:prstGeom prst="rect">
            <a:avLst/>
          </a:prstGeom>
        </p:spPr>
      </p:pic>
      <p:pic>
        <p:nvPicPr>
          <p:cNvPr id="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1" y="2391265"/>
            <a:ext cx="2057400" cy="2026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6781801" y="243179"/>
            <a:ext cx="2065120" cy="2026497"/>
          </a:xfrm>
          <a:prstGeom prst="rect">
            <a:avLst/>
          </a:prstGeom>
        </p:spPr>
      </p:pic>
      <p:pic>
        <p:nvPicPr>
          <p:cNvPr id="13" name="Picture 12"/>
          <p:cNvPicPr>
            <a:picLocks noChangeAspect="1"/>
          </p:cNvPicPr>
          <p:nvPr/>
        </p:nvPicPr>
        <p:blipFill>
          <a:blip r:embed="rId6"/>
          <a:stretch>
            <a:fillRect/>
          </a:stretch>
        </p:blipFill>
        <p:spPr>
          <a:xfrm>
            <a:off x="304802" y="243180"/>
            <a:ext cx="4235449" cy="4174582"/>
          </a:xfrm>
          <a:prstGeom prst="rect">
            <a:avLst/>
          </a:prstGeom>
        </p:spPr>
      </p:pic>
      <p:pic>
        <p:nvPicPr>
          <p:cNvPr id="11" name="Picture 10" descr="LOGO TROPI DRY berlin sans.jpg"/>
          <p:cNvPicPr>
            <a:picLocks noChangeAspect="1"/>
          </p:cNvPicPr>
          <p:nvPr/>
        </p:nvPicPr>
        <p:blipFill>
          <a:blip r:embed="rId7"/>
          <a:srcRect/>
          <a:stretch>
            <a:fillRect/>
          </a:stretch>
        </p:blipFill>
        <p:spPr bwMode="auto">
          <a:xfrm>
            <a:off x="304802" y="4417761"/>
            <a:ext cx="2427795" cy="2427795"/>
          </a:xfrm>
          <a:prstGeom prst="rect">
            <a:avLst/>
          </a:prstGeom>
          <a:noFill/>
          <a:ln w="9525">
            <a:noFill/>
            <a:miter lim="800000"/>
            <a:headEnd/>
            <a:tailEnd/>
          </a:ln>
        </p:spPr>
      </p:pic>
      <p:sp>
        <p:nvSpPr>
          <p:cNvPr id="4" name="TextBox 3"/>
          <p:cNvSpPr txBox="1"/>
          <p:nvPr/>
        </p:nvSpPr>
        <p:spPr>
          <a:xfrm>
            <a:off x="6960571" y="6463075"/>
            <a:ext cx="1886350" cy="276999"/>
          </a:xfrm>
          <a:prstGeom prst="rect">
            <a:avLst/>
          </a:prstGeom>
          <a:noFill/>
        </p:spPr>
        <p:txBody>
          <a:bodyPr wrap="none" rtlCol="0">
            <a:spAutoFit/>
          </a:bodyPr>
          <a:lstStyle/>
          <a:p>
            <a:r>
              <a:rPr lang="en-US" sz="1200" dirty="0" smtClean="0">
                <a:latin typeface="Corbel" charset="0"/>
                <a:ea typeface="Corbel" charset="0"/>
                <a:cs typeface="Corbel" charset="0"/>
              </a:rPr>
              <a:t>IAI </a:t>
            </a:r>
            <a:r>
              <a:rPr lang="mr-IN" sz="1200" dirty="0" smtClean="0">
                <a:latin typeface="Corbel" charset="0"/>
                <a:ea typeface="Corbel" charset="0"/>
                <a:cs typeface="Corbel" charset="0"/>
              </a:rPr>
              <a:t>–</a:t>
            </a:r>
            <a:r>
              <a:rPr lang="en-US" sz="1200" dirty="0" smtClean="0">
                <a:latin typeface="Corbel" charset="0"/>
                <a:ea typeface="Corbel" charset="0"/>
                <a:cs typeface="Corbel" charset="0"/>
              </a:rPr>
              <a:t> 2017 Meeting, Cancun</a:t>
            </a:r>
            <a:endParaRPr lang="en-US" sz="1200" dirty="0">
              <a:latin typeface="Corbel" charset="0"/>
              <a:ea typeface="Corbel" charset="0"/>
              <a:cs typeface="Corbel" charset="0"/>
            </a:endParaRPr>
          </a:p>
        </p:txBody>
      </p:sp>
    </p:spTree>
    <p:extLst>
      <p:ext uri="{BB962C8B-B14F-4D97-AF65-F5344CB8AC3E}">
        <p14:creationId xmlns:p14="http://schemas.microsoft.com/office/powerpoint/2010/main" val="363220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242795"/>
            <a:ext cx="7556313" cy="1116106"/>
          </a:xfrm>
        </p:spPr>
        <p:txBody>
          <a:bodyPr/>
          <a:lstStyle/>
          <a:p>
            <a:r>
              <a:rPr lang="en-US" sz="3200" b="1" dirty="0" err="1" smtClean="0">
                <a:latin typeface="Corbel" charset="0"/>
                <a:ea typeface="Corbel" charset="0"/>
                <a:cs typeface="Corbel" charset="0"/>
              </a:rPr>
              <a:t>Tropi</a:t>
            </a:r>
            <a:r>
              <a:rPr lang="en-US" sz="3200" b="1" dirty="0" smtClean="0">
                <a:latin typeface="Corbel" charset="0"/>
                <a:ea typeface="Corbel" charset="0"/>
                <a:cs typeface="Corbel" charset="0"/>
              </a:rPr>
              <a:t>-Dry: Changes to  the environmental monitoring paradigm</a:t>
            </a:r>
            <a:endParaRPr lang="en-US" sz="3200" b="1" dirty="0">
              <a:latin typeface="Corbel" charset="0"/>
              <a:ea typeface="Corbel" charset="0"/>
              <a:cs typeface="Corbel" charset="0"/>
            </a:endParaRPr>
          </a:p>
        </p:txBody>
      </p:sp>
      <p:pic>
        <p:nvPicPr>
          <p:cNvPr id="9" name="Picture 8" descr="C:\Users\PRECISION\Pictures\Field Photos - Demo\Bigger\DSC031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3" y="4953000"/>
            <a:ext cx="9161233"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131083" y="1484784"/>
            <a:ext cx="8864600" cy="3175000"/>
          </a:xfrm>
          <a:prstGeom prst="rect">
            <a:avLst/>
          </a:prstGeom>
        </p:spPr>
      </p:pic>
      <p:sp>
        <p:nvSpPr>
          <p:cNvPr id="3" name="Rectangle 2"/>
          <p:cNvSpPr/>
          <p:nvPr/>
        </p:nvSpPr>
        <p:spPr>
          <a:xfrm>
            <a:off x="323528" y="3434792"/>
            <a:ext cx="1838780" cy="100232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TDF can be fully instrumented at all levels</a:t>
            </a:r>
            <a:endPar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2501538" y="3434792"/>
            <a:ext cx="1944216" cy="10867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Monitoring systems are interconnected in entirely new ways</a:t>
            </a:r>
            <a:endPar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4677436" y="3434792"/>
            <a:ext cx="1982796" cy="10867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Intelligent interaction is made possible with </a:t>
            </a:r>
            <a:r>
              <a:rPr lang="en-US" sz="16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external elements</a:t>
            </a:r>
            <a:endPar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6999462" y="3434056"/>
            <a:ext cx="1770718" cy="10875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Information is shared to improve decision-making</a:t>
            </a:r>
            <a:endPar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437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52295"/>
            <a:ext cx="7556313" cy="1116106"/>
          </a:xfrm>
        </p:spPr>
        <p:txBody>
          <a:bodyPr/>
          <a:lstStyle/>
          <a:p>
            <a:r>
              <a:rPr lang="en-US" sz="3200" b="1" dirty="0">
                <a:latin typeface="Corbel" charset="0"/>
                <a:ea typeface="Corbel" charset="0"/>
                <a:cs typeface="Corbel" charset="0"/>
              </a:rPr>
              <a:t>Some fundamental scientific questions for </a:t>
            </a:r>
            <a:r>
              <a:rPr lang="en-US" sz="3200" b="1" dirty="0" smtClean="0">
                <a:latin typeface="Corbel" charset="0"/>
                <a:ea typeface="Corbel" charset="0"/>
                <a:cs typeface="Corbel" charset="0"/>
              </a:rPr>
              <a:t>TDF (</a:t>
            </a:r>
            <a:r>
              <a:rPr lang="en-US" sz="3200" b="1" dirty="0" err="1" smtClean="0">
                <a:latin typeface="Corbel" charset="0"/>
                <a:ea typeface="Corbel" charset="0"/>
                <a:cs typeface="Corbel" charset="0"/>
              </a:rPr>
              <a:t>Tropi</a:t>
            </a:r>
            <a:r>
              <a:rPr lang="en-US" sz="3200" b="1" dirty="0" smtClean="0">
                <a:latin typeface="Corbel" charset="0"/>
                <a:ea typeface="Corbel" charset="0"/>
                <a:cs typeface="Corbel" charset="0"/>
              </a:rPr>
              <a:t>-Dry emerging Research)</a:t>
            </a:r>
            <a:r>
              <a:rPr lang="en-US" sz="3200" b="1" dirty="0">
                <a:latin typeface="Corbel" charset="0"/>
                <a:ea typeface="Corbel" charset="0"/>
                <a:cs typeface="Corbel" charset="0"/>
              </a:rPr>
              <a:t/>
            </a:r>
            <a:br>
              <a:rPr lang="en-US" sz="3200" b="1" dirty="0">
                <a:latin typeface="Corbel" charset="0"/>
                <a:ea typeface="Corbel" charset="0"/>
                <a:cs typeface="Corbel" charset="0"/>
              </a:rPr>
            </a:br>
            <a:endParaRPr lang="en-US" sz="3200" dirty="0">
              <a:latin typeface="Corbel" charset="0"/>
              <a:ea typeface="Corbel" charset="0"/>
              <a:cs typeface="Corbel" charset="0"/>
            </a:endParaRPr>
          </a:p>
        </p:txBody>
      </p:sp>
      <p:pic>
        <p:nvPicPr>
          <p:cNvPr id="3" name="Picture 2"/>
          <p:cNvPicPr>
            <a:picLocks noChangeAspect="1"/>
          </p:cNvPicPr>
          <p:nvPr/>
        </p:nvPicPr>
        <p:blipFill>
          <a:blip r:embed="rId3"/>
          <a:stretch>
            <a:fillRect/>
          </a:stretch>
        </p:blipFill>
        <p:spPr>
          <a:xfrm>
            <a:off x="4824067" y="3809845"/>
            <a:ext cx="4088757" cy="2673577"/>
          </a:xfrm>
          <a:prstGeom prst="rect">
            <a:avLst/>
          </a:prstGeom>
        </p:spPr>
      </p:pic>
      <p:pic>
        <p:nvPicPr>
          <p:cNvPr id="4" name="Picture 3"/>
          <p:cNvPicPr>
            <a:picLocks noChangeAspect="1"/>
          </p:cNvPicPr>
          <p:nvPr/>
        </p:nvPicPr>
        <p:blipFill>
          <a:blip r:embed="rId4"/>
          <a:stretch>
            <a:fillRect/>
          </a:stretch>
        </p:blipFill>
        <p:spPr>
          <a:xfrm>
            <a:off x="4857489" y="1102850"/>
            <a:ext cx="4053132" cy="2673576"/>
          </a:xfrm>
          <a:prstGeom prst="rect">
            <a:avLst/>
          </a:prstGeom>
        </p:spPr>
      </p:pic>
      <p:sp>
        <p:nvSpPr>
          <p:cNvPr id="5" name="TextBox 4"/>
          <p:cNvSpPr txBox="1"/>
          <p:nvPr/>
        </p:nvSpPr>
        <p:spPr>
          <a:xfrm>
            <a:off x="281756" y="1102850"/>
            <a:ext cx="4021912" cy="5324535"/>
          </a:xfrm>
          <a:prstGeom prst="rect">
            <a:avLst/>
          </a:prstGeom>
          <a:noFill/>
        </p:spPr>
        <p:txBody>
          <a:bodyPr wrap="square" rtlCol="0">
            <a:spAutoFit/>
          </a:bodyPr>
          <a:lstStyle/>
          <a:p>
            <a:pPr fontAlgn="auto">
              <a:spcBef>
                <a:spcPts val="0"/>
              </a:spcBef>
              <a:spcAft>
                <a:spcPts val="0"/>
              </a:spcAft>
            </a:pPr>
            <a:endParaRPr lang="en-US" sz="2000" dirty="0">
              <a:solidFill>
                <a:prstClr val="black"/>
              </a:solidFill>
              <a:latin typeface="Corbel" charset="0"/>
              <a:ea typeface="Corbel" charset="0"/>
              <a:cs typeface="Corbel" charset="0"/>
            </a:endParaRPr>
          </a:p>
          <a:p>
            <a:pPr marL="457200" indent="-457200" fontAlgn="auto">
              <a:spcBef>
                <a:spcPts val="0"/>
              </a:spcBef>
              <a:spcAft>
                <a:spcPts val="0"/>
              </a:spcAft>
              <a:buFont typeface="Wingdings" charset="2"/>
              <a:buChar char="v"/>
            </a:pPr>
            <a:r>
              <a:rPr lang="en-US" sz="2000" dirty="0" smtClean="0">
                <a:solidFill>
                  <a:prstClr val="black"/>
                </a:solidFill>
                <a:latin typeface="Corbel" charset="0"/>
                <a:ea typeface="Corbel" charset="0"/>
                <a:cs typeface="Corbel" charset="0"/>
              </a:rPr>
              <a:t>How tropical ecosystems are responding in terms of carbon sequestration </a:t>
            </a:r>
          </a:p>
          <a:p>
            <a:pPr marL="1371600" lvl="2" indent="-457200" fontAlgn="auto">
              <a:spcBef>
                <a:spcPts val="0"/>
              </a:spcBef>
              <a:spcAft>
                <a:spcPts val="0"/>
              </a:spcAft>
              <a:buFont typeface="Wingdings" charset="2"/>
              <a:buChar char="v"/>
            </a:pPr>
            <a:r>
              <a:rPr lang="en-US" sz="2000" dirty="0" smtClean="0">
                <a:solidFill>
                  <a:prstClr val="black"/>
                </a:solidFill>
                <a:latin typeface="Corbel" charset="0"/>
                <a:ea typeface="Corbel" charset="0"/>
                <a:cs typeface="Corbel" charset="0"/>
              </a:rPr>
              <a:t>Are they sequestering more? Releasing more? Gaining?</a:t>
            </a:r>
          </a:p>
          <a:p>
            <a:pPr marL="1371600" lvl="2" indent="-457200" fontAlgn="auto">
              <a:spcBef>
                <a:spcPts val="0"/>
              </a:spcBef>
              <a:spcAft>
                <a:spcPts val="0"/>
              </a:spcAft>
              <a:buFont typeface="Wingdings" charset="2"/>
              <a:buChar char="v"/>
            </a:pPr>
            <a:r>
              <a:rPr lang="en-US" sz="2000" dirty="0" smtClean="0">
                <a:solidFill>
                  <a:prstClr val="black"/>
                </a:solidFill>
                <a:latin typeface="Corbel" charset="0"/>
                <a:ea typeface="Corbel" charset="0"/>
                <a:cs typeface="Corbel" charset="0"/>
              </a:rPr>
              <a:t>How we can predict changes in real time?</a:t>
            </a:r>
          </a:p>
          <a:p>
            <a:pPr marL="1371600" lvl="2" indent="-457200" fontAlgn="auto">
              <a:spcBef>
                <a:spcPts val="0"/>
              </a:spcBef>
              <a:spcAft>
                <a:spcPts val="0"/>
              </a:spcAft>
              <a:buFont typeface="Wingdings" charset="2"/>
              <a:buChar char="v"/>
            </a:pPr>
            <a:endParaRPr lang="en-US" sz="2000" dirty="0" smtClean="0">
              <a:solidFill>
                <a:prstClr val="black"/>
              </a:solidFill>
              <a:latin typeface="Corbel" charset="0"/>
              <a:ea typeface="Corbel" charset="0"/>
              <a:cs typeface="Corbel" charset="0"/>
            </a:endParaRPr>
          </a:p>
          <a:p>
            <a:pPr marL="457200" indent="-457200" fontAlgn="auto">
              <a:spcBef>
                <a:spcPts val="0"/>
              </a:spcBef>
              <a:spcAft>
                <a:spcPts val="0"/>
              </a:spcAft>
              <a:buFont typeface="Wingdings" charset="2"/>
              <a:buChar char="v"/>
            </a:pPr>
            <a:r>
              <a:rPr lang="en-US" sz="2000" dirty="0" smtClean="0">
                <a:solidFill>
                  <a:prstClr val="black"/>
                </a:solidFill>
                <a:latin typeface="Corbel" charset="0"/>
                <a:ea typeface="Corbel" charset="0"/>
                <a:cs typeface="Corbel" charset="0"/>
              </a:rPr>
              <a:t> How this relate to phenology? </a:t>
            </a:r>
          </a:p>
          <a:p>
            <a:pPr marL="914400" lvl="1" indent="-457200" fontAlgn="auto">
              <a:spcBef>
                <a:spcPts val="0"/>
              </a:spcBef>
              <a:spcAft>
                <a:spcPts val="0"/>
              </a:spcAft>
              <a:buFont typeface="Wingdings" charset="2"/>
              <a:buChar char="v"/>
            </a:pPr>
            <a:r>
              <a:rPr lang="en-US" sz="2000" dirty="0" smtClean="0">
                <a:solidFill>
                  <a:prstClr val="black"/>
                </a:solidFill>
                <a:latin typeface="Corbel" charset="0"/>
                <a:ea typeface="Corbel" charset="0"/>
                <a:cs typeface="Corbel" charset="0"/>
              </a:rPr>
              <a:t>Longer or shorter growing seasons?</a:t>
            </a:r>
          </a:p>
          <a:p>
            <a:pPr lvl="1" fontAlgn="auto">
              <a:spcBef>
                <a:spcPts val="0"/>
              </a:spcBef>
              <a:spcAft>
                <a:spcPts val="0"/>
              </a:spcAft>
            </a:pPr>
            <a:endParaRPr lang="en-US" sz="2000" dirty="0" smtClean="0">
              <a:solidFill>
                <a:prstClr val="black"/>
              </a:solidFill>
              <a:latin typeface="Corbel" charset="0"/>
              <a:ea typeface="Corbel" charset="0"/>
              <a:cs typeface="Corbel" charset="0"/>
            </a:endParaRPr>
          </a:p>
          <a:p>
            <a:pPr marL="457200" indent="-457200" fontAlgn="auto">
              <a:spcBef>
                <a:spcPts val="0"/>
              </a:spcBef>
              <a:spcAft>
                <a:spcPts val="0"/>
              </a:spcAft>
              <a:buFont typeface="Wingdings" charset="2"/>
              <a:buChar char="v"/>
            </a:pPr>
            <a:r>
              <a:rPr lang="en-US" sz="2000" dirty="0" smtClean="0">
                <a:solidFill>
                  <a:prstClr val="black"/>
                </a:solidFill>
                <a:latin typeface="Corbel" charset="0"/>
                <a:ea typeface="Corbel" charset="0"/>
                <a:cs typeface="Corbel" charset="0"/>
              </a:rPr>
              <a:t>How we integrate these changes on carbon accounting mechanisms?</a:t>
            </a:r>
          </a:p>
        </p:txBody>
      </p:sp>
      <p:pic>
        <p:nvPicPr>
          <p:cNvPr id="6" name="Picture 5" descr="LOGO TROPI DRY berlin sans.jpg"/>
          <p:cNvPicPr>
            <a:picLocks noChangeAspect="1"/>
          </p:cNvPicPr>
          <p:nvPr/>
        </p:nvPicPr>
        <p:blipFill>
          <a:blip r:embed="rId5"/>
          <a:srcRect/>
          <a:stretch>
            <a:fillRect/>
          </a:stretch>
        </p:blipFill>
        <p:spPr bwMode="auto">
          <a:xfrm>
            <a:off x="8244408" y="6237312"/>
            <a:ext cx="827584" cy="827584"/>
          </a:xfrm>
          <a:prstGeom prst="rect">
            <a:avLst/>
          </a:prstGeom>
          <a:noFill/>
          <a:ln w="9525">
            <a:noFill/>
            <a:miter lim="800000"/>
            <a:headEnd/>
            <a:tailEnd/>
          </a:ln>
        </p:spPr>
      </p:pic>
    </p:spTree>
    <p:extLst>
      <p:ext uri="{BB962C8B-B14F-4D97-AF65-F5344CB8AC3E}">
        <p14:creationId xmlns:p14="http://schemas.microsoft.com/office/powerpoint/2010/main" val="198888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Tropi</a:t>
            </a:r>
            <a:r>
              <a:rPr lang="en-US" dirty="0" smtClean="0"/>
              <a:t>-Dry Contributions</a:t>
            </a:r>
            <a:endParaRPr lang="en-US" dirty="0"/>
          </a:p>
        </p:txBody>
      </p:sp>
      <p:sp>
        <p:nvSpPr>
          <p:cNvPr id="3" name="Content Placeholder 2"/>
          <p:cNvSpPr>
            <a:spLocks noGrp="1"/>
          </p:cNvSpPr>
          <p:nvPr>
            <p:ph idx="1"/>
          </p:nvPr>
        </p:nvSpPr>
        <p:spPr/>
        <p:txBody>
          <a:bodyPr/>
          <a:lstStyle/>
          <a:p>
            <a:r>
              <a:rPr lang="en-US" sz="2400" b="1" dirty="0" smtClean="0"/>
              <a:t>Scientific production:</a:t>
            </a:r>
          </a:p>
          <a:p>
            <a:pPr lvl="1"/>
            <a:r>
              <a:rPr lang="en-US" sz="2000" dirty="0" smtClean="0"/>
              <a:t>2 books, </a:t>
            </a:r>
            <a:r>
              <a:rPr lang="en-US" sz="2000" dirty="0" smtClean="0"/>
              <a:t>3 journal special issues, 100 </a:t>
            </a:r>
            <a:r>
              <a:rPr lang="en-US" sz="2000" dirty="0" smtClean="0"/>
              <a:t>accepted papers (30 currently submitted).</a:t>
            </a:r>
          </a:p>
          <a:p>
            <a:r>
              <a:rPr lang="en-US" sz="2400" b="1" dirty="0" smtClean="0"/>
              <a:t>Interactions with policy-makers: </a:t>
            </a:r>
          </a:p>
          <a:p>
            <a:pPr lvl="1"/>
            <a:r>
              <a:rPr lang="en-US" sz="2000" b="1" dirty="0" smtClean="0"/>
              <a:t>Mexico: </a:t>
            </a:r>
            <a:r>
              <a:rPr lang="en-US" sz="2000" dirty="0" smtClean="0"/>
              <a:t>National Forest </a:t>
            </a:r>
            <a:r>
              <a:rPr lang="en-US" sz="2000" dirty="0" err="1" smtClean="0"/>
              <a:t>Commision</a:t>
            </a:r>
            <a:r>
              <a:rPr lang="en-US" sz="2000" dirty="0" smtClean="0"/>
              <a:t>, Climate change office. </a:t>
            </a:r>
          </a:p>
          <a:p>
            <a:pPr lvl="1"/>
            <a:r>
              <a:rPr lang="en-US" sz="2000" b="1" dirty="0" smtClean="0"/>
              <a:t>Costa Rica: </a:t>
            </a:r>
            <a:r>
              <a:rPr lang="en-US" sz="2000" dirty="0" smtClean="0"/>
              <a:t>Costa Rica’s National Forest Financing Fund, Costa Rican Central Bank, Guanacaste Conservation Area.</a:t>
            </a:r>
          </a:p>
          <a:p>
            <a:pPr lvl="1"/>
            <a:r>
              <a:rPr lang="en-US" sz="2000" b="1" dirty="0" smtClean="0"/>
              <a:t>Brazil/Minas </a:t>
            </a:r>
            <a:r>
              <a:rPr lang="en-US" sz="2000" b="1" dirty="0" err="1" smtClean="0"/>
              <a:t>Gerais</a:t>
            </a:r>
            <a:r>
              <a:rPr lang="en-US" sz="2000" b="1" dirty="0" smtClean="0"/>
              <a:t>: </a:t>
            </a:r>
            <a:r>
              <a:rPr lang="en-US" sz="2000" dirty="0" smtClean="0"/>
              <a:t>Environmental Attorney General, </a:t>
            </a:r>
            <a:r>
              <a:rPr lang="en-US" sz="2000" dirty="0" smtClean="0"/>
              <a:t>State </a:t>
            </a:r>
            <a:r>
              <a:rPr lang="en-US" sz="2000" smtClean="0"/>
              <a:t>forest organizations, several </a:t>
            </a:r>
            <a:r>
              <a:rPr lang="en-US" sz="2000" dirty="0" smtClean="0"/>
              <a:t>NGOs.</a:t>
            </a:r>
          </a:p>
          <a:p>
            <a:r>
              <a:rPr lang="en-US" sz="2400" b="1" dirty="0" smtClean="0"/>
              <a:t>Interactions with local Communities: </a:t>
            </a:r>
          </a:p>
          <a:p>
            <a:pPr lvl="1"/>
            <a:r>
              <a:rPr lang="en-US" sz="2000" dirty="0" smtClean="0"/>
              <a:t>Mexico: </a:t>
            </a:r>
            <a:r>
              <a:rPr lang="en-US" sz="2000" dirty="0" err="1" smtClean="0"/>
              <a:t>Chamela</a:t>
            </a:r>
            <a:r>
              <a:rPr lang="en-US" sz="2000" dirty="0" smtClean="0"/>
              <a:t>/</a:t>
            </a:r>
            <a:r>
              <a:rPr lang="en-US" sz="2000" dirty="0" err="1" smtClean="0"/>
              <a:t>Cuixmala</a:t>
            </a:r>
            <a:r>
              <a:rPr lang="en-US" sz="2000" dirty="0" smtClean="0"/>
              <a:t> regional </a:t>
            </a:r>
            <a:r>
              <a:rPr lang="en-US" sz="2000" dirty="0" err="1" smtClean="0"/>
              <a:t>ejidos</a:t>
            </a:r>
            <a:endParaRPr lang="en-US" sz="2000" dirty="0" smtClean="0"/>
          </a:p>
          <a:p>
            <a:pPr lvl="1"/>
            <a:r>
              <a:rPr lang="en-US" sz="2000" dirty="0" smtClean="0"/>
              <a:t>Costa Rica: </a:t>
            </a:r>
            <a:r>
              <a:rPr lang="en-US" sz="2000" dirty="0" err="1" smtClean="0"/>
              <a:t>Junquillal</a:t>
            </a:r>
            <a:r>
              <a:rPr lang="en-US" sz="2000" dirty="0" smtClean="0"/>
              <a:t> village</a:t>
            </a:r>
          </a:p>
          <a:p>
            <a:pPr lvl="1"/>
            <a:r>
              <a:rPr lang="en-US" sz="2000" dirty="0" smtClean="0"/>
              <a:t>Brazil: </a:t>
            </a:r>
            <a:r>
              <a:rPr lang="en-US" sz="2000" dirty="0" err="1" smtClean="0"/>
              <a:t>Quilombos</a:t>
            </a:r>
            <a:r>
              <a:rPr lang="en-US" sz="2000" dirty="0" smtClean="0"/>
              <a:t> and other indigenous communities.</a:t>
            </a:r>
          </a:p>
        </p:txBody>
      </p:sp>
      <p:pic>
        <p:nvPicPr>
          <p:cNvPr id="4" name="Picture 3" descr="LOGO TROPI DRY berlin sans.jpg"/>
          <p:cNvPicPr>
            <a:picLocks noChangeAspect="1"/>
          </p:cNvPicPr>
          <p:nvPr/>
        </p:nvPicPr>
        <p:blipFill>
          <a:blip r:embed="rId2"/>
          <a:srcRect/>
          <a:stretch>
            <a:fillRect/>
          </a:stretch>
        </p:blipFill>
        <p:spPr bwMode="auto">
          <a:xfrm>
            <a:off x="7415808" y="5445224"/>
            <a:ext cx="1728192" cy="1728192"/>
          </a:xfrm>
          <a:prstGeom prst="rect">
            <a:avLst/>
          </a:prstGeom>
          <a:noFill/>
          <a:ln w="9525">
            <a:noFill/>
            <a:miter lim="800000"/>
            <a:headEnd/>
            <a:tailEnd/>
          </a:ln>
        </p:spPr>
      </p:pic>
    </p:spTree>
    <p:extLst>
      <p:ext uri="{BB962C8B-B14F-4D97-AF65-F5344CB8AC3E}">
        <p14:creationId xmlns:p14="http://schemas.microsoft.com/office/powerpoint/2010/main" val="126704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Tropi</a:t>
            </a:r>
            <a:r>
              <a:rPr lang="en-US" dirty="0" smtClean="0"/>
              <a:t>-Dry: Main </a:t>
            </a:r>
            <a:r>
              <a:rPr lang="en-US" dirty="0"/>
              <a:t>C</a:t>
            </a:r>
            <a:r>
              <a:rPr lang="en-US" dirty="0" smtClean="0"/>
              <a:t>ontributions</a:t>
            </a:r>
            <a:endParaRPr lang="en-US" dirty="0"/>
          </a:p>
        </p:txBody>
      </p:sp>
      <p:pic>
        <p:nvPicPr>
          <p:cNvPr id="4" name="Content Placeholder 3"/>
          <p:cNvPicPr>
            <a:picLocks noGrp="1" noChangeAspect="1"/>
          </p:cNvPicPr>
          <p:nvPr>
            <p:ph idx="1"/>
          </p:nvPr>
        </p:nvPicPr>
        <p:blipFill>
          <a:blip r:embed="rId2"/>
          <a:stretch>
            <a:fillRect/>
          </a:stretch>
        </p:blipFill>
        <p:spPr>
          <a:xfrm>
            <a:off x="1975027" y="1398435"/>
            <a:ext cx="5193945" cy="4171444"/>
          </a:xfrm>
          <a:prstGeom prst="rect">
            <a:avLst/>
          </a:prstGeom>
        </p:spPr>
      </p:pic>
      <p:sp>
        <p:nvSpPr>
          <p:cNvPr id="5" name="TextBox 4"/>
          <p:cNvSpPr txBox="1"/>
          <p:nvPr/>
        </p:nvSpPr>
        <p:spPr>
          <a:xfrm>
            <a:off x="2087921" y="5805264"/>
            <a:ext cx="5083443" cy="923330"/>
          </a:xfrm>
          <a:prstGeom prst="rect">
            <a:avLst/>
          </a:prstGeom>
          <a:noFill/>
        </p:spPr>
        <p:txBody>
          <a:bodyPr wrap="none" rtlCol="0">
            <a:spAutoFit/>
          </a:bodyPr>
          <a:lstStyle/>
          <a:p>
            <a:pPr algn="ctr"/>
            <a:r>
              <a:rPr lang="en-US" dirty="0" smtClean="0"/>
              <a:t>App for forest monitoring and species barcoding</a:t>
            </a:r>
          </a:p>
          <a:p>
            <a:pPr algn="ctr"/>
            <a:r>
              <a:rPr lang="en-US" dirty="0" smtClean="0"/>
              <a:t> and open data portal (</a:t>
            </a:r>
            <a:r>
              <a:rPr lang="en-US" dirty="0" smtClean="0">
                <a:hlinkClick r:id="rId3"/>
              </a:rPr>
              <a:t>www.enviro-net.org)</a:t>
            </a:r>
            <a:endParaRPr lang="en-US" dirty="0" smtClean="0"/>
          </a:p>
          <a:p>
            <a:pPr algn="ctr"/>
            <a:r>
              <a:rPr lang="en-US" dirty="0" smtClean="0"/>
              <a:t>(ca. 200 users as Nov. 2017)</a:t>
            </a:r>
            <a:endParaRPr lang="en-US" dirty="0"/>
          </a:p>
        </p:txBody>
      </p:sp>
      <p:pic>
        <p:nvPicPr>
          <p:cNvPr id="6" name="Picture 5" descr="LOGO TROPI DRY berlin sans.jpg"/>
          <p:cNvPicPr>
            <a:picLocks noChangeAspect="1"/>
          </p:cNvPicPr>
          <p:nvPr/>
        </p:nvPicPr>
        <p:blipFill>
          <a:blip r:embed="rId4"/>
          <a:srcRect/>
          <a:stretch>
            <a:fillRect/>
          </a:stretch>
        </p:blipFill>
        <p:spPr bwMode="auto">
          <a:xfrm>
            <a:off x="7415808" y="5445224"/>
            <a:ext cx="1728192" cy="1728192"/>
          </a:xfrm>
          <a:prstGeom prst="rect">
            <a:avLst/>
          </a:prstGeom>
          <a:noFill/>
          <a:ln w="9525">
            <a:noFill/>
            <a:miter lim="800000"/>
            <a:headEnd/>
            <a:tailEnd/>
          </a:ln>
        </p:spPr>
      </p:pic>
    </p:spTree>
    <p:extLst>
      <p:ext uri="{BB962C8B-B14F-4D97-AF65-F5344CB8AC3E}">
        <p14:creationId xmlns:p14="http://schemas.microsoft.com/office/powerpoint/2010/main" val="126203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96" y="260648"/>
            <a:ext cx="8229600" cy="1143000"/>
          </a:xfrm>
        </p:spPr>
        <p:txBody>
          <a:bodyPr/>
          <a:lstStyle/>
          <a:p>
            <a:r>
              <a:rPr lang="en-US" sz="3600" dirty="0" err="1" smtClean="0"/>
              <a:t>Tropi</a:t>
            </a:r>
            <a:r>
              <a:rPr lang="en-US" sz="3600" dirty="0" smtClean="0"/>
              <a:t>-Dry: Knowledge Transfer Activities</a:t>
            </a:r>
            <a:endParaRPr lang="en-US" sz="3600" dirty="0"/>
          </a:p>
        </p:txBody>
      </p:sp>
      <p:sp>
        <p:nvSpPr>
          <p:cNvPr id="3" name="Content Placeholder 2"/>
          <p:cNvSpPr>
            <a:spLocks noGrp="1"/>
          </p:cNvSpPr>
          <p:nvPr>
            <p:ph idx="1"/>
          </p:nvPr>
        </p:nvSpPr>
        <p:spPr/>
        <p:txBody>
          <a:bodyPr/>
          <a:lstStyle/>
          <a:p>
            <a:r>
              <a:rPr lang="en-US" sz="2400" b="1" dirty="0" smtClean="0"/>
              <a:t>Social media presence: </a:t>
            </a:r>
            <a:r>
              <a:rPr lang="en-US" sz="2400" dirty="0" smtClean="0"/>
              <a:t>YouTube Channel, Facebook (3000 followers), Twitter, short </a:t>
            </a:r>
            <a:r>
              <a:rPr lang="en-US" sz="2400" smtClean="0"/>
              <a:t>video documentaries, </a:t>
            </a:r>
            <a:r>
              <a:rPr lang="en-US" sz="2400" dirty="0" smtClean="0"/>
              <a:t>and Website. </a:t>
            </a:r>
          </a:p>
          <a:p>
            <a:r>
              <a:rPr lang="en-US" sz="2400" b="1" dirty="0" smtClean="0"/>
              <a:t>Print media: </a:t>
            </a:r>
            <a:r>
              <a:rPr lang="en-US" sz="2400" dirty="0"/>
              <a:t>A</a:t>
            </a:r>
            <a:r>
              <a:rPr lang="en-US" sz="2400" dirty="0" smtClean="0"/>
              <a:t>rticles on print media in Costa Rica, Canada and Brazil. Brochures for Costa Rica and Brazil.</a:t>
            </a:r>
          </a:p>
          <a:p>
            <a:r>
              <a:rPr lang="en-US" sz="2400" b="1" dirty="0" smtClean="0"/>
              <a:t>Training: </a:t>
            </a:r>
          </a:p>
          <a:p>
            <a:pPr lvl="1"/>
            <a:r>
              <a:rPr lang="en-US" sz="2000" b="1" dirty="0" smtClean="0"/>
              <a:t>MOOC: </a:t>
            </a:r>
            <a:r>
              <a:rPr lang="en-US" sz="2000" dirty="0" smtClean="0"/>
              <a:t>~ 8000 people registered, new MOOC been planned for 2018</a:t>
            </a:r>
            <a:endParaRPr lang="en-US" sz="2000" dirty="0"/>
          </a:p>
          <a:p>
            <a:pPr lvl="1"/>
            <a:r>
              <a:rPr lang="en-US" sz="2000" b="1" dirty="0" smtClean="0"/>
              <a:t>Summer School: </a:t>
            </a:r>
            <a:r>
              <a:rPr lang="en-US" sz="2000" dirty="0" smtClean="0"/>
              <a:t>30 students from Latin American and Canada.</a:t>
            </a:r>
          </a:p>
          <a:p>
            <a:pPr lvl="1"/>
            <a:r>
              <a:rPr lang="en-US" sz="2000" b="1" dirty="0" smtClean="0"/>
              <a:t>Webinars: </a:t>
            </a:r>
            <a:r>
              <a:rPr lang="en-US" sz="2000" dirty="0" smtClean="0"/>
              <a:t>150 participants. New offering on Winter 2018.</a:t>
            </a:r>
          </a:p>
          <a:p>
            <a:pPr lvl="1"/>
            <a:r>
              <a:rPr lang="en-US" sz="2000" b="1" dirty="0" smtClean="0"/>
              <a:t>Graduate students: </a:t>
            </a:r>
            <a:r>
              <a:rPr lang="en-US" sz="2000" dirty="0" smtClean="0"/>
              <a:t>over 300 students since 2006, 30+ PhD students.</a:t>
            </a:r>
          </a:p>
          <a:p>
            <a:r>
              <a:rPr lang="en-US" sz="2400" b="1" dirty="0" smtClean="0"/>
              <a:t>International meetings: </a:t>
            </a:r>
            <a:r>
              <a:rPr lang="en-US" sz="2400" dirty="0" smtClean="0"/>
              <a:t>UNFCCC (Peru and Morocco), UNFCCC SBTA (Germany), IPBES (Mexico).</a:t>
            </a:r>
          </a:p>
          <a:p>
            <a:r>
              <a:rPr lang="en-US" sz="2400" b="1" dirty="0" smtClean="0"/>
              <a:t>International panels: </a:t>
            </a:r>
            <a:r>
              <a:rPr lang="en-US" sz="2400" dirty="0" smtClean="0"/>
              <a:t>IPCC and IPBES assessments.</a:t>
            </a:r>
          </a:p>
          <a:p>
            <a:endParaRPr lang="en-US" sz="2400" dirty="0"/>
          </a:p>
        </p:txBody>
      </p:sp>
      <p:pic>
        <p:nvPicPr>
          <p:cNvPr id="4" name="Picture 3" descr="LOGO TROPI DRY berlin sans.jpg"/>
          <p:cNvPicPr>
            <a:picLocks noChangeAspect="1"/>
          </p:cNvPicPr>
          <p:nvPr/>
        </p:nvPicPr>
        <p:blipFill>
          <a:blip r:embed="rId2"/>
          <a:srcRect/>
          <a:stretch>
            <a:fillRect/>
          </a:stretch>
        </p:blipFill>
        <p:spPr bwMode="auto">
          <a:xfrm>
            <a:off x="7415808" y="5445224"/>
            <a:ext cx="1728192" cy="1728192"/>
          </a:xfrm>
          <a:prstGeom prst="rect">
            <a:avLst/>
          </a:prstGeom>
          <a:noFill/>
          <a:ln w="9525">
            <a:noFill/>
            <a:miter lim="800000"/>
            <a:headEnd/>
            <a:tailEnd/>
          </a:ln>
        </p:spPr>
      </p:pic>
    </p:spTree>
    <p:extLst>
      <p:ext uri="{BB962C8B-B14F-4D97-AF65-F5344CB8AC3E}">
        <p14:creationId xmlns:p14="http://schemas.microsoft.com/office/powerpoint/2010/main" val="168753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a:grpSpLocks/>
          </p:cNvGrpSpPr>
          <p:nvPr/>
        </p:nvGrpSpPr>
        <p:grpSpPr bwMode="auto">
          <a:xfrm>
            <a:off x="531814" y="2743200"/>
            <a:ext cx="1843087" cy="1811338"/>
            <a:chOff x="0" y="0"/>
            <a:chExt cx="184" cy="188"/>
          </a:xfrm>
        </p:grpSpPr>
        <p:sp>
          <p:nvSpPr>
            <p:cNvPr id="25610" name="Rectangle 4"/>
            <p:cNvSpPr>
              <a:spLocks/>
            </p:cNvSpPr>
            <p:nvPr/>
          </p:nvSpPr>
          <p:spPr bwMode="auto">
            <a:xfrm>
              <a:off x="0" y="0"/>
              <a:ext cx="184" cy="188"/>
            </a:xfrm>
            <a:prstGeom prst="rect">
              <a:avLst/>
            </a:prstGeom>
            <a:solidFill>
              <a:srgbClr val="FFFFFF">
                <a:alpha val="76862"/>
              </a:srgbClr>
            </a:solidFill>
            <a:ln>
              <a:noFill/>
            </a:ln>
            <a:effectLst/>
            <a:extLs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defTabSz="410688" fontAlgn="auto">
                <a:spcBef>
                  <a:spcPts val="0"/>
                </a:spcBef>
                <a:spcAft>
                  <a:spcPts val="0"/>
                </a:spcAft>
                <a:defRPr/>
              </a:pPr>
              <a:endParaRPr lang="en-US">
                <a:solidFill>
                  <a:srgbClr val="800000"/>
                </a:solidFill>
                <a:latin typeface="+mn-lt"/>
                <a:ea typeface="+mn-ea"/>
                <a:cs typeface="Helvetica Light" charset="0"/>
              </a:endParaRPr>
            </a:p>
          </p:txBody>
        </p:sp>
        <p:sp>
          <p:nvSpPr>
            <p:cNvPr id="49166" name="Picture 5" descr="image6.png"/>
            <p:cNvSpPr>
              <a:spLocks noChangeAspect="1"/>
            </p:cNvSpPr>
            <p:nvPr/>
          </p:nvSpPr>
          <p:spPr bwMode="auto">
            <a:xfrm>
              <a:off x="0" y="0"/>
              <a:ext cx="184" cy="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endParaRPr lang="en-US">
                <a:solidFill>
                  <a:srgbClr val="800000"/>
                </a:solidFill>
                <a:latin typeface="+mn-lt"/>
                <a:ea typeface="+mn-ea"/>
                <a:cs typeface="+mn-cs"/>
              </a:endParaRPr>
            </a:p>
          </p:txBody>
        </p:sp>
      </p:grpSp>
      <p:sp>
        <p:nvSpPr>
          <p:cNvPr id="25606" name="Rectangle 7"/>
          <p:cNvSpPr>
            <a:spLocks/>
          </p:cNvSpPr>
          <p:nvPr/>
        </p:nvSpPr>
        <p:spPr bwMode="auto">
          <a:xfrm>
            <a:off x="2051049" y="333376"/>
            <a:ext cx="5265739" cy="86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8882" tIns="50791" rIns="88882" bIns="50791"/>
          <a:lstStyle/>
          <a:p>
            <a:pPr algn="ctr" defTabSz="914004" fontAlgn="auto">
              <a:spcBef>
                <a:spcPts val="0"/>
              </a:spcBef>
              <a:spcAft>
                <a:spcPts val="0"/>
              </a:spcAft>
              <a:defRPr/>
            </a:pPr>
            <a:r>
              <a:rPr lang="en-US" sz="3900" b="1" dirty="0">
                <a:latin typeface="Helvetica" charset="0"/>
                <a:ea typeface="+mn-ea"/>
                <a:cs typeface="Helvetica" charset="0"/>
                <a:sym typeface="Helvetica" charset="0"/>
              </a:rPr>
              <a:t>Thank You!</a:t>
            </a:r>
            <a:endParaRPr lang="en-US" dirty="0">
              <a:latin typeface="+mn-lt"/>
              <a:ea typeface="+mn-ea"/>
              <a:cs typeface="Helvetica Light" charset="0"/>
            </a:endParaRPr>
          </a:p>
        </p:txBody>
      </p:sp>
      <p:grpSp>
        <p:nvGrpSpPr>
          <p:cNvPr id="28675" name="Group 11"/>
          <p:cNvGrpSpPr>
            <a:grpSpLocks/>
          </p:cNvGrpSpPr>
          <p:nvPr/>
        </p:nvGrpSpPr>
        <p:grpSpPr bwMode="auto">
          <a:xfrm>
            <a:off x="1116013" y="5445126"/>
            <a:ext cx="3024187" cy="863600"/>
            <a:chOff x="228600" y="1676400"/>
            <a:chExt cx="2001870" cy="623556"/>
          </a:xfrm>
        </p:grpSpPr>
        <p:pic>
          <p:nvPicPr>
            <p:cNvPr id="28678" name="Picture 12" descr="IBM.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13843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9" name="Picture 13" descr="planet blu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782670" cy="623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8676" name="Picture 3" descr="LOGO TROPI DRY berlin san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4" y="1341439"/>
            <a:ext cx="3671887" cy="367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7"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7901" y="1412875"/>
            <a:ext cx="3384551"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41" descr="ES_logo_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39024" y="5445126"/>
            <a:ext cx="2778125" cy="1079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532748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5260"/>
            <a:ext cx="7494171" cy="498665"/>
          </a:xfrm>
        </p:spPr>
        <p:txBody>
          <a:bodyPr/>
          <a:lstStyle/>
          <a:p>
            <a:r>
              <a:rPr lang="en-CA" sz="2400" i="1" dirty="0">
                <a:latin typeface="Avenir Black Oblique" charset="0"/>
                <a:ea typeface="Avenir Black Oblique" charset="0"/>
                <a:cs typeface="Avenir Black Oblique" charset="0"/>
              </a:rPr>
              <a:t>Strategies for Drought Resistance and Recovery:</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20666"/>
          <a:stretch/>
        </p:blipFill>
        <p:spPr>
          <a:xfrm>
            <a:off x="2945986" y="1794007"/>
            <a:ext cx="3167729" cy="201846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5007"/>
          <a:stretch/>
        </p:blipFill>
        <p:spPr>
          <a:xfrm>
            <a:off x="5271082" y="4032551"/>
            <a:ext cx="4109192" cy="222698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88" y="4032551"/>
            <a:ext cx="4822248" cy="2226981"/>
          </a:xfrm>
          <a:prstGeom prst="rect">
            <a:avLst/>
          </a:prstGeom>
        </p:spPr>
      </p:pic>
      <p:sp>
        <p:nvSpPr>
          <p:cNvPr id="12" name="TextBox 11"/>
          <p:cNvSpPr txBox="1"/>
          <p:nvPr/>
        </p:nvSpPr>
        <p:spPr>
          <a:xfrm>
            <a:off x="111188" y="3662432"/>
            <a:ext cx="2754024" cy="323165"/>
          </a:xfrm>
          <a:prstGeom prst="rect">
            <a:avLst/>
          </a:prstGeom>
          <a:noFill/>
        </p:spPr>
        <p:txBody>
          <a:bodyPr wrap="none" rtlCol="0">
            <a:spAutoFit/>
          </a:bodyPr>
          <a:lstStyle/>
          <a:p>
            <a:r>
              <a:rPr lang="en-CA" sz="1500" b="1" dirty="0">
                <a:latin typeface="Avenir Book" charset="0"/>
                <a:ea typeface="Avenir Book" charset="0"/>
                <a:cs typeface="Avenir Book" charset="0"/>
              </a:rPr>
              <a:t>1) Extension of growth season</a:t>
            </a:r>
          </a:p>
        </p:txBody>
      </p:sp>
      <p:sp>
        <p:nvSpPr>
          <p:cNvPr id="13" name="TextBox 12"/>
          <p:cNvSpPr txBox="1"/>
          <p:nvPr/>
        </p:nvSpPr>
        <p:spPr>
          <a:xfrm>
            <a:off x="6243059" y="3662432"/>
            <a:ext cx="2650520" cy="323165"/>
          </a:xfrm>
          <a:prstGeom prst="rect">
            <a:avLst/>
          </a:prstGeom>
          <a:noFill/>
        </p:spPr>
        <p:txBody>
          <a:bodyPr wrap="square" rtlCol="0">
            <a:spAutoFit/>
          </a:bodyPr>
          <a:lstStyle/>
          <a:p>
            <a:r>
              <a:rPr lang="en-CA" sz="1500" b="1" dirty="0">
                <a:latin typeface="Avenir Book" charset="0"/>
                <a:ea typeface="Avenir Book" charset="0"/>
                <a:cs typeface="Avenir Book" charset="0"/>
              </a:rPr>
              <a:t>2) Increase in productivity.</a:t>
            </a:r>
          </a:p>
        </p:txBody>
      </p:sp>
    </p:spTree>
    <p:extLst>
      <p:ext uri="{BB962C8B-B14F-4D97-AF65-F5344CB8AC3E}">
        <p14:creationId xmlns:p14="http://schemas.microsoft.com/office/powerpoint/2010/main" val="74078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
          <p:cNvGrpSpPr>
            <a:grpSpLocks/>
          </p:cNvGrpSpPr>
          <p:nvPr/>
        </p:nvGrpSpPr>
        <p:grpSpPr bwMode="auto">
          <a:xfrm>
            <a:off x="395288" y="0"/>
            <a:ext cx="8137525" cy="6858000"/>
            <a:chOff x="1697121" y="171277"/>
            <a:chExt cx="6741368" cy="5928586"/>
          </a:xfrm>
        </p:grpSpPr>
        <p:pic>
          <p:nvPicPr>
            <p:cNvPr id="3" name="Picture 1" descr="image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7121" y="171277"/>
              <a:ext cx="6741368" cy="5928586"/>
            </a:xfrm>
            <a:prstGeom prst="rect">
              <a:avLst/>
            </a:prstGeom>
            <a:noFill/>
            <a:ln w="12700">
              <a:solidFill>
                <a:srgbClr val="000000"/>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Rectangle 3"/>
            <p:cNvSpPr/>
            <p:nvPr/>
          </p:nvSpPr>
          <p:spPr>
            <a:xfrm>
              <a:off x="2843808" y="404664"/>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996208" y="332656"/>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867715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200" b="1" dirty="0" smtClean="0">
                <a:latin typeface="Corbel" charset="0"/>
                <a:ea typeface="Corbel" charset="0"/>
                <a:cs typeface="Corbel" charset="0"/>
              </a:rPr>
              <a:t>Conceptual model of Future Behavior under Drought and Climate Change</a:t>
            </a:r>
            <a:endParaRPr lang="en-US" sz="3200" b="1" dirty="0">
              <a:latin typeface="Corbel" charset="0"/>
              <a:ea typeface="Corbel" charset="0"/>
              <a:cs typeface="Corbel" charset="0"/>
            </a:endParaRPr>
          </a:p>
        </p:txBody>
      </p:sp>
      <p:pic>
        <p:nvPicPr>
          <p:cNvPr id="26626" name="Picture 2" descr="Conceptual_diagram_v4.png"/>
          <p:cNvPicPr>
            <a:picLocks noChangeAspect="1"/>
          </p:cNvPicPr>
          <p:nvPr/>
        </p:nvPicPr>
        <p:blipFill>
          <a:blip r:embed="rId3"/>
          <a:srcRect/>
          <a:stretch>
            <a:fillRect/>
          </a:stretch>
        </p:blipFill>
        <p:spPr bwMode="auto">
          <a:xfrm>
            <a:off x="609600" y="1524000"/>
            <a:ext cx="9144000" cy="4989513"/>
          </a:xfrm>
          <a:prstGeom prst="rect">
            <a:avLst/>
          </a:prstGeom>
          <a:noFill/>
          <a:ln w="9525">
            <a:noFill/>
            <a:miter lim="800000"/>
            <a:headEnd/>
            <a:tailEnd/>
          </a:ln>
        </p:spPr>
      </p:pic>
      <p:pic>
        <p:nvPicPr>
          <p:cNvPr id="4" name="Picture 3" descr="LOGO TROPI DRY berlin sans.jpg"/>
          <p:cNvPicPr>
            <a:picLocks noChangeAspect="1"/>
          </p:cNvPicPr>
          <p:nvPr/>
        </p:nvPicPr>
        <p:blipFill>
          <a:blip r:embed="rId4"/>
          <a:srcRect/>
          <a:stretch>
            <a:fillRect/>
          </a:stretch>
        </p:blipFill>
        <p:spPr bwMode="auto">
          <a:xfrm>
            <a:off x="7415808" y="5445224"/>
            <a:ext cx="1728192"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91802"/>
            <a:ext cx="6840759" cy="830997"/>
          </a:xfrm>
          <a:prstGeom prst="rect">
            <a:avLst/>
          </a:prstGeom>
          <a:noFill/>
        </p:spPr>
        <p:txBody>
          <a:bodyPr wrap="square" rtlCol="0">
            <a:spAutoFit/>
          </a:bodyPr>
          <a:lstStyle/>
          <a:p>
            <a:pPr algn="ctr"/>
            <a:r>
              <a:rPr lang="en-US" sz="2400" b="1" dirty="0" smtClean="0"/>
              <a:t>TROPI-DRY work is driven by </a:t>
            </a:r>
          </a:p>
          <a:p>
            <a:pPr algn="ctr"/>
            <a:r>
              <a:rPr lang="en-US" sz="2400" b="1" dirty="0" smtClean="0"/>
              <a:t>Forest succession</a:t>
            </a:r>
            <a:endParaRPr lang="en-US" sz="2400" b="1" dirty="0"/>
          </a:p>
        </p:txBody>
      </p:sp>
      <p:pic>
        <p:nvPicPr>
          <p:cNvPr id="5" name="Picture 4"/>
          <p:cNvPicPr>
            <a:picLocks noChangeAspect="1"/>
          </p:cNvPicPr>
          <p:nvPr/>
        </p:nvPicPr>
        <p:blipFill>
          <a:blip r:embed="rId2"/>
          <a:stretch>
            <a:fillRect/>
          </a:stretch>
        </p:blipFill>
        <p:spPr>
          <a:xfrm>
            <a:off x="0" y="1476395"/>
            <a:ext cx="9144000" cy="4544893"/>
          </a:xfrm>
          <a:prstGeom prst="rect">
            <a:avLst/>
          </a:prstGeom>
        </p:spPr>
      </p:pic>
      <p:sp>
        <p:nvSpPr>
          <p:cNvPr id="2" name="TextBox 1"/>
          <p:cNvSpPr txBox="1"/>
          <p:nvPr/>
        </p:nvSpPr>
        <p:spPr>
          <a:xfrm>
            <a:off x="630251" y="6190218"/>
            <a:ext cx="1762021" cy="369332"/>
          </a:xfrm>
          <a:prstGeom prst="rect">
            <a:avLst/>
          </a:prstGeom>
          <a:noFill/>
        </p:spPr>
        <p:txBody>
          <a:bodyPr wrap="none" rtlCol="0">
            <a:spAutoFit/>
          </a:bodyPr>
          <a:lstStyle/>
          <a:p>
            <a:r>
              <a:rPr lang="en-US" dirty="0" smtClean="0"/>
              <a:t>Early (0-10 </a:t>
            </a:r>
            <a:r>
              <a:rPr lang="en-US" dirty="0" err="1" smtClean="0"/>
              <a:t>yrs</a:t>
            </a:r>
            <a:r>
              <a:rPr lang="en-US" dirty="0" smtClean="0"/>
              <a:t>)</a:t>
            </a:r>
            <a:endParaRPr lang="en-US" dirty="0"/>
          </a:p>
        </p:txBody>
      </p:sp>
      <p:sp>
        <p:nvSpPr>
          <p:cNvPr id="6" name="TextBox 5"/>
          <p:cNvSpPr txBox="1"/>
          <p:nvPr/>
        </p:nvSpPr>
        <p:spPr>
          <a:xfrm>
            <a:off x="3059832" y="6190218"/>
            <a:ext cx="3312368" cy="369332"/>
          </a:xfrm>
          <a:prstGeom prst="rect">
            <a:avLst/>
          </a:prstGeom>
          <a:noFill/>
        </p:spPr>
        <p:txBody>
          <a:bodyPr wrap="square" rtlCol="0">
            <a:spAutoFit/>
          </a:bodyPr>
          <a:lstStyle/>
          <a:p>
            <a:r>
              <a:rPr lang="en-US" dirty="0" smtClean="0"/>
              <a:t>Intermediate (10 </a:t>
            </a:r>
            <a:r>
              <a:rPr lang="mr-IN" dirty="0" smtClean="0"/>
              <a:t>–</a:t>
            </a:r>
            <a:r>
              <a:rPr lang="en-US" dirty="0" smtClean="0"/>
              <a:t> 30 </a:t>
            </a:r>
            <a:r>
              <a:rPr lang="en-US" dirty="0" err="1" smtClean="0"/>
              <a:t>yrs</a:t>
            </a:r>
            <a:r>
              <a:rPr lang="en-US" dirty="0" smtClean="0"/>
              <a:t>)</a:t>
            </a:r>
            <a:endParaRPr lang="en-US" dirty="0"/>
          </a:p>
        </p:txBody>
      </p:sp>
      <p:sp>
        <p:nvSpPr>
          <p:cNvPr id="7" name="TextBox 6"/>
          <p:cNvSpPr txBox="1"/>
          <p:nvPr/>
        </p:nvSpPr>
        <p:spPr>
          <a:xfrm>
            <a:off x="6732240" y="6198000"/>
            <a:ext cx="1678665" cy="369332"/>
          </a:xfrm>
          <a:prstGeom prst="rect">
            <a:avLst/>
          </a:prstGeom>
          <a:noFill/>
        </p:spPr>
        <p:txBody>
          <a:bodyPr wrap="none" rtlCol="0">
            <a:spAutoFit/>
          </a:bodyPr>
          <a:lstStyle/>
          <a:p>
            <a:r>
              <a:rPr lang="en-US" dirty="0" smtClean="0"/>
              <a:t>Late (&gt; 50 </a:t>
            </a:r>
            <a:r>
              <a:rPr lang="en-US" dirty="0" err="1" smtClean="0"/>
              <a:t>yrs</a:t>
            </a:r>
            <a:r>
              <a:rPr lang="en-US" dirty="0" smtClean="0"/>
              <a:t>)</a:t>
            </a:r>
            <a:endParaRPr lang="en-US" dirty="0"/>
          </a:p>
        </p:txBody>
      </p:sp>
      <p:pic>
        <p:nvPicPr>
          <p:cNvPr id="8" name="Picture 7" descr="LOGO TROPI DRY berlin sans.jpg"/>
          <p:cNvPicPr>
            <a:picLocks noChangeAspect="1"/>
          </p:cNvPicPr>
          <p:nvPr/>
        </p:nvPicPr>
        <p:blipFill>
          <a:blip r:embed="rId3"/>
          <a:srcRect/>
          <a:stretch>
            <a:fillRect/>
          </a:stretch>
        </p:blipFill>
        <p:spPr bwMode="auto">
          <a:xfrm>
            <a:off x="8327026" y="6211316"/>
            <a:ext cx="798532" cy="798532"/>
          </a:xfrm>
          <a:prstGeom prst="rect">
            <a:avLst/>
          </a:prstGeom>
          <a:noFill/>
          <a:ln w="9525">
            <a:noFill/>
            <a:miter lim="800000"/>
            <a:headEnd/>
            <a:tailEnd/>
          </a:ln>
        </p:spPr>
      </p:pic>
    </p:spTree>
    <p:extLst>
      <p:ext uri="{BB962C8B-B14F-4D97-AF65-F5344CB8AC3E}">
        <p14:creationId xmlns:p14="http://schemas.microsoft.com/office/powerpoint/2010/main" val="2623694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a Tropical Dry Forest?</a:t>
            </a:r>
            <a:endParaRPr lang="en-US" b="1" dirty="0"/>
          </a:p>
        </p:txBody>
      </p:sp>
      <p:sp>
        <p:nvSpPr>
          <p:cNvPr id="3" name="Content Placeholder 2"/>
          <p:cNvSpPr>
            <a:spLocks noGrp="1"/>
          </p:cNvSpPr>
          <p:nvPr>
            <p:ph idx="1"/>
          </p:nvPr>
        </p:nvSpPr>
        <p:spPr/>
        <p:txBody>
          <a:bodyPr/>
          <a:lstStyle/>
          <a:p>
            <a:r>
              <a:rPr lang="en-US" dirty="0" smtClean="0"/>
              <a:t>Tropical dry forests (TDFs) are defined as forests with 50-100% deciduous forests, with a mean annual annual precipitation between 900 </a:t>
            </a:r>
            <a:r>
              <a:rPr lang="mr-IN" dirty="0" smtClean="0"/>
              <a:t>–</a:t>
            </a:r>
            <a:r>
              <a:rPr lang="en-US" dirty="0" smtClean="0"/>
              <a:t> 2000 mm, six or more months of no rainfall, and an average temperature of 25</a:t>
            </a:r>
            <a:r>
              <a:rPr lang="en-US" baseline="30000" dirty="0" smtClean="0"/>
              <a:t>o</a:t>
            </a:r>
            <a:r>
              <a:rPr lang="en-US" dirty="0" smtClean="0"/>
              <a:t>C.</a:t>
            </a:r>
          </a:p>
          <a:p>
            <a:r>
              <a:rPr lang="en-US" dirty="0" smtClean="0"/>
              <a:t>TDFs represent close to 47% of off all tropical forests, as today more than 60% of the extent of TDFs in the Americas has been converted to other land uses.</a:t>
            </a:r>
          </a:p>
          <a:p>
            <a:r>
              <a:rPr lang="en-US" dirty="0" smtClean="0"/>
              <a:t>Highest deforestation rates are present in Mexico, Brazil, Bolivia and Argentina.</a:t>
            </a:r>
            <a:endParaRPr lang="en-US" dirty="0"/>
          </a:p>
        </p:txBody>
      </p:sp>
      <p:pic>
        <p:nvPicPr>
          <p:cNvPr id="4" name="Picture 3" descr="LOGO TROPI DRY berlin sans.jpg"/>
          <p:cNvPicPr>
            <a:picLocks noChangeAspect="1"/>
          </p:cNvPicPr>
          <p:nvPr/>
        </p:nvPicPr>
        <p:blipFill>
          <a:blip r:embed="rId2"/>
          <a:srcRect/>
          <a:stretch>
            <a:fillRect/>
          </a:stretch>
        </p:blipFill>
        <p:spPr bwMode="auto">
          <a:xfrm>
            <a:off x="7415808" y="5445224"/>
            <a:ext cx="1728192" cy="1728192"/>
          </a:xfrm>
          <a:prstGeom prst="rect">
            <a:avLst/>
          </a:prstGeom>
          <a:noFill/>
          <a:ln w="9525">
            <a:noFill/>
            <a:miter lim="800000"/>
            <a:headEnd/>
            <a:tailEnd/>
          </a:ln>
        </p:spPr>
      </p:pic>
    </p:spTree>
    <p:extLst>
      <p:ext uri="{BB962C8B-B14F-4D97-AF65-F5344CB8AC3E}">
        <p14:creationId xmlns:p14="http://schemas.microsoft.com/office/powerpoint/2010/main" val="238808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b="1">
                <a:latin typeface="Corbel" charset="0"/>
              </a:rPr>
              <a:t>What do know?</a:t>
            </a:r>
          </a:p>
        </p:txBody>
      </p:sp>
      <p:sp>
        <p:nvSpPr>
          <p:cNvPr id="3" name="TextBox 2"/>
          <p:cNvSpPr txBox="1">
            <a:spLocks noChangeArrowheads="1"/>
          </p:cNvSpPr>
          <p:nvPr/>
        </p:nvSpPr>
        <p:spPr bwMode="auto">
          <a:xfrm>
            <a:off x="539552" y="1340768"/>
            <a:ext cx="756084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Font typeface="Arial" charset="0"/>
              <a:buChar char="•"/>
            </a:pPr>
            <a:r>
              <a:rPr lang="en-US" dirty="0" smtClean="0">
                <a:latin typeface="Corbel" charset="0"/>
              </a:rPr>
              <a:t> Well</a:t>
            </a:r>
            <a:r>
              <a:rPr lang="en-US" dirty="0">
                <a:latin typeface="Corbel" charset="0"/>
              </a:rPr>
              <a:t>… Very little to start with (although 47% of the tropics are </a:t>
            </a:r>
            <a:r>
              <a:rPr lang="en-US" dirty="0" smtClean="0">
                <a:latin typeface="Corbel" charset="0"/>
              </a:rPr>
              <a:t>TDFS).</a:t>
            </a:r>
          </a:p>
          <a:p>
            <a:pPr eaLnBrk="1" hangingPunct="1">
              <a:buFont typeface="Arial" charset="0"/>
              <a:buChar char="•"/>
            </a:pPr>
            <a:endParaRPr lang="en-US" dirty="0" smtClean="0">
              <a:latin typeface="Corbel" charset="0"/>
            </a:endParaRPr>
          </a:p>
          <a:p>
            <a:pPr eaLnBrk="1" hangingPunct="1">
              <a:buFont typeface="Arial" charset="0"/>
              <a:buChar char="•"/>
            </a:pPr>
            <a:r>
              <a:rPr lang="en-US" dirty="0" smtClean="0">
                <a:latin typeface="Corbel" charset="0"/>
              </a:rPr>
              <a:t> Tropical </a:t>
            </a:r>
            <a:r>
              <a:rPr lang="en-US" dirty="0">
                <a:latin typeface="Corbel" charset="0"/>
              </a:rPr>
              <a:t>Forests are not considered part of any global monitoring networks efforts. </a:t>
            </a:r>
            <a:endParaRPr lang="en-US" dirty="0" smtClean="0">
              <a:latin typeface="Corbel" charset="0"/>
            </a:endParaRPr>
          </a:p>
          <a:p>
            <a:pPr eaLnBrk="1" hangingPunct="1">
              <a:buFont typeface="Arial" charset="0"/>
              <a:buChar char="•"/>
            </a:pPr>
            <a:endParaRPr lang="en-US" dirty="0">
              <a:latin typeface="Corbel" charset="0"/>
            </a:endParaRPr>
          </a:p>
          <a:p>
            <a:pPr eaLnBrk="1" hangingPunct="1">
              <a:buFont typeface="Arial" charset="0"/>
              <a:buChar char="•"/>
            </a:pPr>
            <a:r>
              <a:rPr lang="en-US" dirty="0" smtClean="0">
                <a:latin typeface="Corbel" charset="0"/>
              </a:rPr>
              <a:t> Dry </a:t>
            </a:r>
            <a:r>
              <a:rPr lang="en-US" dirty="0">
                <a:latin typeface="Corbel" charset="0"/>
              </a:rPr>
              <a:t>forest research lags on a ratio of 1:300 scientific papers when compared with tropical rainforests</a:t>
            </a:r>
            <a:r>
              <a:rPr lang="en-US" dirty="0" smtClean="0">
                <a:latin typeface="Corbel" charset="0"/>
              </a:rPr>
              <a:t>.</a:t>
            </a:r>
          </a:p>
          <a:p>
            <a:pPr eaLnBrk="1" hangingPunct="1">
              <a:buFont typeface="Arial" charset="0"/>
              <a:buChar char="•"/>
            </a:pPr>
            <a:endParaRPr lang="en-US" dirty="0">
              <a:latin typeface="Corbel" charset="0"/>
            </a:endParaRPr>
          </a:p>
          <a:p>
            <a:pPr lvl="1" eaLnBrk="1" hangingPunct="1">
              <a:buFont typeface="Arial" charset="0"/>
              <a:buChar char="•"/>
            </a:pPr>
            <a:r>
              <a:rPr lang="en-US" dirty="0" smtClean="0">
                <a:latin typeface="Corbel" charset="0"/>
              </a:rPr>
              <a:t>Arid </a:t>
            </a:r>
            <a:r>
              <a:rPr lang="en-US" dirty="0">
                <a:latin typeface="Corbel" charset="0"/>
              </a:rPr>
              <a:t>and semi-arid regions lag on long term studies aimed to understand their response to climate change. </a:t>
            </a:r>
          </a:p>
          <a:p>
            <a:pPr eaLnBrk="1" hangingPunct="1">
              <a:buFont typeface="Arial" charset="0"/>
              <a:buChar char="•"/>
            </a:pPr>
            <a:endParaRPr lang="en-US" dirty="0" smtClean="0">
              <a:latin typeface="Corbel" charset="0"/>
            </a:endParaRPr>
          </a:p>
        </p:txBody>
      </p:sp>
      <p:pic>
        <p:nvPicPr>
          <p:cNvPr id="5" name="Picture 4" descr="LOGO TROPI DRY berlin sans.jpg"/>
          <p:cNvPicPr>
            <a:picLocks noChangeAspect="1"/>
          </p:cNvPicPr>
          <p:nvPr/>
        </p:nvPicPr>
        <p:blipFill>
          <a:blip r:embed="rId2"/>
          <a:srcRect/>
          <a:stretch>
            <a:fillRect/>
          </a:stretch>
        </p:blipFill>
        <p:spPr bwMode="auto">
          <a:xfrm>
            <a:off x="7415808" y="5445224"/>
            <a:ext cx="1728192" cy="1728192"/>
          </a:xfrm>
          <a:prstGeom prst="rect">
            <a:avLst/>
          </a:prstGeom>
          <a:noFill/>
          <a:ln w="9525">
            <a:noFill/>
            <a:miter lim="800000"/>
            <a:headEnd/>
            <a:tailEnd/>
          </a:ln>
        </p:spPr>
      </p:pic>
    </p:spTree>
    <p:extLst>
      <p:ext uri="{BB962C8B-B14F-4D97-AF65-F5344CB8AC3E}">
        <p14:creationId xmlns:p14="http://schemas.microsoft.com/office/powerpoint/2010/main" val="2710922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0" descr="tropi-dry sites.png"/>
          <p:cNvPicPr>
            <a:picLocks noChangeAspect="1"/>
          </p:cNvPicPr>
          <p:nvPr/>
        </p:nvPicPr>
        <p:blipFill>
          <a:blip r:embed="rId2"/>
          <a:srcRect t="21182" b="21182"/>
          <a:stretch>
            <a:fillRect/>
          </a:stretch>
        </p:blipFill>
        <p:spPr>
          <a:xfrm rot="21211064">
            <a:off x="5618472" y="934330"/>
            <a:ext cx="3059076" cy="2128485"/>
          </a:xfrm>
          <a:prstGeom prst="rect">
            <a:avLst/>
          </a:prstGeom>
        </p:spPr>
      </p:pic>
      <p:sp>
        <p:nvSpPr>
          <p:cNvPr id="10" name="Title 9"/>
          <p:cNvSpPr>
            <a:spLocks noGrp="1"/>
          </p:cNvSpPr>
          <p:nvPr>
            <p:ph type="title"/>
          </p:nvPr>
        </p:nvSpPr>
        <p:spPr>
          <a:xfrm>
            <a:off x="467544" y="476672"/>
            <a:ext cx="7556313" cy="1116106"/>
          </a:xfrm>
        </p:spPr>
        <p:txBody>
          <a:bodyPr/>
          <a:lstStyle/>
          <a:p>
            <a:r>
              <a:rPr lang="en-US" b="1" dirty="0" smtClean="0">
                <a:latin typeface="Corbel" charset="0"/>
                <a:ea typeface="Corbel" charset="0"/>
                <a:cs typeface="Corbel" charset="0"/>
              </a:rPr>
              <a:t>What’s </a:t>
            </a:r>
            <a:r>
              <a:rPr lang="en-US" b="1" dirty="0" err="1" smtClean="0">
                <a:latin typeface="Corbel" charset="0"/>
                <a:ea typeface="Corbel" charset="0"/>
                <a:cs typeface="Corbel" charset="0"/>
              </a:rPr>
              <a:t>Tropi</a:t>
            </a:r>
            <a:r>
              <a:rPr lang="en-US" b="1" dirty="0" smtClean="0">
                <a:latin typeface="Corbel" charset="0"/>
                <a:ea typeface="Corbel" charset="0"/>
                <a:cs typeface="Corbel" charset="0"/>
              </a:rPr>
              <a:t>-Dry?</a:t>
            </a:r>
            <a:endParaRPr lang="en-US" b="1" dirty="0">
              <a:latin typeface="Corbel" charset="0"/>
              <a:ea typeface="Corbel" charset="0"/>
              <a:cs typeface="Corbel" charset="0"/>
            </a:endParaRPr>
          </a:p>
        </p:txBody>
      </p:sp>
      <p:sp>
        <p:nvSpPr>
          <p:cNvPr id="3" name="Content Placeholder 2"/>
          <p:cNvSpPr>
            <a:spLocks noGrp="1"/>
          </p:cNvSpPr>
          <p:nvPr>
            <p:ph idx="4294967295"/>
          </p:nvPr>
        </p:nvSpPr>
        <p:spPr>
          <a:xfrm>
            <a:off x="366804" y="1196752"/>
            <a:ext cx="4555232" cy="5256584"/>
          </a:xfrm>
          <a:noFill/>
          <a:ln>
            <a:noFill/>
          </a:ln>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400" b="1" dirty="0" smtClean="0">
                <a:latin typeface="Corbel" charset="0"/>
                <a:ea typeface="Corbel" charset="0"/>
                <a:cs typeface="Corbel" charset="0"/>
              </a:rPr>
              <a:t>Tropi-Dry: </a:t>
            </a:r>
            <a:r>
              <a:rPr lang="en-US" sz="2400" dirty="0">
                <a:latin typeface="Corbel" charset="0"/>
                <a:ea typeface="Corbel" charset="0"/>
                <a:cs typeface="Corbel" charset="0"/>
              </a:rPr>
              <a:t>A</a:t>
            </a:r>
            <a:r>
              <a:rPr lang="en-US" sz="2400" dirty="0" smtClean="0">
                <a:latin typeface="Corbel" charset="0"/>
                <a:ea typeface="Corbel" charset="0"/>
                <a:cs typeface="Corbel" charset="0"/>
              </a:rPr>
              <a:t> project aimed to understand the human and biophysical dimensions of tropical dry forests in the Americas.</a:t>
            </a:r>
          </a:p>
          <a:p>
            <a:r>
              <a:rPr lang="en-US" sz="2400" b="1" dirty="0" smtClean="0">
                <a:latin typeface="Corbel" charset="0"/>
                <a:ea typeface="Corbel" charset="0"/>
                <a:cs typeface="Corbel" charset="0"/>
              </a:rPr>
              <a:t>Participants: </a:t>
            </a:r>
            <a:r>
              <a:rPr lang="en-US" sz="2400" dirty="0" smtClean="0">
                <a:latin typeface="Corbel" charset="0"/>
                <a:ea typeface="Corbel" charset="0"/>
                <a:cs typeface="Corbel" charset="0"/>
              </a:rPr>
              <a:t>Canada, USA, Costa Rica, Brazil, Colombia, Germany, England, Finland, &amp; Belgium</a:t>
            </a:r>
          </a:p>
          <a:p>
            <a:r>
              <a:rPr lang="en-US" sz="2400" b="1" dirty="0">
                <a:latin typeface="Corbel" charset="0"/>
                <a:ea typeface="Corbel" charset="0"/>
                <a:cs typeface="Corbel" charset="0"/>
              </a:rPr>
              <a:t>C</a:t>
            </a:r>
            <a:r>
              <a:rPr lang="en-US" sz="2400" b="1" dirty="0" smtClean="0">
                <a:latin typeface="Corbel" charset="0"/>
                <a:ea typeface="Corbel" charset="0"/>
                <a:cs typeface="Corbel" charset="0"/>
              </a:rPr>
              <a:t>apacity Building: </a:t>
            </a:r>
            <a:r>
              <a:rPr lang="en-US" sz="2400" dirty="0" smtClean="0">
                <a:latin typeface="Corbel" charset="0"/>
                <a:ea typeface="Corbel" charset="0"/>
                <a:cs typeface="Corbel" charset="0"/>
              </a:rPr>
              <a:t>&gt;300 students involved since 2005.</a:t>
            </a:r>
          </a:p>
          <a:p>
            <a:r>
              <a:rPr lang="en-US" sz="2400" b="1" dirty="0" smtClean="0">
                <a:latin typeface="Corbel" charset="0"/>
                <a:ea typeface="Corbel" charset="0"/>
                <a:cs typeface="Corbel" charset="0"/>
              </a:rPr>
              <a:t>Impact on Policy Making: </a:t>
            </a:r>
            <a:r>
              <a:rPr lang="en-US" sz="2400" dirty="0" smtClean="0">
                <a:latin typeface="Corbel" charset="0"/>
                <a:ea typeface="Corbel" charset="0"/>
                <a:cs typeface="Corbel" charset="0"/>
              </a:rPr>
              <a:t>Direct work with policy makers.</a:t>
            </a:r>
          </a:p>
        </p:txBody>
      </p:sp>
      <p:pic>
        <p:nvPicPr>
          <p:cNvPr id="5" name="Picture Placeholder 31" descr="epoca seca.jpg"/>
          <p:cNvPicPr>
            <a:picLocks noChangeAspect="1"/>
          </p:cNvPicPr>
          <p:nvPr/>
        </p:nvPicPr>
        <p:blipFill>
          <a:blip r:embed="rId3"/>
          <a:srcRect t="6304" b="6304"/>
          <a:stretch>
            <a:fillRect/>
          </a:stretch>
        </p:blipFill>
        <p:spPr>
          <a:xfrm rot="564229">
            <a:off x="5086209" y="2524347"/>
            <a:ext cx="3275318" cy="2278945"/>
          </a:xfrm>
          <a:prstGeom prst="rect">
            <a:avLst/>
          </a:prstGeom>
        </p:spPr>
      </p:pic>
      <p:pic>
        <p:nvPicPr>
          <p:cNvPr id="7" name="Picture 6"/>
          <p:cNvPicPr>
            <a:picLocks noChangeAspect="1"/>
          </p:cNvPicPr>
          <p:nvPr/>
        </p:nvPicPr>
        <p:blipFill>
          <a:blip r:embed="rId4"/>
          <a:stretch>
            <a:fillRect/>
          </a:stretch>
        </p:blipFill>
        <p:spPr>
          <a:xfrm rot="20724208">
            <a:off x="5749282" y="4002982"/>
            <a:ext cx="3034093" cy="2275570"/>
          </a:xfrm>
          <a:prstGeom prst="rect">
            <a:avLst/>
          </a:prstGeom>
        </p:spPr>
      </p:pic>
      <p:pic>
        <p:nvPicPr>
          <p:cNvPr id="8" name="Picture 7" descr="LOGO TROPI DRY berlin sans.jpg"/>
          <p:cNvPicPr>
            <a:picLocks noChangeAspect="1"/>
          </p:cNvPicPr>
          <p:nvPr/>
        </p:nvPicPr>
        <p:blipFill>
          <a:blip r:embed="rId5"/>
          <a:srcRect/>
          <a:stretch>
            <a:fillRect/>
          </a:stretch>
        </p:blipFill>
        <p:spPr bwMode="auto">
          <a:xfrm>
            <a:off x="8135888" y="6120086"/>
            <a:ext cx="1008112" cy="1008112"/>
          </a:xfrm>
          <a:prstGeom prst="rect">
            <a:avLst/>
          </a:prstGeom>
          <a:noFill/>
          <a:ln w="9525">
            <a:noFill/>
            <a:miter lim="800000"/>
            <a:headEnd/>
            <a:tailEnd/>
          </a:ln>
        </p:spPr>
      </p:pic>
    </p:spTree>
    <p:extLst>
      <p:ext uri="{BB962C8B-B14F-4D97-AF65-F5344CB8AC3E}">
        <p14:creationId xmlns:p14="http://schemas.microsoft.com/office/powerpoint/2010/main" val="1157969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15616" y="476672"/>
            <a:ext cx="6719060" cy="5333372"/>
            <a:chOff x="1743857" y="903875"/>
            <a:chExt cx="5566863" cy="4396007"/>
          </a:xfrm>
        </p:grpSpPr>
        <p:sp>
          <p:nvSpPr>
            <p:cNvPr id="10" name="Oval 9"/>
            <p:cNvSpPr/>
            <p:nvPr/>
          </p:nvSpPr>
          <p:spPr>
            <a:xfrm>
              <a:off x="2806438" y="1898491"/>
              <a:ext cx="3379305" cy="3401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Supporting</a:t>
              </a:r>
            </a:p>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Policy-Making</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Oval 10"/>
            <p:cNvSpPr/>
            <p:nvPr/>
          </p:nvSpPr>
          <p:spPr>
            <a:xfrm>
              <a:off x="1755865" y="3544957"/>
              <a:ext cx="1546139" cy="1612170"/>
            </a:xfrm>
            <a:prstGeom prst="ellips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p:nvSpPr>
          <p:spPr>
            <a:xfrm>
              <a:off x="3898347" y="903875"/>
              <a:ext cx="1438363" cy="1481516"/>
            </a:xfrm>
            <a:prstGeom prst="ellips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3" name="Oval 12"/>
            <p:cNvSpPr/>
            <p:nvPr/>
          </p:nvSpPr>
          <p:spPr>
            <a:xfrm>
              <a:off x="5842000" y="3544957"/>
              <a:ext cx="1468720" cy="1525344"/>
            </a:xfrm>
            <a:prstGeom prst="ellipse">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6813" y="1517966"/>
              <a:ext cx="1061431" cy="380525"/>
            </a:xfrm>
            <a:prstGeom prst="rect">
              <a:avLst/>
            </a:prstGeom>
            <a:noFill/>
          </p:spPr>
          <p:txBody>
            <a:bodyPr wrap="none" rtlCol="0">
              <a:spAutoFit/>
            </a:bodyPr>
            <a:lstStyle/>
            <a:p>
              <a:r>
                <a:rPr lang="en-US" sz="2400" dirty="0" smtClean="0"/>
                <a:t>Ecology</a:t>
              </a:r>
              <a:endParaRPr lang="en-US" sz="2400" dirty="0"/>
            </a:p>
          </p:txBody>
        </p:sp>
        <p:sp>
          <p:nvSpPr>
            <p:cNvPr id="15" name="TextBox 14"/>
            <p:cNvSpPr txBox="1"/>
            <p:nvPr/>
          </p:nvSpPr>
          <p:spPr>
            <a:xfrm>
              <a:off x="1743857" y="4016569"/>
              <a:ext cx="1558147" cy="684945"/>
            </a:xfrm>
            <a:prstGeom prst="rect">
              <a:avLst/>
            </a:prstGeom>
            <a:noFill/>
          </p:spPr>
          <p:txBody>
            <a:bodyPr wrap="none" rtlCol="0">
              <a:spAutoFit/>
            </a:bodyPr>
            <a:lstStyle/>
            <a:p>
              <a:pPr algn="ctr"/>
              <a:r>
                <a:rPr lang="en-US" sz="2400" dirty="0" smtClean="0"/>
                <a:t>Human</a:t>
              </a:r>
            </a:p>
            <a:p>
              <a:pPr algn="ctr"/>
              <a:r>
                <a:rPr lang="en-US" sz="2400" dirty="0" smtClean="0"/>
                <a:t> Dimensions</a:t>
              </a:r>
              <a:endParaRPr lang="en-US" sz="2400" dirty="0"/>
            </a:p>
          </p:txBody>
        </p:sp>
        <p:sp>
          <p:nvSpPr>
            <p:cNvPr id="16" name="TextBox 15"/>
            <p:cNvSpPr txBox="1"/>
            <p:nvPr/>
          </p:nvSpPr>
          <p:spPr>
            <a:xfrm>
              <a:off x="6038339" y="3984463"/>
              <a:ext cx="1076040" cy="684945"/>
            </a:xfrm>
            <a:prstGeom prst="rect">
              <a:avLst/>
            </a:prstGeom>
            <a:noFill/>
          </p:spPr>
          <p:txBody>
            <a:bodyPr wrap="none" rtlCol="0">
              <a:spAutoFit/>
            </a:bodyPr>
            <a:lstStyle/>
            <a:p>
              <a:pPr algn="ctr"/>
              <a:r>
                <a:rPr lang="en-US" sz="2400" dirty="0" smtClean="0"/>
                <a:t>Remote</a:t>
              </a:r>
            </a:p>
            <a:p>
              <a:pPr algn="ctr"/>
              <a:r>
                <a:rPr lang="en-US" sz="2400" dirty="0" smtClean="0"/>
                <a:t>Sensing</a:t>
              </a:r>
              <a:endParaRPr lang="en-US" sz="2400" dirty="0"/>
            </a:p>
          </p:txBody>
        </p:sp>
      </p:grpSp>
      <p:pic>
        <p:nvPicPr>
          <p:cNvPr id="20" name="Picture 19" descr="LOGO TROPI DRY berlin sans.jpg"/>
          <p:cNvPicPr>
            <a:picLocks noChangeAspect="1"/>
          </p:cNvPicPr>
          <p:nvPr/>
        </p:nvPicPr>
        <p:blipFill>
          <a:blip r:embed="rId2"/>
          <a:srcRect/>
          <a:stretch>
            <a:fillRect/>
          </a:stretch>
        </p:blipFill>
        <p:spPr bwMode="auto">
          <a:xfrm>
            <a:off x="7415808" y="5445224"/>
            <a:ext cx="1728192" cy="1728192"/>
          </a:xfrm>
          <a:prstGeom prst="rect">
            <a:avLst/>
          </a:prstGeom>
          <a:noFill/>
          <a:ln w="9525">
            <a:noFill/>
            <a:miter lim="800000"/>
            <a:headEnd/>
            <a:tailEnd/>
          </a:ln>
        </p:spPr>
      </p:pic>
    </p:spTree>
    <p:extLst>
      <p:ext uri="{BB962C8B-B14F-4D97-AF65-F5344CB8AC3E}">
        <p14:creationId xmlns:p14="http://schemas.microsoft.com/office/powerpoint/2010/main" val="1791918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636092" y="332656"/>
            <a:ext cx="764381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sz="3200" b="1" dirty="0">
                <a:latin typeface="Corbel" charset="0"/>
                <a:ea typeface="Corbel" charset="0"/>
                <a:cs typeface="Corbel" charset="0"/>
              </a:rPr>
              <a:t>Most S</a:t>
            </a:r>
            <a:r>
              <a:rPr lang="en-CA" sz="3200" b="1" dirty="0" smtClean="0">
                <a:latin typeface="Corbel" charset="0"/>
                <a:ea typeface="Corbel" charset="0"/>
                <a:cs typeface="Corbel" charset="0"/>
              </a:rPr>
              <a:t>tudied Variables</a:t>
            </a:r>
          </a:p>
          <a:p>
            <a:pPr algn="ctr" eaLnBrk="1" hangingPunct="1"/>
            <a:r>
              <a:rPr lang="en-CA" sz="3200" b="1" dirty="0" smtClean="0">
                <a:latin typeface="Corbel" charset="0"/>
                <a:ea typeface="Corbel" charset="0"/>
                <a:cs typeface="Corbel" charset="0"/>
              </a:rPr>
              <a:t> by </a:t>
            </a:r>
            <a:r>
              <a:rPr lang="en-CA" sz="3200" b="1" dirty="0" err="1" smtClean="0">
                <a:latin typeface="Corbel" charset="0"/>
                <a:ea typeface="Corbel" charset="0"/>
                <a:cs typeface="Corbel" charset="0"/>
              </a:rPr>
              <a:t>Tropi</a:t>
            </a:r>
            <a:r>
              <a:rPr lang="en-CA" sz="3200" b="1" dirty="0" smtClean="0">
                <a:latin typeface="Corbel" charset="0"/>
                <a:ea typeface="Corbel" charset="0"/>
                <a:cs typeface="Corbel" charset="0"/>
              </a:rPr>
              <a:t>-Dry (2006-2017)</a:t>
            </a:r>
            <a:endParaRPr lang="en-CA" sz="3200" b="1" dirty="0">
              <a:latin typeface="Corbel" charset="0"/>
              <a:ea typeface="Corbel" charset="0"/>
              <a:cs typeface="Corbel" charset="0"/>
            </a:endParaRP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1688"/>
            <a:ext cx="9144000" cy="332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LOGO TROPI DRY berlin sans.jpg"/>
          <p:cNvPicPr>
            <a:picLocks noChangeAspect="1"/>
          </p:cNvPicPr>
          <p:nvPr/>
        </p:nvPicPr>
        <p:blipFill>
          <a:blip r:embed="rId4"/>
          <a:srcRect/>
          <a:stretch>
            <a:fillRect/>
          </a:stretch>
        </p:blipFill>
        <p:spPr bwMode="auto">
          <a:xfrm>
            <a:off x="7415808" y="5445224"/>
            <a:ext cx="1728192" cy="1728192"/>
          </a:xfrm>
          <a:prstGeom prst="rect">
            <a:avLst/>
          </a:prstGeom>
          <a:noFill/>
          <a:ln w="9525">
            <a:noFill/>
            <a:miter lim="800000"/>
            <a:headEnd/>
            <a:tailEnd/>
          </a:ln>
        </p:spPr>
      </p:pic>
      <p:sp>
        <p:nvSpPr>
          <p:cNvPr id="2" name="TextBox 1"/>
          <p:cNvSpPr txBox="1"/>
          <p:nvPr/>
        </p:nvSpPr>
        <p:spPr>
          <a:xfrm>
            <a:off x="251520" y="6309320"/>
            <a:ext cx="4487126" cy="369332"/>
          </a:xfrm>
          <a:prstGeom prst="rect">
            <a:avLst/>
          </a:prstGeom>
          <a:noFill/>
        </p:spPr>
        <p:txBody>
          <a:bodyPr wrap="none" rtlCol="0">
            <a:spAutoFit/>
          </a:bodyPr>
          <a:lstStyle/>
          <a:p>
            <a:r>
              <a:rPr lang="en-US" dirty="0" smtClean="0"/>
              <a:t>N= </a:t>
            </a:r>
            <a:r>
              <a:rPr lang="en-US" smtClean="0"/>
              <a:t>100 scientific publications (2006-2017)</a:t>
            </a:r>
            <a:endParaRPr lang="en-US"/>
          </a:p>
        </p:txBody>
      </p:sp>
    </p:spTree>
    <p:extLst>
      <p:ext uri="{BB962C8B-B14F-4D97-AF65-F5344CB8AC3E}">
        <p14:creationId xmlns:p14="http://schemas.microsoft.com/office/powerpoint/2010/main" val="270002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rankie\Desktop\TDF Gains and Loss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0"/>
            <a:ext cx="7668344" cy="685329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LOGO TROPI DRY berlin sans.jpg"/>
          <p:cNvPicPr>
            <a:picLocks noChangeAspect="1"/>
          </p:cNvPicPr>
          <p:nvPr/>
        </p:nvPicPr>
        <p:blipFill>
          <a:blip r:embed="rId3"/>
          <a:srcRect/>
          <a:stretch>
            <a:fillRect/>
          </a:stretch>
        </p:blipFill>
        <p:spPr bwMode="auto">
          <a:xfrm>
            <a:off x="2267744" y="3140968"/>
            <a:ext cx="1080120" cy="1080120"/>
          </a:xfrm>
          <a:prstGeom prst="rect">
            <a:avLst/>
          </a:prstGeom>
          <a:noFill/>
          <a:ln w="9525">
            <a:noFill/>
            <a:miter lim="800000"/>
            <a:headEnd/>
            <a:tailEnd/>
          </a:ln>
        </p:spPr>
      </p:pic>
    </p:spTree>
    <p:extLst>
      <p:ext uri="{BB962C8B-B14F-4D97-AF65-F5344CB8AC3E}">
        <p14:creationId xmlns:p14="http://schemas.microsoft.com/office/powerpoint/2010/main" val="4152303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123" name="Shape 123" descr="C:\Users\Lana\Documents\Climate_Change_Group\Resilience-Vulnerability data avail.png"/>
          <p:cNvPicPr preferRelativeResize="0"/>
          <p:nvPr/>
        </p:nvPicPr>
        <p:blipFill rotWithShape="1">
          <a:blip r:embed="rId3">
            <a:alphaModFix/>
          </a:blip>
          <a:srcRect/>
          <a:stretch/>
        </p:blipFill>
        <p:spPr>
          <a:xfrm>
            <a:off x="0" y="620688"/>
            <a:ext cx="9144442" cy="6858000"/>
          </a:xfrm>
          <a:prstGeom prst="rect">
            <a:avLst/>
          </a:prstGeom>
          <a:noFill/>
          <a:ln>
            <a:noFill/>
          </a:ln>
        </p:spPr>
      </p:pic>
    </p:spTree>
    <p:extLst>
      <p:ext uri="{BB962C8B-B14F-4D97-AF65-F5344CB8AC3E}">
        <p14:creationId xmlns:p14="http://schemas.microsoft.com/office/powerpoint/2010/main" val="200644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rr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33" y="-88900"/>
            <a:ext cx="12315833" cy="6946900"/>
          </a:xfrm>
          <a:prstGeom prst="rect">
            <a:avLst/>
          </a:prstGeom>
        </p:spPr>
      </p:pic>
      <p:sp>
        <p:nvSpPr>
          <p:cNvPr id="27650" name="TextBox 2"/>
          <p:cNvSpPr txBox="1">
            <a:spLocks noChangeArrowheads="1"/>
          </p:cNvSpPr>
          <p:nvPr/>
        </p:nvSpPr>
        <p:spPr bwMode="auto">
          <a:xfrm>
            <a:off x="4927601" y="304801"/>
            <a:ext cx="3819612" cy="6001644"/>
          </a:xfrm>
          <a:prstGeom prst="rect">
            <a:avLst/>
          </a:prstGeom>
          <a:ln/>
          <a:extLst/>
        </p:spPr>
        <p:style>
          <a:lnRef idx="1">
            <a:schemeClr val="dk1"/>
          </a:lnRef>
          <a:fillRef idx="3">
            <a:schemeClr val="dk1"/>
          </a:fillRef>
          <a:effectRef idx="2">
            <a:schemeClr val="dk1"/>
          </a:effectRef>
          <a:fontRef idx="minor">
            <a:schemeClr val="lt1"/>
          </a:fontRef>
        </p:style>
        <p:txBody>
          <a:bodyPr wrap="squar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auto" hangingPunct="1">
              <a:spcBef>
                <a:spcPts val="0"/>
              </a:spcBef>
              <a:spcAft>
                <a:spcPts val="0"/>
              </a:spcAft>
              <a:defRPr/>
            </a:pPr>
            <a:r>
              <a:rPr lang="en-US" sz="2000" b="1" dirty="0" smtClean="0">
                <a:solidFill>
                  <a:srgbClr val="FFFF00"/>
                </a:solidFill>
              </a:rPr>
              <a:t>Santa Rosa National Park, Environmental Monitoring Super Site, Guanacaste, Costa Rica:</a:t>
            </a:r>
          </a:p>
          <a:p>
            <a:pPr eaLnBrk="1" fontAlgn="auto" hangingPunct="1">
              <a:spcBef>
                <a:spcPts val="0"/>
              </a:spcBef>
              <a:spcAft>
                <a:spcPts val="0"/>
              </a:spcAft>
              <a:defRPr/>
            </a:pPr>
            <a:endParaRPr lang="en-US" sz="1600" b="1" dirty="0" smtClean="0">
              <a:solidFill>
                <a:srgbClr val="FFFF00"/>
              </a:solidFill>
            </a:endParaRPr>
          </a:p>
          <a:p>
            <a:pPr marL="342900" indent="-342900" eaLnBrk="1" fontAlgn="auto" hangingPunct="1">
              <a:spcBef>
                <a:spcPts val="0"/>
              </a:spcBef>
              <a:spcAft>
                <a:spcPts val="0"/>
              </a:spcAft>
              <a:buFont typeface="Arial"/>
              <a:buChar char="•"/>
              <a:defRPr/>
            </a:pPr>
            <a:r>
              <a:rPr lang="en-US" sz="1600" b="1" dirty="0">
                <a:solidFill>
                  <a:prstClr val="white"/>
                </a:solidFill>
              </a:rPr>
              <a:t>10 billion data </a:t>
            </a:r>
            <a:r>
              <a:rPr lang="en-US" sz="1600" b="1" dirty="0" smtClean="0">
                <a:solidFill>
                  <a:prstClr val="white"/>
                </a:solidFill>
              </a:rPr>
              <a:t>points</a:t>
            </a:r>
            <a:r>
              <a:rPr lang="en-US" sz="1600" b="1" dirty="0">
                <a:solidFill>
                  <a:prstClr val="white"/>
                </a:solidFill>
              </a:rPr>
              <a:t>/</a:t>
            </a:r>
            <a:r>
              <a:rPr lang="en-US" sz="1600" b="1" dirty="0" smtClean="0">
                <a:solidFill>
                  <a:prstClr val="white"/>
                </a:solidFill>
              </a:rPr>
              <a:t>year</a:t>
            </a:r>
          </a:p>
          <a:p>
            <a:pPr marL="342900" indent="-342900" eaLnBrk="1" fontAlgn="auto" hangingPunct="1">
              <a:spcBef>
                <a:spcPts val="0"/>
              </a:spcBef>
              <a:spcAft>
                <a:spcPts val="0"/>
              </a:spcAft>
              <a:buFont typeface="Arial"/>
              <a:buChar char="•"/>
              <a:defRPr/>
            </a:pPr>
            <a:r>
              <a:rPr lang="en-US" sz="1600" b="1" dirty="0" smtClean="0">
                <a:solidFill>
                  <a:prstClr val="white"/>
                </a:solidFill>
              </a:rPr>
              <a:t>CO</a:t>
            </a:r>
            <a:r>
              <a:rPr lang="en-US" sz="1600" b="1" baseline="-25000" dirty="0" smtClean="0">
                <a:solidFill>
                  <a:prstClr val="white"/>
                </a:solidFill>
              </a:rPr>
              <a:t>2</a:t>
            </a:r>
            <a:r>
              <a:rPr lang="en-US" sz="1600" b="1" dirty="0" smtClean="0">
                <a:solidFill>
                  <a:prstClr val="white"/>
                </a:solidFill>
              </a:rPr>
              <a:t>/H</a:t>
            </a:r>
            <a:r>
              <a:rPr lang="en-US" sz="1600" b="1" baseline="-25000" dirty="0" smtClean="0">
                <a:solidFill>
                  <a:prstClr val="white"/>
                </a:solidFill>
              </a:rPr>
              <a:t>2</a:t>
            </a:r>
            <a:r>
              <a:rPr lang="en-US" sz="1600" b="1" dirty="0" smtClean="0">
                <a:solidFill>
                  <a:prstClr val="white"/>
                </a:solidFill>
              </a:rPr>
              <a:t>0 fluxes (vegetation and soil)</a:t>
            </a:r>
          </a:p>
          <a:p>
            <a:pPr marL="342900" indent="-342900" eaLnBrk="1" fontAlgn="auto" hangingPunct="1">
              <a:spcBef>
                <a:spcPts val="0"/>
              </a:spcBef>
              <a:spcAft>
                <a:spcPts val="0"/>
              </a:spcAft>
              <a:buFont typeface="Arial"/>
              <a:buChar char="•"/>
              <a:defRPr/>
            </a:pPr>
            <a:r>
              <a:rPr lang="en-US" sz="1600" b="1" dirty="0" smtClean="0">
                <a:solidFill>
                  <a:prstClr val="white"/>
                </a:solidFill>
              </a:rPr>
              <a:t>Hyperspectral canopy observations</a:t>
            </a:r>
          </a:p>
          <a:p>
            <a:pPr marL="342900" indent="-342900" eaLnBrk="1" fontAlgn="auto" hangingPunct="1">
              <a:spcBef>
                <a:spcPts val="0"/>
              </a:spcBef>
              <a:spcAft>
                <a:spcPts val="0"/>
              </a:spcAft>
              <a:buFont typeface="Arial"/>
              <a:buChar char="•"/>
              <a:defRPr/>
            </a:pPr>
            <a:r>
              <a:rPr lang="en-US" sz="1600" b="1" dirty="0" smtClean="0">
                <a:solidFill>
                  <a:prstClr val="white"/>
                </a:solidFill>
              </a:rPr>
              <a:t>Wireless Sensor </a:t>
            </a:r>
            <a:r>
              <a:rPr lang="en-US" sz="1600" b="1" dirty="0">
                <a:solidFill>
                  <a:prstClr val="white"/>
                </a:solidFill>
              </a:rPr>
              <a:t>N</a:t>
            </a:r>
            <a:r>
              <a:rPr lang="en-US" sz="1600" b="1" dirty="0" smtClean="0">
                <a:solidFill>
                  <a:prstClr val="white"/>
                </a:solidFill>
              </a:rPr>
              <a:t>etworks</a:t>
            </a:r>
          </a:p>
          <a:p>
            <a:pPr marL="342900" indent="-342900" eaLnBrk="1" fontAlgn="auto" hangingPunct="1">
              <a:spcBef>
                <a:spcPts val="0"/>
              </a:spcBef>
              <a:spcAft>
                <a:spcPts val="0"/>
              </a:spcAft>
              <a:buFont typeface="Arial"/>
              <a:buChar char="•"/>
              <a:defRPr/>
            </a:pPr>
            <a:r>
              <a:rPr lang="en-US" sz="1600" b="1" dirty="0" smtClean="0">
                <a:solidFill>
                  <a:prstClr val="white"/>
                </a:solidFill>
              </a:rPr>
              <a:t>On-line/Real time communication via satellite technology</a:t>
            </a:r>
          </a:p>
          <a:p>
            <a:pPr marL="342900" indent="-342900" eaLnBrk="1" fontAlgn="auto" hangingPunct="1">
              <a:spcBef>
                <a:spcPts val="0"/>
              </a:spcBef>
              <a:spcAft>
                <a:spcPts val="0"/>
              </a:spcAft>
              <a:buFont typeface="Arial"/>
              <a:buChar char="•"/>
              <a:defRPr/>
            </a:pPr>
            <a:r>
              <a:rPr lang="en-US" sz="1600" b="1" dirty="0" smtClean="0">
                <a:solidFill>
                  <a:prstClr val="white"/>
                </a:solidFill>
              </a:rPr>
              <a:t>Drone research</a:t>
            </a:r>
          </a:p>
          <a:p>
            <a:pPr marL="342900" indent="-342900" eaLnBrk="1" fontAlgn="auto" hangingPunct="1">
              <a:spcBef>
                <a:spcPts val="0"/>
              </a:spcBef>
              <a:spcAft>
                <a:spcPts val="0"/>
              </a:spcAft>
              <a:buFont typeface="Arial"/>
              <a:buChar char="•"/>
              <a:defRPr/>
            </a:pPr>
            <a:r>
              <a:rPr lang="en-US" sz="1600" b="1" dirty="0" smtClean="0">
                <a:solidFill>
                  <a:prstClr val="white"/>
                </a:solidFill>
              </a:rPr>
              <a:t>Micro-Satellite testing site (</a:t>
            </a:r>
            <a:r>
              <a:rPr lang="en-US" sz="1600" b="1" dirty="0" err="1" smtClean="0">
                <a:solidFill>
                  <a:prstClr val="white"/>
                </a:solidFill>
              </a:rPr>
              <a:t>AlbertaSat</a:t>
            </a:r>
            <a:r>
              <a:rPr lang="en-US" sz="1600" b="1" dirty="0" smtClean="0">
                <a:solidFill>
                  <a:prstClr val="white"/>
                </a:solidFill>
              </a:rPr>
              <a:t>)</a:t>
            </a:r>
          </a:p>
          <a:p>
            <a:pPr marL="342900" indent="-342900" eaLnBrk="1" fontAlgn="auto" hangingPunct="1">
              <a:spcBef>
                <a:spcPts val="0"/>
              </a:spcBef>
              <a:spcAft>
                <a:spcPts val="0"/>
              </a:spcAft>
              <a:buFont typeface="Arial"/>
              <a:buChar char="•"/>
              <a:defRPr/>
            </a:pPr>
            <a:r>
              <a:rPr lang="en-US" sz="1600" b="1" dirty="0" smtClean="0">
                <a:solidFill>
                  <a:prstClr val="white"/>
                </a:solidFill>
              </a:rPr>
              <a:t>Atmospheric Sounding calibration site</a:t>
            </a:r>
          </a:p>
          <a:p>
            <a:pPr marL="342900" indent="-342900" eaLnBrk="1" fontAlgn="auto" hangingPunct="1">
              <a:spcBef>
                <a:spcPts val="0"/>
              </a:spcBef>
              <a:spcAft>
                <a:spcPts val="0"/>
              </a:spcAft>
              <a:buFont typeface="Arial"/>
              <a:buChar char="•"/>
              <a:defRPr/>
            </a:pPr>
            <a:r>
              <a:rPr lang="en-US" sz="1600" b="1" dirty="0" smtClean="0">
                <a:solidFill>
                  <a:prstClr val="white"/>
                </a:solidFill>
              </a:rPr>
              <a:t>NASA Calibration/Validation site</a:t>
            </a:r>
          </a:p>
          <a:p>
            <a:pPr marL="342900" indent="-342900" eaLnBrk="1" fontAlgn="auto" hangingPunct="1">
              <a:spcBef>
                <a:spcPts val="0"/>
              </a:spcBef>
              <a:spcAft>
                <a:spcPts val="0"/>
              </a:spcAft>
              <a:buFont typeface="Arial"/>
              <a:buChar char="•"/>
              <a:defRPr/>
            </a:pPr>
            <a:r>
              <a:rPr lang="en-US" sz="1600" b="1" dirty="0" smtClean="0">
                <a:solidFill>
                  <a:prstClr val="white"/>
                </a:solidFill>
              </a:rPr>
              <a:t>Airborne and ground-based </a:t>
            </a:r>
            <a:r>
              <a:rPr lang="en-US" sz="1600" b="1" dirty="0" err="1" smtClean="0">
                <a:solidFill>
                  <a:prstClr val="white"/>
                </a:solidFill>
              </a:rPr>
              <a:t>LiDAR</a:t>
            </a:r>
            <a:endParaRPr lang="en-US" sz="1600" b="1" dirty="0" smtClean="0">
              <a:solidFill>
                <a:prstClr val="white"/>
              </a:solidFill>
            </a:endParaRPr>
          </a:p>
          <a:p>
            <a:pPr marL="342900" indent="-342900" eaLnBrk="1" fontAlgn="auto" hangingPunct="1">
              <a:spcBef>
                <a:spcPts val="0"/>
              </a:spcBef>
              <a:spcAft>
                <a:spcPts val="0"/>
              </a:spcAft>
              <a:buFont typeface="Arial"/>
              <a:buChar char="•"/>
              <a:defRPr/>
            </a:pPr>
            <a:endParaRPr lang="en-US" sz="1600" b="1" dirty="0">
              <a:solidFill>
                <a:srgbClr val="FFFF00"/>
              </a:solidFill>
            </a:endParaRPr>
          </a:p>
        </p:txBody>
      </p:sp>
    </p:spTree>
    <p:extLst>
      <p:ext uri="{BB962C8B-B14F-4D97-AF65-F5344CB8AC3E}">
        <p14:creationId xmlns:p14="http://schemas.microsoft.com/office/powerpoint/2010/main" val="309111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4476</TotalTime>
  <Words>863</Words>
  <Application>Microsoft Macintosh PowerPoint</Application>
  <PresentationFormat>On-screen Show (4:3)</PresentationFormat>
  <Paragraphs>101</Paragraphs>
  <Slides>19</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Arial</vt:lpstr>
      <vt:lpstr>Avenir Black Oblique</vt:lpstr>
      <vt:lpstr>Avenir Book</vt:lpstr>
      <vt:lpstr>Calibri</vt:lpstr>
      <vt:lpstr>Corbel</vt:lpstr>
      <vt:lpstr>Helvetica</vt:lpstr>
      <vt:lpstr>Helvetica Light</vt:lpstr>
      <vt:lpstr>Lucida Grande</vt:lpstr>
      <vt:lpstr>ＭＳ Ｐゴシック</vt:lpstr>
      <vt:lpstr>News Gothic MT</vt:lpstr>
      <vt:lpstr>Rockwell</vt:lpstr>
      <vt:lpstr>Wingdings</vt:lpstr>
      <vt:lpstr>Office Theme</vt:lpstr>
      <vt:lpstr>Advantage</vt:lpstr>
      <vt:lpstr>3_Advantage</vt:lpstr>
      <vt:lpstr>Tropi-Dry: Human and biophysical dimensions of Tropical Dry Forests in the Americas</vt:lpstr>
      <vt:lpstr>What’s a Tropical Dry Forest?</vt:lpstr>
      <vt:lpstr>What do know?</vt:lpstr>
      <vt:lpstr>What’s Tropi-Dry?</vt:lpstr>
      <vt:lpstr>PowerPoint Presentation</vt:lpstr>
      <vt:lpstr>PowerPoint Presentation</vt:lpstr>
      <vt:lpstr>PowerPoint Presentation</vt:lpstr>
      <vt:lpstr>PowerPoint Presentation</vt:lpstr>
      <vt:lpstr>PowerPoint Presentation</vt:lpstr>
      <vt:lpstr>Tropi-Dry: Changes to  the environmental monitoring paradigm</vt:lpstr>
      <vt:lpstr>Some fundamental scientific questions for TDF (Tropi-Dry emerging Research) </vt:lpstr>
      <vt:lpstr>Tropi-Dry Contributions</vt:lpstr>
      <vt:lpstr>Tropi-Dry: Main Contributions</vt:lpstr>
      <vt:lpstr>Tropi-Dry: Knowledge Transfer Activities</vt:lpstr>
      <vt:lpstr>PowerPoint Presentation</vt:lpstr>
      <vt:lpstr>Strategies for Drought Resistance and Recovery:</vt:lpstr>
      <vt:lpstr>PowerPoint Presentation</vt:lpstr>
      <vt:lpstr>Conceptual model of Future Behavior under Drought and Climate Change</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TDF Resilience and WUE</dc:title>
  <dc:creator>Cassidy Rankine</dc:creator>
  <cp:lastModifiedBy>Arturo Sanchez</cp:lastModifiedBy>
  <cp:revision>73</cp:revision>
  <dcterms:created xsi:type="dcterms:W3CDTF">2014-05-26T20:43:42Z</dcterms:created>
  <dcterms:modified xsi:type="dcterms:W3CDTF">2017-11-30T02:57:13Z</dcterms:modified>
</cp:coreProperties>
</file>