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53" r:id="rId2"/>
    <p:sldMasterId id="2147483767" r:id="rId3"/>
    <p:sldMasterId id="2147483780" r:id="rId4"/>
    <p:sldMasterId id="2147483793" r:id="rId5"/>
  </p:sldMasterIdLst>
  <p:notesMasterIdLst>
    <p:notesMasterId r:id="rId25"/>
  </p:notesMasterIdLst>
  <p:sldIdLst>
    <p:sldId id="257" r:id="rId6"/>
    <p:sldId id="258" r:id="rId7"/>
    <p:sldId id="259" r:id="rId8"/>
    <p:sldId id="260" r:id="rId9"/>
    <p:sldId id="262" r:id="rId10"/>
    <p:sldId id="288" r:id="rId11"/>
    <p:sldId id="289" r:id="rId12"/>
    <p:sldId id="290" r:id="rId13"/>
    <p:sldId id="291" r:id="rId14"/>
    <p:sldId id="265" r:id="rId15"/>
    <p:sldId id="273" r:id="rId16"/>
    <p:sldId id="272" r:id="rId17"/>
    <p:sldId id="276" r:id="rId18"/>
    <p:sldId id="292" r:id="rId19"/>
    <p:sldId id="283" r:id="rId20"/>
    <p:sldId id="286"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3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B0DF9-C6A9-4CBE-B64C-55AE327AAA40}" type="datetimeFigureOut">
              <a:rPr lang="en-US" smtClean="0"/>
              <a:t>11/29/2017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D5445-5FDD-4328-8320-0B2AB07DD673}" type="slidenum">
              <a:rPr lang="en-US" smtClean="0"/>
              <a:t>‹#›</a:t>
            </a:fld>
            <a:endParaRPr lang="en-US"/>
          </a:p>
        </p:txBody>
      </p:sp>
    </p:spTree>
    <p:extLst>
      <p:ext uri="{BB962C8B-B14F-4D97-AF65-F5344CB8AC3E}">
        <p14:creationId xmlns:p14="http://schemas.microsoft.com/office/powerpoint/2010/main" val="401517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D5445-5FDD-4328-8320-0B2AB07DD673}" type="slidenum">
              <a:rPr lang="en-US" smtClean="0"/>
              <a:t>1</a:t>
            </a:fld>
            <a:endParaRPr lang="en-US"/>
          </a:p>
        </p:txBody>
      </p:sp>
    </p:spTree>
    <p:extLst>
      <p:ext uri="{BB962C8B-B14F-4D97-AF65-F5344CB8AC3E}">
        <p14:creationId xmlns:p14="http://schemas.microsoft.com/office/powerpoint/2010/main" val="197104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D5445-5FDD-4328-8320-0B2AB07DD673}" type="slidenum">
              <a:rPr lang="en-US" smtClean="0"/>
              <a:t>7</a:t>
            </a:fld>
            <a:endParaRPr lang="en-US"/>
          </a:p>
        </p:txBody>
      </p:sp>
    </p:spTree>
    <p:extLst>
      <p:ext uri="{BB962C8B-B14F-4D97-AF65-F5344CB8AC3E}">
        <p14:creationId xmlns:p14="http://schemas.microsoft.com/office/powerpoint/2010/main" val="35534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FB717-804E-4A74-A69A-6016EF492A19}" type="datetime1">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39464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1BF12-6E92-4CB5-998F-0750C44B836C}" type="datetime1">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387246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9BB71-3BB4-4298-8F22-1D2261EBC94F}" type="datetime1">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169553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sldNum" sz="quarter" idx="10"/>
          </p:nvPr>
        </p:nvSpPr>
        <p:spPr/>
        <p:txBody>
          <a:bodyPr/>
          <a:lstStyle>
            <a:lvl1pPr>
              <a:defRPr/>
            </a:lvl1pPr>
          </a:lstStyle>
          <a:p>
            <a:fld id="{6F45C563-24FE-49BD-A783-C49F1D118396}" type="slidenum">
              <a:rPr lang="ko-KR" altLang="en-US"/>
              <a:pPr/>
              <a:t>‹#›</a:t>
            </a:fld>
            <a:endParaRPr lang="en-US" altLang="ko-KR"/>
          </a:p>
        </p:txBody>
      </p:sp>
    </p:spTree>
    <p:extLst>
      <p:ext uri="{BB962C8B-B14F-4D97-AF65-F5344CB8AC3E}">
        <p14:creationId xmlns:p14="http://schemas.microsoft.com/office/powerpoint/2010/main" val="3070974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a:defRPr/>
            </a:lvl1pPr>
          </a:lstStyle>
          <a:p>
            <a:fld id="{0ACC24E1-1B82-4529-86F7-25647C098BF8}" type="slidenum">
              <a:rPr lang="ko-KR" altLang="en-US"/>
              <a:pPr/>
              <a:t>‹#›</a:t>
            </a:fld>
            <a:endParaRPr lang="en-US" altLang="ko-KR"/>
          </a:p>
        </p:txBody>
      </p:sp>
    </p:spTree>
    <p:extLst>
      <p:ext uri="{BB962C8B-B14F-4D97-AF65-F5344CB8AC3E}">
        <p14:creationId xmlns:p14="http://schemas.microsoft.com/office/powerpoint/2010/main" val="2843103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sldNum" sz="quarter" idx="10"/>
          </p:nvPr>
        </p:nvSpPr>
        <p:spPr/>
        <p:txBody>
          <a:bodyPr/>
          <a:lstStyle>
            <a:lvl1pPr>
              <a:defRPr/>
            </a:lvl1pPr>
          </a:lstStyle>
          <a:p>
            <a:fld id="{2EEA1475-4102-48CD-B93A-D6C0775ECBE4}" type="slidenum">
              <a:rPr lang="ko-KR" altLang="en-US"/>
              <a:pPr/>
              <a:t>‹#›</a:t>
            </a:fld>
            <a:endParaRPr lang="en-US" altLang="ko-KR"/>
          </a:p>
        </p:txBody>
      </p:sp>
    </p:spTree>
    <p:extLst>
      <p:ext uri="{BB962C8B-B14F-4D97-AF65-F5344CB8AC3E}">
        <p14:creationId xmlns:p14="http://schemas.microsoft.com/office/powerpoint/2010/main" val="202782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1100"/>
            <a:ext cx="5384800" cy="5037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81100"/>
            <a:ext cx="5384800" cy="5037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sldNum" sz="quarter" idx="10"/>
          </p:nvPr>
        </p:nvSpPr>
        <p:spPr/>
        <p:txBody>
          <a:bodyPr/>
          <a:lstStyle>
            <a:lvl1pPr>
              <a:defRPr/>
            </a:lvl1pPr>
          </a:lstStyle>
          <a:p>
            <a:fld id="{7E660825-BFCF-4607-ACBE-7E95BC53B1E0}" type="slidenum">
              <a:rPr lang="ko-KR" altLang="en-US"/>
              <a:pPr/>
              <a:t>‹#›</a:t>
            </a:fld>
            <a:endParaRPr lang="en-US" altLang="ko-KR"/>
          </a:p>
        </p:txBody>
      </p:sp>
    </p:spTree>
    <p:extLst>
      <p:ext uri="{BB962C8B-B14F-4D97-AF65-F5344CB8AC3E}">
        <p14:creationId xmlns:p14="http://schemas.microsoft.com/office/powerpoint/2010/main" val="119651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sldNum" sz="quarter" idx="10"/>
          </p:nvPr>
        </p:nvSpPr>
        <p:spPr/>
        <p:txBody>
          <a:bodyPr/>
          <a:lstStyle>
            <a:lvl1pPr>
              <a:defRPr/>
            </a:lvl1pPr>
          </a:lstStyle>
          <a:p>
            <a:fld id="{2A341571-601B-41EF-9412-99827FCC8D0E}" type="slidenum">
              <a:rPr lang="ko-KR" altLang="en-US"/>
              <a:pPr/>
              <a:t>‹#›</a:t>
            </a:fld>
            <a:endParaRPr lang="en-US" altLang="ko-KR"/>
          </a:p>
        </p:txBody>
      </p:sp>
    </p:spTree>
    <p:extLst>
      <p:ext uri="{BB962C8B-B14F-4D97-AF65-F5344CB8AC3E}">
        <p14:creationId xmlns:p14="http://schemas.microsoft.com/office/powerpoint/2010/main" val="68554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sldNum" sz="quarter" idx="10"/>
          </p:nvPr>
        </p:nvSpPr>
        <p:spPr/>
        <p:txBody>
          <a:bodyPr/>
          <a:lstStyle>
            <a:lvl1pPr>
              <a:defRPr/>
            </a:lvl1pPr>
          </a:lstStyle>
          <a:p>
            <a:fld id="{9484B25B-2BE1-4367-95DD-BC702F8D23EE}" type="slidenum">
              <a:rPr lang="ko-KR" altLang="en-US"/>
              <a:pPr/>
              <a:t>‹#›</a:t>
            </a:fld>
            <a:endParaRPr lang="en-US" altLang="ko-KR"/>
          </a:p>
        </p:txBody>
      </p:sp>
    </p:spTree>
    <p:extLst>
      <p:ext uri="{BB962C8B-B14F-4D97-AF65-F5344CB8AC3E}">
        <p14:creationId xmlns:p14="http://schemas.microsoft.com/office/powerpoint/2010/main" val="396641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p:txBody>
          <a:bodyPr/>
          <a:lstStyle>
            <a:lvl1pPr>
              <a:defRPr/>
            </a:lvl1pPr>
          </a:lstStyle>
          <a:p>
            <a:fld id="{03452DBF-AB44-4C4F-9B9D-255EC896C34B}" type="slidenum">
              <a:rPr lang="ko-KR" altLang="en-US"/>
              <a:pPr/>
              <a:t>‹#›</a:t>
            </a:fld>
            <a:endParaRPr lang="en-US" altLang="ko-KR"/>
          </a:p>
        </p:txBody>
      </p:sp>
    </p:spTree>
    <p:extLst>
      <p:ext uri="{BB962C8B-B14F-4D97-AF65-F5344CB8AC3E}">
        <p14:creationId xmlns:p14="http://schemas.microsoft.com/office/powerpoint/2010/main" val="2657907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p:txBody>
          <a:bodyPr/>
          <a:lstStyle>
            <a:lvl1pPr>
              <a:defRPr/>
            </a:lvl1pPr>
          </a:lstStyle>
          <a:p>
            <a:fld id="{72937DCD-1A2A-49BD-8EBB-953CD99C674B}" type="slidenum">
              <a:rPr lang="ko-KR" altLang="en-US"/>
              <a:pPr/>
              <a:t>‹#›</a:t>
            </a:fld>
            <a:endParaRPr lang="en-US" altLang="ko-KR"/>
          </a:p>
        </p:txBody>
      </p:sp>
    </p:spTree>
    <p:extLst>
      <p:ext uri="{BB962C8B-B14F-4D97-AF65-F5344CB8AC3E}">
        <p14:creationId xmlns:p14="http://schemas.microsoft.com/office/powerpoint/2010/main" val="48423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68610-9F83-4E1B-8D1A-1749B2821A4B}" type="datetime1">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1187439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p:txBody>
          <a:bodyPr/>
          <a:lstStyle>
            <a:lvl1pPr>
              <a:defRPr/>
            </a:lvl1pPr>
          </a:lstStyle>
          <a:p>
            <a:fld id="{3BBF6171-8B83-4EF0-A48F-9F92439CAA87}" type="slidenum">
              <a:rPr lang="ko-KR" altLang="en-US"/>
              <a:pPr/>
              <a:t>‹#›</a:t>
            </a:fld>
            <a:endParaRPr lang="en-US" altLang="ko-KR"/>
          </a:p>
        </p:txBody>
      </p:sp>
    </p:spTree>
    <p:extLst>
      <p:ext uri="{BB962C8B-B14F-4D97-AF65-F5344CB8AC3E}">
        <p14:creationId xmlns:p14="http://schemas.microsoft.com/office/powerpoint/2010/main" val="868881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a:defRPr/>
            </a:lvl1pPr>
          </a:lstStyle>
          <a:p>
            <a:fld id="{BC83435A-F6BB-46E5-A484-29F84019D79F}" type="slidenum">
              <a:rPr lang="ko-KR" altLang="en-US"/>
              <a:pPr/>
              <a:t>‹#›</a:t>
            </a:fld>
            <a:endParaRPr lang="en-US" altLang="ko-KR"/>
          </a:p>
        </p:txBody>
      </p:sp>
    </p:spTree>
    <p:extLst>
      <p:ext uri="{BB962C8B-B14F-4D97-AF65-F5344CB8AC3E}">
        <p14:creationId xmlns:p14="http://schemas.microsoft.com/office/powerpoint/2010/main" val="3436357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1" y="134938"/>
            <a:ext cx="2961217" cy="6083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534" y="134938"/>
            <a:ext cx="8682567" cy="6083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a:defRPr/>
            </a:lvl1pPr>
          </a:lstStyle>
          <a:p>
            <a:fld id="{64ACA9CC-FEF3-4973-95A4-9ECDBFDF0FF4}" type="slidenum">
              <a:rPr lang="ko-KR" altLang="en-US"/>
              <a:pPr/>
              <a:t>‹#›</a:t>
            </a:fld>
            <a:endParaRPr lang="en-US" altLang="ko-KR"/>
          </a:p>
        </p:txBody>
      </p:sp>
    </p:spTree>
    <p:extLst>
      <p:ext uri="{BB962C8B-B14F-4D97-AF65-F5344CB8AC3E}">
        <p14:creationId xmlns:p14="http://schemas.microsoft.com/office/powerpoint/2010/main" val="4230085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533" y="134939"/>
            <a:ext cx="11846984" cy="5286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181100"/>
            <a:ext cx="10972800" cy="5037138"/>
          </a:xfrm>
        </p:spPr>
        <p:txBody>
          <a:bodyPr/>
          <a:lstStyle/>
          <a:p>
            <a:pPr lvl="0"/>
            <a:endParaRPr lang="en-US" noProof="0" smtClean="0"/>
          </a:p>
        </p:txBody>
      </p:sp>
      <p:sp>
        <p:nvSpPr>
          <p:cNvPr id="4" name="Rectangle 23"/>
          <p:cNvSpPr>
            <a:spLocks noGrp="1" noChangeArrowheads="1"/>
          </p:cNvSpPr>
          <p:nvPr>
            <p:ph type="sldNum" sz="quarter" idx="10"/>
          </p:nvPr>
        </p:nvSpPr>
        <p:spPr/>
        <p:txBody>
          <a:bodyPr/>
          <a:lstStyle>
            <a:lvl1pPr>
              <a:defRPr/>
            </a:lvl1pPr>
          </a:lstStyle>
          <a:p>
            <a:fld id="{184290B1-7757-495D-AD88-B8B4B96717E9}" type="slidenum">
              <a:rPr lang="ko-KR" altLang="en-US"/>
              <a:pPr/>
              <a:t>‹#›</a:t>
            </a:fld>
            <a:endParaRPr lang="en-US" altLang="ko-KR"/>
          </a:p>
        </p:txBody>
      </p:sp>
    </p:spTree>
    <p:extLst>
      <p:ext uri="{BB962C8B-B14F-4D97-AF65-F5344CB8AC3E}">
        <p14:creationId xmlns:p14="http://schemas.microsoft.com/office/powerpoint/2010/main" val="2423006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3" y="115888"/>
            <a:ext cx="11618384"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4434" y="1052514"/>
            <a:ext cx="5706533"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4167" y="1052514"/>
            <a:ext cx="5708651"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44167" y="3684588"/>
            <a:ext cx="5708651"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6"/>
          <p:cNvSpPr>
            <a:spLocks noGrp="1" noChangeArrowheads="1"/>
          </p:cNvSpPr>
          <p:nvPr>
            <p:ph type="dt" sz="half" idx="10"/>
          </p:nvPr>
        </p:nvSpPr>
        <p:spPr>
          <a:xfrm>
            <a:off x="914400" y="6356350"/>
            <a:ext cx="2540000" cy="457200"/>
          </a:xfrm>
          <a:prstGeom prst="rect">
            <a:avLst/>
          </a:prstGeom>
        </p:spPr>
        <p:txBody>
          <a:bodyPr/>
          <a:lstStyle>
            <a:lvl1pPr eaLnBrk="0" latinLnBrk="1" hangingPunct="0">
              <a:defRPr sz="1400">
                <a:solidFill>
                  <a:srgbClr val="FFFFFF"/>
                </a:solidFill>
                <a:effectLst>
                  <a:outerShdw blurRad="38100" dist="38100" dir="2700000" algn="tl">
                    <a:srgbClr val="000000"/>
                  </a:outerShdw>
                </a:effectLst>
                <a:latin typeface="Franklin Gothic Medium"/>
                <a:ea typeface="+mn-ea"/>
                <a:cs typeface="+mn-cs"/>
              </a:defRPr>
            </a:lvl1pPr>
          </a:lstStyle>
          <a:p>
            <a:pPr fontAlgn="base">
              <a:spcBef>
                <a:spcPct val="0"/>
              </a:spcBef>
              <a:spcAft>
                <a:spcPct val="0"/>
              </a:spcAft>
              <a:defRPr/>
            </a:pPr>
            <a:fld id="{479B988D-2B29-4394-B534-D735BCE4F89D}" type="datetime1">
              <a:rPr lang="en-US" altLang="ko-KR" smtClean="0"/>
              <a:t>11/29/2017</a:t>
            </a:fld>
            <a:endParaRPr lang="en-US" altLang="ko-KR"/>
          </a:p>
        </p:txBody>
      </p:sp>
      <p:sp>
        <p:nvSpPr>
          <p:cNvPr id="7" name="Rectangle 17"/>
          <p:cNvSpPr>
            <a:spLocks noGrp="1" noChangeArrowheads="1"/>
          </p:cNvSpPr>
          <p:nvPr>
            <p:ph type="ftr" sz="quarter" idx="11"/>
          </p:nvPr>
        </p:nvSpPr>
        <p:spPr>
          <a:xfrm>
            <a:off x="4165600" y="6356350"/>
            <a:ext cx="3860800" cy="457200"/>
          </a:xfrm>
          <a:prstGeom prst="rect">
            <a:avLst/>
          </a:prstGeom>
        </p:spPr>
        <p:txBody>
          <a:bodyPr/>
          <a:lstStyle>
            <a:lvl1pPr algn="ctr" eaLnBrk="0" latinLnBrk="1" hangingPunct="0">
              <a:defRPr sz="1400">
                <a:solidFill>
                  <a:srgbClr val="FFFFFF"/>
                </a:solidFill>
                <a:effectLst>
                  <a:outerShdw blurRad="38100" dist="38100" dir="2700000" algn="tl">
                    <a:srgbClr val="000000"/>
                  </a:outerShdw>
                </a:effectLst>
                <a:latin typeface="Franklin Gothic Medium"/>
                <a:ea typeface="+mn-ea"/>
                <a:cs typeface="+mn-cs"/>
              </a:defRPr>
            </a:lvl1pPr>
          </a:lstStyle>
          <a:p>
            <a:pPr fontAlgn="base">
              <a:spcBef>
                <a:spcPct val="0"/>
              </a:spcBef>
              <a:spcAft>
                <a:spcPct val="0"/>
              </a:spcAft>
              <a:defRPr/>
            </a:pPr>
            <a:endParaRPr lang="en-US" altLang="ko-KR"/>
          </a:p>
        </p:txBody>
      </p:sp>
      <p:sp>
        <p:nvSpPr>
          <p:cNvPr id="8" name="Rectangle 18"/>
          <p:cNvSpPr>
            <a:spLocks noGrp="1" noChangeArrowheads="1"/>
          </p:cNvSpPr>
          <p:nvPr>
            <p:ph type="sldNum" sz="quarter" idx="12"/>
          </p:nvPr>
        </p:nvSpPr>
        <p:spPr/>
        <p:txBody>
          <a:bodyPr/>
          <a:lstStyle>
            <a:lvl1pPr eaLnBrk="0" latinLnBrk="1" hangingPunct="0">
              <a:defRPr>
                <a:solidFill>
                  <a:srgbClr val="FFFFFF"/>
                </a:solidFill>
                <a:effectLst>
                  <a:outerShdw blurRad="38100" dist="38100" dir="2700000" algn="tl">
                    <a:srgbClr val="000000"/>
                  </a:outerShdw>
                </a:effectLst>
                <a:latin typeface="Franklin Gothic Medium" panose="020B0603020102020204" pitchFamily="34" charset="0"/>
              </a:defRPr>
            </a:lvl1pPr>
          </a:lstStyle>
          <a:p>
            <a:fld id="{A677FAB7-2E95-4CFD-A704-FF3EF6762CDD}" type="slidenum">
              <a:rPr lang="en-US" altLang="ko-KR"/>
              <a:pPr/>
              <a:t>‹#›</a:t>
            </a:fld>
            <a:endParaRPr lang="en-US" altLang="ko-KR"/>
          </a:p>
        </p:txBody>
      </p:sp>
    </p:spTree>
    <p:extLst>
      <p:ext uri="{BB962C8B-B14F-4D97-AF65-F5344CB8AC3E}">
        <p14:creationId xmlns:p14="http://schemas.microsoft.com/office/powerpoint/2010/main" val="134291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7E87266A-D896-42BB-A624-AA42A9CE8A9E}" type="slidenum">
              <a:rPr lang="ko-KR" altLang="en-US"/>
              <a:pPr>
                <a:defRPr/>
              </a:pPr>
              <a:t>‹#›</a:t>
            </a:fld>
            <a:endParaRPr lang="en-US" altLang="ko-KR"/>
          </a:p>
        </p:txBody>
      </p:sp>
    </p:spTree>
    <p:extLst>
      <p:ext uri="{BB962C8B-B14F-4D97-AF65-F5344CB8AC3E}">
        <p14:creationId xmlns:p14="http://schemas.microsoft.com/office/powerpoint/2010/main" val="3728327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4ECB046F-DC59-4387-9103-5704B580D1B1}" type="slidenum">
              <a:rPr lang="ko-KR" altLang="en-US"/>
              <a:pPr>
                <a:defRPr/>
              </a:pPr>
              <a:t>‹#›</a:t>
            </a:fld>
            <a:endParaRPr lang="en-US" altLang="ko-KR"/>
          </a:p>
        </p:txBody>
      </p:sp>
    </p:spTree>
    <p:extLst>
      <p:ext uri="{BB962C8B-B14F-4D97-AF65-F5344CB8AC3E}">
        <p14:creationId xmlns:p14="http://schemas.microsoft.com/office/powerpoint/2010/main" val="1750508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1D68AE87-D9CE-4E82-B2DE-2ABB7D233F7D}" type="slidenum">
              <a:rPr lang="ko-KR" altLang="en-US"/>
              <a:pPr>
                <a:defRPr/>
              </a:pPr>
              <a:t>‹#›</a:t>
            </a:fld>
            <a:endParaRPr lang="en-US" altLang="ko-KR"/>
          </a:p>
        </p:txBody>
      </p:sp>
    </p:spTree>
    <p:extLst>
      <p:ext uri="{BB962C8B-B14F-4D97-AF65-F5344CB8AC3E}">
        <p14:creationId xmlns:p14="http://schemas.microsoft.com/office/powerpoint/2010/main" val="4206070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1100"/>
            <a:ext cx="5384800" cy="5037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81100"/>
            <a:ext cx="5384800" cy="5037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5A199999-FF7D-444D-8983-9783F151C8EA}" type="slidenum">
              <a:rPr lang="ko-KR" altLang="en-US"/>
              <a:pPr>
                <a:defRPr/>
              </a:pPr>
              <a:t>‹#›</a:t>
            </a:fld>
            <a:endParaRPr lang="en-US" altLang="ko-KR"/>
          </a:p>
        </p:txBody>
      </p:sp>
    </p:spTree>
    <p:extLst>
      <p:ext uri="{BB962C8B-B14F-4D97-AF65-F5344CB8AC3E}">
        <p14:creationId xmlns:p14="http://schemas.microsoft.com/office/powerpoint/2010/main" val="2732875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CB490957-6473-4493-BB66-3EA44A745D4D}" type="slidenum">
              <a:rPr lang="ko-KR" altLang="en-US"/>
              <a:pPr>
                <a:defRPr/>
              </a:pPr>
              <a:t>‹#›</a:t>
            </a:fld>
            <a:endParaRPr lang="en-US" altLang="ko-KR"/>
          </a:p>
        </p:txBody>
      </p:sp>
    </p:spTree>
    <p:extLst>
      <p:ext uri="{BB962C8B-B14F-4D97-AF65-F5344CB8AC3E}">
        <p14:creationId xmlns:p14="http://schemas.microsoft.com/office/powerpoint/2010/main" val="6197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70752-7ED2-475F-B26A-848A770C1828}" type="datetime1">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772500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F076CF37-4A30-4BAD-B8E7-59DBDE178F2E}" type="slidenum">
              <a:rPr lang="ko-KR" altLang="en-US"/>
              <a:pPr>
                <a:defRPr/>
              </a:pPr>
              <a:t>‹#›</a:t>
            </a:fld>
            <a:endParaRPr lang="en-US" altLang="ko-KR"/>
          </a:p>
        </p:txBody>
      </p:sp>
    </p:spTree>
    <p:extLst>
      <p:ext uri="{BB962C8B-B14F-4D97-AF65-F5344CB8AC3E}">
        <p14:creationId xmlns:p14="http://schemas.microsoft.com/office/powerpoint/2010/main" val="852506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BB996E1F-44F4-4B92-8BC8-89BA4191DCF6}" type="slidenum">
              <a:rPr lang="ko-KR" altLang="en-US"/>
              <a:pPr>
                <a:defRPr/>
              </a:pPr>
              <a:t>‹#›</a:t>
            </a:fld>
            <a:endParaRPr lang="en-US" altLang="ko-KR"/>
          </a:p>
        </p:txBody>
      </p:sp>
    </p:spTree>
    <p:extLst>
      <p:ext uri="{BB962C8B-B14F-4D97-AF65-F5344CB8AC3E}">
        <p14:creationId xmlns:p14="http://schemas.microsoft.com/office/powerpoint/2010/main" val="2005462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DBE8085D-82F7-4E8D-9132-D3817ECFA936}" type="slidenum">
              <a:rPr lang="ko-KR" altLang="en-US"/>
              <a:pPr>
                <a:defRPr/>
              </a:pPr>
              <a:t>‹#›</a:t>
            </a:fld>
            <a:endParaRPr lang="en-US" altLang="ko-KR"/>
          </a:p>
        </p:txBody>
      </p:sp>
    </p:spTree>
    <p:extLst>
      <p:ext uri="{BB962C8B-B14F-4D97-AF65-F5344CB8AC3E}">
        <p14:creationId xmlns:p14="http://schemas.microsoft.com/office/powerpoint/2010/main" val="2068629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7410C646-A7F1-4C07-B9BC-A5D52E19C066}" type="slidenum">
              <a:rPr lang="ko-KR" altLang="en-US"/>
              <a:pPr>
                <a:defRPr/>
              </a:pPr>
              <a:t>‹#›</a:t>
            </a:fld>
            <a:endParaRPr lang="en-US" altLang="ko-KR"/>
          </a:p>
        </p:txBody>
      </p:sp>
    </p:spTree>
    <p:extLst>
      <p:ext uri="{BB962C8B-B14F-4D97-AF65-F5344CB8AC3E}">
        <p14:creationId xmlns:p14="http://schemas.microsoft.com/office/powerpoint/2010/main" val="759815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3150B34A-D98B-4B2F-9759-895BEEA47394}" type="slidenum">
              <a:rPr lang="ko-KR" altLang="en-US"/>
              <a:pPr>
                <a:defRPr/>
              </a:pPr>
              <a:t>‹#›</a:t>
            </a:fld>
            <a:endParaRPr lang="en-US" altLang="ko-KR"/>
          </a:p>
        </p:txBody>
      </p:sp>
    </p:spTree>
    <p:extLst>
      <p:ext uri="{BB962C8B-B14F-4D97-AF65-F5344CB8AC3E}">
        <p14:creationId xmlns:p14="http://schemas.microsoft.com/office/powerpoint/2010/main" val="45800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1" y="134938"/>
            <a:ext cx="2961217" cy="6083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534" y="134938"/>
            <a:ext cx="8682567" cy="6083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DF36E3D9-7383-4EA5-AAF5-8D3442F70B62}" type="slidenum">
              <a:rPr lang="ko-KR" altLang="en-US"/>
              <a:pPr>
                <a:defRPr/>
              </a:pPr>
              <a:t>‹#›</a:t>
            </a:fld>
            <a:endParaRPr lang="en-US" altLang="ko-KR"/>
          </a:p>
        </p:txBody>
      </p:sp>
    </p:spTree>
    <p:extLst>
      <p:ext uri="{BB962C8B-B14F-4D97-AF65-F5344CB8AC3E}">
        <p14:creationId xmlns:p14="http://schemas.microsoft.com/office/powerpoint/2010/main" val="2512081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533" y="134939"/>
            <a:ext cx="11846984" cy="5286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181100"/>
            <a:ext cx="10972800" cy="5037138"/>
          </a:xfrm>
        </p:spPr>
        <p:txBody>
          <a:bodyPr/>
          <a:lstStyle/>
          <a:p>
            <a:pPr lvl="0"/>
            <a:endParaRPr lang="en-US" noProof="0" smtClean="0"/>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ED945D82-D6C0-42B1-B483-08607217490D}" type="slidenum">
              <a:rPr lang="ko-KR" altLang="en-US"/>
              <a:pPr>
                <a:defRPr/>
              </a:pPr>
              <a:t>‹#›</a:t>
            </a:fld>
            <a:endParaRPr lang="en-US" altLang="ko-KR"/>
          </a:p>
        </p:txBody>
      </p:sp>
    </p:spTree>
    <p:extLst>
      <p:ext uri="{BB962C8B-B14F-4D97-AF65-F5344CB8AC3E}">
        <p14:creationId xmlns:p14="http://schemas.microsoft.com/office/powerpoint/2010/main" val="100028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7E87266A-D896-42BB-A624-AA42A9CE8A9E}" type="slidenum">
              <a:rPr lang="ko-KR" altLang="en-US"/>
              <a:pPr>
                <a:defRPr/>
              </a:pPr>
              <a:t>‹#›</a:t>
            </a:fld>
            <a:endParaRPr lang="en-US" altLang="ko-KR"/>
          </a:p>
        </p:txBody>
      </p:sp>
    </p:spTree>
    <p:extLst>
      <p:ext uri="{BB962C8B-B14F-4D97-AF65-F5344CB8AC3E}">
        <p14:creationId xmlns:p14="http://schemas.microsoft.com/office/powerpoint/2010/main" val="873829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4ECB046F-DC59-4387-9103-5704B580D1B1}" type="slidenum">
              <a:rPr lang="ko-KR" altLang="en-US"/>
              <a:pPr>
                <a:defRPr/>
              </a:pPr>
              <a:t>‹#›</a:t>
            </a:fld>
            <a:endParaRPr lang="en-US" altLang="ko-KR"/>
          </a:p>
        </p:txBody>
      </p:sp>
    </p:spTree>
    <p:extLst>
      <p:ext uri="{BB962C8B-B14F-4D97-AF65-F5344CB8AC3E}">
        <p14:creationId xmlns:p14="http://schemas.microsoft.com/office/powerpoint/2010/main" val="1456511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1D68AE87-D9CE-4E82-B2DE-2ABB7D233F7D}" type="slidenum">
              <a:rPr lang="ko-KR" altLang="en-US"/>
              <a:pPr>
                <a:defRPr/>
              </a:pPr>
              <a:t>‹#›</a:t>
            </a:fld>
            <a:endParaRPr lang="en-US" altLang="ko-KR"/>
          </a:p>
        </p:txBody>
      </p:sp>
    </p:spTree>
    <p:extLst>
      <p:ext uri="{BB962C8B-B14F-4D97-AF65-F5344CB8AC3E}">
        <p14:creationId xmlns:p14="http://schemas.microsoft.com/office/powerpoint/2010/main" val="133526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CF4617-827F-4C72-9939-05121879909F}" type="datetime1">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1155615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1100"/>
            <a:ext cx="5384800" cy="5037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81100"/>
            <a:ext cx="5384800" cy="5037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5A199999-FF7D-444D-8983-9783F151C8EA}" type="slidenum">
              <a:rPr lang="ko-KR" altLang="en-US"/>
              <a:pPr>
                <a:defRPr/>
              </a:pPr>
              <a:t>‹#›</a:t>
            </a:fld>
            <a:endParaRPr lang="en-US" altLang="ko-KR"/>
          </a:p>
        </p:txBody>
      </p:sp>
    </p:spTree>
    <p:extLst>
      <p:ext uri="{BB962C8B-B14F-4D97-AF65-F5344CB8AC3E}">
        <p14:creationId xmlns:p14="http://schemas.microsoft.com/office/powerpoint/2010/main" val="3752990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CB490957-6473-4493-BB66-3EA44A745D4D}" type="slidenum">
              <a:rPr lang="ko-KR" altLang="en-US"/>
              <a:pPr>
                <a:defRPr/>
              </a:pPr>
              <a:t>‹#›</a:t>
            </a:fld>
            <a:endParaRPr lang="en-US" altLang="ko-KR"/>
          </a:p>
        </p:txBody>
      </p:sp>
    </p:spTree>
    <p:extLst>
      <p:ext uri="{BB962C8B-B14F-4D97-AF65-F5344CB8AC3E}">
        <p14:creationId xmlns:p14="http://schemas.microsoft.com/office/powerpoint/2010/main" val="279772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F076CF37-4A30-4BAD-B8E7-59DBDE178F2E}" type="slidenum">
              <a:rPr lang="ko-KR" altLang="en-US"/>
              <a:pPr>
                <a:defRPr/>
              </a:pPr>
              <a:t>‹#›</a:t>
            </a:fld>
            <a:endParaRPr lang="en-US" altLang="ko-KR"/>
          </a:p>
        </p:txBody>
      </p:sp>
    </p:spTree>
    <p:extLst>
      <p:ext uri="{BB962C8B-B14F-4D97-AF65-F5344CB8AC3E}">
        <p14:creationId xmlns:p14="http://schemas.microsoft.com/office/powerpoint/2010/main" val="1328047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BB996E1F-44F4-4B92-8BC8-89BA4191DCF6}" type="slidenum">
              <a:rPr lang="ko-KR" altLang="en-US"/>
              <a:pPr>
                <a:defRPr/>
              </a:pPr>
              <a:t>‹#›</a:t>
            </a:fld>
            <a:endParaRPr lang="en-US" altLang="ko-KR"/>
          </a:p>
        </p:txBody>
      </p:sp>
    </p:spTree>
    <p:extLst>
      <p:ext uri="{BB962C8B-B14F-4D97-AF65-F5344CB8AC3E}">
        <p14:creationId xmlns:p14="http://schemas.microsoft.com/office/powerpoint/2010/main" val="2920407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DBE8085D-82F7-4E8D-9132-D3817ECFA936}" type="slidenum">
              <a:rPr lang="ko-KR" altLang="en-US"/>
              <a:pPr>
                <a:defRPr/>
              </a:pPr>
              <a:t>‹#›</a:t>
            </a:fld>
            <a:endParaRPr lang="en-US" altLang="ko-KR"/>
          </a:p>
        </p:txBody>
      </p:sp>
    </p:spTree>
    <p:extLst>
      <p:ext uri="{BB962C8B-B14F-4D97-AF65-F5344CB8AC3E}">
        <p14:creationId xmlns:p14="http://schemas.microsoft.com/office/powerpoint/2010/main" val="100620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7410C646-A7F1-4C07-B9BC-A5D52E19C066}" type="slidenum">
              <a:rPr lang="ko-KR" altLang="en-US"/>
              <a:pPr>
                <a:defRPr/>
              </a:pPr>
              <a:t>‹#›</a:t>
            </a:fld>
            <a:endParaRPr lang="en-US" altLang="ko-KR"/>
          </a:p>
        </p:txBody>
      </p:sp>
    </p:spTree>
    <p:extLst>
      <p:ext uri="{BB962C8B-B14F-4D97-AF65-F5344CB8AC3E}">
        <p14:creationId xmlns:p14="http://schemas.microsoft.com/office/powerpoint/2010/main" val="787420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3150B34A-D98B-4B2F-9759-895BEEA47394}" type="slidenum">
              <a:rPr lang="ko-KR" altLang="en-US"/>
              <a:pPr>
                <a:defRPr/>
              </a:pPr>
              <a:t>‹#›</a:t>
            </a:fld>
            <a:endParaRPr lang="en-US" altLang="ko-KR"/>
          </a:p>
        </p:txBody>
      </p:sp>
    </p:spTree>
    <p:extLst>
      <p:ext uri="{BB962C8B-B14F-4D97-AF65-F5344CB8AC3E}">
        <p14:creationId xmlns:p14="http://schemas.microsoft.com/office/powerpoint/2010/main" val="3676201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1" y="134938"/>
            <a:ext cx="2961217" cy="6083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534" y="134938"/>
            <a:ext cx="8682567" cy="6083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DF36E3D9-7383-4EA5-AAF5-8D3442F70B62}" type="slidenum">
              <a:rPr lang="ko-KR" altLang="en-US"/>
              <a:pPr>
                <a:defRPr/>
              </a:pPr>
              <a:t>‹#›</a:t>
            </a:fld>
            <a:endParaRPr lang="en-US" altLang="ko-KR"/>
          </a:p>
        </p:txBody>
      </p:sp>
    </p:spTree>
    <p:extLst>
      <p:ext uri="{BB962C8B-B14F-4D97-AF65-F5344CB8AC3E}">
        <p14:creationId xmlns:p14="http://schemas.microsoft.com/office/powerpoint/2010/main" val="3295028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533" y="134939"/>
            <a:ext cx="11846984" cy="5286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181100"/>
            <a:ext cx="10972800" cy="5037138"/>
          </a:xfrm>
        </p:spPr>
        <p:txBody>
          <a:bodyPr/>
          <a:lstStyle/>
          <a:p>
            <a:pPr lvl="0"/>
            <a:endParaRPr lang="en-US" noProof="0" smtClean="0"/>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ED945D82-D6C0-42B1-B483-08607217490D}" type="slidenum">
              <a:rPr lang="ko-KR" altLang="en-US"/>
              <a:pPr>
                <a:defRPr/>
              </a:pPr>
              <a:t>‹#›</a:t>
            </a:fld>
            <a:endParaRPr lang="en-US" altLang="ko-KR"/>
          </a:p>
        </p:txBody>
      </p:sp>
    </p:spTree>
    <p:extLst>
      <p:ext uri="{BB962C8B-B14F-4D97-AF65-F5344CB8AC3E}">
        <p14:creationId xmlns:p14="http://schemas.microsoft.com/office/powerpoint/2010/main" val="783234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7E87266A-D896-42BB-A624-AA42A9CE8A9E}" type="slidenum">
              <a:rPr lang="ko-KR" altLang="en-US"/>
              <a:pPr>
                <a:defRPr/>
              </a:pPr>
              <a:t>‹#›</a:t>
            </a:fld>
            <a:endParaRPr lang="en-US" altLang="ko-KR"/>
          </a:p>
        </p:txBody>
      </p:sp>
    </p:spTree>
    <p:extLst>
      <p:ext uri="{BB962C8B-B14F-4D97-AF65-F5344CB8AC3E}">
        <p14:creationId xmlns:p14="http://schemas.microsoft.com/office/powerpoint/2010/main" val="89159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C71A2-46AF-412A-B342-01F7EF0EAFAF}" type="datetime1">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1122636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4ECB046F-DC59-4387-9103-5704B580D1B1}" type="slidenum">
              <a:rPr lang="ko-KR" altLang="en-US"/>
              <a:pPr>
                <a:defRPr/>
              </a:pPr>
              <a:t>‹#›</a:t>
            </a:fld>
            <a:endParaRPr lang="en-US" altLang="ko-KR"/>
          </a:p>
        </p:txBody>
      </p:sp>
    </p:spTree>
    <p:extLst>
      <p:ext uri="{BB962C8B-B14F-4D97-AF65-F5344CB8AC3E}">
        <p14:creationId xmlns:p14="http://schemas.microsoft.com/office/powerpoint/2010/main" val="966308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1D68AE87-D9CE-4E82-B2DE-2ABB7D233F7D}" type="slidenum">
              <a:rPr lang="ko-KR" altLang="en-US"/>
              <a:pPr>
                <a:defRPr/>
              </a:pPr>
              <a:t>‹#›</a:t>
            </a:fld>
            <a:endParaRPr lang="en-US" altLang="ko-KR"/>
          </a:p>
        </p:txBody>
      </p:sp>
    </p:spTree>
    <p:extLst>
      <p:ext uri="{BB962C8B-B14F-4D97-AF65-F5344CB8AC3E}">
        <p14:creationId xmlns:p14="http://schemas.microsoft.com/office/powerpoint/2010/main" val="1920255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1100"/>
            <a:ext cx="5384800" cy="5037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81100"/>
            <a:ext cx="5384800" cy="5037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5A199999-FF7D-444D-8983-9783F151C8EA}" type="slidenum">
              <a:rPr lang="ko-KR" altLang="en-US"/>
              <a:pPr>
                <a:defRPr/>
              </a:pPr>
              <a:t>‹#›</a:t>
            </a:fld>
            <a:endParaRPr lang="en-US" altLang="ko-KR"/>
          </a:p>
        </p:txBody>
      </p:sp>
    </p:spTree>
    <p:extLst>
      <p:ext uri="{BB962C8B-B14F-4D97-AF65-F5344CB8AC3E}">
        <p14:creationId xmlns:p14="http://schemas.microsoft.com/office/powerpoint/2010/main" val="25794273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CB490957-6473-4493-BB66-3EA44A745D4D}" type="slidenum">
              <a:rPr lang="ko-KR" altLang="en-US"/>
              <a:pPr>
                <a:defRPr/>
              </a:pPr>
              <a:t>‹#›</a:t>
            </a:fld>
            <a:endParaRPr lang="en-US" altLang="ko-KR"/>
          </a:p>
        </p:txBody>
      </p:sp>
    </p:spTree>
    <p:extLst>
      <p:ext uri="{BB962C8B-B14F-4D97-AF65-F5344CB8AC3E}">
        <p14:creationId xmlns:p14="http://schemas.microsoft.com/office/powerpoint/2010/main" val="8748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F076CF37-4A30-4BAD-B8E7-59DBDE178F2E}" type="slidenum">
              <a:rPr lang="ko-KR" altLang="en-US"/>
              <a:pPr>
                <a:defRPr/>
              </a:pPr>
              <a:t>‹#›</a:t>
            </a:fld>
            <a:endParaRPr lang="en-US" altLang="ko-KR"/>
          </a:p>
        </p:txBody>
      </p:sp>
    </p:spTree>
    <p:extLst>
      <p:ext uri="{BB962C8B-B14F-4D97-AF65-F5344CB8AC3E}">
        <p14:creationId xmlns:p14="http://schemas.microsoft.com/office/powerpoint/2010/main" val="4017486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BB996E1F-44F4-4B92-8BC8-89BA4191DCF6}" type="slidenum">
              <a:rPr lang="ko-KR" altLang="en-US"/>
              <a:pPr>
                <a:defRPr/>
              </a:pPr>
              <a:t>‹#›</a:t>
            </a:fld>
            <a:endParaRPr lang="en-US" altLang="ko-KR"/>
          </a:p>
        </p:txBody>
      </p:sp>
    </p:spTree>
    <p:extLst>
      <p:ext uri="{BB962C8B-B14F-4D97-AF65-F5344CB8AC3E}">
        <p14:creationId xmlns:p14="http://schemas.microsoft.com/office/powerpoint/2010/main" val="2174598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DBE8085D-82F7-4E8D-9132-D3817ECFA936}" type="slidenum">
              <a:rPr lang="ko-KR" altLang="en-US"/>
              <a:pPr>
                <a:defRPr/>
              </a:pPr>
              <a:t>‹#›</a:t>
            </a:fld>
            <a:endParaRPr lang="en-US" altLang="ko-KR"/>
          </a:p>
        </p:txBody>
      </p:sp>
    </p:spTree>
    <p:extLst>
      <p:ext uri="{BB962C8B-B14F-4D97-AF65-F5344CB8AC3E}">
        <p14:creationId xmlns:p14="http://schemas.microsoft.com/office/powerpoint/2010/main" val="11817444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7410C646-A7F1-4C07-B9BC-A5D52E19C066}" type="slidenum">
              <a:rPr lang="ko-KR" altLang="en-US"/>
              <a:pPr>
                <a:defRPr/>
              </a:pPr>
              <a:t>‹#›</a:t>
            </a:fld>
            <a:endParaRPr lang="en-US" altLang="ko-KR"/>
          </a:p>
        </p:txBody>
      </p:sp>
    </p:spTree>
    <p:extLst>
      <p:ext uri="{BB962C8B-B14F-4D97-AF65-F5344CB8AC3E}">
        <p14:creationId xmlns:p14="http://schemas.microsoft.com/office/powerpoint/2010/main" val="3289693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3150B34A-D98B-4B2F-9759-895BEEA47394}" type="slidenum">
              <a:rPr lang="ko-KR" altLang="en-US"/>
              <a:pPr>
                <a:defRPr/>
              </a:pPr>
              <a:t>‹#›</a:t>
            </a:fld>
            <a:endParaRPr lang="en-US" altLang="ko-KR"/>
          </a:p>
        </p:txBody>
      </p:sp>
    </p:spTree>
    <p:extLst>
      <p:ext uri="{BB962C8B-B14F-4D97-AF65-F5344CB8AC3E}">
        <p14:creationId xmlns:p14="http://schemas.microsoft.com/office/powerpoint/2010/main" val="1848657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1" y="134938"/>
            <a:ext cx="2961217" cy="6083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534" y="134938"/>
            <a:ext cx="8682567" cy="6083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DF36E3D9-7383-4EA5-AAF5-8D3442F70B62}" type="slidenum">
              <a:rPr lang="ko-KR" altLang="en-US"/>
              <a:pPr>
                <a:defRPr/>
              </a:pPr>
              <a:t>‹#›</a:t>
            </a:fld>
            <a:endParaRPr lang="en-US" altLang="ko-KR"/>
          </a:p>
        </p:txBody>
      </p:sp>
    </p:spTree>
    <p:extLst>
      <p:ext uri="{BB962C8B-B14F-4D97-AF65-F5344CB8AC3E}">
        <p14:creationId xmlns:p14="http://schemas.microsoft.com/office/powerpoint/2010/main" val="301288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5A563D-9C06-45DD-B3EE-1C515634592E}" type="datetime1">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2539242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533" y="134939"/>
            <a:ext cx="11846984" cy="5286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181100"/>
            <a:ext cx="10972800" cy="5037138"/>
          </a:xfrm>
        </p:spPr>
        <p:txBody>
          <a:bodyPr/>
          <a:lstStyle/>
          <a:p>
            <a:pPr lvl="0"/>
            <a:endParaRPr lang="en-US" noProof="0" smtClean="0"/>
          </a:p>
        </p:txBody>
      </p:sp>
      <p:sp>
        <p:nvSpPr>
          <p:cNvPr id="4" name="Rectangle 23"/>
          <p:cNvSpPr>
            <a:spLocks noGrp="1" noChangeArrowheads="1"/>
          </p:cNvSpPr>
          <p:nvPr>
            <p:ph type="sldNum" sz="quarter" idx="10"/>
          </p:nvPr>
        </p:nvSpPr>
        <p:spPr/>
        <p:txBody>
          <a:bodyPr/>
          <a:lstStyle>
            <a:lvl1pPr fontAlgn="auto">
              <a:spcBef>
                <a:spcPts val="0"/>
              </a:spcBef>
              <a:spcAft>
                <a:spcPts val="0"/>
              </a:spcAft>
              <a:defRPr>
                <a:latin typeface="+mn-lt"/>
                <a:cs typeface="+mn-cs"/>
              </a:defRPr>
            </a:lvl1pPr>
          </a:lstStyle>
          <a:p>
            <a:pPr>
              <a:defRPr/>
            </a:pPr>
            <a:fld id="{ED945D82-D6C0-42B1-B483-08607217490D}" type="slidenum">
              <a:rPr lang="ko-KR" altLang="en-US"/>
              <a:pPr>
                <a:defRPr/>
              </a:pPr>
              <a:t>‹#›</a:t>
            </a:fld>
            <a:endParaRPr lang="en-US" altLang="ko-KR"/>
          </a:p>
        </p:txBody>
      </p:sp>
    </p:spTree>
    <p:extLst>
      <p:ext uri="{BB962C8B-B14F-4D97-AF65-F5344CB8AC3E}">
        <p14:creationId xmlns:p14="http://schemas.microsoft.com/office/powerpoint/2010/main" val="354549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401CB-4F9A-442B-B444-2C0D4C9EA724}" type="datetime1">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376158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6A14E-3420-41F2-8EAE-4473B9DDB442}" type="datetime1">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124340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40A1E-8C72-46CD-9D4B-C8F19B25120E}" type="datetime1">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1CE98-173E-4C54-B3EE-644A2927C43F}" type="slidenum">
              <a:rPr lang="en-US" smtClean="0"/>
              <a:t>‹#›</a:t>
            </a:fld>
            <a:endParaRPr lang="en-US"/>
          </a:p>
        </p:txBody>
      </p:sp>
    </p:spTree>
    <p:extLst>
      <p:ext uri="{BB962C8B-B14F-4D97-AF65-F5344CB8AC3E}">
        <p14:creationId xmlns:p14="http://schemas.microsoft.com/office/powerpoint/2010/main" val="413642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BB1F7-F57D-4447-AD4B-1A060AAECA2E}" type="datetime1">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1CE98-173E-4C54-B3EE-644A2927C43F}" type="slidenum">
              <a:rPr lang="en-US" smtClean="0"/>
              <a:t>‹#›</a:t>
            </a:fld>
            <a:endParaRPr lang="en-US"/>
          </a:p>
        </p:txBody>
      </p:sp>
    </p:spTree>
    <p:extLst>
      <p:ext uri="{BB962C8B-B14F-4D97-AF65-F5344CB8AC3E}">
        <p14:creationId xmlns:p14="http://schemas.microsoft.com/office/powerpoint/2010/main" val="185338960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FEFD"/>
        </a:solidFill>
        <a:effectLst/>
      </p:bgPr>
    </p:bg>
    <p:spTree>
      <p:nvGrpSpPr>
        <p:cNvPr id="1" name=""/>
        <p:cNvGrpSpPr/>
        <p:nvPr/>
      </p:nvGrpSpPr>
      <p:grpSpPr>
        <a:xfrm>
          <a:off x="0" y="0"/>
          <a:ext cx="0" cy="0"/>
          <a:chOff x="0" y="0"/>
          <a:chExt cx="0" cy="0"/>
        </a:xfrm>
      </p:grpSpPr>
      <p:sp>
        <p:nvSpPr>
          <p:cNvPr id="287751" name="Line 7"/>
          <p:cNvSpPr>
            <a:spLocks noChangeShapeType="1"/>
          </p:cNvSpPr>
          <p:nvPr userDrawn="1"/>
        </p:nvSpPr>
        <p:spPr bwMode="auto">
          <a:xfrm>
            <a:off x="338667" y="6426200"/>
            <a:ext cx="11582400" cy="0"/>
          </a:xfrm>
          <a:prstGeom prst="line">
            <a:avLst/>
          </a:prstGeom>
          <a:noFill/>
          <a:ln w="38100">
            <a:solidFill>
              <a:srgbClr val="0099FF"/>
            </a:solidFill>
            <a:round/>
            <a:headEnd/>
            <a:tailEnd/>
          </a:ln>
          <a:effectLst/>
        </p:spPr>
        <p:txBody>
          <a:bodyPr wrap="none" anchor="ctr"/>
          <a:lstStyle/>
          <a:p>
            <a:pPr fontAlgn="base" latinLnBrk="1">
              <a:spcBef>
                <a:spcPct val="0"/>
              </a:spcBef>
              <a:spcAft>
                <a:spcPct val="0"/>
              </a:spcAft>
              <a:defRPr/>
            </a:pPr>
            <a:endParaRPr kumimoji="1" lang="en-US">
              <a:solidFill>
                <a:srgbClr val="000000"/>
              </a:solidFill>
              <a:cs typeface="Arial" charset="0"/>
            </a:endParaRPr>
          </a:p>
        </p:txBody>
      </p:sp>
      <p:pic>
        <p:nvPicPr>
          <p:cNvPr id="2051" name="Picture 11" descr="link_kma"/>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3868" y="6445250"/>
            <a:ext cx="157903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56" name="Text Box 12"/>
          <p:cNvSpPr txBox="1">
            <a:spLocks noChangeArrowheads="1"/>
          </p:cNvSpPr>
          <p:nvPr userDrawn="1"/>
        </p:nvSpPr>
        <p:spPr bwMode="auto">
          <a:xfrm>
            <a:off x="6582833" y="6478588"/>
            <a:ext cx="4557184" cy="366712"/>
          </a:xfrm>
          <a:prstGeom prst="rect">
            <a:avLst/>
          </a:prstGeom>
          <a:noFill/>
          <a:ln w="9525">
            <a:noFill/>
            <a:miter lim="800000"/>
            <a:headEnd/>
            <a:tailEnd/>
          </a:ln>
          <a:effectLst/>
        </p:spPr>
        <p:txBody>
          <a:bodyPr>
            <a:spAutoFit/>
          </a:bodyPr>
          <a:lstStyle/>
          <a:p>
            <a:pPr fontAlgn="base" latinLnBrk="1">
              <a:spcBef>
                <a:spcPct val="0"/>
              </a:spcBef>
              <a:spcAft>
                <a:spcPct val="0"/>
              </a:spcAft>
              <a:defRPr/>
            </a:pPr>
            <a:r>
              <a:rPr kumimoji="1" lang="en-US" altLang="ko-KR" b="1" i="1">
                <a:solidFill>
                  <a:srgbClr val="0099FF"/>
                </a:solidFill>
                <a:latin typeface="Monotype Corsiva" pitchFamily="66" charset="0"/>
                <a:cs typeface="Arial" charset="0"/>
              </a:rPr>
              <a:t>Numerical Weather Prediction Division</a:t>
            </a:r>
          </a:p>
        </p:txBody>
      </p:sp>
      <p:sp>
        <p:nvSpPr>
          <p:cNvPr id="287757" name="Rectangle 13"/>
          <p:cNvSpPr>
            <a:spLocks noChangeArrowheads="1"/>
          </p:cNvSpPr>
          <p:nvPr userDrawn="1"/>
        </p:nvSpPr>
        <p:spPr bwMode="auto">
          <a:xfrm>
            <a:off x="0" y="0"/>
            <a:ext cx="12192000" cy="6858000"/>
          </a:xfrm>
          <a:prstGeom prst="rect">
            <a:avLst/>
          </a:prstGeom>
          <a:solidFill>
            <a:schemeClr val="bg1"/>
          </a:solidFill>
          <a:ln w="9525">
            <a:solidFill>
              <a:schemeClr val="tx1"/>
            </a:solidFill>
            <a:miter lim="800000"/>
            <a:headEnd/>
            <a:tailEnd/>
          </a:ln>
          <a:effectLst/>
        </p:spPr>
        <p:txBody>
          <a:bodyPr wrap="none" anchor="ctr"/>
          <a:lstStyle/>
          <a:p>
            <a:pPr fontAlgn="base" latinLnBrk="1">
              <a:spcBef>
                <a:spcPct val="0"/>
              </a:spcBef>
              <a:spcAft>
                <a:spcPct val="0"/>
              </a:spcAft>
              <a:defRPr/>
            </a:pPr>
            <a:endParaRPr kumimoji="1" lang="en-US">
              <a:solidFill>
                <a:srgbClr val="000000"/>
              </a:solidFill>
              <a:cs typeface="Arial" charset="0"/>
            </a:endParaRPr>
          </a:p>
        </p:txBody>
      </p:sp>
      <p:pic>
        <p:nvPicPr>
          <p:cNvPr id="2054" name="Picture 15" descr="2"/>
          <p:cNvPicPr>
            <a:picLocks noChangeAspect="1" noChangeArrowheads="1"/>
          </p:cNvPicPr>
          <p:nvPr userDrawn="1"/>
        </p:nvPicPr>
        <p:blipFill>
          <a:blip r:embed="rId16">
            <a:extLst>
              <a:ext uri="{28A0092B-C50C-407E-A947-70E740481C1C}">
                <a14:useLocalDpi xmlns:a14="http://schemas.microsoft.com/office/drawing/2010/main" val="0"/>
              </a:ext>
            </a:extLst>
          </a:blip>
          <a:srcRect t="40945" b="3360"/>
          <a:stretch>
            <a:fillRect/>
          </a:stretch>
        </p:blipFill>
        <p:spPr bwMode="auto">
          <a:xfrm>
            <a:off x="16933" y="-1588"/>
            <a:ext cx="12141200" cy="223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64" name="Text Box 20"/>
          <p:cNvSpPr txBox="1">
            <a:spLocks noChangeArrowheads="1"/>
          </p:cNvSpPr>
          <p:nvPr userDrawn="1"/>
        </p:nvSpPr>
        <p:spPr bwMode="auto">
          <a:xfrm>
            <a:off x="313267" y="188913"/>
            <a:ext cx="8464551" cy="366712"/>
          </a:xfrm>
          <a:prstGeom prst="rect">
            <a:avLst/>
          </a:prstGeom>
          <a:noFill/>
          <a:ln w="9525">
            <a:noFill/>
            <a:miter lim="800000"/>
            <a:headEnd/>
            <a:tailEnd/>
          </a:ln>
          <a:effectLst/>
        </p:spPr>
        <p:txBody>
          <a:bodyPr>
            <a:spAutoFit/>
          </a:bodyPr>
          <a:lstStyle/>
          <a:p>
            <a:pPr fontAlgn="base" latinLnBrk="1">
              <a:spcBef>
                <a:spcPct val="0"/>
              </a:spcBef>
              <a:spcAft>
                <a:spcPct val="0"/>
              </a:spcAft>
              <a:defRPr/>
            </a:pPr>
            <a:endParaRPr kumimoji="1" lang="ko-KR" altLang="en-US">
              <a:solidFill>
                <a:srgbClr val="000000"/>
              </a:solidFill>
              <a:cs typeface="Arial" charset="0"/>
            </a:endParaRPr>
          </a:p>
        </p:txBody>
      </p:sp>
      <p:sp>
        <p:nvSpPr>
          <p:cNvPr id="2056" name="Rectangle 22"/>
          <p:cNvSpPr>
            <a:spLocks noGrp="1" noChangeArrowheads="1"/>
          </p:cNvSpPr>
          <p:nvPr>
            <p:ph type="title"/>
          </p:nvPr>
        </p:nvSpPr>
        <p:spPr bwMode="auto">
          <a:xfrm>
            <a:off x="118533" y="134939"/>
            <a:ext cx="11846984"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057" name="Rectangle 24"/>
          <p:cNvSpPr>
            <a:spLocks noGrp="1" noChangeArrowheads="1"/>
          </p:cNvSpPr>
          <p:nvPr>
            <p:ph type="body" idx="1"/>
          </p:nvPr>
        </p:nvSpPr>
        <p:spPr bwMode="auto">
          <a:xfrm>
            <a:off x="609600" y="1181100"/>
            <a:ext cx="109728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87767" name="Rectangle 23"/>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E92764D8-4E03-4D71-AC1A-F0DAD9C2A24E}" type="slidenum">
              <a:rPr lang="ko-KR" altLang="en-US">
                <a:latin typeface="Arial" panose="020B0604020202020204" pitchFamily="34" charset="0"/>
              </a:rPr>
              <a:pPr fontAlgn="base">
                <a:spcBef>
                  <a:spcPct val="0"/>
                </a:spcBef>
                <a:spcAft>
                  <a:spcPct val="0"/>
                </a:spcAft>
              </a:pPr>
              <a:t>‹#›</a:t>
            </a:fld>
            <a:endParaRPr lang="en-US" altLang="ko-KR">
              <a:latin typeface="Arial" panose="020B0604020202020204" pitchFamily="34" charset="0"/>
            </a:endParaRPr>
          </a:p>
        </p:txBody>
      </p:sp>
    </p:spTree>
    <p:extLst>
      <p:ext uri="{BB962C8B-B14F-4D97-AF65-F5344CB8AC3E}">
        <p14:creationId xmlns:p14="http://schemas.microsoft.com/office/powerpoint/2010/main" val="7336314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hdr="0" ftr="0" dt="0"/>
  <p:txStyles>
    <p:titleStyle>
      <a:lvl1pPr algn="l" rtl="0" eaLnBrk="0" fontAlgn="base" latinLnBrk="1" hangingPunct="0">
        <a:spcBef>
          <a:spcPct val="0"/>
        </a:spcBef>
        <a:spcAft>
          <a:spcPct val="0"/>
        </a:spcAft>
        <a:defRPr kumimoji="1" sz="3200" b="1">
          <a:solidFill>
            <a:srgbClr val="0000CC"/>
          </a:solidFill>
          <a:latin typeface="+mj-lt"/>
          <a:ea typeface="+mj-ea"/>
          <a:cs typeface="+mj-cs"/>
        </a:defRPr>
      </a:lvl1pPr>
      <a:lvl2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2pPr>
      <a:lvl3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3pPr>
      <a:lvl4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4pPr>
      <a:lvl5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5pPr>
      <a:lvl6pPr marL="457200" algn="l" rtl="0" fontAlgn="base" latinLnBrk="1">
        <a:spcBef>
          <a:spcPct val="0"/>
        </a:spcBef>
        <a:spcAft>
          <a:spcPct val="0"/>
        </a:spcAft>
        <a:defRPr kumimoji="1" sz="3200" b="1">
          <a:solidFill>
            <a:srgbClr val="0000CC"/>
          </a:solidFill>
          <a:latin typeface="Verdana" pitchFamily="34" charset="0"/>
          <a:ea typeface="굴림" pitchFamily="50" charset="-127"/>
        </a:defRPr>
      </a:lvl6pPr>
      <a:lvl7pPr marL="914400" algn="l" rtl="0" fontAlgn="base" latinLnBrk="1">
        <a:spcBef>
          <a:spcPct val="0"/>
        </a:spcBef>
        <a:spcAft>
          <a:spcPct val="0"/>
        </a:spcAft>
        <a:defRPr kumimoji="1" sz="3200" b="1">
          <a:solidFill>
            <a:srgbClr val="0000CC"/>
          </a:solidFill>
          <a:latin typeface="Verdana" pitchFamily="34" charset="0"/>
          <a:ea typeface="굴림" pitchFamily="50" charset="-127"/>
        </a:defRPr>
      </a:lvl7pPr>
      <a:lvl8pPr marL="1371600" algn="l" rtl="0" fontAlgn="base" latinLnBrk="1">
        <a:spcBef>
          <a:spcPct val="0"/>
        </a:spcBef>
        <a:spcAft>
          <a:spcPct val="0"/>
        </a:spcAft>
        <a:defRPr kumimoji="1" sz="3200" b="1">
          <a:solidFill>
            <a:srgbClr val="0000CC"/>
          </a:solidFill>
          <a:latin typeface="Verdana" pitchFamily="34" charset="0"/>
          <a:ea typeface="굴림" pitchFamily="50" charset="-127"/>
        </a:defRPr>
      </a:lvl8pPr>
      <a:lvl9pPr marL="1828800" algn="l" rtl="0" fontAlgn="base" latinLnBrk="1">
        <a:spcBef>
          <a:spcPct val="0"/>
        </a:spcBef>
        <a:spcAft>
          <a:spcPct val="0"/>
        </a:spcAft>
        <a:defRPr kumimoji="1" sz="3200" b="1">
          <a:solidFill>
            <a:srgbClr val="0000CC"/>
          </a:solidFill>
          <a:latin typeface="Verdana" pitchFamily="34" charset="0"/>
          <a:ea typeface="굴림" pitchFamily="50" charset="-127"/>
        </a:defRPr>
      </a:lvl9pPr>
    </p:titleStyle>
    <p:bodyStyle>
      <a:lvl1pPr marL="342900" indent="-342900" algn="l" rtl="0" eaLnBrk="0" fontAlgn="base" latinLnBrk="1"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1600">
          <a:solidFill>
            <a:schemeClr val="tx1"/>
          </a:solidFill>
          <a:latin typeface="+mn-lt"/>
          <a:ea typeface="+mn-ea"/>
        </a:defRPr>
      </a:lvl5pPr>
      <a:lvl6pPr marL="2514600" indent="-228600" algn="l" rtl="0" fontAlgn="base" latinLnBrk="1">
        <a:spcBef>
          <a:spcPct val="20000"/>
        </a:spcBef>
        <a:spcAft>
          <a:spcPct val="0"/>
        </a:spcAft>
        <a:buChar char="»"/>
        <a:defRPr kumimoji="1" sz="1600">
          <a:solidFill>
            <a:schemeClr val="tx1"/>
          </a:solidFill>
          <a:latin typeface="+mn-lt"/>
          <a:ea typeface="+mn-ea"/>
        </a:defRPr>
      </a:lvl6pPr>
      <a:lvl7pPr marL="2971800" indent="-228600" algn="l" rtl="0" fontAlgn="base" latinLnBrk="1">
        <a:spcBef>
          <a:spcPct val="20000"/>
        </a:spcBef>
        <a:spcAft>
          <a:spcPct val="0"/>
        </a:spcAft>
        <a:buChar char="»"/>
        <a:defRPr kumimoji="1" sz="1600">
          <a:solidFill>
            <a:schemeClr val="tx1"/>
          </a:solidFill>
          <a:latin typeface="+mn-lt"/>
          <a:ea typeface="+mn-ea"/>
        </a:defRPr>
      </a:lvl7pPr>
      <a:lvl8pPr marL="3429000" indent="-228600" algn="l" rtl="0" fontAlgn="base" latinLnBrk="1">
        <a:spcBef>
          <a:spcPct val="20000"/>
        </a:spcBef>
        <a:spcAft>
          <a:spcPct val="0"/>
        </a:spcAft>
        <a:buChar char="»"/>
        <a:defRPr kumimoji="1" sz="1600">
          <a:solidFill>
            <a:schemeClr val="tx1"/>
          </a:solidFill>
          <a:latin typeface="+mn-lt"/>
          <a:ea typeface="+mn-ea"/>
        </a:defRPr>
      </a:lvl8pPr>
      <a:lvl9pPr marL="3886200" indent="-228600" algn="l" rtl="0" fontAlgn="base" latinLnBrk="1">
        <a:spcBef>
          <a:spcPct val="20000"/>
        </a:spcBef>
        <a:spcAft>
          <a:spcPct val="0"/>
        </a:spcAft>
        <a:buChar char="»"/>
        <a:defRPr kumimoji="1"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6FEFD"/>
        </a:solidFill>
        <a:effectLst/>
      </p:bgPr>
    </p:bg>
    <p:spTree>
      <p:nvGrpSpPr>
        <p:cNvPr id="1" name=""/>
        <p:cNvGrpSpPr/>
        <p:nvPr/>
      </p:nvGrpSpPr>
      <p:grpSpPr>
        <a:xfrm>
          <a:off x="0" y="0"/>
          <a:ext cx="0" cy="0"/>
          <a:chOff x="0" y="0"/>
          <a:chExt cx="0" cy="0"/>
        </a:xfrm>
      </p:grpSpPr>
      <p:sp>
        <p:nvSpPr>
          <p:cNvPr id="287751" name="Line 7"/>
          <p:cNvSpPr>
            <a:spLocks noChangeShapeType="1"/>
          </p:cNvSpPr>
          <p:nvPr userDrawn="1"/>
        </p:nvSpPr>
        <p:spPr bwMode="auto">
          <a:xfrm>
            <a:off x="338667" y="6426200"/>
            <a:ext cx="11582400" cy="0"/>
          </a:xfrm>
          <a:prstGeom prst="line">
            <a:avLst/>
          </a:prstGeom>
          <a:noFill/>
          <a:ln w="38100">
            <a:solidFill>
              <a:srgbClr val="0099FF"/>
            </a:solidFill>
            <a:round/>
            <a:headEnd/>
            <a:tailEnd/>
          </a:ln>
          <a:effectLst/>
        </p:spPr>
        <p:txBody>
          <a:bodyPr wrap="none" anchor="ctr"/>
          <a:lstStyle/>
          <a:p>
            <a:pPr fontAlgn="base" latinLnBrk="1">
              <a:spcBef>
                <a:spcPct val="0"/>
              </a:spcBef>
              <a:spcAft>
                <a:spcPct val="0"/>
              </a:spcAft>
              <a:defRPr/>
            </a:pPr>
            <a:endParaRPr kumimoji="1" lang="en-US" sz="1800">
              <a:solidFill>
                <a:srgbClr val="000000"/>
              </a:solidFill>
              <a:cs typeface="Arial" charset="0"/>
            </a:endParaRPr>
          </a:p>
        </p:txBody>
      </p:sp>
      <p:pic>
        <p:nvPicPr>
          <p:cNvPr id="1027" name="Picture 11" descr="link_kma"/>
          <p:cNvPicPr>
            <a:picLocks noChangeAspect="1" noChangeArrowheads="1"/>
          </p:cNvPicPr>
          <p:nvPr userDrawn="1"/>
        </p:nvPicPr>
        <p:blipFill>
          <a:blip r:embed="rId14" cstate="print"/>
          <a:srcRect/>
          <a:stretch>
            <a:fillRect/>
          </a:stretch>
        </p:blipFill>
        <p:spPr bwMode="auto">
          <a:xfrm>
            <a:off x="33868" y="6445250"/>
            <a:ext cx="1579033" cy="374650"/>
          </a:xfrm>
          <a:prstGeom prst="rect">
            <a:avLst/>
          </a:prstGeom>
          <a:noFill/>
          <a:ln w="9525">
            <a:noFill/>
            <a:miter lim="800000"/>
            <a:headEnd/>
            <a:tailEnd/>
          </a:ln>
        </p:spPr>
      </p:pic>
      <p:sp>
        <p:nvSpPr>
          <p:cNvPr id="287756" name="Text Box 12"/>
          <p:cNvSpPr txBox="1">
            <a:spLocks noChangeArrowheads="1"/>
          </p:cNvSpPr>
          <p:nvPr userDrawn="1"/>
        </p:nvSpPr>
        <p:spPr bwMode="auto">
          <a:xfrm>
            <a:off x="6582833" y="6478588"/>
            <a:ext cx="4557184" cy="366712"/>
          </a:xfrm>
          <a:prstGeom prst="rect">
            <a:avLst/>
          </a:prstGeom>
          <a:noFill/>
          <a:ln w="9525">
            <a:noFill/>
            <a:miter lim="800000"/>
            <a:headEnd/>
            <a:tailEnd/>
          </a:ln>
          <a:effectLst/>
        </p:spPr>
        <p:txBody>
          <a:bodyPr>
            <a:spAutoFit/>
          </a:bodyPr>
          <a:lstStyle/>
          <a:p>
            <a:pPr fontAlgn="base" latinLnBrk="1">
              <a:spcBef>
                <a:spcPct val="0"/>
              </a:spcBef>
              <a:spcAft>
                <a:spcPct val="0"/>
              </a:spcAft>
              <a:defRPr/>
            </a:pPr>
            <a:r>
              <a:rPr kumimoji="1" lang="en-US" altLang="ko-KR" sz="1800" b="1" i="1">
                <a:solidFill>
                  <a:srgbClr val="0099FF"/>
                </a:solidFill>
                <a:latin typeface="Monotype Corsiva" pitchFamily="66" charset="0"/>
                <a:cs typeface="Arial" charset="0"/>
              </a:rPr>
              <a:t>Numerical Weather Prediction Division</a:t>
            </a:r>
          </a:p>
        </p:txBody>
      </p:sp>
      <p:sp>
        <p:nvSpPr>
          <p:cNvPr id="287757" name="Rectangle 13"/>
          <p:cNvSpPr>
            <a:spLocks noChangeArrowheads="1"/>
          </p:cNvSpPr>
          <p:nvPr userDrawn="1"/>
        </p:nvSpPr>
        <p:spPr bwMode="auto">
          <a:xfrm>
            <a:off x="0" y="0"/>
            <a:ext cx="12192000" cy="6858000"/>
          </a:xfrm>
          <a:prstGeom prst="rect">
            <a:avLst/>
          </a:prstGeom>
          <a:solidFill>
            <a:schemeClr val="bg1"/>
          </a:solidFill>
          <a:ln w="9525">
            <a:solidFill>
              <a:schemeClr val="tx1"/>
            </a:solidFill>
            <a:miter lim="800000"/>
            <a:headEnd/>
            <a:tailEnd/>
          </a:ln>
          <a:effectLst/>
        </p:spPr>
        <p:txBody>
          <a:bodyPr wrap="none" anchor="ctr"/>
          <a:lstStyle/>
          <a:p>
            <a:pPr fontAlgn="base" latinLnBrk="1">
              <a:spcBef>
                <a:spcPct val="0"/>
              </a:spcBef>
              <a:spcAft>
                <a:spcPct val="0"/>
              </a:spcAft>
              <a:defRPr/>
            </a:pPr>
            <a:endParaRPr kumimoji="1" lang="ko-KR" altLang="ko-KR" sz="1800">
              <a:solidFill>
                <a:srgbClr val="000000"/>
              </a:solidFill>
              <a:cs typeface="Arial" charset="0"/>
            </a:endParaRPr>
          </a:p>
        </p:txBody>
      </p:sp>
      <p:pic>
        <p:nvPicPr>
          <p:cNvPr id="1030" name="Picture 15" descr="2"/>
          <p:cNvPicPr>
            <a:picLocks noChangeAspect="1" noChangeArrowheads="1"/>
          </p:cNvPicPr>
          <p:nvPr userDrawn="1"/>
        </p:nvPicPr>
        <p:blipFill>
          <a:blip r:embed="rId15" cstate="print"/>
          <a:srcRect t="40945" b="3360"/>
          <a:stretch>
            <a:fillRect/>
          </a:stretch>
        </p:blipFill>
        <p:spPr bwMode="auto">
          <a:xfrm>
            <a:off x="16933" y="-1588"/>
            <a:ext cx="12141200" cy="2232026"/>
          </a:xfrm>
          <a:prstGeom prst="rect">
            <a:avLst/>
          </a:prstGeom>
          <a:noFill/>
          <a:ln w="9525">
            <a:noFill/>
            <a:miter lim="800000"/>
            <a:headEnd/>
            <a:tailEnd/>
          </a:ln>
        </p:spPr>
      </p:pic>
      <p:sp>
        <p:nvSpPr>
          <p:cNvPr id="287764" name="Text Box 20"/>
          <p:cNvSpPr txBox="1">
            <a:spLocks noChangeArrowheads="1"/>
          </p:cNvSpPr>
          <p:nvPr userDrawn="1"/>
        </p:nvSpPr>
        <p:spPr bwMode="auto">
          <a:xfrm>
            <a:off x="313267" y="188913"/>
            <a:ext cx="8464551" cy="366712"/>
          </a:xfrm>
          <a:prstGeom prst="rect">
            <a:avLst/>
          </a:prstGeom>
          <a:noFill/>
          <a:ln w="9525">
            <a:noFill/>
            <a:miter lim="800000"/>
            <a:headEnd/>
            <a:tailEnd/>
          </a:ln>
          <a:effectLst/>
        </p:spPr>
        <p:txBody>
          <a:bodyPr>
            <a:spAutoFit/>
          </a:bodyPr>
          <a:lstStyle/>
          <a:p>
            <a:pPr fontAlgn="base" latinLnBrk="1">
              <a:spcBef>
                <a:spcPct val="0"/>
              </a:spcBef>
              <a:spcAft>
                <a:spcPct val="0"/>
              </a:spcAft>
              <a:defRPr/>
            </a:pPr>
            <a:endParaRPr kumimoji="1" lang="ko-KR" altLang="en-US" sz="1800">
              <a:solidFill>
                <a:srgbClr val="000000"/>
              </a:solidFill>
              <a:cs typeface="Arial" charset="0"/>
            </a:endParaRPr>
          </a:p>
        </p:txBody>
      </p:sp>
      <p:sp>
        <p:nvSpPr>
          <p:cNvPr id="1032" name="Rectangle 22"/>
          <p:cNvSpPr>
            <a:spLocks noGrp="1" noChangeArrowheads="1"/>
          </p:cNvSpPr>
          <p:nvPr>
            <p:ph type="title"/>
          </p:nvPr>
        </p:nvSpPr>
        <p:spPr bwMode="auto">
          <a:xfrm>
            <a:off x="118533" y="134939"/>
            <a:ext cx="11846984" cy="528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33" name="Rectangle 24"/>
          <p:cNvSpPr>
            <a:spLocks noGrp="1" noChangeArrowheads="1"/>
          </p:cNvSpPr>
          <p:nvPr>
            <p:ph type="body" idx="1"/>
          </p:nvPr>
        </p:nvSpPr>
        <p:spPr bwMode="auto">
          <a:xfrm>
            <a:off x="609600" y="1181100"/>
            <a:ext cx="10972800" cy="5037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87767" name="Rectangle 23"/>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cs typeface="Arial" charset="0"/>
              </a:defRPr>
            </a:lvl1pPr>
          </a:lstStyle>
          <a:p>
            <a:pPr fontAlgn="base">
              <a:spcBef>
                <a:spcPct val="0"/>
              </a:spcBef>
              <a:spcAft>
                <a:spcPct val="0"/>
              </a:spcAft>
              <a:defRPr/>
            </a:pPr>
            <a:fld id="{D331024B-E751-471E-89BF-13B5273EDE64}" type="slidenum">
              <a:rPr lang="ko-KR" altLang="en-US"/>
              <a:pPr fontAlgn="base">
                <a:spcBef>
                  <a:spcPct val="0"/>
                </a:spcBef>
                <a:spcAft>
                  <a:spcPct val="0"/>
                </a:spcAft>
                <a:defRPr/>
              </a:pPr>
              <a:t>‹#›</a:t>
            </a:fld>
            <a:endParaRPr lang="en-US" altLang="ko-KR"/>
          </a:p>
        </p:txBody>
      </p:sp>
    </p:spTree>
    <p:extLst>
      <p:ext uri="{BB962C8B-B14F-4D97-AF65-F5344CB8AC3E}">
        <p14:creationId xmlns:p14="http://schemas.microsoft.com/office/powerpoint/2010/main" val="38989629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ftr="0" dt="0"/>
  <p:txStyles>
    <p:titleStyle>
      <a:lvl1pPr algn="l" rtl="0" eaLnBrk="0" fontAlgn="base" latinLnBrk="1" hangingPunct="0">
        <a:spcBef>
          <a:spcPct val="0"/>
        </a:spcBef>
        <a:spcAft>
          <a:spcPct val="0"/>
        </a:spcAft>
        <a:defRPr kumimoji="1" sz="3200" b="1">
          <a:solidFill>
            <a:srgbClr val="0000CC"/>
          </a:solidFill>
          <a:latin typeface="+mj-lt"/>
          <a:ea typeface="+mj-ea"/>
          <a:cs typeface="+mj-cs"/>
        </a:defRPr>
      </a:lvl1pPr>
      <a:lvl2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2pPr>
      <a:lvl3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3pPr>
      <a:lvl4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4pPr>
      <a:lvl5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5pPr>
      <a:lvl6pPr marL="457200" algn="l" rtl="0" fontAlgn="base" latinLnBrk="1">
        <a:spcBef>
          <a:spcPct val="0"/>
        </a:spcBef>
        <a:spcAft>
          <a:spcPct val="0"/>
        </a:spcAft>
        <a:defRPr kumimoji="1" sz="3200" b="1">
          <a:solidFill>
            <a:srgbClr val="0000CC"/>
          </a:solidFill>
          <a:latin typeface="Verdana" pitchFamily="34" charset="0"/>
          <a:ea typeface="굴림" pitchFamily="50" charset="-127"/>
        </a:defRPr>
      </a:lvl6pPr>
      <a:lvl7pPr marL="914400" algn="l" rtl="0" fontAlgn="base" latinLnBrk="1">
        <a:spcBef>
          <a:spcPct val="0"/>
        </a:spcBef>
        <a:spcAft>
          <a:spcPct val="0"/>
        </a:spcAft>
        <a:defRPr kumimoji="1" sz="3200" b="1">
          <a:solidFill>
            <a:srgbClr val="0000CC"/>
          </a:solidFill>
          <a:latin typeface="Verdana" pitchFamily="34" charset="0"/>
          <a:ea typeface="굴림" pitchFamily="50" charset="-127"/>
        </a:defRPr>
      </a:lvl7pPr>
      <a:lvl8pPr marL="1371600" algn="l" rtl="0" fontAlgn="base" latinLnBrk="1">
        <a:spcBef>
          <a:spcPct val="0"/>
        </a:spcBef>
        <a:spcAft>
          <a:spcPct val="0"/>
        </a:spcAft>
        <a:defRPr kumimoji="1" sz="3200" b="1">
          <a:solidFill>
            <a:srgbClr val="0000CC"/>
          </a:solidFill>
          <a:latin typeface="Verdana" pitchFamily="34" charset="0"/>
          <a:ea typeface="굴림" pitchFamily="50" charset="-127"/>
        </a:defRPr>
      </a:lvl8pPr>
      <a:lvl9pPr marL="1828800" algn="l" rtl="0" fontAlgn="base" latinLnBrk="1">
        <a:spcBef>
          <a:spcPct val="0"/>
        </a:spcBef>
        <a:spcAft>
          <a:spcPct val="0"/>
        </a:spcAft>
        <a:defRPr kumimoji="1" sz="3200" b="1">
          <a:solidFill>
            <a:srgbClr val="0000CC"/>
          </a:solidFill>
          <a:latin typeface="Verdana" pitchFamily="34" charset="0"/>
          <a:ea typeface="굴림" pitchFamily="50" charset="-127"/>
        </a:defRPr>
      </a:lvl9pPr>
    </p:titleStyle>
    <p:bodyStyle>
      <a:lvl1pPr marL="342900" indent="-342900" algn="l" rtl="0" eaLnBrk="0" fontAlgn="base" latinLnBrk="1"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1600">
          <a:solidFill>
            <a:schemeClr val="tx1"/>
          </a:solidFill>
          <a:latin typeface="+mn-lt"/>
          <a:ea typeface="+mn-ea"/>
        </a:defRPr>
      </a:lvl5pPr>
      <a:lvl6pPr marL="2514600" indent="-228600" algn="l" rtl="0" fontAlgn="base" latinLnBrk="1">
        <a:spcBef>
          <a:spcPct val="20000"/>
        </a:spcBef>
        <a:spcAft>
          <a:spcPct val="0"/>
        </a:spcAft>
        <a:buChar char="»"/>
        <a:defRPr kumimoji="1" sz="1600">
          <a:solidFill>
            <a:schemeClr val="tx1"/>
          </a:solidFill>
          <a:latin typeface="+mn-lt"/>
          <a:ea typeface="+mn-ea"/>
        </a:defRPr>
      </a:lvl6pPr>
      <a:lvl7pPr marL="2971800" indent="-228600" algn="l" rtl="0" fontAlgn="base" latinLnBrk="1">
        <a:spcBef>
          <a:spcPct val="20000"/>
        </a:spcBef>
        <a:spcAft>
          <a:spcPct val="0"/>
        </a:spcAft>
        <a:buChar char="»"/>
        <a:defRPr kumimoji="1" sz="1600">
          <a:solidFill>
            <a:schemeClr val="tx1"/>
          </a:solidFill>
          <a:latin typeface="+mn-lt"/>
          <a:ea typeface="+mn-ea"/>
        </a:defRPr>
      </a:lvl7pPr>
      <a:lvl8pPr marL="3429000" indent="-228600" algn="l" rtl="0" fontAlgn="base" latinLnBrk="1">
        <a:spcBef>
          <a:spcPct val="20000"/>
        </a:spcBef>
        <a:spcAft>
          <a:spcPct val="0"/>
        </a:spcAft>
        <a:buChar char="»"/>
        <a:defRPr kumimoji="1" sz="1600">
          <a:solidFill>
            <a:schemeClr val="tx1"/>
          </a:solidFill>
          <a:latin typeface="+mn-lt"/>
          <a:ea typeface="+mn-ea"/>
        </a:defRPr>
      </a:lvl8pPr>
      <a:lvl9pPr marL="3886200" indent="-228600" algn="l" rtl="0" fontAlgn="base" latinLnBrk="1">
        <a:spcBef>
          <a:spcPct val="20000"/>
        </a:spcBef>
        <a:spcAft>
          <a:spcPct val="0"/>
        </a:spcAft>
        <a:buChar char="»"/>
        <a:defRPr kumimoji="1"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6FEFD"/>
        </a:solidFill>
        <a:effectLst/>
      </p:bgPr>
    </p:bg>
    <p:spTree>
      <p:nvGrpSpPr>
        <p:cNvPr id="1" name=""/>
        <p:cNvGrpSpPr/>
        <p:nvPr/>
      </p:nvGrpSpPr>
      <p:grpSpPr>
        <a:xfrm>
          <a:off x="0" y="0"/>
          <a:ext cx="0" cy="0"/>
          <a:chOff x="0" y="0"/>
          <a:chExt cx="0" cy="0"/>
        </a:xfrm>
      </p:grpSpPr>
      <p:sp>
        <p:nvSpPr>
          <p:cNvPr id="287751" name="Line 7"/>
          <p:cNvSpPr>
            <a:spLocks noChangeShapeType="1"/>
          </p:cNvSpPr>
          <p:nvPr userDrawn="1"/>
        </p:nvSpPr>
        <p:spPr bwMode="auto">
          <a:xfrm>
            <a:off x="338667" y="6426200"/>
            <a:ext cx="11582400" cy="0"/>
          </a:xfrm>
          <a:prstGeom prst="line">
            <a:avLst/>
          </a:prstGeom>
          <a:noFill/>
          <a:ln w="38100">
            <a:solidFill>
              <a:srgbClr val="0099FF"/>
            </a:solidFill>
            <a:round/>
            <a:headEnd/>
            <a:tailEnd/>
          </a:ln>
          <a:effectLst/>
        </p:spPr>
        <p:txBody>
          <a:bodyPr wrap="none" anchor="ctr"/>
          <a:lstStyle/>
          <a:p>
            <a:pPr fontAlgn="base" latinLnBrk="1">
              <a:spcBef>
                <a:spcPct val="0"/>
              </a:spcBef>
              <a:spcAft>
                <a:spcPct val="0"/>
              </a:spcAft>
              <a:defRPr/>
            </a:pPr>
            <a:endParaRPr kumimoji="1" lang="en-US" sz="1800">
              <a:solidFill>
                <a:srgbClr val="000000"/>
              </a:solidFill>
              <a:cs typeface="Arial" charset="0"/>
            </a:endParaRPr>
          </a:p>
        </p:txBody>
      </p:sp>
      <p:pic>
        <p:nvPicPr>
          <p:cNvPr id="1027" name="Picture 11" descr="link_kma"/>
          <p:cNvPicPr>
            <a:picLocks noChangeAspect="1" noChangeArrowheads="1"/>
          </p:cNvPicPr>
          <p:nvPr userDrawn="1"/>
        </p:nvPicPr>
        <p:blipFill>
          <a:blip r:embed="rId14" cstate="print"/>
          <a:srcRect/>
          <a:stretch>
            <a:fillRect/>
          </a:stretch>
        </p:blipFill>
        <p:spPr bwMode="auto">
          <a:xfrm>
            <a:off x="33868" y="6445250"/>
            <a:ext cx="1579033" cy="374650"/>
          </a:xfrm>
          <a:prstGeom prst="rect">
            <a:avLst/>
          </a:prstGeom>
          <a:noFill/>
          <a:ln w="9525">
            <a:noFill/>
            <a:miter lim="800000"/>
            <a:headEnd/>
            <a:tailEnd/>
          </a:ln>
        </p:spPr>
      </p:pic>
      <p:sp>
        <p:nvSpPr>
          <p:cNvPr id="287756" name="Text Box 12"/>
          <p:cNvSpPr txBox="1">
            <a:spLocks noChangeArrowheads="1"/>
          </p:cNvSpPr>
          <p:nvPr userDrawn="1"/>
        </p:nvSpPr>
        <p:spPr bwMode="auto">
          <a:xfrm>
            <a:off x="6582833" y="6478588"/>
            <a:ext cx="4557184" cy="366712"/>
          </a:xfrm>
          <a:prstGeom prst="rect">
            <a:avLst/>
          </a:prstGeom>
          <a:noFill/>
          <a:ln w="9525">
            <a:noFill/>
            <a:miter lim="800000"/>
            <a:headEnd/>
            <a:tailEnd/>
          </a:ln>
          <a:effectLst/>
        </p:spPr>
        <p:txBody>
          <a:bodyPr>
            <a:spAutoFit/>
          </a:bodyPr>
          <a:lstStyle/>
          <a:p>
            <a:pPr fontAlgn="base" latinLnBrk="1">
              <a:spcBef>
                <a:spcPct val="0"/>
              </a:spcBef>
              <a:spcAft>
                <a:spcPct val="0"/>
              </a:spcAft>
              <a:defRPr/>
            </a:pPr>
            <a:r>
              <a:rPr kumimoji="1" lang="en-US" altLang="ko-KR" sz="1800" b="1" i="1">
                <a:solidFill>
                  <a:srgbClr val="0099FF"/>
                </a:solidFill>
                <a:latin typeface="Monotype Corsiva" pitchFamily="66" charset="0"/>
                <a:cs typeface="Arial" charset="0"/>
              </a:rPr>
              <a:t>Numerical Weather Prediction Division</a:t>
            </a:r>
          </a:p>
        </p:txBody>
      </p:sp>
      <p:sp>
        <p:nvSpPr>
          <p:cNvPr id="287757" name="Rectangle 13"/>
          <p:cNvSpPr>
            <a:spLocks noChangeArrowheads="1"/>
          </p:cNvSpPr>
          <p:nvPr userDrawn="1"/>
        </p:nvSpPr>
        <p:spPr bwMode="auto">
          <a:xfrm>
            <a:off x="0" y="0"/>
            <a:ext cx="12192000" cy="6858000"/>
          </a:xfrm>
          <a:prstGeom prst="rect">
            <a:avLst/>
          </a:prstGeom>
          <a:solidFill>
            <a:schemeClr val="bg1"/>
          </a:solidFill>
          <a:ln w="9525">
            <a:solidFill>
              <a:schemeClr val="tx1"/>
            </a:solidFill>
            <a:miter lim="800000"/>
            <a:headEnd/>
            <a:tailEnd/>
          </a:ln>
          <a:effectLst/>
        </p:spPr>
        <p:txBody>
          <a:bodyPr wrap="none" anchor="ctr"/>
          <a:lstStyle/>
          <a:p>
            <a:pPr fontAlgn="base" latinLnBrk="1">
              <a:spcBef>
                <a:spcPct val="0"/>
              </a:spcBef>
              <a:spcAft>
                <a:spcPct val="0"/>
              </a:spcAft>
              <a:defRPr/>
            </a:pPr>
            <a:endParaRPr kumimoji="1" lang="ko-KR" altLang="ko-KR" sz="1800">
              <a:solidFill>
                <a:srgbClr val="000000"/>
              </a:solidFill>
              <a:cs typeface="Arial" charset="0"/>
            </a:endParaRPr>
          </a:p>
        </p:txBody>
      </p:sp>
      <p:pic>
        <p:nvPicPr>
          <p:cNvPr id="1030" name="Picture 15" descr="2"/>
          <p:cNvPicPr>
            <a:picLocks noChangeAspect="1" noChangeArrowheads="1"/>
          </p:cNvPicPr>
          <p:nvPr userDrawn="1"/>
        </p:nvPicPr>
        <p:blipFill>
          <a:blip r:embed="rId15" cstate="print"/>
          <a:srcRect t="40945" b="3360"/>
          <a:stretch>
            <a:fillRect/>
          </a:stretch>
        </p:blipFill>
        <p:spPr bwMode="auto">
          <a:xfrm>
            <a:off x="16933" y="-1588"/>
            <a:ext cx="12141200" cy="2232026"/>
          </a:xfrm>
          <a:prstGeom prst="rect">
            <a:avLst/>
          </a:prstGeom>
          <a:noFill/>
          <a:ln w="9525">
            <a:noFill/>
            <a:miter lim="800000"/>
            <a:headEnd/>
            <a:tailEnd/>
          </a:ln>
        </p:spPr>
      </p:pic>
      <p:sp>
        <p:nvSpPr>
          <p:cNvPr id="287764" name="Text Box 20"/>
          <p:cNvSpPr txBox="1">
            <a:spLocks noChangeArrowheads="1"/>
          </p:cNvSpPr>
          <p:nvPr userDrawn="1"/>
        </p:nvSpPr>
        <p:spPr bwMode="auto">
          <a:xfrm>
            <a:off x="313267" y="188913"/>
            <a:ext cx="8464551" cy="366712"/>
          </a:xfrm>
          <a:prstGeom prst="rect">
            <a:avLst/>
          </a:prstGeom>
          <a:noFill/>
          <a:ln w="9525">
            <a:noFill/>
            <a:miter lim="800000"/>
            <a:headEnd/>
            <a:tailEnd/>
          </a:ln>
          <a:effectLst/>
        </p:spPr>
        <p:txBody>
          <a:bodyPr>
            <a:spAutoFit/>
          </a:bodyPr>
          <a:lstStyle/>
          <a:p>
            <a:pPr fontAlgn="base" latinLnBrk="1">
              <a:spcBef>
                <a:spcPct val="0"/>
              </a:spcBef>
              <a:spcAft>
                <a:spcPct val="0"/>
              </a:spcAft>
              <a:defRPr/>
            </a:pPr>
            <a:endParaRPr kumimoji="1" lang="ko-KR" altLang="en-US" sz="1800">
              <a:solidFill>
                <a:srgbClr val="000000"/>
              </a:solidFill>
              <a:cs typeface="Arial" charset="0"/>
            </a:endParaRPr>
          </a:p>
        </p:txBody>
      </p:sp>
      <p:sp>
        <p:nvSpPr>
          <p:cNvPr id="1032" name="Rectangle 22"/>
          <p:cNvSpPr>
            <a:spLocks noGrp="1" noChangeArrowheads="1"/>
          </p:cNvSpPr>
          <p:nvPr>
            <p:ph type="title"/>
          </p:nvPr>
        </p:nvSpPr>
        <p:spPr bwMode="auto">
          <a:xfrm>
            <a:off x="118533" y="134939"/>
            <a:ext cx="11846984" cy="528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33" name="Rectangle 24"/>
          <p:cNvSpPr>
            <a:spLocks noGrp="1" noChangeArrowheads="1"/>
          </p:cNvSpPr>
          <p:nvPr>
            <p:ph type="body" idx="1"/>
          </p:nvPr>
        </p:nvSpPr>
        <p:spPr bwMode="auto">
          <a:xfrm>
            <a:off x="609600" y="1181100"/>
            <a:ext cx="10972800" cy="5037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87767" name="Rectangle 23"/>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cs typeface="Arial" charset="0"/>
              </a:defRPr>
            </a:lvl1pPr>
          </a:lstStyle>
          <a:p>
            <a:pPr fontAlgn="base">
              <a:spcBef>
                <a:spcPct val="0"/>
              </a:spcBef>
              <a:spcAft>
                <a:spcPct val="0"/>
              </a:spcAft>
              <a:defRPr/>
            </a:pPr>
            <a:fld id="{D331024B-E751-471E-89BF-13B5273EDE64}" type="slidenum">
              <a:rPr lang="ko-KR" altLang="en-US"/>
              <a:pPr fontAlgn="base">
                <a:spcBef>
                  <a:spcPct val="0"/>
                </a:spcBef>
                <a:spcAft>
                  <a:spcPct val="0"/>
                </a:spcAft>
                <a:defRPr/>
              </a:pPr>
              <a:t>‹#›</a:t>
            </a:fld>
            <a:endParaRPr lang="en-US" altLang="ko-KR"/>
          </a:p>
        </p:txBody>
      </p:sp>
    </p:spTree>
    <p:extLst>
      <p:ext uri="{BB962C8B-B14F-4D97-AF65-F5344CB8AC3E}">
        <p14:creationId xmlns:p14="http://schemas.microsoft.com/office/powerpoint/2010/main" val="25433534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l" rtl="0" eaLnBrk="0" fontAlgn="base" latinLnBrk="1" hangingPunct="0">
        <a:spcBef>
          <a:spcPct val="0"/>
        </a:spcBef>
        <a:spcAft>
          <a:spcPct val="0"/>
        </a:spcAft>
        <a:defRPr kumimoji="1" sz="3200" b="1">
          <a:solidFill>
            <a:srgbClr val="0000CC"/>
          </a:solidFill>
          <a:latin typeface="+mj-lt"/>
          <a:ea typeface="+mj-ea"/>
          <a:cs typeface="+mj-cs"/>
        </a:defRPr>
      </a:lvl1pPr>
      <a:lvl2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2pPr>
      <a:lvl3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3pPr>
      <a:lvl4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4pPr>
      <a:lvl5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5pPr>
      <a:lvl6pPr marL="457200" algn="l" rtl="0" fontAlgn="base" latinLnBrk="1">
        <a:spcBef>
          <a:spcPct val="0"/>
        </a:spcBef>
        <a:spcAft>
          <a:spcPct val="0"/>
        </a:spcAft>
        <a:defRPr kumimoji="1" sz="3200" b="1">
          <a:solidFill>
            <a:srgbClr val="0000CC"/>
          </a:solidFill>
          <a:latin typeface="Verdana" pitchFamily="34" charset="0"/>
          <a:ea typeface="굴림" pitchFamily="50" charset="-127"/>
        </a:defRPr>
      </a:lvl6pPr>
      <a:lvl7pPr marL="914400" algn="l" rtl="0" fontAlgn="base" latinLnBrk="1">
        <a:spcBef>
          <a:spcPct val="0"/>
        </a:spcBef>
        <a:spcAft>
          <a:spcPct val="0"/>
        </a:spcAft>
        <a:defRPr kumimoji="1" sz="3200" b="1">
          <a:solidFill>
            <a:srgbClr val="0000CC"/>
          </a:solidFill>
          <a:latin typeface="Verdana" pitchFamily="34" charset="0"/>
          <a:ea typeface="굴림" pitchFamily="50" charset="-127"/>
        </a:defRPr>
      </a:lvl7pPr>
      <a:lvl8pPr marL="1371600" algn="l" rtl="0" fontAlgn="base" latinLnBrk="1">
        <a:spcBef>
          <a:spcPct val="0"/>
        </a:spcBef>
        <a:spcAft>
          <a:spcPct val="0"/>
        </a:spcAft>
        <a:defRPr kumimoji="1" sz="3200" b="1">
          <a:solidFill>
            <a:srgbClr val="0000CC"/>
          </a:solidFill>
          <a:latin typeface="Verdana" pitchFamily="34" charset="0"/>
          <a:ea typeface="굴림" pitchFamily="50" charset="-127"/>
        </a:defRPr>
      </a:lvl8pPr>
      <a:lvl9pPr marL="1828800" algn="l" rtl="0" fontAlgn="base" latinLnBrk="1">
        <a:spcBef>
          <a:spcPct val="0"/>
        </a:spcBef>
        <a:spcAft>
          <a:spcPct val="0"/>
        </a:spcAft>
        <a:defRPr kumimoji="1" sz="3200" b="1">
          <a:solidFill>
            <a:srgbClr val="0000CC"/>
          </a:solidFill>
          <a:latin typeface="Verdana" pitchFamily="34" charset="0"/>
          <a:ea typeface="굴림" pitchFamily="50" charset="-127"/>
        </a:defRPr>
      </a:lvl9pPr>
    </p:titleStyle>
    <p:bodyStyle>
      <a:lvl1pPr marL="342900" indent="-342900" algn="l" rtl="0" eaLnBrk="0" fontAlgn="base" latinLnBrk="1"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1600">
          <a:solidFill>
            <a:schemeClr val="tx1"/>
          </a:solidFill>
          <a:latin typeface="+mn-lt"/>
          <a:ea typeface="+mn-ea"/>
        </a:defRPr>
      </a:lvl5pPr>
      <a:lvl6pPr marL="2514600" indent="-228600" algn="l" rtl="0" fontAlgn="base" latinLnBrk="1">
        <a:spcBef>
          <a:spcPct val="20000"/>
        </a:spcBef>
        <a:spcAft>
          <a:spcPct val="0"/>
        </a:spcAft>
        <a:buChar char="»"/>
        <a:defRPr kumimoji="1" sz="1600">
          <a:solidFill>
            <a:schemeClr val="tx1"/>
          </a:solidFill>
          <a:latin typeface="+mn-lt"/>
          <a:ea typeface="+mn-ea"/>
        </a:defRPr>
      </a:lvl6pPr>
      <a:lvl7pPr marL="2971800" indent="-228600" algn="l" rtl="0" fontAlgn="base" latinLnBrk="1">
        <a:spcBef>
          <a:spcPct val="20000"/>
        </a:spcBef>
        <a:spcAft>
          <a:spcPct val="0"/>
        </a:spcAft>
        <a:buChar char="»"/>
        <a:defRPr kumimoji="1" sz="1600">
          <a:solidFill>
            <a:schemeClr val="tx1"/>
          </a:solidFill>
          <a:latin typeface="+mn-lt"/>
          <a:ea typeface="+mn-ea"/>
        </a:defRPr>
      </a:lvl7pPr>
      <a:lvl8pPr marL="3429000" indent="-228600" algn="l" rtl="0" fontAlgn="base" latinLnBrk="1">
        <a:spcBef>
          <a:spcPct val="20000"/>
        </a:spcBef>
        <a:spcAft>
          <a:spcPct val="0"/>
        </a:spcAft>
        <a:buChar char="»"/>
        <a:defRPr kumimoji="1" sz="1600">
          <a:solidFill>
            <a:schemeClr val="tx1"/>
          </a:solidFill>
          <a:latin typeface="+mn-lt"/>
          <a:ea typeface="+mn-ea"/>
        </a:defRPr>
      </a:lvl8pPr>
      <a:lvl9pPr marL="3886200" indent="-228600" algn="l" rtl="0" fontAlgn="base" latinLnBrk="1">
        <a:spcBef>
          <a:spcPct val="20000"/>
        </a:spcBef>
        <a:spcAft>
          <a:spcPct val="0"/>
        </a:spcAft>
        <a:buChar char="»"/>
        <a:defRPr kumimoji="1"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6FEFD"/>
        </a:solidFill>
        <a:effectLst/>
      </p:bgPr>
    </p:bg>
    <p:spTree>
      <p:nvGrpSpPr>
        <p:cNvPr id="1" name=""/>
        <p:cNvGrpSpPr/>
        <p:nvPr/>
      </p:nvGrpSpPr>
      <p:grpSpPr>
        <a:xfrm>
          <a:off x="0" y="0"/>
          <a:ext cx="0" cy="0"/>
          <a:chOff x="0" y="0"/>
          <a:chExt cx="0" cy="0"/>
        </a:xfrm>
      </p:grpSpPr>
      <p:sp>
        <p:nvSpPr>
          <p:cNvPr id="287751" name="Line 7"/>
          <p:cNvSpPr>
            <a:spLocks noChangeShapeType="1"/>
          </p:cNvSpPr>
          <p:nvPr userDrawn="1"/>
        </p:nvSpPr>
        <p:spPr bwMode="auto">
          <a:xfrm>
            <a:off x="338667" y="6426200"/>
            <a:ext cx="11582400" cy="0"/>
          </a:xfrm>
          <a:prstGeom prst="line">
            <a:avLst/>
          </a:prstGeom>
          <a:noFill/>
          <a:ln w="38100">
            <a:solidFill>
              <a:srgbClr val="0099FF"/>
            </a:solidFill>
            <a:round/>
            <a:headEnd/>
            <a:tailEnd/>
          </a:ln>
          <a:effectLst/>
        </p:spPr>
        <p:txBody>
          <a:bodyPr wrap="none" anchor="ctr"/>
          <a:lstStyle/>
          <a:p>
            <a:pPr fontAlgn="base" latinLnBrk="1">
              <a:spcBef>
                <a:spcPct val="0"/>
              </a:spcBef>
              <a:spcAft>
                <a:spcPct val="0"/>
              </a:spcAft>
              <a:defRPr/>
            </a:pPr>
            <a:endParaRPr kumimoji="1" lang="en-US" sz="1800">
              <a:solidFill>
                <a:srgbClr val="000000"/>
              </a:solidFill>
              <a:cs typeface="Arial" charset="0"/>
            </a:endParaRPr>
          </a:p>
        </p:txBody>
      </p:sp>
      <p:pic>
        <p:nvPicPr>
          <p:cNvPr id="1027" name="Picture 11" descr="link_kma"/>
          <p:cNvPicPr>
            <a:picLocks noChangeAspect="1" noChangeArrowheads="1"/>
          </p:cNvPicPr>
          <p:nvPr userDrawn="1"/>
        </p:nvPicPr>
        <p:blipFill>
          <a:blip r:embed="rId14" cstate="print"/>
          <a:srcRect/>
          <a:stretch>
            <a:fillRect/>
          </a:stretch>
        </p:blipFill>
        <p:spPr bwMode="auto">
          <a:xfrm>
            <a:off x="33868" y="6445250"/>
            <a:ext cx="1579033" cy="374650"/>
          </a:xfrm>
          <a:prstGeom prst="rect">
            <a:avLst/>
          </a:prstGeom>
          <a:noFill/>
          <a:ln w="9525">
            <a:noFill/>
            <a:miter lim="800000"/>
            <a:headEnd/>
            <a:tailEnd/>
          </a:ln>
        </p:spPr>
      </p:pic>
      <p:sp>
        <p:nvSpPr>
          <p:cNvPr id="287756" name="Text Box 12"/>
          <p:cNvSpPr txBox="1">
            <a:spLocks noChangeArrowheads="1"/>
          </p:cNvSpPr>
          <p:nvPr userDrawn="1"/>
        </p:nvSpPr>
        <p:spPr bwMode="auto">
          <a:xfrm>
            <a:off x="6582833" y="6478588"/>
            <a:ext cx="4557184" cy="366712"/>
          </a:xfrm>
          <a:prstGeom prst="rect">
            <a:avLst/>
          </a:prstGeom>
          <a:noFill/>
          <a:ln w="9525">
            <a:noFill/>
            <a:miter lim="800000"/>
            <a:headEnd/>
            <a:tailEnd/>
          </a:ln>
          <a:effectLst/>
        </p:spPr>
        <p:txBody>
          <a:bodyPr>
            <a:spAutoFit/>
          </a:bodyPr>
          <a:lstStyle/>
          <a:p>
            <a:pPr fontAlgn="base" latinLnBrk="1">
              <a:spcBef>
                <a:spcPct val="0"/>
              </a:spcBef>
              <a:spcAft>
                <a:spcPct val="0"/>
              </a:spcAft>
              <a:defRPr/>
            </a:pPr>
            <a:r>
              <a:rPr kumimoji="1" lang="en-US" altLang="ko-KR" sz="1800" b="1" i="1">
                <a:solidFill>
                  <a:srgbClr val="0099FF"/>
                </a:solidFill>
                <a:latin typeface="Monotype Corsiva" pitchFamily="66" charset="0"/>
                <a:cs typeface="Arial" charset="0"/>
              </a:rPr>
              <a:t>Numerical Weather Prediction Division</a:t>
            </a:r>
          </a:p>
        </p:txBody>
      </p:sp>
      <p:sp>
        <p:nvSpPr>
          <p:cNvPr id="287757" name="Rectangle 13"/>
          <p:cNvSpPr>
            <a:spLocks noChangeArrowheads="1"/>
          </p:cNvSpPr>
          <p:nvPr userDrawn="1"/>
        </p:nvSpPr>
        <p:spPr bwMode="auto">
          <a:xfrm>
            <a:off x="0" y="0"/>
            <a:ext cx="12192000" cy="6858000"/>
          </a:xfrm>
          <a:prstGeom prst="rect">
            <a:avLst/>
          </a:prstGeom>
          <a:solidFill>
            <a:schemeClr val="bg1"/>
          </a:solidFill>
          <a:ln w="9525">
            <a:solidFill>
              <a:schemeClr val="tx1"/>
            </a:solidFill>
            <a:miter lim="800000"/>
            <a:headEnd/>
            <a:tailEnd/>
          </a:ln>
          <a:effectLst/>
        </p:spPr>
        <p:txBody>
          <a:bodyPr wrap="none" anchor="ctr"/>
          <a:lstStyle/>
          <a:p>
            <a:pPr fontAlgn="base" latinLnBrk="1">
              <a:spcBef>
                <a:spcPct val="0"/>
              </a:spcBef>
              <a:spcAft>
                <a:spcPct val="0"/>
              </a:spcAft>
              <a:defRPr/>
            </a:pPr>
            <a:endParaRPr kumimoji="1" lang="ko-KR" altLang="ko-KR" sz="1800">
              <a:solidFill>
                <a:srgbClr val="000000"/>
              </a:solidFill>
              <a:cs typeface="Arial" charset="0"/>
            </a:endParaRPr>
          </a:p>
        </p:txBody>
      </p:sp>
      <p:pic>
        <p:nvPicPr>
          <p:cNvPr id="1030" name="Picture 15" descr="2"/>
          <p:cNvPicPr>
            <a:picLocks noChangeAspect="1" noChangeArrowheads="1"/>
          </p:cNvPicPr>
          <p:nvPr userDrawn="1"/>
        </p:nvPicPr>
        <p:blipFill>
          <a:blip r:embed="rId15" cstate="print"/>
          <a:srcRect t="40945" b="3360"/>
          <a:stretch>
            <a:fillRect/>
          </a:stretch>
        </p:blipFill>
        <p:spPr bwMode="auto">
          <a:xfrm>
            <a:off x="16933" y="-1588"/>
            <a:ext cx="12141200" cy="2232026"/>
          </a:xfrm>
          <a:prstGeom prst="rect">
            <a:avLst/>
          </a:prstGeom>
          <a:noFill/>
          <a:ln w="9525">
            <a:noFill/>
            <a:miter lim="800000"/>
            <a:headEnd/>
            <a:tailEnd/>
          </a:ln>
        </p:spPr>
      </p:pic>
      <p:sp>
        <p:nvSpPr>
          <p:cNvPr id="287764" name="Text Box 20"/>
          <p:cNvSpPr txBox="1">
            <a:spLocks noChangeArrowheads="1"/>
          </p:cNvSpPr>
          <p:nvPr userDrawn="1"/>
        </p:nvSpPr>
        <p:spPr bwMode="auto">
          <a:xfrm>
            <a:off x="313267" y="188913"/>
            <a:ext cx="8464551" cy="366712"/>
          </a:xfrm>
          <a:prstGeom prst="rect">
            <a:avLst/>
          </a:prstGeom>
          <a:noFill/>
          <a:ln w="9525">
            <a:noFill/>
            <a:miter lim="800000"/>
            <a:headEnd/>
            <a:tailEnd/>
          </a:ln>
          <a:effectLst/>
        </p:spPr>
        <p:txBody>
          <a:bodyPr>
            <a:spAutoFit/>
          </a:bodyPr>
          <a:lstStyle/>
          <a:p>
            <a:pPr fontAlgn="base" latinLnBrk="1">
              <a:spcBef>
                <a:spcPct val="0"/>
              </a:spcBef>
              <a:spcAft>
                <a:spcPct val="0"/>
              </a:spcAft>
              <a:defRPr/>
            </a:pPr>
            <a:endParaRPr kumimoji="1" lang="ko-KR" altLang="en-US" sz="1800">
              <a:solidFill>
                <a:srgbClr val="000000"/>
              </a:solidFill>
              <a:cs typeface="Arial" charset="0"/>
            </a:endParaRPr>
          </a:p>
        </p:txBody>
      </p:sp>
      <p:sp>
        <p:nvSpPr>
          <p:cNvPr id="1032" name="Rectangle 22"/>
          <p:cNvSpPr>
            <a:spLocks noGrp="1" noChangeArrowheads="1"/>
          </p:cNvSpPr>
          <p:nvPr>
            <p:ph type="title"/>
          </p:nvPr>
        </p:nvSpPr>
        <p:spPr bwMode="auto">
          <a:xfrm>
            <a:off x="118533" y="134939"/>
            <a:ext cx="11846984" cy="528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33" name="Rectangle 24"/>
          <p:cNvSpPr>
            <a:spLocks noGrp="1" noChangeArrowheads="1"/>
          </p:cNvSpPr>
          <p:nvPr>
            <p:ph type="body" idx="1"/>
          </p:nvPr>
        </p:nvSpPr>
        <p:spPr bwMode="auto">
          <a:xfrm>
            <a:off x="609600" y="1181100"/>
            <a:ext cx="10972800" cy="5037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87767" name="Rectangle 23"/>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cs typeface="Arial" charset="0"/>
              </a:defRPr>
            </a:lvl1pPr>
          </a:lstStyle>
          <a:p>
            <a:pPr fontAlgn="base">
              <a:spcBef>
                <a:spcPct val="0"/>
              </a:spcBef>
              <a:spcAft>
                <a:spcPct val="0"/>
              </a:spcAft>
              <a:defRPr/>
            </a:pPr>
            <a:fld id="{D331024B-E751-471E-89BF-13B5273EDE64}" type="slidenum">
              <a:rPr lang="ko-KR" altLang="en-US"/>
              <a:pPr fontAlgn="base">
                <a:spcBef>
                  <a:spcPct val="0"/>
                </a:spcBef>
                <a:spcAft>
                  <a:spcPct val="0"/>
                </a:spcAft>
                <a:defRPr/>
              </a:pPr>
              <a:t>‹#›</a:t>
            </a:fld>
            <a:endParaRPr lang="en-US" altLang="ko-KR"/>
          </a:p>
        </p:txBody>
      </p:sp>
    </p:spTree>
    <p:extLst>
      <p:ext uri="{BB962C8B-B14F-4D97-AF65-F5344CB8AC3E}">
        <p14:creationId xmlns:p14="http://schemas.microsoft.com/office/powerpoint/2010/main" val="6539426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l" rtl="0" eaLnBrk="0" fontAlgn="base" latinLnBrk="1" hangingPunct="0">
        <a:spcBef>
          <a:spcPct val="0"/>
        </a:spcBef>
        <a:spcAft>
          <a:spcPct val="0"/>
        </a:spcAft>
        <a:defRPr kumimoji="1" sz="3200" b="1">
          <a:solidFill>
            <a:srgbClr val="0000CC"/>
          </a:solidFill>
          <a:latin typeface="+mj-lt"/>
          <a:ea typeface="+mj-ea"/>
          <a:cs typeface="+mj-cs"/>
        </a:defRPr>
      </a:lvl1pPr>
      <a:lvl2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2pPr>
      <a:lvl3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3pPr>
      <a:lvl4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4pPr>
      <a:lvl5pPr algn="l" rtl="0" eaLnBrk="0" fontAlgn="base" latinLnBrk="1" hangingPunct="0">
        <a:spcBef>
          <a:spcPct val="0"/>
        </a:spcBef>
        <a:spcAft>
          <a:spcPct val="0"/>
        </a:spcAft>
        <a:defRPr kumimoji="1" sz="3200" b="1">
          <a:solidFill>
            <a:srgbClr val="0000CC"/>
          </a:solidFill>
          <a:latin typeface="Verdana" pitchFamily="34" charset="0"/>
          <a:ea typeface="굴림" pitchFamily="50" charset="-127"/>
        </a:defRPr>
      </a:lvl5pPr>
      <a:lvl6pPr marL="457200" algn="l" rtl="0" fontAlgn="base" latinLnBrk="1">
        <a:spcBef>
          <a:spcPct val="0"/>
        </a:spcBef>
        <a:spcAft>
          <a:spcPct val="0"/>
        </a:spcAft>
        <a:defRPr kumimoji="1" sz="3200" b="1">
          <a:solidFill>
            <a:srgbClr val="0000CC"/>
          </a:solidFill>
          <a:latin typeface="Verdana" pitchFamily="34" charset="0"/>
          <a:ea typeface="굴림" pitchFamily="50" charset="-127"/>
        </a:defRPr>
      </a:lvl6pPr>
      <a:lvl7pPr marL="914400" algn="l" rtl="0" fontAlgn="base" latinLnBrk="1">
        <a:spcBef>
          <a:spcPct val="0"/>
        </a:spcBef>
        <a:spcAft>
          <a:spcPct val="0"/>
        </a:spcAft>
        <a:defRPr kumimoji="1" sz="3200" b="1">
          <a:solidFill>
            <a:srgbClr val="0000CC"/>
          </a:solidFill>
          <a:latin typeface="Verdana" pitchFamily="34" charset="0"/>
          <a:ea typeface="굴림" pitchFamily="50" charset="-127"/>
        </a:defRPr>
      </a:lvl7pPr>
      <a:lvl8pPr marL="1371600" algn="l" rtl="0" fontAlgn="base" latinLnBrk="1">
        <a:spcBef>
          <a:spcPct val="0"/>
        </a:spcBef>
        <a:spcAft>
          <a:spcPct val="0"/>
        </a:spcAft>
        <a:defRPr kumimoji="1" sz="3200" b="1">
          <a:solidFill>
            <a:srgbClr val="0000CC"/>
          </a:solidFill>
          <a:latin typeface="Verdana" pitchFamily="34" charset="0"/>
          <a:ea typeface="굴림" pitchFamily="50" charset="-127"/>
        </a:defRPr>
      </a:lvl8pPr>
      <a:lvl9pPr marL="1828800" algn="l" rtl="0" fontAlgn="base" latinLnBrk="1">
        <a:spcBef>
          <a:spcPct val="0"/>
        </a:spcBef>
        <a:spcAft>
          <a:spcPct val="0"/>
        </a:spcAft>
        <a:defRPr kumimoji="1" sz="3200" b="1">
          <a:solidFill>
            <a:srgbClr val="0000CC"/>
          </a:solidFill>
          <a:latin typeface="Verdana" pitchFamily="34" charset="0"/>
          <a:ea typeface="굴림" pitchFamily="50" charset="-127"/>
        </a:defRPr>
      </a:lvl9pPr>
    </p:titleStyle>
    <p:bodyStyle>
      <a:lvl1pPr marL="342900" indent="-342900" algn="l" rtl="0" eaLnBrk="0" fontAlgn="base" latinLnBrk="1"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0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1600">
          <a:solidFill>
            <a:schemeClr val="tx1"/>
          </a:solidFill>
          <a:latin typeface="+mn-lt"/>
          <a:ea typeface="+mn-ea"/>
        </a:defRPr>
      </a:lvl5pPr>
      <a:lvl6pPr marL="2514600" indent="-228600" algn="l" rtl="0" fontAlgn="base" latinLnBrk="1">
        <a:spcBef>
          <a:spcPct val="20000"/>
        </a:spcBef>
        <a:spcAft>
          <a:spcPct val="0"/>
        </a:spcAft>
        <a:buChar char="»"/>
        <a:defRPr kumimoji="1" sz="1600">
          <a:solidFill>
            <a:schemeClr val="tx1"/>
          </a:solidFill>
          <a:latin typeface="+mn-lt"/>
          <a:ea typeface="+mn-ea"/>
        </a:defRPr>
      </a:lvl6pPr>
      <a:lvl7pPr marL="2971800" indent="-228600" algn="l" rtl="0" fontAlgn="base" latinLnBrk="1">
        <a:spcBef>
          <a:spcPct val="20000"/>
        </a:spcBef>
        <a:spcAft>
          <a:spcPct val="0"/>
        </a:spcAft>
        <a:buChar char="»"/>
        <a:defRPr kumimoji="1" sz="1600">
          <a:solidFill>
            <a:schemeClr val="tx1"/>
          </a:solidFill>
          <a:latin typeface="+mn-lt"/>
          <a:ea typeface="+mn-ea"/>
        </a:defRPr>
      </a:lvl7pPr>
      <a:lvl8pPr marL="3429000" indent="-228600" algn="l" rtl="0" fontAlgn="base" latinLnBrk="1">
        <a:spcBef>
          <a:spcPct val="20000"/>
        </a:spcBef>
        <a:spcAft>
          <a:spcPct val="0"/>
        </a:spcAft>
        <a:buChar char="»"/>
        <a:defRPr kumimoji="1" sz="1600">
          <a:solidFill>
            <a:schemeClr val="tx1"/>
          </a:solidFill>
          <a:latin typeface="+mn-lt"/>
          <a:ea typeface="+mn-ea"/>
        </a:defRPr>
      </a:lvl8pPr>
      <a:lvl9pPr marL="3886200" indent="-228600" algn="l" rtl="0" fontAlgn="base" latinLnBrk="1">
        <a:spcBef>
          <a:spcPct val="20000"/>
        </a:spcBef>
        <a:spcAft>
          <a:spcPct val="0"/>
        </a:spcAft>
        <a:buChar char="»"/>
        <a:defRPr kumimoji="1"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erviciosclimaticos.blogspot.com.a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png"/><Relationship Id="rId7" Type="http://schemas.openxmlformats.org/officeDocument/2006/relationships/image" Target="../media/image23.gif"/><Relationship Id="rId12"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3.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gif"/><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ai_grande"/>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0335841" y="154798"/>
            <a:ext cx="1616075" cy="1655762"/>
          </a:xfrm>
          <a:prstGeom prst="rect">
            <a:avLst/>
          </a:prstGeom>
          <a:noFill/>
          <a:ln w="9525">
            <a:noFill/>
            <a:miter lim="800000"/>
            <a:headEnd/>
            <a:tailEnd/>
          </a:ln>
        </p:spPr>
      </p:pic>
      <p:sp>
        <p:nvSpPr>
          <p:cNvPr id="3" name="Text Box 6"/>
          <p:cNvSpPr txBox="1">
            <a:spLocks noChangeArrowheads="1"/>
          </p:cNvSpPr>
          <p:nvPr/>
        </p:nvSpPr>
        <p:spPr bwMode="auto">
          <a:xfrm>
            <a:off x="876166" y="1434851"/>
            <a:ext cx="9756427" cy="2246769"/>
          </a:xfrm>
          <a:prstGeom prst="rect">
            <a:avLst/>
          </a:prstGeom>
          <a:noFill/>
          <a:ln w="9525" algn="ctr">
            <a:noFill/>
            <a:miter lim="800000"/>
            <a:headEnd/>
            <a:tailEnd/>
          </a:ln>
          <a:effectLst/>
        </p:spPr>
        <p:txBody>
          <a:bodyPr wrap="square">
            <a:spAutoFit/>
          </a:bodyPr>
          <a:lstStyle/>
          <a:p>
            <a:pPr algn="ctr"/>
            <a:r>
              <a:rPr lang="en-US" sz="2800" i="1" dirty="0" smtClean="0"/>
              <a:t>Project IAI-CRN3035</a:t>
            </a:r>
          </a:p>
          <a:p>
            <a:pPr algn="ctr"/>
            <a:endParaRPr lang="en-US" sz="2800" i="1" dirty="0" smtClean="0"/>
          </a:p>
          <a:p>
            <a:pPr algn="ctr"/>
            <a:r>
              <a:rPr lang="en-US" sz="2800" i="1" dirty="0" smtClean="0"/>
              <a:t>Towards usable climate science - information for decision-making and the provision of climate services for agricultural and water sectors of the South-East of South America</a:t>
            </a:r>
            <a:endParaRPr lang="es-ES" sz="2000" dirty="0"/>
          </a:p>
        </p:txBody>
      </p:sp>
      <p:sp>
        <p:nvSpPr>
          <p:cNvPr id="4" name="Rectangle 7"/>
          <p:cNvSpPr>
            <a:spLocks noChangeArrowheads="1"/>
          </p:cNvSpPr>
          <p:nvPr/>
        </p:nvSpPr>
        <p:spPr bwMode="auto">
          <a:xfrm>
            <a:off x="2889735" y="4429675"/>
            <a:ext cx="5729287" cy="1063996"/>
          </a:xfrm>
          <a:prstGeom prst="rect">
            <a:avLst/>
          </a:prstGeom>
          <a:noFill/>
          <a:ln w="9525">
            <a:noFill/>
            <a:miter lim="800000"/>
            <a:headEnd/>
            <a:tailEnd/>
          </a:ln>
          <a:effectLst/>
        </p:spPr>
        <p:txBody>
          <a:bodyPr/>
          <a:lstStyle/>
          <a:p>
            <a:pPr marL="342900" indent="-342900" algn="ctr">
              <a:lnSpc>
                <a:spcPct val="80000"/>
              </a:lnSpc>
              <a:spcBef>
                <a:spcPct val="20000"/>
              </a:spcBef>
              <a:defRPr/>
            </a:pPr>
            <a:r>
              <a:rPr lang="en-US" sz="2000" i="1" dirty="0" smtClean="0">
                <a:solidFill>
                  <a:srgbClr val="990000"/>
                </a:solidFill>
                <a:effectLst>
                  <a:outerShdw blurRad="38100" dist="38100" dir="2700000" algn="tl">
                    <a:srgbClr val="C0C0C0"/>
                  </a:outerShdw>
                </a:effectLst>
              </a:rPr>
              <a:t>PI: Cecilia Hidalgo (UBA) </a:t>
            </a:r>
          </a:p>
          <a:p>
            <a:pPr marL="342900" indent="-342900" algn="ctr">
              <a:lnSpc>
                <a:spcPct val="80000"/>
              </a:lnSpc>
              <a:spcBef>
                <a:spcPct val="20000"/>
              </a:spcBef>
              <a:defRPr/>
            </a:pPr>
            <a:r>
              <a:rPr lang="en-US" i="1" dirty="0" smtClean="0">
                <a:solidFill>
                  <a:srgbClr val="990000"/>
                </a:solidFill>
                <a:effectLst>
                  <a:outerShdw blurRad="38100" dist="38100" dir="2700000" algn="tl">
                    <a:srgbClr val="C0C0C0"/>
                  </a:outerShdw>
                </a:effectLst>
              </a:rPr>
              <a:t> </a:t>
            </a:r>
            <a:r>
              <a:rPr lang="es-AR" sz="2000" dirty="0" smtClean="0"/>
              <a:t>proyectoiai.serv.climaticos@gmail.com</a:t>
            </a:r>
            <a:endParaRPr lang="es-AR" sz="2000" dirty="0"/>
          </a:p>
          <a:p>
            <a:pPr marL="342900" indent="-342900" algn="ctr">
              <a:lnSpc>
                <a:spcPct val="80000"/>
              </a:lnSpc>
              <a:spcBef>
                <a:spcPct val="20000"/>
              </a:spcBef>
              <a:defRPr/>
            </a:pPr>
            <a:r>
              <a:rPr lang="es-ES" sz="2000" dirty="0">
                <a:hlinkClick r:id="rId4"/>
              </a:rPr>
              <a:t>http://serviciosclimaticos.blogspot.com.ar</a:t>
            </a:r>
            <a:r>
              <a:rPr lang="es-ES" sz="2000" dirty="0" smtClean="0">
                <a:hlinkClick r:id="rId4"/>
              </a:rPr>
              <a:t>/</a:t>
            </a:r>
            <a:endParaRPr lang="es-ES" sz="2000" dirty="0" smtClean="0"/>
          </a:p>
          <a:p>
            <a:pPr marL="342900" indent="-342900" algn="ctr">
              <a:lnSpc>
                <a:spcPct val="80000"/>
              </a:lnSpc>
              <a:spcBef>
                <a:spcPct val="20000"/>
              </a:spcBef>
              <a:defRPr/>
            </a:pPr>
            <a:endParaRPr lang="es-ES" sz="2000" dirty="0"/>
          </a:p>
          <a:p>
            <a:pPr marL="342900" indent="-342900" algn="ctr">
              <a:lnSpc>
                <a:spcPct val="80000"/>
              </a:lnSpc>
              <a:spcBef>
                <a:spcPct val="20000"/>
              </a:spcBef>
              <a:defRPr/>
            </a:pPr>
            <a:endParaRPr lang="es-ES" sz="2000" dirty="0" smtClean="0"/>
          </a:p>
          <a:p>
            <a:pPr marL="342900" indent="-342900" algn="ctr">
              <a:lnSpc>
                <a:spcPct val="80000"/>
              </a:lnSpc>
              <a:spcBef>
                <a:spcPct val="20000"/>
              </a:spcBef>
              <a:defRPr/>
            </a:pPr>
            <a:r>
              <a:rPr lang="es-ES" sz="2000" dirty="0" err="1" smtClean="0"/>
              <a:t>Presentation</a:t>
            </a:r>
            <a:r>
              <a:rPr lang="es-ES" sz="2000" dirty="0" smtClean="0"/>
              <a:t> </a:t>
            </a:r>
            <a:r>
              <a:rPr lang="es-ES" sz="2000" dirty="0" err="1" smtClean="0"/>
              <a:t>made</a:t>
            </a:r>
            <a:r>
              <a:rPr lang="es-ES" sz="2000" dirty="0" smtClean="0"/>
              <a:t> </a:t>
            </a:r>
            <a:r>
              <a:rPr lang="es-ES" sz="2000" dirty="0" err="1" smtClean="0"/>
              <a:t>by</a:t>
            </a:r>
            <a:r>
              <a:rPr lang="es-ES" sz="2000" dirty="0" smtClean="0"/>
              <a:t> Hugo Berbery and </a:t>
            </a:r>
            <a:r>
              <a:rPr lang="es-ES" sz="2000" dirty="0" err="1" smtClean="0"/>
              <a:t>Julian</a:t>
            </a:r>
            <a:r>
              <a:rPr lang="es-ES" sz="2000" dirty="0" smtClean="0"/>
              <a:t> </a:t>
            </a:r>
            <a:r>
              <a:rPr lang="es-ES" sz="2000" dirty="0" err="1" smtClean="0"/>
              <a:t>Baez</a:t>
            </a:r>
            <a:endParaRPr lang="es-ES" sz="2000" dirty="0"/>
          </a:p>
        </p:txBody>
      </p:sp>
      <p:sp>
        <p:nvSpPr>
          <p:cNvPr id="5" name="Slide Number Placeholder 4"/>
          <p:cNvSpPr>
            <a:spLocks noGrp="1"/>
          </p:cNvSpPr>
          <p:nvPr>
            <p:ph type="sldNum" sz="quarter" idx="12"/>
          </p:nvPr>
        </p:nvSpPr>
        <p:spPr/>
        <p:txBody>
          <a:bodyPr/>
          <a:lstStyle/>
          <a:p>
            <a:fld id="{9331CE98-173E-4C54-B3EE-644A2927C43F}" type="slidenum">
              <a:rPr lang="en-US" smtClean="0"/>
              <a:t>1</a:t>
            </a:fld>
            <a:endParaRPr lang="en-US"/>
          </a:p>
        </p:txBody>
      </p:sp>
    </p:spTree>
    <p:extLst>
      <p:ext uri="{BB962C8B-B14F-4D97-AF65-F5344CB8AC3E}">
        <p14:creationId xmlns:p14="http://schemas.microsoft.com/office/powerpoint/2010/main" val="2923801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88"/>
          <p:cNvSpPr txBox="1"/>
          <p:nvPr/>
        </p:nvSpPr>
        <p:spPr>
          <a:xfrm>
            <a:off x="6952182" y="3108389"/>
            <a:ext cx="4859129" cy="2801152"/>
          </a:xfrm>
          <a:prstGeom prst="rect">
            <a:avLst/>
          </a:prstGeom>
          <a:solidFill>
            <a:schemeClr val="bg1"/>
          </a:solidFill>
        </p:spPr>
        <p:txBody>
          <a:bodyPr wrap="square" rtlCol="0">
            <a:spAutoFit/>
          </a:bodyPr>
          <a:lstStyle/>
          <a:p>
            <a:endParaRPr lang="en-US" dirty="0"/>
          </a:p>
        </p:txBody>
      </p:sp>
      <p:sp>
        <p:nvSpPr>
          <p:cNvPr id="2" name="1 Título"/>
          <p:cNvSpPr txBox="1">
            <a:spLocks/>
          </p:cNvSpPr>
          <p:nvPr/>
        </p:nvSpPr>
        <p:spPr>
          <a:xfrm>
            <a:off x="1556426" y="357897"/>
            <a:ext cx="8229600" cy="679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rPr>
              <a:t>(3) Crop yields and index insurance</a:t>
            </a:r>
            <a:endParaRPr lang="es-ES" sz="3200"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4" y="161464"/>
            <a:ext cx="857250" cy="875952"/>
          </a:xfrm>
          <a:prstGeom prst="rect">
            <a:avLst/>
          </a:prstGeom>
        </p:spPr>
      </p:pic>
      <p:sp>
        <p:nvSpPr>
          <p:cNvPr id="5" name="Rectangle 4"/>
          <p:cNvSpPr/>
          <p:nvPr/>
        </p:nvSpPr>
        <p:spPr>
          <a:xfrm>
            <a:off x="1103973" y="1079370"/>
            <a:ext cx="10019488" cy="1233671"/>
          </a:xfrm>
          <a:prstGeom prst="rect">
            <a:avLst/>
          </a:prstGeom>
          <a:ln w="12700">
            <a:solidFill>
              <a:schemeClr val="tx1"/>
            </a:solidFill>
          </a:ln>
        </p:spPr>
        <p:txBody>
          <a:bodyPr wrap="square">
            <a:spAutoFit/>
          </a:bodyPr>
          <a:lstStyle/>
          <a:p>
            <a:pPr marL="6350" marR="0" indent="-6350">
              <a:lnSpc>
                <a:spcPct val="103000"/>
              </a:lnSpc>
              <a:spcBef>
                <a:spcPts val="0"/>
              </a:spcBef>
              <a:spcAft>
                <a:spcPts val="545"/>
              </a:spcAft>
            </a:pPr>
            <a:r>
              <a:rPr lang="en-US" dirty="0" smtClean="0">
                <a:solidFill>
                  <a:srgbClr val="000000"/>
                </a:solidFill>
                <a:latin typeface="Calibri" panose="020F0502020204030204" pitchFamily="34" charset="0"/>
                <a:ea typeface="Calibri" panose="020F0502020204030204" pitchFamily="34" charset="0"/>
              </a:rPr>
              <a:t>We </a:t>
            </a:r>
            <a:r>
              <a:rPr lang="en-US" dirty="0">
                <a:solidFill>
                  <a:srgbClr val="000000"/>
                </a:solidFill>
                <a:latin typeface="Calibri" panose="020F0502020204030204" pitchFamily="34" charset="0"/>
                <a:ea typeface="Calibri" panose="020F0502020204030204" pitchFamily="34" charset="0"/>
              </a:rPr>
              <a:t>developed a pilot tool – called </a:t>
            </a:r>
            <a:r>
              <a:rPr lang="en-US" b="1" dirty="0" err="1">
                <a:solidFill>
                  <a:srgbClr val="000000"/>
                </a:solidFill>
                <a:latin typeface="Calibri" panose="020F0502020204030204" pitchFamily="34" charset="0"/>
                <a:ea typeface="Calibri" panose="020F0502020204030204" pitchFamily="34" charset="0"/>
              </a:rPr>
              <a:t>ProRindes</a:t>
            </a:r>
            <a:r>
              <a:rPr lang="en-US" dirty="0">
                <a:solidFill>
                  <a:srgbClr val="000000"/>
                </a:solidFill>
                <a:latin typeface="Calibri" panose="020F0502020204030204" pitchFamily="34" charset="0"/>
                <a:ea typeface="Calibri" panose="020F0502020204030204" pitchFamily="34" charset="0"/>
              </a:rPr>
              <a:t> – to </a:t>
            </a:r>
            <a:r>
              <a:rPr lang="en-US" b="1" dirty="0">
                <a:solidFill>
                  <a:srgbClr val="000000"/>
                </a:solidFill>
                <a:latin typeface="Calibri" panose="020F0502020204030204" pitchFamily="34" charset="0"/>
                <a:ea typeface="Calibri" panose="020F0502020204030204" pitchFamily="34" charset="0"/>
              </a:rPr>
              <a:t>anticipate the likely range of yields for important crops </a:t>
            </a:r>
            <a:r>
              <a:rPr lang="en-US" dirty="0">
                <a:solidFill>
                  <a:srgbClr val="000000"/>
                </a:solidFill>
                <a:latin typeface="Calibri" panose="020F0502020204030204" pitchFamily="34" charset="0"/>
                <a:ea typeface="Calibri" panose="020F0502020204030204" pitchFamily="34" charset="0"/>
              </a:rPr>
              <a:t>(maize, soybeans, wheat) </a:t>
            </a:r>
            <a:r>
              <a:rPr lang="en-US" b="1" dirty="0">
                <a:solidFill>
                  <a:srgbClr val="000000"/>
                </a:solidFill>
                <a:latin typeface="Calibri" panose="020F0502020204030204" pitchFamily="34" charset="0"/>
                <a:ea typeface="Calibri" panose="020F0502020204030204" pitchFamily="34" charset="0"/>
              </a:rPr>
              <a:t>in the Argentine Pampas throughout a particular cropping cycle</a:t>
            </a:r>
            <a:r>
              <a:rPr lang="en-US" dirty="0">
                <a:solidFill>
                  <a:srgbClr val="000000"/>
                </a:solidFill>
                <a:latin typeface="Calibri" panose="020F0502020204030204" pitchFamily="34" charset="0"/>
                <a:ea typeface="Calibri" panose="020F0502020204030204" pitchFamily="34" charset="0"/>
              </a:rPr>
              <a:t>.  </a:t>
            </a:r>
            <a:r>
              <a:rPr lang="en-US" dirty="0" smtClean="0">
                <a:solidFill>
                  <a:srgbClr val="000000"/>
                </a:solidFill>
                <a:latin typeface="Calibri" panose="020F0502020204030204" pitchFamily="34" charset="0"/>
                <a:ea typeface="Calibri" panose="020F0502020204030204" pitchFamily="34" charset="0"/>
              </a:rPr>
              <a:t>The </a:t>
            </a:r>
            <a:r>
              <a:rPr lang="en-US" dirty="0">
                <a:solidFill>
                  <a:srgbClr val="000000"/>
                </a:solidFill>
                <a:latin typeface="Calibri" panose="020F0502020204030204" pitchFamily="34" charset="0"/>
                <a:ea typeface="Calibri" panose="020F0502020204030204" pitchFamily="34" charset="0"/>
              </a:rPr>
              <a:t>system produces forecasts for 14 agriculturally relevant locations distributed in the Argentine Pampas. The forecasts currently can be seen on this link: </a:t>
            </a:r>
            <a:r>
              <a:rPr lang="en-US" u="sng" dirty="0">
                <a:solidFill>
                  <a:srgbClr val="0000FF"/>
                </a:solidFill>
                <a:uFill>
                  <a:solidFill>
                    <a:srgbClr val="0000FF"/>
                  </a:solidFill>
                </a:uFill>
                <a:latin typeface="Calibri" panose="020F0502020204030204" pitchFamily="34" charset="0"/>
                <a:ea typeface="Calibri" panose="020F0502020204030204" pitchFamily="34" charset="0"/>
              </a:rPr>
              <a:t>www.prorindes.com.ar</a:t>
            </a:r>
            <a:r>
              <a:rPr lang="en-US" dirty="0">
                <a:solidFill>
                  <a:srgbClr val="000000"/>
                </a:solidFill>
                <a:latin typeface="Calibri" panose="020F0502020204030204" pitchFamily="34" charset="0"/>
                <a:ea typeface="Calibri" panose="020F0502020204030204" pitchFamily="34" charset="0"/>
              </a:rPr>
              <a:t>. </a:t>
            </a:r>
            <a:endParaRPr lang="en-US" dirty="0">
              <a:solidFill>
                <a:srgbClr val="000000"/>
              </a:solidFill>
              <a:effectLst/>
              <a:latin typeface="Calibri" panose="020F0502020204030204" pitchFamily="34" charset="0"/>
              <a:ea typeface="Calibri" panose="020F0502020204030204" pitchFamily="34" charset="0"/>
            </a:endParaRPr>
          </a:p>
        </p:txBody>
      </p:sp>
      <p:grpSp>
        <p:nvGrpSpPr>
          <p:cNvPr id="49" name="Group 48"/>
          <p:cNvGrpSpPr/>
          <p:nvPr/>
        </p:nvGrpSpPr>
        <p:grpSpPr>
          <a:xfrm>
            <a:off x="6320199" y="2969954"/>
            <a:ext cx="6019478" cy="3502148"/>
            <a:chOff x="0" y="0"/>
            <a:chExt cx="6019624" cy="3502661"/>
          </a:xfrm>
          <a:noFill/>
        </p:grpSpPr>
        <p:sp>
          <p:nvSpPr>
            <p:cNvPr id="50" name="Rectangle 49"/>
            <p:cNvSpPr/>
            <p:nvPr/>
          </p:nvSpPr>
          <p:spPr>
            <a:xfrm>
              <a:off x="80809" y="51862"/>
              <a:ext cx="42144" cy="186477"/>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51" name="Shape 73269"/>
            <p:cNvSpPr/>
            <p:nvPr/>
          </p:nvSpPr>
          <p:spPr>
            <a:xfrm>
              <a:off x="0" y="0"/>
              <a:ext cx="12192" cy="12192"/>
            </a:xfrm>
            <a:custGeom>
              <a:avLst/>
              <a:gdLst/>
              <a:ahLst/>
              <a:cxnLst/>
              <a:rect l="0" t="0" r="0" b="0"/>
              <a:pathLst>
                <a:path w="12192" h="12192">
                  <a:moveTo>
                    <a:pt x="0" y="0"/>
                  </a:moveTo>
                  <a:lnTo>
                    <a:pt x="12192" y="0"/>
                  </a:lnTo>
                  <a:lnTo>
                    <a:pt x="12192"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2" name="Shape 73270"/>
            <p:cNvSpPr/>
            <p:nvPr/>
          </p:nvSpPr>
          <p:spPr>
            <a:xfrm>
              <a:off x="12192" y="0"/>
              <a:ext cx="1886712" cy="12192"/>
            </a:xfrm>
            <a:custGeom>
              <a:avLst/>
              <a:gdLst/>
              <a:ahLst/>
              <a:cxnLst/>
              <a:rect l="0" t="0" r="0" b="0"/>
              <a:pathLst>
                <a:path w="1886712" h="12192">
                  <a:moveTo>
                    <a:pt x="0" y="0"/>
                  </a:moveTo>
                  <a:lnTo>
                    <a:pt x="1886712" y="0"/>
                  </a:lnTo>
                  <a:lnTo>
                    <a:pt x="1886712"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3" name="Shape 73271"/>
            <p:cNvSpPr/>
            <p:nvPr/>
          </p:nvSpPr>
          <p:spPr>
            <a:xfrm>
              <a:off x="0" y="12192"/>
              <a:ext cx="12192" cy="184404"/>
            </a:xfrm>
            <a:custGeom>
              <a:avLst/>
              <a:gdLst/>
              <a:ahLst/>
              <a:cxnLst/>
              <a:rect l="0" t="0" r="0" b="0"/>
              <a:pathLst>
                <a:path w="12192" h="184404">
                  <a:moveTo>
                    <a:pt x="0" y="0"/>
                  </a:moveTo>
                  <a:lnTo>
                    <a:pt x="12192" y="0"/>
                  </a:lnTo>
                  <a:lnTo>
                    <a:pt x="12192" y="184404"/>
                  </a:lnTo>
                  <a:lnTo>
                    <a:pt x="0" y="184404"/>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4" name="Shape 73272"/>
            <p:cNvSpPr/>
            <p:nvPr/>
          </p:nvSpPr>
          <p:spPr>
            <a:xfrm>
              <a:off x="0" y="196596"/>
              <a:ext cx="12192" cy="2659380"/>
            </a:xfrm>
            <a:custGeom>
              <a:avLst/>
              <a:gdLst/>
              <a:ahLst/>
              <a:cxnLst/>
              <a:rect l="0" t="0" r="0" b="0"/>
              <a:pathLst>
                <a:path w="12192" h="2659380">
                  <a:moveTo>
                    <a:pt x="0" y="0"/>
                  </a:moveTo>
                  <a:lnTo>
                    <a:pt x="12192" y="0"/>
                  </a:lnTo>
                  <a:lnTo>
                    <a:pt x="12192" y="2659380"/>
                  </a:lnTo>
                  <a:lnTo>
                    <a:pt x="0" y="2659380"/>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5" name="Rectangle 54"/>
            <p:cNvSpPr/>
            <p:nvPr/>
          </p:nvSpPr>
          <p:spPr>
            <a:xfrm>
              <a:off x="80809" y="2881820"/>
              <a:ext cx="42144" cy="186476"/>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56" name="Shape 73273"/>
            <p:cNvSpPr/>
            <p:nvPr/>
          </p:nvSpPr>
          <p:spPr>
            <a:xfrm>
              <a:off x="0" y="2855976"/>
              <a:ext cx="12192" cy="246888"/>
            </a:xfrm>
            <a:custGeom>
              <a:avLst/>
              <a:gdLst/>
              <a:ahLst/>
              <a:cxnLst/>
              <a:rect l="0" t="0" r="0" b="0"/>
              <a:pathLst>
                <a:path w="12192" h="246888">
                  <a:moveTo>
                    <a:pt x="0" y="0"/>
                  </a:moveTo>
                  <a:lnTo>
                    <a:pt x="12192" y="0"/>
                  </a:lnTo>
                  <a:lnTo>
                    <a:pt x="12192" y="246888"/>
                  </a:lnTo>
                  <a:lnTo>
                    <a:pt x="0" y="246888"/>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7" name="Rectangle 56"/>
            <p:cNvSpPr/>
            <p:nvPr/>
          </p:nvSpPr>
          <p:spPr>
            <a:xfrm>
              <a:off x="80772" y="3133420"/>
              <a:ext cx="522745" cy="202692"/>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200" b="1">
                  <a:solidFill>
                    <a:srgbClr val="005EA3"/>
                  </a:solidFill>
                  <a:effectLst/>
                  <a:latin typeface="Calibri" panose="020F0502020204030204" pitchFamily="34" charset="0"/>
                  <a:ea typeface="Calibri" panose="020F0502020204030204" pitchFamily="34" charset="0"/>
                </a:rPr>
                <a:t>Figure</a:t>
              </a:r>
              <a:endParaRPr lang="en-US" sz="1100">
                <a:solidFill>
                  <a:srgbClr val="000000"/>
                </a:solidFill>
                <a:effectLst/>
                <a:latin typeface="Calibri" panose="020F0502020204030204" pitchFamily="34" charset="0"/>
                <a:ea typeface="Calibri" panose="020F0502020204030204" pitchFamily="34" charset="0"/>
              </a:endParaRPr>
            </a:p>
          </p:txBody>
        </p:sp>
        <p:sp>
          <p:nvSpPr>
            <p:cNvPr id="58" name="Rectangle 57"/>
            <p:cNvSpPr/>
            <p:nvPr/>
          </p:nvSpPr>
          <p:spPr>
            <a:xfrm>
              <a:off x="473964" y="3133420"/>
              <a:ext cx="45808" cy="202692"/>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200" b="1">
                  <a:solidFill>
                    <a:srgbClr val="005EA3"/>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59" name="Rectangle 58"/>
            <p:cNvSpPr/>
            <p:nvPr/>
          </p:nvSpPr>
          <p:spPr>
            <a:xfrm>
              <a:off x="548640" y="3133420"/>
              <a:ext cx="205530" cy="202692"/>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200" b="1">
                  <a:solidFill>
                    <a:srgbClr val="005EA3"/>
                  </a:solidFill>
                  <a:effectLst/>
                  <a:latin typeface="Calibri" panose="020F0502020204030204" pitchFamily="34" charset="0"/>
                  <a:ea typeface="Calibri" panose="020F0502020204030204" pitchFamily="34" charset="0"/>
                </a:rPr>
                <a:t>11</a:t>
              </a:r>
              <a:endParaRPr lang="en-US" sz="1100">
                <a:solidFill>
                  <a:srgbClr val="000000"/>
                </a:solidFill>
                <a:effectLst/>
                <a:latin typeface="Calibri" panose="020F0502020204030204" pitchFamily="34" charset="0"/>
                <a:ea typeface="Calibri" panose="020F0502020204030204" pitchFamily="34" charset="0"/>
              </a:endParaRPr>
            </a:p>
          </p:txBody>
        </p:sp>
        <p:sp>
          <p:nvSpPr>
            <p:cNvPr id="60" name="Rectangle 59"/>
            <p:cNvSpPr/>
            <p:nvPr/>
          </p:nvSpPr>
          <p:spPr>
            <a:xfrm>
              <a:off x="702564" y="3133420"/>
              <a:ext cx="54119" cy="202692"/>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200" b="1">
                  <a:solidFill>
                    <a:srgbClr val="005EA3"/>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61" name="Rectangle 60"/>
            <p:cNvSpPr/>
            <p:nvPr/>
          </p:nvSpPr>
          <p:spPr>
            <a:xfrm>
              <a:off x="743712" y="3133420"/>
              <a:ext cx="45808" cy="202692"/>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62" name="Rectangle 61"/>
            <p:cNvSpPr/>
            <p:nvPr/>
          </p:nvSpPr>
          <p:spPr>
            <a:xfrm>
              <a:off x="818443" y="3142467"/>
              <a:ext cx="776291" cy="186476"/>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Schematic</a:t>
              </a:r>
            </a:p>
          </p:txBody>
        </p:sp>
        <p:sp>
          <p:nvSpPr>
            <p:cNvPr id="63" name="Rectangle 62"/>
            <p:cNvSpPr/>
            <p:nvPr/>
          </p:nvSpPr>
          <p:spPr>
            <a:xfrm>
              <a:off x="1402129" y="3142467"/>
              <a:ext cx="42144" cy="186476"/>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64" name="Rectangle 63"/>
            <p:cNvSpPr/>
            <p:nvPr/>
          </p:nvSpPr>
          <p:spPr>
            <a:xfrm>
              <a:off x="1473775" y="3142467"/>
              <a:ext cx="545983" cy="186476"/>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descrip</a:t>
              </a:r>
            </a:p>
          </p:txBody>
        </p:sp>
        <p:sp>
          <p:nvSpPr>
            <p:cNvPr id="65" name="Shape 73274"/>
            <p:cNvSpPr/>
            <p:nvPr/>
          </p:nvSpPr>
          <p:spPr>
            <a:xfrm>
              <a:off x="0" y="3102864"/>
              <a:ext cx="12192" cy="185928"/>
            </a:xfrm>
            <a:custGeom>
              <a:avLst/>
              <a:gdLst/>
              <a:ahLst/>
              <a:cxnLst/>
              <a:rect l="0" t="0" r="0" b="0"/>
              <a:pathLst>
                <a:path w="12192" h="185928">
                  <a:moveTo>
                    <a:pt x="0" y="0"/>
                  </a:moveTo>
                  <a:lnTo>
                    <a:pt x="12192" y="0"/>
                  </a:lnTo>
                  <a:lnTo>
                    <a:pt x="12192" y="185928"/>
                  </a:lnTo>
                  <a:lnTo>
                    <a:pt x="0" y="185928"/>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66" name="Rectangle 65"/>
            <p:cNvSpPr/>
            <p:nvPr/>
          </p:nvSpPr>
          <p:spPr>
            <a:xfrm>
              <a:off x="80809" y="3316185"/>
              <a:ext cx="1464865" cy="186476"/>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forecasting system.</a:t>
              </a:r>
            </a:p>
          </p:txBody>
        </p:sp>
        <p:sp>
          <p:nvSpPr>
            <p:cNvPr id="67" name="Rectangle 66"/>
            <p:cNvSpPr/>
            <p:nvPr/>
          </p:nvSpPr>
          <p:spPr>
            <a:xfrm>
              <a:off x="1181161" y="3316185"/>
              <a:ext cx="42144" cy="186476"/>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68" name="Shape 73275"/>
            <p:cNvSpPr/>
            <p:nvPr/>
          </p:nvSpPr>
          <p:spPr>
            <a:xfrm>
              <a:off x="0" y="3473196"/>
              <a:ext cx="12192" cy="12192"/>
            </a:xfrm>
            <a:custGeom>
              <a:avLst/>
              <a:gdLst/>
              <a:ahLst/>
              <a:cxnLst/>
              <a:rect l="0" t="0" r="0" b="0"/>
              <a:pathLst>
                <a:path w="12192" h="12192">
                  <a:moveTo>
                    <a:pt x="0" y="0"/>
                  </a:moveTo>
                  <a:lnTo>
                    <a:pt x="12192" y="0"/>
                  </a:lnTo>
                  <a:lnTo>
                    <a:pt x="12192"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69" name="Shape 73276"/>
            <p:cNvSpPr/>
            <p:nvPr/>
          </p:nvSpPr>
          <p:spPr>
            <a:xfrm>
              <a:off x="12192" y="3473196"/>
              <a:ext cx="1886712" cy="12192"/>
            </a:xfrm>
            <a:custGeom>
              <a:avLst/>
              <a:gdLst/>
              <a:ahLst/>
              <a:cxnLst/>
              <a:rect l="0" t="0" r="0" b="0"/>
              <a:pathLst>
                <a:path w="1886712" h="12192">
                  <a:moveTo>
                    <a:pt x="0" y="0"/>
                  </a:moveTo>
                  <a:lnTo>
                    <a:pt x="1886712" y="0"/>
                  </a:lnTo>
                  <a:lnTo>
                    <a:pt x="1886712"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70" name="Shape 73277"/>
            <p:cNvSpPr/>
            <p:nvPr/>
          </p:nvSpPr>
          <p:spPr>
            <a:xfrm>
              <a:off x="0" y="3288792"/>
              <a:ext cx="12192" cy="184403"/>
            </a:xfrm>
            <a:custGeom>
              <a:avLst/>
              <a:gdLst/>
              <a:ahLst/>
              <a:cxnLst/>
              <a:rect l="0" t="0" r="0" b="0"/>
              <a:pathLst>
                <a:path w="12192" h="184403">
                  <a:moveTo>
                    <a:pt x="0" y="0"/>
                  </a:moveTo>
                  <a:lnTo>
                    <a:pt x="12192" y="0"/>
                  </a:lnTo>
                  <a:lnTo>
                    <a:pt x="12192" y="184403"/>
                  </a:lnTo>
                  <a:lnTo>
                    <a:pt x="0" y="184403"/>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pic>
          <p:nvPicPr>
            <p:cNvPr id="71" name="Picture 70"/>
            <p:cNvPicPr/>
            <p:nvPr/>
          </p:nvPicPr>
          <p:blipFill>
            <a:blip r:embed="rId3"/>
            <a:stretch>
              <a:fillRect/>
            </a:stretch>
          </p:blipFill>
          <p:spPr>
            <a:xfrm>
              <a:off x="1091184" y="275844"/>
              <a:ext cx="807720" cy="2505456"/>
            </a:xfrm>
            <a:prstGeom prst="rect">
              <a:avLst/>
            </a:prstGeom>
            <a:grpFill/>
          </p:spPr>
        </p:pic>
        <p:sp>
          <p:nvSpPr>
            <p:cNvPr id="72" name="Shape 73278"/>
            <p:cNvSpPr/>
            <p:nvPr/>
          </p:nvSpPr>
          <p:spPr>
            <a:xfrm>
              <a:off x="1898904" y="0"/>
              <a:ext cx="2732532" cy="12192"/>
            </a:xfrm>
            <a:custGeom>
              <a:avLst/>
              <a:gdLst/>
              <a:ahLst/>
              <a:cxnLst/>
              <a:rect l="0" t="0" r="0" b="0"/>
              <a:pathLst>
                <a:path w="2732532" h="12192">
                  <a:moveTo>
                    <a:pt x="0" y="0"/>
                  </a:moveTo>
                  <a:lnTo>
                    <a:pt x="2732532" y="0"/>
                  </a:lnTo>
                  <a:lnTo>
                    <a:pt x="2732532"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73" name="Rectangle 72"/>
            <p:cNvSpPr/>
            <p:nvPr/>
          </p:nvSpPr>
          <p:spPr>
            <a:xfrm>
              <a:off x="1884289" y="3142467"/>
              <a:ext cx="3523598" cy="186476"/>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tion of the inputs and components of the </a:t>
              </a:r>
            </a:p>
          </p:txBody>
        </p:sp>
        <p:sp>
          <p:nvSpPr>
            <p:cNvPr id="74" name="Shape 73279"/>
            <p:cNvSpPr/>
            <p:nvPr/>
          </p:nvSpPr>
          <p:spPr>
            <a:xfrm>
              <a:off x="1898904" y="3473196"/>
              <a:ext cx="2732532" cy="12192"/>
            </a:xfrm>
            <a:custGeom>
              <a:avLst/>
              <a:gdLst/>
              <a:ahLst/>
              <a:cxnLst/>
              <a:rect l="0" t="0" r="0" b="0"/>
              <a:pathLst>
                <a:path w="2732532" h="12192">
                  <a:moveTo>
                    <a:pt x="0" y="0"/>
                  </a:moveTo>
                  <a:lnTo>
                    <a:pt x="2732532" y="0"/>
                  </a:lnTo>
                  <a:lnTo>
                    <a:pt x="2732532"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pic>
          <p:nvPicPr>
            <p:cNvPr id="75" name="Picture 74"/>
            <p:cNvPicPr/>
            <p:nvPr/>
          </p:nvPicPr>
          <p:blipFill>
            <a:blip r:embed="rId4"/>
            <a:stretch>
              <a:fillRect/>
            </a:stretch>
          </p:blipFill>
          <p:spPr>
            <a:xfrm>
              <a:off x="1898904" y="275844"/>
              <a:ext cx="2732532" cy="2505456"/>
            </a:xfrm>
            <a:prstGeom prst="rect">
              <a:avLst/>
            </a:prstGeom>
            <a:grpFill/>
          </p:spPr>
        </p:pic>
        <p:sp>
          <p:nvSpPr>
            <p:cNvPr id="76" name="Shape 73280"/>
            <p:cNvSpPr/>
            <p:nvPr/>
          </p:nvSpPr>
          <p:spPr>
            <a:xfrm>
              <a:off x="4631436" y="0"/>
              <a:ext cx="1251204" cy="12192"/>
            </a:xfrm>
            <a:custGeom>
              <a:avLst/>
              <a:gdLst/>
              <a:ahLst/>
              <a:cxnLst/>
              <a:rect l="0" t="0" r="0" b="0"/>
              <a:pathLst>
                <a:path w="1251204" h="12192">
                  <a:moveTo>
                    <a:pt x="0" y="0"/>
                  </a:moveTo>
                  <a:lnTo>
                    <a:pt x="1251204" y="0"/>
                  </a:lnTo>
                  <a:lnTo>
                    <a:pt x="1251204"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77" name="Shape 73281"/>
            <p:cNvSpPr/>
            <p:nvPr/>
          </p:nvSpPr>
          <p:spPr>
            <a:xfrm>
              <a:off x="5882640" y="0"/>
              <a:ext cx="12192" cy="12192"/>
            </a:xfrm>
            <a:custGeom>
              <a:avLst/>
              <a:gdLst/>
              <a:ahLst/>
              <a:cxnLst/>
              <a:rect l="0" t="0" r="0" b="0"/>
              <a:pathLst>
                <a:path w="12192" h="12192">
                  <a:moveTo>
                    <a:pt x="0" y="0"/>
                  </a:moveTo>
                  <a:lnTo>
                    <a:pt x="12192" y="0"/>
                  </a:lnTo>
                  <a:lnTo>
                    <a:pt x="12192"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78" name="Shape 73282"/>
            <p:cNvSpPr/>
            <p:nvPr/>
          </p:nvSpPr>
          <p:spPr>
            <a:xfrm>
              <a:off x="5882640" y="12192"/>
              <a:ext cx="12192" cy="184404"/>
            </a:xfrm>
            <a:custGeom>
              <a:avLst/>
              <a:gdLst/>
              <a:ahLst/>
              <a:cxnLst/>
              <a:rect l="0" t="0" r="0" b="0"/>
              <a:pathLst>
                <a:path w="12192" h="184404">
                  <a:moveTo>
                    <a:pt x="0" y="0"/>
                  </a:moveTo>
                  <a:lnTo>
                    <a:pt x="12192" y="0"/>
                  </a:lnTo>
                  <a:lnTo>
                    <a:pt x="12192" y="184404"/>
                  </a:lnTo>
                  <a:lnTo>
                    <a:pt x="0" y="184404"/>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79" name="Rectangle 78"/>
            <p:cNvSpPr/>
            <p:nvPr/>
          </p:nvSpPr>
          <p:spPr>
            <a:xfrm>
              <a:off x="4806800" y="2674593"/>
              <a:ext cx="42143" cy="186476"/>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80" name="Shape 73283"/>
            <p:cNvSpPr/>
            <p:nvPr/>
          </p:nvSpPr>
          <p:spPr>
            <a:xfrm>
              <a:off x="5882640" y="196596"/>
              <a:ext cx="12192" cy="2659380"/>
            </a:xfrm>
            <a:custGeom>
              <a:avLst/>
              <a:gdLst/>
              <a:ahLst/>
              <a:cxnLst/>
              <a:rect l="0" t="0" r="0" b="0"/>
              <a:pathLst>
                <a:path w="12192" h="2659380">
                  <a:moveTo>
                    <a:pt x="0" y="0"/>
                  </a:moveTo>
                  <a:lnTo>
                    <a:pt x="12192" y="0"/>
                  </a:lnTo>
                  <a:lnTo>
                    <a:pt x="12192" y="2659380"/>
                  </a:lnTo>
                  <a:lnTo>
                    <a:pt x="0" y="2659380"/>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81" name="Shape 73284"/>
            <p:cNvSpPr/>
            <p:nvPr/>
          </p:nvSpPr>
          <p:spPr>
            <a:xfrm>
              <a:off x="5882640" y="2855976"/>
              <a:ext cx="12192" cy="246888"/>
            </a:xfrm>
            <a:custGeom>
              <a:avLst/>
              <a:gdLst/>
              <a:ahLst/>
              <a:cxnLst/>
              <a:rect l="0" t="0" r="0" b="0"/>
              <a:pathLst>
                <a:path w="12192" h="246888">
                  <a:moveTo>
                    <a:pt x="0" y="0"/>
                  </a:moveTo>
                  <a:lnTo>
                    <a:pt x="12192" y="0"/>
                  </a:lnTo>
                  <a:lnTo>
                    <a:pt x="12192" y="246888"/>
                  </a:lnTo>
                  <a:lnTo>
                    <a:pt x="0" y="246888"/>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82" name="Rectangle 81"/>
            <p:cNvSpPr/>
            <p:nvPr/>
          </p:nvSpPr>
          <p:spPr>
            <a:xfrm>
              <a:off x="4327534" y="3143177"/>
              <a:ext cx="1692090" cy="186476"/>
            </a:xfrm>
            <a:prstGeom prst="rect">
              <a:avLst/>
            </a:prstGeom>
            <a:grpFill/>
            <a:ln>
              <a:noFill/>
            </a:ln>
          </p:spPr>
          <p:txBody>
            <a:bodyPr vert="horz" lIns="0" tIns="0" rIns="0" bIns="0" rtlCol="0">
              <a:noAutofit/>
            </a:bodyPr>
            <a:lstStyle/>
            <a:p>
              <a:pPr marL="0" marR="0" indent="0" algn="l">
                <a:lnSpc>
                  <a:spcPct val="107000"/>
                </a:lnSpc>
                <a:spcBef>
                  <a:spcPts val="0"/>
                </a:spcBef>
                <a:spcAft>
                  <a:spcPts val="800"/>
                </a:spcAft>
              </a:pPr>
              <a:r>
                <a:rPr lang="en-US" sz="1100" dirty="0" err="1">
                  <a:solidFill>
                    <a:srgbClr val="000000"/>
                  </a:solidFill>
                  <a:effectLst/>
                  <a:latin typeface="Calibri" panose="020F0502020204030204" pitchFamily="34" charset="0"/>
                  <a:ea typeface="Calibri" panose="020F0502020204030204" pitchFamily="34" charset="0"/>
                </a:rPr>
                <a:t>ProRindes</a:t>
              </a:r>
              <a:r>
                <a:rPr lang="en-US" sz="1100" dirty="0">
                  <a:solidFill>
                    <a:srgbClr val="000000"/>
                  </a:solidFill>
                  <a:effectLst/>
                  <a:latin typeface="Calibri" panose="020F0502020204030204" pitchFamily="34" charset="0"/>
                  <a:ea typeface="Calibri" panose="020F0502020204030204" pitchFamily="34" charset="0"/>
                </a:rPr>
                <a:t> crop yield </a:t>
              </a:r>
            </a:p>
          </p:txBody>
        </p:sp>
        <p:sp>
          <p:nvSpPr>
            <p:cNvPr id="83" name="Shape 73285"/>
            <p:cNvSpPr/>
            <p:nvPr/>
          </p:nvSpPr>
          <p:spPr>
            <a:xfrm>
              <a:off x="5882640" y="3102864"/>
              <a:ext cx="12192" cy="185928"/>
            </a:xfrm>
            <a:custGeom>
              <a:avLst/>
              <a:gdLst/>
              <a:ahLst/>
              <a:cxnLst/>
              <a:rect l="0" t="0" r="0" b="0"/>
              <a:pathLst>
                <a:path w="12192" h="185928">
                  <a:moveTo>
                    <a:pt x="0" y="0"/>
                  </a:moveTo>
                  <a:lnTo>
                    <a:pt x="12192" y="0"/>
                  </a:lnTo>
                  <a:lnTo>
                    <a:pt x="12192" y="185928"/>
                  </a:lnTo>
                  <a:lnTo>
                    <a:pt x="0" y="185928"/>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84" name="Shape 73286"/>
            <p:cNvSpPr/>
            <p:nvPr/>
          </p:nvSpPr>
          <p:spPr>
            <a:xfrm>
              <a:off x="4631436" y="3473196"/>
              <a:ext cx="1251204" cy="12192"/>
            </a:xfrm>
            <a:custGeom>
              <a:avLst/>
              <a:gdLst/>
              <a:ahLst/>
              <a:cxnLst/>
              <a:rect l="0" t="0" r="0" b="0"/>
              <a:pathLst>
                <a:path w="1251204" h="12192">
                  <a:moveTo>
                    <a:pt x="0" y="0"/>
                  </a:moveTo>
                  <a:lnTo>
                    <a:pt x="1251204" y="0"/>
                  </a:lnTo>
                  <a:lnTo>
                    <a:pt x="1251204"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85" name="Shape 73287"/>
            <p:cNvSpPr/>
            <p:nvPr/>
          </p:nvSpPr>
          <p:spPr>
            <a:xfrm>
              <a:off x="5882640" y="3473196"/>
              <a:ext cx="12192" cy="12192"/>
            </a:xfrm>
            <a:custGeom>
              <a:avLst/>
              <a:gdLst/>
              <a:ahLst/>
              <a:cxnLst/>
              <a:rect l="0" t="0" r="0" b="0"/>
              <a:pathLst>
                <a:path w="12192" h="12192">
                  <a:moveTo>
                    <a:pt x="0" y="0"/>
                  </a:moveTo>
                  <a:lnTo>
                    <a:pt x="12192" y="0"/>
                  </a:lnTo>
                  <a:lnTo>
                    <a:pt x="12192" y="12192"/>
                  </a:lnTo>
                  <a:lnTo>
                    <a:pt x="0" y="12192"/>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86" name="Shape 73288"/>
            <p:cNvSpPr/>
            <p:nvPr/>
          </p:nvSpPr>
          <p:spPr>
            <a:xfrm>
              <a:off x="5882640" y="3288792"/>
              <a:ext cx="12192" cy="184403"/>
            </a:xfrm>
            <a:custGeom>
              <a:avLst/>
              <a:gdLst/>
              <a:ahLst/>
              <a:cxnLst/>
              <a:rect l="0" t="0" r="0" b="0"/>
              <a:pathLst>
                <a:path w="12192" h="184403">
                  <a:moveTo>
                    <a:pt x="0" y="0"/>
                  </a:moveTo>
                  <a:lnTo>
                    <a:pt x="12192" y="0"/>
                  </a:lnTo>
                  <a:lnTo>
                    <a:pt x="12192" y="184403"/>
                  </a:lnTo>
                  <a:lnTo>
                    <a:pt x="0" y="184403"/>
                  </a:lnTo>
                  <a:lnTo>
                    <a:pt x="0" y="0"/>
                  </a:lnTo>
                </a:path>
              </a:pathLst>
            </a:custGeom>
            <a:grpFill/>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pic>
          <p:nvPicPr>
            <p:cNvPr id="87" name="Picture 86"/>
            <p:cNvPicPr/>
            <p:nvPr/>
          </p:nvPicPr>
          <p:blipFill>
            <a:blip r:embed="rId5"/>
            <a:stretch>
              <a:fillRect/>
            </a:stretch>
          </p:blipFill>
          <p:spPr>
            <a:xfrm>
              <a:off x="4631436" y="824484"/>
              <a:ext cx="176784" cy="1097280"/>
            </a:xfrm>
            <a:prstGeom prst="rect">
              <a:avLst/>
            </a:prstGeom>
            <a:grpFill/>
          </p:spPr>
        </p:pic>
      </p:grpSp>
      <p:sp>
        <p:nvSpPr>
          <p:cNvPr id="90" name="Rectangle 89"/>
          <p:cNvSpPr/>
          <p:nvPr/>
        </p:nvSpPr>
        <p:spPr>
          <a:xfrm>
            <a:off x="546287" y="2602753"/>
            <a:ext cx="6096000" cy="3139321"/>
          </a:xfrm>
          <a:prstGeom prst="rect">
            <a:avLst/>
          </a:prstGeom>
        </p:spPr>
        <p:txBody>
          <a:bodyPr>
            <a:spAutoFit/>
          </a:bodyPr>
          <a:lstStyle/>
          <a:p>
            <a:r>
              <a:rPr lang="en-US" dirty="0">
                <a:solidFill>
                  <a:srgbClr val="000000"/>
                </a:solidFill>
                <a:latin typeface="Calibri" panose="020F0502020204030204" pitchFamily="34" charset="0"/>
                <a:ea typeface="Calibri" panose="020F0502020204030204" pitchFamily="34" charset="0"/>
              </a:rPr>
              <a:t>The yield forecasts are based on computational models that simulate the growth and development of a crop. </a:t>
            </a:r>
            <a:endParaRPr lang="en-US" dirty="0" smtClean="0">
              <a:solidFill>
                <a:srgbClr val="000000"/>
              </a:solidFill>
              <a:latin typeface="Calibri" panose="020F0502020204030204" pitchFamily="34" charset="0"/>
              <a:ea typeface="Calibri" panose="020F0502020204030204" pitchFamily="34" charset="0"/>
            </a:endParaRPr>
          </a:p>
          <a:p>
            <a:endParaRPr lang="en-US" dirty="0">
              <a:solidFill>
                <a:srgbClr val="000000"/>
              </a:solidFill>
              <a:latin typeface="Calibri" panose="020F0502020204030204" pitchFamily="34" charset="0"/>
              <a:ea typeface="Calibri" panose="020F0502020204030204" pitchFamily="34" charset="0"/>
            </a:endParaRPr>
          </a:p>
          <a:p>
            <a:r>
              <a:rPr lang="en-US" dirty="0" smtClean="0">
                <a:solidFill>
                  <a:srgbClr val="000000"/>
                </a:solidFill>
                <a:latin typeface="Calibri" panose="020F0502020204030204" pitchFamily="34" charset="0"/>
                <a:ea typeface="Calibri" panose="020F0502020204030204" pitchFamily="34" charset="0"/>
              </a:rPr>
              <a:t>The </a:t>
            </a:r>
            <a:r>
              <a:rPr lang="en-US" dirty="0">
                <a:solidFill>
                  <a:srgbClr val="000000"/>
                </a:solidFill>
                <a:latin typeface="Calibri" panose="020F0502020204030204" pitchFamily="34" charset="0"/>
                <a:ea typeface="Calibri" panose="020F0502020204030204" pitchFamily="34" charset="0"/>
              </a:rPr>
              <a:t>crop models require as inputs data on the agronomic management of a crop (e.g., early or late planting for maize), soil characteristics, and climate data. </a:t>
            </a:r>
            <a:endParaRPr lang="en-US" dirty="0" smtClean="0">
              <a:solidFill>
                <a:srgbClr val="000000"/>
              </a:solidFill>
              <a:latin typeface="Calibri" panose="020F0502020204030204" pitchFamily="34" charset="0"/>
              <a:ea typeface="Calibri" panose="020F0502020204030204" pitchFamily="34" charset="0"/>
            </a:endParaRPr>
          </a:p>
          <a:p>
            <a:endParaRPr lang="en-US" dirty="0">
              <a:solidFill>
                <a:srgbClr val="000000"/>
              </a:solidFill>
              <a:latin typeface="Calibri" panose="020F0502020204030204" pitchFamily="34" charset="0"/>
              <a:ea typeface="Calibri" panose="020F0502020204030204" pitchFamily="34" charset="0"/>
            </a:endParaRPr>
          </a:p>
          <a:p>
            <a:r>
              <a:rPr lang="en-US" dirty="0" err="1" smtClean="0">
                <a:solidFill>
                  <a:srgbClr val="000000"/>
                </a:solidFill>
                <a:latin typeface="Calibri" panose="020F0502020204030204" pitchFamily="34" charset="0"/>
                <a:ea typeface="Calibri" panose="020F0502020204030204" pitchFamily="34" charset="0"/>
              </a:rPr>
              <a:t>ProRindes</a:t>
            </a:r>
            <a:r>
              <a:rPr lang="en-US" dirty="0" smtClean="0">
                <a:solidFill>
                  <a:srgbClr val="000000"/>
                </a:solidFill>
                <a:latin typeface="Calibri" panose="020F0502020204030204" pitchFamily="34" charset="0"/>
                <a:ea typeface="Calibri" panose="020F0502020204030204" pitchFamily="34" charset="0"/>
              </a:rPr>
              <a:t> </a:t>
            </a:r>
            <a:r>
              <a:rPr lang="en-US" dirty="0">
                <a:solidFill>
                  <a:srgbClr val="000000"/>
                </a:solidFill>
                <a:latin typeface="Calibri" panose="020F0502020204030204" pitchFamily="34" charset="0"/>
                <a:ea typeface="Calibri" panose="020F0502020204030204" pitchFamily="34" charset="0"/>
              </a:rPr>
              <a:t>forecasts yields for each combination of the following factors: </a:t>
            </a:r>
            <a:r>
              <a:rPr lang="en-US" i="1" dirty="0">
                <a:solidFill>
                  <a:srgbClr val="000000"/>
                </a:solidFill>
                <a:latin typeface="Calibri" panose="020F0502020204030204" pitchFamily="34" charset="0"/>
                <a:ea typeface="Calibri" panose="020F0502020204030204" pitchFamily="34" charset="0"/>
              </a:rPr>
              <a:t>Location; Soil type; Crop </a:t>
            </a:r>
            <a:r>
              <a:rPr lang="en-US" dirty="0">
                <a:solidFill>
                  <a:srgbClr val="000000"/>
                </a:solidFill>
                <a:latin typeface="Calibri" panose="020F0502020204030204" pitchFamily="34" charset="0"/>
                <a:ea typeface="Calibri" panose="020F0502020204030204" pitchFamily="34" charset="0"/>
              </a:rPr>
              <a:t>(soybean, early‐planting maize, late‐planting maize, wheat); </a:t>
            </a:r>
            <a:r>
              <a:rPr lang="en-US" i="1" dirty="0">
                <a:solidFill>
                  <a:srgbClr val="000000"/>
                </a:solidFill>
                <a:latin typeface="Calibri" panose="020F0502020204030204" pitchFamily="34" charset="0"/>
                <a:ea typeface="Calibri" panose="020F0502020204030204" pitchFamily="34" charset="0"/>
              </a:rPr>
              <a:t>Agronomic management; and Soil water content at time of planting</a:t>
            </a:r>
            <a:r>
              <a:rPr lang="en-US" dirty="0">
                <a:solidFill>
                  <a:srgbClr val="000000"/>
                </a:solidFill>
                <a:latin typeface="Calibri" panose="020F0502020204030204" pitchFamily="34" charset="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9331CE98-173E-4C54-B3EE-644A2927C43F}" type="slidenum">
              <a:rPr lang="en-US" smtClean="0"/>
              <a:t>10</a:t>
            </a:fld>
            <a:endParaRPr lang="en-US"/>
          </a:p>
        </p:txBody>
      </p:sp>
    </p:spTree>
    <p:extLst>
      <p:ext uri="{BB962C8B-B14F-4D97-AF65-F5344CB8AC3E}">
        <p14:creationId xmlns:p14="http://schemas.microsoft.com/office/powerpoint/2010/main" val="3560884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27" y="702089"/>
            <a:ext cx="8616054" cy="5386090"/>
          </a:xfrm>
          <a:prstGeom prst="rect">
            <a:avLst/>
          </a:prstGeom>
        </p:spPr>
        <p:txBody>
          <a:bodyPr wrap="square">
            <a:spAutoFit/>
          </a:bodyPr>
          <a:lstStyle/>
          <a:p>
            <a:pPr marL="285750" indent="-285750">
              <a:buFont typeface="Arial" panose="020B0604020202020204" pitchFamily="34" charset="0"/>
              <a:buChar char="•"/>
            </a:pPr>
            <a:endParaRPr lang="en-US" sz="2000" dirty="0">
              <a:solidFill>
                <a:srgbClr val="000000"/>
              </a:solidFill>
              <a:ea typeface="Calibri" panose="020F0502020204030204" pitchFamily="34" charset="0"/>
              <a:cs typeface="Times New Roman" panose="02020603050405020304" pitchFamily="18" charset="0"/>
            </a:endParaRPr>
          </a:p>
          <a:p>
            <a:r>
              <a:rPr lang="en-US" dirty="0">
                <a:solidFill>
                  <a:srgbClr val="0033CC"/>
                </a:solidFill>
              </a:rPr>
              <a:t>Climate scientists and stakeholders in agriculture and water resources in </a:t>
            </a:r>
            <a:r>
              <a:rPr lang="en-US" dirty="0" smtClean="0">
                <a:solidFill>
                  <a:srgbClr val="0033CC"/>
                </a:solidFill>
              </a:rPr>
              <a:t>SESA </a:t>
            </a:r>
            <a:r>
              <a:rPr lang="en-US" dirty="0">
                <a:solidFill>
                  <a:srgbClr val="0033CC"/>
                </a:solidFill>
              </a:rPr>
              <a:t>are in need of reliable products describing current soil moisture that can be used as a model benchmark, for planning purposes, and as a drought indicator. </a:t>
            </a:r>
          </a:p>
          <a:p>
            <a:endParaRPr lang="en-US" dirty="0">
              <a:solidFill>
                <a:srgbClr val="0033CC"/>
              </a:solidFill>
            </a:endParaRPr>
          </a:p>
          <a:p>
            <a:r>
              <a:rPr lang="en-US" dirty="0">
                <a:solidFill>
                  <a:srgbClr val="0033CC"/>
                </a:solidFill>
              </a:rPr>
              <a:t>Adequate estimates of soil moisture are critical for crop management and planning purposes. </a:t>
            </a:r>
          </a:p>
          <a:p>
            <a:endParaRPr lang="en-US" dirty="0" smtClean="0">
              <a:solidFill>
                <a:srgbClr val="000000"/>
              </a:solidFill>
              <a:cs typeface="Times New Roman" panose="02020603050405020304" pitchFamily="18" charset="0"/>
            </a:endParaRPr>
          </a:p>
          <a:p>
            <a:endParaRPr lang="en-US" dirty="0">
              <a:solidFill>
                <a:srgbClr val="000000"/>
              </a:solidFill>
              <a:cs typeface="Times New Roman" panose="02020603050405020304" pitchFamily="18" charset="0"/>
            </a:endParaRPr>
          </a:p>
          <a:p>
            <a:pPr marL="457200" indent="-457200">
              <a:buFont typeface="Courier New" panose="02070309020205020404" pitchFamily="49" charset="0"/>
              <a:buChar char="o"/>
            </a:pPr>
            <a:r>
              <a:rPr lang="en-US" dirty="0">
                <a:solidFill>
                  <a:srgbClr val="000000"/>
                </a:solidFill>
                <a:ea typeface="Calibri" panose="020F0502020204030204" pitchFamily="34" charset="0"/>
                <a:cs typeface="Times New Roman" panose="02020603050405020304" pitchFamily="18" charset="0"/>
              </a:rPr>
              <a:t>The Argentine Space Agency is </a:t>
            </a:r>
            <a:r>
              <a:rPr lang="en-US" b="1" dirty="0">
                <a:solidFill>
                  <a:srgbClr val="000000"/>
                </a:solidFill>
                <a:ea typeface="Calibri" panose="020F0502020204030204" pitchFamily="34" charset="0"/>
                <a:cs typeface="Times New Roman" panose="02020603050405020304" pitchFamily="18" charset="0"/>
              </a:rPr>
              <a:t>constructing two satellites </a:t>
            </a:r>
            <a:r>
              <a:rPr lang="en-US" dirty="0">
                <a:solidFill>
                  <a:srgbClr val="000000"/>
                </a:solidFill>
                <a:ea typeface="Calibri" panose="020F0502020204030204" pitchFamily="34" charset="0"/>
                <a:cs typeface="Times New Roman" panose="02020603050405020304" pitchFamily="18" charset="0"/>
              </a:rPr>
              <a:t>with </a:t>
            </a:r>
            <a:r>
              <a:rPr lang="en-US" i="1" dirty="0">
                <a:solidFill>
                  <a:srgbClr val="000000"/>
                </a:solidFill>
                <a:ea typeface="Calibri" panose="020F0502020204030204" pitchFamily="34" charset="0"/>
                <a:cs typeface="Times New Roman" panose="02020603050405020304" pitchFamily="18" charset="0"/>
              </a:rPr>
              <a:t>L-band full </a:t>
            </a:r>
            <a:r>
              <a:rPr lang="en-US" i="1" dirty="0" err="1">
                <a:solidFill>
                  <a:srgbClr val="000000"/>
                </a:solidFill>
                <a:ea typeface="Calibri" panose="020F0502020204030204" pitchFamily="34" charset="0"/>
                <a:cs typeface="Times New Roman" panose="02020603050405020304" pitchFamily="18" charset="0"/>
              </a:rPr>
              <a:t>polarimetric</a:t>
            </a:r>
            <a:r>
              <a:rPr lang="en-US" i="1" dirty="0">
                <a:solidFill>
                  <a:srgbClr val="000000"/>
                </a:solidFill>
                <a:ea typeface="Calibri" panose="020F0502020204030204" pitchFamily="34" charset="0"/>
                <a:cs typeface="Times New Roman" panose="02020603050405020304" pitchFamily="18" charset="0"/>
              </a:rPr>
              <a:t> Synthetic Aperture Radars (SAR). </a:t>
            </a:r>
            <a:r>
              <a:rPr lang="en-US" dirty="0">
                <a:solidFill>
                  <a:srgbClr val="000000"/>
                </a:solidFill>
                <a:ea typeface="Calibri" panose="020F0502020204030204" pitchFamily="34" charset="0"/>
                <a:cs typeface="Times New Roman" panose="02020603050405020304" pitchFamily="18" charset="0"/>
              </a:rPr>
              <a:t>These satellites are designed for environmental purposes including </a:t>
            </a:r>
            <a:r>
              <a:rPr lang="en-US" b="1" dirty="0">
                <a:solidFill>
                  <a:srgbClr val="000000"/>
                </a:solidFill>
                <a:ea typeface="Calibri" panose="020F0502020204030204" pitchFamily="34" charset="0"/>
                <a:cs typeface="Times New Roman" panose="02020603050405020304" pitchFamily="18" charset="0"/>
              </a:rPr>
              <a:t>estimation and monitoring of soil moisture</a:t>
            </a:r>
            <a:r>
              <a:rPr lang="en-US" dirty="0">
                <a:solidFill>
                  <a:srgbClr val="000000"/>
                </a:solidFill>
                <a:ea typeface="Calibri" panose="020F0502020204030204" pitchFamily="34" charset="0"/>
                <a:cs typeface="Times New Roman" panose="02020603050405020304" pitchFamily="18" charset="0"/>
              </a:rPr>
              <a:t>. </a:t>
            </a:r>
          </a:p>
          <a:p>
            <a:endParaRPr lang="en-US" dirty="0" smtClean="0">
              <a:solidFill>
                <a:srgbClr val="000000"/>
              </a:solidFill>
              <a:ea typeface="Calibri" panose="020F0502020204030204" pitchFamily="34" charset="0"/>
              <a:cs typeface="Times New Roman" panose="02020603050405020304" pitchFamily="18" charset="0"/>
            </a:endParaRPr>
          </a:p>
          <a:p>
            <a:endParaRPr lang="en-US" dirty="0">
              <a:solidFill>
                <a:srgbClr val="000000"/>
              </a:solidFill>
              <a:ea typeface="Calibri" panose="020F0502020204030204" pitchFamily="34" charset="0"/>
              <a:cs typeface="Times New Roman" panose="02020603050405020304" pitchFamily="18" charset="0"/>
            </a:endParaRPr>
          </a:p>
          <a:p>
            <a:pPr marL="457200" indent="-457200">
              <a:buFont typeface="Courier New" panose="02070309020205020404" pitchFamily="49" charset="0"/>
              <a:buChar char="o"/>
            </a:pPr>
            <a:r>
              <a:rPr lang="en-US" dirty="0">
                <a:solidFill>
                  <a:srgbClr val="000000"/>
                </a:solidFill>
                <a:ea typeface="Calibri" panose="020F0502020204030204" pitchFamily="34" charset="0"/>
                <a:cs typeface="Times New Roman" panose="02020603050405020304" pitchFamily="18" charset="0"/>
              </a:rPr>
              <a:t>In support of the satellite mission, </a:t>
            </a:r>
            <a:r>
              <a:rPr lang="en-US" b="1" dirty="0">
                <a:solidFill>
                  <a:srgbClr val="000000"/>
                </a:solidFill>
                <a:ea typeface="Calibri" panose="020F0502020204030204" pitchFamily="34" charset="0"/>
                <a:cs typeface="Times New Roman" panose="02020603050405020304" pitchFamily="18" charset="0"/>
              </a:rPr>
              <a:t>a network of about 70 sites </a:t>
            </a:r>
            <a:r>
              <a:rPr lang="en-US" dirty="0">
                <a:solidFill>
                  <a:srgbClr val="000000"/>
                </a:solidFill>
                <a:ea typeface="Calibri" panose="020F0502020204030204" pitchFamily="34" charset="0"/>
                <a:cs typeface="Times New Roman" panose="02020603050405020304" pitchFamily="18" charset="0"/>
              </a:rPr>
              <a:t>are continuously measuring </a:t>
            </a:r>
            <a:r>
              <a:rPr lang="en-US" b="1" dirty="0">
                <a:solidFill>
                  <a:srgbClr val="000000"/>
                </a:solidFill>
                <a:ea typeface="Calibri" panose="020F0502020204030204" pitchFamily="34" charset="0"/>
                <a:cs typeface="Times New Roman" panose="02020603050405020304" pitchFamily="18" charset="0"/>
              </a:rPr>
              <a:t>in situ soil moisture </a:t>
            </a:r>
            <a:r>
              <a:rPr lang="en-US" dirty="0">
                <a:solidFill>
                  <a:srgbClr val="000000"/>
                </a:solidFill>
                <a:ea typeface="Calibri" panose="020F0502020204030204" pitchFamily="34" charset="0"/>
                <a:cs typeface="Times New Roman" panose="02020603050405020304" pitchFamily="18" charset="0"/>
              </a:rPr>
              <a:t>with </a:t>
            </a:r>
            <a:r>
              <a:rPr lang="en-US" dirty="0" err="1">
                <a:solidFill>
                  <a:srgbClr val="000000"/>
                </a:solidFill>
                <a:ea typeface="Calibri" panose="020F0502020204030204" pitchFamily="34" charset="0"/>
                <a:cs typeface="Times New Roman" panose="02020603050405020304" pitchFamily="18" charset="0"/>
              </a:rPr>
              <a:t>Hydraprobe</a:t>
            </a:r>
            <a:r>
              <a:rPr lang="en-US" dirty="0">
                <a:solidFill>
                  <a:srgbClr val="000000"/>
                </a:solidFill>
                <a:ea typeface="Calibri" panose="020F0502020204030204" pitchFamily="34" charset="0"/>
                <a:cs typeface="Times New Roman" panose="02020603050405020304" pitchFamily="18" charset="0"/>
              </a:rPr>
              <a:t> II automatic </a:t>
            </a:r>
            <a:r>
              <a:rPr lang="en-US" dirty="0" err="1">
                <a:solidFill>
                  <a:srgbClr val="000000"/>
                </a:solidFill>
                <a:ea typeface="Calibri" panose="020F0502020204030204" pitchFamily="34" charset="0"/>
                <a:cs typeface="Times New Roman" panose="02020603050405020304" pitchFamily="18" charset="0"/>
              </a:rPr>
              <a:t>sondes</a:t>
            </a:r>
            <a:r>
              <a:rPr lang="en-US" dirty="0">
                <a:solidFill>
                  <a:srgbClr val="000000"/>
                </a:solidFill>
                <a:ea typeface="Calibri" panose="020F0502020204030204" pitchFamily="34" charset="0"/>
                <a:cs typeface="Times New Roman" panose="02020603050405020304" pitchFamily="18" charset="0"/>
              </a:rPr>
              <a:t>, and complemented with other methods. </a:t>
            </a:r>
          </a:p>
        </p:txBody>
      </p:sp>
      <p:sp>
        <p:nvSpPr>
          <p:cNvPr id="6" name="TextBox 5"/>
          <p:cNvSpPr txBox="1"/>
          <p:nvPr/>
        </p:nvSpPr>
        <p:spPr>
          <a:xfrm>
            <a:off x="24713" y="178869"/>
            <a:ext cx="9350765" cy="523220"/>
          </a:xfrm>
          <a:prstGeom prst="rect">
            <a:avLst/>
          </a:prstGeom>
          <a:noFill/>
        </p:spPr>
        <p:txBody>
          <a:bodyPr wrap="none" rtlCol="0">
            <a:spAutoFit/>
          </a:bodyPr>
          <a:lstStyle/>
          <a:p>
            <a:r>
              <a:rPr lang="en-US" sz="2800" i="1" dirty="0">
                <a:solidFill>
                  <a:srgbClr val="FF0000"/>
                </a:solidFill>
                <a:latin typeface="Calibri"/>
              </a:rPr>
              <a:t>Motivation for a soil moisture study in southern South America</a:t>
            </a:r>
          </a:p>
        </p:txBody>
      </p:sp>
      <p:pic>
        <p:nvPicPr>
          <p:cNvPr id="5"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0046"/>
          <a:stretch/>
        </p:blipFill>
        <p:spPr bwMode="auto">
          <a:xfrm>
            <a:off x="9766689" y="1064437"/>
            <a:ext cx="1401710" cy="13805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9593504" y="141025"/>
            <a:ext cx="2598496" cy="561064"/>
          </a:xfrm>
          <a:prstGeom prst="rect">
            <a:avLst/>
          </a:prstGeom>
        </p:spPr>
      </p:pic>
      <p:pic>
        <p:nvPicPr>
          <p:cNvPr id="9" name="Picture 2" descr="Info-Siasg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7717" y="2566673"/>
            <a:ext cx="3346665" cy="21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Usuario\AppData\Local\Temp\x10sctmp7.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8557" y="4901107"/>
            <a:ext cx="2887159" cy="1837624"/>
          </a:xfrm>
          <a:prstGeom prst="rect">
            <a:avLst/>
          </a:prstGeom>
          <a:noFill/>
          <a:ln>
            <a:noFill/>
          </a:ln>
          <a:extLst/>
        </p:spPr>
      </p:pic>
      <p:sp>
        <p:nvSpPr>
          <p:cNvPr id="2" name="Slide Number Placeholder 1"/>
          <p:cNvSpPr>
            <a:spLocks noGrp="1"/>
          </p:cNvSpPr>
          <p:nvPr>
            <p:ph type="sldNum" sz="quarter" idx="10"/>
          </p:nvPr>
        </p:nvSpPr>
        <p:spPr/>
        <p:txBody>
          <a:bodyPr/>
          <a:lstStyle/>
          <a:p>
            <a:fld id="{03452DBF-AB44-4C4F-9B9D-255EC896C34B}" type="slidenum">
              <a:rPr lang="ko-KR" altLang="en-US" smtClean="0"/>
              <a:pPr/>
              <a:t>11</a:t>
            </a:fld>
            <a:endParaRPr lang="en-US" altLang="ko-KR"/>
          </a:p>
        </p:txBody>
      </p:sp>
    </p:spTree>
    <p:extLst>
      <p:ext uri="{BB962C8B-B14F-4D97-AF65-F5344CB8AC3E}">
        <p14:creationId xmlns:p14="http://schemas.microsoft.com/office/powerpoint/2010/main" val="29108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4" y="161464"/>
            <a:ext cx="857250" cy="87595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1009" y="5069314"/>
            <a:ext cx="2579445" cy="16135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1010" y="2881179"/>
            <a:ext cx="2544418" cy="190831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1010" y="885314"/>
            <a:ext cx="2544417" cy="1908313"/>
          </a:xfrm>
          <a:prstGeom prst="rect">
            <a:avLst/>
          </a:prstGeom>
        </p:spPr>
      </p:pic>
      <p:sp>
        <p:nvSpPr>
          <p:cNvPr id="8" name="1 Título"/>
          <p:cNvSpPr txBox="1">
            <a:spLocks/>
          </p:cNvSpPr>
          <p:nvPr/>
        </p:nvSpPr>
        <p:spPr>
          <a:xfrm>
            <a:off x="937014" y="225674"/>
            <a:ext cx="11857383" cy="6596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FF0000"/>
                </a:solidFill>
              </a:rPr>
              <a:t>(4) Joint Assessment of Soil Moisture Indicators (JASMIN)</a:t>
            </a:r>
            <a:endParaRPr lang="es-ES" sz="3200" dirty="0">
              <a:solidFill>
                <a:srgbClr val="FF0000"/>
              </a:solidFill>
            </a:endParaRPr>
          </a:p>
        </p:txBody>
      </p:sp>
      <p:sp>
        <p:nvSpPr>
          <p:cNvPr id="9" name="Rectangle 8"/>
          <p:cNvSpPr/>
          <p:nvPr/>
        </p:nvSpPr>
        <p:spPr>
          <a:xfrm>
            <a:off x="178903" y="1313042"/>
            <a:ext cx="8517624" cy="4093428"/>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latin typeface="Verdana"/>
                <a:ea typeface="Calibri" panose="020F0502020204030204" pitchFamily="34" charset="0"/>
                <a:cs typeface="Times New Roman" panose="02020603050405020304" pitchFamily="18" charset="0"/>
              </a:rPr>
              <a:t>Bring together a </a:t>
            </a:r>
            <a:r>
              <a:rPr lang="en-US" sz="2000" b="1" dirty="0">
                <a:solidFill>
                  <a:srgbClr val="000000"/>
                </a:solidFill>
                <a:latin typeface="Verdana"/>
                <a:ea typeface="Calibri" panose="020F0502020204030204" pitchFamily="34" charset="0"/>
                <a:cs typeface="Times New Roman" panose="02020603050405020304" pitchFamily="18" charset="0"/>
              </a:rPr>
              <a:t>community</a:t>
            </a:r>
            <a:r>
              <a:rPr lang="en-US" sz="2000" dirty="0">
                <a:solidFill>
                  <a:srgbClr val="000000"/>
                </a:solidFill>
                <a:latin typeface="Verdana"/>
                <a:ea typeface="Calibri" panose="020F0502020204030204" pitchFamily="34" charset="0"/>
                <a:cs typeface="Times New Roman" panose="02020603050405020304" pitchFamily="18" charset="0"/>
              </a:rPr>
              <a:t> </a:t>
            </a:r>
            <a:r>
              <a:rPr lang="en-US" sz="2000" dirty="0" smtClean="0">
                <a:solidFill>
                  <a:srgbClr val="000000"/>
                </a:solidFill>
                <a:latin typeface="Verdana"/>
                <a:ea typeface="Calibri" panose="020F0502020204030204" pitchFamily="34" charset="0"/>
                <a:cs typeface="Times New Roman" panose="02020603050405020304" pitchFamily="18" charset="0"/>
              </a:rPr>
              <a:t>that had </a:t>
            </a:r>
            <a:r>
              <a:rPr lang="en-US" sz="2000" dirty="0">
                <a:solidFill>
                  <a:srgbClr val="000000"/>
                </a:solidFill>
                <a:latin typeface="Verdana"/>
                <a:ea typeface="Calibri" panose="020F0502020204030204" pitchFamily="34" charset="0"/>
                <a:cs typeface="Times New Roman" panose="02020603050405020304" pitchFamily="18" charset="0"/>
              </a:rPr>
              <a:t>been working for the most part independently, </a:t>
            </a:r>
          </a:p>
          <a:p>
            <a:endParaRPr lang="en-US" sz="2000" dirty="0">
              <a:solidFill>
                <a:srgbClr val="000000"/>
              </a:solidFill>
              <a:latin typeface="Verdana"/>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b="1" dirty="0">
                <a:solidFill>
                  <a:srgbClr val="000000"/>
                </a:solidFill>
                <a:latin typeface="Verdana"/>
                <a:ea typeface="Calibri" panose="020F0502020204030204" pitchFamily="34" charset="0"/>
                <a:cs typeface="Times New Roman" panose="02020603050405020304" pitchFamily="18" charset="0"/>
              </a:rPr>
              <a:t>Document</a:t>
            </a:r>
            <a:r>
              <a:rPr lang="en-US" sz="2000" dirty="0">
                <a:solidFill>
                  <a:srgbClr val="000000"/>
                </a:solidFill>
                <a:latin typeface="Verdana"/>
                <a:ea typeface="Calibri" panose="020F0502020204030204" pitchFamily="34" charset="0"/>
                <a:cs typeface="Times New Roman" panose="02020603050405020304" pitchFamily="18" charset="0"/>
              </a:rPr>
              <a:t> methods and assess strengths and weaknesses of the different soil moisture </a:t>
            </a:r>
            <a:r>
              <a:rPr lang="en-US" sz="2000" dirty="0" smtClean="0">
                <a:solidFill>
                  <a:srgbClr val="000000"/>
                </a:solidFill>
                <a:latin typeface="Verdana"/>
                <a:ea typeface="Calibri" panose="020F0502020204030204" pitchFamily="34" charset="0"/>
                <a:cs typeface="Times New Roman" panose="02020603050405020304" pitchFamily="18" charset="0"/>
              </a:rPr>
              <a:t>estimates (</a:t>
            </a:r>
            <a:r>
              <a:rPr lang="en-US" sz="2000" i="1" dirty="0" smtClean="0">
                <a:solidFill>
                  <a:srgbClr val="000000"/>
                </a:solidFill>
                <a:latin typeface="Verdana"/>
                <a:ea typeface="Calibri" panose="020F0502020204030204" pitchFamily="34" charset="0"/>
                <a:cs typeface="Times New Roman" panose="02020603050405020304" pitchFamily="18" charset="0"/>
              </a:rPr>
              <a:t>in-situ </a:t>
            </a:r>
            <a:r>
              <a:rPr lang="en-US" sz="2000" i="1" dirty="0" err="1" smtClean="0">
                <a:solidFill>
                  <a:srgbClr val="000000"/>
                </a:solidFill>
                <a:latin typeface="Verdana"/>
                <a:ea typeface="Calibri" panose="020F0502020204030204" pitchFamily="34" charset="0"/>
                <a:cs typeface="Times New Roman" panose="02020603050405020304" pitchFamily="18" charset="0"/>
              </a:rPr>
              <a:t>obs</a:t>
            </a:r>
            <a:r>
              <a:rPr lang="en-US" sz="2000" i="1" dirty="0" smtClean="0">
                <a:solidFill>
                  <a:srgbClr val="000000"/>
                </a:solidFill>
                <a:latin typeface="Verdana"/>
                <a:ea typeface="Calibri" panose="020F0502020204030204" pitchFamily="34" charset="0"/>
                <a:cs typeface="Times New Roman" panose="02020603050405020304" pitchFamily="18" charset="0"/>
              </a:rPr>
              <a:t>, satellite estimates, water balance, land surface or hydrological models</a:t>
            </a:r>
            <a:r>
              <a:rPr lang="en-US" sz="2000" dirty="0" smtClean="0">
                <a:solidFill>
                  <a:srgbClr val="000000"/>
                </a:solidFill>
                <a:latin typeface="Verdana"/>
                <a:ea typeface="Calibri" panose="020F0502020204030204" pitchFamily="34" charset="0"/>
                <a:cs typeface="Times New Roman" panose="02020603050405020304" pitchFamily="18" charset="0"/>
              </a:rPr>
              <a:t>) </a:t>
            </a:r>
            <a:endParaRPr lang="en-US" sz="2000" dirty="0">
              <a:solidFill>
                <a:srgbClr val="000000"/>
              </a:solidFill>
              <a:latin typeface="Verdana"/>
              <a:ea typeface="Calibri" panose="020F0502020204030204" pitchFamily="34" charset="0"/>
              <a:cs typeface="Times New Roman" panose="02020603050405020304" pitchFamily="18" charset="0"/>
            </a:endParaRPr>
          </a:p>
          <a:p>
            <a:endParaRPr lang="en-US" sz="2000" dirty="0">
              <a:solidFill>
                <a:srgbClr val="000000"/>
              </a:solidFill>
              <a:latin typeface="Verdana"/>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latin typeface="Verdana"/>
                <a:ea typeface="Calibri" panose="020F0502020204030204" pitchFamily="34" charset="0"/>
                <a:cs typeface="Times New Roman" panose="02020603050405020304" pitchFamily="18" charset="0"/>
              </a:rPr>
              <a:t>Explore ways of </a:t>
            </a:r>
            <a:r>
              <a:rPr lang="en-US" sz="2000" b="1" dirty="0">
                <a:solidFill>
                  <a:srgbClr val="000000"/>
                </a:solidFill>
                <a:latin typeface="Verdana"/>
                <a:ea typeface="Calibri" panose="020F0502020204030204" pitchFamily="34" charset="0"/>
                <a:cs typeface="Times New Roman" panose="02020603050405020304" pitchFamily="18" charset="0"/>
              </a:rPr>
              <a:t>harmonizing</a:t>
            </a:r>
            <a:r>
              <a:rPr lang="en-US" sz="2000" dirty="0">
                <a:solidFill>
                  <a:srgbClr val="000000"/>
                </a:solidFill>
                <a:latin typeface="Verdana"/>
                <a:ea typeface="Calibri" panose="020F0502020204030204" pitchFamily="34" charset="0"/>
                <a:cs typeface="Times New Roman" panose="02020603050405020304" pitchFamily="18" charset="0"/>
              </a:rPr>
              <a:t> current estimates into a consistent product that can be easier to interpret than the individual components. </a:t>
            </a:r>
          </a:p>
          <a:p>
            <a:endParaRPr lang="en-US" sz="2000" dirty="0">
              <a:solidFill>
                <a:srgbClr val="000000"/>
              </a:solidFill>
              <a:latin typeface="Verdana"/>
              <a:cs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latin typeface="Verdana"/>
                <a:cs typeface="Times New Roman" panose="02020603050405020304" pitchFamily="18" charset="0"/>
              </a:rPr>
              <a:t>Assess the </a:t>
            </a:r>
            <a:r>
              <a:rPr lang="en-US" sz="2000" b="1" dirty="0">
                <a:solidFill>
                  <a:srgbClr val="000000"/>
                </a:solidFill>
                <a:latin typeface="Verdana"/>
                <a:cs typeface="Times New Roman" panose="02020603050405020304" pitchFamily="18" charset="0"/>
              </a:rPr>
              <a:t>quality</a:t>
            </a:r>
            <a:r>
              <a:rPr lang="en-US" sz="2000" dirty="0">
                <a:solidFill>
                  <a:srgbClr val="000000"/>
                </a:solidFill>
                <a:latin typeface="Verdana"/>
                <a:cs typeface="Times New Roman" panose="02020603050405020304" pitchFamily="18" charset="0"/>
              </a:rPr>
              <a:t> of satellite products and develop soil moisture estimates from multiple sources by data assimilation</a:t>
            </a:r>
            <a:endParaRPr lang="en-US" sz="2000" dirty="0">
              <a:solidFill>
                <a:srgbClr val="000000"/>
              </a:solidFill>
              <a:latin typeface="Verdana"/>
            </a:endParaRPr>
          </a:p>
        </p:txBody>
      </p:sp>
      <p:sp>
        <p:nvSpPr>
          <p:cNvPr id="2" name="Rectangle 1"/>
          <p:cNvSpPr/>
          <p:nvPr/>
        </p:nvSpPr>
        <p:spPr>
          <a:xfrm>
            <a:off x="181048" y="5585122"/>
            <a:ext cx="8593307" cy="923330"/>
          </a:xfrm>
          <a:prstGeom prst="rect">
            <a:avLst/>
          </a:prstGeom>
          <a:solidFill>
            <a:schemeClr val="accent4">
              <a:lumMod val="20000"/>
              <a:lumOff val="80000"/>
            </a:schemeClr>
          </a:solidFill>
          <a:ln>
            <a:solidFill>
              <a:srgbClr val="C00000"/>
            </a:solidFill>
          </a:ln>
        </p:spPr>
        <p:txBody>
          <a:bodyPr wrap="square">
            <a:spAutoFit/>
          </a:bodyPr>
          <a:lstStyle/>
          <a:p>
            <a:pPr lvl="0"/>
            <a:r>
              <a:rPr lang="en-US" dirty="0">
                <a:solidFill>
                  <a:srgbClr val="C00000"/>
                </a:solidFill>
                <a:latin typeface="Verdana"/>
              </a:rPr>
              <a:t>The initial premise "</a:t>
            </a:r>
            <a:r>
              <a:rPr lang="en-US" b="1" dirty="0">
                <a:solidFill>
                  <a:srgbClr val="C00000"/>
                </a:solidFill>
                <a:latin typeface="Verdana"/>
              </a:rPr>
              <a:t>each of us has something positive to offer to the group; let's focus on this and not the weaknesses</a:t>
            </a:r>
            <a:r>
              <a:rPr lang="en-US" dirty="0">
                <a:solidFill>
                  <a:srgbClr val="C00000"/>
                </a:solidFill>
                <a:latin typeface="Verdana"/>
              </a:rPr>
              <a:t>" proved to be determinant in creating an atmosphere of trust and sharing of ideas. </a:t>
            </a:r>
          </a:p>
        </p:txBody>
      </p:sp>
      <p:sp>
        <p:nvSpPr>
          <p:cNvPr id="3" name="Slide Number Placeholder 2"/>
          <p:cNvSpPr>
            <a:spLocks noGrp="1"/>
          </p:cNvSpPr>
          <p:nvPr>
            <p:ph type="sldNum" sz="quarter" idx="12"/>
          </p:nvPr>
        </p:nvSpPr>
        <p:spPr/>
        <p:txBody>
          <a:bodyPr/>
          <a:lstStyle/>
          <a:p>
            <a:fld id="{9331CE98-173E-4C54-B3EE-644A2927C43F}" type="slidenum">
              <a:rPr lang="en-US" smtClean="0"/>
              <a:t>12</a:t>
            </a:fld>
            <a:endParaRPr lang="en-US"/>
          </a:p>
        </p:txBody>
      </p:sp>
    </p:spTree>
    <p:extLst>
      <p:ext uri="{BB962C8B-B14F-4D97-AF65-F5344CB8AC3E}">
        <p14:creationId xmlns:p14="http://schemas.microsoft.com/office/powerpoint/2010/main" val="391387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2567" y="1035000"/>
            <a:ext cx="9558130" cy="3477875"/>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00FF"/>
                </a:solidFill>
                <a:latin typeface="Calibri" panose="020F0502020204030204" pitchFamily="34" charset="0"/>
              </a:rPr>
              <a:t>Argentine Agricultural Agency (INTA)</a:t>
            </a:r>
          </a:p>
          <a:p>
            <a:pPr marL="342900" indent="-342900">
              <a:buFont typeface="Wingdings" panose="05000000000000000000" pitchFamily="2" charset="2"/>
              <a:buChar char="§"/>
            </a:pPr>
            <a:r>
              <a:rPr lang="en-US" sz="2000" dirty="0">
                <a:solidFill>
                  <a:srgbClr val="0000FF"/>
                </a:solidFill>
                <a:latin typeface="Calibri" panose="020F0502020204030204" pitchFamily="34" charset="0"/>
              </a:rPr>
              <a:t>Argentine Space Agency (CONAE)</a:t>
            </a:r>
          </a:p>
          <a:p>
            <a:pPr marL="342900" indent="-342900">
              <a:buFont typeface="Wingdings" panose="05000000000000000000" pitchFamily="2" charset="2"/>
              <a:buChar char="§"/>
            </a:pPr>
            <a:r>
              <a:rPr lang="en-US" sz="2000" dirty="0">
                <a:solidFill>
                  <a:srgbClr val="0000FF"/>
                </a:solidFill>
                <a:latin typeface="Calibri" panose="020F0502020204030204" pitchFamily="34" charset="0"/>
              </a:rPr>
              <a:t>Argentine National Weather Service</a:t>
            </a:r>
            <a:endParaRPr lang="en-US" sz="2000" b="1" i="1" dirty="0">
              <a:solidFill>
                <a:srgbClr val="0000FF"/>
              </a:solidFill>
              <a:latin typeface="Calibri" panose="020F0502020204030204" pitchFamily="34" charset="0"/>
            </a:endParaRPr>
          </a:p>
          <a:p>
            <a:pPr marL="342900" indent="-342900">
              <a:buFont typeface="Wingdings" panose="05000000000000000000" pitchFamily="2" charset="2"/>
              <a:buChar char="§"/>
            </a:pPr>
            <a:r>
              <a:rPr lang="es-ES" sz="2000" dirty="0">
                <a:solidFill>
                  <a:srgbClr val="0000FF"/>
                </a:solidFill>
                <a:latin typeface="Calibri" panose="020F0502020204030204" pitchFamily="34" charset="0"/>
              </a:rPr>
              <a:t>Office of </a:t>
            </a:r>
            <a:r>
              <a:rPr lang="en-US" sz="2000" dirty="0">
                <a:solidFill>
                  <a:srgbClr val="0000FF"/>
                </a:solidFill>
                <a:latin typeface="Calibri" panose="020F0502020204030204" pitchFamily="34" charset="0"/>
              </a:rPr>
              <a:t>Agricultural</a:t>
            </a:r>
            <a:r>
              <a:rPr lang="es-ES" sz="2000" dirty="0">
                <a:solidFill>
                  <a:srgbClr val="0000FF"/>
                </a:solidFill>
                <a:latin typeface="Calibri" panose="020F0502020204030204" pitchFamily="34" charset="0"/>
              </a:rPr>
              <a:t> </a:t>
            </a:r>
            <a:r>
              <a:rPr lang="en-US" sz="2000" dirty="0">
                <a:solidFill>
                  <a:srgbClr val="0000FF"/>
                </a:solidFill>
                <a:latin typeface="Calibri" panose="020F0502020204030204" pitchFamily="34" charset="0"/>
              </a:rPr>
              <a:t>Risks</a:t>
            </a:r>
            <a:r>
              <a:rPr lang="es-ES" sz="2000" dirty="0">
                <a:solidFill>
                  <a:srgbClr val="0000FF"/>
                </a:solidFill>
                <a:latin typeface="Calibri" panose="020F0502020204030204" pitchFamily="34" charset="0"/>
              </a:rPr>
              <a:t> (</a:t>
            </a:r>
            <a:r>
              <a:rPr lang="en-US" sz="2000" dirty="0">
                <a:solidFill>
                  <a:srgbClr val="0000FF"/>
                </a:solidFill>
                <a:latin typeface="Calibri" panose="020F0502020204030204" pitchFamily="34" charset="0"/>
              </a:rPr>
              <a:t>Ministry</a:t>
            </a:r>
            <a:r>
              <a:rPr lang="es-ES" sz="2000" dirty="0">
                <a:solidFill>
                  <a:srgbClr val="0000FF"/>
                </a:solidFill>
                <a:latin typeface="Calibri" panose="020F0502020204030204" pitchFamily="34" charset="0"/>
              </a:rPr>
              <a:t> of </a:t>
            </a:r>
            <a:r>
              <a:rPr lang="en-US" sz="2000" dirty="0">
                <a:solidFill>
                  <a:srgbClr val="0000FF"/>
                </a:solidFill>
                <a:latin typeface="Calibri" panose="020F0502020204030204" pitchFamily="34" charset="0"/>
              </a:rPr>
              <a:t>Agriculture</a:t>
            </a:r>
            <a:r>
              <a:rPr lang="es-ES" sz="2000" dirty="0" smtClean="0">
                <a:solidFill>
                  <a:srgbClr val="0000FF"/>
                </a:solidFill>
                <a:latin typeface="Calibri" panose="020F0502020204030204" pitchFamily="34" charset="0"/>
              </a:rPr>
              <a:t>)</a:t>
            </a:r>
          </a:p>
          <a:p>
            <a:endParaRPr lang="es-ES" sz="2000" dirty="0">
              <a:solidFill>
                <a:srgbClr val="0000FF"/>
              </a:solidFill>
              <a:latin typeface="Calibri" panose="020F0502020204030204" pitchFamily="34" charset="0"/>
            </a:endParaRPr>
          </a:p>
          <a:p>
            <a:pPr marL="342900" indent="-342900">
              <a:buFont typeface="Wingdings" panose="05000000000000000000" pitchFamily="2" charset="2"/>
              <a:buChar char="§"/>
            </a:pPr>
            <a:r>
              <a:rPr lang="en-US" sz="2000" dirty="0">
                <a:solidFill>
                  <a:srgbClr val="0000FF"/>
                </a:solidFill>
                <a:latin typeface="Calibri" panose="020F0502020204030204" pitchFamily="34" charset="0"/>
              </a:rPr>
              <a:t>School</a:t>
            </a:r>
            <a:r>
              <a:rPr lang="es-ES" sz="2000" dirty="0">
                <a:solidFill>
                  <a:srgbClr val="0000FF"/>
                </a:solidFill>
                <a:latin typeface="Calibri" panose="020F0502020204030204" pitchFamily="34" charset="0"/>
              </a:rPr>
              <a:t> of </a:t>
            </a:r>
            <a:r>
              <a:rPr lang="en-US" sz="2000" dirty="0">
                <a:solidFill>
                  <a:srgbClr val="0000FF"/>
                </a:solidFill>
                <a:latin typeface="Calibri" panose="020F0502020204030204" pitchFamily="34" charset="0"/>
              </a:rPr>
              <a:t>Agriculture</a:t>
            </a:r>
            <a:r>
              <a:rPr lang="es-ES" sz="2000" dirty="0">
                <a:solidFill>
                  <a:srgbClr val="0000FF"/>
                </a:solidFill>
                <a:latin typeface="Calibri" panose="020F0502020204030204" pitchFamily="34" charset="0"/>
              </a:rPr>
              <a:t> (UBA)</a:t>
            </a:r>
          </a:p>
          <a:p>
            <a:pPr marL="342900" indent="-342900">
              <a:buFont typeface="Wingdings" panose="05000000000000000000" pitchFamily="2" charset="2"/>
              <a:buChar char="§"/>
            </a:pPr>
            <a:r>
              <a:rPr lang="en-US" sz="2000" dirty="0">
                <a:solidFill>
                  <a:srgbClr val="0000FF"/>
                </a:solidFill>
                <a:latin typeface="Calibri" panose="020F0502020204030204" pitchFamily="34" charset="0"/>
              </a:rPr>
              <a:t>Center for Research of the Sea and Atmosphere (CIMA, CONICET/UBA)</a:t>
            </a:r>
          </a:p>
          <a:p>
            <a:pPr marL="342900" indent="-342900">
              <a:buFont typeface="Wingdings" panose="05000000000000000000" pitchFamily="2" charset="2"/>
              <a:buChar char="§"/>
            </a:pPr>
            <a:r>
              <a:rPr lang="en-US" sz="2000" dirty="0">
                <a:solidFill>
                  <a:srgbClr val="0000FF"/>
                </a:solidFill>
                <a:latin typeface="Calibri" panose="020F0502020204030204" pitchFamily="34" charset="0"/>
              </a:rPr>
              <a:t>University of Maryland (UMD)</a:t>
            </a:r>
          </a:p>
          <a:p>
            <a:pPr marL="342900" indent="-342900">
              <a:buFont typeface="Wingdings" panose="05000000000000000000" pitchFamily="2" charset="2"/>
              <a:buChar char="§"/>
            </a:pPr>
            <a:r>
              <a:rPr lang="en-US" sz="2000" dirty="0">
                <a:solidFill>
                  <a:srgbClr val="0000FF"/>
                </a:solidFill>
                <a:latin typeface="Calibri" panose="020F0502020204030204" pitchFamily="34" charset="0"/>
              </a:rPr>
              <a:t>National University of the Littoral (UNL, </a:t>
            </a:r>
            <a:r>
              <a:rPr lang="en-US" sz="2000" dirty="0" err="1">
                <a:solidFill>
                  <a:srgbClr val="0000FF"/>
                </a:solidFill>
                <a:latin typeface="Calibri" panose="020F0502020204030204" pitchFamily="34" charset="0"/>
              </a:rPr>
              <a:t>Arg</a:t>
            </a:r>
            <a:r>
              <a:rPr lang="en-US" sz="2000" dirty="0">
                <a:solidFill>
                  <a:srgbClr val="0000FF"/>
                </a:solidFill>
                <a:latin typeface="Calibri" panose="020F0502020204030204" pitchFamily="34" charset="0"/>
              </a:rPr>
              <a:t>)</a:t>
            </a:r>
            <a:endParaRPr lang="en-US" sz="2000" b="1" i="1" dirty="0">
              <a:solidFill>
                <a:srgbClr val="0000FF"/>
              </a:solidFill>
              <a:latin typeface="Calibri" panose="020F0502020204030204" pitchFamily="34" charset="0"/>
            </a:endParaRPr>
          </a:p>
          <a:p>
            <a:pPr marL="342900" indent="-342900">
              <a:buFont typeface="Wingdings" panose="05000000000000000000" pitchFamily="2" charset="2"/>
              <a:buChar char="§"/>
            </a:pPr>
            <a:r>
              <a:rPr lang="en-US" sz="2000" dirty="0">
                <a:solidFill>
                  <a:srgbClr val="0000FF"/>
                </a:solidFill>
                <a:latin typeface="Calibri" panose="020F0502020204030204" pitchFamily="34" charset="0"/>
              </a:rPr>
              <a:t>Institute for Plains Hydrology “Dr. </a:t>
            </a:r>
            <a:r>
              <a:rPr lang="es-ES" sz="2000" dirty="0">
                <a:solidFill>
                  <a:srgbClr val="0000FF"/>
                </a:solidFill>
                <a:latin typeface="Calibri" panose="020F0502020204030204" pitchFamily="34" charset="0"/>
              </a:rPr>
              <a:t>Eduardo J. </a:t>
            </a:r>
            <a:r>
              <a:rPr lang="es-ES" sz="2000" dirty="0" err="1">
                <a:solidFill>
                  <a:srgbClr val="0000FF"/>
                </a:solidFill>
                <a:latin typeface="Calibri" panose="020F0502020204030204" pitchFamily="34" charset="0"/>
              </a:rPr>
              <a:t>Usunoff</a:t>
            </a:r>
            <a:r>
              <a:rPr lang="es-ES" sz="2000" dirty="0">
                <a:solidFill>
                  <a:srgbClr val="0000FF"/>
                </a:solidFill>
                <a:latin typeface="Calibri" panose="020F0502020204030204" pitchFamily="34" charset="0"/>
              </a:rPr>
              <a:t>” (UNICEN)</a:t>
            </a:r>
          </a:p>
          <a:p>
            <a:pPr marL="342900" indent="-342900">
              <a:buFont typeface="Wingdings" panose="05000000000000000000" pitchFamily="2" charset="2"/>
              <a:buChar char="§"/>
            </a:pPr>
            <a:r>
              <a:rPr lang="en-US" sz="2000" dirty="0">
                <a:solidFill>
                  <a:srgbClr val="0000FF"/>
                </a:solidFill>
                <a:latin typeface="Calibri" panose="020F0502020204030204" pitchFamily="34" charset="0"/>
              </a:rPr>
              <a:t>Institute for Research in Astronomy and Astrophysics </a:t>
            </a:r>
            <a:r>
              <a:rPr lang="es-ES" sz="2000" dirty="0">
                <a:solidFill>
                  <a:srgbClr val="0000FF"/>
                </a:solidFill>
                <a:latin typeface="Calibri" panose="020F0502020204030204" pitchFamily="34" charset="0"/>
              </a:rPr>
              <a:t>(CONICET/UBA)</a:t>
            </a:r>
          </a:p>
        </p:txBody>
      </p:sp>
      <p:sp>
        <p:nvSpPr>
          <p:cNvPr id="3" name="Rectangle 2"/>
          <p:cNvSpPr/>
          <p:nvPr/>
        </p:nvSpPr>
        <p:spPr>
          <a:xfrm>
            <a:off x="287993" y="96102"/>
            <a:ext cx="5943600" cy="646331"/>
          </a:xfrm>
          <a:prstGeom prst="rect">
            <a:avLst/>
          </a:prstGeom>
        </p:spPr>
        <p:txBody>
          <a:bodyPr wrap="square">
            <a:spAutoFit/>
          </a:bodyPr>
          <a:lstStyle/>
          <a:p>
            <a:r>
              <a:rPr lang="en-US" sz="3600" dirty="0">
                <a:solidFill>
                  <a:srgbClr val="000000"/>
                </a:solidFill>
                <a:effectLst>
                  <a:outerShdw blurRad="38100" dist="38100" dir="2700000" algn="tl">
                    <a:srgbClr val="000000">
                      <a:alpha val="43137"/>
                    </a:srgbClr>
                  </a:outerShdw>
                </a:effectLst>
              </a:rPr>
              <a:t>Participating groups</a:t>
            </a:r>
          </a:p>
        </p:txBody>
      </p:sp>
      <p:pic>
        <p:nvPicPr>
          <p:cNvPr id="4" name="Picture 3"/>
          <p:cNvPicPr>
            <a:picLocks noChangeAspect="1"/>
          </p:cNvPicPr>
          <p:nvPr/>
        </p:nvPicPr>
        <p:blipFill>
          <a:blip r:embed="rId2"/>
          <a:stretch>
            <a:fillRect/>
          </a:stretch>
        </p:blipFill>
        <p:spPr>
          <a:xfrm>
            <a:off x="1854200" y="5783569"/>
            <a:ext cx="1879600" cy="931556"/>
          </a:xfrm>
          <a:prstGeom prst="rect">
            <a:avLst/>
          </a:prstGeom>
        </p:spPr>
      </p:pic>
      <p:pic>
        <p:nvPicPr>
          <p:cNvPr id="6" name="Picture 5"/>
          <p:cNvPicPr>
            <a:picLocks noChangeAspect="1"/>
          </p:cNvPicPr>
          <p:nvPr/>
        </p:nvPicPr>
        <p:blipFill>
          <a:blip r:embed="rId3"/>
          <a:stretch>
            <a:fillRect/>
          </a:stretch>
        </p:blipFill>
        <p:spPr>
          <a:xfrm>
            <a:off x="3962401" y="5747385"/>
            <a:ext cx="962025" cy="952500"/>
          </a:xfrm>
          <a:prstGeom prst="rect">
            <a:avLst/>
          </a:prstGeom>
        </p:spPr>
      </p:pic>
      <p:pic>
        <p:nvPicPr>
          <p:cNvPr id="7" name="Picture 6"/>
          <p:cNvPicPr>
            <a:picLocks noChangeAspect="1"/>
          </p:cNvPicPr>
          <p:nvPr/>
        </p:nvPicPr>
        <p:blipFill>
          <a:blip r:embed="rId4"/>
          <a:stretch>
            <a:fillRect/>
          </a:stretch>
        </p:blipFill>
        <p:spPr>
          <a:xfrm>
            <a:off x="5238750" y="5768330"/>
            <a:ext cx="1466850" cy="866775"/>
          </a:xfrm>
          <a:prstGeom prst="rect">
            <a:avLst/>
          </a:prstGeom>
        </p:spPr>
      </p:pic>
      <p:pic>
        <p:nvPicPr>
          <p:cNvPr id="2052" name="Picture 4" descr="Logo del INTA"/>
          <p:cNvPicPr>
            <a:picLocks noChangeAspect="1" noChangeArrowheads="1"/>
          </p:cNvPicPr>
          <p:nvPr/>
        </p:nvPicPr>
        <p:blipFill rotWithShape="1">
          <a:blip r:embed="rId5">
            <a:extLst>
              <a:ext uri="{28A0092B-C50C-407E-A947-70E740481C1C}">
                <a14:useLocalDpi xmlns:a14="http://schemas.microsoft.com/office/drawing/2010/main" val="0"/>
              </a:ext>
            </a:extLst>
          </a:blip>
          <a:srcRect r="73700"/>
          <a:stretch/>
        </p:blipFill>
        <p:spPr bwMode="auto">
          <a:xfrm>
            <a:off x="4959168" y="4895752"/>
            <a:ext cx="730993" cy="7406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ima.fcen.uba.ar/imagenes/logonuev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3925" y="5697532"/>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ogo FAUB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2980" y="4835595"/>
            <a:ext cx="701040" cy="7633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NIVERSITY OF MARYLA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829" y="4860996"/>
            <a:ext cx="3025928" cy="7060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universidad nacional del litoral, santa fe, argentin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3970" y="4893466"/>
            <a:ext cx="2686050" cy="742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9413240" y="5603240"/>
            <a:ext cx="1238250" cy="1219200"/>
          </a:xfrm>
          <a:prstGeom prst="rect">
            <a:avLst/>
          </a:prstGeom>
        </p:spPr>
      </p:pic>
      <p:pic>
        <p:nvPicPr>
          <p:cNvPr id="2062" name="Picture 14" descr="Inici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24883" y="5897557"/>
            <a:ext cx="754103" cy="652807"/>
          </a:xfrm>
          <a:prstGeom prst="rect">
            <a:avLst/>
          </a:prstGeom>
          <a:solidFill>
            <a:srgbClr val="0000FF"/>
          </a:solidFill>
        </p:spPr>
      </p:pic>
      <p:sp>
        <p:nvSpPr>
          <p:cNvPr id="2" name="Right Brace 1"/>
          <p:cNvSpPr/>
          <p:nvPr/>
        </p:nvSpPr>
        <p:spPr bwMode="auto">
          <a:xfrm rot="10800000" flipH="1">
            <a:off x="6705600" y="1230084"/>
            <a:ext cx="861500" cy="1347745"/>
          </a:xfrm>
          <a:prstGeom prst="rightBrace">
            <a:avLst/>
          </a:prstGeom>
          <a:no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pPr>
            <a:endParaRPr kumimoji="1" lang="en-US">
              <a:solidFill>
                <a:srgbClr val="000000"/>
              </a:solidFill>
              <a:ea typeface="MD아트체" pitchFamily="18" charset="-127"/>
            </a:endParaRPr>
          </a:p>
        </p:txBody>
      </p:sp>
      <p:sp>
        <p:nvSpPr>
          <p:cNvPr id="9" name="TextBox 8"/>
          <p:cNvSpPr txBox="1"/>
          <p:nvPr/>
        </p:nvSpPr>
        <p:spPr>
          <a:xfrm>
            <a:off x="7702617" y="1611568"/>
            <a:ext cx="2744890" cy="584775"/>
          </a:xfrm>
          <a:prstGeom prst="rect">
            <a:avLst/>
          </a:prstGeom>
          <a:noFill/>
        </p:spPr>
        <p:txBody>
          <a:bodyPr wrap="square" rtlCol="0">
            <a:spAutoFit/>
          </a:bodyPr>
          <a:lstStyle/>
          <a:p>
            <a:r>
              <a:rPr lang="en-US" sz="1600" dirty="0">
                <a:solidFill>
                  <a:srgbClr val="000000"/>
                </a:solidFill>
              </a:rPr>
              <a:t>Working w/ end users and stakeholders</a:t>
            </a:r>
          </a:p>
        </p:txBody>
      </p:sp>
      <p:pic>
        <p:nvPicPr>
          <p:cNvPr id="16" name="Picture 15"/>
          <p:cNvPicPr>
            <a:picLocks noChangeAspect="1"/>
          </p:cNvPicPr>
          <p:nvPr/>
        </p:nvPicPr>
        <p:blipFill>
          <a:blip r:embed="rId12"/>
          <a:stretch>
            <a:fillRect/>
          </a:stretch>
        </p:blipFill>
        <p:spPr>
          <a:xfrm>
            <a:off x="9593504" y="141025"/>
            <a:ext cx="2598496" cy="561064"/>
          </a:xfrm>
          <a:prstGeom prst="rect">
            <a:avLst/>
          </a:prstGeom>
        </p:spPr>
      </p:pic>
      <p:sp>
        <p:nvSpPr>
          <p:cNvPr id="10" name="Slide Number Placeholder 9"/>
          <p:cNvSpPr>
            <a:spLocks noGrp="1"/>
          </p:cNvSpPr>
          <p:nvPr>
            <p:ph type="sldNum" sz="quarter" idx="10"/>
          </p:nvPr>
        </p:nvSpPr>
        <p:spPr/>
        <p:txBody>
          <a:bodyPr/>
          <a:lstStyle/>
          <a:p>
            <a:pPr>
              <a:defRPr/>
            </a:pPr>
            <a:fld id="{BB996E1F-44F4-4B92-8BC8-89BA4191DCF6}" type="slidenum">
              <a:rPr lang="ko-KR" altLang="en-US" smtClean="0"/>
              <a:pPr>
                <a:defRPr/>
              </a:pPr>
              <a:t>13</a:t>
            </a:fld>
            <a:endParaRPr lang="en-US" altLang="ko-KR"/>
          </a:p>
        </p:txBody>
      </p:sp>
    </p:spTree>
    <p:extLst>
      <p:ext uri="{BB962C8B-B14F-4D97-AF65-F5344CB8AC3E}">
        <p14:creationId xmlns:p14="http://schemas.microsoft.com/office/powerpoint/2010/main" val="3368587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82926" y="800965"/>
            <a:ext cx="5109074" cy="4052424"/>
            <a:chOff x="0" y="0"/>
            <a:chExt cx="5893308" cy="4692881"/>
          </a:xfrm>
        </p:grpSpPr>
        <p:sp>
          <p:nvSpPr>
            <p:cNvPr id="3" name="Rectangle 2"/>
            <p:cNvSpPr/>
            <p:nvPr/>
          </p:nvSpPr>
          <p:spPr>
            <a:xfrm>
              <a:off x="5184801" y="3523546"/>
              <a:ext cx="42143"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4" name="Shape 73139"/>
            <p:cNvSpPr/>
            <p:nvPr/>
          </p:nvSpPr>
          <p:spPr>
            <a:xfrm>
              <a:off x="0" y="0"/>
              <a:ext cx="12192" cy="12192"/>
            </a:xfrm>
            <a:custGeom>
              <a:avLst/>
              <a:gdLst/>
              <a:ahLst/>
              <a:cxnLst/>
              <a:rect l="0" t="0" r="0" b="0"/>
              <a:pathLst>
                <a:path w="12192" h="12192">
                  <a:moveTo>
                    <a:pt x="0" y="0"/>
                  </a:moveTo>
                  <a:lnTo>
                    <a:pt x="12192" y="0"/>
                  </a:lnTo>
                  <a:lnTo>
                    <a:pt x="12192" y="12192"/>
                  </a:lnTo>
                  <a:lnTo>
                    <a:pt x="0" y="1219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 name="Shape 73140"/>
            <p:cNvSpPr/>
            <p:nvPr/>
          </p:nvSpPr>
          <p:spPr>
            <a:xfrm>
              <a:off x="12192" y="0"/>
              <a:ext cx="5868924" cy="12192"/>
            </a:xfrm>
            <a:custGeom>
              <a:avLst/>
              <a:gdLst/>
              <a:ahLst/>
              <a:cxnLst/>
              <a:rect l="0" t="0" r="0" b="0"/>
              <a:pathLst>
                <a:path w="5868924" h="12192">
                  <a:moveTo>
                    <a:pt x="0" y="0"/>
                  </a:moveTo>
                  <a:lnTo>
                    <a:pt x="5868924" y="0"/>
                  </a:lnTo>
                  <a:lnTo>
                    <a:pt x="5868924" y="12192"/>
                  </a:lnTo>
                  <a:lnTo>
                    <a:pt x="0" y="1219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6" name="Shape 73141"/>
            <p:cNvSpPr/>
            <p:nvPr/>
          </p:nvSpPr>
          <p:spPr>
            <a:xfrm>
              <a:off x="5881116" y="0"/>
              <a:ext cx="12192" cy="12192"/>
            </a:xfrm>
            <a:custGeom>
              <a:avLst/>
              <a:gdLst/>
              <a:ahLst/>
              <a:cxnLst/>
              <a:rect l="0" t="0" r="0" b="0"/>
              <a:pathLst>
                <a:path w="12192" h="12192">
                  <a:moveTo>
                    <a:pt x="0" y="0"/>
                  </a:moveTo>
                  <a:lnTo>
                    <a:pt x="12192" y="0"/>
                  </a:lnTo>
                  <a:lnTo>
                    <a:pt x="12192" y="12192"/>
                  </a:lnTo>
                  <a:lnTo>
                    <a:pt x="0" y="1219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7" name="Shape 73142"/>
            <p:cNvSpPr/>
            <p:nvPr/>
          </p:nvSpPr>
          <p:spPr>
            <a:xfrm>
              <a:off x="0" y="12192"/>
              <a:ext cx="12192" cy="3692652"/>
            </a:xfrm>
            <a:custGeom>
              <a:avLst/>
              <a:gdLst/>
              <a:ahLst/>
              <a:cxnLst/>
              <a:rect l="0" t="0" r="0" b="0"/>
              <a:pathLst>
                <a:path w="12192" h="3692652">
                  <a:moveTo>
                    <a:pt x="0" y="0"/>
                  </a:moveTo>
                  <a:lnTo>
                    <a:pt x="12192" y="0"/>
                  </a:lnTo>
                  <a:lnTo>
                    <a:pt x="12192" y="3692652"/>
                  </a:lnTo>
                  <a:lnTo>
                    <a:pt x="0" y="369265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8" name="Shape 73143"/>
            <p:cNvSpPr/>
            <p:nvPr/>
          </p:nvSpPr>
          <p:spPr>
            <a:xfrm>
              <a:off x="5881116" y="12192"/>
              <a:ext cx="12192" cy="3692652"/>
            </a:xfrm>
            <a:custGeom>
              <a:avLst/>
              <a:gdLst/>
              <a:ahLst/>
              <a:cxnLst/>
              <a:rect l="0" t="0" r="0" b="0"/>
              <a:pathLst>
                <a:path w="12192" h="3692652">
                  <a:moveTo>
                    <a:pt x="0" y="0"/>
                  </a:moveTo>
                  <a:lnTo>
                    <a:pt x="12192" y="0"/>
                  </a:lnTo>
                  <a:lnTo>
                    <a:pt x="12192" y="3692652"/>
                  </a:lnTo>
                  <a:lnTo>
                    <a:pt x="0" y="369265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11" name="Rectangle 10"/>
            <p:cNvSpPr/>
            <p:nvPr/>
          </p:nvSpPr>
          <p:spPr>
            <a:xfrm>
              <a:off x="611124" y="3735400"/>
              <a:ext cx="54119" cy="202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200" b="1">
                  <a:solidFill>
                    <a:srgbClr val="005EA3"/>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Rectangle 11"/>
            <p:cNvSpPr/>
            <p:nvPr/>
          </p:nvSpPr>
          <p:spPr>
            <a:xfrm>
              <a:off x="652272" y="3735400"/>
              <a:ext cx="45808" cy="202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4" name="Rectangle 13"/>
            <p:cNvSpPr/>
            <p:nvPr/>
          </p:nvSpPr>
          <p:spPr>
            <a:xfrm>
              <a:off x="2831689" y="3744514"/>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a:t>
              </a:r>
            </a:p>
          </p:txBody>
        </p:sp>
        <p:sp>
          <p:nvSpPr>
            <p:cNvPr id="18" name="Rectangle 17"/>
            <p:cNvSpPr/>
            <p:nvPr/>
          </p:nvSpPr>
          <p:spPr>
            <a:xfrm>
              <a:off x="4399916" y="3744514"/>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a:t>
              </a:r>
            </a:p>
          </p:txBody>
        </p:sp>
        <p:sp>
          <p:nvSpPr>
            <p:cNvPr id="22" name="Shape 73144"/>
            <p:cNvSpPr/>
            <p:nvPr/>
          </p:nvSpPr>
          <p:spPr>
            <a:xfrm>
              <a:off x="0" y="3704844"/>
              <a:ext cx="12192" cy="187452"/>
            </a:xfrm>
            <a:custGeom>
              <a:avLst/>
              <a:gdLst/>
              <a:ahLst/>
              <a:cxnLst/>
              <a:rect l="0" t="0" r="0" b="0"/>
              <a:pathLst>
                <a:path w="12192" h="187452">
                  <a:moveTo>
                    <a:pt x="0" y="0"/>
                  </a:moveTo>
                  <a:lnTo>
                    <a:pt x="12192" y="0"/>
                  </a:lnTo>
                  <a:lnTo>
                    <a:pt x="12192" y="187452"/>
                  </a:lnTo>
                  <a:lnTo>
                    <a:pt x="0" y="18745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23" name="Shape 73145"/>
            <p:cNvSpPr/>
            <p:nvPr/>
          </p:nvSpPr>
          <p:spPr>
            <a:xfrm>
              <a:off x="5881116" y="3704844"/>
              <a:ext cx="12192" cy="187452"/>
            </a:xfrm>
            <a:custGeom>
              <a:avLst/>
              <a:gdLst/>
              <a:ahLst/>
              <a:cxnLst/>
              <a:rect l="0" t="0" r="0" b="0"/>
              <a:pathLst>
                <a:path w="12192" h="187452">
                  <a:moveTo>
                    <a:pt x="0" y="0"/>
                  </a:moveTo>
                  <a:lnTo>
                    <a:pt x="12192" y="0"/>
                  </a:lnTo>
                  <a:lnTo>
                    <a:pt x="12192" y="187452"/>
                  </a:lnTo>
                  <a:lnTo>
                    <a:pt x="0" y="18745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26" name="Rectangle 25"/>
            <p:cNvSpPr/>
            <p:nvPr/>
          </p:nvSpPr>
          <p:spPr>
            <a:xfrm>
              <a:off x="1475317" y="3918231"/>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a:t>
              </a:r>
            </a:p>
          </p:txBody>
        </p:sp>
        <p:sp>
          <p:nvSpPr>
            <p:cNvPr id="28" name="Rectangle 27"/>
            <p:cNvSpPr/>
            <p:nvPr/>
          </p:nvSpPr>
          <p:spPr>
            <a:xfrm>
              <a:off x="3889279" y="3918231"/>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a:t>
              </a:r>
            </a:p>
          </p:txBody>
        </p:sp>
        <p:sp>
          <p:nvSpPr>
            <p:cNvPr id="30" name="Rectangle 29"/>
            <p:cNvSpPr/>
            <p:nvPr/>
          </p:nvSpPr>
          <p:spPr>
            <a:xfrm>
              <a:off x="4576719" y="3918231"/>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a:t>
              </a:r>
            </a:p>
          </p:txBody>
        </p:sp>
        <p:sp>
          <p:nvSpPr>
            <p:cNvPr id="32" name="Shape 73146"/>
            <p:cNvSpPr/>
            <p:nvPr/>
          </p:nvSpPr>
          <p:spPr>
            <a:xfrm>
              <a:off x="0" y="3892296"/>
              <a:ext cx="12192" cy="169164"/>
            </a:xfrm>
            <a:custGeom>
              <a:avLst/>
              <a:gdLst/>
              <a:ahLst/>
              <a:cxnLst/>
              <a:rect l="0" t="0" r="0" b="0"/>
              <a:pathLst>
                <a:path w="12192" h="169164">
                  <a:moveTo>
                    <a:pt x="0" y="0"/>
                  </a:moveTo>
                  <a:lnTo>
                    <a:pt x="12192" y="0"/>
                  </a:lnTo>
                  <a:lnTo>
                    <a:pt x="12192" y="169164"/>
                  </a:lnTo>
                  <a:lnTo>
                    <a:pt x="0" y="169164"/>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33" name="Shape 73147"/>
            <p:cNvSpPr/>
            <p:nvPr/>
          </p:nvSpPr>
          <p:spPr>
            <a:xfrm>
              <a:off x="5881116" y="3892296"/>
              <a:ext cx="12192" cy="169164"/>
            </a:xfrm>
            <a:custGeom>
              <a:avLst/>
              <a:gdLst/>
              <a:ahLst/>
              <a:cxnLst/>
              <a:rect l="0" t="0" r="0" b="0"/>
              <a:pathLst>
                <a:path w="12192" h="169164">
                  <a:moveTo>
                    <a:pt x="0" y="0"/>
                  </a:moveTo>
                  <a:lnTo>
                    <a:pt x="12192" y="0"/>
                  </a:lnTo>
                  <a:lnTo>
                    <a:pt x="12192" y="169164"/>
                  </a:lnTo>
                  <a:lnTo>
                    <a:pt x="0" y="169164"/>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35" name="Rectangle 34"/>
            <p:cNvSpPr/>
            <p:nvPr/>
          </p:nvSpPr>
          <p:spPr>
            <a:xfrm>
              <a:off x="1077547" y="4087322"/>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a:t>
              </a:r>
            </a:p>
          </p:txBody>
        </p:sp>
        <p:sp>
          <p:nvSpPr>
            <p:cNvPr id="37" name="Rectangle 36"/>
            <p:cNvSpPr/>
            <p:nvPr/>
          </p:nvSpPr>
          <p:spPr>
            <a:xfrm>
              <a:off x="1696285" y="4087322"/>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a:t>
              </a:r>
            </a:p>
          </p:txBody>
        </p:sp>
        <p:sp>
          <p:nvSpPr>
            <p:cNvPr id="39" name="Rectangle 38"/>
            <p:cNvSpPr/>
            <p:nvPr/>
          </p:nvSpPr>
          <p:spPr>
            <a:xfrm>
              <a:off x="3643914" y="4087322"/>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rPr>
                <a:t>‐</a:t>
              </a:r>
            </a:p>
          </p:txBody>
        </p:sp>
        <p:sp>
          <p:nvSpPr>
            <p:cNvPr id="41" name="Rectangle 40"/>
            <p:cNvSpPr/>
            <p:nvPr/>
          </p:nvSpPr>
          <p:spPr>
            <a:xfrm>
              <a:off x="4338925" y="4087322"/>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a:t>
              </a:r>
            </a:p>
          </p:txBody>
        </p:sp>
        <p:sp>
          <p:nvSpPr>
            <p:cNvPr id="45" name="Shape 73148"/>
            <p:cNvSpPr/>
            <p:nvPr/>
          </p:nvSpPr>
          <p:spPr>
            <a:xfrm>
              <a:off x="0" y="4061460"/>
              <a:ext cx="12192" cy="170688"/>
            </a:xfrm>
            <a:custGeom>
              <a:avLst/>
              <a:gdLst/>
              <a:ahLst/>
              <a:cxnLst/>
              <a:rect l="0" t="0" r="0" b="0"/>
              <a:pathLst>
                <a:path w="12192" h="170688">
                  <a:moveTo>
                    <a:pt x="0" y="0"/>
                  </a:moveTo>
                  <a:lnTo>
                    <a:pt x="12192" y="0"/>
                  </a:lnTo>
                  <a:lnTo>
                    <a:pt x="12192" y="170688"/>
                  </a:lnTo>
                  <a:lnTo>
                    <a:pt x="0" y="170688"/>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46" name="Shape 73149"/>
            <p:cNvSpPr/>
            <p:nvPr/>
          </p:nvSpPr>
          <p:spPr>
            <a:xfrm>
              <a:off x="5881116" y="4061460"/>
              <a:ext cx="12192" cy="170688"/>
            </a:xfrm>
            <a:custGeom>
              <a:avLst/>
              <a:gdLst/>
              <a:ahLst/>
              <a:cxnLst/>
              <a:rect l="0" t="0" r="0" b="0"/>
              <a:pathLst>
                <a:path w="12192" h="170688">
                  <a:moveTo>
                    <a:pt x="0" y="0"/>
                  </a:moveTo>
                  <a:lnTo>
                    <a:pt x="12192" y="0"/>
                  </a:lnTo>
                  <a:lnTo>
                    <a:pt x="12192" y="170688"/>
                  </a:lnTo>
                  <a:lnTo>
                    <a:pt x="0" y="170688"/>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48" name="Rectangle 47"/>
            <p:cNvSpPr/>
            <p:nvPr/>
          </p:nvSpPr>
          <p:spPr>
            <a:xfrm>
              <a:off x="2002640" y="4258095"/>
              <a:ext cx="57062"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a:t>
              </a:r>
            </a:p>
          </p:txBody>
        </p:sp>
        <p:sp>
          <p:nvSpPr>
            <p:cNvPr id="50" name="Rectangle 49"/>
            <p:cNvSpPr/>
            <p:nvPr/>
          </p:nvSpPr>
          <p:spPr>
            <a:xfrm>
              <a:off x="3048031" y="4258095"/>
              <a:ext cx="42143"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51" name="Shape 73150"/>
            <p:cNvSpPr/>
            <p:nvPr/>
          </p:nvSpPr>
          <p:spPr>
            <a:xfrm>
              <a:off x="0" y="4232148"/>
              <a:ext cx="12192" cy="246888"/>
            </a:xfrm>
            <a:custGeom>
              <a:avLst/>
              <a:gdLst/>
              <a:ahLst/>
              <a:cxnLst/>
              <a:rect l="0" t="0" r="0" b="0"/>
              <a:pathLst>
                <a:path w="12192" h="246888">
                  <a:moveTo>
                    <a:pt x="0" y="0"/>
                  </a:moveTo>
                  <a:lnTo>
                    <a:pt x="12192" y="0"/>
                  </a:lnTo>
                  <a:lnTo>
                    <a:pt x="12192" y="246888"/>
                  </a:lnTo>
                  <a:lnTo>
                    <a:pt x="0" y="246888"/>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2" name="Shape 73151"/>
            <p:cNvSpPr/>
            <p:nvPr/>
          </p:nvSpPr>
          <p:spPr>
            <a:xfrm>
              <a:off x="5881116" y="4232148"/>
              <a:ext cx="12192" cy="246888"/>
            </a:xfrm>
            <a:custGeom>
              <a:avLst/>
              <a:gdLst/>
              <a:ahLst/>
              <a:cxnLst/>
              <a:rect l="0" t="0" r="0" b="0"/>
              <a:pathLst>
                <a:path w="12192" h="246888">
                  <a:moveTo>
                    <a:pt x="0" y="0"/>
                  </a:moveTo>
                  <a:lnTo>
                    <a:pt x="12192" y="0"/>
                  </a:lnTo>
                  <a:lnTo>
                    <a:pt x="12192" y="246888"/>
                  </a:lnTo>
                  <a:lnTo>
                    <a:pt x="0" y="246888"/>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3" name="Rectangle 52"/>
            <p:cNvSpPr/>
            <p:nvPr/>
          </p:nvSpPr>
          <p:spPr>
            <a:xfrm>
              <a:off x="80809" y="4506404"/>
              <a:ext cx="42144" cy="186477"/>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rPr>
                <a:t> </a:t>
              </a:r>
            </a:p>
          </p:txBody>
        </p:sp>
        <p:sp>
          <p:nvSpPr>
            <p:cNvPr id="54" name="Shape 73152"/>
            <p:cNvSpPr/>
            <p:nvPr/>
          </p:nvSpPr>
          <p:spPr>
            <a:xfrm>
              <a:off x="0" y="4663440"/>
              <a:ext cx="12192" cy="12192"/>
            </a:xfrm>
            <a:custGeom>
              <a:avLst/>
              <a:gdLst/>
              <a:ahLst/>
              <a:cxnLst/>
              <a:rect l="0" t="0" r="0" b="0"/>
              <a:pathLst>
                <a:path w="12192" h="12192">
                  <a:moveTo>
                    <a:pt x="0" y="0"/>
                  </a:moveTo>
                  <a:lnTo>
                    <a:pt x="12192" y="0"/>
                  </a:lnTo>
                  <a:lnTo>
                    <a:pt x="12192" y="12192"/>
                  </a:lnTo>
                  <a:lnTo>
                    <a:pt x="0" y="1219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5" name="Shape 73153"/>
            <p:cNvSpPr/>
            <p:nvPr/>
          </p:nvSpPr>
          <p:spPr>
            <a:xfrm>
              <a:off x="12192" y="4663440"/>
              <a:ext cx="5868924" cy="12192"/>
            </a:xfrm>
            <a:custGeom>
              <a:avLst/>
              <a:gdLst/>
              <a:ahLst/>
              <a:cxnLst/>
              <a:rect l="0" t="0" r="0" b="0"/>
              <a:pathLst>
                <a:path w="5868924" h="12192">
                  <a:moveTo>
                    <a:pt x="0" y="0"/>
                  </a:moveTo>
                  <a:lnTo>
                    <a:pt x="5868924" y="0"/>
                  </a:lnTo>
                  <a:lnTo>
                    <a:pt x="5868924" y="12192"/>
                  </a:lnTo>
                  <a:lnTo>
                    <a:pt x="0" y="1219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6" name="Shape 73154"/>
            <p:cNvSpPr/>
            <p:nvPr/>
          </p:nvSpPr>
          <p:spPr>
            <a:xfrm>
              <a:off x="5881116" y="4663440"/>
              <a:ext cx="12192" cy="12192"/>
            </a:xfrm>
            <a:custGeom>
              <a:avLst/>
              <a:gdLst/>
              <a:ahLst/>
              <a:cxnLst/>
              <a:rect l="0" t="0" r="0" b="0"/>
              <a:pathLst>
                <a:path w="12192" h="12192">
                  <a:moveTo>
                    <a:pt x="0" y="0"/>
                  </a:moveTo>
                  <a:lnTo>
                    <a:pt x="12192" y="0"/>
                  </a:lnTo>
                  <a:lnTo>
                    <a:pt x="12192" y="12192"/>
                  </a:lnTo>
                  <a:lnTo>
                    <a:pt x="0" y="12192"/>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7" name="Shape 73155"/>
            <p:cNvSpPr/>
            <p:nvPr/>
          </p:nvSpPr>
          <p:spPr>
            <a:xfrm>
              <a:off x="0" y="4479036"/>
              <a:ext cx="12192" cy="184404"/>
            </a:xfrm>
            <a:custGeom>
              <a:avLst/>
              <a:gdLst/>
              <a:ahLst/>
              <a:cxnLst/>
              <a:rect l="0" t="0" r="0" b="0"/>
              <a:pathLst>
                <a:path w="12192" h="184404">
                  <a:moveTo>
                    <a:pt x="0" y="0"/>
                  </a:moveTo>
                  <a:lnTo>
                    <a:pt x="12192" y="0"/>
                  </a:lnTo>
                  <a:lnTo>
                    <a:pt x="12192" y="184404"/>
                  </a:lnTo>
                  <a:lnTo>
                    <a:pt x="0" y="184404"/>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sp>
          <p:nvSpPr>
            <p:cNvPr id="58" name="Shape 73156"/>
            <p:cNvSpPr/>
            <p:nvPr/>
          </p:nvSpPr>
          <p:spPr>
            <a:xfrm>
              <a:off x="5881116" y="4479036"/>
              <a:ext cx="12192" cy="184404"/>
            </a:xfrm>
            <a:custGeom>
              <a:avLst/>
              <a:gdLst/>
              <a:ahLst/>
              <a:cxnLst/>
              <a:rect l="0" t="0" r="0" b="0"/>
              <a:pathLst>
                <a:path w="12192" h="184404">
                  <a:moveTo>
                    <a:pt x="0" y="0"/>
                  </a:moveTo>
                  <a:lnTo>
                    <a:pt x="12192" y="0"/>
                  </a:lnTo>
                  <a:lnTo>
                    <a:pt x="12192" y="184404"/>
                  </a:lnTo>
                  <a:lnTo>
                    <a:pt x="0" y="184404"/>
                  </a:lnTo>
                  <a:lnTo>
                    <a:pt x="0" y="0"/>
                  </a:lnTo>
                </a:path>
              </a:pathLst>
            </a:custGeom>
            <a:ln w="0" cap="flat">
              <a:miter lim="127000"/>
            </a:ln>
          </p:spPr>
          <p:style>
            <a:lnRef idx="0">
              <a:srgbClr val="000000">
                <a:alpha val="0"/>
              </a:srgbClr>
            </a:lnRef>
            <a:fillRef idx="1">
              <a:srgbClr val="3366FF"/>
            </a:fillRef>
            <a:effectRef idx="0">
              <a:scrgbClr r="0" g="0" b="0"/>
            </a:effectRef>
            <a:fontRef idx="none"/>
          </p:style>
          <p:txBody>
            <a:bodyPr/>
            <a:lstStyle/>
            <a:p>
              <a:endParaRPr lang="en-US"/>
            </a:p>
          </p:txBody>
        </p:sp>
        <p:pic>
          <p:nvPicPr>
            <p:cNvPr id="59" name="Picture 58"/>
            <p:cNvPicPr/>
            <p:nvPr/>
          </p:nvPicPr>
          <p:blipFill>
            <a:blip r:embed="rId2"/>
            <a:stretch>
              <a:fillRect/>
            </a:stretch>
          </p:blipFill>
          <p:spPr>
            <a:xfrm>
              <a:off x="728472" y="25908"/>
              <a:ext cx="4451604" cy="3604260"/>
            </a:xfrm>
            <a:prstGeom prst="rect">
              <a:avLst/>
            </a:prstGeom>
          </p:spPr>
        </p:pic>
      </p:grpSp>
      <p:grpSp>
        <p:nvGrpSpPr>
          <p:cNvPr id="153" name="Group 152"/>
          <p:cNvGrpSpPr/>
          <p:nvPr/>
        </p:nvGrpSpPr>
        <p:grpSpPr>
          <a:xfrm>
            <a:off x="2045699" y="4443135"/>
            <a:ext cx="9190719" cy="2074985"/>
            <a:chOff x="3001281" y="935523"/>
            <a:chExt cx="9190719" cy="2074985"/>
          </a:xfrm>
        </p:grpSpPr>
        <p:pic>
          <p:nvPicPr>
            <p:cNvPr id="150" name="Picture 149"/>
            <p:cNvPicPr>
              <a:picLocks noChangeAspect="1"/>
            </p:cNvPicPr>
            <p:nvPr/>
          </p:nvPicPr>
          <p:blipFill rotWithShape="1">
            <a:blip r:embed="rId3">
              <a:extLst>
                <a:ext uri="{28A0092B-C50C-407E-A947-70E740481C1C}">
                  <a14:useLocalDpi xmlns:a14="http://schemas.microsoft.com/office/drawing/2010/main" val="0"/>
                </a:ext>
              </a:extLst>
            </a:blip>
            <a:srcRect t="11423" r="9418" b="9435"/>
            <a:stretch/>
          </p:blipFill>
          <p:spPr>
            <a:xfrm>
              <a:off x="3001281" y="935523"/>
              <a:ext cx="9190719" cy="2074985"/>
            </a:xfrm>
            <a:prstGeom prst="rect">
              <a:avLst/>
            </a:prstGeom>
          </p:spPr>
        </p:pic>
        <p:pic>
          <p:nvPicPr>
            <p:cNvPr id="151" name="Picture 150"/>
            <p:cNvPicPr>
              <a:picLocks noChangeAspect="1"/>
            </p:cNvPicPr>
            <p:nvPr/>
          </p:nvPicPr>
          <p:blipFill rotWithShape="1">
            <a:blip r:embed="rId3">
              <a:extLst>
                <a:ext uri="{28A0092B-C50C-407E-A947-70E740481C1C}">
                  <a14:useLocalDpi xmlns:a14="http://schemas.microsoft.com/office/drawing/2010/main" val="0"/>
                </a:ext>
              </a:extLst>
            </a:blip>
            <a:srcRect l="90293" t="40697" b="39531"/>
            <a:stretch/>
          </p:blipFill>
          <p:spPr>
            <a:xfrm>
              <a:off x="10684030" y="1094058"/>
              <a:ext cx="1336352" cy="703350"/>
            </a:xfrm>
            <a:prstGeom prst="rect">
              <a:avLst/>
            </a:prstGeom>
          </p:spPr>
        </p:pic>
      </p:grpSp>
      <p:sp>
        <p:nvSpPr>
          <p:cNvPr id="152" name="TextBox 151"/>
          <p:cNvSpPr txBox="1"/>
          <p:nvPr/>
        </p:nvSpPr>
        <p:spPr>
          <a:xfrm>
            <a:off x="-13971" y="340896"/>
            <a:ext cx="6585204" cy="2893100"/>
          </a:xfrm>
          <a:prstGeom prst="rect">
            <a:avLst/>
          </a:prstGeom>
          <a:noFill/>
        </p:spPr>
        <p:txBody>
          <a:bodyPr wrap="square" rtlCol="0">
            <a:spAutoFit/>
          </a:bodyPr>
          <a:lstStyle/>
          <a:p>
            <a:r>
              <a:rPr lang="en-US" sz="2000" b="1" i="1" dirty="0" smtClean="0"/>
              <a:t>Major Science Themes in JASMIN</a:t>
            </a:r>
          </a:p>
          <a:p>
            <a:endParaRPr lang="en-US" dirty="0" smtClean="0"/>
          </a:p>
          <a:p>
            <a:endParaRPr lang="en-US" dirty="0"/>
          </a:p>
          <a:p>
            <a:pPr marL="285750" indent="-285750">
              <a:buFontTx/>
              <a:buChar char="-"/>
            </a:pPr>
            <a:r>
              <a:rPr lang="en-US" dirty="0" smtClean="0"/>
              <a:t>Evaluation of a Hierarchy of Land </a:t>
            </a:r>
            <a:r>
              <a:rPr lang="en-US" dirty="0"/>
              <a:t>S</a:t>
            </a:r>
            <a:r>
              <a:rPr lang="en-US" dirty="0" smtClean="0"/>
              <a:t>urface Models (Noah, Noah-MP, VIC) </a:t>
            </a:r>
          </a:p>
          <a:p>
            <a:pPr marL="285750" indent="-285750">
              <a:buFontTx/>
              <a:buChar char="-"/>
            </a:pPr>
            <a:r>
              <a:rPr lang="en-US" dirty="0" smtClean="0"/>
              <a:t>Groundwater effects</a:t>
            </a:r>
          </a:p>
          <a:p>
            <a:pPr marL="285750" indent="-285750">
              <a:buFontTx/>
              <a:buChar char="-"/>
            </a:pPr>
            <a:r>
              <a:rPr lang="en-US" dirty="0" smtClean="0"/>
              <a:t>Validation of satellite products</a:t>
            </a:r>
          </a:p>
          <a:p>
            <a:pPr marL="285750" indent="-285750">
              <a:buFontTx/>
              <a:buChar char="-"/>
            </a:pPr>
            <a:r>
              <a:rPr lang="en-US" dirty="0" smtClean="0"/>
              <a:t>Merging of products </a:t>
            </a:r>
          </a:p>
          <a:p>
            <a:pPr marL="285750" indent="-285750">
              <a:buFontTx/>
              <a:buChar char="-"/>
            </a:pPr>
            <a:r>
              <a:rPr lang="en-US" dirty="0" smtClean="0"/>
              <a:t>Monitoring based on (1) water balance concepts, (2) land surface models, (3) satellite estimates</a:t>
            </a:r>
          </a:p>
        </p:txBody>
      </p:sp>
      <p:sp>
        <p:nvSpPr>
          <p:cNvPr id="9" name="Slide Number Placeholder 8"/>
          <p:cNvSpPr>
            <a:spLocks noGrp="1"/>
          </p:cNvSpPr>
          <p:nvPr>
            <p:ph type="sldNum" sz="quarter" idx="10"/>
          </p:nvPr>
        </p:nvSpPr>
        <p:spPr/>
        <p:txBody>
          <a:bodyPr/>
          <a:lstStyle/>
          <a:p>
            <a:pPr>
              <a:defRPr/>
            </a:pPr>
            <a:fld id="{BB996E1F-44F4-4B92-8BC8-89BA4191DCF6}" type="slidenum">
              <a:rPr lang="ko-KR" altLang="en-US" smtClean="0"/>
              <a:pPr>
                <a:defRPr/>
              </a:pPr>
              <a:t>14</a:t>
            </a:fld>
            <a:endParaRPr lang="en-US" altLang="ko-KR"/>
          </a:p>
        </p:txBody>
      </p:sp>
    </p:spTree>
    <p:extLst>
      <p:ext uri="{BB962C8B-B14F-4D97-AF65-F5344CB8AC3E}">
        <p14:creationId xmlns:p14="http://schemas.microsoft.com/office/powerpoint/2010/main" val="4216885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657" y="523354"/>
            <a:ext cx="10482752" cy="1092607"/>
          </a:xfrm>
          <a:prstGeom prst="rect">
            <a:avLst/>
          </a:prstGeom>
          <a:solidFill>
            <a:schemeClr val="accent4">
              <a:lumMod val="20000"/>
              <a:lumOff val="80000"/>
            </a:schemeClr>
          </a:solidFill>
          <a:ln>
            <a:solidFill>
              <a:srgbClr val="C00000"/>
            </a:solidFill>
          </a:ln>
        </p:spPr>
        <p:txBody>
          <a:bodyPr wrap="square">
            <a:spAutoFit/>
          </a:bodyPr>
          <a:lstStyle/>
          <a:p>
            <a:r>
              <a:rPr lang="en-US" b="1" dirty="0"/>
              <a:t>P</a:t>
            </a:r>
            <a:r>
              <a:rPr lang="en-US" b="1" dirty="0" smtClean="0"/>
              <a:t>olicymakers and other stakeholders involved</a:t>
            </a:r>
          </a:p>
          <a:p>
            <a:endParaRPr lang="en-US" sz="1100" dirty="0"/>
          </a:p>
          <a:p>
            <a:r>
              <a:rPr lang="en-US" i="1" dirty="0" smtClean="0"/>
              <a:t>JASMIN identified needs from stakeholders of agriculture and water management </a:t>
            </a:r>
            <a:r>
              <a:rPr lang="en-US" dirty="0" smtClean="0"/>
              <a:t>to have reliable estimates of a key element -soil moisture- needed for planning purposes. </a:t>
            </a:r>
            <a:endParaRPr lang="en-US" dirty="0"/>
          </a:p>
        </p:txBody>
      </p:sp>
      <p:sp>
        <p:nvSpPr>
          <p:cNvPr id="4" name="Rectangle 3"/>
          <p:cNvSpPr/>
          <p:nvPr/>
        </p:nvSpPr>
        <p:spPr>
          <a:xfrm>
            <a:off x="390657" y="1698825"/>
            <a:ext cx="10482752" cy="1415772"/>
          </a:xfrm>
          <a:prstGeom prst="rect">
            <a:avLst/>
          </a:prstGeom>
          <a:solidFill>
            <a:schemeClr val="accent4">
              <a:lumMod val="20000"/>
              <a:lumOff val="80000"/>
            </a:schemeClr>
          </a:solidFill>
          <a:ln>
            <a:solidFill>
              <a:srgbClr val="C00000"/>
            </a:solidFill>
          </a:ln>
        </p:spPr>
        <p:txBody>
          <a:bodyPr wrap="square">
            <a:spAutoFit/>
          </a:bodyPr>
          <a:lstStyle/>
          <a:p>
            <a:r>
              <a:rPr lang="en-US" b="1" dirty="0" smtClean="0"/>
              <a:t>How was the spark between science and policy generated ?</a:t>
            </a:r>
          </a:p>
          <a:p>
            <a:endParaRPr lang="en-US" sz="1050" dirty="0"/>
          </a:p>
          <a:p>
            <a:r>
              <a:rPr lang="en-US" i="1" dirty="0" smtClean="0"/>
              <a:t>Researchers were presented with the opportunity to showcase their interests and  identify common priorities</a:t>
            </a:r>
            <a:r>
              <a:rPr lang="en-US" dirty="0" smtClean="0"/>
              <a:t>.</a:t>
            </a:r>
            <a:endParaRPr lang="en-US" dirty="0"/>
          </a:p>
          <a:p>
            <a:r>
              <a:rPr lang="en-US" dirty="0" smtClean="0"/>
              <a:t>Then a community effort was started to address those priorities responding to stakeholders needs by taking advantage of the strengths of each approach.</a:t>
            </a:r>
            <a:endParaRPr lang="en-US" dirty="0"/>
          </a:p>
        </p:txBody>
      </p:sp>
      <p:pic>
        <p:nvPicPr>
          <p:cNvPr id="5" name="Picture 4"/>
          <p:cNvPicPr>
            <a:picLocks noChangeAspect="1"/>
          </p:cNvPicPr>
          <p:nvPr/>
        </p:nvPicPr>
        <p:blipFill>
          <a:blip r:embed="rId2"/>
          <a:stretch>
            <a:fillRect/>
          </a:stretch>
        </p:blipFill>
        <p:spPr>
          <a:xfrm>
            <a:off x="9593504" y="-14480"/>
            <a:ext cx="2598496" cy="561064"/>
          </a:xfrm>
          <a:prstGeom prst="rect">
            <a:avLst/>
          </a:prstGeom>
        </p:spPr>
      </p:pic>
      <p:sp>
        <p:nvSpPr>
          <p:cNvPr id="6" name="Rectangle 5"/>
          <p:cNvSpPr/>
          <p:nvPr/>
        </p:nvSpPr>
        <p:spPr>
          <a:xfrm>
            <a:off x="390657" y="3197461"/>
            <a:ext cx="10482752" cy="1638910"/>
          </a:xfrm>
          <a:prstGeom prst="rect">
            <a:avLst/>
          </a:prstGeom>
          <a:solidFill>
            <a:schemeClr val="accent4">
              <a:lumMod val="20000"/>
              <a:lumOff val="80000"/>
            </a:schemeClr>
          </a:solidFill>
          <a:ln>
            <a:solidFill>
              <a:srgbClr val="C00000"/>
            </a:solidFill>
          </a:ln>
        </p:spPr>
        <p:txBody>
          <a:bodyPr wrap="square">
            <a:spAutoFit/>
          </a:bodyPr>
          <a:lstStyle/>
          <a:p>
            <a:r>
              <a:rPr lang="en-US" b="1" dirty="0"/>
              <a:t>M</a:t>
            </a:r>
            <a:r>
              <a:rPr lang="en-US" b="1" dirty="0" smtClean="0"/>
              <a:t>eans used to interact with stakeholders</a:t>
            </a:r>
          </a:p>
          <a:p>
            <a:endParaRPr lang="en-US" sz="1050" dirty="0"/>
          </a:p>
          <a:p>
            <a:r>
              <a:rPr lang="en-US" i="1" dirty="0" smtClean="0"/>
              <a:t>Our main stakeholders are national agencies that work with end users. Members of these agencies are part of JASMIN and are actively  involved in its research agenda</a:t>
            </a:r>
            <a:r>
              <a:rPr lang="en-US" dirty="0" smtClean="0"/>
              <a:t>. </a:t>
            </a:r>
            <a:r>
              <a:rPr lang="en-US" dirty="0"/>
              <a:t>Stakeholders have a direct interaction with researchers, and there is a blend of interests that </a:t>
            </a:r>
            <a:r>
              <a:rPr lang="en-US" dirty="0" smtClean="0"/>
              <a:t>blurs (in a positive manner) the </a:t>
            </a:r>
            <a:r>
              <a:rPr lang="en-US" dirty="0"/>
              <a:t>line between research and applications. </a:t>
            </a:r>
            <a:endParaRPr lang="en-US" dirty="0" smtClean="0"/>
          </a:p>
        </p:txBody>
      </p:sp>
      <p:sp>
        <p:nvSpPr>
          <p:cNvPr id="7" name="Rectangle 6"/>
          <p:cNvSpPr/>
          <p:nvPr/>
        </p:nvSpPr>
        <p:spPr>
          <a:xfrm>
            <a:off x="390657" y="4942318"/>
            <a:ext cx="10482752" cy="1415772"/>
          </a:xfrm>
          <a:prstGeom prst="rect">
            <a:avLst/>
          </a:prstGeom>
          <a:solidFill>
            <a:schemeClr val="accent4">
              <a:lumMod val="20000"/>
              <a:lumOff val="80000"/>
            </a:schemeClr>
          </a:solidFill>
          <a:ln>
            <a:solidFill>
              <a:srgbClr val="C00000"/>
            </a:solidFill>
          </a:ln>
        </p:spPr>
        <p:txBody>
          <a:bodyPr wrap="square">
            <a:spAutoFit/>
          </a:bodyPr>
          <a:lstStyle/>
          <a:p>
            <a:r>
              <a:rPr lang="en-US" b="1" dirty="0" smtClean="0"/>
              <a:t>What does the project provide to stakeholders?</a:t>
            </a:r>
          </a:p>
          <a:p>
            <a:endParaRPr lang="en-US" sz="1050" dirty="0"/>
          </a:p>
          <a:p>
            <a:r>
              <a:rPr lang="en-US" dirty="0" smtClean="0"/>
              <a:t>One key achievement of JASMIN was to </a:t>
            </a:r>
            <a:r>
              <a:rPr lang="en-US" i="1" dirty="0" smtClean="0"/>
              <a:t>bring together a diverse community that at the time was working disjointedly.</a:t>
            </a:r>
            <a:r>
              <a:rPr lang="en-US" dirty="0" smtClean="0"/>
              <a:t> This initiated community effort identified the best approaches for estimating soil moisture from multiple sources, from in-situ observations to models and to satellite information</a:t>
            </a:r>
            <a:endParaRPr lang="en-US" dirty="0"/>
          </a:p>
        </p:txBody>
      </p:sp>
      <p:sp>
        <p:nvSpPr>
          <p:cNvPr id="2" name="Slide Number Placeholder 1"/>
          <p:cNvSpPr>
            <a:spLocks noGrp="1"/>
          </p:cNvSpPr>
          <p:nvPr>
            <p:ph type="sldNum" sz="quarter" idx="12"/>
          </p:nvPr>
        </p:nvSpPr>
        <p:spPr/>
        <p:txBody>
          <a:bodyPr/>
          <a:lstStyle/>
          <a:p>
            <a:fld id="{9331CE98-173E-4C54-B3EE-644A2927C43F}" type="slidenum">
              <a:rPr lang="en-US" smtClean="0"/>
              <a:t>15</a:t>
            </a:fld>
            <a:endParaRPr lang="en-US"/>
          </a:p>
        </p:txBody>
      </p:sp>
    </p:spTree>
    <p:extLst>
      <p:ext uri="{BB962C8B-B14F-4D97-AF65-F5344CB8AC3E}">
        <p14:creationId xmlns:p14="http://schemas.microsoft.com/office/powerpoint/2010/main" val="281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655" y="1033844"/>
            <a:ext cx="10576532" cy="1754326"/>
          </a:xfrm>
          <a:prstGeom prst="rect">
            <a:avLst/>
          </a:prstGeom>
          <a:solidFill>
            <a:schemeClr val="accent4">
              <a:lumMod val="20000"/>
              <a:lumOff val="80000"/>
            </a:schemeClr>
          </a:solidFill>
          <a:ln>
            <a:solidFill>
              <a:srgbClr val="C00000"/>
            </a:solidFill>
          </a:ln>
        </p:spPr>
        <p:txBody>
          <a:bodyPr wrap="square">
            <a:spAutoFit/>
          </a:bodyPr>
          <a:lstStyle/>
          <a:p>
            <a:r>
              <a:rPr lang="en-US" b="1" dirty="0" smtClean="0"/>
              <a:t>In your opinion, what were your biggest successes? What decisions / options turned out to be the good ones? </a:t>
            </a:r>
          </a:p>
          <a:p>
            <a:endParaRPr lang="en-US" dirty="0"/>
          </a:p>
          <a:p>
            <a:r>
              <a:rPr lang="en-US" smtClean="0"/>
              <a:t>Six well-attended workshops </a:t>
            </a:r>
            <a:r>
              <a:rPr lang="en-US" dirty="0" smtClean="0"/>
              <a:t>demonstrate the  creation of a strong and motivated team that kept its goals and desire to interact through the years. </a:t>
            </a:r>
            <a:r>
              <a:rPr lang="en-US" i="1" dirty="0" smtClean="0"/>
              <a:t>The initial premise "each of us has something positive to offer to the group; let's focus on this and not the weaknesses" proved to be determinant in creating an atmosphere of trust and sharing of ideas. </a:t>
            </a:r>
            <a:endParaRPr lang="en-US" i="1" dirty="0"/>
          </a:p>
        </p:txBody>
      </p:sp>
      <p:sp>
        <p:nvSpPr>
          <p:cNvPr id="3" name="Rectangle 2"/>
          <p:cNvSpPr/>
          <p:nvPr/>
        </p:nvSpPr>
        <p:spPr>
          <a:xfrm>
            <a:off x="476655" y="2896474"/>
            <a:ext cx="10576532" cy="1754326"/>
          </a:xfrm>
          <a:prstGeom prst="rect">
            <a:avLst/>
          </a:prstGeom>
          <a:solidFill>
            <a:schemeClr val="accent4">
              <a:lumMod val="20000"/>
              <a:lumOff val="80000"/>
            </a:schemeClr>
          </a:solidFill>
          <a:ln>
            <a:solidFill>
              <a:srgbClr val="C00000"/>
            </a:solidFill>
          </a:ln>
        </p:spPr>
        <p:txBody>
          <a:bodyPr wrap="square">
            <a:spAutoFit/>
          </a:bodyPr>
          <a:lstStyle/>
          <a:p>
            <a:r>
              <a:rPr lang="en-US" b="1" dirty="0" smtClean="0"/>
              <a:t>In hindsight, what would you do differently?</a:t>
            </a:r>
          </a:p>
          <a:p>
            <a:endParaRPr lang="en-US" dirty="0"/>
          </a:p>
          <a:p>
            <a:r>
              <a:rPr lang="en-US" i="1" dirty="0" smtClean="0"/>
              <a:t>JASMIN was successful because it kept a realistic view of the  research possibilities while focusing on the demands from  stakeholders</a:t>
            </a:r>
            <a:r>
              <a:rPr lang="en-US" dirty="0" smtClean="0"/>
              <a:t>. The workshops involved a lively sharing of ideas and future planning. In this context, it is difficult to say that something should have been done differently. Perhaps more efficiently?  Putting more effort on finding alternative sources of funding?</a:t>
            </a:r>
          </a:p>
        </p:txBody>
      </p:sp>
      <p:sp>
        <p:nvSpPr>
          <p:cNvPr id="4" name="Slide Number Placeholder 3"/>
          <p:cNvSpPr>
            <a:spLocks noGrp="1"/>
          </p:cNvSpPr>
          <p:nvPr>
            <p:ph type="sldNum" sz="quarter" idx="12"/>
          </p:nvPr>
        </p:nvSpPr>
        <p:spPr/>
        <p:txBody>
          <a:bodyPr/>
          <a:lstStyle/>
          <a:p>
            <a:fld id="{9331CE98-173E-4C54-B3EE-644A2927C43F}" type="slidenum">
              <a:rPr lang="en-US" smtClean="0"/>
              <a:t>16</a:t>
            </a:fld>
            <a:endParaRPr lang="en-US"/>
          </a:p>
        </p:txBody>
      </p:sp>
    </p:spTree>
    <p:extLst>
      <p:ext uri="{BB962C8B-B14F-4D97-AF65-F5344CB8AC3E}">
        <p14:creationId xmlns:p14="http://schemas.microsoft.com/office/powerpoint/2010/main" val="1572988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ot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solidFill>
                <a:srgbClr val="000000"/>
              </a:solidFill>
            </a:endParaRPr>
          </a:p>
        </p:txBody>
      </p:sp>
      <p:sp>
        <p:nvSpPr>
          <p:cNvPr id="6" name="5 CuadroTexto"/>
          <p:cNvSpPr txBox="1"/>
          <p:nvPr/>
        </p:nvSpPr>
        <p:spPr>
          <a:xfrm>
            <a:off x="0" y="5462082"/>
            <a:ext cx="8989978" cy="954107"/>
          </a:xfrm>
          <a:prstGeom prst="rect">
            <a:avLst/>
          </a:prstGeom>
          <a:noFill/>
        </p:spPr>
        <p:txBody>
          <a:bodyPr wrap="square" rtlCol="0">
            <a:spAutoFit/>
          </a:bodyPr>
          <a:lstStyle/>
          <a:p>
            <a:pPr algn="r"/>
            <a:r>
              <a:rPr lang="es-AR"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s-AR"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Una documentación de los distintos métodos empleados actualmente para estimar la humedad del suelo</a:t>
            </a:r>
            <a:r>
              <a:rPr lang="es-AR"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s-AR"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978" y="1003870"/>
            <a:ext cx="2808312" cy="3695147"/>
          </a:xfrm>
          <a:prstGeom prst="rect">
            <a:avLst/>
          </a:prstGeom>
          <a:effectLst>
            <a:reflection blurRad="6350" stA="50000" endA="300" endPos="55000" dir="5400000" sy="-100000" algn="bl" rotWithShape="0"/>
          </a:effectLst>
        </p:spPr>
      </p:pic>
      <p:sp>
        <p:nvSpPr>
          <p:cNvPr id="5" name="Rectangle 4"/>
          <p:cNvSpPr/>
          <p:nvPr/>
        </p:nvSpPr>
        <p:spPr>
          <a:xfrm>
            <a:off x="1037155" y="2189723"/>
            <a:ext cx="6173486" cy="1323439"/>
          </a:xfrm>
          <a:prstGeom prst="rect">
            <a:avLst/>
          </a:prstGeom>
          <a:noFill/>
        </p:spPr>
        <p:txBody>
          <a:bodyPr wrap="none" lIns="91440" tIns="45720" rIns="91440" bIns="45720">
            <a:spAutoFit/>
          </a:bodyPr>
          <a:lstStyle/>
          <a:p>
            <a:pPr algn="ctr"/>
            <a:r>
              <a:rPr lang="en-US" sz="8000" b="1" dirty="0" smtClean="0">
                <a:ln w="22225">
                  <a:solidFill>
                    <a:srgbClr val="333399"/>
                  </a:solidFill>
                  <a:prstDash val="solid"/>
                </a:ln>
                <a:solidFill>
                  <a:srgbClr val="FFFF00"/>
                </a:solidFill>
              </a:rPr>
              <a:t>Thank you</a:t>
            </a:r>
            <a:endParaRPr lang="en-US" sz="8000" b="1" dirty="0">
              <a:ln w="22225">
                <a:solidFill>
                  <a:srgbClr val="333399"/>
                </a:solidFill>
                <a:prstDash val="solid"/>
              </a:ln>
              <a:solidFill>
                <a:srgbClr val="FFFF00"/>
              </a:solidFill>
            </a:endParaRPr>
          </a:p>
        </p:txBody>
      </p:sp>
      <p:sp>
        <p:nvSpPr>
          <p:cNvPr id="3" name="Slide Number Placeholder 2"/>
          <p:cNvSpPr>
            <a:spLocks noGrp="1"/>
          </p:cNvSpPr>
          <p:nvPr>
            <p:ph type="sldNum" sz="quarter" idx="10"/>
          </p:nvPr>
        </p:nvSpPr>
        <p:spPr/>
        <p:txBody>
          <a:bodyPr/>
          <a:lstStyle/>
          <a:p>
            <a:pPr>
              <a:defRPr/>
            </a:pPr>
            <a:fld id="{7E87266A-D896-42BB-A624-AA42A9CE8A9E}" type="slidenum">
              <a:rPr lang="ko-KR" altLang="en-US" smtClean="0"/>
              <a:pPr>
                <a:defRPr/>
              </a:pPr>
              <a:t>17</a:t>
            </a:fld>
            <a:endParaRPr lang="en-US" altLang="ko-KR"/>
          </a:p>
        </p:txBody>
      </p:sp>
    </p:spTree>
    <p:extLst>
      <p:ext uri="{BB962C8B-B14F-4D97-AF65-F5344CB8AC3E}">
        <p14:creationId xmlns:p14="http://schemas.microsoft.com/office/powerpoint/2010/main" val="1277934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6189"/>
            <a:ext cx="11492101" cy="646331"/>
          </a:xfrm>
          <a:prstGeom prst="rect">
            <a:avLst/>
          </a:prstGeom>
        </p:spPr>
        <p:txBody>
          <a:bodyPr wrap="square">
            <a:spAutoFit/>
          </a:bodyPr>
          <a:lstStyle/>
          <a:p>
            <a:r>
              <a:rPr lang="es-ES" sz="3600" dirty="0"/>
              <a:t>(1 </a:t>
            </a:r>
            <a:r>
              <a:rPr lang="es-ES" sz="3600" dirty="0" smtClean="0"/>
              <a:t>of </a:t>
            </a:r>
            <a:r>
              <a:rPr lang="es-ES" sz="3600" dirty="0"/>
              <a:t>2) </a:t>
            </a:r>
            <a:r>
              <a:rPr lang="es-ES" sz="3600" dirty="0" smtClean="0"/>
              <a:t>JASMIN </a:t>
            </a:r>
            <a:r>
              <a:rPr lang="es-ES" sz="3600" dirty="0" err="1" smtClean="0"/>
              <a:t>achievements</a:t>
            </a:r>
            <a:r>
              <a:rPr lang="es-ES" sz="3600" dirty="0" smtClean="0"/>
              <a:t>, </a:t>
            </a:r>
            <a:r>
              <a:rPr lang="es-ES" sz="3600" dirty="0" err="1" smtClean="0"/>
              <a:t>big</a:t>
            </a:r>
            <a:r>
              <a:rPr lang="es-ES" sz="3600" dirty="0" smtClean="0"/>
              <a:t> and </a:t>
            </a:r>
            <a:r>
              <a:rPr lang="es-ES" sz="3600" dirty="0" err="1" smtClean="0"/>
              <a:t>small</a:t>
            </a:r>
            <a:endParaRPr lang="es-ES" sz="3600" dirty="0"/>
          </a:p>
        </p:txBody>
      </p:sp>
      <p:sp>
        <p:nvSpPr>
          <p:cNvPr id="3" name="TextBox 2"/>
          <p:cNvSpPr txBox="1"/>
          <p:nvPr/>
        </p:nvSpPr>
        <p:spPr>
          <a:xfrm>
            <a:off x="336238" y="1110010"/>
            <a:ext cx="10628246" cy="4939814"/>
          </a:xfrm>
          <a:prstGeom prst="rect">
            <a:avLst/>
          </a:prstGeom>
          <a:noFill/>
        </p:spPr>
        <p:txBody>
          <a:bodyPr wrap="square" rtlCol="0">
            <a:spAutoFit/>
          </a:bodyPr>
          <a:lstStyle/>
          <a:p>
            <a:pPr marL="514350" indent="-514350">
              <a:buFontTx/>
              <a:buAutoNum type="arabicPeriod"/>
            </a:pPr>
            <a:r>
              <a:rPr lang="en-US" sz="2400" dirty="0" smtClean="0">
                <a:solidFill>
                  <a:prstClr val="black"/>
                </a:solidFill>
              </a:rPr>
              <a:t>Published a book documenting work done </a:t>
            </a:r>
          </a:p>
          <a:p>
            <a:pPr marL="514350" indent="-514350">
              <a:buFontTx/>
              <a:buAutoNum type="arabicPeriod"/>
            </a:pPr>
            <a:endParaRPr lang="en-US" sz="2400" dirty="0" smtClean="0">
              <a:solidFill>
                <a:prstClr val="black"/>
              </a:solidFill>
            </a:endParaRPr>
          </a:p>
          <a:p>
            <a:pPr marL="514350" indent="-514350">
              <a:buFontTx/>
              <a:buAutoNum type="arabicPeriod"/>
            </a:pPr>
            <a:r>
              <a:rPr lang="en-US" sz="2400" dirty="0" smtClean="0">
                <a:solidFill>
                  <a:prstClr val="black"/>
                </a:solidFill>
              </a:rPr>
              <a:t>Developed means for interactions and collaborations among individual research and application groups </a:t>
            </a:r>
          </a:p>
          <a:p>
            <a:pPr marL="514350" indent="-514350">
              <a:buFontTx/>
              <a:buAutoNum type="arabicPeriod"/>
            </a:pPr>
            <a:endParaRPr lang="en-US" sz="2400" dirty="0" smtClean="0">
              <a:solidFill>
                <a:prstClr val="black"/>
              </a:solidFill>
            </a:endParaRPr>
          </a:p>
          <a:p>
            <a:pPr marL="514350" indent="-514350">
              <a:buFontTx/>
              <a:buAutoNum type="arabicPeriod"/>
            </a:pPr>
            <a:r>
              <a:rPr lang="en-US" sz="2400" dirty="0" smtClean="0">
                <a:solidFill>
                  <a:prstClr val="black"/>
                </a:solidFill>
              </a:rPr>
              <a:t>Bring academia closer to applications and services. </a:t>
            </a:r>
          </a:p>
          <a:p>
            <a:pPr marL="514350" indent="-514350">
              <a:buFontTx/>
              <a:buAutoNum type="arabicPeriod"/>
            </a:pPr>
            <a:endParaRPr lang="en-US" sz="2400" dirty="0" smtClean="0">
              <a:solidFill>
                <a:prstClr val="black"/>
              </a:solidFill>
            </a:endParaRPr>
          </a:p>
          <a:p>
            <a:pPr marL="514350" indent="-514350">
              <a:buFontTx/>
              <a:buAutoNum type="arabicPeriod"/>
            </a:pPr>
            <a:r>
              <a:rPr lang="en-US" sz="2400" dirty="0" smtClean="0">
                <a:solidFill>
                  <a:prstClr val="black"/>
                </a:solidFill>
              </a:rPr>
              <a:t>Publications </a:t>
            </a:r>
          </a:p>
          <a:p>
            <a:pPr marL="514350" indent="-514350">
              <a:buFontTx/>
              <a:buAutoNum type="arabicPeriod"/>
            </a:pPr>
            <a:endParaRPr lang="en-US" sz="2400" dirty="0">
              <a:solidFill>
                <a:prstClr val="black"/>
              </a:solidFill>
            </a:endParaRPr>
          </a:p>
          <a:p>
            <a:pPr marL="514350" indent="-514350">
              <a:buFontTx/>
              <a:buAutoNum type="arabicPeriod"/>
            </a:pPr>
            <a:r>
              <a:rPr lang="en-US" sz="2400" dirty="0" smtClean="0">
                <a:solidFill>
                  <a:prstClr val="black"/>
                </a:solidFill>
              </a:rPr>
              <a:t>Formal recognition of the complexities of the subject and share the latest research on different areas relates to soil moisture estimation</a:t>
            </a:r>
          </a:p>
          <a:p>
            <a:r>
              <a:rPr lang="en-US" sz="1350" dirty="0" smtClean="0">
                <a:solidFill>
                  <a:prstClr val="black"/>
                </a:solidFill>
              </a:rPr>
              <a:t> </a:t>
            </a:r>
            <a:endParaRPr lang="en-US" sz="1350" dirty="0">
              <a:solidFill>
                <a:prstClr val="black"/>
              </a:solidFill>
            </a:endParaRPr>
          </a:p>
          <a:p>
            <a:endParaRPr lang="en-US" sz="1350" dirty="0">
              <a:solidFill>
                <a:prstClr val="black"/>
              </a:solidFill>
            </a:endParaRPr>
          </a:p>
        </p:txBody>
      </p:sp>
      <p:sp>
        <p:nvSpPr>
          <p:cNvPr id="4" name="Slide Number Placeholder 3"/>
          <p:cNvSpPr>
            <a:spLocks noGrp="1"/>
          </p:cNvSpPr>
          <p:nvPr>
            <p:ph type="sldNum" sz="quarter" idx="10"/>
          </p:nvPr>
        </p:nvSpPr>
        <p:spPr/>
        <p:txBody>
          <a:bodyPr/>
          <a:lstStyle/>
          <a:p>
            <a:fld id="{03452DBF-AB44-4C4F-9B9D-255EC896C34B}" type="slidenum">
              <a:rPr lang="ko-KR" altLang="en-US" smtClean="0"/>
              <a:pPr/>
              <a:t>18</a:t>
            </a:fld>
            <a:endParaRPr lang="en-US" altLang="ko-KR"/>
          </a:p>
        </p:txBody>
      </p:sp>
    </p:spTree>
    <p:extLst>
      <p:ext uri="{BB962C8B-B14F-4D97-AF65-F5344CB8AC3E}">
        <p14:creationId xmlns:p14="http://schemas.microsoft.com/office/powerpoint/2010/main" val="1185629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236" y="1066800"/>
            <a:ext cx="11618842" cy="6324808"/>
          </a:xfrm>
          <a:prstGeom prst="rect">
            <a:avLst/>
          </a:prstGeom>
          <a:noFill/>
        </p:spPr>
        <p:txBody>
          <a:bodyPr wrap="square" rtlCol="0">
            <a:spAutoFit/>
          </a:bodyPr>
          <a:lstStyle/>
          <a:p>
            <a:r>
              <a:rPr lang="en-US" sz="3000" i="1" dirty="0" smtClean="0">
                <a:solidFill>
                  <a:prstClr val="black"/>
                </a:solidFill>
              </a:rPr>
              <a:t>(As described by the stakeholders involved in JASMIN)</a:t>
            </a:r>
          </a:p>
          <a:p>
            <a:pPr marL="514350" indent="-514350">
              <a:buFont typeface="+mj-lt"/>
              <a:buAutoNum type="arabicPeriod" startAt="6"/>
            </a:pPr>
            <a:endParaRPr lang="en-US" sz="3000" dirty="0">
              <a:solidFill>
                <a:prstClr val="black"/>
              </a:solidFill>
            </a:endParaRPr>
          </a:p>
          <a:p>
            <a:pPr marL="514350" indent="-514350">
              <a:buFont typeface="+mj-lt"/>
              <a:buAutoNum type="arabicPeriod" startAt="6"/>
            </a:pPr>
            <a:r>
              <a:rPr lang="en-US" sz="2400" dirty="0">
                <a:solidFill>
                  <a:prstClr val="black"/>
                </a:solidFill>
              </a:rPr>
              <a:t>E</a:t>
            </a:r>
            <a:r>
              <a:rPr lang="en-US" sz="2400" dirty="0" smtClean="0">
                <a:solidFill>
                  <a:prstClr val="black"/>
                </a:solidFill>
              </a:rPr>
              <a:t>xtending the area of interest to Paraguay</a:t>
            </a:r>
          </a:p>
          <a:p>
            <a:pPr marL="514350" indent="-514350">
              <a:buFont typeface="+mj-lt"/>
              <a:buAutoNum type="arabicPeriod" startAt="6"/>
            </a:pPr>
            <a:endParaRPr lang="en-US" sz="2400" dirty="0">
              <a:solidFill>
                <a:prstClr val="black"/>
              </a:solidFill>
            </a:endParaRPr>
          </a:p>
          <a:p>
            <a:pPr marL="514350" indent="-514350">
              <a:buFont typeface="+mj-lt"/>
              <a:buAutoNum type="arabicPeriod" startAt="6"/>
            </a:pPr>
            <a:r>
              <a:rPr lang="en-US" sz="2400" dirty="0" smtClean="0">
                <a:solidFill>
                  <a:prstClr val="black"/>
                </a:solidFill>
              </a:rPr>
              <a:t>JASMIN is an achievement in itself, that had the academic community start using data created at National Agencies. “</a:t>
            </a:r>
            <a:r>
              <a:rPr lang="en-US" sz="2400" dirty="0" smtClean="0">
                <a:solidFill>
                  <a:srgbClr val="0000FF"/>
                </a:solidFill>
              </a:rPr>
              <a:t>JASMIN </a:t>
            </a:r>
            <a:r>
              <a:rPr lang="en-US" sz="2400" dirty="0">
                <a:solidFill>
                  <a:srgbClr val="0000FF"/>
                </a:solidFill>
              </a:rPr>
              <a:t>ha </a:t>
            </a:r>
            <a:r>
              <a:rPr lang="en-US" sz="2400" dirty="0" err="1">
                <a:solidFill>
                  <a:srgbClr val="0000FF"/>
                </a:solidFill>
              </a:rPr>
              <a:t>logrado</a:t>
            </a:r>
            <a:r>
              <a:rPr lang="en-US" sz="2400" dirty="0">
                <a:solidFill>
                  <a:srgbClr val="0000FF"/>
                </a:solidFill>
              </a:rPr>
              <a:t> que </a:t>
            </a:r>
            <a:r>
              <a:rPr lang="en-US" sz="2400" dirty="0" err="1">
                <a:solidFill>
                  <a:srgbClr val="0000FF"/>
                </a:solidFill>
              </a:rPr>
              <a:t>informacion</a:t>
            </a:r>
            <a:r>
              <a:rPr lang="en-US" sz="2400" dirty="0">
                <a:solidFill>
                  <a:srgbClr val="0000FF"/>
                </a:solidFill>
              </a:rPr>
              <a:t> </a:t>
            </a:r>
            <a:r>
              <a:rPr lang="en-US" sz="2400" dirty="0" err="1">
                <a:solidFill>
                  <a:srgbClr val="0000FF"/>
                </a:solidFill>
              </a:rPr>
              <a:t>generada</a:t>
            </a:r>
            <a:r>
              <a:rPr lang="en-US" sz="2400" dirty="0">
                <a:solidFill>
                  <a:srgbClr val="0000FF"/>
                </a:solidFill>
              </a:rPr>
              <a:t> con </a:t>
            </a:r>
            <a:r>
              <a:rPr lang="en-US" sz="2400" dirty="0" err="1">
                <a:solidFill>
                  <a:srgbClr val="0000FF"/>
                </a:solidFill>
              </a:rPr>
              <a:t>fondos</a:t>
            </a:r>
            <a:r>
              <a:rPr lang="en-US" sz="2400" dirty="0">
                <a:solidFill>
                  <a:srgbClr val="0000FF"/>
                </a:solidFill>
              </a:rPr>
              <a:t> del </a:t>
            </a:r>
            <a:r>
              <a:rPr lang="en-US" sz="2400" dirty="0" err="1">
                <a:solidFill>
                  <a:srgbClr val="0000FF"/>
                </a:solidFill>
              </a:rPr>
              <a:t>estado</a:t>
            </a:r>
            <a:r>
              <a:rPr lang="en-US" sz="2400" dirty="0">
                <a:solidFill>
                  <a:srgbClr val="0000FF"/>
                </a:solidFill>
              </a:rPr>
              <a:t> sea </a:t>
            </a:r>
            <a:r>
              <a:rPr lang="en-US" sz="2400" dirty="0" err="1">
                <a:solidFill>
                  <a:srgbClr val="0000FF"/>
                </a:solidFill>
              </a:rPr>
              <a:t>empleada</a:t>
            </a:r>
            <a:r>
              <a:rPr lang="en-US" sz="2400" dirty="0">
                <a:solidFill>
                  <a:srgbClr val="0000FF"/>
                </a:solidFill>
              </a:rPr>
              <a:t> </a:t>
            </a:r>
            <a:r>
              <a:rPr lang="en-US" sz="2400" dirty="0" err="1">
                <a:solidFill>
                  <a:srgbClr val="0000FF"/>
                </a:solidFill>
              </a:rPr>
              <a:t>por</a:t>
            </a:r>
            <a:r>
              <a:rPr lang="en-US" sz="2400" dirty="0">
                <a:solidFill>
                  <a:srgbClr val="0000FF"/>
                </a:solidFill>
              </a:rPr>
              <a:t> el sector </a:t>
            </a:r>
            <a:r>
              <a:rPr lang="en-US" sz="2400" dirty="0" err="1" smtClean="0">
                <a:solidFill>
                  <a:srgbClr val="0000FF"/>
                </a:solidFill>
              </a:rPr>
              <a:t>academico</a:t>
            </a:r>
            <a:r>
              <a:rPr lang="en-US" sz="2400" dirty="0" smtClean="0">
                <a:solidFill>
                  <a:srgbClr val="0000FF"/>
                </a:solidFill>
              </a:rPr>
              <a:t>.”</a:t>
            </a:r>
          </a:p>
          <a:p>
            <a:pPr marL="514350" indent="-514350">
              <a:buFont typeface="+mj-lt"/>
              <a:buAutoNum type="arabicPeriod" startAt="6"/>
            </a:pPr>
            <a:endParaRPr lang="en-US" sz="2400" dirty="0">
              <a:solidFill>
                <a:srgbClr val="0000FF"/>
              </a:solidFill>
            </a:endParaRPr>
          </a:p>
          <a:p>
            <a:pPr marL="514350" indent="-514350">
              <a:buFont typeface="+mj-lt"/>
              <a:buAutoNum type="arabicPeriod" startAt="6"/>
            </a:pPr>
            <a:r>
              <a:rPr lang="en-US" sz="2400" dirty="0" smtClean="0">
                <a:solidFill>
                  <a:prstClr val="black"/>
                </a:solidFill>
              </a:rPr>
              <a:t>CONAE (</a:t>
            </a:r>
            <a:r>
              <a:rPr lang="en-US" sz="2400" dirty="0" err="1" smtClean="0">
                <a:solidFill>
                  <a:prstClr val="black"/>
                </a:solidFill>
              </a:rPr>
              <a:t>Arg</a:t>
            </a:r>
            <a:r>
              <a:rPr lang="en-US" sz="2400" dirty="0" smtClean="0">
                <a:solidFill>
                  <a:prstClr val="black"/>
                </a:solidFill>
              </a:rPr>
              <a:t> Space Agency) recognized the development of a community that became aware of the promising data to be developed with SAOCOM’s Mission</a:t>
            </a:r>
            <a:r>
              <a:rPr lang="en-US" sz="2400" smtClean="0">
                <a:solidFill>
                  <a:prstClr val="black"/>
                </a:solidFill>
              </a:rPr>
              <a:t>. </a:t>
            </a:r>
          </a:p>
          <a:p>
            <a:pPr marL="514350" indent="-514350">
              <a:buFont typeface="+mj-lt"/>
              <a:buAutoNum type="arabicPeriod" startAt="6"/>
            </a:pPr>
            <a:endParaRPr lang="en-US" sz="2400" dirty="0" smtClean="0">
              <a:solidFill>
                <a:prstClr val="black"/>
              </a:solidFill>
            </a:endParaRPr>
          </a:p>
          <a:p>
            <a:pPr marL="514350" indent="-514350">
              <a:buFont typeface="+mj-lt"/>
              <a:buAutoNum type="arabicPeriod" startAt="6"/>
            </a:pPr>
            <a:r>
              <a:rPr lang="en-US" sz="2400" dirty="0" smtClean="0">
                <a:solidFill>
                  <a:prstClr val="black"/>
                </a:solidFill>
              </a:rPr>
              <a:t>Capacity Building and Outreach. </a:t>
            </a:r>
            <a:endParaRPr lang="en-US" sz="2400" dirty="0">
              <a:solidFill>
                <a:prstClr val="black"/>
              </a:solidFill>
            </a:endParaRPr>
          </a:p>
          <a:p>
            <a:endParaRPr lang="en-US" sz="3000" dirty="0">
              <a:solidFill>
                <a:prstClr val="black"/>
              </a:solidFill>
            </a:endParaRPr>
          </a:p>
          <a:p>
            <a:endParaRPr lang="en-US" sz="1350" dirty="0">
              <a:solidFill>
                <a:prstClr val="black"/>
              </a:solidFill>
            </a:endParaRPr>
          </a:p>
          <a:p>
            <a:endParaRPr lang="en-US" sz="1350" dirty="0">
              <a:solidFill>
                <a:prstClr val="black"/>
              </a:solidFill>
            </a:endParaRPr>
          </a:p>
        </p:txBody>
      </p:sp>
      <p:sp>
        <p:nvSpPr>
          <p:cNvPr id="5" name="Rectangle 4"/>
          <p:cNvSpPr/>
          <p:nvPr/>
        </p:nvSpPr>
        <p:spPr>
          <a:xfrm>
            <a:off x="136187" y="126461"/>
            <a:ext cx="11653736" cy="646331"/>
          </a:xfrm>
          <a:prstGeom prst="rect">
            <a:avLst/>
          </a:prstGeom>
        </p:spPr>
        <p:txBody>
          <a:bodyPr wrap="square">
            <a:spAutoFit/>
          </a:bodyPr>
          <a:lstStyle/>
          <a:p>
            <a:r>
              <a:rPr lang="es-ES" sz="3600" dirty="0" smtClean="0"/>
              <a:t>(2 of </a:t>
            </a:r>
            <a:r>
              <a:rPr lang="es-ES" sz="3600" dirty="0"/>
              <a:t>2) </a:t>
            </a:r>
            <a:r>
              <a:rPr lang="es-ES" sz="3600" dirty="0" smtClean="0"/>
              <a:t>JASMIN </a:t>
            </a:r>
            <a:r>
              <a:rPr lang="es-ES" sz="3600" dirty="0" err="1" smtClean="0"/>
              <a:t>achievements</a:t>
            </a:r>
            <a:r>
              <a:rPr lang="es-ES" sz="3600" dirty="0" smtClean="0"/>
              <a:t>, </a:t>
            </a:r>
            <a:r>
              <a:rPr lang="es-ES" sz="3600" dirty="0" err="1" smtClean="0"/>
              <a:t>big</a:t>
            </a:r>
            <a:r>
              <a:rPr lang="es-ES" sz="3600" dirty="0" smtClean="0"/>
              <a:t> and </a:t>
            </a:r>
            <a:r>
              <a:rPr lang="es-ES" sz="3600" dirty="0" err="1" smtClean="0"/>
              <a:t>small</a:t>
            </a:r>
            <a:endParaRPr lang="es-ES" sz="3600" dirty="0"/>
          </a:p>
        </p:txBody>
      </p:sp>
      <p:sp>
        <p:nvSpPr>
          <p:cNvPr id="2" name="Slide Number Placeholder 1"/>
          <p:cNvSpPr>
            <a:spLocks noGrp="1"/>
          </p:cNvSpPr>
          <p:nvPr>
            <p:ph type="sldNum" sz="quarter" idx="10"/>
          </p:nvPr>
        </p:nvSpPr>
        <p:spPr/>
        <p:txBody>
          <a:bodyPr/>
          <a:lstStyle/>
          <a:p>
            <a:fld id="{03452DBF-AB44-4C4F-9B9D-255EC896C34B}" type="slidenum">
              <a:rPr lang="ko-KR" altLang="en-US" smtClean="0"/>
              <a:pPr/>
              <a:t>19</a:t>
            </a:fld>
            <a:endParaRPr lang="en-US" altLang="ko-KR"/>
          </a:p>
        </p:txBody>
      </p:sp>
    </p:spTree>
    <p:extLst>
      <p:ext uri="{BB962C8B-B14F-4D97-AF65-F5344CB8AC3E}">
        <p14:creationId xmlns:p14="http://schemas.microsoft.com/office/powerpoint/2010/main" val="587771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9912" y="459892"/>
            <a:ext cx="4052818" cy="6135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90000"/>
              </a:buClr>
              <a:buFont typeface="Wingdings" pitchFamily="2" charset="2"/>
              <a:buNone/>
            </a:pPr>
            <a:r>
              <a:rPr lang="es-AR" sz="4400" i="1" dirty="0" err="1">
                <a:solidFill>
                  <a:srgbClr val="990000"/>
                </a:solidFill>
                <a:effectLst>
                  <a:outerShdw blurRad="38100" dist="38100" dir="2700000" algn="tl">
                    <a:srgbClr val="C0C0C0"/>
                  </a:outerShdw>
                </a:effectLst>
              </a:rPr>
              <a:t>C</a:t>
            </a:r>
            <a:r>
              <a:rPr lang="es-AR" sz="4400" i="1" dirty="0" err="1" smtClean="0">
                <a:solidFill>
                  <a:srgbClr val="990000"/>
                </a:solidFill>
                <a:effectLst>
                  <a:outerShdw blurRad="38100" dist="38100" dir="2700000" algn="tl">
                    <a:srgbClr val="C0C0C0"/>
                  </a:outerShdw>
                </a:effectLst>
              </a:rPr>
              <a:t>limate</a:t>
            </a:r>
            <a:r>
              <a:rPr lang="es-AR" sz="4400" i="1" dirty="0" smtClean="0">
                <a:solidFill>
                  <a:srgbClr val="990000"/>
                </a:solidFill>
                <a:effectLst>
                  <a:outerShdw blurRad="38100" dist="38100" dir="2700000" algn="tl">
                    <a:srgbClr val="C0C0C0"/>
                  </a:outerShdw>
                </a:effectLst>
              </a:rPr>
              <a:t> </a:t>
            </a:r>
            <a:r>
              <a:rPr lang="es-AR" sz="4400" i="1" dirty="0" err="1" smtClean="0">
                <a:solidFill>
                  <a:srgbClr val="990000"/>
                </a:solidFill>
                <a:effectLst>
                  <a:outerShdw blurRad="38100" dist="38100" dir="2700000" algn="tl">
                    <a:srgbClr val="C0C0C0"/>
                  </a:outerShdw>
                </a:effectLst>
              </a:rPr>
              <a:t>Services</a:t>
            </a:r>
            <a:endParaRPr lang="es-ES" sz="4400" i="1" dirty="0"/>
          </a:p>
        </p:txBody>
      </p:sp>
      <p:sp>
        <p:nvSpPr>
          <p:cNvPr id="3" name="AutoShape 5" descr="Textura"/>
          <p:cNvSpPr>
            <a:spLocks noChangeArrowheads="1"/>
          </p:cNvSpPr>
          <p:nvPr/>
        </p:nvSpPr>
        <p:spPr bwMode="auto">
          <a:xfrm>
            <a:off x="922613" y="1317280"/>
            <a:ext cx="10388116" cy="1682163"/>
          </a:xfrm>
          <a:prstGeom prst="flowChartAlternateProcess">
            <a:avLst/>
          </a:prstGeom>
          <a:solidFill>
            <a:schemeClr val="accent4">
              <a:lumMod val="20000"/>
              <a:lumOff val="80000"/>
            </a:schemeClr>
          </a:solidFill>
          <a:ln w="38100" algn="ctr">
            <a:solidFill>
              <a:srgbClr val="800000"/>
            </a:solidFill>
            <a:miter lim="800000"/>
            <a:headEnd/>
            <a:tailEnd/>
          </a:ln>
        </p:spPr>
        <p:txBody>
          <a:bodyPr wrap="square">
            <a:spAutoFit/>
          </a:bodyPr>
          <a:lstStyle/>
          <a:p>
            <a:pPr indent="19050" algn="ctr">
              <a:lnSpc>
                <a:spcPct val="90000"/>
              </a:lnSpc>
              <a:spcBef>
                <a:spcPct val="20000"/>
              </a:spcBef>
              <a:buClr>
                <a:srgbClr val="990000"/>
              </a:buClr>
              <a:buFont typeface="Wingdings" pitchFamily="2" charset="2"/>
              <a:buNone/>
            </a:pPr>
            <a:r>
              <a:rPr lang="en-US" sz="3200" dirty="0" smtClean="0"/>
              <a:t>“The </a:t>
            </a:r>
            <a:r>
              <a:rPr lang="en-US" sz="3200" dirty="0"/>
              <a:t>timely production and delivery of useful climate data, information, and knowledge to decision makers” </a:t>
            </a:r>
            <a:endParaRPr lang="en-US" sz="3200" dirty="0" smtClean="0"/>
          </a:p>
          <a:p>
            <a:pPr indent="19050" algn="ctr">
              <a:lnSpc>
                <a:spcPct val="90000"/>
              </a:lnSpc>
              <a:spcBef>
                <a:spcPct val="20000"/>
              </a:spcBef>
              <a:buClr>
                <a:srgbClr val="990000"/>
              </a:buClr>
              <a:buFont typeface="Wingdings" pitchFamily="2" charset="2"/>
              <a:buNone/>
            </a:pPr>
            <a:r>
              <a:rPr lang="en-US" sz="3200" dirty="0" smtClean="0"/>
              <a:t>(</a:t>
            </a:r>
            <a:r>
              <a:rPr lang="en-US" sz="3200" dirty="0"/>
              <a:t>National Research Council, 2001).</a:t>
            </a:r>
            <a:endParaRPr lang="es-ES" sz="3200" dirty="0">
              <a:solidFill>
                <a:schemeClr val="bg1"/>
              </a:solidFill>
            </a:endParaRPr>
          </a:p>
        </p:txBody>
      </p:sp>
      <p:sp>
        <p:nvSpPr>
          <p:cNvPr id="4" name="AutoShape 3" descr="Textura"/>
          <p:cNvSpPr txBox="1">
            <a:spLocks noChangeArrowheads="1"/>
          </p:cNvSpPr>
          <p:nvPr/>
        </p:nvSpPr>
        <p:spPr bwMode="auto">
          <a:xfrm>
            <a:off x="922613" y="4025348"/>
            <a:ext cx="10477570" cy="2345635"/>
          </a:xfrm>
          <a:prstGeom prst="roundRect">
            <a:avLst>
              <a:gd name="adj" fmla="val 16667"/>
            </a:avLst>
          </a:prstGeom>
          <a:solidFill>
            <a:schemeClr val="accent4">
              <a:lumMod val="20000"/>
              <a:lumOff val="80000"/>
            </a:schemeClr>
          </a:solidFill>
          <a:ln w="38100">
            <a:solidFill>
              <a:srgbClr val="800000"/>
            </a:solidFill>
            <a:round/>
            <a:headEnd type="none" w="med" len="med"/>
            <a:tailEnd type="none" w="med" len="me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60325" lvl="0" indent="-60325">
              <a:buNone/>
              <a:defRPr/>
            </a:pPr>
            <a:r>
              <a:rPr lang="en-US" dirty="0"/>
              <a:t>T</a:t>
            </a:r>
            <a:r>
              <a:rPr lang="en-US" dirty="0" smtClean="0"/>
              <a:t>he </a:t>
            </a:r>
            <a:r>
              <a:rPr lang="en-US" dirty="0"/>
              <a:t>CRN-3035 </a:t>
            </a:r>
            <a:r>
              <a:rPr lang="en-US" dirty="0" smtClean="0"/>
              <a:t>has a strong </a:t>
            </a:r>
            <a:r>
              <a:rPr lang="en-US" dirty="0"/>
              <a:t>interaction </a:t>
            </a:r>
            <a:r>
              <a:rPr lang="en-US" dirty="0" smtClean="0"/>
              <a:t>with </a:t>
            </a:r>
            <a:r>
              <a:rPr lang="en-US" dirty="0"/>
              <a:t>the </a:t>
            </a:r>
            <a:r>
              <a:rPr lang="en-US" dirty="0">
                <a:solidFill>
                  <a:srgbClr val="0070C0"/>
                </a:solidFill>
              </a:rPr>
              <a:t>Regional Climate Center for southern South America (RCC-SSA) </a:t>
            </a:r>
            <a:r>
              <a:rPr lang="en-US" dirty="0"/>
              <a:t>established by the WMO’s Regional Association III (South America) </a:t>
            </a:r>
            <a:r>
              <a:rPr kumimoji="0" lang="en-US" sz="2800" b="0" i="0" u="none" strike="noStrike" kern="0" cap="none" spc="0" normalizeH="0" baseline="0" noProof="0" dirty="0" smtClean="0">
                <a:ln>
                  <a:noFill/>
                </a:ln>
                <a:solidFill>
                  <a:srgbClr val="000000"/>
                </a:solidFill>
                <a:effectLst/>
                <a:uLnTx/>
                <a:uFillTx/>
                <a:ea typeface="+mn-ea"/>
                <a:cs typeface="Arial"/>
              </a:rPr>
              <a:t>  </a:t>
            </a:r>
          </a:p>
        </p:txBody>
      </p:sp>
      <p:sp>
        <p:nvSpPr>
          <p:cNvPr id="5" name="Slide Number Placeholder 4"/>
          <p:cNvSpPr>
            <a:spLocks noGrp="1"/>
          </p:cNvSpPr>
          <p:nvPr>
            <p:ph type="sldNum" sz="quarter" idx="12"/>
          </p:nvPr>
        </p:nvSpPr>
        <p:spPr/>
        <p:txBody>
          <a:bodyPr/>
          <a:lstStyle/>
          <a:p>
            <a:fld id="{9331CE98-173E-4C54-B3EE-644A2927C43F}" type="slidenum">
              <a:rPr lang="en-US" smtClean="0"/>
              <a:t>2</a:t>
            </a:fld>
            <a:endParaRPr lang="en-US"/>
          </a:p>
        </p:txBody>
      </p:sp>
    </p:spTree>
    <p:extLst>
      <p:ext uri="{BB962C8B-B14F-4D97-AF65-F5344CB8AC3E}">
        <p14:creationId xmlns:p14="http://schemas.microsoft.com/office/powerpoint/2010/main" val="249747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06801" y="200301"/>
            <a:ext cx="6913562" cy="768350"/>
          </a:xfrm>
          <a:prstGeom prst="rect">
            <a:avLst/>
          </a:prstGeom>
          <a:noFill/>
          <a:ln w="9525" algn="ctr">
            <a:noFill/>
            <a:miter lim="800000"/>
            <a:headEnd/>
            <a:tailEnd/>
          </a:ln>
          <a:effectLst/>
        </p:spPr>
        <p:txBody>
          <a:bodyPr anchor="ctr">
            <a:spAutoFit/>
          </a:bodyPr>
          <a:lstStyle/>
          <a:p>
            <a:pPr algn="ctr" fontAlgn="base">
              <a:spcBef>
                <a:spcPct val="0"/>
              </a:spcBef>
              <a:spcAft>
                <a:spcPct val="0"/>
              </a:spcAft>
              <a:defRPr/>
            </a:pPr>
            <a:r>
              <a:rPr lang="es-ES" sz="4400" dirty="0" smtClean="0">
                <a:solidFill>
                  <a:srgbClr val="800000"/>
                </a:solidFill>
                <a:effectLst>
                  <a:outerShdw blurRad="38100" dist="38100" dir="2700000" algn="tl">
                    <a:srgbClr val="C0C0C0"/>
                  </a:outerShdw>
                </a:effectLst>
                <a:latin typeface="Arial" charset="0"/>
                <a:cs typeface="Arial" charset="0"/>
              </a:rPr>
              <a:t>Conceptual Framework</a:t>
            </a:r>
            <a:endParaRPr lang="es-ES" sz="4400" dirty="0">
              <a:solidFill>
                <a:srgbClr val="FFFFFF"/>
              </a:solidFill>
              <a:effectLst>
                <a:outerShdw blurRad="38100" dist="38100" dir="2700000" algn="tl">
                  <a:srgbClr val="C0C0C0"/>
                </a:outerShdw>
              </a:effectLst>
              <a:latin typeface="Arial" charset="0"/>
              <a:cs typeface="Arial" charset="0"/>
            </a:endParaRPr>
          </a:p>
        </p:txBody>
      </p:sp>
      <p:sp>
        <p:nvSpPr>
          <p:cNvPr id="3" name="AutoShape 5" descr="Textura"/>
          <p:cNvSpPr>
            <a:spLocks noChangeArrowheads="1"/>
          </p:cNvSpPr>
          <p:nvPr/>
        </p:nvSpPr>
        <p:spPr bwMode="auto">
          <a:xfrm>
            <a:off x="1204429" y="2180305"/>
            <a:ext cx="3735319" cy="1328023"/>
          </a:xfrm>
          <a:prstGeom prst="flowChartAlternateProcess">
            <a:avLst/>
          </a:prstGeom>
          <a:solidFill>
            <a:schemeClr val="accent4">
              <a:lumMod val="20000"/>
              <a:lumOff val="80000"/>
            </a:schemeClr>
          </a:solidFill>
          <a:ln w="38100" algn="ctr">
            <a:solidFill>
              <a:srgbClr val="990000"/>
            </a:solidFill>
            <a:miter lim="800000"/>
            <a:headEnd/>
            <a:tailEnd/>
          </a:ln>
        </p:spPr>
        <p:txBody>
          <a:bodyPr wrap="square" anchor="ctr">
            <a:spAutoFit/>
          </a:bodyPr>
          <a:lstStyle/>
          <a:p>
            <a:pPr algn="ctr" fontAlgn="t">
              <a:spcBef>
                <a:spcPct val="0"/>
              </a:spcBef>
              <a:spcAft>
                <a:spcPct val="0"/>
              </a:spcAft>
            </a:pPr>
            <a:r>
              <a:rPr lang="en-US" sz="2400" dirty="0">
                <a:latin typeface="Arial" charset="0"/>
                <a:cs typeface="Arial" charset="0"/>
              </a:rPr>
              <a:t>research on climate science including social and natural </a:t>
            </a:r>
            <a:r>
              <a:rPr lang="es-ES" sz="2400" dirty="0" err="1">
                <a:latin typeface="Arial" charset="0"/>
                <a:cs typeface="Arial" charset="0"/>
              </a:rPr>
              <a:t>dimensions</a:t>
            </a:r>
            <a:endParaRPr lang="es-ES" sz="2400" dirty="0">
              <a:latin typeface="Arial" charset="0"/>
              <a:cs typeface="Arial" charset="0"/>
            </a:endParaRPr>
          </a:p>
        </p:txBody>
      </p:sp>
      <p:sp>
        <p:nvSpPr>
          <p:cNvPr id="4" name="AutoShape 8" descr="Textura"/>
          <p:cNvSpPr>
            <a:spLocks noChangeArrowheads="1"/>
          </p:cNvSpPr>
          <p:nvPr/>
        </p:nvSpPr>
        <p:spPr bwMode="auto">
          <a:xfrm>
            <a:off x="6532701" y="1724023"/>
            <a:ext cx="5225290" cy="2145268"/>
          </a:xfrm>
          <a:prstGeom prst="flowChartAlternateProcess">
            <a:avLst/>
          </a:prstGeom>
          <a:solidFill>
            <a:schemeClr val="accent4">
              <a:lumMod val="20000"/>
              <a:lumOff val="80000"/>
            </a:schemeClr>
          </a:solidFill>
          <a:ln w="38100" cmpd="sng" algn="ctr">
            <a:solidFill>
              <a:srgbClr val="990000"/>
            </a:solidFill>
            <a:miter lim="800000"/>
            <a:headEnd/>
            <a:tailEnd/>
          </a:ln>
        </p:spPr>
        <p:txBody>
          <a:bodyPr wrap="square" anchor="ctr">
            <a:spAutoFit/>
          </a:bodyPr>
          <a:lstStyle/>
          <a:p>
            <a:pPr algn="ctr" fontAlgn="t">
              <a:spcBef>
                <a:spcPct val="0"/>
              </a:spcBef>
              <a:spcAft>
                <a:spcPct val="0"/>
              </a:spcAft>
            </a:pPr>
            <a:r>
              <a:rPr lang="en-US" sz="2400" dirty="0">
                <a:latin typeface="Arial" charset="0"/>
                <a:cs typeface="Arial" charset="0"/>
              </a:rPr>
              <a:t>research to improve the way in which climate information and knowledge is analyzed, assessed, synthesized, communicated </a:t>
            </a:r>
            <a:endParaRPr lang="en-US" sz="2400" dirty="0" smtClean="0">
              <a:latin typeface="Arial" charset="0"/>
              <a:cs typeface="Arial" charset="0"/>
            </a:endParaRPr>
          </a:p>
          <a:p>
            <a:pPr algn="ctr" fontAlgn="t">
              <a:spcBef>
                <a:spcPct val="0"/>
              </a:spcBef>
              <a:spcAft>
                <a:spcPct val="0"/>
              </a:spcAft>
            </a:pPr>
            <a:r>
              <a:rPr lang="en-US" sz="2400" dirty="0" smtClean="0">
                <a:latin typeface="Arial" charset="0"/>
                <a:cs typeface="Arial" charset="0"/>
              </a:rPr>
              <a:t>(translation </a:t>
            </a:r>
            <a:r>
              <a:rPr lang="en-US" sz="2400" smtClean="0">
                <a:latin typeface="Arial" charset="0"/>
                <a:cs typeface="Arial" charset="0"/>
              </a:rPr>
              <a:t>and tailoring</a:t>
            </a:r>
            <a:r>
              <a:rPr lang="en-US" sz="2400">
                <a:latin typeface="Arial" charset="0"/>
                <a:cs typeface="Arial" charset="0"/>
              </a:rPr>
              <a:t>)</a:t>
            </a:r>
            <a:endParaRPr lang="es-ES" sz="2400" dirty="0">
              <a:latin typeface="Arial" charset="0"/>
              <a:cs typeface="Arial" charset="0"/>
            </a:endParaRPr>
          </a:p>
        </p:txBody>
      </p:sp>
      <p:sp>
        <p:nvSpPr>
          <p:cNvPr id="5" name="Text Box 9"/>
          <p:cNvSpPr txBox="1">
            <a:spLocks noChangeArrowheads="1"/>
          </p:cNvSpPr>
          <p:nvPr/>
        </p:nvSpPr>
        <p:spPr bwMode="auto">
          <a:xfrm>
            <a:off x="5375862" y="2379145"/>
            <a:ext cx="720725" cy="762000"/>
          </a:xfrm>
          <a:prstGeom prst="rect">
            <a:avLst/>
          </a:prstGeom>
          <a:noFill/>
          <a:ln w="9525" algn="ctr">
            <a:noFill/>
            <a:miter lim="800000"/>
            <a:headEnd/>
            <a:tailEnd/>
          </a:ln>
        </p:spPr>
        <p:txBody>
          <a:bodyPr>
            <a:spAutoFit/>
          </a:bodyPr>
          <a:lstStyle/>
          <a:p>
            <a:pPr marL="342900" indent="-342900" fontAlgn="base">
              <a:spcBef>
                <a:spcPct val="50000"/>
              </a:spcBef>
              <a:spcAft>
                <a:spcPct val="0"/>
              </a:spcAft>
              <a:buClr>
                <a:srgbClr val="990000"/>
              </a:buClr>
              <a:buFont typeface="Wingdings" pitchFamily="2" charset="2"/>
              <a:buNone/>
            </a:pPr>
            <a:r>
              <a:rPr lang="es-ES" sz="4400" dirty="0">
                <a:solidFill>
                  <a:srgbClr val="990000"/>
                </a:solidFill>
                <a:latin typeface="Arial" charset="0"/>
                <a:cs typeface="Arial" charset="0"/>
                <a:sym typeface="Wingdings 2" pitchFamily="18" charset="2"/>
              </a:rPr>
              <a:t></a:t>
            </a:r>
          </a:p>
        </p:txBody>
      </p:sp>
      <p:sp>
        <p:nvSpPr>
          <p:cNvPr id="6" name="Rectangle 10" descr="Textura"/>
          <p:cNvSpPr>
            <a:spLocks noChangeArrowheads="1"/>
          </p:cNvSpPr>
          <p:nvPr/>
        </p:nvSpPr>
        <p:spPr bwMode="auto">
          <a:xfrm>
            <a:off x="2248038" y="4767529"/>
            <a:ext cx="8074025" cy="954107"/>
          </a:xfrm>
          <a:prstGeom prst="rect">
            <a:avLst/>
          </a:prstGeom>
          <a:solidFill>
            <a:schemeClr val="accent4">
              <a:lumMod val="20000"/>
              <a:lumOff val="80000"/>
            </a:schemeClr>
          </a:solidFill>
          <a:ln w="38100" algn="ctr">
            <a:solidFill>
              <a:srgbClr val="800000"/>
            </a:solidFill>
            <a:miter lim="800000"/>
            <a:headEnd/>
            <a:tailEnd/>
          </a:ln>
        </p:spPr>
        <p:txBody>
          <a:bodyPr anchor="ctr">
            <a:spAutoFit/>
          </a:bodyPr>
          <a:lstStyle/>
          <a:p>
            <a:pPr algn="ctr" fontAlgn="base">
              <a:spcBef>
                <a:spcPct val="0"/>
              </a:spcBef>
              <a:spcAft>
                <a:spcPct val="0"/>
              </a:spcAft>
            </a:pPr>
            <a:r>
              <a:rPr lang="en-US" sz="2800" dirty="0">
                <a:latin typeface="Arial" charset="0"/>
                <a:cs typeface="Arial" charset="0"/>
              </a:rPr>
              <a:t>the needs, procedures and decision protocols of climate-sensitive sectors of </a:t>
            </a:r>
            <a:r>
              <a:rPr lang="en-US" sz="2800" dirty="0" smtClean="0">
                <a:latin typeface="Arial" charset="0"/>
                <a:cs typeface="Arial" charset="0"/>
              </a:rPr>
              <a:t>society</a:t>
            </a:r>
            <a:endParaRPr lang="es-ES" sz="2800" dirty="0">
              <a:latin typeface="Arial" charset="0"/>
              <a:cs typeface="Arial" charset="0"/>
            </a:endParaRPr>
          </a:p>
        </p:txBody>
      </p:sp>
      <p:cxnSp>
        <p:nvCxnSpPr>
          <p:cNvPr id="11" name="Straight Arrow Connector 10"/>
          <p:cNvCxnSpPr/>
          <p:nvPr/>
        </p:nvCxnSpPr>
        <p:spPr>
          <a:xfrm>
            <a:off x="2863366" y="3664980"/>
            <a:ext cx="565634" cy="9458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497957" y="3786766"/>
            <a:ext cx="647389" cy="8378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9331CE98-173E-4C54-B3EE-644A2927C43F}" type="slidenum">
              <a:rPr lang="en-US" smtClean="0"/>
              <a:t>3</a:t>
            </a:fld>
            <a:endParaRPr lang="en-US"/>
          </a:p>
        </p:txBody>
      </p:sp>
    </p:spTree>
    <p:extLst>
      <p:ext uri="{BB962C8B-B14F-4D97-AF65-F5344CB8AC3E}">
        <p14:creationId xmlns:p14="http://schemas.microsoft.com/office/powerpoint/2010/main" val="207447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s1028"/>
          <p:cNvSpPr>
            <a:spLocks noChangeArrowheads="1"/>
          </p:cNvSpPr>
          <p:nvPr/>
        </p:nvSpPr>
        <p:spPr bwMode="auto">
          <a:xfrm>
            <a:off x="4434649" y="184091"/>
            <a:ext cx="3016236" cy="720725"/>
          </a:xfrm>
          <a:prstGeom prst="ellipse">
            <a:avLst/>
          </a:prstGeom>
          <a:solidFill>
            <a:srgbClr val="F9FE8C"/>
          </a:solidFill>
          <a:ln w="28575">
            <a:solidFill>
              <a:srgbClr val="CAD402"/>
            </a:solidFill>
            <a:round/>
            <a:headEnd/>
            <a:tailEnd/>
          </a:ln>
        </p:spPr>
        <p:txBody>
          <a:bodyPr lIns="0" tIns="0" rIns="0" bIns="0" anchor="ctr"/>
          <a:lstStyle/>
          <a:p>
            <a:pPr algn="ctr" fontAlgn="base">
              <a:spcBef>
                <a:spcPct val="0"/>
              </a:spcBef>
              <a:spcAft>
                <a:spcPct val="0"/>
              </a:spcAft>
              <a:defRPr/>
            </a:pPr>
            <a:r>
              <a:rPr lang="es-ES" sz="2800" b="1" dirty="0" smtClean="0">
                <a:solidFill>
                  <a:srgbClr val="000000"/>
                </a:solidFill>
                <a:effectLst>
                  <a:outerShdw blurRad="38100" dist="38100" dir="2700000" algn="tl">
                    <a:srgbClr val="FFFFFF"/>
                  </a:outerShdw>
                </a:effectLst>
                <a:latin typeface="Arial" charset="0"/>
                <a:cs typeface="Arial" charset="0"/>
              </a:rPr>
              <a:t>CRN - 3035</a:t>
            </a:r>
            <a:endParaRPr lang="es-ES" sz="2400" b="1" dirty="0">
              <a:solidFill>
                <a:srgbClr val="000000"/>
              </a:solidFill>
              <a:effectLst>
                <a:outerShdw blurRad="38100" dist="38100" dir="2700000" algn="tl">
                  <a:srgbClr val="FFFFFF"/>
                </a:outerShdw>
              </a:effectLst>
              <a:latin typeface="Arial" charset="0"/>
              <a:cs typeface="Arial" charset="0"/>
            </a:endParaRPr>
          </a:p>
        </p:txBody>
      </p:sp>
      <p:sp>
        <p:nvSpPr>
          <p:cNvPr id="7" name="_s1037"/>
          <p:cNvSpPr>
            <a:spLocks noChangeArrowheads="1"/>
          </p:cNvSpPr>
          <p:nvPr/>
        </p:nvSpPr>
        <p:spPr bwMode="auto">
          <a:xfrm>
            <a:off x="238062" y="2767296"/>
            <a:ext cx="2324100" cy="720725"/>
          </a:xfrm>
          <a:prstGeom prst="ellipse">
            <a:avLst/>
          </a:prstGeom>
          <a:solidFill>
            <a:srgbClr val="FF6D6D"/>
          </a:solidFill>
          <a:ln w="28575">
            <a:solidFill>
              <a:srgbClr val="BE0000"/>
            </a:solidFill>
            <a:round/>
            <a:headEnd/>
            <a:tailEnd/>
          </a:ln>
        </p:spPr>
        <p:txBody>
          <a:bodyPr lIns="0" tIns="0" rIns="0" bIns="0" anchor="ctr"/>
          <a:lstStyle/>
          <a:p>
            <a:pPr algn="ctr" fontAlgn="base">
              <a:spcBef>
                <a:spcPct val="0"/>
              </a:spcBef>
              <a:spcAft>
                <a:spcPct val="0"/>
              </a:spcAft>
            </a:pPr>
            <a:r>
              <a:rPr lang="es-ES" sz="2800">
                <a:solidFill>
                  <a:srgbClr val="000000"/>
                </a:solidFill>
                <a:latin typeface="Arial" charset="0"/>
                <a:cs typeface="Arial" charset="0"/>
              </a:rPr>
              <a:t>Argentina</a:t>
            </a:r>
            <a:endParaRPr lang="es-ES" sz="2400">
              <a:solidFill>
                <a:srgbClr val="000000"/>
              </a:solidFill>
              <a:latin typeface="Arial" charset="0"/>
              <a:cs typeface="Arial" charset="0"/>
            </a:endParaRPr>
          </a:p>
        </p:txBody>
      </p:sp>
      <p:sp>
        <p:nvSpPr>
          <p:cNvPr id="8" name="_s1031"/>
          <p:cNvSpPr>
            <a:spLocks noChangeArrowheads="1"/>
          </p:cNvSpPr>
          <p:nvPr/>
        </p:nvSpPr>
        <p:spPr bwMode="auto">
          <a:xfrm>
            <a:off x="3642905" y="2835319"/>
            <a:ext cx="1347787" cy="646112"/>
          </a:xfrm>
          <a:prstGeom prst="ellipse">
            <a:avLst/>
          </a:prstGeom>
          <a:solidFill>
            <a:srgbClr val="D072A1"/>
          </a:solidFill>
          <a:ln w="28575">
            <a:solidFill>
              <a:srgbClr val="993366"/>
            </a:solidFill>
            <a:round/>
            <a:headEnd/>
            <a:tailEnd/>
          </a:ln>
        </p:spPr>
        <p:txBody>
          <a:bodyPr lIns="0" tIns="0" rIns="0" bIns="0" anchor="ctr"/>
          <a:lstStyle/>
          <a:p>
            <a:pPr algn="ctr" fontAlgn="base">
              <a:spcBef>
                <a:spcPct val="0"/>
              </a:spcBef>
              <a:spcAft>
                <a:spcPct val="0"/>
              </a:spcAft>
            </a:pPr>
            <a:r>
              <a:rPr lang="es-ES" sz="2800">
                <a:solidFill>
                  <a:srgbClr val="000000"/>
                </a:solidFill>
                <a:latin typeface="Arial" charset="0"/>
                <a:cs typeface="Arial" charset="0"/>
              </a:rPr>
              <a:t>Brasil</a:t>
            </a:r>
            <a:endParaRPr lang="es-ES" sz="2400">
              <a:solidFill>
                <a:srgbClr val="000000"/>
              </a:solidFill>
              <a:latin typeface="Arial" charset="0"/>
              <a:cs typeface="Arial" charset="0"/>
            </a:endParaRPr>
          </a:p>
        </p:txBody>
      </p:sp>
      <p:sp>
        <p:nvSpPr>
          <p:cNvPr id="9" name="AutoShape 73"/>
          <p:cNvSpPr>
            <a:spLocks/>
          </p:cNvSpPr>
          <p:nvPr/>
        </p:nvSpPr>
        <p:spPr bwMode="auto">
          <a:xfrm>
            <a:off x="2704290" y="4204778"/>
            <a:ext cx="3190672" cy="1738822"/>
          </a:xfrm>
          <a:prstGeom prst="accentBorderCallout2">
            <a:avLst>
              <a:gd name="adj1" fmla="val 7731"/>
              <a:gd name="adj2" fmla="val -2347"/>
              <a:gd name="adj3" fmla="val -19789"/>
              <a:gd name="adj4" fmla="val 3238"/>
              <a:gd name="adj5" fmla="val -33330"/>
              <a:gd name="adj6" fmla="val 52860"/>
            </a:avLst>
          </a:prstGeom>
          <a:solidFill>
            <a:srgbClr val="D072A1"/>
          </a:solidFill>
          <a:ln w="25400">
            <a:solidFill>
              <a:srgbClr val="993366"/>
            </a:solidFill>
            <a:miter lim="800000"/>
            <a:headEnd/>
            <a:tailEnd/>
          </a:ln>
        </p:spPr>
        <p:txBody>
          <a:bodyPr/>
          <a:lstStyle/>
          <a:p>
            <a:pPr fontAlgn="base">
              <a:spcBef>
                <a:spcPct val="0"/>
              </a:spcBef>
              <a:spcAft>
                <a:spcPct val="0"/>
              </a:spcAft>
            </a:pPr>
            <a:r>
              <a:rPr lang="es-ES" sz="1600" i="1" dirty="0" err="1">
                <a:solidFill>
                  <a:srgbClr val="000000"/>
                </a:solidFill>
                <a:latin typeface="Arial" charset="0"/>
                <a:cs typeface="Arial" charset="0"/>
              </a:rPr>
              <a:t>Univ</a:t>
            </a:r>
            <a:r>
              <a:rPr lang="es-ES" sz="1600" i="1" dirty="0">
                <a:solidFill>
                  <a:srgbClr val="000000"/>
                </a:solidFill>
                <a:latin typeface="Arial" charset="0"/>
                <a:cs typeface="Arial" charset="0"/>
              </a:rPr>
              <a:t> </a:t>
            </a:r>
            <a:r>
              <a:rPr lang="es-ES" sz="1600" i="1" dirty="0" err="1">
                <a:solidFill>
                  <a:srgbClr val="000000"/>
                </a:solidFill>
                <a:latin typeface="Arial" charset="0"/>
                <a:cs typeface="Arial" charset="0"/>
              </a:rPr>
              <a:t>Fed</a:t>
            </a:r>
            <a:r>
              <a:rPr lang="es-ES" sz="1600" i="1" dirty="0">
                <a:solidFill>
                  <a:srgbClr val="000000"/>
                </a:solidFill>
                <a:latin typeface="Arial" charset="0"/>
                <a:cs typeface="Arial" charset="0"/>
              </a:rPr>
              <a:t> do </a:t>
            </a:r>
            <a:r>
              <a:rPr lang="es-ES" sz="1600" i="1" dirty="0" err="1">
                <a:solidFill>
                  <a:srgbClr val="000000"/>
                </a:solidFill>
                <a:latin typeface="Arial" charset="0"/>
                <a:cs typeface="Arial" charset="0"/>
              </a:rPr>
              <a:t>Parana</a:t>
            </a:r>
            <a:endParaRPr lang="es-ES" sz="1600" i="1" dirty="0">
              <a:solidFill>
                <a:srgbClr val="000000"/>
              </a:solidFill>
              <a:latin typeface="Arial" charset="0"/>
              <a:cs typeface="Arial" charset="0"/>
            </a:endParaRPr>
          </a:p>
          <a:p>
            <a:pPr fontAlgn="base">
              <a:spcBef>
                <a:spcPct val="0"/>
              </a:spcBef>
              <a:spcAft>
                <a:spcPct val="0"/>
              </a:spcAft>
            </a:pPr>
            <a:r>
              <a:rPr lang="es-ES" sz="1600" i="1" dirty="0" err="1">
                <a:solidFill>
                  <a:srgbClr val="000000"/>
                </a:solidFill>
                <a:latin typeface="Arial" charset="0"/>
                <a:cs typeface="Arial" charset="0"/>
              </a:rPr>
              <a:t>Univ</a:t>
            </a:r>
            <a:r>
              <a:rPr lang="es-ES" sz="1600" i="1" dirty="0">
                <a:solidFill>
                  <a:srgbClr val="000000"/>
                </a:solidFill>
                <a:latin typeface="Arial" charset="0"/>
                <a:cs typeface="Arial" charset="0"/>
              </a:rPr>
              <a:t> do </a:t>
            </a:r>
            <a:r>
              <a:rPr lang="es-ES" sz="1600" i="1" dirty="0" err="1">
                <a:solidFill>
                  <a:srgbClr val="000000"/>
                </a:solidFill>
                <a:latin typeface="Arial" charset="0"/>
                <a:cs typeface="Arial" charset="0"/>
              </a:rPr>
              <a:t>Passo</a:t>
            </a:r>
            <a:r>
              <a:rPr lang="es-ES" sz="1600" i="1" dirty="0">
                <a:solidFill>
                  <a:srgbClr val="000000"/>
                </a:solidFill>
                <a:latin typeface="Arial" charset="0"/>
                <a:cs typeface="Arial" charset="0"/>
              </a:rPr>
              <a:t> Fundo</a:t>
            </a:r>
          </a:p>
          <a:p>
            <a:pPr fontAlgn="base">
              <a:spcBef>
                <a:spcPct val="0"/>
              </a:spcBef>
              <a:spcAft>
                <a:spcPct val="0"/>
              </a:spcAft>
            </a:pPr>
            <a:r>
              <a:rPr lang="es-ES" sz="1600" i="1" dirty="0" err="1">
                <a:solidFill>
                  <a:srgbClr val="000000"/>
                </a:solidFill>
                <a:latin typeface="Arial" charset="0"/>
                <a:cs typeface="Arial" charset="0"/>
              </a:rPr>
              <a:t>Univ</a:t>
            </a:r>
            <a:r>
              <a:rPr lang="es-ES" sz="1600" i="1" dirty="0">
                <a:solidFill>
                  <a:srgbClr val="000000"/>
                </a:solidFill>
                <a:latin typeface="Arial" charset="0"/>
                <a:cs typeface="Arial" charset="0"/>
              </a:rPr>
              <a:t> Federal do São  Paulo</a:t>
            </a:r>
          </a:p>
          <a:p>
            <a:pPr fontAlgn="base">
              <a:spcBef>
                <a:spcPct val="0"/>
              </a:spcBef>
              <a:spcAft>
                <a:spcPct val="0"/>
              </a:spcAft>
            </a:pPr>
            <a:r>
              <a:rPr lang="es-ES" sz="1600" b="1" dirty="0" smtClean="0">
                <a:solidFill>
                  <a:srgbClr val="000000"/>
                </a:solidFill>
                <a:latin typeface="Arial" charset="0"/>
                <a:cs typeface="Arial" charset="0"/>
              </a:rPr>
              <a:t>EMBRAPA </a:t>
            </a:r>
            <a:endParaRPr lang="es-ES" sz="1600" b="1" dirty="0">
              <a:solidFill>
                <a:srgbClr val="000000"/>
              </a:solidFill>
              <a:latin typeface="Arial" charset="0"/>
              <a:cs typeface="Arial" charset="0"/>
            </a:endParaRPr>
          </a:p>
          <a:p>
            <a:pPr fontAlgn="base">
              <a:spcBef>
                <a:spcPct val="0"/>
              </a:spcBef>
              <a:spcAft>
                <a:spcPct val="0"/>
              </a:spcAft>
            </a:pPr>
            <a:r>
              <a:rPr lang="es-ES" sz="1600" b="1" dirty="0">
                <a:solidFill>
                  <a:srgbClr val="000000"/>
                </a:solidFill>
                <a:latin typeface="Arial" charset="0"/>
                <a:cs typeface="Arial" charset="0"/>
              </a:rPr>
              <a:t>Instituto </a:t>
            </a:r>
            <a:r>
              <a:rPr lang="es-ES" sz="1600" b="1" dirty="0" err="1" smtClean="0">
                <a:solidFill>
                  <a:srgbClr val="000000"/>
                </a:solidFill>
                <a:latin typeface="Arial" charset="0"/>
                <a:cs typeface="Arial" charset="0"/>
              </a:rPr>
              <a:t>Nac</a:t>
            </a:r>
            <a:r>
              <a:rPr lang="es-ES" sz="1600" b="1" dirty="0" smtClean="0">
                <a:solidFill>
                  <a:srgbClr val="000000"/>
                </a:solidFill>
                <a:latin typeface="Arial" charset="0"/>
                <a:cs typeface="Arial" charset="0"/>
              </a:rPr>
              <a:t> </a:t>
            </a:r>
            <a:r>
              <a:rPr lang="es-ES" sz="1600" b="1" dirty="0">
                <a:solidFill>
                  <a:srgbClr val="000000"/>
                </a:solidFill>
                <a:latin typeface="Arial" charset="0"/>
                <a:cs typeface="Arial" charset="0"/>
              </a:rPr>
              <a:t>de </a:t>
            </a:r>
            <a:r>
              <a:rPr lang="es-ES" sz="1600" b="1" dirty="0" err="1">
                <a:solidFill>
                  <a:srgbClr val="000000"/>
                </a:solidFill>
                <a:latin typeface="Arial" charset="0"/>
                <a:cs typeface="Arial" charset="0"/>
              </a:rPr>
              <a:t>Meteorologia</a:t>
            </a:r>
            <a:endParaRPr lang="es-ES" sz="1600" b="1" dirty="0">
              <a:solidFill>
                <a:srgbClr val="000000"/>
              </a:solidFill>
              <a:latin typeface="Arial" charset="0"/>
              <a:cs typeface="Arial" charset="0"/>
            </a:endParaRPr>
          </a:p>
          <a:p>
            <a:pPr fontAlgn="base">
              <a:spcBef>
                <a:spcPct val="0"/>
              </a:spcBef>
              <a:spcAft>
                <a:spcPct val="0"/>
              </a:spcAft>
            </a:pPr>
            <a:r>
              <a:rPr lang="es-ES" sz="1600" b="1" dirty="0" smtClean="0">
                <a:solidFill>
                  <a:srgbClr val="000000"/>
                </a:solidFill>
                <a:latin typeface="Arial" charset="0"/>
                <a:cs typeface="Arial" charset="0"/>
              </a:rPr>
              <a:t>CPTEC</a:t>
            </a:r>
            <a:endParaRPr lang="es-ES" sz="1600" b="1" dirty="0">
              <a:solidFill>
                <a:srgbClr val="000000"/>
              </a:solidFill>
              <a:latin typeface="Arial" charset="0"/>
              <a:cs typeface="Arial" charset="0"/>
            </a:endParaRPr>
          </a:p>
        </p:txBody>
      </p:sp>
      <p:sp>
        <p:nvSpPr>
          <p:cNvPr id="10" name="_s1029"/>
          <p:cNvSpPr>
            <a:spLocks noChangeArrowheads="1"/>
          </p:cNvSpPr>
          <p:nvPr/>
        </p:nvSpPr>
        <p:spPr bwMode="auto">
          <a:xfrm>
            <a:off x="6416624" y="2796689"/>
            <a:ext cx="2538412" cy="792163"/>
          </a:xfrm>
          <a:prstGeom prst="ellipse">
            <a:avLst/>
          </a:prstGeom>
          <a:solidFill>
            <a:srgbClr val="FFBF71"/>
          </a:solidFill>
          <a:ln w="28575">
            <a:solidFill>
              <a:srgbClr val="D87600"/>
            </a:solidFill>
            <a:round/>
            <a:headEnd/>
            <a:tailEnd/>
          </a:ln>
        </p:spPr>
        <p:txBody>
          <a:bodyPr lIns="0" tIns="0" rIns="0" bIns="0" anchor="ctr"/>
          <a:lstStyle/>
          <a:p>
            <a:pPr algn="ctr" fontAlgn="base">
              <a:spcBef>
                <a:spcPct val="0"/>
              </a:spcBef>
              <a:spcAft>
                <a:spcPct val="0"/>
              </a:spcAft>
            </a:pPr>
            <a:r>
              <a:rPr lang="es-ES" sz="2400">
                <a:solidFill>
                  <a:srgbClr val="000000"/>
                </a:solidFill>
                <a:latin typeface="Arial" charset="0"/>
                <a:cs typeface="Arial" charset="0"/>
              </a:rPr>
              <a:t>Paraguay </a:t>
            </a:r>
            <a:endParaRPr lang="es-ES" sz="2000">
              <a:solidFill>
                <a:srgbClr val="000000"/>
              </a:solidFill>
              <a:latin typeface="Arial" charset="0"/>
              <a:cs typeface="Arial" charset="0"/>
            </a:endParaRPr>
          </a:p>
        </p:txBody>
      </p:sp>
      <p:sp>
        <p:nvSpPr>
          <p:cNvPr id="11" name="_s1033"/>
          <p:cNvSpPr>
            <a:spLocks noChangeArrowheads="1"/>
          </p:cNvSpPr>
          <p:nvPr/>
        </p:nvSpPr>
        <p:spPr bwMode="auto">
          <a:xfrm>
            <a:off x="9659076" y="2734682"/>
            <a:ext cx="1970088" cy="906462"/>
          </a:xfrm>
          <a:prstGeom prst="ellipse">
            <a:avLst/>
          </a:prstGeom>
          <a:solidFill>
            <a:srgbClr val="40C080"/>
          </a:solidFill>
          <a:ln w="28575">
            <a:solidFill>
              <a:srgbClr val="019308"/>
            </a:solidFill>
            <a:round/>
            <a:headEnd/>
            <a:tailEnd/>
          </a:ln>
        </p:spPr>
        <p:txBody>
          <a:bodyPr lIns="0" tIns="0" rIns="0" bIns="0" anchor="ctr"/>
          <a:lstStyle/>
          <a:p>
            <a:pPr algn="ctr" fontAlgn="base">
              <a:spcBef>
                <a:spcPct val="0"/>
              </a:spcBef>
              <a:spcAft>
                <a:spcPct val="0"/>
              </a:spcAft>
            </a:pPr>
            <a:r>
              <a:rPr lang="es-ES" sz="2400" dirty="0" err="1" smtClean="0">
                <a:solidFill>
                  <a:srgbClr val="000000"/>
                </a:solidFill>
                <a:latin typeface="Arial" charset="0"/>
                <a:cs typeface="Arial" charset="0"/>
              </a:rPr>
              <a:t>United</a:t>
            </a:r>
            <a:r>
              <a:rPr lang="es-ES" sz="2400" dirty="0" smtClean="0">
                <a:solidFill>
                  <a:srgbClr val="000000"/>
                </a:solidFill>
                <a:latin typeface="Arial" charset="0"/>
                <a:cs typeface="Arial" charset="0"/>
              </a:rPr>
              <a:t> </a:t>
            </a:r>
            <a:r>
              <a:rPr lang="es-ES" sz="2400" dirty="0" err="1" smtClean="0">
                <a:solidFill>
                  <a:srgbClr val="000000"/>
                </a:solidFill>
                <a:latin typeface="Arial" charset="0"/>
                <a:cs typeface="Arial" charset="0"/>
              </a:rPr>
              <a:t>States</a:t>
            </a:r>
            <a:endParaRPr lang="es-ES" sz="2000" dirty="0">
              <a:solidFill>
                <a:srgbClr val="000000"/>
              </a:solidFill>
              <a:latin typeface="Arial" charset="0"/>
              <a:cs typeface="Arial" charset="0"/>
            </a:endParaRPr>
          </a:p>
        </p:txBody>
      </p:sp>
      <p:sp>
        <p:nvSpPr>
          <p:cNvPr id="12" name="AutoShape 77"/>
          <p:cNvSpPr>
            <a:spLocks/>
          </p:cNvSpPr>
          <p:nvPr/>
        </p:nvSpPr>
        <p:spPr bwMode="auto">
          <a:xfrm>
            <a:off x="6246761" y="4252743"/>
            <a:ext cx="2708275" cy="1391897"/>
          </a:xfrm>
          <a:prstGeom prst="accentBorderCallout2">
            <a:avLst>
              <a:gd name="adj1" fmla="val 11431"/>
              <a:gd name="adj2" fmla="val -2648"/>
              <a:gd name="adj3" fmla="val 11431"/>
              <a:gd name="adj4" fmla="val -3199"/>
              <a:gd name="adj5" fmla="val -43524"/>
              <a:gd name="adj6" fmla="val 40229"/>
            </a:avLst>
          </a:prstGeom>
          <a:solidFill>
            <a:srgbClr val="FFBF71"/>
          </a:solidFill>
          <a:ln w="25400">
            <a:solidFill>
              <a:srgbClr val="FF6600"/>
            </a:solidFill>
            <a:miter lim="800000"/>
            <a:headEnd/>
            <a:tailEnd/>
          </a:ln>
        </p:spPr>
        <p:txBody>
          <a:bodyPr/>
          <a:lstStyle/>
          <a:p>
            <a:pPr fontAlgn="base">
              <a:spcBef>
                <a:spcPct val="0"/>
              </a:spcBef>
              <a:spcAft>
                <a:spcPct val="0"/>
              </a:spcAft>
            </a:pPr>
            <a:r>
              <a:rPr lang="es-AR" sz="1600" i="1" dirty="0" err="1">
                <a:solidFill>
                  <a:srgbClr val="000000"/>
                </a:solidFill>
                <a:latin typeface="Arial" charset="0"/>
                <a:cs typeface="Arial" charset="0"/>
              </a:rPr>
              <a:t>Univ</a:t>
            </a:r>
            <a:r>
              <a:rPr lang="es-AR" sz="1600" i="1" dirty="0">
                <a:solidFill>
                  <a:srgbClr val="000000"/>
                </a:solidFill>
                <a:latin typeface="Arial" charset="0"/>
                <a:cs typeface="Arial" charset="0"/>
              </a:rPr>
              <a:t> Católica de Asunción</a:t>
            </a:r>
          </a:p>
          <a:p>
            <a:pPr fontAlgn="base">
              <a:spcBef>
                <a:spcPct val="0"/>
              </a:spcBef>
              <a:spcAft>
                <a:spcPct val="0"/>
              </a:spcAft>
            </a:pPr>
            <a:r>
              <a:rPr lang="es-AR" sz="1600" i="1" dirty="0" err="1">
                <a:solidFill>
                  <a:srgbClr val="000000"/>
                </a:solidFill>
                <a:latin typeface="Arial" charset="0"/>
                <a:cs typeface="Arial" charset="0"/>
              </a:rPr>
              <a:t>Univ</a:t>
            </a:r>
            <a:r>
              <a:rPr lang="es-AR" sz="1600" i="1" dirty="0">
                <a:solidFill>
                  <a:srgbClr val="000000"/>
                </a:solidFill>
                <a:latin typeface="Arial" charset="0"/>
                <a:cs typeface="Arial" charset="0"/>
              </a:rPr>
              <a:t> de Asunción</a:t>
            </a:r>
            <a:endParaRPr lang="es-ES" sz="1600" i="1" dirty="0">
              <a:solidFill>
                <a:srgbClr val="000000"/>
              </a:solidFill>
              <a:latin typeface="Arial" charset="0"/>
              <a:cs typeface="Arial" charset="0"/>
            </a:endParaRPr>
          </a:p>
          <a:p>
            <a:pPr fontAlgn="base">
              <a:spcBef>
                <a:spcPct val="0"/>
              </a:spcBef>
              <a:spcAft>
                <a:spcPct val="0"/>
              </a:spcAft>
            </a:pPr>
            <a:r>
              <a:rPr lang="es-ES" sz="1600" b="1" dirty="0" smtClean="0">
                <a:solidFill>
                  <a:srgbClr val="000000"/>
                </a:solidFill>
                <a:latin typeface="Arial" charset="0"/>
                <a:cs typeface="Arial" charset="0"/>
              </a:rPr>
              <a:t>Dirección </a:t>
            </a:r>
            <a:r>
              <a:rPr lang="es-ES" sz="1600" b="1" dirty="0" err="1" smtClean="0">
                <a:solidFill>
                  <a:srgbClr val="000000"/>
                </a:solidFill>
                <a:latin typeface="Arial" charset="0"/>
                <a:cs typeface="Arial" charset="0"/>
              </a:rPr>
              <a:t>Nac</a:t>
            </a:r>
            <a:r>
              <a:rPr lang="es-ES" sz="1600" b="1" dirty="0" smtClean="0">
                <a:solidFill>
                  <a:srgbClr val="000000"/>
                </a:solidFill>
                <a:latin typeface="Arial" charset="0"/>
                <a:cs typeface="Arial" charset="0"/>
              </a:rPr>
              <a:t> </a:t>
            </a:r>
            <a:r>
              <a:rPr lang="es-ES" sz="1600" b="1" dirty="0">
                <a:solidFill>
                  <a:srgbClr val="000000"/>
                </a:solidFill>
                <a:latin typeface="Arial" charset="0"/>
                <a:cs typeface="Arial" charset="0"/>
              </a:rPr>
              <a:t>de Meteorología  </a:t>
            </a:r>
          </a:p>
          <a:p>
            <a:pPr fontAlgn="base">
              <a:spcBef>
                <a:spcPct val="0"/>
              </a:spcBef>
              <a:spcAft>
                <a:spcPct val="0"/>
              </a:spcAft>
            </a:pPr>
            <a:r>
              <a:rPr lang="es-ES" sz="1600" b="1" dirty="0">
                <a:solidFill>
                  <a:srgbClr val="000000"/>
                </a:solidFill>
                <a:latin typeface="Arial" charset="0"/>
                <a:cs typeface="Arial" charset="0"/>
              </a:rPr>
              <a:t>Ministerio de </a:t>
            </a:r>
            <a:r>
              <a:rPr lang="es-ES" sz="1600" b="1" dirty="0" smtClean="0">
                <a:solidFill>
                  <a:srgbClr val="000000"/>
                </a:solidFill>
                <a:latin typeface="Arial" charset="0"/>
                <a:cs typeface="Arial" charset="0"/>
              </a:rPr>
              <a:t>Agricultura</a:t>
            </a:r>
            <a:endParaRPr lang="es-ES" sz="1600" b="1" dirty="0">
              <a:solidFill>
                <a:srgbClr val="000000"/>
              </a:solidFill>
              <a:latin typeface="Arial" charset="0"/>
              <a:cs typeface="Arial" charset="0"/>
            </a:endParaRPr>
          </a:p>
        </p:txBody>
      </p:sp>
      <p:sp>
        <p:nvSpPr>
          <p:cNvPr id="13" name="AutoShape 78"/>
          <p:cNvSpPr>
            <a:spLocks/>
          </p:cNvSpPr>
          <p:nvPr/>
        </p:nvSpPr>
        <p:spPr bwMode="auto">
          <a:xfrm>
            <a:off x="238062" y="4204777"/>
            <a:ext cx="2009027" cy="1738822"/>
          </a:xfrm>
          <a:prstGeom prst="accentBorderCallout1">
            <a:avLst>
              <a:gd name="adj1" fmla="val 7940"/>
              <a:gd name="adj2" fmla="val -5394"/>
              <a:gd name="adj3" fmla="val -35633"/>
              <a:gd name="adj4" fmla="val 46981"/>
            </a:avLst>
          </a:prstGeom>
          <a:solidFill>
            <a:srgbClr val="FF6D6D"/>
          </a:solidFill>
          <a:ln w="25400">
            <a:solidFill>
              <a:srgbClr val="FF0000"/>
            </a:solidFill>
            <a:miter lim="800000"/>
            <a:headEnd/>
            <a:tailEnd/>
          </a:ln>
        </p:spPr>
        <p:txBody>
          <a:bodyPr/>
          <a:lstStyle/>
          <a:p>
            <a:pPr fontAlgn="base">
              <a:spcBef>
                <a:spcPct val="0"/>
              </a:spcBef>
              <a:spcAft>
                <a:spcPct val="0"/>
              </a:spcAft>
            </a:pPr>
            <a:r>
              <a:rPr lang="es-ES" sz="1600" i="1" dirty="0" err="1" smtClean="0">
                <a:solidFill>
                  <a:srgbClr val="000000"/>
                </a:solidFill>
                <a:latin typeface="Arial" charset="0"/>
                <a:cs typeface="Arial" charset="0"/>
              </a:rPr>
              <a:t>Univ</a:t>
            </a:r>
            <a:r>
              <a:rPr lang="es-ES" sz="1600" i="1" dirty="0" smtClean="0">
                <a:solidFill>
                  <a:srgbClr val="000000"/>
                </a:solidFill>
                <a:latin typeface="Arial" charset="0"/>
                <a:cs typeface="Arial" charset="0"/>
              </a:rPr>
              <a:t> Buenos Aires</a:t>
            </a:r>
            <a:endParaRPr lang="es-ES" sz="1600" i="1" dirty="0">
              <a:solidFill>
                <a:srgbClr val="000000"/>
              </a:solidFill>
              <a:latin typeface="Arial" charset="0"/>
              <a:cs typeface="Arial" charset="0"/>
            </a:endParaRPr>
          </a:p>
          <a:p>
            <a:pPr fontAlgn="base">
              <a:spcBef>
                <a:spcPct val="0"/>
              </a:spcBef>
              <a:spcAft>
                <a:spcPct val="0"/>
              </a:spcAft>
            </a:pPr>
            <a:r>
              <a:rPr lang="es-ES" sz="1600" b="1" dirty="0" smtClean="0">
                <a:solidFill>
                  <a:srgbClr val="000000"/>
                </a:solidFill>
                <a:latin typeface="Arial" charset="0"/>
                <a:cs typeface="Arial" charset="0"/>
              </a:rPr>
              <a:t>INTA</a:t>
            </a:r>
            <a:endParaRPr lang="es-ES" sz="1600" b="1" dirty="0">
              <a:solidFill>
                <a:srgbClr val="000000"/>
              </a:solidFill>
              <a:latin typeface="Arial" charset="0"/>
              <a:cs typeface="Arial" charset="0"/>
            </a:endParaRPr>
          </a:p>
          <a:p>
            <a:pPr fontAlgn="base">
              <a:spcBef>
                <a:spcPct val="0"/>
              </a:spcBef>
              <a:spcAft>
                <a:spcPct val="0"/>
              </a:spcAft>
            </a:pPr>
            <a:r>
              <a:rPr lang="es-ES" sz="1600" b="1" dirty="0" smtClean="0">
                <a:solidFill>
                  <a:srgbClr val="000000"/>
                </a:solidFill>
                <a:latin typeface="Arial" charset="0"/>
                <a:cs typeface="Arial" charset="0"/>
              </a:rPr>
              <a:t>SMN</a:t>
            </a:r>
            <a:endParaRPr lang="es-ES" sz="1600" b="1" dirty="0">
              <a:solidFill>
                <a:srgbClr val="000000"/>
              </a:solidFill>
              <a:latin typeface="Arial" charset="0"/>
              <a:cs typeface="Arial" charset="0"/>
            </a:endParaRPr>
          </a:p>
          <a:p>
            <a:pPr fontAlgn="base">
              <a:spcBef>
                <a:spcPct val="0"/>
              </a:spcBef>
              <a:spcAft>
                <a:spcPct val="0"/>
              </a:spcAft>
            </a:pPr>
            <a:r>
              <a:rPr lang="es-ES" sz="1600" b="1" dirty="0" smtClean="0">
                <a:solidFill>
                  <a:srgbClr val="000000"/>
                </a:solidFill>
                <a:latin typeface="Arial" charset="0"/>
                <a:cs typeface="Arial" charset="0"/>
              </a:rPr>
              <a:t>INA</a:t>
            </a:r>
            <a:endParaRPr lang="es-ES" sz="1600" b="1" dirty="0">
              <a:solidFill>
                <a:srgbClr val="000000"/>
              </a:solidFill>
              <a:latin typeface="Arial" charset="0"/>
              <a:cs typeface="Arial" charset="0"/>
            </a:endParaRPr>
          </a:p>
          <a:p>
            <a:pPr fontAlgn="base">
              <a:spcBef>
                <a:spcPct val="0"/>
              </a:spcBef>
              <a:spcAft>
                <a:spcPct val="0"/>
              </a:spcAft>
            </a:pPr>
            <a:r>
              <a:rPr lang="es-ES" sz="1600" b="1" dirty="0" smtClean="0">
                <a:solidFill>
                  <a:srgbClr val="000000"/>
                </a:solidFill>
                <a:latin typeface="Arial" charset="0"/>
                <a:cs typeface="Arial" charset="0"/>
              </a:rPr>
              <a:t>ORA</a:t>
            </a:r>
            <a:endParaRPr lang="es-ES" sz="1600" b="1" dirty="0">
              <a:solidFill>
                <a:srgbClr val="000000"/>
              </a:solidFill>
              <a:latin typeface="Arial" charset="0"/>
              <a:cs typeface="Arial" charset="0"/>
            </a:endParaRPr>
          </a:p>
          <a:p>
            <a:pPr algn="just" fontAlgn="base">
              <a:spcBef>
                <a:spcPct val="0"/>
              </a:spcBef>
              <a:spcAft>
                <a:spcPct val="0"/>
              </a:spcAft>
            </a:pPr>
            <a:r>
              <a:rPr lang="es-ES" sz="1600" b="1" dirty="0" smtClean="0">
                <a:solidFill>
                  <a:srgbClr val="000000"/>
                </a:solidFill>
                <a:latin typeface="Arial" charset="0"/>
                <a:cs typeface="Arial" charset="0"/>
              </a:rPr>
              <a:t>AACREA</a:t>
            </a:r>
            <a:endParaRPr lang="es-ES" sz="1600" b="1" dirty="0">
              <a:solidFill>
                <a:srgbClr val="000000"/>
              </a:solidFill>
              <a:latin typeface="Arial" charset="0"/>
              <a:cs typeface="Arial" charset="0"/>
            </a:endParaRPr>
          </a:p>
          <a:p>
            <a:pPr fontAlgn="base">
              <a:spcBef>
                <a:spcPct val="0"/>
              </a:spcBef>
              <a:spcAft>
                <a:spcPct val="0"/>
              </a:spcAft>
            </a:pPr>
            <a:endParaRPr lang="es-ES" sz="1400" b="1" dirty="0">
              <a:solidFill>
                <a:srgbClr val="000000"/>
              </a:solidFill>
              <a:latin typeface="Arial" charset="0"/>
              <a:cs typeface="Arial" charset="0"/>
            </a:endParaRPr>
          </a:p>
        </p:txBody>
      </p:sp>
      <p:sp>
        <p:nvSpPr>
          <p:cNvPr id="14" name="AutoShape 76"/>
          <p:cNvSpPr>
            <a:spLocks/>
          </p:cNvSpPr>
          <p:nvPr/>
        </p:nvSpPr>
        <p:spPr bwMode="auto">
          <a:xfrm>
            <a:off x="9478895" y="4275591"/>
            <a:ext cx="2330450" cy="673100"/>
          </a:xfrm>
          <a:prstGeom prst="accentBorderCallout2">
            <a:avLst>
              <a:gd name="adj1" fmla="val 16981"/>
              <a:gd name="adj2" fmla="val -3269"/>
              <a:gd name="adj3" fmla="val -62505"/>
              <a:gd name="adj4" fmla="val 5930"/>
              <a:gd name="adj5" fmla="val -88005"/>
              <a:gd name="adj6" fmla="val 38909"/>
            </a:avLst>
          </a:prstGeom>
          <a:solidFill>
            <a:srgbClr val="40C080"/>
          </a:solidFill>
          <a:ln w="25400">
            <a:solidFill>
              <a:srgbClr val="009900"/>
            </a:solidFill>
            <a:miter lim="800000"/>
            <a:headEnd/>
            <a:tailEnd/>
          </a:ln>
        </p:spPr>
        <p:txBody>
          <a:bodyPr/>
          <a:lstStyle/>
          <a:p>
            <a:pPr fontAlgn="base">
              <a:spcBef>
                <a:spcPct val="0"/>
              </a:spcBef>
              <a:spcAft>
                <a:spcPct val="0"/>
              </a:spcAft>
            </a:pPr>
            <a:r>
              <a:rPr lang="en-US" sz="1600" i="1" dirty="0">
                <a:solidFill>
                  <a:srgbClr val="000000"/>
                </a:solidFill>
                <a:latin typeface="Arial" charset="0"/>
                <a:cs typeface="Arial" charset="0"/>
              </a:rPr>
              <a:t>University of  Maryland </a:t>
            </a:r>
          </a:p>
          <a:p>
            <a:pPr fontAlgn="base">
              <a:spcBef>
                <a:spcPct val="0"/>
              </a:spcBef>
              <a:spcAft>
                <a:spcPct val="0"/>
              </a:spcAft>
            </a:pPr>
            <a:r>
              <a:rPr lang="en-US" sz="1600" i="1" dirty="0">
                <a:solidFill>
                  <a:srgbClr val="000000"/>
                </a:solidFill>
                <a:latin typeface="Arial" charset="0"/>
                <a:cs typeface="Arial" charset="0"/>
              </a:rPr>
              <a:t>University of Miami</a:t>
            </a:r>
            <a:endParaRPr lang="es-ES" sz="1600" i="1" dirty="0">
              <a:solidFill>
                <a:srgbClr val="000000"/>
              </a:solidFill>
              <a:latin typeface="Arial" charset="0"/>
              <a:cs typeface="Arial" charset="0"/>
            </a:endParaRPr>
          </a:p>
        </p:txBody>
      </p:sp>
      <p:sp>
        <p:nvSpPr>
          <p:cNvPr id="15" name="TextBox 14"/>
          <p:cNvSpPr txBox="1"/>
          <p:nvPr/>
        </p:nvSpPr>
        <p:spPr>
          <a:xfrm>
            <a:off x="2562162" y="1307097"/>
            <a:ext cx="6761210" cy="523220"/>
          </a:xfrm>
          <a:prstGeom prst="rect">
            <a:avLst/>
          </a:prstGeom>
          <a:noFill/>
        </p:spPr>
        <p:txBody>
          <a:bodyPr wrap="none" rtlCol="0">
            <a:spAutoFit/>
          </a:bodyPr>
          <a:lstStyle/>
          <a:p>
            <a:r>
              <a:rPr lang="en-US" sz="2800" dirty="0" smtClean="0"/>
              <a:t>(Academia, Stakeholders, Services and Users)</a:t>
            </a:r>
            <a:endParaRPr lang="en-US" sz="2800" dirty="0"/>
          </a:p>
        </p:txBody>
      </p:sp>
      <p:sp>
        <p:nvSpPr>
          <p:cNvPr id="2" name="Slide Number Placeholder 1"/>
          <p:cNvSpPr>
            <a:spLocks noGrp="1"/>
          </p:cNvSpPr>
          <p:nvPr>
            <p:ph type="sldNum" sz="quarter" idx="12"/>
          </p:nvPr>
        </p:nvSpPr>
        <p:spPr/>
        <p:txBody>
          <a:bodyPr/>
          <a:lstStyle/>
          <a:p>
            <a:fld id="{9331CE98-173E-4C54-B3EE-644A2927C43F}" type="slidenum">
              <a:rPr lang="en-US" smtClean="0"/>
              <a:t>4</a:t>
            </a:fld>
            <a:endParaRPr lang="en-US" dirty="0"/>
          </a:p>
        </p:txBody>
      </p:sp>
    </p:spTree>
    <p:extLst>
      <p:ext uri="{BB962C8B-B14F-4D97-AF65-F5344CB8AC3E}">
        <p14:creationId xmlns:p14="http://schemas.microsoft.com/office/powerpoint/2010/main" val="613311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1911" y="2368450"/>
            <a:ext cx="6697154" cy="1323439"/>
          </a:xfrm>
          <a:prstGeom prst="rect">
            <a:avLst/>
          </a:prstGeom>
        </p:spPr>
        <p:txBody>
          <a:bodyPr wrap="none">
            <a:spAutoFit/>
          </a:bodyPr>
          <a:lstStyle/>
          <a:p>
            <a:pPr lvl="0" algn="ctr"/>
            <a:r>
              <a:rPr lang="en-US" sz="8000" i="1" dirty="0" smtClean="0">
                <a:solidFill>
                  <a:prstClr val="black"/>
                </a:solidFill>
              </a:rPr>
              <a:t>Research Topics</a:t>
            </a:r>
            <a:endParaRPr lang="en-US" sz="8000" i="1" dirty="0">
              <a:solidFill>
                <a:prstClr val="black"/>
              </a:solidFill>
            </a:endParaRPr>
          </a:p>
        </p:txBody>
      </p:sp>
      <p:sp>
        <p:nvSpPr>
          <p:cNvPr id="3" name="Slide Number Placeholder 2"/>
          <p:cNvSpPr>
            <a:spLocks noGrp="1"/>
          </p:cNvSpPr>
          <p:nvPr>
            <p:ph type="sldNum" sz="quarter" idx="12"/>
          </p:nvPr>
        </p:nvSpPr>
        <p:spPr/>
        <p:txBody>
          <a:bodyPr/>
          <a:lstStyle/>
          <a:p>
            <a:fld id="{9331CE98-173E-4C54-B3EE-644A2927C43F}" type="slidenum">
              <a:rPr lang="en-US" smtClean="0"/>
              <a:t>5</a:t>
            </a:fld>
            <a:endParaRPr lang="en-US"/>
          </a:p>
        </p:txBody>
      </p:sp>
    </p:spTree>
    <p:extLst>
      <p:ext uri="{BB962C8B-B14F-4D97-AF65-F5344CB8AC3E}">
        <p14:creationId xmlns:p14="http://schemas.microsoft.com/office/powerpoint/2010/main" val="1371993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201366" y="186741"/>
            <a:ext cx="815664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5938" indent="-515938"/>
            <a:r>
              <a:rPr lang="en-US" sz="3200" b="1" dirty="0" smtClean="0">
                <a:solidFill>
                  <a:srgbClr val="FF0000"/>
                </a:solidFill>
              </a:rPr>
              <a:t>(1) Compilation of regional climate and sectoral (water, agricultural) data sets</a:t>
            </a:r>
            <a:endParaRPr lang="es-ES" sz="32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4" y="161464"/>
            <a:ext cx="857250" cy="875952"/>
          </a:xfrm>
          <a:prstGeom prst="rect">
            <a:avLst/>
          </a:prstGeom>
        </p:spPr>
      </p:pic>
      <p:sp>
        <p:nvSpPr>
          <p:cNvPr id="6" name="Rectangle 5"/>
          <p:cNvSpPr/>
          <p:nvPr/>
        </p:nvSpPr>
        <p:spPr>
          <a:xfrm>
            <a:off x="937014" y="1329741"/>
            <a:ext cx="10551352" cy="2308324"/>
          </a:xfrm>
          <a:prstGeom prst="rect">
            <a:avLst/>
          </a:prstGeom>
        </p:spPr>
        <p:txBody>
          <a:bodyPr wrap="square">
            <a:spAutoFit/>
          </a:bodyPr>
          <a:lstStyle/>
          <a:p>
            <a:r>
              <a:rPr lang="en-US" sz="2400" dirty="0">
                <a:latin typeface="Calibri" panose="020F0502020204030204" pitchFamily="34" charset="0"/>
              </a:rPr>
              <a:t>The goal of this component i</a:t>
            </a:r>
            <a:r>
              <a:rPr lang="en-US" sz="2400" dirty="0" smtClean="0">
                <a:latin typeface="Calibri" panose="020F0502020204030204" pitchFamily="34" charset="0"/>
              </a:rPr>
              <a:t>s </a:t>
            </a:r>
            <a:r>
              <a:rPr lang="en-US" sz="2400" dirty="0">
                <a:latin typeface="Calibri" panose="020F0502020204030204" pitchFamily="34" charset="0"/>
              </a:rPr>
              <a:t>to </a:t>
            </a:r>
            <a:r>
              <a:rPr lang="en-US" sz="2400" b="1" dirty="0">
                <a:latin typeface="Calibri" panose="020F0502020204030204" pitchFamily="34" charset="0"/>
              </a:rPr>
              <a:t>develop usable, quality‐controlled regional climate datasets </a:t>
            </a:r>
            <a:r>
              <a:rPr lang="en-US" sz="2400" dirty="0" smtClean="0">
                <a:latin typeface="Calibri" panose="020F0502020204030204" pitchFamily="34" charset="0"/>
              </a:rPr>
              <a:t>for southern </a:t>
            </a:r>
            <a:r>
              <a:rPr lang="en-US" sz="2400" dirty="0">
                <a:latin typeface="Calibri" panose="020F0502020204030204" pitchFamily="34" charset="0"/>
              </a:rPr>
              <a:t>South America. </a:t>
            </a:r>
            <a:endParaRPr lang="en-US" sz="2400" dirty="0" smtClean="0">
              <a:latin typeface="Calibri" panose="020F0502020204030204" pitchFamily="34" charset="0"/>
            </a:endParaRPr>
          </a:p>
          <a:p>
            <a:endParaRPr lang="en-US" sz="2400" b="1" dirty="0">
              <a:latin typeface="Calibri" panose="020F0502020204030204" pitchFamily="34" charset="0"/>
            </a:endParaRPr>
          </a:p>
          <a:p>
            <a:r>
              <a:rPr lang="en-US" sz="2400" b="1" dirty="0" smtClean="0">
                <a:latin typeface="Calibri" panose="020F0502020204030204" pitchFamily="34" charset="0"/>
              </a:rPr>
              <a:t>Stewardship </a:t>
            </a:r>
            <a:r>
              <a:rPr lang="en-US" sz="2400" b="1" dirty="0">
                <a:latin typeface="Calibri" panose="020F0502020204030204" pitchFamily="34" charset="0"/>
              </a:rPr>
              <a:t>of climate data </a:t>
            </a:r>
            <a:r>
              <a:rPr lang="en-US" sz="2400" dirty="0">
                <a:latin typeface="Calibri" panose="020F0502020204030204" pitchFamily="34" charset="0"/>
              </a:rPr>
              <a:t>(quality control, management </a:t>
            </a:r>
            <a:r>
              <a:rPr lang="en-US" sz="2400" dirty="0" smtClean="0">
                <a:latin typeface="Calibri" panose="020F0502020204030204" pitchFamily="34" charset="0"/>
              </a:rPr>
              <a:t>and dissemination</a:t>
            </a:r>
            <a:r>
              <a:rPr lang="en-US" sz="2400" dirty="0">
                <a:latin typeface="Calibri" panose="020F0502020204030204" pitchFamily="34" charset="0"/>
              </a:rPr>
              <a:t>) </a:t>
            </a:r>
            <a:r>
              <a:rPr lang="en-US" sz="2400" b="1" dirty="0" smtClean="0">
                <a:latin typeface="Calibri" panose="020F0502020204030204" pitchFamily="34" charset="0"/>
              </a:rPr>
              <a:t>is </a:t>
            </a:r>
            <a:r>
              <a:rPr lang="en-US" sz="2400" b="1" dirty="0">
                <a:latin typeface="Calibri" panose="020F0502020204030204" pitchFamily="34" charset="0"/>
              </a:rPr>
              <a:t>a prime example of the critical role of IAI‐sponsored networks in fostering and </a:t>
            </a:r>
            <a:r>
              <a:rPr lang="en-US" sz="2400" b="1" dirty="0" smtClean="0">
                <a:latin typeface="Calibri" panose="020F0502020204030204" pitchFamily="34" charset="0"/>
              </a:rPr>
              <a:t>facilitating regional </a:t>
            </a:r>
            <a:r>
              <a:rPr lang="en-US" sz="2400" b="1" dirty="0">
                <a:latin typeface="Calibri" panose="020F0502020204030204" pitchFamily="34" charset="0"/>
              </a:rPr>
              <a:t>collaboration and coordination</a:t>
            </a:r>
            <a:r>
              <a:rPr lang="en-US" sz="2400" dirty="0">
                <a:latin typeface="Calibri" panose="020F0502020204030204" pitchFamily="34" charset="0"/>
              </a:rPr>
              <a:t>.</a:t>
            </a:r>
            <a:endParaRPr lang="en-US" sz="2400" dirty="0"/>
          </a:p>
        </p:txBody>
      </p:sp>
      <p:sp>
        <p:nvSpPr>
          <p:cNvPr id="7" name="Rectangle 6"/>
          <p:cNvSpPr/>
          <p:nvPr/>
        </p:nvSpPr>
        <p:spPr>
          <a:xfrm>
            <a:off x="937014" y="4278495"/>
            <a:ext cx="10551352" cy="1569660"/>
          </a:xfrm>
          <a:prstGeom prst="rect">
            <a:avLst/>
          </a:prstGeom>
          <a:ln w="12700">
            <a:solidFill>
              <a:schemeClr val="tx1"/>
            </a:solidFill>
          </a:ln>
        </p:spPr>
        <p:txBody>
          <a:bodyPr wrap="square">
            <a:spAutoFit/>
          </a:bodyPr>
          <a:lstStyle/>
          <a:p>
            <a:r>
              <a:rPr lang="en-US" sz="2400" dirty="0">
                <a:latin typeface="Calibri" panose="020F0502020204030204" pitchFamily="34" charset="0"/>
              </a:rPr>
              <a:t>The successful compilation of a climate data base has been a major step for the region; indeed, </a:t>
            </a:r>
            <a:r>
              <a:rPr lang="en-US" sz="2400" b="1" dirty="0" smtClean="0">
                <a:latin typeface="Calibri" panose="020F0502020204030204" pitchFamily="34" charset="0"/>
              </a:rPr>
              <a:t>to our knowledge, </a:t>
            </a:r>
            <a:r>
              <a:rPr lang="en-US" sz="2400" b="1" dirty="0">
                <a:latin typeface="Calibri" panose="020F0502020204030204" pitchFamily="34" charset="0"/>
              </a:rPr>
              <a:t>this is the first time that countries in the region have collaborated to produce </a:t>
            </a:r>
            <a:r>
              <a:rPr lang="en-US" sz="2400" b="1" dirty="0" smtClean="0">
                <a:latin typeface="Calibri" panose="020F0502020204030204" pitchFamily="34" charset="0"/>
              </a:rPr>
              <a:t>a consolidated </a:t>
            </a:r>
            <a:r>
              <a:rPr lang="en-US" sz="2400" b="1" dirty="0">
                <a:latin typeface="Calibri" panose="020F0502020204030204" pitchFamily="34" charset="0"/>
              </a:rPr>
              <a:t>set of climate data, consistently controlled for quality.</a:t>
            </a:r>
            <a:endParaRPr lang="en-US" sz="2400" b="1" dirty="0"/>
          </a:p>
        </p:txBody>
      </p:sp>
      <p:sp>
        <p:nvSpPr>
          <p:cNvPr id="3" name="Slide Number Placeholder 2"/>
          <p:cNvSpPr>
            <a:spLocks noGrp="1"/>
          </p:cNvSpPr>
          <p:nvPr>
            <p:ph type="sldNum" sz="quarter" idx="12"/>
          </p:nvPr>
        </p:nvSpPr>
        <p:spPr/>
        <p:txBody>
          <a:bodyPr/>
          <a:lstStyle/>
          <a:p>
            <a:fld id="{9331CE98-173E-4C54-B3EE-644A2927C43F}" type="slidenum">
              <a:rPr lang="en-US" smtClean="0"/>
              <a:t>6</a:t>
            </a:fld>
            <a:endParaRPr lang="en-US"/>
          </a:p>
        </p:txBody>
      </p:sp>
    </p:spTree>
    <p:extLst>
      <p:ext uri="{BB962C8B-B14F-4D97-AF65-F5344CB8AC3E}">
        <p14:creationId xmlns:p14="http://schemas.microsoft.com/office/powerpoint/2010/main" val="3630655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385135" y="216272"/>
            <a:ext cx="886781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4675" indent="-574675"/>
            <a:r>
              <a:rPr lang="en-US" sz="3200" b="1" dirty="0" smtClean="0">
                <a:solidFill>
                  <a:srgbClr val="FF0000"/>
                </a:solidFill>
              </a:rPr>
              <a:t>(2a) Implementation of regional drought monitoring and assessment system</a:t>
            </a:r>
            <a:endParaRPr lang="es-ES" sz="3200" dirty="0">
              <a:solidFill>
                <a:srgbClr val="FF0000"/>
              </a:solidFill>
            </a:endParaRPr>
          </a:p>
        </p:txBody>
      </p:sp>
      <p:sp>
        <p:nvSpPr>
          <p:cNvPr id="3" name="2 Marcador de contenido"/>
          <p:cNvSpPr txBox="1">
            <a:spLocks/>
          </p:cNvSpPr>
          <p:nvPr/>
        </p:nvSpPr>
        <p:spPr>
          <a:xfrm>
            <a:off x="248585" y="1359272"/>
            <a:ext cx="11102008" cy="50968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Because </a:t>
            </a:r>
            <a:r>
              <a:rPr lang="en-US" sz="2400" dirty="0"/>
              <a:t>of the regional importance of agricultural production and water resources in southern South America, </a:t>
            </a:r>
            <a:r>
              <a:rPr lang="en-US" sz="2400" b="1" dirty="0" smtClean="0"/>
              <a:t>drought was identified by the RCC-SSA as </a:t>
            </a:r>
            <a:r>
              <a:rPr lang="en-US" sz="2400" b="1" dirty="0"/>
              <a:t>a </a:t>
            </a:r>
            <a:r>
              <a:rPr lang="en-US" sz="2400" b="1" dirty="0" smtClean="0"/>
              <a:t>common focus</a:t>
            </a:r>
            <a:r>
              <a:rPr lang="en-US" sz="2400" dirty="0" smtClean="0"/>
              <a:t> </a:t>
            </a:r>
            <a:r>
              <a:rPr lang="en-US" sz="2400" dirty="0"/>
              <a:t>around which initial collaboration activities could be organized</a:t>
            </a:r>
            <a:r>
              <a:rPr lang="en-US" sz="2400" dirty="0" smtClean="0"/>
              <a:t>.</a:t>
            </a:r>
          </a:p>
          <a:p>
            <a:pPr marL="0" indent="0">
              <a:buNone/>
            </a:pPr>
            <a:endParaRPr lang="en-US" sz="2400" dirty="0"/>
          </a:p>
          <a:p>
            <a:pPr marL="0" indent="0">
              <a:buNone/>
            </a:pPr>
            <a:r>
              <a:rPr lang="en-US" sz="2400" dirty="0"/>
              <a:t>CRN‐3035 is engaged in the </a:t>
            </a:r>
            <a:r>
              <a:rPr lang="en-US" sz="2400" b="1" dirty="0"/>
              <a:t>creation of a drought early‐warning system that will be </a:t>
            </a:r>
            <a:r>
              <a:rPr lang="en-US" sz="2400" b="1" dirty="0" smtClean="0"/>
              <a:t>initially tested </a:t>
            </a:r>
            <a:r>
              <a:rPr lang="en-US" sz="2400" b="1" dirty="0"/>
              <a:t>in southern South America and subsequently adapted to the different contexts </a:t>
            </a:r>
            <a:r>
              <a:rPr lang="en-US" sz="2400" b="1" dirty="0" smtClean="0"/>
              <a:t>and needs </a:t>
            </a:r>
            <a:r>
              <a:rPr lang="en-US" sz="2400" b="1" dirty="0"/>
              <a:t>of the entire continent. </a:t>
            </a:r>
            <a:endParaRPr lang="en-US" sz="2400" b="1" dirty="0" smtClean="0"/>
          </a:p>
          <a:p>
            <a:pPr marL="0" indent="0">
              <a:buNone/>
            </a:pPr>
            <a:endParaRPr lang="en-US" sz="2400" b="1" dirty="0" smtClean="0"/>
          </a:p>
          <a:p>
            <a:pPr marL="0" indent="0">
              <a:buNone/>
            </a:pPr>
            <a:r>
              <a:rPr lang="en-US" sz="2400" dirty="0" smtClean="0"/>
              <a:t>A strategic plan was </a:t>
            </a:r>
            <a:r>
              <a:rPr lang="en-US" sz="2400" dirty="0"/>
              <a:t>developed in </a:t>
            </a:r>
            <a:r>
              <a:rPr lang="en-US" sz="2400" dirty="0" smtClean="0"/>
              <a:t>a workshop </a:t>
            </a:r>
            <a:r>
              <a:rPr lang="en-US" sz="2400" dirty="0"/>
              <a:t>held at the National Meteorological Service in Buenos Aires, Argentina, from 8 to </a:t>
            </a:r>
            <a:r>
              <a:rPr lang="en-US" sz="2400" dirty="0" smtClean="0"/>
              <a:t>10 August </a:t>
            </a:r>
            <a:r>
              <a:rPr lang="en-US" sz="2400" dirty="0"/>
              <a:t>2017. </a:t>
            </a:r>
            <a:r>
              <a:rPr lang="en-US" sz="2400" b="1" dirty="0"/>
              <a:t>Stakeholders and scientists of the CRN3035 transdisciplinary team were </a:t>
            </a:r>
            <a:r>
              <a:rPr lang="en-US" sz="2400" b="1" dirty="0" smtClean="0"/>
              <a:t>active contributors</a:t>
            </a:r>
            <a:r>
              <a:rPr lang="en-US" sz="2400" b="1" dirty="0"/>
              <a:t>.</a:t>
            </a:r>
            <a:endParaRPr lang="en-US" sz="2400" b="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64" y="161464"/>
            <a:ext cx="857250" cy="875952"/>
          </a:xfrm>
          <a:prstGeom prst="rect">
            <a:avLst/>
          </a:prstGeom>
        </p:spPr>
      </p:pic>
      <p:sp>
        <p:nvSpPr>
          <p:cNvPr id="5" name="Slide Number Placeholder 4"/>
          <p:cNvSpPr>
            <a:spLocks noGrp="1"/>
          </p:cNvSpPr>
          <p:nvPr>
            <p:ph type="sldNum" sz="quarter" idx="12"/>
          </p:nvPr>
        </p:nvSpPr>
        <p:spPr/>
        <p:txBody>
          <a:bodyPr/>
          <a:lstStyle/>
          <a:p>
            <a:fld id="{9331CE98-173E-4C54-B3EE-644A2927C43F}" type="slidenum">
              <a:rPr lang="en-US" smtClean="0"/>
              <a:t>7</a:t>
            </a:fld>
            <a:endParaRPr lang="en-US"/>
          </a:p>
        </p:txBody>
      </p:sp>
      <p:sp>
        <p:nvSpPr>
          <p:cNvPr id="6" name="TextBox 5"/>
          <p:cNvSpPr txBox="1"/>
          <p:nvPr/>
        </p:nvSpPr>
        <p:spPr>
          <a:xfrm>
            <a:off x="175098" y="2918298"/>
            <a:ext cx="11624553" cy="1215957"/>
          </a:xfrm>
          <a:prstGeom prst="rect">
            <a:avLst/>
          </a:prstGeom>
          <a:noFill/>
          <a:ln w="127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887111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280" y="749030"/>
            <a:ext cx="5661497" cy="5262979"/>
          </a:xfrm>
          <a:prstGeom prst="rect">
            <a:avLst/>
          </a:prstGeom>
        </p:spPr>
        <p:txBody>
          <a:bodyPr wrap="square">
            <a:spAutoFit/>
          </a:bodyPr>
          <a:lstStyle/>
          <a:p>
            <a:r>
              <a:rPr lang="en-US" sz="2400" dirty="0" smtClean="0"/>
              <a:t>Investigate the </a:t>
            </a:r>
            <a:r>
              <a:rPr lang="en-US" sz="2400" dirty="0" err="1"/>
              <a:t>interdecadal</a:t>
            </a:r>
            <a:r>
              <a:rPr lang="en-US" sz="2400" dirty="0"/>
              <a:t> variability with regard to its relationships with </a:t>
            </a:r>
            <a:r>
              <a:rPr lang="en-US" sz="2400" dirty="0" err="1"/>
              <a:t>interannual</a:t>
            </a:r>
            <a:r>
              <a:rPr lang="en-US" sz="2400" dirty="0"/>
              <a:t> variability, such as the interference between the </a:t>
            </a:r>
            <a:r>
              <a:rPr lang="en-US" sz="2400" dirty="0" err="1"/>
              <a:t>Interdecadal</a:t>
            </a:r>
            <a:r>
              <a:rPr lang="en-US" sz="2400" dirty="0"/>
              <a:t> Pacific Oscillation (IPO) and ENSO; </a:t>
            </a:r>
          </a:p>
          <a:p>
            <a:endParaRPr lang="en-US" sz="2400" dirty="0" smtClean="0"/>
          </a:p>
          <a:p>
            <a:endParaRPr lang="en-US" sz="2400" dirty="0"/>
          </a:p>
          <a:p>
            <a:r>
              <a:rPr lang="en-US" sz="2400" dirty="0" smtClean="0"/>
              <a:t>Assess </a:t>
            </a:r>
            <a:r>
              <a:rPr lang="en-US" sz="2400" dirty="0"/>
              <a:t>the skill of models of the </a:t>
            </a:r>
            <a:r>
              <a:rPr lang="en-US" sz="2400" dirty="0" err="1"/>
              <a:t>Subseasonal</a:t>
            </a:r>
            <a:r>
              <a:rPr lang="en-US" sz="2400" dirty="0"/>
              <a:t> to Seasonal (S2S) Project for predicting in a </a:t>
            </a:r>
            <a:r>
              <a:rPr lang="en-US" sz="2400" dirty="0" err="1"/>
              <a:t>subseasonal</a:t>
            </a:r>
            <a:r>
              <a:rPr lang="en-US" sz="2400" dirty="0"/>
              <a:t> time range the MJO and its impacts over South America, as well as extreme events, with focus on populous regions of the Parana‐La Plata Basin. </a:t>
            </a:r>
          </a:p>
        </p:txBody>
      </p:sp>
      <p:pic>
        <p:nvPicPr>
          <p:cNvPr id="3" name="Picture 2"/>
          <p:cNvPicPr>
            <a:picLocks noChangeAspect="1"/>
          </p:cNvPicPr>
          <p:nvPr/>
        </p:nvPicPr>
        <p:blipFill rotWithShape="1">
          <a:blip r:embed="rId2"/>
          <a:srcRect l="833" t="6339" r="18199" b="3249"/>
          <a:stretch/>
        </p:blipFill>
        <p:spPr>
          <a:xfrm>
            <a:off x="6196518" y="749030"/>
            <a:ext cx="5729593" cy="5690681"/>
          </a:xfrm>
          <a:prstGeom prst="rect">
            <a:avLst/>
          </a:prstGeom>
        </p:spPr>
      </p:pic>
      <p:sp>
        <p:nvSpPr>
          <p:cNvPr id="5" name="Rectangle 4"/>
          <p:cNvSpPr/>
          <p:nvPr/>
        </p:nvSpPr>
        <p:spPr>
          <a:xfrm>
            <a:off x="-55401" y="0"/>
            <a:ext cx="11981512" cy="584775"/>
          </a:xfrm>
          <a:prstGeom prst="rect">
            <a:avLst/>
          </a:prstGeom>
        </p:spPr>
        <p:txBody>
          <a:bodyPr wrap="square">
            <a:spAutoFit/>
          </a:bodyPr>
          <a:lstStyle/>
          <a:p>
            <a:pPr marL="574675" lvl="0" indent="-574675"/>
            <a:r>
              <a:rPr lang="en-US" sz="3200" dirty="0">
                <a:solidFill>
                  <a:srgbClr val="FF0000"/>
                </a:solidFill>
              </a:rPr>
              <a:t>(</a:t>
            </a:r>
            <a:r>
              <a:rPr lang="en-US" sz="3200" dirty="0" smtClean="0">
                <a:solidFill>
                  <a:srgbClr val="FF0000"/>
                </a:solidFill>
              </a:rPr>
              <a:t>2b) Studies of Climate Variability and Trends</a:t>
            </a:r>
            <a:endParaRPr lang="es-ES" sz="3200" dirty="0">
              <a:solidFill>
                <a:srgbClr val="FF0000"/>
              </a:solidFill>
            </a:endParaRPr>
          </a:p>
        </p:txBody>
      </p:sp>
      <p:sp>
        <p:nvSpPr>
          <p:cNvPr id="4" name="Slide Number Placeholder 3"/>
          <p:cNvSpPr>
            <a:spLocks noGrp="1"/>
          </p:cNvSpPr>
          <p:nvPr>
            <p:ph type="sldNum" sz="quarter" idx="12"/>
          </p:nvPr>
        </p:nvSpPr>
        <p:spPr/>
        <p:txBody>
          <a:bodyPr/>
          <a:lstStyle/>
          <a:p>
            <a:fld id="{9331CE98-173E-4C54-B3EE-644A2927C43F}" type="slidenum">
              <a:rPr lang="en-US" smtClean="0"/>
              <a:t>8</a:t>
            </a:fld>
            <a:endParaRPr lang="en-US"/>
          </a:p>
        </p:txBody>
      </p:sp>
    </p:spTree>
    <p:extLst>
      <p:ext uri="{BB962C8B-B14F-4D97-AF65-F5344CB8AC3E}">
        <p14:creationId xmlns:p14="http://schemas.microsoft.com/office/powerpoint/2010/main" val="4282813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2"/>
          <a:stretch>
            <a:fillRect/>
          </a:stretch>
        </p:blipFill>
        <p:spPr>
          <a:xfrm>
            <a:off x="125512" y="1201857"/>
            <a:ext cx="5611944" cy="4846063"/>
          </a:xfrm>
          <a:prstGeom prst="rect">
            <a:avLst/>
          </a:prstGeom>
        </p:spPr>
      </p:pic>
      <p:pic>
        <p:nvPicPr>
          <p:cNvPr id="60" name="Picture 59"/>
          <p:cNvPicPr>
            <a:picLocks noChangeAspect="1"/>
          </p:cNvPicPr>
          <p:nvPr/>
        </p:nvPicPr>
        <p:blipFill rotWithShape="1">
          <a:blip r:embed="rId3"/>
          <a:srcRect l="4002" t="1824" r="7177" b="22"/>
          <a:stretch/>
        </p:blipFill>
        <p:spPr>
          <a:xfrm>
            <a:off x="6138151" y="929483"/>
            <a:ext cx="5817141" cy="5670243"/>
          </a:xfrm>
          <a:prstGeom prst="rect">
            <a:avLst/>
          </a:prstGeom>
        </p:spPr>
      </p:pic>
      <p:sp>
        <p:nvSpPr>
          <p:cNvPr id="2" name="TextBox 1"/>
          <p:cNvSpPr txBox="1"/>
          <p:nvPr/>
        </p:nvSpPr>
        <p:spPr>
          <a:xfrm>
            <a:off x="595748" y="651753"/>
            <a:ext cx="4671472" cy="369332"/>
          </a:xfrm>
          <a:prstGeom prst="rect">
            <a:avLst/>
          </a:prstGeom>
          <a:noFill/>
        </p:spPr>
        <p:txBody>
          <a:bodyPr wrap="none" rtlCol="0">
            <a:spAutoFit/>
          </a:bodyPr>
          <a:lstStyle/>
          <a:p>
            <a:r>
              <a:rPr lang="en-US" dirty="0" smtClean="0"/>
              <a:t>Climate variability, extremes, and trends - </a:t>
            </a:r>
            <a:r>
              <a:rPr lang="en-US" dirty="0" err="1" smtClean="0"/>
              <a:t>Tmax</a:t>
            </a:r>
            <a:endParaRPr lang="en-US" dirty="0"/>
          </a:p>
        </p:txBody>
      </p:sp>
      <p:sp>
        <p:nvSpPr>
          <p:cNvPr id="5" name="TextBox 4"/>
          <p:cNvSpPr txBox="1"/>
          <p:nvPr/>
        </p:nvSpPr>
        <p:spPr>
          <a:xfrm>
            <a:off x="7592896" y="190088"/>
            <a:ext cx="3435749" cy="646331"/>
          </a:xfrm>
          <a:prstGeom prst="rect">
            <a:avLst/>
          </a:prstGeom>
          <a:noFill/>
        </p:spPr>
        <p:txBody>
          <a:bodyPr wrap="none" rtlCol="0">
            <a:spAutoFit/>
          </a:bodyPr>
          <a:lstStyle/>
          <a:p>
            <a:pPr algn="ctr"/>
            <a:r>
              <a:rPr lang="en-US" dirty="0" smtClean="0"/>
              <a:t>Climate variability and trends  - P</a:t>
            </a:r>
            <a:r>
              <a:rPr lang="en-US" baseline="-25000" dirty="0" smtClean="0"/>
              <a:t>5d</a:t>
            </a:r>
          </a:p>
          <a:p>
            <a:pPr algn="ctr"/>
            <a:r>
              <a:rPr lang="en-US" dirty="0" smtClean="0"/>
              <a:t>Reanalysis vs </a:t>
            </a:r>
            <a:r>
              <a:rPr lang="en-US" dirty="0" err="1" smtClean="0"/>
              <a:t>Obs</a:t>
            </a:r>
            <a:endParaRPr lang="en-US" dirty="0"/>
          </a:p>
        </p:txBody>
      </p:sp>
      <p:sp>
        <p:nvSpPr>
          <p:cNvPr id="3" name="Slide Number Placeholder 2"/>
          <p:cNvSpPr>
            <a:spLocks noGrp="1"/>
          </p:cNvSpPr>
          <p:nvPr>
            <p:ph type="sldNum" sz="quarter" idx="12"/>
          </p:nvPr>
        </p:nvSpPr>
        <p:spPr/>
        <p:txBody>
          <a:bodyPr/>
          <a:lstStyle/>
          <a:p>
            <a:fld id="{9331CE98-173E-4C54-B3EE-644A2927C43F}" type="slidenum">
              <a:rPr lang="en-US" smtClean="0"/>
              <a:t>9</a:t>
            </a:fld>
            <a:endParaRPr lang="en-US"/>
          </a:p>
        </p:txBody>
      </p:sp>
      <p:sp>
        <p:nvSpPr>
          <p:cNvPr id="7" name="Rectangle 6"/>
          <p:cNvSpPr/>
          <p:nvPr/>
        </p:nvSpPr>
        <p:spPr>
          <a:xfrm>
            <a:off x="-55401" y="0"/>
            <a:ext cx="11981512" cy="584775"/>
          </a:xfrm>
          <a:prstGeom prst="rect">
            <a:avLst/>
          </a:prstGeom>
        </p:spPr>
        <p:txBody>
          <a:bodyPr wrap="square">
            <a:spAutoFit/>
          </a:bodyPr>
          <a:lstStyle/>
          <a:p>
            <a:pPr marL="574675" lvl="0" indent="-574675"/>
            <a:r>
              <a:rPr lang="en-US" sz="3200" dirty="0">
                <a:solidFill>
                  <a:srgbClr val="FF0000"/>
                </a:solidFill>
              </a:rPr>
              <a:t>(</a:t>
            </a:r>
            <a:r>
              <a:rPr lang="en-US" sz="3200" dirty="0" smtClean="0">
                <a:solidFill>
                  <a:srgbClr val="FF0000"/>
                </a:solidFill>
              </a:rPr>
              <a:t>2b) Studies of Climate Variability and Trends</a:t>
            </a:r>
            <a:endParaRPr lang="es-ES" sz="3200" dirty="0">
              <a:solidFill>
                <a:srgbClr val="FF0000"/>
              </a:solidFill>
            </a:endParaRPr>
          </a:p>
        </p:txBody>
      </p:sp>
    </p:spTree>
    <p:extLst>
      <p:ext uri="{BB962C8B-B14F-4D97-AF65-F5344CB8AC3E}">
        <p14:creationId xmlns:p14="http://schemas.microsoft.com/office/powerpoint/2010/main" val="3011288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Verdana"/>
        <a:ea typeface="굴림"/>
        <a:cs typeface=""/>
      </a:majorFont>
      <a:minorFont>
        <a:latin typeface="Verdana"/>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ea typeface="MD아트체"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ea typeface="MD아트체" pitchFamily="18"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Verdana"/>
        <a:ea typeface="굴림"/>
        <a:cs typeface=""/>
      </a:majorFont>
      <a:minorFont>
        <a:latin typeface="Verdana"/>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ea typeface="MD아트체"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ea typeface="MD아트체" pitchFamily="18"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Verdana"/>
        <a:ea typeface="굴림"/>
        <a:cs typeface=""/>
      </a:majorFont>
      <a:minorFont>
        <a:latin typeface="Verdana"/>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ea typeface="MD아트체"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ea typeface="MD아트체" pitchFamily="18"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Verdana"/>
        <a:ea typeface="굴림"/>
        <a:cs typeface=""/>
      </a:majorFont>
      <a:minorFont>
        <a:latin typeface="Verdana"/>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ea typeface="MD아트체"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ea typeface="MD아트체" pitchFamily="18"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TotalTime>
  <Words>1726</Words>
  <Application>Microsoft Office PowerPoint</Application>
  <PresentationFormat>Widescreen</PresentationFormat>
  <Paragraphs>206</Paragraphs>
  <Slides>19</Slides>
  <Notes>2</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19</vt:i4>
      </vt:variant>
    </vt:vector>
  </HeadingPairs>
  <TitlesOfParts>
    <vt:vector size="36" baseType="lpstr">
      <vt:lpstr>Arial</vt:lpstr>
      <vt:lpstr>Calibri</vt:lpstr>
      <vt:lpstr>Calibri Light</vt:lpstr>
      <vt:lpstr>Courier New</vt:lpstr>
      <vt:lpstr>Franklin Gothic Medium</vt:lpstr>
      <vt:lpstr>굴림</vt:lpstr>
      <vt:lpstr>MD아트체</vt:lpstr>
      <vt:lpstr>Monotype Corsiva</vt:lpstr>
      <vt:lpstr>Times New Roman</vt:lpstr>
      <vt:lpstr>Verdana</vt:lpstr>
      <vt:lpstr>Wingdings</vt:lpstr>
      <vt:lpstr>Wingdings 2</vt:lpstr>
      <vt:lpstr>Office Theme</vt:lpstr>
      <vt:lpstr>3_기본 디자인</vt:lpstr>
      <vt:lpstr>1_기본 디자인</vt:lpstr>
      <vt:lpstr>2_기본 디자인</vt:lpstr>
      <vt:lpstr>4_기본 디자인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Ernesto H. Berbery</dc:creator>
  <cp:lastModifiedBy>Ernesto H. Berbery</cp:lastModifiedBy>
  <cp:revision>41</cp:revision>
  <dcterms:created xsi:type="dcterms:W3CDTF">2017-11-27T23:29:37Z</dcterms:created>
  <dcterms:modified xsi:type="dcterms:W3CDTF">2017-11-29T16:16:59Z</dcterms:modified>
</cp:coreProperties>
</file>