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63" r:id="rId3"/>
    <p:sldId id="265" r:id="rId4"/>
    <p:sldId id="266" r:id="rId5"/>
    <p:sldId id="268" r:id="rId6"/>
    <p:sldId id="267" r:id="rId7"/>
    <p:sldId id="257" r:id="rId8"/>
    <p:sldId id="258" r:id="rId9"/>
    <p:sldId id="259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7967" autoAdjust="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Undergraduate</c:v>
                </c:pt>
                <c:pt idx="1">
                  <c:v>Masters</c:v>
                </c:pt>
                <c:pt idx="2">
                  <c:v>Doctoral</c:v>
                </c:pt>
                <c:pt idx="3">
                  <c:v>Post-doctoral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Undergraduate</c:v>
                </c:pt>
                <c:pt idx="1">
                  <c:v>Masters</c:v>
                </c:pt>
                <c:pt idx="2">
                  <c:v>Doctoral</c:v>
                </c:pt>
                <c:pt idx="3">
                  <c:v>Post-doctoral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17</c:v>
                </c:pt>
                <c:pt idx="1">
                  <c:v>8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Brazil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Undergraduate</c:v>
                </c:pt>
                <c:pt idx="1">
                  <c:v>Masters</c:v>
                </c:pt>
                <c:pt idx="2">
                  <c:v>Doctoral</c:v>
                </c:pt>
                <c:pt idx="3">
                  <c:v>Post-doctoral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7</c:v>
                </c:pt>
                <c:pt idx="1">
                  <c:v>4</c:v>
                </c:pt>
                <c:pt idx="2">
                  <c:v>12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Ecuador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Undergraduate</c:v>
                </c:pt>
                <c:pt idx="1">
                  <c:v>Masters</c:v>
                </c:pt>
                <c:pt idx="2">
                  <c:v>Doctoral</c:v>
                </c:pt>
                <c:pt idx="3">
                  <c:v>Post-doctoral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</c:v>
                </c:pt>
                <c:pt idx="1">
                  <c:v>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20014048"/>
        <c:axId val="320014440"/>
      </c:barChart>
      <c:catAx>
        <c:axId val="3200140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0014440"/>
        <c:crosses val="autoZero"/>
        <c:auto val="1"/>
        <c:lblAlgn val="ctr"/>
        <c:lblOffset val="100"/>
        <c:noMultiLvlLbl val="0"/>
      </c:catAx>
      <c:valAx>
        <c:axId val="32001444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2001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BE60C-B891-4EBA-A3DA-3600395E4061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03DAD-57F1-4FE0-8E7B-3FCAF4640B8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leveraging of Bass Connections in Peru -- $40m training program </a:t>
            </a:r>
            <a:r>
              <a:rPr lang="en-US" baseline="0" smtClean="0"/>
              <a:t>at Duke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03DAD-57F1-4FE0-8E7B-3FCAF4640B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70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B5F8-FA41-4233-A516-DE5211B06E26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CCFE-B365-4B7E-9A7E-B3AC91562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7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B5F8-FA41-4233-A516-DE5211B06E26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CCFE-B365-4B7E-9A7E-B3AC91562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66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B5F8-FA41-4233-A516-DE5211B06E26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CCFE-B365-4B7E-9A7E-B3AC91562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3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B5F8-FA41-4233-A516-DE5211B06E26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CCFE-B365-4B7E-9A7E-B3AC91562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5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B5F8-FA41-4233-A516-DE5211B06E26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CCFE-B365-4B7E-9A7E-B3AC91562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9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B5F8-FA41-4233-A516-DE5211B06E26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CCFE-B365-4B7E-9A7E-B3AC91562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2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B5F8-FA41-4233-A516-DE5211B06E26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CCFE-B365-4B7E-9A7E-B3AC91562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3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B5F8-FA41-4233-A516-DE5211B06E26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CCFE-B365-4B7E-9A7E-B3AC91562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8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B5F8-FA41-4233-A516-DE5211B06E26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CCFE-B365-4B7E-9A7E-B3AC91562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3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B5F8-FA41-4233-A516-DE5211B06E26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CCFE-B365-4B7E-9A7E-B3AC91562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3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B5F8-FA41-4233-A516-DE5211B06E26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CCFE-B365-4B7E-9A7E-B3AC91562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AB5F8-FA41-4233-A516-DE5211B06E26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FCCFE-B365-4B7E-9A7E-B3AC91562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2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2490" y="1881712"/>
            <a:ext cx="9806925" cy="86836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pt-BR" sz="2300" dirty="0" smtClean="0"/>
              <a:t>Inter-American Institute for Global Environmental Research  (IAI), A.F. Barbieri, PI;  W. Pan,  J. Miranda. B. Feingold, C Mena, G. </a:t>
            </a:r>
            <a:r>
              <a:rPr lang="en-US" altLang="pt-BR" sz="2300" dirty="0" err="1" smtClean="0"/>
              <a:t>Guedes</a:t>
            </a:r>
            <a:r>
              <a:rPr lang="en-US" altLang="pt-BR" sz="2300" dirty="0" smtClean="0"/>
              <a:t>, U. Confalonieri and L. Wong, Co-PIs)</a:t>
            </a:r>
            <a:br>
              <a:rPr lang="en-US" altLang="pt-BR" sz="2300" dirty="0" smtClean="0"/>
            </a:br>
            <a:endParaRPr lang="pt-BR" altLang="pt-BR" sz="2300" b="1" dirty="0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0" y="2984535"/>
            <a:ext cx="6969771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 descr="C:\Users\Administrador\Pictures\My Pictures\IAI\2013-04-24_18-04-48_946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312" y="3219363"/>
            <a:ext cx="4493038" cy="252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10090" y="365781"/>
            <a:ext cx="9654525" cy="10464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 dirty="0" smtClean="0"/>
              <a:t>LUCIA – Land Use, Climate and Infections in the Western Amazonia </a:t>
            </a:r>
          </a:p>
          <a:p>
            <a:pPr algn="ctr"/>
            <a:r>
              <a:rPr lang="en-US" sz="3300" b="1" dirty="0" smtClean="0"/>
              <a:t>Science-Policy </a:t>
            </a:r>
            <a:r>
              <a:rPr lang="en-US" sz="3300" b="1" dirty="0"/>
              <a:t>Impacts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946" y="248550"/>
            <a:ext cx="19335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35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Lessons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9846"/>
            <a:ext cx="10515600" cy="4477117"/>
          </a:xfrm>
        </p:spPr>
        <p:txBody>
          <a:bodyPr/>
          <a:lstStyle/>
          <a:p>
            <a:r>
              <a:rPr lang="en-US" dirty="0" smtClean="0"/>
              <a:t>Interdisciplinary science does not equate to interdisciplinary policy</a:t>
            </a:r>
          </a:p>
          <a:p>
            <a:pPr lvl="1"/>
            <a:r>
              <a:rPr lang="en-US" dirty="0" smtClean="0"/>
              <a:t>Government departments are largely in competition and in silos.  Hard to navigate science communication</a:t>
            </a:r>
          </a:p>
          <a:p>
            <a:r>
              <a:rPr lang="en-US" dirty="0" smtClean="0"/>
              <a:t>Science impacts do not need to wait for publications</a:t>
            </a:r>
          </a:p>
          <a:p>
            <a:r>
              <a:rPr lang="en-US" dirty="0" smtClean="0"/>
              <a:t>Better cross-border communications are needed</a:t>
            </a:r>
          </a:p>
          <a:p>
            <a:pPr lvl="1"/>
            <a:r>
              <a:rPr lang="en-US" dirty="0" smtClean="0"/>
              <a:t>Academicians should not be a policy bridge between governments – we need to create better forums for open scientific policy discussions to recognize joint benefits </a:t>
            </a:r>
          </a:p>
          <a:p>
            <a:r>
              <a:rPr lang="en-US" dirty="0" smtClean="0"/>
              <a:t>Full-team annual meetings with entire program will benefit learning across the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98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34433" y="198337"/>
            <a:ext cx="11618383" cy="720725"/>
          </a:xfrm>
        </p:spPr>
        <p:txBody>
          <a:bodyPr/>
          <a:lstStyle/>
          <a:p>
            <a:pPr eaLnBrk="1" hangingPunct="1"/>
            <a:r>
              <a:rPr lang="en-US" altLang="pt-BR" sz="3200" b="1" dirty="0" smtClean="0"/>
              <a:t>Contributions to Science based on CRN3036 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433" y="1125539"/>
            <a:ext cx="11262784" cy="5516561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altLang="pt-BR" sz="2700" b="1" i="1" dirty="0" smtClean="0"/>
              <a:t>General: </a:t>
            </a:r>
            <a:r>
              <a:rPr lang="en-US" altLang="pt-BR" sz="2700" dirty="0" smtClean="0"/>
              <a:t>Understand </a:t>
            </a:r>
            <a:r>
              <a:rPr lang="en-US" altLang="pt-BR" sz="2700" dirty="0"/>
              <a:t>the relationships between population changes, LULCC, climate change and infectious disease transmission in Western Amazonia</a:t>
            </a:r>
          </a:p>
          <a:p>
            <a:pPr lvl="2">
              <a:buFont typeface="Wingdings" pitchFamily="2" charset="2"/>
              <a:buChar char="Ø"/>
            </a:pPr>
            <a:endParaRPr lang="en-US" altLang="pt-BR" sz="2300" i="1" dirty="0"/>
          </a:p>
          <a:p>
            <a:pPr lvl="2">
              <a:buFont typeface="Wingdings" pitchFamily="2" charset="2"/>
              <a:buChar char="Ø"/>
            </a:pPr>
            <a:r>
              <a:rPr lang="en-US" altLang="pt-BR" sz="2300" i="1" dirty="0"/>
              <a:t>Justification</a:t>
            </a:r>
            <a:r>
              <a:rPr lang="en-US" altLang="pt-BR" sz="2300" dirty="0"/>
              <a:t>: Land Use and Land Cover Changes (LULCC), coupled with the effects of a changing climate will have important impacts on the natural environment and the human population of the Amazon.</a:t>
            </a:r>
            <a:r>
              <a:rPr lang="hi-IN" altLang="pt-BR" sz="2300" dirty="0"/>
              <a:t>  </a:t>
            </a:r>
            <a:r>
              <a:rPr lang="en-US" altLang="pt-BR" sz="2300" dirty="0"/>
              <a:t>Forest conversion in Amazonia has also an influence on the dynamics of endemic infectious diseases such as malaria, yellow fever and </a:t>
            </a:r>
            <a:r>
              <a:rPr lang="en-US" altLang="pt-BR" sz="2300" dirty="0" err="1"/>
              <a:t>leishmaniasis</a:t>
            </a:r>
            <a:endParaRPr lang="en-US" altLang="pt-BR" sz="2300" dirty="0"/>
          </a:p>
          <a:p>
            <a:pPr marL="457200" lvl="1" indent="0" eaLnBrk="1" hangingPunct="1">
              <a:buNone/>
            </a:pPr>
            <a:endParaRPr lang="en-US" altLang="pt-BR" sz="2700" dirty="0" smtClean="0"/>
          </a:p>
          <a:p>
            <a:pPr marL="457200" lvl="1" indent="0" eaLnBrk="1" hangingPunct="1">
              <a:buNone/>
            </a:pPr>
            <a:r>
              <a:rPr lang="en-US" altLang="pt-BR" sz="2700" b="1" i="1" dirty="0" smtClean="0"/>
              <a:t>Specific:</a:t>
            </a:r>
          </a:p>
          <a:p>
            <a:pPr marL="457200" lvl="1" indent="0" eaLnBrk="1" hangingPunct="1">
              <a:buNone/>
            </a:pPr>
            <a:endParaRPr lang="en-US" altLang="pt-BR" sz="2700" b="1" i="1" dirty="0" smtClean="0"/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pt-BR" sz="2800" dirty="0"/>
              <a:t>Build a comparative methodology based on collection of field data (surveys and qualitative research) and secondary data analysis: </a:t>
            </a:r>
            <a:r>
              <a:rPr lang="en-US" altLang="pt-BR" sz="2800" dirty="0">
                <a:cs typeface="Mangal" pitchFamily="18" charset="0"/>
              </a:rPr>
              <a:t>understand local drivers and project plausible scenarios of Land Use</a:t>
            </a:r>
            <a:endParaRPr lang="pt-BR" altLang="pt-BR" sz="2000" dirty="0"/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endParaRPr lang="en-US" altLang="pt-BR" sz="2800" i="1" dirty="0"/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pt-BR" sz="2800" dirty="0"/>
              <a:t>Analyze current and future vulnerabilities of selected socio-ecological systems (SES) to the impacts of global environmental change and develop a multidimensional metric of population vulnerability, composed of aggregate indicators, incorporating downscaled climate change and LULCC scenarios</a:t>
            </a:r>
          </a:p>
          <a:p>
            <a:pPr lvl="1" eaLnBrk="1" hangingPunct="1">
              <a:buFontTx/>
              <a:buChar char="-"/>
            </a:pPr>
            <a:endParaRPr lang="en-US" altLang="pt-BR" sz="2700" dirty="0" smtClean="0"/>
          </a:p>
        </p:txBody>
      </p:sp>
    </p:spTree>
    <p:extLst>
      <p:ext uri="{BB962C8B-B14F-4D97-AF65-F5344CB8AC3E}">
        <p14:creationId xmlns:p14="http://schemas.microsoft.com/office/powerpoint/2010/main" val="21189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9817" y="609823"/>
            <a:ext cx="8181801" cy="720725"/>
          </a:xfrm>
        </p:spPr>
        <p:txBody>
          <a:bodyPr>
            <a:normAutofit fontScale="90000"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altLang="pt-BR" sz="3000" b="1" u="sng" dirty="0" smtClean="0">
                <a:latin typeface="+mj-lt"/>
              </a:rPr>
              <a:t>Specific Objective 1: </a:t>
            </a:r>
            <a:r>
              <a:rPr lang="en-US" altLang="pt-BR" sz="3000" b="1" dirty="0" smtClean="0">
                <a:latin typeface="+mj-lt"/>
                <a:cs typeface="Mangal" pitchFamily="18" charset="0"/>
              </a:rPr>
              <a:t>understand local drivers and project plausible scenarios of Land Use</a:t>
            </a:r>
            <a:r>
              <a:rPr lang="pt-BR" altLang="pt-BR" sz="1800" dirty="0" smtClean="0"/>
              <a:t/>
            </a:r>
            <a:br>
              <a:rPr lang="pt-BR" altLang="pt-BR" sz="1800" dirty="0" smtClean="0"/>
            </a:br>
            <a:endParaRPr lang="en-US" altLang="pt-BR" sz="3200" b="1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9184" y="1196975"/>
            <a:ext cx="8043579" cy="5445125"/>
          </a:xfrm>
        </p:spPr>
        <p:txBody>
          <a:bodyPr/>
          <a:lstStyle/>
          <a:p>
            <a:r>
              <a:rPr lang="en-US" sz="1900" dirty="0" smtClean="0"/>
              <a:t>Impacts </a:t>
            </a:r>
            <a:r>
              <a:rPr lang="en-US" sz="1900" dirty="0"/>
              <a:t>of oil extraction on indigenous/colonist land use and health in </a:t>
            </a:r>
            <a:r>
              <a:rPr lang="en-US" sz="1900" dirty="0" smtClean="0"/>
              <a:t>Ecuador</a:t>
            </a:r>
          </a:p>
          <a:p>
            <a:r>
              <a:rPr lang="en-US" sz="1900" dirty="0"/>
              <a:t>Gold mining, deforestation and health in Peru</a:t>
            </a:r>
          </a:p>
          <a:p>
            <a:r>
              <a:rPr lang="en-US" sz="1900" dirty="0" smtClean="0"/>
              <a:t>Understanding </a:t>
            </a:r>
            <a:r>
              <a:rPr lang="en-US" sz="1900" dirty="0"/>
              <a:t>the co-evolution of land uses, deforestation, demographic and health dynamics in </a:t>
            </a:r>
            <a:r>
              <a:rPr lang="en-US" sz="1900" dirty="0" smtClean="0"/>
              <a:t>Brazil</a:t>
            </a:r>
          </a:p>
          <a:p>
            <a:pPr marL="914400" lvl="1" indent="-457200" eaLnBrk="1" hangingPunct="1">
              <a:lnSpc>
                <a:spcPct val="80000"/>
              </a:lnSpc>
              <a:buFont typeface="+mj-lt"/>
              <a:buAutoNum type="arabicPeriod"/>
            </a:pPr>
            <a:endParaRPr lang="en-US" altLang="pt-BR" sz="2000" i="1" dirty="0" smtClean="0"/>
          </a:p>
        </p:txBody>
      </p:sp>
      <p:pic>
        <p:nvPicPr>
          <p:cNvPr id="4" name="Picture 5" descr="C:\Users\Administrador\Pictures\My Pictures\Machadinho_2010\100_1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1" y="3580524"/>
            <a:ext cx="2411412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3"/>
          <a:srcRect l="10743" r="29045"/>
          <a:stretch/>
        </p:blipFill>
        <p:spPr>
          <a:xfrm rot="21215289">
            <a:off x="9020157" y="749214"/>
            <a:ext cx="2660353" cy="2927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tângulo 1"/>
          <p:cNvSpPr/>
          <p:nvPr/>
        </p:nvSpPr>
        <p:spPr>
          <a:xfrm>
            <a:off x="8759055" y="5870294"/>
            <a:ext cx="31685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 1- Deforestation dynamics in the study areas over time  </a:t>
            </a:r>
            <a:endParaRPr lang="pt-BR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251" y="3528453"/>
            <a:ext cx="4797317" cy="33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ta para a direita 8"/>
          <p:cNvSpPr/>
          <p:nvPr/>
        </p:nvSpPr>
        <p:spPr>
          <a:xfrm>
            <a:off x="7591976" y="13305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baixo 5"/>
          <p:cNvSpPr/>
          <p:nvPr/>
        </p:nvSpPr>
        <p:spPr>
          <a:xfrm>
            <a:off x="1666568" y="2803231"/>
            <a:ext cx="303748" cy="6028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16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0451" y="386539"/>
            <a:ext cx="4492304" cy="720725"/>
          </a:xfrm>
        </p:spPr>
        <p:txBody>
          <a:bodyPr>
            <a:no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altLang="pt-BR" sz="2100" b="1" dirty="0" smtClean="0">
                <a:latin typeface="+mj-lt"/>
              </a:rPr>
              <a:t>Objective 1, example</a:t>
            </a:r>
            <a:r>
              <a:rPr lang="en-US" altLang="pt-BR" sz="2100" dirty="0" smtClean="0">
                <a:latin typeface="+mj-lt"/>
              </a:rPr>
              <a:t>:  LULCC, oil extraction and conflicts in the Ecuadorian Amazon</a:t>
            </a:r>
            <a:endParaRPr lang="en-US" altLang="pt-BR" sz="2100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036" y="117363"/>
            <a:ext cx="7980842" cy="227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78" b="67018"/>
          <a:stretch/>
        </p:blipFill>
        <p:spPr>
          <a:xfrm>
            <a:off x="4905485" y="2489934"/>
            <a:ext cx="6251944" cy="4027824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4" y="1291735"/>
            <a:ext cx="3887832" cy="54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9185" y="333376"/>
            <a:ext cx="6725141" cy="720725"/>
          </a:xfrm>
        </p:spPr>
        <p:txBody>
          <a:bodyPr>
            <a:normAutofit fontScale="90000"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altLang="pt-BR" sz="3000" b="1" u="sng" dirty="0" smtClean="0">
                <a:latin typeface="+mj-lt"/>
              </a:rPr>
              <a:t>Objective  2, examples</a:t>
            </a:r>
            <a:r>
              <a:rPr lang="en-US" altLang="pt-BR" sz="3000" b="1" dirty="0" smtClean="0">
                <a:latin typeface="+mj-lt"/>
              </a:rPr>
              <a:t>: </a:t>
            </a:r>
            <a:r>
              <a:rPr lang="pt-BR" altLang="pt-BR" sz="3000" b="1" dirty="0" err="1" smtClean="0">
                <a:latin typeface="+mj-lt"/>
                <a:cs typeface="Mangal" pitchFamily="18" charset="0"/>
              </a:rPr>
              <a:t>vulnerability</a:t>
            </a:r>
            <a:r>
              <a:rPr lang="pt-BR" altLang="pt-BR" sz="3000" b="1" dirty="0" smtClean="0">
                <a:latin typeface="+mj-lt"/>
                <a:cs typeface="Mangal" pitchFamily="18" charset="0"/>
              </a:rPr>
              <a:t> </a:t>
            </a:r>
            <a:r>
              <a:rPr lang="pt-BR" altLang="pt-BR" sz="3000" b="1" dirty="0" err="1" smtClean="0">
                <a:latin typeface="+mj-lt"/>
                <a:cs typeface="Mangal" pitchFamily="18" charset="0"/>
              </a:rPr>
              <a:t>analysis</a:t>
            </a:r>
            <a:endParaRPr lang="en-US" altLang="pt-BR" sz="3200" b="1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552" y="1356288"/>
            <a:ext cx="6788937" cy="4972788"/>
          </a:xfrm>
        </p:spPr>
        <p:txBody>
          <a:bodyPr/>
          <a:lstStyle/>
          <a:p>
            <a:r>
              <a:rPr lang="en-US" sz="2100" dirty="0"/>
              <a:t>Vulnerability and Resilience Assessment </a:t>
            </a:r>
            <a:r>
              <a:rPr lang="en-US" sz="2100" dirty="0" smtClean="0"/>
              <a:t>Framework: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 dirty="0" smtClean="0"/>
              <a:t>Brazil (1): develop </a:t>
            </a:r>
            <a:r>
              <a:rPr lang="en-US" sz="1900" dirty="0"/>
              <a:t>a multidimensional index </a:t>
            </a:r>
            <a:r>
              <a:rPr lang="en-US" sz="1900" dirty="0" smtClean="0"/>
              <a:t>to </a:t>
            </a:r>
            <a:r>
              <a:rPr lang="en-US" sz="1900" dirty="0"/>
              <a:t>look at which non-monetary dimensions of well-being affect income vulnerability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 dirty="0" smtClean="0"/>
              <a:t>Brazil (2): analysis </a:t>
            </a:r>
            <a:r>
              <a:rPr lang="en-US" sz="1900" dirty="0"/>
              <a:t>of the transition between poor and non-poor with the description of the individual behavior represented by a matrix of transition probabilities using Markovian </a:t>
            </a:r>
            <a:r>
              <a:rPr lang="en-US" sz="1900" dirty="0" smtClean="0"/>
              <a:t>process</a:t>
            </a:r>
          </a:p>
          <a:p>
            <a:endParaRPr lang="en-US" sz="1700" dirty="0" smtClean="0"/>
          </a:p>
          <a:p>
            <a:endParaRPr lang="en-US" sz="2100" dirty="0"/>
          </a:p>
          <a:p>
            <a:endParaRPr lang="en-US" sz="2100" dirty="0" smtClean="0"/>
          </a:p>
          <a:p>
            <a:endParaRPr lang="en-US" sz="2100" dirty="0" smtClean="0"/>
          </a:p>
          <a:p>
            <a:endParaRPr lang="en-US" sz="21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564" y="95694"/>
            <a:ext cx="4463534" cy="446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36" y="3619399"/>
            <a:ext cx="3023973" cy="301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699052" y="4559228"/>
            <a:ext cx="6330446" cy="21924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/>
              <a:t>First ABM of malaria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pt-BR" sz="1900" dirty="0" smtClean="0"/>
              <a:t>ABM models to simulate emergent LULC, demographic, socioeconomic and health scenarios given exogenous shocks (climate change and infrastructure building)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pt-BR" sz="1900" dirty="0" smtClean="0"/>
              <a:t>ABM - composed of 4 interconnected modules: Household decision-making and health condition, land cover change, climate change, </a:t>
            </a:r>
            <a:r>
              <a:rPr lang="en-US" altLang="pt-BR" sz="1900" dirty="0" err="1" smtClean="0"/>
              <a:t>anopheline</a:t>
            </a:r>
            <a:r>
              <a:rPr lang="en-US" altLang="pt-BR" sz="1900" dirty="0" smtClean="0"/>
              <a:t> ecological model</a:t>
            </a:r>
          </a:p>
          <a:p>
            <a:pPr lvl="1"/>
            <a:endParaRPr lang="en-US" sz="1700" dirty="0" smtClean="0"/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14061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9185" y="333376"/>
            <a:ext cx="9199783" cy="720725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altLang="pt-BR" sz="3000" b="1" u="sng" dirty="0" smtClean="0">
                <a:latin typeface="+mj-lt"/>
              </a:rPr>
              <a:t>Specific Objective  2, examples: </a:t>
            </a:r>
            <a:r>
              <a:rPr lang="pt-BR" altLang="pt-BR" sz="3000" b="1" dirty="0">
                <a:latin typeface="+mj-lt"/>
              </a:rPr>
              <a:t>V</a:t>
            </a:r>
            <a:r>
              <a:rPr lang="pt-BR" altLang="pt-BR" sz="3000" b="1" dirty="0" smtClean="0">
                <a:latin typeface="+mj-lt"/>
                <a:cs typeface="Mangal" pitchFamily="18" charset="0"/>
              </a:rPr>
              <a:t>ulnerability Analysis</a:t>
            </a:r>
            <a:endParaRPr lang="en-US" altLang="pt-BR" sz="3200" b="1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15857" y="1054101"/>
            <a:ext cx="6483528" cy="5445125"/>
          </a:xfrm>
        </p:spPr>
        <p:txBody>
          <a:bodyPr/>
          <a:lstStyle/>
          <a:p>
            <a:r>
              <a:rPr lang="en-US" sz="2100" dirty="0" smtClean="0"/>
              <a:t>Biomonitoring </a:t>
            </a:r>
            <a:r>
              <a:rPr lang="en-US" sz="2100" dirty="0"/>
              <a:t>of Hg in ASGM impacted </a:t>
            </a:r>
            <a:r>
              <a:rPr lang="en-US" sz="2100" dirty="0" smtClean="0"/>
              <a:t>areas</a:t>
            </a:r>
          </a:p>
          <a:p>
            <a:pPr lvl="1"/>
            <a:r>
              <a:rPr lang="en-US" sz="1700" dirty="0" smtClean="0"/>
              <a:t>Measured hair mercury in 4000 residents of Madre de Dios</a:t>
            </a:r>
          </a:p>
          <a:p>
            <a:pPr lvl="1"/>
            <a:r>
              <a:rPr lang="en-US" sz="1700" dirty="0" smtClean="0"/>
              <a:t>Results: 90% higher risk of mercury exposure among indigenous vs. </a:t>
            </a:r>
            <a:r>
              <a:rPr lang="en-US" sz="1700" dirty="0"/>
              <a:t>non-indigenous populations </a:t>
            </a:r>
            <a:endParaRPr lang="en-US" sz="1700" dirty="0" smtClean="0"/>
          </a:p>
          <a:p>
            <a:endParaRPr lang="en-US" sz="2100" u="sng" dirty="0" smtClean="0">
              <a:solidFill>
                <a:srgbClr val="FF0000"/>
              </a:solidFill>
            </a:endParaRPr>
          </a:p>
          <a:p>
            <a:endParaRPr lang="en-US" sz="2100" u="sng" dirty="0">
              <a:solidFill>
                <a:srgbClr val="FF0000"/>
              </a:solidFill>
            </a:endParaRPr>
          </a:p>
          <a:p>
            <a:endParaRPr lang="en-US" sz="2100" u="sng" dirty="0">
              <a:solidFill>
                <a:srgbClr val="FF0000"/>
              </a:solidFill>
            </a:endParaRPr>
          </a:p>
          <a:p>
            <a:pPr marL="914400" lvl="1" indent="-457200" eaLnBrk="1" hangingPunct="1">
              <a:lnSpc>
                <a:spcPct val="80000"/>
              </a:lnSpc>
              <a:buFont typeface="+mj-lt"/>
              <a:buAutoNum type="arabicPeriod"/>
            </a:pPr>
            <a:endParaRPr lang="en-US" altLang="pt-BR" sz="2000" i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" t="6535" r="3112" b="2439"/>
          <a:stretch/>
        </p:blipFill>
        <p:spPr>
          <a:xfrm>
            <a:off x="5945166" y="2398611"/>
            <a:ext cx="5954226" cy="44593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43568" y="6345337"/>
            <a:ext cx="363721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UNPUBLISHED DATA – DO NOT CITE OR SHARE</a:t>
            </a:r>
            <a:endParaRPr lang="en-US" sz="14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39185" y="1054100"/>
            <a:ext cx="5176679" cy="544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/>
              <a:t>Vulnerability Index: </a:t>
            </a:r>
          </a:p>
          <a:p>
            <a:pPr lvl="1"/>
            <a:r>
              <a:rPr lang="en-US" sz="1700" dirty="0" smtClean="0"/>
              <a:t>HH survey module applied to measure household vulnerability to adverse health outcomes. </a:t>
            </a:r>
          </a:p>
          <a:p>
            <a:pPr lvl="1"/>
            <a:r>
              <a:rPr lang="en-US" sz="1700" dirty="0" smtClean="0"/>
              <a:t>A spatially explicit vulnerability index was created (designated Survey Vulnerability Index)</a:t>
            </a:r>
          </a:p>
          <a:p>
            <a:endParaRPr lang="en-US" sz="2100" u="sng" dirty="0" smtClean="0">
              <a:solidFill>
                <a:srgbClr val="FF0000"/>
              </a:solidFill>
            </a:endParaRPr>
          </a:p>
          <a:p>
            <a:endParaRPr lang="en-US" sz="2100" u="sng" dirty="0" smtClean="0">
              <a:solidFill>
                <a:srgbClr val="FF0000"/>
              </a:solidFill>
            </a:endParaRPr>
          </a:p>
          <a:p>
            <a:endParaRPr lang="en-US" sz="2100" u="sng" dirty="0" smtClean="0">
              <a:solidFill>
                <a:srgbClr val="FF0000"/>
              </a:solidFill>
            </a:endParaRP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endParaRPr lang="en-US" altLang="pt-BR" sz="2000" i="1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0"/>
          <a:stretch>
            <a:fillRect/>
          </a:stretch>
        </p:blipFill>
        <p:spPr bwMode="auto">
          <a:xfrm>
            <a:off x="359845" y="2964867"/>
            <a:ext cx="4935357" cy="348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81631" y="6453225"/>
            <a:ext cx="4976038" cy="4047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Vulnerability surface interpolated for the 10 km buffer surrounding the Interoceanic Highway</a:t>
            </a:r>
            <a:endParaRPr lang="en-US" altLang="pt-BR" sz="1200" i="1" dirty="0" smtClean="0"/>
          </a:p>
        </p:txBody>
      </p:sp>
    </p:spTree>
    <p:extLst>
      <p:ext uri="{BB962C8B-B14F-4D97-AF65-F5344CB8AC3E}">
        <p14:creationId xmlns:p14="http://schemas.microsoft.com/office/powerpoint/2010/main" val="294562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246" y="257422"/>
            <a:ext cx="6342185" cy="86579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Inter-related Science-Policy Impacts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723" y="934671"/>
            <a:ext cx="5972908" cy="4351338"/>
          </a:xfrm>
        </p:spPr>
        <p:txBody>
          <a:bodyPr/>
          <a:lstStyle/>
          <a:p>
            <a:r>
              <a:rPr lang="en-US" sz="2500" dirty="0" smtClean="0"/>
              <a:t>Training &amp; Capacity Building</a:t>
            </a:r>
          </a:p>
          <a:p>
            <a:r>
              <a:rPr lang="en-US" sz="2500" dirty="0" smtClean="0"/>
              <a:t>Community Engagement</a:t>
            </a:r>
          </a:p>
          <a:p>
            <a:r>
              <a:rPr lang="en-US" sz="2500" dirty="0" smtClean="0"/>
              <a:t>Health &amp; Environmental Policy</a:t>
            </a: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343" y="257422"/>
            <a:ext cx="4871671" cy="660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9" b="14546"/>
          <a:stretch/>
        </p:blipFill>
        <p:spPr>
          <a:xfrm>
            <a:off x="392723" y="2612436"/>
            <a:ext cx="5665669" cy="308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0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Capacity Building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949" y="1525430"/>
            <a:ext cx="1164614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Overall, LUCIA has provided interdisciplinary training to 77 students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2 Postdoctoral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22 Doctoral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22 Masters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31 Undergraduate</a:t>
            </a:r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206116217"/>
              </p:ext>
            </p:extLst>
          </p:nvPr>
        </p:nvGraphicFramePr>
        <p:xfrm>
          <a:off x="3157795" y="2064748"/>
          <a:ext cx="5486631" cy="3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810" y="2163907"/>
            <a:ext cx="3083283" cy="366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90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27" y="185016"/>
            <a:ext cx="11454547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Community &amp; Government Engagement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7927" y="1690688"/>
            <a:ext cx="6099766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Bringing science to communities</a:t>
            </a:r>
          </a:p>
          <a:p>
            <a:pPr lvl="1"/>
            <a:r>
              <a:rPr lang="en-US" dirty="0" smtClean="0"/>
              <a:t>Participation in local conferences, holding meetings with community leaders and residents</a:t>
            </a:r>
          </a:p>
          <a:p>
            <a:r>
              <a:rPr lang="en-US" dirty="0" smtClean="0"/>
              <a:t>Engaging regional &amp; national governments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740235" y="1281509"/>
            <a:ext cx="5243945" cy="4109710"/>
            <a:chOff x="3048000" y="4038600"/>
            <a:chExt cx="3537227" cy="2804513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4587490"/>
              <a:ext cx="3537227" cy="2255623"/>
            </a:xfrm>
            <a:prstGeom prst="rect">
              <a:avLst/>
            </a:prstGeom>
            <a:noFill/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4038600"/>
              <a:ext cx="3516404" cy="576645"/>
            </a:xfrm>
            <a:prstGeom prst="rect">
              <a:avLst/>
            </a:prstGeom>
            <a:noFill/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t="7476" r="4673" b="18224"/>
          <a:stretch/>
        </p:blipFill>
        <p:spPr>
          <a:xfrm>
            <a:off x="2354097" y="4144260"/>
            <a:ext cx="4386138" cy="2473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2" b="3030"/>
          <a:stretch/>
        </p:blipFill>
        <p:spPr>
          <a:xfrm>
            <a:off x="557631" y="4251162"/>
            <a:ext cx="1626763" cy="225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5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640</Words>
  <Application>Microsoft Office PowerPoint</Application>
  <PresentationFormat>Widescreen</PresentationFormat>
  <Paragraphs>69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Mangal</vt:lpstr>
      <vt:lpstr>Wingdings</vt:lpstr>
      <vt:lpstr>Office Theme</vt:lpstr>
      <vt:lpstr>Inter-American Institute for Global Environmental Research  (IAI), A.F. Barbieri, PI;  W. Pan,  J. Miranda. B. Feingold, C Mena, G. Guedes, U. Confalonieri and L. Wong, Co-PIs) </vt:lpstr>
      <vt:lpstr>Contributions to Science based on CRN3036 Objectives</vt:lpstr>
      <vt:lpstr>Specific Objective 1: understand local drivers and project plausible scenarios of Land Use </vt:lpstr>
      <vt:lpstr>Objective 1, example:  LULCC, oil extraction and conflicts in the Ecuadorian Amazon</vt:lpstr>
      <vt:lpstr>Objective  2, examples: vulnerability analysis</vt:lpstr>
      <vt:lpstr>Specific Objective  2, examples: Vulnerability Analysis</vt:lpstr>
      <vt:lpstr>Inter-related Science-Policy Impacts</vt:lpstr>
      <vt:lpstr>Capacity Building</vt:lpstr>
      <vt:lpstr>Community &amp; Government Engagement</vt:lpstr>
      <vt:lpstr>Lessons</vt:lpstr>
    </vt:vector>
  </TitlesOfParts>
  <Company>Duke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LUCIA Science-Policy Impacts</dc:title>
  <dc:creator>William Pan</dc:creator>
  <cp:lastModifiedBy>Alisson Barbieri</cp:lastModifiedBy>
  <cp:revision>30</cp:revision>
  <dcterms:created xsi:type="dcterms:W3CDTF">2017-11-19T19:24:01Z</dcterms:created>
  <dcterms:modified xsi:type="dcterms:W3CDTF">2017-11-29T16:59:09Z</dcterms:modified>
</cp:coreProperties>
</file>