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emf" ContentType="image/x-emf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drawings/drawing1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rts/style1.xml" ContentType="application/vnd.ms-office.chartstyle+xml"/>
  <Override PartName="/ppt/charts/colors1.xml" ContentType="application/vnd.ms-office.chartcolorstyle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905" r:id="rId1"/>
  </p:sldMasterIdLst>
  <p:sldIdLst>
    <p:sldId id="264" r:id="rId2"/>
    <p:sldId id="288" r:id="rId3"/>
    <p:sldId id="257" r:id="rId4"/>
    <p:sldId id="279" r:id="rId5"/>
    <p:sldId id="274" r:id="rId6"/>
    <p:sldId id="307" r:id="rId7"/>
    <p:sldId id="276" r:id="rId8"/>
    <p:sldId id="277" r:id="rId9"/>
    <p:sldId id="289" r:id="rId10"/>
    <p:sldId id="303" r:id="rId11"/>
    <p:sldId id="291" r:id="rId12"/>
    <p:sldId id="295" r:id="rId13"/>
    <p:sldId id="296" r:id="rId14"/>
    <p:sldId id="293" r:id="rId15"/>
    <p:sldId id="294" r:id="rId16"/>
    <p:sldId id="270" r:id="rId17"/>
    <p:sldId id="305" r:id="rId18"/>
    <p:sldId id="306" r:id="rId19"/>
    <p:sldId id="269" r:id="rId20"/>
    <p:sldId id="304" r:id="rId21"/>
    <p:sldId id="298" r:id="rId22"/>
    <p:sldId id="299" r:id="rId23"/>
    <p:sldId id="297" r:id="rId24"/>
    <p:sldId id="281" r:id="rId25"/>
    <p:sldId id="300" r:id="rId26"/>
    <p:sldId id="301" r:id="rId27"/>
    <p:sldId id="302" r:id="rId2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01C3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544" autoAdjust="0"/>
    <p:restoredTop sz="94660"/>
  </p:normalViewPr>
  <p:slideViewPr>
    <p:cSldViewPr snapToGrid="0">
      <p:cViewPr varScale="1">
        <p:scale>
          <a:sx n="98" d="100"/>
          <a:sy n="98" d="100"/>
        </p:scale>
        <p:origin x="-280" y="-12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presProps" Target="presProps.xml"/><Relationship Id="rId31" Type="http://schemas.openxmlformats.org/officeDocument/2006/relationships/viewProps" Target="viewProps.xml"/><Relationship Id="rId32" Type="http://schemas.openxmlformats.org/officeDocument/2006/relationships/theme" Target="theme/theme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Mariana\Dropbox\Dropbox\Mari\SAFER\IAI%20CANCUN%202017\IAI%20Budget%20x%20year%20x%20inst%20x%20item2.xlsx" TargetMode="External"/></Relationships>
</file>

<file path=ppt/charts/_rels/chart2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4" Type="http://schemas.microsoft.com/office/2011/relationships/chartColorStyle" Target="colors1.xml"/><Relationship Id="rId1" Type="http://schemas.openxmlformats.org/officeDocument/2006/relationships/oleObject" Target="file:///C:\Users\Mariana\Dropbox\Dropbox\Mari\SAFER\IAI%20CANCUN%202017\Proyectos%20Extra-%20Outreach%20SAFER%20por%20a&#241;os%201%20a%205.xls" TargetMode="External"/><Relationship Id="rId2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txPr>
        <a:bodyPr/>
        <a:lstStyle/>
        <a:p>
          <a:pPr>
            <a:defRPr sz="2200">
              <a:latin typeface="Arial" pitchFamily="34" charset="0"/>
              <a:cs typeface="Arial" pitchFamily="34" charset="0"/>
            </a:defRPr>
          </a:pPr>
          <a:endParaRPr lang="en-US"/>
        </a:p>
      </c:txPr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Hoja2!$B$1:$B$2</c:f>
              <c:strCache>
                <c:ptCount val="1"/>
                <c:pt idx="0">
                  <c:v>Share on total budget</c:v>
                </c:pt>
              </c:strCache>
            </c:strRef>
          </c:tx>
          <c:explosion val="25"/>
          <c:cat>
            <c:strRef>
              <c:f>Hoja2!$A$3:$A$6</c:f>
              <c:strCache>
                <c:ptCount val="4"/>
                <c:pt idx="0">
                  <c:v>Travel / Workshops</c:v>
                </c:pt>
                <c:pt idx="1">
                  <c:v>Salaries for Students / Scholarships</c:v>
                </c:pt>
                <c:pt idx="2">
                  <c:v>Research Expenses / Materials &amp; Supplies</c:v>
                </c:pt>
                <c:pt idx="3">
                  <c:v>Others</c:v>
                </c:pt>
              </c:strCache>
            </c:strRef>
          </c:cat>
          <c:val>
            <c:numRef>
              <c:f>Hoja2!$B$3:$B$6</c:f>
              <c:numCache>
                <c:formatCode>General</c:formatCode>
                <c:ptCount val="4"/>
                <c:pt idx="0">
                  <c:v>31.5</c:v>
                </c:pt>
                <c:pt idx="1">
                  <c:v>26.0</c:v>
                </c:pt>
                <c:pt idx="2">
                  <c:v>14.0</c:v>
                </c:pt>
                <c:pt idx="3">
                  <c:v>28.0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>
        <c:manualLayout>
          <c:xMode val="edge"/>
          <c:yMode val="edge"/>
          <c:x val="0.688017696128972"/>
          <c:y val="0.255595386889865"/>
          <c:w val="0.300554803636705"/>
          <c:h val="0.604477210786584"/>
        </c:manualLayout>
      </c:layout>
      <c:overlay val="0"/>
      <c:txPr>
        <a:bodyPr/>
        <a:lstStyle/>
        <a:p>
          <a:pPr>
            <a:defRPr sz="1400">
              <a:latin typeface="Arial" pitchFamily="34" charset="0"/>
              <a:cs typeface="Arial" pitchFamily="34" charset="0"/>
            </a:defRPr>
          </a:pPr>
          <a:endParaRPr lang="en-US"/>
        </a:p>
      </c:txPr>
    </c:legend>
    <c:plotVisOnly val="1"/>
    <c:dispBlanksAs val="gap"/>
    <c:showDLblsOverMax val="0"/>
  </c:chart>
  <c:spPr>
    <a:ln w="12700" cmpd="dbl"/>
  </c:sp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Hoja3!$H$2:$H$8</c:f>
              <c:strCache>
                <c:ptCount val="7"/>
                <c:pt idx="0">
                  <c:v>SAFER Initial Budget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  <c:pt idx="6">
                  <c:v>TOTAL</c:v>
                </c:pt>
              </c:strCache>
            </c:strRef>
          </c:cat>
          <c:val>
            <c:numRef>
              <c:f>Hoja3!$I$2:$I$8</c:f>
              <c:numCache>
                <c:formatCode>0.000</c:formatCode>
                <c:ptCount val="7"/>
                <c:pt idx="0">
                  <c:v>0.9102</c:v>
                </c:pt>
                <c:pt idx="1">
                  <c:v>2.501694</c:v>
                </c:pt>
                <c:pt idx="2">
                  <c:v>2.557734</c:v>
                </c:pt>
                <c:pt idx="3">
                  <c:v>2.632470999999998</c:v>
                </c:pt>
                <c:pt idx="4">
                  <c:v>2.513212</c:v>
                </c:pt>
                <c:pt idx="5">
                  <c:v>1.103689</c:v>
                </c:pt>
                <c:pt idx="6">
                  <c:v>11.3088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00"/>
        <c:axId val="-2117927768"/>
        <c:axId val="-2117924328"/>
      </c:barChart>
      <c:catAx>
        <c:axId val="-2117927768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noFill/>
          <a:ln w="9525" cap="rnd" cmpd="sng" algn="ctr">
            <a:solidFill>
              <a:schemeClr val="tx1">
                <a:tint val="75000"/>
                <a:shade val="90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pPr>
            <a:endParaRPr lang="en-US"/>
          </a:p>
        </c:txPr>
        <c:crossAx val="-2117924328"/>
        <c:crosses val="autoZero"/>
        <c:auto val="1"/>
        <c:lblAlgn val="ctr"/>
        <c:lblOffset val="100"/>
        <c:noMultiLvlLbl val="0"/>
      </c:catAx>
      <c:valAx>
        <c:axId val="-2117924328"/>
        <c:scaling>
          <c:orientation val="minMax"/>
        </c:scaling>
        <c:delete val="0"/>
        <c:axPos val="l"/>
        <c:majorGridlines>
          <c:spPr>
            <a:ln w="9525" cap="rnd" cmpd="sng" algn="ctr">
              <a:solidFill>
                <a:schemeClr val="tx1">
                  <a:tint val="75000"/>
                  <a:shade val="90000"/>
                </a:schemeClr>
              </a:solidFill>
              <a:prstDash val="solid"/>
              <a:round/>
            </a:ln>
            <a:effectLst/>
          </c:spPr>
        </c:majorGridlines>
        <c:minorGridlines>
          <c:spPr>
            <a:ln w="9525" cap="rnd" cmpd="sng" algn="ctr">
              <a:solidFill>
                <a:schemeClr val="tx1">
                  <a:tint val="50000"/>
                  <a:shade val="90000"/>
                </a:schemeClr>
              </a:solidFill>
              <a:prstDash val="solid"/>
              <a:round/>
            </a:ln>
            <a:effectLst/>
          </c:spPr>
        </c:min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pPr>
                <a:r>
                  <a:rPr lang="es-ES" sz="1400">
                    <a:latin typeface="Arial" pitchFamily="34" charset="0"/>
                    <a:cs typeface="Arial" pitchFamily="34" charset="0"/>
                  </a:rPr>
                  <a:t>Current</a:t>
                </a:r>
                <a:r>
                  <a:rPr lang="es-ES" sz="1400" baseline="0">
                    <a:latin typeface="Arial" pitchFamily="34" charset="0"/>
                    <a:cs typeface="Arial" pitchFamily="34" charset="0"/>
                  </a:rPr>
                  <a:t> million US$</a:t>
                </a:r>
                <a:endParaRPr lang="es-ES" sz="1400">
                  <a:latin typeface="Arial" pitchFamily="34" charset="0"/>
                  <a:cs typeface="Arial" pitchFamily="34" charset="0"/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0.000" sourceLinked="1"/>
        <c:majorTickMark val="out"/>
        <c:minorTickMark val="none"/>
        <c:tickLblPos val="nextTo"/>
        <c:spPr>
          <a:noFill/>
          <a:ln w="9525" cap="rnd" cmpd="sng" algn="ctr">
            <a:solidFill>
              <a:schemeClr val="tx1">
                <a:tint val="75000"/>
                <a:shade val="90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pPr>
            <a:endParaRPr lang="en-US"/>
          </a:p>
        </c:txPr>
        <c:crossAx val="-211792776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rnd" cmpd="sng" algn="ctr">
      <a:noFill/>
      <a:prstDash val="solid"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  <c:userShapes r:id="rId2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0.18878</cdr:x>
      <cdr:y>0.74786</cdr:y>
    </cdr:from>
    <cdr:to>
      <cdr:x>0.22003</cdr:x>
      <cdr:y>0.80964</cdr:y>
    </cdr:to>
    <cdr:sp macro="" textlink="">
      <cdr:nvSpPr>
        <cdr:cNvPr id="2" name="Rectángulo 1"/>
        <cdr:cNvSpPr/>
      </cdr:nvSpPr>
      <cdr:spPr>
        <a:xfrm xmlns:a="http://schemas.openxmlformats.org/drawingml/2006/main">
          <a:off x="1299883" y="3092824"/>
          <a:ext cx="215153" cy="255494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6">
            <a:lumMod val="75000"/>
          </a:schemeClr>
        </a:solidFill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s-AR"/>
        </a:p>
      </cdr:txBody>
    </cdr:sp>
  </cdr:relSizeAnchor>
</c:userShap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B805F-FF0F-4BAA-A3A3-E4F945D687F8}" type="datetimeFigureOut">
              <a:rPr lang="en-US" smtClean="0"/>
              <a:pPr/>
              <a:t>04/12/2017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35772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A3462A-2D5B-48AF-A3D4-EF8A90A50A80}" type="datetimeFigureOut">
              <a:rPr lang="en-US" smtClean="0"/>
              <a:pPr/>
              <a:t>04/12/2017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6692569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A3462A-2D5B-48AF-A3D4-EF8A90A50A80}" type="datetimeFigureOut">
              <a:rPr lang="en-US" smtClean="0"/>
              <a:pPr/>
              <a:t>04/12/2017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916352221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A3462A-2D5B-48AF-A3D4-EF8A90A50A80}" type="datetimeFigureOut">
              <a:rPr lang="en-US" smtClean="0"/>
              <a:pPr/>
              <a:t>04/12/2017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9807614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la 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A3462A-2D5B-48AF-A3D4-EF8A90A50A80}" type="datetimeFigureOut">
              <a:rPr lang="en-US" smtClean="0"/>
              <a:pPr/>
              <a:t>04/12/2017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24135024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A3462A-2D5B-48AF-A3D4-EF8A90A50A80}" type="datetimeFigureOut">
              <a:rPr lang="en-US" smtClean="0"/>
              <a:pPr/>
              <a:t>04/12/2017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3148979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0B5C51-60B3-48EF-AA78-DB950F30DBA2}" type="datetimeFigureOut">
              <a:rPr lang="en-US" smtClean="0"/>
              <a:pPr/>
              <a:t>04/12/2017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44008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D676B-6E73-4E3B-A9B3-4966DB9B52A5}" type="datetimeFigureOut">
              <a:rPr lang="en-US" smtClean="0"/>
              <a:pPr/>
              <a:t>04/12/2017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7560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61F3A6-CC5D-4649-8527-DB0C21FDDFD9}" type="datetimeFigureOut">
              <a:rPr lang="en-US" smtClean="0"/>
              <a:pPr/>
              <a:t>04/12/2017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84401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6F927C-B73E-4F9D-ADFE-F6E23BD7CEE8}" type="datetimeFigureOut">
              <a:rPr lang="en-US" smtClean="0"/>
              <a:pPr/>
              <a:t>04/12/2017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67841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1FFFF-984A-4EE5-9BF2-EC9310C878F1}" type="datetimeFigureOut">
              <a:rPr lang="en-US" smtClean="0"/>
              <a:pPr/>
              <a:t>04/12/2017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29604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271C1-B42E-4A60-A25F-0185B888604B}" type="datetimeFigureOut">
              <a:rPr lang="en-US" smtClean="0"/>
              <a:pPr/>
              <a:t>04/12/2017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68367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16292-3725-4763-8973-4C59F0403D99}" type="datetimeFigureOut">
              <a:rPr lang="en-US" smtClean="0"/>
              <a:pPr/>
              <a:t>04/12/2017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69987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6996D1-8909-469F-911A-4C12C68BF5D9}" type="datetimeFigureOut">
              <a:rPr lang="en-US" smtClean="0"/>
              <a:pPr/>
              <a:t>04/12/2017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40862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6A73BC-5D11-4675-B334-102E1E8C9B50}" type="datetimeFigureOut">
              <a:rPr lang="en-US" smtClean="0"/>
              <a:pPr/>
              <a:t>04/12/2017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07404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B8E45F-652B-4E89-8925-000B0AB8FD98}" type="datetimeFigureOut">
              <a:rPr lang="en-US" smtClean="0"/>
              <a:pPr/>
              <a:t>04/12/2017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6145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A3462A-2D5B-48AF-A3D4-EF8A90A50A80}" type="datetimeFigureOut">
              <a:rPr lang="en-US" smtClean="0"/>
              <a:pPr/>
              <a:t>04/12/2017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20519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6" r:id="rId1"/>
    <p:sldLayoutId id="2147483907" r:id="rId2"/>
    <p:sldLayoutId id="2147483908" r:id="rId3"/>
    <p:sldLayoutId id="2147483909" r:id="rId4"/>
    <p:sldLayoutId id="2147483910" r:id="rId5"/>
    <p:sldLayoutId id="2147483911" r:id="rId6"/>
    <p:sldLayoutId id="2147483912" r:id="rId7"/>
    <p:sldLayoutId id="2147483913" r:id="rId8"/>
    <p:sldLayoutId id="2147483914" r:id="rId9"/>
    <p:sldLayoutId id="2147483915" r:id="rId10"/>
    <p:sldLayoutId id="2147483916" r:id="rId11"/>
    <p:sldLayoutId id="2147483917" r:id="rId12"/>
    <p:sldLayoutId id="2147483918" r:id="rId13"/>
    <p:sldLayoutId id="2147483919" r:id="rId14"/>
    <p:sldLayoutId id="2147483920" r:id="rId15"/>
    <p:sldLayoutId id="2147483921" r:id="rId16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Relationship Id="rId3" Type="http://schemas.openxmlformats.org/officeDocument/2006/relationships/image" Target="../media/image5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4" Type="http://schemas.openxmlformats.org/officeDocument/2006/relationships/image" Target="../media/image53.png"/><Relationship Id="rId5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4" Type="http://schemas.openxmlformats.org/officeDocument/2006/relationships/image" Target="../media/image57.png"/><Relationship Id="rId5" Type="http://schemas.openxmlformats.org/officeDocument/2006/relationships/image" Target="../media/image58.jpeg"/><Relationship Id="rId6" Type="http://schemas.openxmlformats.org/officeDocument/2006/relationships/image" Target="../media/image59.png"/><Relationship Id="rId7" Type="http://schemas.openxmlformats.org/officeDocument/2006/relationships/image" Target="../media/image60.jpeg"/><Relationship Id="rId8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4" Type="http://schemas.openxmlformats.org/officeDocument/2006/relationships/image" Target="../media/image64.jpeg"/><Relationship Id="rId5" Type="http://schemas.openxmlformats.org/officeDocument/2006/relationships/image" Target="../media/image65.jpeg"/><Relationship Id="rId6" Type="http://schemas.openxmlformats.org/officeDocument/2006/relationships/image" Target="../media/image66.png"/><Relationship Id="rId7" Type="http://schemas.openxmlformats.org/officeDocument/2006/relationships/image" Target="../media/image67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8.jpeg"/><Relationship Id="rId3" Type="http://schemas.openxmlformats.org/officeDocument/2006/relationships/image" Target="../media/image69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4" Type="http://schemas.openxmlformats.org/officeDocument/2006/relationships/image" Target="../media/image72.jpeg"/><Relationship Id="rId5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4" Type="http://schemas.openxmlformats.org/officeDocument/2006/relationships/image" Target="../media/image76.png"/><Relationship Id="rId5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emf"/><Relationship Id="rId4" Type="http://schemas.openxmlformats.org/officeDocument/2006/relationships/image" Target="../media/image80.png"/><Relationship Id="rId5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8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2.png"/><Relationship Id="rId3" Type="http://schemas.openxmlformats.org/officeDocument/2006/relationships/image" Target="../media/image8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4" Type="http://schemas.openxmlformats.org/officeDocument/2006/relationships/image" Target="../media/image5.png"/><Relationship Id="rId5" Type="http://schemas.openxmlformats.org/officeDocument/2006/relationships/image" Target="../media/image86.png"/><Relationship Id="rId6" Type="http://schemas.openxmlformats.org/officeDocument/2006/relationships/image" Target="../media/image87.jpeg"/><Relationship Id="rId7" Type="http://schemas.openxmlformats.org/officeDocument/2006/relationships/image" Target="../media/image88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4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Relationship Id="rId3" Type="http://schemas.openxmlformats.org/officeDocument/2006/relationships/image" Target="../media/image8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4" Type="http://schemas.openxmlformats.org/officeDocument/2006/relationships/image" Target="../media/image92.jpeg"/><Relationship Id="rId5" Type="http://schemas.openxmlformats.org/officeDocument/2006/relationships/image" Target="../media/image93.jpeg"/><Relationship Id="rId6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4" Type="http://schemas.openxmlformats.org/officeDocument/2006/relationships/image" Target="../media/image96.jpeg"/><Relationship Id="rId5" Type="http://schemas.openxmlformats.org/officeDocument/2006/relationships/image" Target="../media/image97.emf"/><Relationship Id="rId6" Type="http://schemas.openxmlformats.org/officeDocument/2006/relationships/image" Target="../media/image98.jpeg"/><Relationship Id="rId7" Type="http://schemas.openxmlformats.org/officeDocument/2006/relationships/image" Target="../media/image99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4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0.png"/><Relationship Id="rId3" Type="http://schemas.openxmlformats.org/officeDocument/2006/relationships/image" Target="../media/image5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jpeg"/><Relationship Id="rId5" Type="http://schemas.openxmlformats.org/officeDocument/2006/relationships/image" Target="../media/image8.png"/><Relationship Id="rId6" Type="http://schemas.openxmlformats.org/officeDocument/2006/relationships/image" Target="../media/image9.png"/><Relationship Id="rId7" Type="http://schemas.openxmlformats.org/officeDocument/2006/relationships/image" Target="../media/image10.jpeg"/><Relationship Id="rId8" Type="http://schemas.openxmlformats.org/officeDocument/2006/relationships/image" Target="../media/image11.jpeg"/><Relationship Id="rId9" Type="http://schemas.openxmlformats.org/officeDocument/2006/relationships/image" Target="../media/image12.png"/><Relationship Id="rId10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5" Type="http://schemas.openxmlformats.org/officeDocument/2006/relationships/image" Target="../media/image17.png"/><Relationship Id="rId6" Type="http://schemas.openxmlformats.org/officeDocument/2006/relationships/image" Target="../media/image18.png"/><Relationship Id="rId7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21.jpeg"/><Relationship Id="rId5" Type="http://schemas.openxmlformats.org/officeDocument/2006/relationships/image" Target="../media/image22.png"/><Relationship Id="rId6" Type="http://schemas.openxmlformats.org/officeDocument/2006/relationships/image" Target="../media/image23.jpeg"/><Relationship Id="rId7" Type="http://schemas.openxmlformats.org/officeDocument/2006/relationships/image" Target="../media/image24.jpeg"/><Relationship Id="rId8" Type="http://schemas.openxmlformats.org/officeDocument/2006/relationships/image" Target="../media/image25.png"/><Relationship Id="rId9" Type="http://schemas.openxmlformats.org/officeDocument/2006/relationships/image" Target="../media/image26.png"/><Relationship Id="rId10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iff"/><Relationship Id="rId4" Type="http://schemas.openxmlformats.org/officeDocument/2006/relationships/image" Target="../media/image30.png"/><Relationship Id="rId5" Type="http://schemas.openxmlformats.org/officeDocument/2006/relationships/image" Target="../media/image31.tiff"/><Relationship Id="rId6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5" Type="http://schemas.openxmlformats.org/officeDocument/2006/relationships/image" Target="../media/image35.png"/><Relationship Id="rId6" Type="http://schemas.openxmlformats.org/officeDocument/2006/relationships/image" Target="../media/image36.jpeg"/><Relationship Id="rId7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4" Type="http://schemas.openxmlformats.org/officeDocument/2006/relationships/image" Target="../media/image40.jpeg"/><Relationship Id="rId5" Type="http://schemas.openxmlformats.org/officeDocument/2006/relationships/image" Target="../media/image41.jpeg"/><Relationship Id="rId6" Type="http://schemas.openxmlformats.org/officeDocument/2006/relationships/image" Target="../media/image42.jpeg"/><Relationship Id="rId7" Type="http://schemas.openxmlformats.org/officeDocument/2006/relationships/image" Target="../media/image43.png"/><Relationship Id="rId8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4" Type="http://schemas.openxmlformats.org/officeDocument/2006/relationships/image" Target="../media/image47.png"/><Relationship Id="rId5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5611" y="690113"/>
            <a:ext cx="2897935" cy="3392956"/>
          </a:xfrm>
          <a:prstGeom prst="rect">
            <a:avLst/>
          </a:prstGeom>
        </p:spPr>
      </p:pic>
      <p:sp>
        <p:nvSpPr>
          <p:cNvPr id="6" name="AutoShape 7"/>
          <p:cNvSpPr>
            <a:spLocks noChangeArrowheads="1"/>
          </p:cNvSpPr>
          <p:nvPr/>
        </p:nvSpPr>
        <p:spPr bwMode="auto">
          <a:xfrm>
            <a:off x="5140799" y="1587260"/>
            <a:ext cx="4796828" cy="2495809"/>
          </a:xfrm>
          <a:prstGeom prst="roundRect">
            <a:avLst>
              <a:gd name="adj" fmla="val 16667"/>
            </a:avLst>
          </a:prstGeom>
          <a:solidFill>
            <a:srgbClr val="9BBB59"/>
          </a:solidFill>
          <a:ln w="38100">
            <a:solidFill>
              <a:srgbClr val="F2F2F2"/>
            </a:solidFill>
            <a:round/>
            <a:headEnd/>
            <a:tailEnd/>
          </a:ln>
          <a:effectLst>
            <a:outerShdw dist="28398" dir="3806097" algn="ctr" rotWithShape="0">
              <a:srgbClr val="4E6128">
                <a:alpha val="50000"/>
              </a:srgb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</a:pPr>
            <a:r>
              <a:rPr kumimoji="0" lang="en-US" sz="2600" b="1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+mj-lt"/>
              </a:rPr>
              <a:t>Sensing the Americas’ Freshwater Ecosystem Risk (SAFER) from Climate Change</a:t>
            </a:r>
            <a:endParaRPr kumimoji="0" lang="es-A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09516" y="4312181"/>
            <a:ext cx="2439069" cy="2453703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2656934" y="4244199"/>
            <a:ext cx="552090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200" b="1" dirty="0" smtClean="0">
                <a:solidFill>
                  <a:schemeClr val="accent2">
                    <a:lumMod val="50000"/>
                  </a:schemeClr>
                </a:solidFill>
                <a:latin typeface="+mj-lt"/>
                <a:cs typeface="Arial" panose="020B0604020202020204" pitchFamily="34" charset="0"/>
              </a:rPr>
              <a:t>IAI – CRN 3038</a:t>
            </a:r>
            <a:endParaRPr lang="es-AR" sz="2200" b="1" dirty="0">
              <a:solidFill>
                <a:schemeClr val="accent2">
                  <a:lumMod val="50000"/>
                </a:schemeClr>
              </a:solidFill>
              <a:latin typeface="+mj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51551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59211" y="637557"/>
            <a:ext cx="8911687" cy="1280890"/>
          </a:xfrm>
        </p:spPr>
        <p:txBody>
          <a:bodyPr>
            <a:normAutofit/>
          </a:bodyPr>
          <a:lstStyle/>
          <a:p>
            <a:r>
              <a:rPr lang="es-AR" sz="2800" dirty="0" err="1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Two</a:t>
            </a:r>
            <a:r>
              <a:rPr lang="es-AR" sz="2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AR" sz="2800" dirty="0" err="1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examples</a:t>
            </a:r>
            <a:r>
              <a:rPr lang="es-AR" sz="2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es-AR" sz="2800" dirty="0" err="1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successful</a:t>
            </a:r>
            <a:r>
              <a:rPr lang="es-AR" sz="2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AR" sz="2800" dirty="0" err="1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involvement</a:t>
            </a:r>
            <a:endParaRPr lang="es-AR" sz="28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398493" y="2133600"/>
            <a:ext cx="6051177" cy="4374776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s-A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CIÉNAGA GRANDE DE SANTA MARTA 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s-AR" sz="2400" b="1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s-A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s-A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No links </a:t>
            </a:r>
            <a:r>
              <a:rPr lang="es-AR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between</a:t>
            </a:r>
            <a:r>
              <a:rPr lang="es-A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AR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researchers</a:t>
            </a:r>
            <a:r>
              <a:rPr lang="es-A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s-AR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stakeholders</a:t>
            </a:r>
            <a:r>
              <a:rPr lang="es-A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AR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before</a:t>
            </a:r>
            <a:r>
              <a:rPr lang="es-A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SAFER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endParaRPr lang="es-AR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endParaRPr lang="es-AR" sz="2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s-A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LA SALADA SHALLOW LAKE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s-AR" sz="2400" b="1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s-A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s-AR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Fluent</a:t>
            </a:r>
            <a:r>
              <a:rPr lang="es-A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s-AR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collaborative</a:t>
            </a:r>
            <a:r>
              <a:rPr lang="es-A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AR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interaction</a:t>
            </a:r>
            <a:r>
              <a:rPr lang="es-A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AR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between</a:t>
            </a:r>
            <a:r>
              <a:rPr lang="es-A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AR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researchers</a:t>
            </a:r>
            <a:r>
              <a:rPr lang="es-A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and SH </a:t>
            </a:r>
            <a:r>
              <a:rPr lang="es-AR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generated</a:t>
            </a:r>
            <a:r>
              <a:rPr lang="es-A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new </a:t>
            </a:r>
            <a:r>
              <a:rPr lang="es-AR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concerns</a:t>
            </a:r>
            <a:r>
              <a:rPr lang="es-A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AR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about</a:t>
            </a:r>
            <a:r>
              <a:rPr lang="es-A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AR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es-A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AR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health</a:t>
            </a:r>
            <a:r>
              <a:rPr lang="es-A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es-AR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es-A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AR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lake</a:t>
            </a:r>
            <a:r>
              <a:rPr lang="es-A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AR" sz="24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s-A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endParaRPr lang="es-AR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89815" y="1819834"/>
            <a:ext cx="4628871" cy="2351173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89815" y="4320988"/>
            <a:ext cx="4628870" cy="2375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09376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10387" y="4836668"/>
            <a:ext cx="2459123" cy="1844342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6020" y="4908220"/>
            <a:ext cx="2363720" cy="177279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52280" y="624110"/>
            <a:ext cx="8911687" cy="1280890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SCREENING IN LA SALADA</a:t>
            </a:r>
            <a:br>
              <a:rPr lang="en-US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s-AR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46943" y="2832022"/>
            <a:ext cx="5131985" cy="3848989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900000">
            <a:off x="1551977" y="1358223"/>
            <a:ext cx="5371448" cy="3868047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6828502" y="1356854"/>
            <a:ext cx="5309418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Metals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s-AR" sz="2600" dirty="0" err="1">
                <a:latin typeface="Arial" panose="020B0604020202020204" pitchFamily="34" charset="0"/>
                <a:cs typeface="Arial" panose="020B0604020202020204" pitchFamily="34" charset="0"/>
              </a:rPr>
              <a:t>rganochlorine</a:t>
            </a:r>
            <a:r>
              <a:rPr lang="es-AR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AR" sz="2600" dirty="0" err="1">
                <a:latin typeface="Arial" panose="020B0604020202020204" pitchFamily="34" charset="0"/>
                <a:cs typeface="Arial" panose="020B0604020202020204" pitchFamily="34" charset="0"/>
              </a:rPr>
              <a:t>pesticides</a:t>
            </a:r>
            <a:r>
              <a:rPr lang="es-AR" sz="26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s-AR" sz="2600" dirty="0" err="1">
                <a:latin typeface="Arial" panose="020B0604020202020204" pitchFamily="34" charset="0"/>
                <a:cs typeface="Arial" panose="020B0604020202020204" pitchFamily="34" charset="0"/>
              </a:rPr>
              <a:t>OCs</a:t>
            </a:r>
            <a:r>
              <a:rPr lang="es-AR" sz="26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sz="2600" dirty="0"/>
              <a:t/>
            </a:r>
            <a:br>
              <a:rPr lang="en-US" sz="2600" dirty="0"/>
            </a:br>
            <a:endParaRPr lang="es-AR" sz="2600" dirty="0"/>
          </a:p>
        </p:txBody>
      </p:sp>
    </p:spTree>
    <p:extLst>
      <p:ext uri="{BB962C8B-B14F-4D97-AF65-F5344CB8AC3E}">
        <p14:creationId xmlns:p14="http://schemas.microsoft.com/office/powerpoint/2010/main" val="28456348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17690" y="3665832"/>
            <a:ext cx="6931742" cy="3288891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65606" y="533281"/>
            <a:ext cx="9096020" cy="1371719"/>
          </a:xfrm>
          <a:prstGeom prst="rect">
            <a:avLst/>
          </a:prstGeom>
        </p:spPr>
      </p:pic>
      <p:pic>
        <p:nvPicPr>
          <p:cNvPr id="5" name="Marcador de contenido 4"/>
          <p:cNvPicPr>
            <a:picLocks noGrp="1" noChangeAspect="1"/>
          </p:cNvPicPr>
          <p:nvPr>
            <p:ph idx="1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96642" y="2153265"/>
            <a:ext cx="5366060" cy="2546024"/>
          </a:xfr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65606" y="1477298"/>
            <a:ext cx="4575776" cy="3431832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10779" y="0"/>
            <a:ext cx="4351923" cy="2064849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3231338" y="4424515"/>
            <a:ext cx="1731092" cy="2308123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6209" y="4782817"/>
            <a:ext cx="2583811" cy="1937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9582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63212" y="545690"/>
            <a:ext cx="4286866" cy="3215149"/>
          </a:xfrm>
          <a:prstGeom prst="rect">
            <a:avLst/>
          </a:prstGeom>
        </p:spPr>
      </p:pic>
      <p:pic>
        <p:nvPicPr>
          <p:cNvPr id="5" name="Picture 3" descr="Figura 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1894" y="3996813"/>
            <a:ext cx="2318860" cy="24203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5 Imagen" descr="IMG_8176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9204" y="3996813"/>
            <a:ext cx="3170873" cy="2378154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6 Imagen" descr="20150918_113349.jp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90772" y="5007138"/>
            <a:ext cx="2724128" cy="1592102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90772" y="784770"/>
            <a:ext cx="5620999" cy="4078577"/>
          </a:xfrm>
          <a:prstGeom prst="rect">
            <a:avLst/>
          </a:prstGeom>
        </p:spPr>
      </p:pic>
      <p:pic>
        <p:nvPicPr>
          <p:cNvPr id="4" name="Picture 2" descr="Fi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21269" y="4443148"/>
            <a:ext cx="2090502" cy="22851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1742830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62932" y="624112"/>
            <a:ext cx="8911687" cy="1280890"/>
          </a:xfrm>
        </p:spPr>
        <p:txBody>
          <a:bodyPr/>
          <a:lstStyle/>
          <a:p>
            <a:r>
              <a:rPr lang="es-AR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BOOKS</a:t>
            </a:r>
            <a:endParaRPr lang="es-AR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ángulo 8"/>
          <p:cNvSpPr/>
          <p:nvPr/>
        </p:nvSpPr>
        <p:spPr>
          <a:xfrm>
            <a:off x="1836670" y="2343092"/>
            <a:ext cx="279432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AR" sz="1000" dirty="0">
                <a:latin typeface="Arial" panose="020B0604020202020204" pitchFamily="34" charset="0"/>
                <a:cs typeface="Arial" panose="020B0604020202020204" pitchFamily="34" charset="0"/>
              </a:rPr>
              <a:t>https://www.amazon.com/Pink-Brush-C-Harmon/dp/1329342879/ref=sr_1_1?s=books&amp;ie=UTF8&amp;qid=1491343661&amp;sr=1-1&amp;keywords=The+Pink+Brush</a:t>
            </a:r>
          </a:p>
        </p:txBody>
      </p:sp>
      <p:sp>
        <p:nvSpPr>
          <p:cNvPr id="4" name="Rectángulo 3"/>
          <p:cNvSpPr/>
          <p:nvPr/>
        </p:nvSpPr>
        <p:spPr>
          <a:xfrm>
            <a:off x="1381422" y="1029535"/>
            <a:ext cx="6096000" cy="14465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endParaRPr lang="en-US" dirty="0"/>
          </a:p>
          <a:p>
            <a:pPr algn="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The Pink Brush</a:t>
            </a:r>
          </a:p>
          <a:p>
            <a:pPr algn="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A. C. Harmon &amp; Safer Project Team</a:t>
            </a:r>
          </a:p>
          <a:p>
            <a:pPr algn="r"/>
            <a:endParaRPr lang="en-US" dirty="0"/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12883" y="2310425"/>
            <a:ext cx="2692400" cy="4064000"/>
          </a:xfrm>
          <a:prstGeom prst="rect">
            <a:avLst/>
          </a:prstGeom>
        </p:spPr>
      </p:pic>
      <p:sp>
        <p:nvSpPr>
          <p:cNvPr id="13" name="CuadroTexto 12"/>
          <p:cNvSpPr txBox="1"/>
          <p:nvPr/>
        </p:nvSpPr>
        <p:spPr>
          <a:xfrm>
            <a:off x="7662956" y="1664087"/>
            <a:ext cx="3975768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El cepillo rosado</a:t>
            </a:r>
          </a:p>
          <a:p>
            <a:r>
              <a:rPr lang="es-A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A. C. </a:t>
            </a:r>
            <a:r>
              <a:rPr lang="es-AR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Harmon</a:t>
            </a:r>
            <a:r>
              <a:rPr lang="es-A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y el equipo SAFER</a:t>
            </a:r>
            <a:endParaRPr lang="es-AR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66198" y="2638043"/>
            <a:ext cx="2678903" cy="4037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08281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905784" y="346009"/>
            <a:ext cx="8911687" cy="1280890"/>
          </a:xfrm>
        </p:spPr>
        <p:txBody>
          <a:bodyPr>
            <a:no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Water thieves</a:t>
            </a:r>
            <a:b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V.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Perillo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&amp; the SAFER team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s-AR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17661" y="1415847"/>
            <a:ext cx="6755691" cy="5173351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0444" y="6268540"/>
            <a:ext cx="10647152" cy="545209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30577" y="2205325"/>
            <a:ext cx="2382340" cy="2382340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17471" y="286239"/>
            <a:ext cx="1207113" cy="6285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9993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CAPACITY BUILDING</a:t>
            </a:r>
            <a:br>
              <a:rPr lang="es-AR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s-AR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" name="Marcador de contenido 1"/>
          <p:cNvSpPr>
            <a:spLocks noGrp="1"/>
          </p:cNvSpPr>
          <p:nvPr>
            <p:ph idx="1"/>
          </p:nvPr>
        </p:nvSpPr>
        <p:spPr>
          <a:xfrm>
            <a:off x="1136936" y="2001198"/>
            <a:ext cx="5398334" cy="751750"/>
          </a:xfrm>
        </p:spPr>
        <p:txBody>
          <a:bodyPr>
            <a:normAutofit/>
          </a:bodyPr>
          <a:lstStyle/>
          <a:p>
            <a:pPr marL="360362" lvl="1" indent="0">
              <a:buNone/>
              <a:defRPr/>
            </a:pPr>
            <a:r>
              <a:rPr lang="es-AR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1. SAFER FELLOWSHIPS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2234721" y="2728707"/>
            <a:ext cx="481404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s-AR" sz="2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COURSES</a:t>
            </a:r>
          </a:p>
          <a:p>
            <a:endParaRPr lang="es-AR" sz="2200" b="1" dirty="0" smtClean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2915654" y="3508282"/>
            <a:ext cx="660250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s-AR" sz="2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STUDENTS NETWORK</a:t>
            </a:r>
            <a:endParaRPr lang="es-AR" sz="22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6951" y="1318027"/>
            <a:ext cx="4021328" cy="3015996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4105" y="4475027"/>
            <a:ext cx="4004174" cy="2252348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35965" y="4642437"/>
            <a:ext cx="5292068" cy="2084938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7966" y="4642437"/>
            <a:ext cx="2101927" cy="14023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18870" y="624110"/>
            <a:ext cx="8911687" cy="1280890"/>
          </a:xfrm>
        </p:spPr>
        <p:txBody>
          <a:bodyPr>
            <a:normAutofit/>
          </a:bodyPr>
          <a:lstStyle/>
          <a:p>
            <a:r>
              <a:rPr lang="es-A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1. SAFER FELLOWSHIPS</a:t>
            </a:r>
            <a:endParaRPr lang="es-AR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3952" y="1320139"/>
            <a:ext cx="7729819" cy="2458484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1721225" y="4383744"/>
            <a:ext cx="45316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COURSES</a:t>
            </a:r>
            <a:endParaRPr lang="es-AR" sz="24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4825" y="5028286"/>
            <a:ext cx="5130682" cy="1624157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35296" y="366922"/>
            <a:ext cx="1207113" cy="6285521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36990" y="4396727"/>
            <a:ext cx="4005419" cy="2255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5896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055045" y="718239"/>
            <a:ext cx="8911687" cy="1280890"/>
          </a:xfrm>
        </p:spPr>
        <p:txBody>
          <a:bodyPr>
            <a:normAutofit/>
          </a:bodyPr>
          <a:lstStyle/>
          <a:p>
            <a:r>
              <a:rPr lang="es-A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3. STUDENTS NETWORK</a:t>
            </a:r>
            <a:endParaRPr lang="es-AR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2199248" y="1555379"/>
            <a:ext cx="9338329" cy="2196350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onsensus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of team work at the international level</a:t>
            </a: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Learning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new techniques and approaches </a:t>
            </a:r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Only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students papers </a:t>
            </a:r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GSP (Graduate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Student and Postdoctoral Association of the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IAI)</a:t>
            </a:r>
            <a:endParaRPr lang="es-AR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00201" y="3818409"/>
            <a:ext cx="5895881" cy="2861959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48598" y="394847"/>
            <a:ext cx="1207113" cy="6285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20549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803192" y="624111"/>
            <a:ext cx="8911687" cy="1280890"/>
          </a:xfrm>
        </p:spPr>
        <p:txBody>
          <a:bodyPr/>
          <a:lstStyle/>
          <a:p>
            <a:r>
              <a:rPr lang="es-ES" b="1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SISTER LAKES PROGRAM</a:t>
            </a:r>
            <a:endParaRPr lang="es-ES" b="1" dirty="0">
              <a:solidFill>
                <a:schemeClr val="accent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4 Imagen" descr="sunape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6090" y="4925450"/>
            <a:ext cx="2606585" cy="1734563"/>
          </a:xfrm>
          <a:prstGeom prst="rect">
            <a:avLst/>
          </a:prstGeom>
        </p:spPr>
      </p:pic>
      <p:pic>
        <p:nvPicPr>
          <p:cNvPr id="6" name="5 Imagen" descr="La salada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3993" y="1359092"/>
            <a:ext cx="2857926" cy="2140686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7076" y="382073"/>
            <a:ext cx="1093800" cy="1100363"/>
          </a:xfrm>
          <a:prstGeom prst="rect">
            <a:avLst/>
          </a:prstGeom>
        </p:spPr>
      </p:pic>
      <p:pic>
        <p:nvPicPr>
          <p:cNvPr id="8" name="Imagen 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13493" y="5292436"/>
            <a:ext cx="1168053" cy="1367578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3192" y="1359092"/>
            <a:ext cx="4549483" cy="3412112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83993" y="3735337"/>
            <a:ext cx="3899568" cy="29246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4300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466980" y="624113"/>
            <a:ext cx="8911687" cy="1280890"/>
          </a:xfrm>
        </p:spPr>
        <p:txBody>
          <a:bodyPr/>
          <a:lstStyle/>
          <a:p>
            <a:pPr algn="ctr"/>
            <a:r>
              <a:rPr lang="es-AR" b="1" dirty="0" smtClean="0">
                <a:latin typeface="Arial" panose="020B0604020202020204" pitchFamily="34" charset="0"/>
                <a:cs typeface="Arial" panose="020B0604020202020204" pitchFamily="34" charset="0"/>
              </a:rPr>
              <a:t>OBJECTIVES</a:t>
            </a:r>
            <a:endParaRPr lang="es-AR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Marcador de contenido 7"/>
          <p:cNvSpPr>
            <a:spLocks noGrp="1"/>
          </p:cNvSpPr>
          <p:nvPr>
            <p:ph idx="1"/>
          </p:nvPr>
        </p:nvSpPr>
        <p:spPr>
          <a:xfrm>
            <a:off x="6602506" y="1574655"/>
            <a:ext cx="4902106" cy="4336567"/>
          </a:xfrm>
        </p:spPr>
        <p:txBody>
          <a:bodyPr>
            <a:noAutofit/>
          </a:bodyPr>
          <a:lstStyle/>
          <a:p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Employ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freshwater ecosystems as “sentinels” or “sensors” of climate variability and watershed processes and investigate their interaction with other multiple stressors to assess risks to ecosystem services in the Americas</a:t>
            </a:r>
          </a:p>
          <a:p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Determine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management and mitigation strategies which are both technically and economically feasible as well as culturally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aceptable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Reach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the integration of stakeholders and decision makers into the learning arena with the natural and socioeconomic researchers</a:t>
            </a:r>
          </a:p>
          <a:p>
            <a:endParaRPr lang="es-AR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5020" y="478412"/>
            <a:ext cx="4450466" cy="6218459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65193" y="1574655"/>
            <a:ext cx="2767824" cy="4895512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6481483" y="491858"/>
            <a:ext cx="5023129" cy="563231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s-AR" sz="30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AR" sz="30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SAFER </a:t>
            </a:r>
            <a:r>
              <a:rPr lang="es-AR" sz="3000" b="1" dirty="0" err="1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es-AR" sz="30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AR" sz="3000" b="1" dirty="0" err="1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actually</a:t>
            </a:r>
            <a:r>
              <a:rPr lang="es-AR" sz="30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AR" sz="3000" b="1" dirty="0" err="1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interested</a:t>
            </a:r>
            <a:r>
              <a:rPr lang="es-AR" sz="30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HOW THE FRESHWATER ECOSYSTEM INFLUENCE THE PEOPLE LIVING AND/OR RELATED TO THEM, AND VICEVERSA, HOW THESE PEOPLE INFLUENCE THE ECOSYSTEMS</a:t>
            </a:r>
          </a:p>
          <a:p>
            <a:endParaRPr lang="es-AR" sz="3000" b="1" dirty="0" smtClean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58563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645314" y="2030366"/>
            <a:ext cx="8915400" cy="3777622"/>
          </a:xfrm>
        </p:spPr>
        <p:txBody>
          <a:bodyPr>
            <a:normAutofit/>
          </a:bodyPr>
          <a:lstStyle/>
          <a:p>
            <a:pPr algn="ctr"/>
            <a:r>
              <a:rPr lang="es-AR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CONTRIBUTION</a:t>
            </a:r>
          </a:p>
          <a:p>
            <a:pPr marL="0" indent="0" algn="ctr">
              <a:buNone/>
            </a:pPr>
            <a:endParaRPr lang="es-AR" sz="2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s-AR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LESSONS LEARNED</a:t>
            </a:r>
          </a:p>
          <a:p>
            <a:pPr marL="0" indent="0" algn="ctr">
              <a:buNone/>
            </a:pPr>
            <a:endParaRPr lang="es-AR" sz="2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s-AR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CONVERSION OF RESULTS IN USEFUL INFORMATION</a:t>
            </a:r>
            <a:endParaRPr lang="es-AR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36796" y="289288"/>
            <a:ext cx="1207113" cy="6279424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84554" y="4672358"/>
            <a:ext cx="8776159" cy="1891328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1769806" y="663674"/>
            <a:ext cx="67105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SOCIAL SCIENCES</a:t>
            </a:r>
            <a:endParaRPr lang="es-AR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72631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6512" y="609362"/>
            <a:ext cx="8911687" cy="1280890"/>
          </a:xfrm>
        </p:spPr>
        <p:txBody>
          <a:bodyPr/>
          <a:lstStyle/>
          <a:p>
            <a:r>
              <a:rPr lang="es-AR" b="1" dirty="0" smtClean="0">
                <a:latin typeface="Arial" panose="020B0604020202020204" pitchFamily="34" charset="0"/>
                <a:cs typeface="Arial" panose="020B0604020202020204" pitchFamily="34" charset="0"/>
              </a:rPr>
              <a:t>NEW DEVELOPMENT:</a:t>
            </a:r>
            <a:br>
              <a:rPr lang="es-AR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AR" sz="3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TREATMENT WETLANDS</a:t>
            </a:r>
            <a:endParaRPr lang="es-AR" sz="3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Marcador de contenido 8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283133" y="2881664"/>
            <a:ext cx="4333981" cy="3250487"/>
          </a:xfr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59728" y="3062922"/>
            <a:ext cx="3105184" cy="2328888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694916" y="2874345"/>
            <a:ext cx="4384196" cy="3288147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9377202" y="2883298"/>
            <a:ext cx="2410941" cy="1808206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2570" y="300988"/>
            <a:ext cx="1207113" cy="6285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5661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 descr="IMG_0909"/>
          <p:cNvPicPr>
            <a:picLocks noChangeAspect="1" noChangeArrowheads="1"/>
          </p:cNvPicPr>
          <p:nvPr/>
        </p:nvPicPr>
        <p:blipFill>
          <a:blip r:embed="rId2" cstate="email">
            <a:lum bright="-12000" contrast="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2698" y="284812"/>
            <a:ext cx="3002257" cy="22569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 descr="G:\Laugesen Bog\ASCE_Laugesen\Figures\Files\ColorFiles\fig_6-7.tif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1222" y="4430705"/>
            <a:ext cx="2956575" cy="22174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5" name="Picture 2" descr="G:\Laugesen Bog\ASCE_Laugesen\Figures\Files\ColorFiles\fig_6-6.tif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8336" y="2818152"/>
            <a:ext cx="2891867" cy="13841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" name="203 Trapecio"/>
          <p:cNvSpPr/>
          <p:nvPr/>
        </p:nvSpPr>
        <p:spPr>
          <a:xfrm rot="4015214">
            <a:off x="960751" y="1682531"/>
            <a:ext cx="403428" cy="1013663"/>
          </a:xfrm>
          <a:prstGeom prst="trapezoid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05" name="Picture 2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06" t="6036" r="17175" b="6452"/>
          <a:stretch/>
        </p:blipFill>
        <p:spPr bwMode="auto">
          <a:xfrm>
            <a:off x="4273085" y="1326011"/>
            <a:ext cx="5830286" cy="40254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 descr="C:\Users\usr\Downloads\1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78120" y="4287186"/>
            <a:ext cx="4004174" cy="2383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6" name="205 CuadroTexto"/>
          <p:cNvSpPr txBox="1"/>
          <p:nvPr/>
        </p:nvSpPr>
        <p:spPr>
          <a:xfrm>
            <a:off x="3822492" y="419725"/>
            <a:ext cx="79447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b="1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LA SALADA SHALLOW LAKE</a:t>
            </a:r>
            <a:endParaRPr lang="es-ES" sz="3600" b="1" dirty="0">
              <a:solidFill>
                <a:schemeClr val="accent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10" name="209 Conector recto"/>
          <p:cNvCxnSpPr/>
          <p:nvPr/>
        </p:nvCxnSpPr>
        <p:spPr>
          <a:xfrm rot="5400000">
            <a:off x="524655" y="3477718"/>
            <a:ext cx="6325850" cy="1588"/>
          </a:xfrm>
          <a:prstGeom prst="line">
            <a:avLst/>
          </a:prstGeom>
          <a:ln w="19050" cmpd="thickThin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Imagen 1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28904" y="5153890"/>
            <a:ext cx="1992327" cy="14942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839893" y="624110"/>
            <a:ext cx="8911687" cy="1280890"/>
          </a:xfrm>
        </p:spPr>
        <p:txBody>
          <a:bodyPr/>
          <a:lstStyle/>
          <a:p>
            <a:r>
              <a:rPr lang="es-AR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HIGHLIGHTS</a:t>
            </a:r>
            <a:endParaRPr lang="es-AR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809285" y="1515037"/>
            <a:ext cx="9502727" cy="4148343"/>
          </a:xfrm>
        </p:spPr>
        <p:txBody>
          <a:bodyPr>
            <a:noAutofit/>
          </a:bodyPr>
          <a:lstStyle/>
          <a:p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better understanding of 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place-based 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management and mitigation options in individual watersheds </a:t>
            </a:r>
          </a:p>
          <a:p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A framework to 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bring stakeholders, scientists and 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policy-makers 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to engage in 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watershed 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management. </a:t>
            </a:r>
            <a:endParaRPr lang="en-US" sz="2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consolidation and strengthening of a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transdisciplinary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network of researchers and students with a big potential for growth beyond the project 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boundaries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38 </a:t>
            </a: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papers published in journals, 7 book chapters and 4 </a:t>
            </a:r>
            <a:r>
              <a:rPr lang="en-US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books, 44 oral and poster presentations</a:t>
            </a:r>
          </a:p>
          <a:p>
            <a:r>
              <a:rPr lang="en-US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Currently </a:t>
            </a: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8 papers in </a:t>
            </a:r>
            <a:r>
              <a:rPr lang="en-US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press, </a:t>
            </a: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16 </a:t>
            </a:r>
            <a:r>
              <a:rPr lang="en-US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submitted, </a:t>
            </a: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19 papers </a:t>
            </a:r>
            <a:r>
              <a:rPr lang="en-US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in </a:t>
            </a: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preparation 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(expected 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submission 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end 2017 / 2018)</a:t>
            </a:r>
          </a:p>
          <a:p>
            <a:pPr>
              <a:buNone/>
            </a:pP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AR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4927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896462" y="767915"/>
            <a:ext cx="8915400" cy="1262591"/>
          </a:xfrm>
        </p:spPr>
        <p:txBody>
          <a:bodyPr>
            <a:noAutofit/>
          </a:bodyPr>
          <a:lstStyle/>
          <a:p>
            <a:pPr lvl="0">
              <a:buNone/>
            </a:pPr>
            <a:r>
              <a:rPr lang="es-CO" sz="36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APPROACHES BASED ON THE PROJECT EVOLUTION</a:t>
            </a:r>
          </a:p>
          <a:p>
            <a:pPr marL="0" lvl="0" indent="0">
              <a:buNone/>
            </a:pPr>
            <a:endParaRPr lang="es-CO" sz="3600" dirty="0" smtClean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67140" y="5209680"/>
            <a:ext cx="1322947" cy="1548518"/>
          </a:xfrm>
          <a:prstGeom prst="rect">
            <a:avLst/>
          </a:prstGeom>
        </p:spPr>
      </p:pic>
      <p:pic>
        <p:nvPicPr>
          <p:cNvPr id="4" name="Imagen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7076" y="382073"/>
            <a:ext cx="1093800" cy="1100363"/>
          </a:xfrm>
          <a:prstGeom prst="rect">
            <a:avLst/>
          </a:prstGeom>
        </p:spPr>
      </p:pic>
      <p:cxnSp>
        <p:nvCxnSpPr>
          <p:cNvPr id="6" name="Conector recto 5"/>
          <p:cNvCxnSpPr/>
          <p:nvPr/>
        </p:nvCxnSpPr>
        <p:spPr>
          <a:xfrm>
            <a:off x="6360459" y="2326341"/>
            <a:ext cx="13447" cy="4431857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8" name="Conector recto 7"/>
          <p:cNvCxnSpPr/>
          <p:nvPr/>
        </p:nvCxnSpPr>
        <p:spPr>
          <a:xfrm>
            <a:off x="2460812" y="4343400"/>
            <a:ext cx="8780929" cy="53788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5" name="Rectángulo redondeado 4"/>
          <p:cNvSpPr/>
          <p:nvPr/>
        </p:nvSpPr>
        <p:spPr>
          <a:xfrm>
            <a:off x="2566219" y="2326341"/>
            <a:ext cx="3628104" cy="189169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SOCIAL + EDUCATION</a:t>
            </a:r>
            <a:endParaRPr lang="es-AR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ángulo redondeado 6"/>
          <p:cNvSpPr/>
          <p:nvPr/>
        </p:nvSpPr>
        <p:spPr>
          <a:xfrm>
            <a:off x="6540042" y="2292507"/>
            <a:ext cx="3628104" cy="192553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PALEOLIMNOLOGY + ECOSYSTEM SERVICES</a:t>
            </a:r>
            <a:endParaRPr lang="es-AR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ángulo redondeado 8"/>
          <p:cNvSpPr/>
          <p:nvPr/>
        </p:nvSpPr>
        <p:spPr>
          <a:xfrm>
            <a:off x="2566219" y="4503463"/>
            <a:ext cx="3628104" cy="189169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TEMPORAL ANALYSIS + CLIMATE VARIABILITY</a:t>
            </a:r>
            <a:endParaRPr lang="es-AR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ángulo redondeado 9"/>
          <p:cNvSpPr/>
          <p:nvPr/>
        </p:nvSpPr>
        <p:spPr>
          <a:xfrm>
            <a:off x="6540042" y="4518212"/>
            <a:ext cx="3628104" cy="187694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CLIMATE VARIABILITY + SOCIO-ECONOMICS</a:t>
            </a:r>
            <a:endParaRPr lang="es-AR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44457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Marcador de contenido" descr="SAFER TEAM.jpg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92115" y="354770"/>
            <a:ext cx="8775751" cy="5850500"/>
          </a:xfrm>
        </p:spPr>
      </p:pic>
      <p:sp>
        <p:nvSpPr>
          <p:cNvPr id="5" name="4 CuadroTexto"/>
          <p:cNvSpPr txBox="1"/>
          <p:nvPr/>
        </p:nvSpPr>
        <p:spPr>
          <a:xfrm>
            <a:off x="3057984" y="6265891"/>
            <a:ext cx="67155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 smtClean="0">
                <a:solidFill>
                  <a:schemeClr val="accent1">
                    <a:lumMod val="50000"/>
                  </a:schemeClr>
                </a:solidFill>
              </a:rPr>
              <a:t>SAFER TEAM. Bogotá, June 2017</a:t>
            </a:r>
            <a:endParaRPr lang="es-ES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08515" y="624110"/>
            <a:ext cx="8911687" cy="1280890"/>
          </a:xfrm>
        </p:spPr>
        <p:txBody>
          <a:bodyPr/>
          <a:lstStyle/>
          <a:p>
            <a:r>
              <a:rPr lang="es-ES" b="1" dirty="0" smtClean="0">
                <a:solidFill>
                  <a:srgbClr val="501C37"/>
                </a:solidFill>
                <a:latin typeface="Arial" pitchFamily="34" charset="0"/>
                <a:cs typeface="Arial" pitchFamily="34" charset="0"/>
              </a:rPr>
              <a:t>SAFER NUMBERS</a:t>
            </a:r>
            <a:endParaRPr lang="es-ES" b="1" dirty="0">
              <a:solidFill>
                <a:srgbClr val="501C37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22" name="6 Gráfico"/>
          <p:cNvGraphicFramePr/>
          <p:nvPr/>
        </p:nvGraphicFramePr>
        <p:xfrm>
          <a:off x="3480670" y="3418780"/>
          <a:ext cx="6668125" cy="31067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23" name="22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820454"/>
              </p:ext>
            </p:extLst>
          </p:nvPr>
        </p:nvGraphicFramePr>
        <p:xfrm>
          <a:off x="1814989" y="1717962"/>
          <a:ext cx="6913418" cy="111804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03963"/>
                <a:gridCol w="1302328"/>
                <a:gridCol w="1607127"/>
              </a:tblGrid>
              <a:tr h="208275">
                <a:tc>
                  <a:txBody>
                    <a:bodyPr/>
                    <a:lstStyle/>
                    <a:p>
                      <a:r>
                        <a:rPr lang="es-ES" sz="1600" dirty="0" smtClean="0">
                          <a:latin typeface="Arial" pitchFamily="34" charset="0"/>
                          <a:cs typeface="Arial" pitchFamily="34" charset="0"/>
                        </a:rPr>
                        <a:t>TOTAL</a:t>
                      </a:r>
                      <a:r>
                        <a:rPr lang="es-ES" sz="1600" baseline="0" dirty="0" smtClean="0">
                          <a:latin typeface="Arial" pitchFamily="34" charset="0"/>
                          <a:cs typeface="Arial" pitchFamily="34" charset="0"/>
                        </a:rPr>
                        <a:t> BUDGET</a:t>
                      </a:r>
                      <a:endParaRPr lang="es-ES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dirty="0" smtClean="0">
                          <a:latin typeface="Arial" pitchFamily="34" charset="0"/>
                          <a:cs typeface="Arial" pitchFamily="34" charset="0"/>
                        </a:rPr>
                        <a:t>902.100</a:t>
                      </a:r>
                      <a:endParaRPr lang="es-ES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dirty="0" smtClean="0">
                          <a:latin typeface="Arial" pitchFamily="34" charset="0"/>
                          <a:cs typeface="Arial" pitchFamily="34" charset="0"/>
                        </a:rPr>
                        <a:t>Share </a:t>
                      </a:r>
                      <a:endParaRPr lang="es-ES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211167">
                <a:tc>
                  <a:txBody>
                    <a:bodyPr/>
                    <a:lstStyle/>
                    <a:p>
                      <a:pPr marL="0" indent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AR" sz="1600" dirty="0" err="1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Travel</a:t>
                      </a:r>
                      <a:r>
                        <a:rPr lang="es-AR" sz="16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/ </a:t>
                      </a:r>
                      <a:r>
                        <a:rPr lang="es-AR" sz="1600" dirty="0" err="1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Workshops</a:t>
                      </a:r>
                      <a:r>
                        <a:rPr lang="es-AR" sz="16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</a:t>
                      </a:r>
                      <a:endParaRPr lang="es-ES" sz="16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AR" sz="16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284.500</a:t>
                      </a:r>
                      <a:endParaRPr lang="es-ES" sz="16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AR" sz="16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31,5</a:t>
                      </a:r>
                      <a:endParaRPr lang="es-ES" sz="16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211167">
                <a:tc>
                  <a:txBody>
                    <a:bodyPr/>
                    <a:lstStyle/>
                    <a:p>
                      <a:pPr marL="0" indent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AR" sz="1600" b="1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Salaries por </a:t>
                      </a:r>
                      <a:r>
                        <a:rPr lang="es-AR" sz="1600" b="1" dirty="0" err="1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Students</a:t>
                      </a:r>
                      <a:r>
                        <a:rPr lang="es-AR" sz="1600" b="1" baseline="0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/ </a:t>
                      </a:r>
                      <a:r>
                        <a:rPr lang="es-AR" sz="1600" b="1" baseline="0" dirty="0" err="1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Scholarships</a:t>
                      </a:r>
                      <a:endParaRPr lang="es-ES" sz="1600" b="1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AR" sz="1600" b="1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237.600</a:t>
                      </a:r>
                      <a:endParaRPr lang="es-ES" sz="1600" b="1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AR" sz="1600" b="1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26</a:t>
                      </a:r>
                      <a:endParaRPr lang="es-ES" sz="1600" b="1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211167">
                <a:tc>
                  <a:txBody>
                    <a:bodyPr/>
                    <a:lstStyle/>
                    <a:p>
                      <a:pPr marL="0" indent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AR" sz="1600" dirty="0" err="1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Research</a:t>
                      </a:r>
                      <a:r>
                        <a:rPr lang="es-AR" sz="16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Expenses / </a:t>
                      </a:r>
                      <a:r>
                        <a:rPr lang="es-AR" sz="1600" dirty="0" err="1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Materials</a:t>
                      </a:r>
                      <a:r>
                        <a:rPr lang="es-AR" sz="1600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</a:t>
                      </a:r>
                      <a:r>
                        <a:rPr lang="es-AR" sz="16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&amp; </a:t>
                      </a:r>
                      <a:r>
                        <a:rPr lang="es-AR" sz="1600" dirty="0" err="1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Supplies</a:t>
                      </a:r>
                      <a:endParaRPr lang="es-ES" sz="16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AR" sz="16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127.000</a:t>
                      </a:r>
                      <a:endParaRPr lang="es-ES" sz="160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AR" sz="16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14</a:t>
                      </a:r>
                      <a:endParaRPr lang="es-ES" sz="16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pic>
        <p:nvPicPr>
          <p:cNvPr id="5" name="Imagen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67140" y="5209680"/>
            <a:ext cx="1322947" cy="1548518"/>
          </a:xfrm>
          <a:prstGeom prst="rect">
            <a:avLst/>
          </a:prstGeom>
        </p:spPr>
      </p:pic>
      <p:pic>
        <p:nvPicPr>
          <p:cNvPr id="6" name="Imagen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7076" y="382073"/>
            <a:ext cx="1093800" cy="1100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803216" y="665675"/>
            <a:ext cx="8911687" cy="1280890"/>
          </a:xfrm>
        </p:spPr>
        <p:txBody>
          <a:bodyPr/>
          <a:lstStyle/>
          <a:p>
            <a:r>
              <a:rPr lang="es-ES" b="1" dirty="0" smtClean="0">
                <a:solidFill>
                  <a:srgbClr val="501C37"/>
                </a:solidFill>
                <a:latin typeface="Arial" pitchFamily="34" charset="0"/>
                <a:cs typeface="Arial" pitchFamily="34" charset="0"/>
              </a:rPr>
              <a:t>SAFER COFINANCING</a:t>
            </a:r>
            <a:endParaRPr lang="es-ES" b="1" dirty="0">
              <a:solidFill>
                <a:srgbClr val="501C37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5" name="4 Gráfico"/>
          <p:cNvGraphicFramePr/>
          <p:nvPr>
            <p:extLst>
              <p:ext uri="{D42A27DB-BD31-4B8C-83A1-F6EECF244321}">
                <p14:modId xmlns:p14="http://schemas.microsoft.com/office/powerpoint/2010/main" val="3396015674"/>
              </p:ext>
            </p:extLst>
          </p:nvPr>
        </p:nvGraphicFramePr>
        <p:xfrm>
          <a:off x="3809999" y="2057400"/>
          <a:ext cx="6885709" cy="41355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CuadroTexto 7"/>
          <p:cNvSpPr txBox="1"/>
          <p:nvPr/>
        </p:nvSpPr>
        <p:spPr>
          <a:xfrm>
            <a:off x="793376" y="2205316"/>
            <a:ext cx="2635624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s-AR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US </a:t>
            </a:r>
            <a:r>
              <a:rPr lang="es-AR" sz="1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National</a:t>
            </a:r>
            <a:r>
              <a:rPr lang="es-AR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AR" sz="1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Science</a:t>
            </a:r>
            <a:r>
              <a:rPr lang="es-AR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AR" sz="1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Foundation</a:t>
            </a:r>
            <a:endParaRPr lang="es-AR" sz="16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en-GB" sz="1600" b="1" dirty="0">
                <a:latin typeface="Arial" panose="020B0604020202020204" pitchFamily="34" charset="0"/>
                <a:cs typeface="Arial" panose="020B0604020202020204" pitchFamily="34" charset="0"/>
              </a:rPr>
              <a:t>National Science and Engineering Research Council </a:t>
            </a:r>
            <a:r>
              <a:rPr lang="en-GB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(CAN)</a:t>
            </a:r>
          </a:p>
          <a:p>
            <a:pPr marL="285750" indent="-285750">
              <a:buFontTx/>
              <a:buChar char="-"/>
            </a:pPr>
            <a:r>
              <a:rPr lang="en-GB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IAI </a:t>
            </a:r>
          </a:p>
          <a:p>
            <a:pPr marL="285750" indent="-285750">
              <a:buFontTx/>
              <a:buChar char="-"/>
            </a:pPr>
            <a:r>
              <a:rPr lang="en-GB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IDRC</a:t>
            </a:r>
          </a:p>
          <a:p>
            <a:pPr marL="285750" indent="-285750">
              <a:buFontTx/>
              <a:buChar char="-"/>
            </a:pPr>
            <a:r>
              <a:rPr lang="en-GB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CONICET (ARG)</a:t>
            </a:r>
          </a:p>
          <a:p>
            <a:pPr marL="285750" indent="-285750">
              <a:buFontTx/>
              <a:buChar char="-"/>
            </a:pPr>
            <a:r>
              <a:rPr lang="en-GB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CONICYT – FONDECYT (CHI)</a:t>
            </a:r>
          </a:p>
          <a:p>
            <a:pPr marL="285750" indent="-285750">
              <a:buFontTx/>
              <a:buChar char="-"/>
            </a:pPr>
            <a:r>
              <a:rPr lang="en-GB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European Commission 7</a:t>
            </a:r>
            <a:r>
              <a:rPr lang="en-GB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GB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en-GB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ramework Program (COMET LA)</a:t>
            </a:r>
          </a:p>
          <a:p>
            <a:pPr marL="285750" indent="-285750">
              <a:buFontTx/>
              <a:buChar char="-"/>
            </a:pPr>
            <a:r>
              <a:rPr lang="en-GB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… among many others</a:t>
            </a:r>
          </a:p>
          <a:p>
            <a:pPr marL="285750" indent="-285750">
              <a:buFontTx/>
              <a:buChar char="-"/>
            </a:pPr>
            <a:endParaRPr lang="en-GB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Tx/>
              <a:buChar char="-"/>
            </a:pPr>
            <a:endParaRPr lang="es-AR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ángulo 8"/>
          <p:cNvSpPr/>
          <p:nvPr/>
        </p:nvSpPr>
        <p:spPr>
          <a:xfrm>
            <a:off x="10031505" y="2380129"/>
            <a:ext cx="188259" cy="3025589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0" name="Flecha curvada hacia arriba 9"/>
          <p:cNvSpPr/>
          <p:nvPr/>
        </p:nvSpPr>
        <p:spPr>
          <a:xfrm>
            <a:off x="5230906" y="6237189"/>
            <a:ext cx="4988858" cy="601860"/>
          </a:xfrm>
          <a:prstGeom prst="curvedUpArrow">
            <a:avLst>
              <a:gd name="adj1" fmla="val 25000"/>
              <a:gd name="adj2" fmla="val 50000"/>
              <a:gd name="adj3" fmla="val 1846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>
              <a:solidFill>
                <a:schemeClr val="tx1"/>
              </a:solidFill>
            </a:endParaRPr>
          </a:p>
        </p:txBody>
      </p:sp>
      <p:sp>
        <p:nvSpPr>
          <p:cNvPr id="11" name="Rectángulo 10"/>
          <p:cNvSpPr/>
          <p:nvPr/>
        </p:nvSpPr>
        <p:spPr>
          <a:xfrm>
            <a:off x="6454588" y="6010835"/>
            <a:ext cx="2796988" cy="564777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AR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1142 %</a:t>
            </a:r>
            <a:endParaRPr lang="es-AR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960916" y="798921"/>
            <a:ext cx="8911687" cy="1280890"/>
          </a:xfrm>
        </p:spPr>
        <p:txBody>
          <a:bodyPr>
            <a:no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26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</a:t>
            </a:r>
            <a:r>
              <a:rPr lang="en-US" sz="26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kind of research uptake was developed? </a:t>
            </a:r>
            <a:endParaRPr lang="es-AR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n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7076" y="382073"/>
            <a:ext cx="1093800" cy="1100363"/>
          </a:xfrm>
          <a:prstGeom prst="rect">
            <a:avLst/>
          </a:prstGeom>
        </p:spPr>
      </p:pic>
      <p:sp>
        <p:nvSpPr>
          <p:cNvPr id="6" name="Marcador de contenido 5"/>
          <p:cNvSpPr>
            <a:spLocks noGrp="1"/>
          </p:cNvSpPr>
          <p:nvPr>
            <p:ph idx="1"/>
          </p:nvPr>
        </p:nvSpPr>
        <p:spPr>
          <a:xfrm>
            <a:off x="2367990" y="1489882"/>
            <a:ext cx="8915400" cy="377762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DATA 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/ INFORMATION AND 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METHODS</a:t>
            </a: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87144" y="2373022"/>
            <a:ext cx="1569568" cy="1814444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56712" y="5355991"/>
            <a:ext cx="1828670" cy="1371503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50337" y="5355991"/>
            <a:ext cx="2127659" cy="1371503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74772" y="3394313"/>
            <a:ext cx="2821488" cy="2402247"/>
          </a:xfrm>
          <a:prstGeom prst="rect">
            <a:avLst/>
          </a:prstGeom>
        </p:spPr>
      </p:pic>
      <p:sp>
        <p:nvSpPr>
          <p:cNvPr id="18" name="Flecha doblada hacia arriba 17"/>
          <p:cNvSpPr/>
          <p:nvPr/>
        </p:nvSpPr>
        <p:spPr>
          <a:xfrm>
            <a:off x="8259580" y="5849472"/>
            <a:ext cx="2344996" cy="596298"/>
          </a:xfrm>
          <a:prstGeom prst="bentUpArrow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9" name="Flecha doblada hacia arriba 18"/>
          <p:cNvSpPr/>
          <p:nvPr/>
        </p:nvSpPr>
        <p:spPr>
          <a:xfrm flipV="1">
            <a:off x="7907235" y="2697595"/>
            <a:ext cx="2687944" cy="583583"/>
          </a:xfrm>
          <a:prstGeom prst="bentUpArrow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pic>
        <p:nvPicPr>
          <p:cNvPr id="16386" name="Picture 2" descr="La imagen puede contener: exterior y agua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8323" y="2373023"/>
            <a:ext cx="1344032" cy="1814444"/>
          </a:xfrm>
          <a:prstGeom prst="rect">
            <a:avLst/>
          </a:prstGeom>
          <a:noFill/>
        </p:spPr>
      </p:pic>
      <p:pic>
        <p:nvPicPr>
          <p:cNvPr id="23" name="22 Imagen" descr="sacatestigo.jpg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9330" y="2373022"/>
            <a:ext cx="1360834" cy="1814444"/>
          </a:xfrm>
          <a:prstGeom prst="rect">
            <a:avLst/>
          </a:prstGeom>
        </p:spPr>
      </p:pic>
      <p:pic>
        <p:nvPicPr>
          <p:cNvPr id="16393" name="Picture 9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60916" y="5289588"/>
            <a:ext cx="1915243" cy="14379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394" name="Picture 10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91433" y="2373023"/>
            <a:ext cx="2220664" cy="1814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CuadroTexto 2"/>
          <p:cNvSpPr txBox="1"/>
          <p:nvPr/>
        </p:nvSpPr>
        <p:spPr>
          <a:xfrm>
            <a:off x="1268361" y="4557252"/>
            <a:ext cx="72709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000" dirty="0">
                <a:latin typeface="Arial" panose="020B0604020202020204" pitchFamily="34" charset="0"/>
                <a:cs typeface="Arial" panose="020B0604020202020204" pitchFamily="34" charset="0"/>
              </a:rPr>
              <a:t>https://</a:t>
            </a:r>
            <a:r>
              <a:rPr lang="es-A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eng.ucmerced.edu/snsjho/files/SAFER_Digital_Library</a:t>
            </a:r>
            <a:endParaRPr lang="es-A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AR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23910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974363" y="624110"/>
            <a:ext cx="8911687" cy="1280890"/>
          </a:xfrm>
        </p:spPr>
        <p:txBody>
          <a:bodyPr>
            <a:noAutofit/>
          </a:bodyPr>
          <a:lstStyle/>
          <a:p>
            <a:r>
              <a:rPr lang="es-AR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HYDROLOGY</a:t>
            </a:r>
            <a:br>
              <a:rPr lang="es-AR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s-AR" sz="40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90589" y="369970"/>
            <a:ext cx="1207113" cy="6279424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6691" y="1840640"/>
            <a:ext cx="5418848" cy="2684188"/>
          </a:xfrm>
          <a:prstGeom prst="rect">
            <a:avLst/>
          </a:prstGeom>
        </p:spPr>
      </p:pic>
      <p:pic>
        <p:nvPicPr>
          <p:cNvPr id="7" name="Marcador de contenido 6"/>
          <p:cNvPicPr>
            <a:picLocks noGrp="1" noChangeAspect="1"/>
          </p:cNvPicPr>
          <p:nvPr>
            <p:ph idx="1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49636" y="2960207"/>
            <a:ext cx="2119746" cy="1589809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28087" y="4720872"/>
            <a:ext cx="5755123" cy="1932599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39097" y="1918547"/>
            <a:ext cx="4055918" cy="27058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0543" y="4653683"/>
            <a:ext cx="4017818" cy="21350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0736244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arcador de contenido 1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47023" y="1920780"/>
            <a:ext cx="2573002" cy="3126255"/>
          </a:xfrm>
        </p:spPr>
      </p:pic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1920575" y="624110"/>
            <a:ext cx="8911687" cy="1280890"/>
          </a:xfrm>
        </p:spPr>
        <p:txBody>
          <a:bodyPr>
            <a:noAutofit/>
          </a:bodyPr>
          <a:lstStyle/>
          <a:p>
            <a:r>
              <a:rPr lang="es-AR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CLIMATOLOGY</a:t>
            </a:r>
            <a:br>
              <a:rPr lang="es-AR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s-AR" sz="40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90587" y="369970"/>
            <a:ext cx="1207113" cy="6279424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014" y="1498451"/>
            <a:ext cx="2995007" cy="2246255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98134" y="1620557"/>
            <a:ext cx="1899565" cy="1063649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83862" y="2823944"/>
            <a:ext cx="1913837" cy="1063649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94087" y="4047897"/>
            <a:ext cx="1903612" cy="951806"/>
          </a:xfrm>
          <a:prstGeom prst="rect">
            <a:avLst/>
          </a:prstGeom>
        </p:spPr>
      </p:pic>
      <p:sp>
        <p:nvSpPr>
          <p:cNvPr id="10" name="CuadroTexto 9"/>
          <p:cNvSpPr txBox="1"/>
          <p:nvPr/>
        </p:nvSpPr>
        <p:spPr>
          <a:xfrm>
            <a:off x="9479554" y="1620557"/>
            <a:ext cx="492443" cy="337914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vert="vert270" wrap="square" rtlCol="0">
            <a:spAutoFit/>
          </a:bodyPr>
          <a:lstStyle/>
          <a:p>
            <a:pPr algn="ctr"/>
            <a:r>
              <a:rPr lang="es-A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HUMAN DIMENSION</a:t>
            </a:r>
            <a:endParaRPr lang="es-AR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38015" y="2299855"/>
            <a:ext cx="3250611" cy="23414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31672" y="4835237"/>
            <a:ext cx="5678310" cy="18439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Flecha izquierda y derecha 10"/>
          <p:cNvSpPr/>
          <p:nvPr/>
        </p:nvSpPr>
        <p:spPr>
          <a:xfrm>
            <a:off x="8548255" y="3172691"/>
            <a:ext cx="870884" cy="353579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8348" y="4833880"/>
            <a:ext cx="3674052" cy="18024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5423895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9027" y="1427264"/>
            <a:ext cx="3348317" cy="4643912"/>
          </a:xfr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68343" y="94735"/>
            <a:ext cx="3597128" cy="3441785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37164" y="1632011"/>
            <a:ext cx="3456732" cy="3377477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68343" y="3837084"/>
            <a:ext cx="2908718" cy="2530324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0339" y="329629"/>
            <a:ext cx="1207113" cy="6279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03403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974363" y="624110"/>
            <a:ext cx="8911687" cy="1280890"/>
          </a:xfrm>
        </p:spPr>
        <p:txBody>
          <a:bodyPr>
            <a:noAutofit/>
          </a:bodyPr>
          <a:lstStyle/>
          <a:p>
            <a:r>
              <a:rPr lang="es-CO" sz="4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MODELING</a:t>
            </a:r>
            <a:br>
              <a:rPr lang="es-CO" sz="4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s-AR" sz="40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90585" y="356524"/>
            <a:ext cx="1207113" cy="6279424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9985" y="1783830"/>
            <a:ext cx="1820540" cy="1367247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7054" y="1451701"/>
            <a:ext cx="3604828" cy="2580653"/>
          </a:xfrm>
          <a:prstGeom prst="rect">
            <a:avLst/>
          </a:prstGeom>
        </p:spPr>
      </p:pic>
      <p:pic>
        <p:nvPicPr>
          <p:cNvPr id="15361" name="Picture 1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11647" y="3317240"/>
            <a:ext cx="6885872" cy="3345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9 Imagen" descr="sjr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9292" y="4170579"/>
            <a:ext cx="3722869" cy="2468424"/>
          </a:xfrm>
          <a:prstGeom prst="rect">
            <a:avLst/>
          </a:prstGeom>
        </p:spPr>
      </p:pic>
      <p:pic>
        <p:nvPicPr>
          <p:cNvPr id="11" name="10 Imagen" descr="SALMON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95800" y="1769543"/>
            <a:ext cx="3267075" cy="1400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5561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001257" y="637557"/>
            <a:ext cx="8911687" cy="1280890"/>
          </a:xfrm>
        </p:spPr>
        <p:txBody>
          <a:bodyPr>
            <a:noAutofit/>
          </a:bodyPr>
          <a:lstStyle/>
          <a:p>
            <a:r>
              <a:rPr lang="es-CO" sz="4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PALEOLIMNOLOGY</a:t>
            </a:r>
            <a:r>
              <a:rPr lang="en-US" sz="1400" dirty="0"/>
              <a:t/>
            </a:r>
            <a:br>
              <a:rPr lang="en-US" sz="1400" dirty="0"/>
            </a:br>
            <a:r>
              <a:rPr lang="es-AR" sz="1400" dirty="0"/>
              <a:t/>
            </a:r>
            <a:br>
              <a:rPr lang="es-AR" sz="1400" dirty="0"/>
            </a:br>
            <a:r>
              <a:rPr lang="es-CO" sz="4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s-CO" sz="4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CO" sz="4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s-CO" sz="4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s-AR" sz="40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02779" y="2383631"/>
            <a:ext cx="3270196" cy="1839485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51471" y="2001221"/>
            <a:ext cx="3513765" cy="2342179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485914" y="2391583"/>
            <a:ext cx="2342178" cy="1561451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245169" y="2638270"/>
            <a:ext cx="1515302" cy="2693869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4171897" y="4711946"/>
            <a:ext cx="2212845" cy="1659634"/>
          </a:xfrm>
          <a:prstGeom prst="rect">
            <a:avLst/>
          </a:prstGeom>
        </p:spPr>
      </p:pic>
      <p:pic>
        <p:nvPicPr>
          <p:cNvPr id="14337" name="Picture 1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0853" y="4452078"/>
            <a:ext cx="3966476" cy="20206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35446" y="4377128"/>
            <a:ext cx="4151624" cy="22735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0277966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893681" y="624110"/>
            <a:ext cx="8911687" cy="1280890"/>
          </a:xfrm>
        </p:spPr>
        <p:txBody>
          <a:bodyPr>
            <a:normAutofit/>
          </a:bodyPr>
          <a:lstStyle/>
          <a:p>
            <a:r>
              <a:rPr lang="es-AR" sz="4000" b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SOCIO-ECONOMIC</a:t>
            </a:r>
            <a:endParaRPr lang="es-AR" sz="40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82515" y="4120647"/>
            <a:ext cx="4446526" cy="2737353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35518" y="1264555"/>
            <a:ext cx="9669094" cy="1335140"/>
          </a:xfrm>
          <a:prstGeom prst="rect">
            <a:avLst/>
          </a:prstGeom>
        </p:spPr>
      </p:pic>
      <p:pic>
        <p:nvPicPr>
          <p:cNvPr id="13313" name="Picture 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15362" y="3876675"/>
            <a:ext cx="5734050" cy="298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27972" y="1938270"/>
            <a:ext cx="8856295" cy="2009190"/>
          </a:xfrm>
          <a:prstGeom prst="rect">
            <a:avLst/>
          </a:prstGeom>
        </p:spPr>
      </p:pic>
      <p:sp>
        <p:nvSpPr>
          <p:cNvPr id="11" name="10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328463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Espiral">
  <a:themeElements>
    <a:clrScheme name="Verde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Espiral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Espiral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4009</TotalTime>
  <Words>514</Words>
  <Application>Microsoft Macintosh PowerPoint</Application>
  <PresentationFormat>Custom</PresentationFormat>
  <Paragraphs>92</Paragraphs>
  <Slides>27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28" baseType="lpstr">
      <vt:lpstr>Espiral</vt:lpstr>
      <vt:lpstr>PowerPoint Presentation</vt:lpstr>
      <vt:lpstr>OBJECTIVES</vt:lpstr>
      <vt:lpstr>What kind of research uptake was developed? </vt:lpstr>
      <vt:lpstr>HYDROLOGY </vt:lpstr>
      <vt:lpstr>CLIMATOLOGY </vt:lpstr>
      <vt:lpstr>PowerPoint Presentation</vt:lpstr>
      <vt:lpstr>MODELING </vt:lpstr>
      <vt:lpstr>PALEOLIMNOLOGY    </vt:lpstr>
      <vt:lpstr>SOCIO-ECONOMIC</vt:lpstr>
      <vt:lpstr>Two examples of successful involvement</vt:lpstr>
      <vt:lpstr>SCREENING IN LA SALADA </vt:lpstr>
      <vt:lpstr>PowerPoint Presentation</vt:lpstr>
      <vt:lpstr>PowerPoint Presentation</vt:lpstr>
      <vt:lpstr>BOOKS</vt:lpstr>
      <vt:lpstr>Water thieves V. Perillo &amp; the SAFER team  </vt:lpstr>
      <vt:lpstr>CAPACITY BUILDING </vt:lpstr>
      <vt:lpstr>1. SAFER FELLOWSHIPS</vt:lpstr>
      <vt:lpstr>3. STUDENTS NETWORK</vt:lpstr>
      <vt:lpstr>SISTER LAKES PROGRAM</vt:lpstr>
      <vt:lpstr>PowerPoint Presentation</vt:lpstr>
      <vt:lpstr>NEW DEVELOPMENT: TREATMENT WETLANDS</vt:lpstr>
      <vt:lpstr>PowerPoint Presentation</vt:lpstr>
      <vt:lpstr>HIGHLIGHTS</vt:lpstr>
      <vt:lpstr>PowerPoint Presentation</vt:lpstr>
      <vt:lpstr>PowerPoint Presentation</vt:lpstr>
      <vt:lpstr>SAFER NUMBERS</vt:lpstr>
      <vt:lpstr>SAFER COFINANCING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SAFER Sensing the America´s Freshwater ecosystem risk from climate change</dc:title>
  <dc:creator>User</dc:creator>
  <cp:lastModifiedBy>puboffice</cp:lastModifiedBy>
  <cp:revision>165</cp:revision>
  <dcterms:created xsi:type="dcterms:W3CDTF">2017-10-12T12:46:03Z</dcterms:created>
  <dcterms:modified xsi:type="dcterms:W3CDTF">2017-12-04T23:35:40Z</dcterms:modified>
</cp:coreProperties>
</file>