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76" r:id="rId2"/>
    <p:sldId id="256" r:id="rId3"/>
    <p:sldId id="272" r:id="rId4"/>
    <p:sldId id="258" r:id="rId5"/>
    <p:sldId id="273" r:id="rId6"/>
    <p:sldId id="261" r:id="rId7"/>
    <p:sldId id="274" r:id="rId8"/>
    <p:sldId id="278" r:id="rId9"/>
    <p:sldId id="279" r:id="rId10"/>
    <p:sldId id="280" r:id="rId11"/>
    <p:sldId id="281" r:id="rId12"/>
    <p:sldId id="277" r:id="rId13"/>
    <p:sldId id="27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85734" autoAdjust="0"/>
  </p:normalViewPr>
  <p:slideViewPr>
    <p:cSldViewPr snapToGrid="0">
      <p:cViewPr varScale="1">
        <p:scale>
          <a:sx n="51" d="100"/>
          <a:sy n="51" d="100"/>
        </p:scale>
        <p:origin x="1672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7EBFB6-9DC2-41C0-8DBF-2C2F0B4C20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D1ACDF-37AF-4080-9C7F-A6DF26AD04E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38BB5-D0EA-4BD9-B650-5E9FA0AA2FF2}" type="datetimeFigureOut">
              <a:rPr lang="es-AR" smtClean="0"/>
              <a:t>29/11/2017</a:t>
            </a:fld>
            <a:endParaRPr lang="es-A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EE2B0B-37D7-4F47-BF10-463F2D7CDC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2316DE-C0D2-411F-8BAD-A66E39B279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77905-CEA6-4EB2-A140-1DF6FD3DF05C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17419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B24BD-1C72-4556-94BE-747D89FEC8AC}" type="datetimeFigureOut">
              <a:rPr lang="es-AR" smtClean="0"/>
              <a:t>29/11/2017</a:t>
            </a:fld>
            <a:endParaRPr lang="es-A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1C756-A4BF-443C-ADEE-D67D26A47392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63625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Sediment analyses  indicate episodic productivity events in response to changes in upper ocean circulation, possibly associated with Holocene changes in intensity of El Niño/Southern Oscillation. These changes in AAIW/MC circulation strength are coupled with changes in the strength of Southern Hemisphere westerly winds</a:t>
            </a:r>
          </a:p>
          <a:p>
            <a:endParaRPr lang="en-US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Climatological modeling of the Peru Chile Undercurrent reveals a direct relation between poleward subsurface transport and the seasonal variability </a:t>
            </a:r>
            <a:r>
              <a:rPr lang="en-US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dissolved oxygen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(DO) has been established.</a:t>
            </a:r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1C756-A4BF-443C-ADEE-D67D26A47392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51304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1C756-A4BF-443C-ADEE-D67D26A47392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08928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Ecosystem Approach to Fisheries (EAF)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Composite associated with: (a) high and (b) low annual values of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Mesodesma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mactroides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abundance in Barra del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Chuy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(Uruguay) for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period 1986–2008. Mean sea-surface temperature anomalies (SSTA) are shown in shades (8C) and mean wind stress anomalies (WSA) in arrows (N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m2). Bold contours enclose significant SSTA regions (p , 0.05). Only high abundance cases are significantly related to environmental anomalies over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shelf. No significant regions are observed for WSA. SSTA and WSA data </a:t>
            </a:r>
            <a:r>
              <a:rPr lang="es-A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</a:t>
            </a:r>
            <a:r>
              <a:rPr lang="es-A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SODA.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1C756-A4BF-443C-ADEE-D67D26A47392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96070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Top. Section of dissolved oxygen for the transects carried out in austral summer</a:t>
            </a:r>
          </a:p>
          <a:p>
            <a:endParaRPr lang="en-US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Bottom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Time series of jellyfish (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Chrysaora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plocamia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abundances for the period 1972–2013 expressed as kg jellyfish 1000 m−3; abundances </a:t>
            </a:r>
            <a:r>
              <a:rPr lang="es-A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were</a:t>
            </a:r>
            <a:r>
              <a:rPr lang="es-A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log-</a:t>
            </a:r>
            <a:r>
              <a:rPr lang="es-A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transformed</a:t>
            </a:r>
            <a:r>
              <a:rPr lang="es-A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A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s-A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); </a:t>
            </a:r>
            <a:r>
              <a:rPr lang="es-A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Anchovy</a:t>
            </a:r>
            <a:r>
              <a:rPr lang="es-A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s-AR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Engraulis</a:t>
            </a:r>
            <a:r>
              <a:rPr lang="es-AR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AR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ringens</a:t>
            </a:r>
            <a:r>
              <a:rPr lang="es-A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s-A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landings</a:t>
            </a:r>
            <a:r>
              <a:rPr lang="es-A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expressed in million tons, and number of fishing trips (1972– </a:t>
            </a:r>
            <a:r>
              <a:rPr lang="es-A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2011) (</a:t>
            </a:r>
            <a:r>
              <a:rPr lang="es-A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es-A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); Peruvian </a:t>
            </a:r>
            <a:r>
              <a:rPr lang="es-A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Oscillation</a:t>
            </a:r>
            <a:r>
              <a:rPr lang="es-A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A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Index</a:t>
            </a:r>
            <a:r>
              <a:rPr lang="es-A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(POI) time series (1972–2012)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and Regime Indicator Series (RIS3) (1972–2009) (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1C756-A4BF-443C-ADEE-D67D26A47392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83162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MPAs</a:t>
            </a:r>
            <a:endParaRPr lang="es-E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n-US" dirty="0">
                <a:solidFill>
                  <a:srgbClr val="FF0000"/>
                </a:solidFill>
              </a:rPr>
              <a:t>The CBDs Aichi Target 11 calls for </a:t>
            </a:r>
            <a:r>
              <a:rPr lang="en-US" b="1" dirty="0">
                <a:solidFill>
                  <a:srgbClr val="FF0000"/>
                </a:solidFill>
              </a:rPr>
              <a:t>10%</a:t>
            </a:r>
            <a:r>
              <a:rPr lang="en-US" dirty="0">
                <a:solidFill>
                  <a:srgbClr val="FF0000"/>
                </a:solidFill>
              </a:rPr>
              <a:t> of coastal and marine areas to be conserved by 2020.</a:t>
            </a:r>
          </a:p>
          <a:p>
            <a:pPr rtl="0"/>
            <a:r>
              <a:rPr lang="es-ES" dirty="0"/>
              <a:t>Argentina hoy esta al </a:t>
            </a:r>
            <a:r>
              <a:rPr lang="es-ES" b="1" dirty="0"/>
              <a:t>2,65</a:t>
            </a:r>
            <a:r>
              <a:rPr lang="es-ES" dirty="0"/>
              <a:t> % hoy. En el congreso ya esta el proyecto de ley para declarar dos áreas protegidas q lo suben entre el </a:t>
            </a:r>
            <a:r>
              <a:rPr lang="es-ES" b="1" dirty="0"/>
              <a:t>8 y el 9%.</a:t>
            </a:r>
            <a:endParaRPr lang="es-ES" sz="1200" b="1" kern="1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rtl="0"/>
            <a:endParaRPr lang="es-E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 la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colaboracion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interinstitucional (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gob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-academia-usuarios) que ha llevado a mejorar la toma de decisiones y a generar conciencia de temas antes no mencionados (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e.g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., cambio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climatico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efectos en mareas rojas).</a:t>
            </a:r>
            <a:endParaRPr lang="es-ES" dirty="0"/>
          </a:p>
          <a:p>
            <a:pPr rtl="0"/>
            <a:r>
              <a:rPr lang="es-ES" dirty="0"/>
              <a:t> 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 el desarrollo de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community-based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data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collection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programs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 de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participacion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usuarios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evaluaciones del recurso junto con la agencia de 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gobierno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la 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academia</a:t>
            </a:r>
            <a:endParaRPr lang="es-ES" b="1" dirty="0"/>
          </a:p>
          <a:p>
            <a:pPr rtl="0"/>
            <a:r>
              <a:rPr lang="es-ES" dirty="0"/>
              <a:t> 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3) el </a:t>
            </a:r>
            <a:r>
              <a:rPr lang="es-E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empoderamiento de la comunidad 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traves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un mayor rol en el consejo (consultivo) de pesca</a:t>
            </a:r>
            <a:endParaRPr lang="es-ES" dirty="0"/>
          </a:p>
          <a:p>
            <a:pPr rtl="0"/>
            <a:r>
              <a:rPr lang="es-ES" dirty="0"/>
              <a:t> 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4) el impacto concreto de las investigaciones en la toma de decisiones (decretos de pesca) y </a:t>
            </a:r>
            <a:r>
              <a:rPr lang="es-ES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legislacion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(ley de pesca). Un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slide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los que te mande puede servir.</a:t>
            </a:r>
            <a:endParaRPr lang="es-ES" dirty="0"/>
          </a:p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3D022-B19E-49B7-B792-A341A684BA90}" type="slidenum">
              <a:rPr lang="es-AR" smtClean="0"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99360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3D022-B19E-49B7-B792-A341A684BA90}" type="slidenum">
              <a:rPr lang="es-AR" smtClean="0"/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09110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4F2A-F45E-4D4E-8ADA-A54231F46055}" type="datetimeFigureOut">
              <a:rPr lang="es-AR" smtClean="0"/>
              <a:t>29/11/2017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0F5-585B-4DC8-AD14-168B07ED4A5E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31693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4F2A-F45E-4D4E-8ADA-A54231F46055}" type="datetimeFigureOut">
              <a:rPr lang="es-AR" smtClean="0"/>
              <a:t>29/11/2017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0F5-585B-4DC8-AD14-168B07ED4A5E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26215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4F2A-F45E-4D4E-8ADA-A54231F46055}" type="datetimeFigureOut">
              <a:rPr lang="es-AR" smtClean="0"/>
              <a:t>29/11/2017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0F5-585B-4DC8-AD14-168B07ED4A5E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7253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4F2A-F45E-4D4E-8ADA-A54231F46055}" type="datetimeFigureOut">
              <a:rPr lang="es-AR" smtClean="0"/>
              <a:t>29/11/2017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0F5-585B-4DC8-AD14-168B07ED4A5E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19082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4F2A-F45E-4D4E-8ADA-A54231F46055}" type="datetimeFigureOut">
              <a:rPr lang="es-AR" smtClean="0"/>
              <a:t>29/11/2017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0F5-585B-4DC8-AD14-168B07ED4A5E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7929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4F2A-F45E-4D4E-8ADA-A54231F46055}" type="datetimeFigureOut">
              <a:rPr lang="es-AR" smtClean="0"/>
              <a:t>29/11/2017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0F5-585B-4DC8-AD14-168B07ED4A5E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7418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4F2A-F45E-4D4E-8ADA-A54231F46055}" type="datetimeFigureOut">
              <a:rPr lang="es-AR" smtClean="0"/>
              <a:t>29/11/2017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0F5-585B-4DC8-AD14-168B07ED4A5E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468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4F2A-F45E-4D4E-8ADA-A54231F46055}" type="datetimeFigureOut">
              <a:rPr lang="es-AR" smtClean="0"/>
              <a:t>29/11/2017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0F5-585B-4DC8-AD14-168B07ED4A5E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634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4F2A-F45E-4D4E-8ADA-A54231F46055}" type="datetimeFigureOut">
              <a:rPr lang="es-AR" smtClean="0"/>
              <a:t>29/11/2017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0F5-585B-4DC8-AD14-168B07ED4A5E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07740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4F2A-F45E-4D4E-8ADA-A54231F46055}" type="datetimeFigureOut">
              <a:rPr lang="es-AR" smtClean="0"/>
              <a:t>29/11/2017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0F5-585B-4DC8-AD14-168B07ED4A5E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5070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A4F2A-F45E-4D4E-8ADA-A54231F46055}" type="datetimeFigureOut">
              <a:rPr lang="es-AR" smtClean="0"/>
              <a:t>29/11/2017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3D0F5-585B-4DC8-AD14-168B07ED4A5E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7972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A4F2A-F45E-4D4E-8ADA-A54231F46055}" type="datetimeFigureOut">
              <a:rPr lang="es-AR" smtClean="0"/>
              <a:t>29/11/2017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3D0F5-585B-4DC8-AD14-168B07ED4A5E}" type="slidenum">
              <a:rPr lang="es-AR" smtClean="0"/>
              <a:t>‹#›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123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19" Type="http://schemas.openxmlformats.org/officeDocument/2006/relationships/image" Target="../media/image18.jp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8.jpg"/><Relationship Id="rId7" Type="http://schemas.openxmlformats.org/officeDocument/2006/relationships/image" Target="../media/image4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10" Type="http://schemas.openxmlformats.org/officeDocument/2006/relationships/image" Target="../media/image18.jpg"/><Relationship Id="rId4" Type="http://schemas.openxmlformats.org/officeDocument/2006/relationships/image" Target="../media/image31.emf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2.png"/><Relationship Id="rId4" Type="http://schemas.openxmlformats.org/officeDocument/2006/relationships/image" Target="../media/image18.jp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9E47852-9A25-40AF-80DF-EEE2F03884AC}"/>
              </a:ext>
            </a:extLst>
          </p:cNvPr>
          <p:cNvGrpSpPr/>
          <p:nvPr/>
        </p:nvGrpSpPr>
        <p:grpSpPr>
          <a:xfrm>
            <a:off x="-413358" y="2965861"/>
            <a:ext cx="9557358" cy="3701224"/>
            <a:chOff x="-625907" y="3118261"/>
            <a:chExt cx="9595046" cy="370122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6202C24-7F24-4524-94E3-E65A2742D4CD}"/>
                </a:ext>
              </a:extLst>
            </p:cNvPr>
            <p:cNvGrpSpPr/>
            <p:nvPr/>
          </p:nvGrpSpPr>
          <p:grpSpPr>
            <a:xfrm>
              <a:off x="-625907" y="3118261"/>
              <a:ext cx="9595046" cy="3701224"/>
              <a:chOff x="-625907" y="3118261"/>
              <a:chExt cx="9595046" cy="3701224"/>
            </a:xfrm>
          </p:grpSpPr>
          <p:grpSp>
            <p:nvGrpSpPr>
              <p:cNvPr id="7" name="30 Grupo">
                <a:extLst>
                  <a:ext uri="{FF2B5EF4-FFF2-40B4-BE49-F238E27FC236}">
                    <a16:creationId xmlns:a16="http://schemas.microsoft.com/office/drawing/2014/main" id="{CEF30571-365B-4FE0-9A4E-EB69E5E881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625907" y="3118261"/>
                <a:ext cx="9595046" cy="3701224"/>
                <a:chOff x="-625907" y="3118263"/>
                <a:chExt cx="9595046" cy="3701345"/>
              </a:xfrm>
            </p:grpSpPr>
            <p:sp>
              <p:nvSpPr>
                <p:cNvPr id="9" name="8 CuadroTexto">
                  <a:extLst>
                    <a:ext uri="{FF2B5EF4-FFF2-40B4-BE49-F238E27FC236}">
                      <a16:creationId xmlns:a16="http://schemas.microsoft.com/office/drawing/2014/main" id="{30D09545-B0B8-4162-AE92-67F7927263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4685" y="3118263"/>
                  <a:ext cx="6186644" cy="156971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s-AR" sz="2400" b="1" dirty="0">
                      <a:solidFill>
                        <a:srgbClr val="CC3300"/>
                      </a:solidFill>
                    </a:rPr>
                    <a:t>Who?</a:t>
                  </a:r>
                </a:p>
                <a:p>
                  <a:pPr>
                    <a:defRPr/>
                  </a:pPr>
                  <a:r>
                    <a:rPr lang="en-US" sz="2400" dirty="0"/>
                    <a:t>    </a:t>
                  </a:r>
                  <a:r>
                    <a:rPr lang="es-AR" sz="2400" dirty="0"/>
                    <a:t>13   </a:t>
                  </a:r>
                  <a:r>
                    <a:rPr lang="en-US" sz="2400" dirty="0"/>
                    <a:t>PIs + 31 collaborators</a:t>
                  </a:r>
                </a:p>
                <a:p>
                  <a:pPr>
                    <a:defRPr/>
                  </a:pPr>
                  <a:r>
                    <a:rPr lang="en-US" sz="2400" dirty="0"/>
                    <a:t>    10   Research and academic institutions</a:t>
                  </a:r>
                </a:p>
                <a:p>
                  <a:pPr>
                    <a:defRPr/>
                  </a:pPr>
                  <a:r>
                    <a:rPr lang="es-AR" sz="2400" dirty="0"/>
                    <a:t>      6   </a:t>
                  </a:r>
                  <a:r>
                    <a:rPr lang="en-US" sz="2400" dirty="0"/>
                    <a:t>Countries</a:t>
                  </a:r>
                  <a:r>
                    <a:rPr lang="es-AR" sz="2400" dirty="0"/>
                    <a:t>  </a:t>
                  </a:r>
                </a:p>
              </p:txBody>
            </p:sp>
            <p:grpSp>
              <p:nvGrpSpPr>
                <p:cNvPr id="10" name="28 Grupo">
                  <a:extLst>
                    <a:ext uri="{FF2B5EF4-FFF2-40B4-BE49-F238E27FC236}">
                      <a16:creationId xmlns:a16="http://schemas.microsoft.com/office/drawing/2014/main" id="{D4C818EF-BF15-467E-9D44-28227BB0D9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88506" y="5240308"/>
                  <a:ext cx="7030877" cy="342078"/>
                  <a:chOff x="1426440" y="4375122"/>
                  <a:chExt cx="5349577" cy="273662"/>
                </a:xfrm>
              </p:grpSpPr>
              <p:pic>
                <p:nvPicPr>
                  <p:cNvPr id="23" name="Picture 5">
                    <a:extLst>
                      <a:ext uri="{FF2B5EF4-FFF2-40B4-BE49-F238E27FC236}">
                        <a16:creationId xmlns:a16="http://schemas.microsoft.com/office/drawing/2014/main" id="{520664CC-D822-4AC6-81E8-5DD446C33D5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3835445" y="4385970"/>
                    <a:ext cx="462845" cy="261265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24" name="Picture 6">
                    <a:extLst>
                      <a:ext uri="{FF2B5EF4-FFF2-40B4-BE49-F238E27FC236}">
                        <a16:creationId xmlns:a16="http://schemas.microsoft.com/office/drawing/2014/main" id="{200B952F-EE05-414D-9E88-B4DD71B9B5A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1426440" y="4377589"/>
                    <a:ext cx="434377" cy="248214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25" name="Picture 7">
                    <a:extLst>
                      <a:ext uri="{FF2B5EF4-FFF2-40B4-BE49-F238E27FC236}">
                        <a16:creationId xmlns:a16="http://schemas.microsoft.com/office/drawing/2014/main" id="{E76E5615-B2DC-49E9-A8E9-03EF3ECBCA4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2752463" y="4384421"/>
                    <a:ext cx="462635" cy="264363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26" name="Picture 8">
                    <a:extLst>
                      <a:ext uri="{FF2B5EF4-FFF2-40B4-BE49-F238E27FC236}">
                        <a16:creationId xmlns:a16="http://schemas.microsoft.com/office/drawing/2014/main" id="{A304227B-4A23-4750-83B0-42D2EB578D9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5414768" y="4377589"/>
                    <a:ext cx="440915" cy="249863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  <p:pic>
                <p:nvPicPr>
                  <p:cNvPr id="27" name="Picture 9">
                    <a:extLst>
                      <a:ext uri="{FF2B5EF4-FFF2-40B4-BE49-F238E27FC236}">
                        <a16:creationId xmlns:a16="http://schemas.microsoft.com/office/drawing/2014/main" id="{F6415DB4-6AC0-4C16-BA34-B330436FA5D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6322268" y="4375122"/>
                    <a:ext cx="453749" cy="253894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</p:spPr>
              </p:pic>
            </p:grpSp>
            <p:grpSp>
              <p:nvGrpSpPr>
                <p:cNvPr id="11" name="27 Grupo">
                  <a:extLst>
                    <a:ext uri="{FF2B5EF4-FFF2-40B4-BE49-F238E27FC236}">
                      <a16:creationId xmlns:a16="http://schemas.microsoft.com/office/drawing/2014/main" id="{1F376C09-96CA-4BBC-A90A-A9864FAF57F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7712" y="5781682"/>
                  <a:ext cx="7835688" cy="619229"/>
                  <a:chOff x="-745475" y="5474502"/>
                  <a:chExt cx="9508475" cy="774036"/>
                </a:xfrm>
              </p:grpSpPr>
              <p:pic>
                <p:nvPicPr>
                  <p:cNvPr id="14" name="14 Imagen" descr="logo_FCEN_uba1.jpg">
                    <a:extLst>
                      <a:ext uri="{FF2B5EF4-FFF2-40B4-BE49-F238E27FC236}">
                        <a16:creationId xmlns:a16="http://schemas.microsoft.com/office/drawing/2014/main" id="{A0B4AE77-6D8D-487E-BE3A-313FB2EC77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16524" y="5476454"/>
                    <a:ext cx="554074" cy="5550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5" name="13 Imagen" descr="SHN-blue.png">
                    <a:extLst>
                      <a:ext uri="{FF2B5EF4-FFF2-40B4-BE49-F238E27FC236}">
                        <a16:creationId xmlns:a16="http://schemas.microsoft.com/office/drawing/2014/main" id="{2003D513-7999-4C6A-A542-B8085BEA3F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-745475" y="5476454"/>
                    <a:ext cx="414342" cy="56385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6" name="15 Imagen" descr="Inidep_azul.jpg">
                    <a:extLst>
                      <a:ext uri="{FF2B5EF4-FFF2-40B4-BE49-F238E27FC236}">
                        <a16:creationId xmlns:a16="http://schemas.microsoft.com/office/drawing/2014/main" id="{23B88B35-4941-494C-8702-45B49847DC9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 cstate="print"/>
                  <a:srcRect/>
                  <a:stretch>
                    <a:fillRect/>
                  </a:stretch>
                </p:blipFill>
                <p:spPr bwMode="auto">
                  <a:xfrm>
                    <a:off x="816567" y="5474502"/>
                    <a:ext cx="576968" cy="5638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17" name="16 Imagen" descr="logo_usp.jpg">
                    <a:extLst>
                      <a:ext uri="{FF2B5EF4-FFF2-40B4-BE49-F238E27FC236}">
                        <a16:creationId xmlns:a16="http://schemas.microsoft.com/office/drawing/2014/main" id="{AA4DBBFB-38FC-497D-A980-A72251EC5C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/>
                  <a:srcRect/>
                  <a:stretch>
                    <a:fillRect/>
                  </a:stretch>
                </p:blipFill>
                <p:spPr bwMode="auto">
                  <a:xfrm>
                    <a:off x="1894105" y="5474502"/>
                    <a:ext cx="391567" cy="5550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cxnSp>
                <p:nvCxnSpPr>
                  <p:cNvPr id="18" name="18 Conector recto">
                    <a:extLst>
                      <a:ext uri="{FF2B5EF4-FFF2-40B4-BE49-F238E27FC236}">
                        <a16:creationId xmlns:a16="http://schemas.microsoft.com/office/drawing/2014/main" id="{8C51234F-8B14-4853-90AF-E9DF1FC75C33}"/>
                      </a:ext>
                    </a:extLst>
                  </p:cNvPr>
                  <p:cNvCxnSpPr/>
                  <p:nvPr/>
                </p:nvCxnSpPr>
                <p:spPr>
                  <a:xfrm>
                    <a:off x="533400" y="6248538"/>
                    <a:ext cx="8229600" cy="0"/>
                  </a:xfrm>
                  <a:prstGeom prst="line">
                    <a:avLst/>
                  </a:prstGeom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9" name="20 Imagen" descr="logo_furg.gif">
                    <a:extLst>
                      <a:ext uri="{FF2B5EF4-FFF2-40B4-BE49-F238E27FC236}">
                        <a16:creationId xmlns:a16="http://schemas.microsoft.com/office/drawing/2014/main" id="{039E9476-AFC7-4771-8235-55D5638E921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/>
                  <a:srcRect b="19247"/>
                  <a:stretch>
                    <a:fillRect/>
                  </a:stretch>
                </p:blipFill>
                <p:spPr bwMode="auto">
                  <a:xfrm>
                    <a:off x="2656105" y="5474502"/>
                    <a:ext cx="522918" cy="5550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0" name="21 Imagen" descr="UDEC_escudo_Presentac.gif">
                    <a:extLst>
                      <a:ext uri="{FF2B5EF4-FFF2-40B4-BE49-F238E27FC236}">
                        <a16:creationId xmlns:a16="http://schemas.microsoft.com/office/drawing/2014/main" id="{2D8E7A2E-BA60-4F55-BBDC-1A215B4FD5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/>
                  <a:srcRect/>
                  <a:stretch>
                    <a:fillRect/>
                  </a:stretch>
                </p:blipFill>
                <p:spPr bwMode="auto">
                  <a:xfrm>
                    <a:off x="3943864" y="5485859"/>
                    <a:ext cx="496813" cy="61083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1" name="22 Imagen" descr="OSULogo.tif">
                    <a:extLst>
                      <a:ext uri="{FF2B5EF4-FFF2-40B4-BE49-F238E27FC236}">
                        <a16:creationId xmlns:a16="http://schemas.microsoft.com/office/drawing/2014/main" id="{6ABBB12D-D4D8-4EB4-9333-812036BA46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 cstate="print"/>
                  <a:srcRect/>
                  <a:stretch>
                    <a:fillRect/>
                  </a:stretch>
                </p:blipFill>
                <p:spPr bwMode="auto">
                  <a:xfrm>
                    <a:off x="7608949" y="5563776"/>
                    <a:ext cx="505386" cy="53346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2" name="25 Imagen" descr="logoudelar.gif">
                    <a:extLst>
                      <a:ext uri="{FF2B5EF4-FFF2-40B4-BE49-F238E27FC236}">
                        <a16:creationId xmlns:a16="http://schemas.microsoft.com/office/drawing/2014/main" id="{0D94C132-6758-44A2-BB3D-CFFCB817CB6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print"/>
                  <a:srcRect l="30928" r="27835" b="21568"/>
                  <a:stretch>
                    <a:fillRect/>
                  </a:stretch>
                </p:blipFill>
                <p:spPr bwMode="auto">
                  <a:xfrm>
                    <a:off x="6364589" y="5485859"/>
                    <a:ext cx="590049" cy="59004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2" name="26 CuadroTexto">
                  <a:extLst>
                    <a:ext uri="{FF2B5EF4-FFF2-40B4-BE49-F238E27FC236}">
                      <a16:creationId xmlns:a16="http://schemas.microsoft.com/office/drawing/2014/main" id="{5CE2DC17-9CDB-43EB-9C0E-E9CCBFF231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-625907" y="6296371"/>
                  <a:ext cx="9595046" cy="5232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0033CC"/>
                      </a:solidFill>
                    </a:rPr>
                    <a:t>                     SHN          UBA       INIDEP </a:t>
                  </a:r>
                  <a:r>
                    <a:rPr lang="en-US" sz="1200" b="1" dirty="0">
                      <a:solidFill>
                        <a:srgbClr val="0033CC"/>
                      </a:solidFill>
                    </a:rPr>
                    <a:t>        </a:t>
                  </a:r>
                  <a:r>
                    <a:rPr lang="en-US" sz="1400" b="1" dirty="0">
                      <a:solidFill>
                        <a:srgbClr val="0033CC"/>
                      </a:solidFill>
                    </a:rPr>
                    <a:t>USP         FURG                 UDEC            IMARPE          </a:t>
                  </a:r>
                  <a:r>
                    <a:rPr lang="en-US" sz="1400" b="1" dirty="0" err="1">
                      <a:solidFill>
                        <a:srgbClr val="0033CC"/>
                      </a:solidFill>
                    </a:rPr>
                    <a:t>UdelaR</a:t>
                  </a:r>
                  <a:r>
                    <a:rPr lang="en-US" sz="1400" b="1" dirty="0">
                      <a:solidFill>
                        <a:srgbClr val="0033CC"/>
                      </a:solidFill>
                    </a:rPr>
                    <a:t>/	          OSU     </a:t>
                  </a:r>
                  <a:r>
                    <a:rPr lang="en-US" sz="1100" b="1" dirty="0">
                      <a:solidFill>
                        <a:srgbClr val="0033CC"/>
                      </a:solidFill>
                    </a:rPr>
                    <a:t>   </a:t>
                  </a:r>
                  <a:r>
                    <a:rPr lang="en-US" sz="1400" b="1" dirty="0">
                      <a:solidFill>
                        <a:srgbClr val="0033CC"/>
                      </a:solidFill>
                    </a:rPr>
                    <a:t>WHOI </a:t>
                  </a:r>
                </a:p>
                <a:p>
                  <a:r>
                    <a:rPr lang="en-US" sz="1400" b="1" dirty="0">
                      <a:solidFill>
                        <a:srgbClr val="0033CC"/>
                      </a:solidFill>
                    </a:rPr>
                    <a:t>														     DINARA</a:t>
                  </a:r>
                  <a:endParaRPr lang="en-US" sz="1400" b="1" dirty="0"/>
                </a:p>
              </p:txBody>
            </p:sp>
            <p:pic>
              <p:nvPicPr>
                <p:cNvPr id="13" name="Picture 13" descr="http://www.whoi.edu/graphics/downloads/logos/LogoBlueTrans.png">
                  <a:extLst>
                    <a:ext uri="{FF2B5EF4-FFF2-40B4-BE49-F238E27FC236}">
                      <a16:creationId xmlns:a16="http://schemas.microsoft.com/office/drawing/2014/main" id="{15C9A807-B67B-4314-A19F-C7C03E2485D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7828802" y="5799415"/>
                  <a:ext cx="516110" cy="4713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624A276-06F6-4B6D-A428-3F8FB0572A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7983" y="5270125"/>
                <a:ext cx="571101" cy="31155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EDF0D83-E239-438F-813C-42C70C7E5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984" y="5782545"/>
              <a:ext cx="571100" cy="566708"/>
            </a:xfrm>
            <a:prstGeom prst="rect">
              <a:avLst/>
            </a:prstGeom>
          </p:spPr>
        </p:pic>
      </p:grpSp>
      <p:sp>
        <p:nvSpPr>
          <p:cNvPr id="28" name="1 CuadroTexto">
            <a:extLst>
              <a:ext uri="{FF2B5EF4-FFF2-40B4-BE49-F238E27FC236}">
                <a16:creationId xmlns:a16="http://schemas.microsoft.com/office/drawing/2014/main" id="{ED4E1207-73E5-4BC2-AE11-4257B9012016}"/>
              </a:ext>
            </a:extLst>
          </p:cNvPr>
          <p:cNvSpPr txBox="1"/>
          <p:nvPr/>
        </p:nvSpPr>
        <p:spPr>
          <a:xfrm>
            <a:off x="675861" y="168965"/>
            <a:ext cx="7782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Variability of Ocean Ecosystems Around South America</a:t>
            </a:r>
          </a:p>
          <a:p>
            <a:pPr algn="ctr"/>
            <a:r>
              <a:rPr lang="en-US" sz="2400" b="1" i="1" dirty="0">
                <a:solidFill>
                  <a:srgbClr val="0070C0"/>
                </a:solidFill>
              </a:rPr>
              <a:t>VOCES</a:t>
            </a:r>
            <a:r>
              <a:rPr lang="en-US" sz="2400" b="1" dirty="0">
                <a:solidFill>
                  <a:srgbClr val="0070C0"/>
                </a:solidFill>
              </a:rPr>
              <a:t> – CRN3070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2573FFF-0F4F-4E9A-90C3-6674CBEE639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22225" y="201306"/>
            <a:ext cx="526737" cy="5386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E8506E-BE3D-4943-9CA8-B85A10BB7F8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4" y="201306"/>
            <a:ext cx="474706" cy="4676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F4E137-4E20-45DD-A881-8B4EC62155C2}"/>
              </a:ext>
            </a:extLst>
          </p:cNvPr>
          <p:cNvSpPr/>
          <p:nvPr/>
        </p:nvSpPr>
        <p:spPr>
          <a:xfrm>
            <a:off x="526555" y="1135634"/>
            <a:ext cx="56582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C3300"/>
                </a:solidFill>
              </a:rPr>
              <a:t>Goal</a:t>
            </a:r>
          </a:p>
          <a:p>
            <a:r>
              <a:rPr lang="en-US" sz="2400" dirty="0"/>
              <a:t>To assess the </a:t>
            </a:r>
            <a:r>
              <a:rPr lang="en-US" sz="2400" b="1" dirty="0"/>
              <a:t>impact of climate variability </a:t>
            </a:r>
            <a:r>
              <a:rPr lang="en-US" sz="2400" dirty="0"/>
              <a:t>on the Humboldt, Patagonia, and South Brazil Large Marine Ecosystems</a:t>
            </a:r>
            <a:endParaRPr lang="es-AR" sz="24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3EF2F1A-F6B1-4BB5-B929-5331B288FCA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428109" y="1238162"/>
            <a:ext cx="2497426" cy="304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5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AEF75A-BAB0-416F-AD57-675C4B1B1677}"/>
              </a:ext>
            </a:extLst>
          </p:cNvPr>
          <p:cNvSpPr/>
          <p:nvPr/>
        </p:nvSpPr>
        <p:spPr>
          <a:xfrm>
            <a:off x="1120139" y="908967"/>
            <a:ext cx="7589521" cy="5747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dirty="0" err="1">
                <a:solidFill>
                  <a:srgbClr val="0070C0"/>
                </a:solidFill>
              </a:rPr>
              <a:t>OceanObs</a:t>
            </a:r>
            <a:r>
              <a:rPr lang="en-US" sz="2000" b="1" i="1" dirty="0">
                <a:solidFill>
                  <a:srgbClr val="0070C0"/>
                </a:solidFill>
              </a:rPr>
              <a:t> 09</a:t>
            </a:r>
            <a:r>
              <a:rPr lang="en-US" sz="2000" dirty="0"/>
              <a:t>, Ocean Information for Society, common vision for the provision of routine and sustained global information on the marine environment sufficient to </a:t>
            </a:r>
            <a:r>
              <a:rPr lang="en-US" sz="2000" dirty="0">
                <a:solidFill>
                  <a:srgbClr val="FF0000"/>
                </a:solidFill>
              </a:rPr>
              <a:t>meet society’s needs</a:t>
            </a:r>
            <a:r>
              <a:rPr lang="en-US" sz="2000" dirty="0"/>
              <a:t>, Venice 2009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0070C0"/>
                </a:solidFill>
              </a:rPr>
              <a:t>UN Framework Convention on Climate Change</a:t>
            </a:r>
          </a:p>
          <a:p>
            <a:pPr marL="346075">
              <a:spcAft>
                <a:spcPts val="300"/>
              </a:spcAft>
            </a:pPr>
            <a:r>
              <a:rPr lang="en-US" sz="2000" dirty="0"/>
              <a:t>Conference of the Parties 17, Durban 2011</a:t>
            </a:r>
          </a:p>
          <a:p>
            <a:pPr marL="346075">
              <a:spcAft>
                <a:spcPts val="300"/>
              </a:spcAft>
            </a:pPr>
            <a:r>
              <a:rPr lang="en-US" sz="2000" dirty="0"/>
              <a:t>Subsidiary Body for Scientific and Technological Advice, Bonn 2012</a:t>
            </a:r>
          </a:p>
          <a:p>
            <a:pPr marL="346075">
              <a:spcAft>
                <a:spcPts val="300"/>
              </a:spcAft>
            </a:pPr>
            <a:r>
              <a:rPr lang="en-US" sz="2000" dirty="0"/>
              <a:t>Symposium on Biodiversity and Climate Change, Lima 2014</a:t>
            </a:r>
          </a:p>
          <a:p>
            <a:pPr marL="346075">
              <a:spcAft>
                <a:spcPts val="300"/>
              </a:spcAft>
            </a:pPr>
            <a:r>
              <a:rPr lang="en-US" sz="2000" dirty="0"/>
              <a:t>Bonn Climate Change Conference, Bonn 2017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0070C0"/>
                </a:solidFill>
              </a:rPr>
              <a:t>UN World Ocean Assessment, </a:t>
            </a:r>
            <a:r>
              <a:rPr lang="en-US" sz="2000" dirty="0">
                <a:solidFill>
                  <a:srgbClr val="000000"/>
                </a:solidFill>
              </a:rPr>
              <a:t>Pool of Experts of the Regular Process for Global Reporting and Assessment of the </a:t>
            </a:r>
            <a:r>
              <a:rPr lang="en-US" sz="2000" dirty="0">
                <a:solidFill>
                  <a:srgbClr val="FF0000"/>
                </a:solidFill>
              </a:rPr>
              <a:t>State of the Marine Environment</a:t>
            </a:r>
            <a:r>
              <a:rPr lang="en-US" sz="2000" dirty="0">
                <a:solidFill>
                  <a:srgbClr val="000000"/>
                </a:solidFill>
              </a:rPr>
              <a:t>, 2015</a:t>
            </a:r>
            <a:endParaRPr lang="es-AR" sz="2000" dirty="0">
              <a:solidFill>
                <a:srgbClr val="000000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0070C0"/>
                </a:solidFill>
              </a:rPr>
              <a:t>Future of the Oceans and its Seas</a:t>
            </a:r>
            <a:r>
              <a:rPr lang="en-US" sz="2000" dirty="0"/>
              <a:t>: a non-governmental scientific perspective on seven marine research issues for the </a:t>
            </a:r>
            <a:r>
              <a:rPr lang="en-US" sz="2000" dirty="0">
                <a:solidFill>
                  <a:srgbClr val="FF0000"/>
                </a:solidFill>
              </a:rPr>
              <a:t>G7 Ministers of Science</a:t>
            </a:r>
            <a:r>
              <a:rPr lang="en-US" sz="2000" dirty="0"/>
              <a:t>. ICSU/SCOR, 2016</a:t>
            </a:r>
            <a:endParaRPr lang="es-AR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rgbClr val="0070C0"/>
                </a:solidFill>
              </a:rPr>
              <a:t>UN Ocean Conference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FF0000"/>
                </a:solidFill>
              </a:rPr>
              <a:t>Scientific knowledge </a:t>
            </a:r>
            <a:r>
              <a:rPr lang="en-US" sz="2000" dirty="0"/>
              <a:t>and implementation of </a:t>
            </a:r>
            <a:r>
              <a:rPr lang="en-US" sz="2000" dirty="0">
                <a:solidFill>
                  <a:srgbClr val="FF0000"/>
                </a:solidFill>
              </a:rPr>
              <a:t>national action plans </a:t>
            </a:r>
            <a:r>
              <a:rPr lang="en-US" sz="2000" dirty="0"/>
              <a:t>on climate and human-induced changes, New York 2017</a:t>
            </a:r>
          </a:p>
        </p:txBody>
      </p:sp>
      <p:sp>
        <p:nvSpPr>
          <p:cNvPr id="6" name="4 CuadroTexto">
            <a:extLst>
              <a:ext uri="{FF2B5EF4-FFF2-40B4-BE49-F238E27FC236}">
                <a16:creationId xmlns:a16="http://schemas.microsoft.com/office/drawing/2014/main" id="{1AE4ED3B-104A-4188-8AC3-F8E9E95676AD}"/>
              </a:ext>
            </a:extLst>
          </p:cNvPr>
          <p:cNvSpPr txBox="1"/>
          <p:nvPr/>
        </p:nvSpPr>
        <p:spPr>
          <a:xfrm>
            <a:off x="675861" y="168965"/>
            <a:ext cx="7782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CRN3070 (VOCES) </a:t>
            </a:r>
            <a:r>
              <a:rPr lang="en-US" sz="2400" b="1" dirty="0">
                <a:solidFill>
                  <a:srgbClr val="C00000"/>
                </a:solidFill>
              </a:rPr>
              <a:t>Science – Policy Interface - </a:t>
            </a:r>
            <a:r>
              <a:rPr lang="en-US" sz="2400" b="1" i="1" dirty="0">
                <a:solidFill>
                  <a:srgbClr val="C00000"/>
                </a:solidFill>
              </a:rPr>
              <a:t>International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E6EA7-6BC1-466C-9BD0-D273FCBE2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225" y="201306"/>
            <a:ext cx="526737" cy="538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3A741C-BED1-4053-8092-1D9A95FE6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4" y="201306"/>
            <a:ext cx="474706" cy="4676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2FCF39-1EE3-498B-8B32-6C96D0ADF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83" y="5641735"/>
            <a:ext cx="762000" cy="3070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B9F378-4666-4EAE-97A8-83BA702470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84" b="18500"/>
          <a:stretch/>
        </p:blipFill>
        <p:spPr>
          <a:xfrm>
            <a:off x="219613" y="979965"/>
            <a:ext cx="889635" cy="3245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E4C158-F53A-4F4F-B7AC-79F7B69B0D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1750"/>
          <a:stretch/>
        </p:blipFill>
        <p:spPr>
          <a:xfrm>
            <a:off x="361801" y="1913899"/>
            <a:ext cx="605260" cy="469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C9DEB4-D496-4897-BFD7-07CF1DC087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783" y="4531581"/>
            <a:ext cx="762520" cy="4699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1B9333-E2F0-4D8B-B827-CADD52414E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393" y="3522871"/>
            <a:ext cx="592074" cy="5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9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.telegraph.co.uk/multimedia/archive/02115/bridge-620_2115251a.jpg">
            <a:extLst>
              <a:ext uri="{FF2B5EF4-FFF2-40B4-BE49-F238E27FC236}">
                <a16:creationId xmlns:a16="http://schemas.microsoft.com/office/drawing/2014/main" id="{DFBD1DC5-E9D6-4D5D-A4D1-1C4ACA783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7508" y="2051991"/>
            <a:ext cx="6705600" cy="4196409"/>
          </a:xfrm>
          <a:prstGeom prst="rect">
            <a:avLst/>
          </a:prstGeom>
          <a:noFill/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B9392862-8068-4123-96CB-B35451B64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692" y="70104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17500" algn="l"/>
              </a:tabLst>
            </a:pPr>
            <a:r>
              <a:rPr lang="en-US" sz="2800" b="1" dirty="0">
                <a:solidFill>
                  <a:srgbClr val="C00000"/>
                </a:solidFill>
              </a:rPr>
              <a:t>We are building an interdisciplinary bridge</a:t>
            </a:r>
          </a:p>
        </p:txBody>
      </p:sp>
      <p:sp>
        <p:nvSpPr>
          <p:cNvPr id="8" name="6 CuadroTexto">
            <a:extLst>
              <a:ext uri="{FF2B5EF4-FFF2-40B4-BE49-F238E27FC236}">
                <a16:creationId xmlns:a16="http://schemas.microsoft.com/office/drawing/2014/main" id="{68883C4F-A776-48EE-BF3D-50A6CD9AB24A}"/>
              </a:ext>
            </a:extLst>
          </p:cNvPr>
          <p:cNvSpPr txBox="1"/>
          <p:nvPr/>
        </p:nvSpPr>
        <p:spPr>
          <a:xfrm>
            <a:off x="228600" y="609600"/>
            <a:ext cx="8686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It’s a dangerous bridge and it requires a lot of work to maintain operational … </a:t>
            </a:r>
          </a:p>
          <a:p>
            <a:pPr algn="ctr">
              <a:spcBef>
                <a:spcPts val="1200"/>
              </a:spcBef>
            </a:pPr>
            <a:r>
              <a:rPr lang="en-US" sz="2000" dirty="0"/>
              <a:t>We must cross it to effectively communicate our  science to policy and to move to a sustainable use of natural resources</a:t>
            </a:r>
          </a:p>
        </p:txBody>
      </p:sp>
      <p:sp>
        <p:nvSpPr>
          <p:cNvPr id="9" name="1 CuadroTexto">
            <a:extLst>
              <a:ext uri="{FF2B5EF4-FFF2-40B4-BE49-F238E27FC236}">
                <a16:creationId xmlns:a16="http://schemas.microsoft.com/office/drawing/2014/main" id="{7177038C-F4C7-45D7-B091-CE7F0B5FF9F7}"/>
              </a:ext>
            </a:extLst>
          </p:cNvPr>
          <p:cNvSpPr txBox="1"/>
          <p:nvPr/>
        </p:nvSpPr>
        <p:spPr>
          <a:xfrm>
            <a:off x="5153626" y="5940623"/>
            <a:ext cx="2749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sz="1400" dirty="0">
                <a:solidFill>
                  <a:schemeClr val="bg1"/>
                </a:solidFill>
              </a:rPr>
              <a:t>Ed </a:t>
            </a:r>
            <a:r>
              <a:rPr lang="es-AR" sz="1400" dirty="0" err="1">
                <a:solidFill>
                  <a:schemeClr val="bg1"/>
                </a:solidFill>
              </a:rPr>
              <a:t>Allison´s</a:t>
            </a:r>
            <a:r>
              <a:rPr lang="es-AR" sz="1400" dirty="0">
                <a:solidFill>
                  <a:schemeClr val="bg1"/>
                </a:solidFill>
              </a:rPr>
              <a:t> (UW) bridge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99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lberto\AppData\Local\Temp\Snorkeling Mjet.JPG">
            <a:extLst>
              <a:ext uri="{FF2B5EF4-FFF2-40B4-BE49-F238E27FC236}">
                <a16:creationId xmlns:a16="http://schemas.microsoft.com/office/drawing/2014/main" id="{7C6C8235-7C30-4015-8EA9-CB63B1370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0000" r="3005" b="17725"/>
          <a:stretch>
            <a:fillRect/>
          </a:stretch>
        </p:blipFill>
        <p:spPr bwMode="auto">
          <a:xfrm>
            <a:off x="990600" y="1143000"/>
            <a:ext cx="3733800" cy="4852348"/>
          </a:xfrm>
          <a:prstGeom prst="rect">
            <a:avLst/>
          </a:prstGeom>
          <a:noFill/>
        </p:spPr>
      </p:pic>
      <p:sp>
        <p:nvSpPr>
          <p:cNvPr id="5" name="6 CuadroTexto">
            <a:extLst>
              <a:ext uri="{FF2B5EF4-FFF2-40B4-BE49-F238E27FC236}">
                <a16:creationId xmlns:a16="http://schemas.microsoft.com/office/drawing/2014/main" id="{71515569-3E2D-4122-AE86-5FFF2FD21D33}"/>
              </a:ext>
            </a:extLst>
          </p:cNvPr>
          <p:cNvSpPr txBox="1"/>
          <p:nvPr/>
        </p:nvSpPr>
        <p:spPr>
          <a:xfrm>
            <a:off x="4997885" y="2221695"/>
            <a:ext cx="38413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i="1" dirty="0"/>
              <a:t>“… </a:t>
            </a:r>
            <a:r>
              <a:rPr lang="en-US" sz="2800" i="1" dirty="0"/>
              <a:t>the only important things are fronts. The rest is just water for fishes to travel from one front to another”</a:t>
            </a:r>
            <a:endParaRPr lang="es-AR" sz="2800" dirty="0"/>
          </a:p>
        </p:txBody>
      </p:sp>
      <p:sp>
        <p:nvSpPr>
          <p:cNvPr id="6" name="7 CuadroTexto">
            <a:extLst>
              <a:ext uri="{FF2B5EF4-FFF2-40B4-BE49-F238E27FC236}">
                <a16:creationId xmlns:a16="http://schemas.microsoft.com/office/drawing/2014/main" id="{589C02D4-0354-4B97-B2BB-B3818ACC4D9E}"/>
              </a:ext>
            </a:extLst>
          </p:cNvPr>
          <p:cNvSpPr txBox="1"/>
          <p:nvPr/>
        </p:nvSpPr>
        <p:spPr>
          <a:xfrm>
            <a:off x="4876800" y="12192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/>
              <a:t>Hermes W. </a:t>
            </a:r>
            <a:r>
              <a:rPr lang="es-AR" sz="2800" b="1" dirty="0" err="1"/>
              <a:t>Mianzan</a:t>
            </a:r>
            <a:endParaRPr lang="es-AR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DED814-3F9C-4EA7-BB24-8B4B31542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225" y="201306"/>
            <a:ext cx="526737" cy="538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D1973D-1742-442B-BC28-10841E208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4" y="201306"/>
            <a:ext cx="474706" cy="46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42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76236-CE7E-4B07-A813-5381E6C94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Extra </a:t>
            </a:r>
            <a:r>
              <a:rPr lang="es-AR" dirty="0" err="1"/>
              <a:t>slides</a:t>
            </a:r>
            <a:endParaRPr lang="es-A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A5AEC-7B3D-44C0-B744-6853AB05E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9A231C-40E8-4907-BBCC-5311E706B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2225" y="201306"/>
            <a:ext cx="526737" cy="538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EF423E-C109-49C3-95AB-A17004657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4" y="201306"/>
            <a:ext cx="474706" cy="46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52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3038ED-1730-4BE2-9866-B38D93142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802" y="900694"/>
            <a:ext cx="3884082" cy="572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A504C3-1B5E-4D23-9393-003C4E1A7DDE}"/>
              </a:ext>
            </a:extLst>
          </p:cNvPr>
          <p:cNvSpPr txBox="1"/>
          <p:nvPr/>
        </p:nvSpPr>
        <p:spPr>
          <a:xfrm>
            <a:off x="158206" y="968088"/>
            <a:ext cx="437733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Malvinas Current </a:t>
            </a:r>
            <a:r>
              <a:rPr lang="en-US" dirty="0"/>
              <a:t>is organized in distinct jets (</a:t>
            </a:r>
            <a:r>
              <a:rPr lang="en-US" dirty="0" err="1">
                <a:solidFill>
                  <a:srgbClr val="0070C0"/>
                </a:solidFill>
              </a:rPr>
              <a:t>Piola</a:t>
            </a:r>
            <a:r>
              <a:rPr lang="en-US" dirty="0">
                <a:solidFill>
                  <a:srgbClr val="0070C0"/>
                </a:solidFill>
              </a:rPr>
              <a:t> et al., </a:t>
            </a:r>
            <a:r>
              <a:rPr lang="en-US" i="1" dirty="0">
                <a:solidFill>
                  <a:srgbClr val="0070C0"/>
                </a:solidFill>
              </a:rPr>
              <a:t>JGR-O</a:t>
            </a:r>
            <a:r>
              <a:rPr lang="en-US" dirty="0">
                <a:solidFill>
                  <a:srgbClr val="0070C0"/>
                </a:solidFill>
              </a:rPr>
              <a:t>, 2013</a:t>
            </a:r>
            <a:r>
              <a:rPr lang="en-US" dirty="0"/>
              <a:t>). First observational evidence of shelf break </a:t>
            </a:r>
            <a:r>
              <a:rPr lang="en-US" dirty="0">
                <a:solidFill>
                  <a:srgbClr val="FF0000"/>
                </a:solidFill>
              </a:rPr>
              <a:t>upwelling</a:t>
            </a:r>
            <a:r>
              <a:rPr lang="en-US" dirty="0"/>
              <a:t> reported (</a:t>
            </a:r>
            <a:r>
              <a:rPr lang="en-US" dirty="0">
                <a:solidFill>
                  <a:srgbClr val="0070C0"/>
                </a:solidFill>
              </a:rPr>
              <a:t>Valla and </a:t>
            </a:r>
            <a:r>
              <a:rPr lang="en-US" dirty="0" err="1">
                <a:solidFill>
                  <a:srgbClr val="0070C0"/>
                </a:solidFill>
              </a:rPr>
              <a:t>Piola</a:t>
            </a:r>
            <a:r>
              <a:rPr lang="en-US" dirty="0">
                <a:solidFill>
                  <a:srgbClr val="0070C0"/>
                </a:solidFill>
              </a:rPr>
              <a:t>., </a:t>
            </a:r>
            <a:r>
              <a:rPr lang="en-US" i="1" dirty="0">
                <a:solidFill>
                  <a:srgbClr val="0070C0"/>
                </a:solidFill>
              </a:rPr>
              <a:t>JGR-O</a:t>
            </a:r>
            <a:r>
              <a:rPr lang="en-US" dirty="0">
                <a:solidFill>
                  <a:srgbClr val="0070C0"/>
                </a:solidFill>
              </a:rPr>
              <a:t>, 2015)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Construction of the first observationally based </a:t>
            </a:r>
            <a:r>
              <a:rPr lang="en-US" dirty="0">
                <a:solidFill>
                  <a:srgbClr val="FF0000"/>
                </a:solidFill>
              </a:rPr>
              <a:t>circulation </a:t>
            </a:r>
            <a:r>
              <a:rPr lang="en-US" dirty="0"/>
              <a:t>throughout the PSLME at regional scale </a:t>
            </a:r>
            <a:r>
              <a:rPr lang="en-US" dirty="0">
                <a:solidFill>
                  <a:srgbClr val="0070C0"/>
                </a:solidFill>
              </a:rPr>
              <a:t>(Ruiz </a:t>
            </a:r>
            <a:r>
              <a:rPr lang="en-US" dirty="0" err="1">
                <a:solidFill>
                  <a:srgbClr val="0070C0"/>
                </a:solidFill>
              </a:rPr>
              <a:t>Etcheverry</a:t>
            </a:r>
            <a:r>
              <a:rPr lang="en-US" dirty="0">
                <a:solidFill>
                  <a:srgbClr val="0070C0"/>
                </a:solidFill>
              </a:rPr>
              <a:t> et al., </a:t>
            </a:r>
            <a:r>
              <a:rPr lang="en-US" i="1" dirty="0">
                <a:solidFill>
                  <a:srgbClr val="0070C0"/>
                </a:solidFill>
              </a:rPr>
              <a:t>JGR-O</a:t>
            </a:r>
            <a:r>
              <a:rPr lang="en-US" dirty="0">
                <a:solidFill>
                  <a:srgbClr val="0070C0"/>
                </a:solidFill>
              </a:rPr>
              <a:t>, 2015)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Shelf waters </a:t>
            </a:r>
            <a:r>
              <a:rPr lang="en-US" dirty="0"/>
              <a:t>are expelled offshore along the axis of the Brazil/Malvinas Confluence (</a:t>
            </a:r>
            <a:r>
              <a:rPr lang="en-US" dirty="0" err="1">
                <a:solidFill>
                  <a:srgbClr val="0070C0"/>
                </a:solidFill>
              </a:rPr>
              <a:t>Meinen</a:t>
            </a:r>
            <a:r>
              <a:rPr lang="en-US" dirty="0">
                <a:solidFill>
                  <a:srgbClr val="0070C0"/>
                </a:solidFill>
              </a:rPr>
              <a:t> et al., </a:t>
            </a:r>
            <a:r>
              <a:rPr lang="en-US" i="1" dirty="0" err="1">
                <a:solidFill>
                  <a:srgbClr val="0070C0"/>
                </a:solidFill>
              </a:rPr>
              <a:t>Oce</a:t>
            </a:r>
            <a:r>
              <a:rPr lang="en-US" i="1" dirty="0">
                <a:solidFill>
                  <a:srgbClr val="0070C0"/>
                </a:solidFill>
              </a:rPr>
              <a:t>. Sci</a:t>
            </a:r>
            <a:r>
              <a:rPr lang="en-US" dirty="0">
                <a:solidFill>
                  <a:srgbClr val="0070C0"/>
                </a:solidFill>
              </a:rPr>
              <a:t>., 2013; Guerrero et al., </a:t>
            </a:r>
            <a:r>
              <a:rPr lang="en-US" i="1" dirty="0">
                <a:solidFill>
                  <a:srgbClr val="0070C0"/>
                </a:solidFill>
              </a:rPr>
              <a:t>JGR-O</a:t>
            </a:r>
            <a:r>
              <a:rPr lang="en-US" dirty="0">
                <a:solidFill>
                  <a:srgbClr val="0070C0"/>
                </a:solidFill>
              </a:rPr>
              <a:t>, 2014; </a:t>
            </a:r>
            <a:r>
              <a:rPr lang="en-US" dirty="0" err="1">
                <a:solidFill>
                  <a:srgbClr val="0070C0"/>
                </a:solidFill>
              </a:rPr>
              <a:t>Matano</a:t>
            </a:r>
            <a:r>
              <a:rPr lang="en-US" dirty="0">
                <a:solidFill>
                  <a:srgbClr val="0070C0"/>
                </a:solidFill>
              </a:rPr>
              <a:t> et al., </a:t>
            </a:r>
            <a:r>
              <a:rPr lang="en-US" i="1" dirty="0">
                <a:solidFill>
                  <a:srgbClr val="0070C0"/>
                </a:solidFill>
              </a:rPr>
              <a:t>JGR-O</a:t>
            </a:r>
            <a:r>
              <a:rPr lang="en-US" dirty="0">
                <a:solidFill>
                  <a:srgbClr val="0070C0"/>
                </a:solidFill>
              </a:rPr>
              <a:t>, 2014; </a:t>
            </a:r>
            <a:r>
              <a:rPr lang="en-US" dirty="0" err="1">
                <a:solidFill>
                  <a:srgbClr val="0070C0"/>
                </a:solidFill>
              </a:rPr>
              <a:t>Strub</a:t>
            </a:r>
            <a:r>
              <a:rPr lang="en-US" dirty="0">
                <a:solidFill>
                  <a:srgbClr val="0070C0"/>
                </a:solidFill>
              </a:rPr>
              <a:t> et al., </a:t>
            </a:r>
            <a:r>
              <a:rPr lang="en-US" i="1" dirty="0">
                <a:solidFill>
                  <a:srgbClr val="0070C0"/>
                </a:solidFill>
              </a:rPr>
              <a:t>JGR-O</a:t>
            </a:r>
            <a:r>
              <a:rPr lang="en-US" dirty="0">
                <a:solidFill>
                  <a:srgbClr val="0070C0"/>
                </a:solidFill>
              </a:rPr>
              <a:t>, 2014</a:t>
            </a:r>
            <a:r>
              <a:rPr lang="en-US" dirty="0"/>
              <a:t>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offshore detrainment of SASW </a:t>
            </a:r>
            <a:r>
              <a:rPr lang="en-US" dirty="0"/>
              <a:t>impact the success of fishing in Argentina, Uruguay and Southern Brazil, </a:t>
            </a:r>
            <a:r>
              <a:rPr lang="en-US" dirty="0">
                <a:solidFill>
                  <a:srgbClr val="0070C0"/>
                </a:solidFill>
              </a:rPr>
              <a:t>Franco et al., in prep.</a:t>
            </a:r>
            <a:r>
              <a:rPr lang="en-US" dirty="0"/>
              <a:t>)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675861" y="168965"/>
            <a:ext cx="7782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CRN3070 (VOCES) </a:t>
            </a:r>
            <a:r>
              <a:rPr lang="en-US" sz="2400" b="1" dirty="0">
                <a:solidFill>
                  <a:srgbClr val="C00000"/>
                </a:solidFill>
              </a:rPr>
              <a:t>Most Relevant Scientific Contributions I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F0D9379-941A-4E01-92F7-487676B18D6E}"/>
              </a:ext>
            </a:extLst>
          </p:cNvPr>
          <p:cNvGrpSpPr/>
          <p:nvPr/>
        </p:nvGrpSpPr>
        <p:grpSpPr>
          <a:xfrm>
            <a:off x="4741386" y="2752725"/>
            <a:ext cx="4212914" cy="3867969"/>
            <a:chOff x="4741386" y="2752725"/>
            <a:chExt cx="4212914" cy="38679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3D25CAF-FDE6-44A8-8211-1AEE198171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1386" y="4469968"/>
              <a:ext cx="4212914" cy="21507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FB27192-D824-41C5-B91A-720643B4EF8B}"/>
                </a:ext>
              </a:extLst>
            </p:cNvPr>
            <p:cNvSpPr/>
            <p:nvPr/>
          </p:nvSpPr>
          <p:spPr>
            <a:xfrm>
              <a:off x="6714808" y="3006407"/>
              <a:ext cx="290512" cy="691833"/>
            </a:xfrm>
            <a:custGeom>
              <a:avLst/>
              <a:gdLst>
                <a:gd name="connsiteX0" fmla="*/ 0 w 263039"/>
                <a:gd name="connsiteY0" fmla="*/ 153691 h 656611"/>
                <a:gd name="connsiteX1" fmla="*/ 101600 w 263039"/>
                <a:gd name="connsiteY1" fmla="*/ 16531 h 656611"/>
                <a:gd name="connsiteX2" fmla="*/ 259080 w 263039"/>
                <a:gd name="connsiteY2" fmla="*/ 21611 h 656611"/>
                <a:gd name="connsiteX3" fmla="*/ 213360 w 263039"/>
                <a:gd name="connsiteY3" fmla="*/ 189251 h 656611"/>
                <a:gd name="connsiteX4" fmla="*/ 187960 w 263039"/>
                <a:gd name="connsiteY4" fmla="*/ 361971 h 656611"/>
                <a:gd name="connsiteX5" fmla="*/ 193040 w 263039"/>
                <a:gd name="connsiteY5" fmla="*/ 534691 h 656611"/>
                <a:gd name="connsiteX6" fmla="*/ 228600 w 263039"/>
                <a:gd name="connsiteY6" fmla="*/ 656611 h 656611"/>
                <a:gd name="connsiteX0" fmla="*/ 0 w 324951"/>
                <a:gd name="connsiteY0" fmla="*/ 17779 h 709612"/>
                <a:gd name="connsiteX1" fmla="*/ 163512 w 324951"/>
                <a:gd name="connsiteY1" fmla="*/ 69532 h 709612"/>
                <a:gd name="connsiteX2" fmla="*/ 320992 w 324951"/>
                <a:gd name="connsiteY2" fmla="*/ 74612 h 709612"/>
                <a:gd name="connsiteX3" fmla="*/ 275272 w 324951"/>
                <a:gd name="connsiteY3" fmla="*/ 242252 h 709612"/>
                <a:gd name="connsiteX4" fmla="*/ 249872 w 324951"/>
                <a:gd name="connsiteY4" fmla="*/ 414972 h 709612"/>
                <a:gd name="connsiteX5" fmla="*/ 254952 w 324951"/>
                <a:gd name="connsiteY5" fmla="*/ 587692 h 709612"/>
                <a:gd name="connsiteX6" fmla="*/ 290512 w 324951"/>
                <a:gd name="connsiteY6" fmla="*/ 709612 h 709612"/>
                <a:gd name="connsiteX0" fmla="*/ 0 w 324951"/>
                <a:gd name="connsiteY0" fmla="*/ 0 h 691833"/>
                <a:gd name="connsiteX1" fmla="*/ 163512 w 324951"/>
                <a:gd name="connsiteY1" fmla="*/ 51753 h 691833"/>
                <a:gd name="connsiteX2" fmla="*/ 320992 w 324951"/>
                <a:gd name="connsiteY2" fmla="*/ 56833 h 691833"/>
                <a:gd name="connsiteX3" fmla="*/ 275272 w 324951"/>
                <a:gd name="connsiteY3" fmla="*/ 224473 h 691833"/>
                <a:gd name="connsiteX4" fmla="*/ 249872 w 324951"/>
                <a:gd name="connsiteY4" fmla="*/ 397193 h 691833"/>
                <a:gd name="connsiteX5" fmla="*/ 254952 w 324951"/>
                <a:gd name="connsiteY5" fmla="*/ 569913 h 691833"/>
                <a:gd name="connsiteX6" fmla="*/ 290512 w 324951"/>
                <a:gd name="connsiteY6" fmla="*/ 691833 h 691833"/>
                <a:gd name="connsiteX0" fmla="*/ 0 w 290512"/>
                <a:gd name="connsiteY0" fmla="*/ 0 h 691833"/>
                <a:gd name="connsiteX1" fmla="*/ 163512 w 290512"/>
                <a:gd name="connsiteY1" fmla="*/ 51753 h 691833"/>
                <a:gd name="connsiteX2" fmla="*/ 225742 w 290512"/>
                <a:gd name="connsiteY2" fmla="*/ 133033 h 691833"/>
                <a:gd name="connsiteX3" fmla="*/ 275272 w 290512"/>
                <a:gd name="connsiteY3" fmla="*/ 224473 h 691833"/>
                <a:gd name="connsiteX4" fmla="*/ 249872 w 290512"/>
                <a:gd name="connsiteY4" fmla="*/ 397193 h 691833"/>
                <a:gd name="connsiteX5" fmla="*/ 254952 w 290512"/>
                <a:gd name="connsiteY5" fmla="*/ 569913 h 691833"/>
                <a:gd name="connsiteX6" fmla="*/ 290512 w 290512"/>
                <a:gd name="connsiteY6" fmla="*/ 691833 h 691833"/>
                <a:gd name="connsiteX0" fmla="*/ 0 w 290512"/>
                <a:gd name="connsiteY0" fmla="*/ 0 h 691833"/>
                <a:gd name="connsiteX1" fmla="*/ 96837 w 290512"/>
                <a:gd name="connsiteY1" fmla="*/ 70803 h 691833"/>
                <a:gd name="connsiteX2" fmla="*/ 225742 w 290512"/>
                <a:gd name="connsiteY2" fmla="*/ 133033 h 691833"/>
                <a:gd name="connsiteX3" fmla="*/ 275272 w 290512"/>
                <a:gd name="connsiteY3" fmla="*/ 224473 h 691833"/>
                <a:gd name="connsiteX4" fmla="*/ 249872 w 290512"/>
                <a:gd name="connsiteY4" fmla="*/ 397193 h 691833"/>
                <a:gd name="connsiteX5" fmla="*/ 254952 w 290512"/>
                <a:gd name="connsiteY5" fmla="*/ 569913 h 691833"/>
                <a:gd name="connsiteX6" fmla="*/ 290512 w 290512"/>
                <a:gd name="connsiteY6" fmla="*/ 691833 h 691833"/>
                <a:gd name="connsiteX0" fmla="*/ 0 w 290512"/>
                <a:gd name="connsiteY0" fmla="*/ 0 h 691833"/>
                <a:gd name="connsiteX1" fmla="*/ 96837 w 290512"/>
                <a:gd name="connsiteY1" fmla="*/ 70803 h 691833"/>
                <a:gd name="connsiteX2" fmla="*/ 184467 w 290512"/>
                <a:gd name="connsiteY2" fmla="*/ 193358 h 691833"/>
                <a:gd name="connsiteX3" fmla="*/ 275272 w 290512"/>
                <a:gd name="connsiteY3" fmla="*/ 224473 h 691833"/>
                <a:gd name="connsiteX4" fmla="*/ 249872 w 290512"/>
                <a:gd name="connsiteY4" fmla="*/ 397193 h 691833"/>
                <a:gd name="connsiteX5" fmla="*/ 254952 w 290512"/>
                <a:gd name="connsiteY5" fmla="*/ 569913 h 691833"/>
                <a:gd name="connsiteX6" fmla="*/ 290512 w 290512"/>
                <a:gd name="connsiteY6" fmla="*/ 691833 h 691833"/>
                <a:gd name="connsiteX0" fmla="*/ 0 w 290512"/>
                <a:gd name="connsiteY0" fmla="*/ 0 h 691833"/>
                <a:gd name="connsiteX1" fmla="*/ 96837 w 290512"/>
                <a:gd name="connsiteY1" fmla="*/ 70803 h 691833"/>
                <a:gd name="connsiteX2" fmla="*/ 184467 w 290512"/>
                <a:gd name="connsiteY2" fmla="*/ 193358 h 691833"/>
                <a:gd name="connsiteX3" fmla="*/ 192722 w 290512"/>
                <a:gd name="connsiteY3" fmla="*/ 376873 h 691833"/>
                <a:gd name="connsiteX4" fmla="*/ 249872 w 290512"/>
                <a:gd name="connsiteY4" fmla="*/ 397193 h 691833"/>
                <a:gd name="connsiteX5" fmla="*/ 254952 w 290512"/>
                <a:gd name="connsiteY5" fmla="*/ 569913 h 691833"/>
                <a:gd name="connsiteX6" fmla="*/ 290512 w 290512"/>
                <a:gd name="connsiteY6" fmla="*/ 691833 h 691833"/>
                <a:gd name="connsiteX0" fmla="*/ 0 w 290512"/>
                <a:gd name="connsiteY0" fmla="*/ 0 h 691833"/>
                <a:gd name="connsiteX1" fmla="*/ 96837 w 290512"/>
                <a:gd name="connsiteY1" fmla="*/ 70803 h 691833"/>
                <a:gd name="connsiteX2" fmla="*/ 184467 w 290512"/>
                <a:gd name="connsiteY2" fmla="*/ 193358 h 691833"/>
                <a:gd name="connsiteX3" fmla="*/ 192722 w 290512"/>
                <a:gd name="connsiteY3" fmla="*/ 376873 h 691833"/>
                <a:gd name="connsiteX4" fmla="*/ 214947 w 290512"/>
                <a:gd name="connsiteY4" fmla="*/ 473393 h 691833"/>
                <a:gd name="connsiteX5" fmla="*/ 254952 w 290512"/>
                <a:gd name="connsiteY5" fmla="*/ 569913 h 691833"/>
                <a:gd name="connsiteX6" fmla="*/ 290512 w 290512"/>
                <a:gd name="connsiteY6" fmla="*/ 691833 h 691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512" h="691833">
                  <a:moveTo>
                    <a:pt x="0" y="0"/>
                  </a:moveTo>
                  <a:cubicBezTo>
                    <a:pt x="48260" y="36089"/>
                    <a:pt x="66093" y="38577"/>
                    <a:pt x="96837" y="70803"/>
                  </a:cubicBezTo>
                  <a:cubicBezTo>
                    <a:pt x="127582" y="103029"/>
                    <a:pt x="168486" y="142346"/>
                    <a:pt x="184467" y="193358"/>
                  </a:cubicBezTo>
                  <a:cubicBezTo>
                    <a:pt x="200448" y="244370"/>
                    <a:pt x="187642" y="330201"/>
                    <a:pt x="192722" y="376873"/>
                  </a:cubicBezTo>
                  <a:cubicBezTo>
                    <a:pt x="197802" y="423545"/>
                    <a:pt x="204575" y="441220"/>
                    <a:pt x="214947" y="473393"/>
                  </a:cubicBezTo>
                  <a:cubicBezTo>
                    <a:pt x="225319" y="505566"/>
                    <a:pt x="242358" y="533506"/>
                    <a:pt x="254952" y="569913"/>
                  </a:cubicBezTo>
                  <a:cubicBezTo>
                    <a:pt x="267546" y="606320"/>
                    <a:pt x="276118" y="655426"/>
                    <a:pt x="290512" y="69183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35C2D03-EFF8-434C-856F-095E2972091A}"/>
                </a:ext>
              </a:extLst>
            </p:cNvPr>
            <p:cNvSpPr/>
            <p:nvPr/>
          </p:nvSpPr>
          <p:spPr>
            <a:xfrm>
              <a:off x="6984486" y="2752725"/>
              <a:ext cx="227527" cy="892175"/>
            </a:xfrm>
            <a:custGeom>
              <a:avLst/>
              <a:gdLst>
                <a:gd name="connsiteX0" fmla="*/ 227527 w 227527"/>
                <a:gd name="connsiteY0" fmla="*/ 0 h 892175"/>
                <a:gd name="connsiteX1" fmla="*/ 110052 w 227527"/>
                <a:gd name="connsiteY1" fmla="*/ 185738 h 892175"/>
                <a:gd name="connsiteX2" fmla="*/ 52902 w 227527"/>
                <a:gd name="connsiteY2" fmla="*/ 433388 h 892175"/>
                <a:gd name="connsiteX3" fmla="*/ 514 w 227527"/>
                <a:gd name="connsiteY3" fmla="*/ 669925 h 892175"/>
                <a:gd name="connsiteX4" fmla="*/ 30677 w 227527"/>
                <a:gd name="connsiteY4" fmla="*/ 892175 h 89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27" h="892175">
                  <a:moveTo>
                    <a:pt x="227527" y="0"/>
                  </a:moveTo>
                  <a:cubicBezTo>
                    <a:pt x="183341" y="56753"/>
                    <a:pt x="139156" y="113507"/>
                    <a:pt x="110052" y="185738"/>
                  </a:cubicBezTo>
                  <a:cubicBezTo>
                    <a:pt x="80948" y="257969"/>
                    <a:pt x="71158" y="352690"/>
                    <a:pt x="52902" y="433388"/>
                  </a:cubicBezTo>
                  <a:cubicBezTo>
                    <a:pt x="34646" y="514086"/>
                    <a:pt x="4218" y="593461"/>
                    <a:pt x="514" y="669925"/>
                  </a:cubicBezTo>
                  <a:cubicBezTo>
                    <a:pt x="-3190" y="746389"/>
                    <a:pt x="13743" y="819282"/>
                    <a:pt x="30677" y="89217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1E3024B-9CC9-4BFB-9DE0-2BA500E8C16F}"/>
                </a:ext>
              </a:extLst>
            </p:cNvPr>
            <p:cNvSpPr/>
            <p:nvPr/>
          </p:nvSpPr>
          <p:spPr>
            <a:xfrm>
              <a:off x="6667500" y="3241181"/>
              <a:ext cx="244475" cy="311644"/>
            </a:xfrm>
            <a:custGeom>
              <a:avLst/>
              <a:gdLst>
                <a:gd name="connsiteX0" fmla="*/ 0 w 244475"/>
                <a:gd name="connsiteY0" fmla="*/ 270369 h 311644"/>
                <a:gd name="connsiteX1" fmla="*/ 123825 w 244475"/>
                <a:gd name="connsiteY1" fmla="*/ 44944 h 311644"/>
                <a:gd name="connsiteX2" fmla="*/ 161925 w 244475"/>
                <a:gd name="connsiteY2" fmla="*/ 6844 h 311644"/>
                <a:gd name="connsiteX3" fmla="*/ 184150 w 244475"/>
                <a:gd name="connsiteY3" fmla="*/ 137019 h 311644"/>
                <a:gd name="connsiteX4" fmla="*/ 244475 w 244475"/>
                <a:gd name="connsiteY4" fmla="*/ 311644 h 31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75" h="311644">
                  <a:moveTo>
                    <a:pt x="0" y="270369"/>
                  </a:moveTo>
                  <a:cubicBezTo>
                    <a:pt x="48419" y="179617"/>
                    <a:pt x="96838" y="88865"/>
                    <a:pt x="123825" y="44944"/>
                  </a:cubicBezTo>
                  <a:cubicBezTo>
                    <a:pt x="150813" y="1023"/>
                    <a:pt x="151871" y="-8502"/>
                    <a:pt x="161925" y="6844"/>
                  </a:cubicBezTo>
                  <a:cubicBezTo>
                    <a:pt x="171979" y="22190"/>
                    <a:pt x="170392" y="86219"/>
                    <a:pt x="184150" y="137019"/>
                  </a:cubicBezTo>
                  <a:cubicBezTo>
                    <a:pt x="197908" y="187819"/>
                    <a:pt x="221191" y="249731"/>
                    <a:pt x="244475" y="311644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tailEnd type="stealth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</p:grpSp>
      <p:sp>
        <p:nvSpPr>
          <p:cNvPr id="12" name="3 Rectángulo">
            <a:extLst>
              <a:ext uri="{FF2B5EF4-FFF2-40B4-BE49-F238E27FC236}">
                <a16:creationId xmlns:a16="http://schemas.microsoft.com/office/drawing/2014/main" id="{1F5C22E4-A767-4173-A680-128DDD89B0F8}"/>
              </a:ext>
            </a:extLst>
          </p:cNvPr>
          <p:cNvSpPr/>
          <p:nvPr/>
        </p:nvSpPr>
        <p:spPr>
          <a:xfrm>
            <a:off x="4997627" y="4935865"/>
            <a:ext cx="15664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ts val="1000"/>
              </a:spcAft>
            </a:pPr>
            <a:r>
              <a:rPr lang="en-US" sz="1400" dirty="0" err="1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Matano</a:t>
            </a:r>
            <a:r>
              <a:rPr lang="en-US" sz="1400" dirty="0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 et al. 2014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3 Rectángulo">
            <a:extLst>
              <a:ext uri="{FF2B5EF4-FFF2-40B4-BE49-F238E27FC236}">
                <a16:creationId xmlns:a16="http://schemas.microsoft.com/office/drawing/2014/main" id="{31A3AE33-313A-45FE-934B-3180C17BDA86}"/>
              </a:ext>
            </a:extLst>
          </p:cNvPr>
          <p:cNvSpPr/>
          <p:nvPr/>
        </p:nvSpPr>
        <p:spPr>
          <a:xfrm>
            <a:off x="7098249" y="814200"/>
            <a:ext cx="16510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ts val="1000"/>
              </a:spcAft>
            </a:pPr>
            <a:r>
              <a:rPr lang="en-US" sz="1400" dirty="0" err="1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Piola</a:t>
            </a:r>
            <a:r>
              <a:rPr lang="en-US" sz="1400" dirty="0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 et al. in review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1BA2D4-F6C0-4E7F-94D2-DB70BAEA2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2225" y="201306"/>
            <a:ext cx="526737" cy="5386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0A0BA3-3DAF-4E80-BE04-8D5732FB03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4" y="201306"/>
            <a:ext cx="474706" cy="46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1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B6C9333-BEA1-4820-A5E4-4947F356E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97957"/>
            <a:ext cx="4260681" cy="261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AE0849-AB78-4091-A6EE-16A621CE58E7}"/>
              </a:ext>
            </a:extLst>
          </p:cNvPr>
          <p:cNvSpPr/>
          <p:nvPr/>
        </p:nvSpPr>
        <p:spPr>
          <a:xfrm>
            <a:off x="95592" y="1006642"/>
            <a:ext cx="4572000" cy="45550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Low-frequency variability of PSLME is largely controlled by the variability of the Malvinas Current transport.  </a:t>
            </a:r>
            <a:r>
              <a:rPr lang="en-US" dirty="0">
                <a:solidFill>
                  <a:srgbClr val="FF0000"/>
                </a:solidFill>
              </a:rPr>
              <a:t>Spring blooms </a:t>
            </a:r>
            <a:r>
              <a:rPr lang="en-US" dirty="0">
                <a:solidFill>
                  <a:prstClr val="black"/>
                </a:solidFill>
              </a:rPr>
              <a:t>are sustained by shelf</a:t>
            </a:r>
            <a:r>
              <a:rPr lang="en-US" dirty="0">
                <a:solidFill>
                  <a:srgbClr val="00B050"/>
                </a:solidFill>
              </a:rPr>
              <a:t>-</a:t>
            </a:r>
            <a:r>
              <a:rPr lang="en-US" dirty="0">
                <a:solidFill>
                  <a:prstClr val="black"/>
                </a:solidFill>
              </a:rPr>
              <a:t>break upwelling and tidal mixing.  The observed blooms in summer requires the injection of iron from </a:t>
            </a:r>
            <a:r>
              <a:rPr lang="en-US" dirty="0">
                <a:solidFill>
                  <a:srgbClr val="FF0000"/>
                </a:solidFill>
              </a:rPr>
              <a:t>atmospheric sources 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dirty="0" err="1">
                <a:solidFill>
                  <a:srgbClr val="0070C0"/>
                </a:solidFill>
              </a:rPr>
              <a:t>Matano</a:t>
            </a:r>
            <a:r>
              <a:rPr lang="en-US" dirty="0">
                <a:solidFill>
                  <a:srgbClr val="0070C0"/>
                </a:solidFill>
              </a:rPr>
              <a:t> et al., in prep.; Spitz et al., in prep</a:t>
            </a:r>
            <a:r>
              <a:rPr lang="en-US" dirty="0">
                <a:solidFill>
                  <a:prstClr val="black"/>
                </a:solidFill>
              </a:rPr>
              <a:t>.). The wind modulates high-frequency and cross-shelf variability</a:t>
            </a:r>
            <a:r>
              <a:rPr lang="en-US" dirty="0">
                <a:solidFill>
                  <a:srgbClr val="0070C0"/>
                </a:solidFill>
              </a:rPr>
              <a:t> (Carranza et al., </a:t>
            </a:r>
            <a:r>
              <a:rPr lang="en-US" i="1" dirty="0">
                <a:solidFill>
                  <a:srgbClr val="0070C0"/>
                </a:solidFill>
              </a:rPr>
              <a:t>JGR-O</a:t>
            </a:r>
            <a:r>
              <a:rPr lang="en-US" dirty="0">
                <a:solidFill>
                  <a:srgbClr val="0070C0"/>
                </a:solidFill>
              </a:rPr>
              <a:t>, 2017).</a:t>
            </a:r>
          </a:p>
          <a:p>
            <a:pPr marL="285750" lvl="0" indent="-28575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Strong </a:t>
            </a:r>
            <a:r>
              <a:rPr lang="en-US" dirty="0">
                <a:solidFill>
                  <a:srgbClr val="FF0000"/>
                </a:solidFill>
              </a:rPr>
              <a:t>CO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uptake </a:t>
            </a:r>
            <a:r>
              <a:rPr lang="en-US" dirty="0">
                <a:solidFill>
                  <a:prstClr val="black"/>
                </a:solidFill>
              </a:rPr>
              <a:t>in the </a:t>
            </a:r>
            <a:r>
              <a:rPr lang="en-US" dirty="0"/>
              <a:t>PSLME</a:t>
            </a:r>
            <a:r>
              <a:rPr lang="en-US" dirty="0">
                <a:solidFill>
                  <a:prstClr val="black"/>
                </a:solidFill>
              </a:rPr>
              <a:t> is linked to biological activity, while the outgassing in coastal regions is mostly thermodynamically driven (</a:t>
            </a:r>
            <a:r>
              <a:rPr lang="en-US" dirty="0">
                <a:solidFill>
                  <a:srgbClr val="0070C0"/>
                </a:solidFill>
              </a:rPr>
              <a:t>Kahl et al., </a:t>
            </a:r>
            <a:r>
              <a:rPr lang="en-US" i="1" dirty="0">
                <a:solidFill>
                  <a:srgbClr val="0070C0"/>
                </a:solidFill>
              </a:rPr>
              <a:t>Cont. Shelf Res.</a:t>
            </a:r>
            <a:r>
              <a:rPr lang="en-US" dirty="0">
                <a:solidFill>
                  <a:srgbClr val="0070C0"/>
                </a:solidFill>
              </a:rPr>
              <a:t>, 2017; </a:t>
            </a:r>
            <a:r>
              <a:rPr lang="en-US" dirty="0" err="1">
                <a:solidFill>
                  <a:srgbClr val="0070C0"/>
                </a:solidFill>
              </a:rPr>
              <a:t>Piola</a:t>
            </a:r>
            <a:r>
              <a:rPr lang="en-US" dirty="0">
                <a:solidFill>
                  <a:srgbClr val="0070C0"/>
                </a:solidFill>
              </a:rPr>
              <a:t> et al., in review</a:t>
            </a:r>
            <a:r>
              <a:rPr lang="en-US" dirty="0">
                <a:solidFill>
                  <a:prstClr val="black"/>
                </a:solidFill>
              </a:rPr>
              <a:t>). </a:t>
            </a:r>
          </a:p>
        </p:txBody>
      </p:sp>
      <p:sp>
        <p:nvSpPr>
          <p:cNvPr id="6" name="1 CuadroTexto">
            <a:extLst>
              <a:ext uri="{FF2B5EF4-FFF2-40B4-BE49-F238E27FC236}">
                <a16:creationId xmlns:a16="http://schemas.microsoft.com/office/drawing/2014/main" id="{5917F60D-F55D-48E3-9DD3-F3EEFA810A58}"/>
              </a:ext>
            </a:extLst>
          </p:cNvPr>
          <p:cNvSpPr txBox="1"/>
          <p:nvPr/>
        </p:nvSpPr>
        <p:spPr>
          <a:xfrm>
            <a:off x="675861" y="168965"/>
            <a:ext cx="7782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CRN3070 (VOCES) </a:t>
            </a:r>
            <a:r>
              <a:rPr lang="en-US" sz="2400" b="1" dirty="0">
                <a:solidFill>
                  <a:srgbClr val="C00000"/>
                </a:solidFill>
              </a:rPr>
              <a:t>Most Relevant Scientific Contributions II</a:t>
            </a:r>
          </a:p>
        </p:txBody>
      </p:sp>
      <p:sp>
        <p:nvSpPr>
          <p:cNvPr id="7" name="3 Rectángulo">
            <a:extLst>
              <a:ext uri="{FF2B5EF4-FFF2-40B4-BE49-F238E27FC236}">
                <a16:creationId xmlns:a16="http://schemas.microsoft.com/office/drawing/2014/main" id="{15506706-CBC3-4C09-BB2D-EF57763CBD1D}"/>
              </a:ext>
            </a:extLst>
          </p:cNvPr>
          <p:cNvSpPr/>
          <p:nvPr/>
        </p:nvSpPr>
        <p:spPr>
          <a:xfrm>
            <a:off x="7116314" y="3635002"/>
            <a:ext cx="1716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ts val="1000"/>
              </a:spcAft>
            </a:pPr>
            <a:r>
              <a:rPr lang="en-US" sz="1400" dirty="0" err="1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Matano</a:t>
            </a:r>
            <a:r>
              <a:rPr lang="en-US" sz="1400" dirty="0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 et al. in prep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0C4ACE-A7A2-4D59-AAB5-39F2BA759D5F}"/>
              </a:ext>
            </a:extLst>
          </p:cNvPr>
          <p:cNvSpPr txBox="1"/>
          <p:nvPr/>
        </p:nvSpPr>
        <p:spPr>
          <a:xfrm>
            <a:off x="4763183" y="787078"/>
            <a:ext cx="406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Satellite radiometer                          Model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355B15-FA98-431D-859D-071CFDA70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225" y="201306"/>
            <a:ext cx="526737" cy="538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3B48552-8B45-4B7F-BE9E-09BDCF871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4" y="201306"/>
            <a:ext cx="474706" cy="46762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DDECED7-C506-4FD6-97D6-64725AE55BFF}"/>
              </a:ext>
            </a:extLst>
          </p:cNvPr>
          <p:cNvGrpSpPr/>
          <p:nvPr/>
        </p:nvGrpSpPr>
        <p:grpSpPr>
          <a:xfrm>
            <a:off x="4763183" y="3908108"/>
            <a:ext cx="1900664" cy="2887405"/>
            <a:chOff x="4763183" y="3908108"/>
            <a:chExt cx="1900664" cy="2887405"/>
          </a:xfrm>
        </p:grpSpPr>
        <p:sp>
          <p:nvSpPr>
            <p:cNvPr id="9" name="5 CuadroTexto">
              <a:extLst>
                <a:ext uri="{FF2B5EF4-FFF2-40B4-BE49-F238E27FC236}">
                  <a16:creationId xmlns:a16="http://schemas.microsoft.com/office/drawing/2014/main" id="{821B5C71-083D-4D26-8AE0-4756619C42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3183" y="3908108"/>
              <a:ext cx="16198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s-ES_tradnl" altLang="en-US" sz="1400" dirty="0" err="1">
                  <a:solidFill>
                    <a:srgbClr val="0070C0"/>
                  </a:solidFill>
                  <a:latin typeface="+mn-lt"/>
                  <a:cs typeface="+mn-cs"/>
                </a:rPr>
                <a:t>Kahl</a:t>
              </a:r>
              <a:r>
                <a:rPr lang="es-ES_tradnl" altLang="en-US" sz="1400" dirty="0">
                  <a:solidFill>
                    <a:srgbClr val="0070C0"/>
                  </a:solidFill>
                  <a:latin typeface="+mn-lt"/>
                  <a:cs typeface="+mn-cs"/>
                </a:rPr>
                <a:t> et al</a:t>
              </a:r>
              <a:r>
                <a:rPr lang="en-US" altLang="en-US" sz="1400" dirty="0">
                  <a:solidFill>
                    <a:srgbClr val="0070C0"/>
                  </a:solidFill>
                  <a:latin typeface="+mn-lt"/>
                  <a:cs typeface="+mn-cs"/>
                </a:rPr>
                <a:t>., 2017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384B3CC-3480-4D8C-8312-6D960CF84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63183" y="4176795"/>
              <a:ext cx="1900664" cy="2618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549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69369" y="884302"/>
            <a:ext cx="4284575" cy="5217277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First report of positive </a:t>
            </a:r>
            <a:r>
              <a:rPr lang="en-US" sz="1800" dirty="0">
                <a:solidFill>
                  <a:srgbClr val="FF0000"/>
                </a:solidFill>
              </a:rPr>
              <a:t>trends in chlorophyll-</a:t>
            </a:r>
            <a:r>
              <a:rPr lang="en-US" sz="1800" i="1" dirty="0">
                <a:solidFill>
                  <a:srgbClr val="FF0000"/>
                </a:solidFill>
              </a:rPr>
              <a:t>a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in the nursing grounds of Argentine hake (</a:t>
            </a:r>
            <a:r>
              <a:rPr lang="en-US" sz="1800" dirty="0" err="1">
                <a:solidFill>
                  <a:srgbClr val="0070C0"/>
                </a:solidFill>
              </a:rPr>
              <a:t>Marrari</a:t>
            </a:r>
            <a:r>
              <a:rPr lang="en-US" sz="1800" dirty="0">
                <a:solidFill>
                  <a:srgbClr val="0070C0"/>
                </a:solidFill>
              </a:rPr>
              <a:t> et al., </a:t>
            </a:r>
            <a:r>
              <a:rPr lang="en-US" sz="1800" i="1" dirty="0">
                <a:solidFill>
                  <a:srgbClr val="0070C0"/>
                </a:solidFill>
              </a:rPr>
              <a:t>Remote Sens. </a:t>
            </a:r>
            <a:r>
              <a:rPr lang="en-US" sz="1800" i="1" dirty="0" err="1">
                <a:solidFill>
                  <a:srgbClr val="0070C0"/>
                </a:solidFill>
              </a:rPr>
              <a:t>Env</a:t>
            </a:r>
            <a:r>
              <a:rPr lang="en-US" sz="1800" dirty="0">
                <a:solidFill>
                  <a:srgbClr val="0070C0"/>
                </a:solidFill>
              </a:rPr>
              <a:t>., 2016</a:t>
            </a:r>
            <a:r>
              <a:rPr lang="en-US" sz="1800" dirty="0"/>
              <a:t>), which is now confirmed to be widespread increase over the PSLME (</a:t>
            </a:r>
            <a:r>
              <a:rPr lang="en-US" sz="1800" dirty="0" err="1">
                <a:solidFill>
                  <a:srgbClr val="0070C0"/>
                </a:solidFill>
              </a:rPr>
              <a:t>Marrari</a:t>
            </a:r>
            <a:r>
              <a:rPr lang="en-US" sz="1800" dirty="0">
                <a:solidFill>
                  <a:srgbClr val="0070C0"/>
                </a:solidFill>
              </a:rPr>
              <a:t> et al., </a:t>
            </a:r>
            <a:r>
              <a:rPr lang="en-US" sz="1800" i="1" dirty="0">
                <a:solidFill>
                  <a:srgbClr val="0070C0"/>
                </a:solidFill>
              </a:rPr>
              <a:t>Front. Mar. Sci</a:t>
            </a:r>
            <a:r>
              <a:rPr lang="en-US" sz="1800" dirty="0">
                <a:solidFill>
                  <a:srgbClr val="0070C0"/>
                </a:solidFill>
              </a:rPr>
              <a:t>., 2017</a:t>
            </a:r>
            <a:r>
              <a:rPr lang="en-US" sz="1800" dirty="0"/>
              <a:t>). The </a:t>
            </a:r>
            <a:r>
              <a:rPr lang="en-US" sz="1800" dirty="0" err="1"/>
              <a:t>chl</a:t>
            </a:r>
            <a:r>
              <a:rPr lang="en-US" sz="1800" dirty="0"/>
              <a:t>-</a:t>
            </a:r>
            <a:r>
              <a:rPr lang="en-US" sz="1800" i="1" dirty="0"/>
              <a:t>a</a:t>
            </a:r>
            <a:r>
              <a:rPr lang="en-US" sz="1800" dirty="0"/>
              <a:t> trends are not associated with sea surface temperature trends </a:t>
            </a:r>
            <a:r>
              <a:rPr lang="en-US" sz="1800" dirty="0">
                <a:solidFill>
                  <a:srgbClr val="0070C0"/>
                </a:solidFill>
              </a:rPr>
              <a:t>(Muller-</a:t>
            </a:r>
            <a:r>
              <a:rPr lang="en-US" sz="1800" dirty="0" err="1">
                <a:solidFill>
                  <a:srgbClr val="0070C0"/>
                </a:solidFill>
              </a:rPr>
              <a:t>Karger</a:t>
            </a:r>
            <a:r>
              <a:rPr lang="en-US" sz="1800" dirty="0">
                <a:solidFill>
                  <a:srgbClr val="0070C0"/>
                </a:solidFill>
              </a:rPr>
              <a:t> et al., </a:t>
            </a:r>
            <a:r>
              <a:rPr lang="en-US" sz="1800" i="1" dirty="0">
                <a:solidFill>
                  <a:srgbClr val="0070C0"/>
                </a:solidFill>
              </a:rPr>
              <a:t>IGMET Rep</a:t>
            </a:r>
            <a:r>
              <a:rPr lang="en-US" sz="1800" dirty="0">
                <a:solidFill>
                  <a:srgbClr val="0070C0"/>
                </a:solidFill>
              </a:rPr>
              <a:t>., 2017)</a:t>
            </a:r>
            <a:r>
              <a:rPr lang="en-US" sz="1800" dirty="0"/>
              <a:t>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FF0000"/>
                </a:solidFill>
              </a:rPr>
              <a:t>85% of the chlorophyll-</a:t>
            </a:r>
            <a:r>
              <a:rPr lang="en-US" sz="1800" i="1" dirty="0">
                <a:solidFill>
                  <a:srgbClr val="FF0000"/>
                </a:solidFill>
              </a:rPr>
              <a:t>a</a:t>
            </a:r>
            <a:r>
              <a:rPr lang="en-US" sz="1800" i="1" dirty="0"/>
              <a:t> </a:t>
            </a:r>
            <a:r>
              <a:rPr lang="en-US" sz="1800" dirty="0"/>
              <a:t>in the PSLME shelf</a:t>
            </a:r>
            <a:r>
              <a:rPr lang="en-US" sz="1800" dirty="0">
                <a:solidFill>
                  <a:srgbClr val="00B050"/>
                </a:solidFill>
              </a:rPr>
              <a:t>-</a:t>
            </a:r>
            <a:r>
              <a:rPr lang="en-US" sz="1800" dirty="0"/>
              <a:t>break below the upper mixed layer may reach the seabed, favoring the development of epibenthic communities and the formation of seed diatom banks and organic iron-rich sediments (</a:t>
            </a:r>
            <a:r>
              <a:rPr lang="en-US" sz="1800" dirty="0" err="1">
                <a:solidFill>
                  <a:srgbClr val="0070C0"/>
                </a:solidFill>
              </a:rPr>
              <a:t>Carreto</a:t>
            </a:r>
            <a:r>
              <a:rPr lang="en-US" sz="1800" dirty="0">
                <a:solidFill>
                  <a:srgbClr val="0070C0"/>
                </a:solidFill>
              </a:rPr>
              <a:t> et al., </a:t>
            </a:r>
            <a:r>
              <a:rPr lang="en-US" sz="1800" i="1" dirty="0" err="1">
                <a:solidFill>
                  <a:srgbClr val="0070C0"/>
                </a:solidFill>
              </a:rPr>
              <a:t>Progr</a:t>
            </a:r>
            <a:r>
              <a:rPr lang="en-US" sz="1800" i="1" dirty="0">
                <a:solidFill>
                  <a:srgbClr val="0070C0"/>
                </a:solidFill>
              </a:rPr>
              <a:t>. </a:t>
            </a:r>
            <a:r>
              <a:rPr lang="en-US" sz="1800" i="1" dirty="0" err="1">
                <a:solidFill>
                  <a:srgbClr val="0070C0"/>
                </a:solidFill>
              </a:rPr>
              <a:t>Oceanogr</a:t>
            </a:r>
            <a:r>
              <a:rPr lang="en-US" sz="1800" dirty="0">
                <a:solidFill>
                  <a:srgbClr val="0070C0"/>
                </a:solidFill>
              </a:rPr>
              <a:t>. 2016</a:t>
            </a:r>
            <a:r>
              <a:rPr lang="en-US" sz="1800" dirty="0"/>
              <a:t>). 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75861" y="168965"/>
            <a:ext cx="7782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CRN3070 (VOCES) </a:t>
            </a:r>
            <a:r>
              <a:rPr lang="en-US" sz="2400" b="1" dirty="0">
                <a:solidFill>
                  <a:srgbClr val="C00000"/>
                </a:solidFill>
              </a:rPr>
              <a:t>Most Relevant Scientific Contributions III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3D89FAA-B71E-4BF6-8A26-CE7F37063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5" t="18257" r="26319" b="17557"/>
          <a:stretch/>
        </p:blipFill>
        <p:spPr bwMode="auto">
          <a:xfrm>
            <a:off x="5098312" y="834440"/>
            <a:ext cx="3618744" cy="378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4 CuadroTexto">
            <a:extLst>
              <a:ext uri="{FF2B5EF4-FFF2-40B4-BE49-F238E27FC236}">
                <a16:creationId xmlns:a16="http://schemas.microsoft.com/office/drawing/2014/main" id="{6864DAA4-ADA8-41C1-BF74-4A6EBE9FCC00}"/>
              </a:ext>
            </a:extLst>
          </p:cNvPr>
          <p:cNvSpPr txBox="1"/>
          <p:nvPr/>
        </p:nvSpPr>
        <p:spPr>
          <a:xfrm>
            <a:off x="7315758" y="3308275"/>
            <a:ext cx="95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+78%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7" name="7 CuadroTexto">
            <a:extLst>
              <a:ext uri="{FF2B5EF4-FFF2-40B4-BE49-F238E27FC236}">
                <a16:creationId xmlns:a16="http://schemas.microsoft.com/office/drawing/2014/main" id="{B5E976D8-605C-4944-BC59-3AB54AF111B8}"/>
              </a:ext>
            </a:extLst>
          </p:cNvPr>
          <p:cNvSpPr txBox="1"/>
          <p:nvPr/>
        </p:nvSpPr>
        <p:spPr>
          <a:xfrm>
            <a:off x="6166164" y="2872203"/>
            <a:ext cx="95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+43%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8" name="8 CuadroTexto">
            <a:extLst>
              <a:ext uri="{FF2B5EF4-FFF2-40B4-BE49-F238E27FC236}">
                <a16:creationId xmlns:a16="http://schemas.microsoft.com/office/drawing/2014/main" id="{A3D1F18C-BBD7-4A67-877F-F09C25F28B2A}"/>
              </a:ext>
            </a:extLst>
          </p:cNvPr>
          <p:cNvSpPr txBox="1"/>
          <p:nvPr/>
        </p:nvSpPr>
        <p:spPr>
          <a:xfrm>
            <a:off x="7432717" y="2687537"/>
            <a:ext cx="95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AR" b="1" dirty="0">
                <a:solidFill>
                  <a:schemeClr val="bg1"/>
                </a:solidFill>
              </a:rPr>
              <a:t>+26%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9" name="9 CuadroTexto">
            <a:extLst>
              <a:ext uri="{FF2B5EF4-FFF2-40B4-BE49-F238E27FC236}">
                <a16:creationId xmlns:a16="http://schemas.microsoft.com/office/drawing/2014/main" id="{CE7890A0-0C8F-4DD2-84EB-94E9A17875D2}"/>
              </a:ext>
            </a:extLst>
          </p:cNvPr>
          <p:cNvSpPr txBox="1"/>
          <p:nvPr/>
        </p:nvSpPr>
        <p:spPr>
          <a:xfrm>
            <a:off x="5852010" y="1397085"/>
            <a:ext cx="956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chemeClr val="bg1"/>
                </a:solidFill>
              </a:rPr>
              <a:t>+13%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10" name="3 Rectángulo">
            <a:extLst>
              <a:ext uri="{FF2B5EF4-FFF2-40B4-BE49-F238E27FC236}">
                <a16:creationId xmlns:a16="http://schemas.microsoft.com/office/drawing/2014/main" id="{AA798B50-DEFB-4ADF-9E36-90DE0AC2D6B4}"/>
              </a:ext>
            </a:extLst>
          </p:cNvPr>
          <p:cNvSpPr/>
          <p:nvPr/>
        </p:nvSpPr>
        <p:spPr>
          <a:xfrm>
            <a:off x="5263132" y="4510563"/>
            <a:ext cx="15458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ts val="1000"/>
              </a:spcAft>
            </a:pPr>
            <a:r>
              <a:rPr lang="en-US" sz="1400" dirty="0" err="1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Marrari</a:t>
            </a:r>
            <a:r>
              <a:rPr lang="en-US" sz="1400" dirty="0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 et al. 2017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1C95AD-711E-4817-BF4E-FD13F9159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225" y="201306"/>
            <a:ext cx="526737" cy="5386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53BD82-A33F-4038-836E-FB9A1CDC0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4" y="201306"/>
            <a:ext cx="474706" cy="46762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26C1A5-6C7F-4798-AFC0-810687044AF3}"/>
              </a:ext>
            </a:extLst>
          </p:cNvPr>
          <p:cNvSpPr/>
          <p:nvPr/>
        </p:nvSpPr>
        <p:spPr>
          <a:xfrm>
            <a:off x="5479409" y="1082675"/>
            <a:ext cx="1146816" cy="911225"/>
          </a:xfrm>
          <a:custGeom>
            <a:avLst/>
            <a:gdLst>
              <a:gd name="connsiteX0" fmla="*/ 314966 w 1146816"/>
              <a:gd name="connsiteY0" fmla="*/ 0 h 911225"/>
              <a:gd name="connsiteX1" fmla="*/ 222891 w 1146816"/>
              <a:gd name="connsiteY1" fmla="*/ 12700 h 911225"/>
              <a:gd name="connsiteX2" fmla="*/ 641 w 1146816"/>
              <a:gd name="connsiteY2" fmla="*/ 9525 h 911225"/>
              <a:gd name="connsiteX3" fmla="*/ 159391 w 1146816"/>
              <a:gd name="connsiteY3" fmla="*/ 114300 h 911225"/>
              <a:gd name="connsiteX4" fmla="*/ 276866 w 1146816"/>
              <a:gd name="connsiteY4" fmla="*/ 209550 h 911225"/>
              <a:gd name="connsiteX5" fmla="*/ 565791 w 1146816"/>
              <a:gd name="connsiteY5" fmla="*/ 336550 h 911225"/>
              <a:gd name="connsiteX6" fmla="*/ 826141 w 1146816"/>
              <a:gd name="connsiteY6" fmla="*/ 409575 h 911225"/>
              <a:gd name="connsiteX7" fmla="*/ 953141 w 1146816"/>
              <a:gd name="connsiteY7" fmla="*/ 488950 h 911225"/>
              <a:gd name="connsiteX8" fmla="*/ 1064266 w 1146816"/>
              <a:gd name="connsiteY8" fmla="*/ 615950 h 911225"/>
              <a:gd name="connsiteX9" fmla="*/ 1096016 w 1146816"/>
              <a:gd name="connsiteY9" fmla="*/ 711200 h 911225"/>
              <a:gd name="connsiteX10" fmla="*/ 1111891 w 1146816"/>
              <a:gd name="connsiteY10" fmla="*/ 838200 h 911225"/>
              <a:gd name="connsiteX11" fmla="*/ 1146816 w 1146816"/>
              <a:gd name="connsiteY11" fmla="*/ 911225 h 91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46816" h="911225">
                <a:moveTo>
                  <a:pt x="314966" y="0"/>
                </a:moveTo>
                <a:cubicBezTo>
                  <a:pt x="295122" y="5556"/>
                  <a:pt x="275278" y="11113"/>
                  <a:pt x="222891" y="12700"/>
                </a:cubicBezTo>
                <a:cubicBezTo>
                  <a:pt x="170504" y="14287"/>
                  <a:pt x="11224" y="-7408"/>
                  <a:pt x="641" y="9525"/>
                </a:cubicBezTo>
                <a:cubicBezTo>
                  <a:pt x="-9942" y="26458"/>
                  <a:pt x="113353" y="80963"/>
                  <a:pt x="159391" y="114300"/>
                </a:cubicBezTo>
                <a:cubicBezTo>
                  <a:pt x="205428" y="147638"/>
                  <a:pt x="209133" y="172508"/>
                  <a:pt x="276866" y="209550"/>
                </a:cubicBezTo>
                <a:cubicBezTo>
                  <a:pt x="344599" y="246592"/>
                  <a:pt x="474245" y="303213"/>
                  <a:pt x="565791" y="336550"/>
                </a:cubicBezTo>
                <a:cubicBezTo>
                  <a:pt x="657337" y="369888"/>
                  <a:pt x="761583" y="384175"/>
                  <a:pt x="826141" y="409575"/>
                </a:cubicBezTo>
                <a:cubicBezTo>
                  <a:pt x="890699" y="434975"/>
                  <a:pt x="913454" y="454554"/>
                  <a:pt x="953141" y="488950"/>
                </a:cubicBezTo>
                <a:cubicBezTo>
                  <a:pt x="992828" y="523346"/>
                  <a:pt x="1040454" y="578908"/>
                  <a:pt x="1064266" y="615950"/>
                </a:cubicBezTo>
                <a:cubicBezTo>
                  <a:pt x="1088078" y="652992"/>
                  <a:pt x="1088079" y="674158"/>
                  <a:pt x="1096016" y="711200"/>
                </a:cubicBezTo>
                <a:cubicBezTo>
                  <a:pt x="1103954" y="748242"/>
                  <a:pt x="1103424" y="804863"/>
                  <a:pt x="1111891" y="838200"/>
                </a:cubicBezTo>
                <a:cubicBezTo>
                  <a:pt x="1120358" y="871537"/>
                  <a:pt x="1133587" y="891381"/>
                  <a:pt x="1146816" y="911225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530CEEA-3858-458C-AADF-8C27362C894B}"/>
              </a:ext>
            </a:extLst>
          </p:cNvPr>
          <p:cNvSpPr/>
          <p:nvPr/>
        </p:nvSpPr>
        <p:spPr>
          <a:xfrm>
            <a:off x="6575117" y="2016125"/>
            <a:ext cx="271547" cy="1511300"/>
          </a:xfrm>
          <a:custGeom>
            <a:avLst/>
            <a:gdLst>
              <a:gd name="connsiteX0" fmla="*/ 47933 w 271547"/>
              <a:gd name="connsiteY0" fmla="*/ 0 h 1511300"/>
              <a:gd name="connsiteX1" fmla="*/ 308 w 271547"/>
              <a:gd name="connsiteY1" fmla="*/ 117475 h 1511300"/>
              <a:gd name="connsiteX2" fmla="*/ 35233 w 271547"/>
              <a:gd name="connsiteY2" fmla="*/ 301625 h 1511300"/>
              <a:gd name="connsiteX3" fmla="*/ 171758 w 271547"/>
              <a:gd name="connsiteY3" fmla="*/ 488950 h 1511300"/>
              <a:gd name="connsiteX4" fmla="*/ 267008 w 271547"/>
              <a:gd name="connsiteY4" fmla="*/ 574675 h 1511300"/>
              <a:gd name="connsiteX5" fmla="*/ 247958 w 271547"/>
              <a:gd name="connsiteY5" fmla="*/ 933450 h 1511300"/>
              <a:gd name="connsiteX6" fmla="*/ 174933 w 271547"/>
              <a:gd name="connsiteY6" fmla="*/ 1241425 h 1511300"/>
              <a:gd name="connsiteX7" fmla="*/ 162233 w 271547"/>
              <a:gd name="connsiteY7" fmla="*/ 1511300 h 1511300"/>
              <a:gd name="connsiteX0" fmla="*/ 47933 w 271547"/>
              <a:gd name="connsiteY0" fmla="*/ 0 h 1511300"/>
              <a:gd name="connsiteX1" fmla="*/ 308 w 271547"/>
              <a:gd name="connsiteY1" fmla="*/ 117475 h 1511300"/>
              <a:gd name="connsiteX2" fmla="*/ 35233 w 271547"/>
              <a:gd name="connsiteY2" fmla="*/ 301625 h 1511300"/>
              <a:gd name="connsiteX3" fmla="*/ 171758 w 271547"/>
              <a:gd name="connsiteY3" fmla="*/ 488950 h 1511300"/>
              <a:gd name="connsiteX4" fmla="*/ 267008 w 271547"/>
              <a:gd name="connsiteY4" fmla="*/ 574675 h 1511300"/>
              <a:gd name="connsiteX5" fmla="*/ 247958 w 271547"/>
              <a:gd name="connsiteY5" fmla="*/ 933450 h 1511300"/>
              <a:gd name="connsiteX6" fmla="*/ 174933 w 271547"/>
              <a:gd name="connsiteY6" fmla="*/ 1241425 h 1511300"/>
              <a:gd name="connsiteX7" fmla="*/ 162233 w 271547"/>
              <a:gd name="connsiteY7" fmla="*/ 1511300 h 15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1547" h="1511300">
                <a:moveTo>
                  <a:pt x="47933" y="0"/>
                </a:moveTo>
                <a:cubicBezTo>
                  <a:pt x="25179" y="33602"/>
                  <a:pt x="2425" y="67204"/>
                  <a:pt x="308" y="117475"/>
                </a:cubicBezTo>
                <a:cubicBezTo>
                  <a:pt x="-1809" y="167746"/>
                  <a:pt x="6658" y="239713"/>
                  <a:pt x="35233" y="301625"/>
                </a:cubicBezTo>
                <a:cubicBezTo>
                  <a:pt x="63808" y="363537"/>
                  <a:pt x="133129" y="443442"/>
                  <a:pt x="171758" y="488950"/>
                </a:cubicBezTo>
                <a:cubicBezTo>
                  <a:pt x="210387" y="534458"/>
                  <a:pt x="254308" y="500592"/>
                  <a:pt x="267008" y="574675"/>
                </a:cubicBezTo>
                <a:cubicBezTo>
                  <a:pt x="279708" y="648758"/>
                  <a:pt x="263304" y="822325"/>
                  <a:pt x="247958" y="933450"/>
                </a:cubicBezTo>
                <a:cubicBezTo>
                  <a:pt x="232612" y="1044575"/>
                  <a:pt x="189220" y="1145117"/>
                  <a:pt x="174933" y="1241425"/>
                </a:cubicBezTo>
                <a:cubicBezTo>
                  <a:pt x="160646" y="1337733"/>
                  <a:pt x="180754" y="1389063"/>
                  <a:pt x="162233" y="151130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F168CE7-5603-45BD-8F91-5A72BEB08E21}"/>
              </a:ext>
            </a:extLst>
          </p:cNvPr>
          <p:cNvSpPr/>
          <p:nvPr/>
        </p:nvSpPr>
        <p:spPr>
          <a:xfrm>
            <a:off x="6718300" y="3082925"/>
            <a:ext cx="902435" cy="1152525"/>
          </a:xfrm>
          <a:custGeom>
            <a:avLst/>
            <a:gdLst>
              <a:gd name="connsiteX0" fmla="*/ 22225 w 902435"/>
              <a:gd name="connsiteY0" fmla="*/ 444500 h 1152525"/>
              <a:gd name="connsiteX1" fmla="*/ 0 w 902435"/>
              <a:gd name="connsiteY1" fmla="*/ 752475 h 1152525"/>
              <a:gd name="connsiteX2" fmla="*/ 22225 w 902435"/>
              <a:gd name="connsiteY2" fmla="*/ 933450 h 1152525"/>
              <a:gd name="connsiteX3" fmla="*/ 117475 w 902435"/>
              <a:gd name="connsiteY3" fmla="*/ 1098550 h 1152525"/>
              <a:gd name="connsiteX4" fmla="*/ 279400 w 902435"/>
              <a:gd name="connsiteY4" fmla="*/ 1149350 h 1152525"/>
              <a:gd name="connsiteX5" fmla="*/ 377825 w 902435"/>
              <a:gd name="connsiteY5" fmla="*/ 1133475 h 1152525"/>
              <a:gd name="connsiteX6" fmla="*/ 419100 w 902435"/>
              <a:gd name="connsiteY6" fmla="*/ 1022350 h 1152525"/>
              <a:gd name="connsiteX7" fmla="*/ 574675 w 902435"/>
              <a:gd name="connsiteY7" fmla="*/ 993775 h 1152525"/>
              <a:gd name="connsiteX8" fmla="*/ 771525 w 902435"/>
              <a:gd name="connsiteY8" fmla="*/ 1003300 h 1152525"/>
              <a:gd name="connsiteX9" fmla="*/ 793750 w 902435"/>
              <a:gd name="connsiteY9" fmla="*/ 958850 h 1152525"/>
              <a:gd name="connsiteX10" fmla="*/ 615950 w 902435"/>
              <a:gd name="connsiteY10" fmla="*/ 911225 h 1152525"/>
              <a:gd name="connsiteX11" fmla="*/ 695325 w 902435"/>
              <a:gd name="connsiteY11" fmla="*/ 876300 h 1152525"/>
              <a:gd name="connsiteX12" fmla="*/ 733425 w 902435"/>
              <a:gd name="connsiteY12" fmla="*/ 819150 h 1152525"/>
              <a:gd name="connsiteX13" fmla="*/ 739775 w 902435"/>
              <a:gd name="connsiteY13" fmla="*/ 720725 h 1152525"/>
              <a:gd name="connsiteX14" fmla="*/ 714375 w 902435"/>
              <a:gd name="connsiteY14" fmla="*/ 666750 h 1152525"/>
              <a:gd name="connsiteX15" fmla="*/ 669925 w 902435"/>
              <a:gd name="connsiteY15" fmla="*/ 676275 h 1152525"/>
              <a:gd name="connsiteX16" fmla="*/ 622300 w 902435"/>
              <a:gd name="connsiteY16" fmla="*/ 638175 h 1152525"/>
              <a:gd name="connsiteX17" fmla="*/ 606425 w 902435"/>
              <a:gd name="connsiteY17" fmla="*/ 590550 h 1152525"/>
              <a:gd name="connsiteX18" fmla="*/ 635000 w 902435"/>
              <a:gd name="connsiteY18" fmla="*/ 561975 h 1152525"/>
              <a:gd name="connsiteX19" fmla="*/ 641350 w 902435"/>
              <a:gd name="connsiteY19" fmla="*/ 549275 h 1152525"/>
              <a:gd name="connsiteX20" fmla="*/ 638175 w 902435"/>
              <a:gd name="connsiteY20" fmla="*/ 444500 h 1152525"/>
              <a:gd name="connsiteX21" fmla="*/ 714375 w 902435"/>
              <a:gd name="connsiteY21" fmla="*/ 250825 h 1152525"/>
              <a:gd name="connsiteX22" fmla="*/ 869950 w 902435"/>
              <a:gd name="connsiteY22" fmla="*/ 114300 h 1152525"/>
              <a:gd name="connsiteX23" fmla="*/ 901700 w 902435"/>
              <a:gd name="connsiteY23" fmla="*/ 34925 h 1152525"/>
              <a:gd name="connsiteX24" fmla="*/ 854075 w 902435"/>
              <a:gd name="connsiteY24" fmla="*/ 0 h 115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02435" h="1152525">
                <a:moveTo>
                  <a:pt x="22225" y="444500"/>
                </a:moveTo>
                <a:cubicBezTo>
                  <a:pt x="11112" y="557741"/>
                  <a:pt x="0" y="670983"/>
                  <a:pt x="0" y="752475"/>
                </a:cubicBezTo>
                <a:cubicBezTo>
                  <a:pt x="0" y="833967"/>
                  <a:pt x="2646" y="875771"/>
                  <a:pt x="22225" y="933450"/>
                </a:cubicBezTo>
                <a:cubicBezTo>
                  <a:pt x="41804" y="991129"/>
                  <a:pt x="74613" y="1062567"/>
                  <a:pt x="117475" y="1098550"/>
                </a:cubicBezTo>
                <a:cubicBezTo>
                  <a:pt x="160337" y="1134533"/>
                  <a:pt x="236008" y="1143529"/>
                  <a:pt x="279400" y="1149350"/>
                </a:cubicBezTo>
                <a:cubicBezTo>
                  <a:pt x="322792" y="1155171"/>
                  <a:pt x="354542" y="1154642"/>
                  <a:pt x="377825" y="1133475"/>
                </a:cubicBezTo>
                <a:cubicBezTo>
                  <a:pt x="401108" y="1112308"/>
                  <a:pt x="386292" y="1045633"/>
                  <a:pt x="419100" y="1022350"/>
                </a:cubicBezTo>
                <a:cubicBezTo>
                  <a:pt x="451908" y="999067"/>
                  <a:pt x="515938" y="996950"/>
                  <a:pt x="574675" y="993775"/>
                </a:cubicBezTo>
                <a:cubicBezTo>
                  <a:pt x="633413" y="990600"/>
                  <a:pt x="735013" y="1009121"/>
                  <a:pt x="771525" y="1003300"/>
                </a:cubicBezTo>
                <a:cubicBezTo>
                  <a:pt x="808037" y="997479"/>
                  <a:pt x="819679" y="974196"/>
                  <a:pt x="793750" y="958850"/>
                </a:cubicBezTo>
                <a:cubicBezTo>
                  <a:pt x="767821" y="943504"/>
                  <a:pt x="632354" y="924983"/>
                  <a:pt x="615950" y="911225"/>
                </a:cubicBezTo>
                <a:cubicBezTo>
                  <a:pt x="599546" y="897467"/>
                  <a:pt x="675746" y="891646"/>
                  <a:pt x="695325" y="876300"/>
                </a:cubicBezTo>
                <a:cubicBezTo>
                  <a:pt x="714904" y="860954"/>
                  <a:pt x="726017" y="845079"/>
                  <a:pt x="733425" y="819150"/>
                </a:cubicBezTo>
                <a:cubicBezTo>
                  <a:pt x="740833" y="793221"/>
                  <a:pt x="742950" y="746125"/>
                  <a:pt x="739775" y="720725"/>
                </a:cubicBezTo>
                <a:cubicBezTo>
                  <a:pt x="736600" y="695325"/>
                  <a:pt x="726017" y="674158"/>
                  <a:pt x="714375" y="666750"/>
                </a:cubicBezTo>
                <a:cubicBezTo>
                  <a:pt x="702733" y="659342"/>
                  <a:pt x="685271" y="681038"/>
                  <a:pt x="669925" y="676275"/>
                </a:cubicBezTo>
                <a:cubicBezTo>
                  <a:pt x="654579" y="671512"/>
                  <a:pt x="632883" y="652463"/>
                  <a:pt x="622300" y="638175"/>
                </a:cubicBezTo>
                <a:cubicBezTo>
                  <a:pt x="611717" y="623888"/>
                  <a:pt x="604308" y="603250"/>
                  <a:pt x="606425" y="590550"/>
                </a:cubicBezTo>
                <a:cubicBezTo>
                  <a:pt x="608542" y="577850"/>
                  <a:pt x="635000" y="561975"/>
                  <a:pt x="635000" y="561975"/>
                </a:cubicBezTo>
                <a:cubicBezTo>
                  <a:pt x="640821" y="555096"/>
                  <a:pt x="640821" y="568854"/>
                  <a:pt x="641350" y="549275"/>
                </a:cubicBezTo>
                <a:cubicBezTo>
                  <a:pt x="641879" y="529696"/>
                  <a:pt x="626004" y="494242"/>
                  <a:pt x="638175" y="444500"/>
                </a:cubicBezTo>
                <a:cubicBezTo>
                  <a:pt x="650346" y="394758"/>
                  <a:pt x="675746" y="305858"/>
                  <a:pt x="714375" y="250825"/>
                </a:cubicBezTo>
                <a:cubicBezTo>
                  <a:pt x="753004" y="195792"/>
                  <a:pt x="838729" y="150283"/>
                  <a:pt x="869950" y="114300"/>
                </a:cubicBezTo>
                <a:cubicBezTo>
                  <a:pt x="901171" y="78317"/>
                  <a:pt x="904346" y="53975"/>
                  <a:pt x="901700" y="34925"/>
                </a:cubicBezTo>
                <a:cubicBezTo>
                  <a:pt x="899054" y="15875"/>
                  <a:pt x="876564" y="7937"/>
                  <a:pt x="854075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C3BCCC5-DFDA-46D4-B52C-F0B44E3F94CE}"/>
              </a:ext>
            </a:extLst>
          </p:cNvPr>
          <p:cNvSpPr/>
          <p:nvPr/>
        </p:nvSpPr>
        <p:spPr>
          <a:xfrm>
            <a:off x="7626350" y="2618317"/>
            <a:ext cx="466326" cy="497416"/>
          </a:xfrm>
          <a:custGeom>
            <a:avLst/>
            <a:gdLst>
              <a:gd name="connsiteX0" fmla="*/ 0 w 466326"/>
              <a:gd name="connsiteY0" fmla="*/ 497416 h 497416"/>
              <a:gd name="connsiteX1" fmla="*/ 141817 w 466326"/>
              <a:gd name="connsiteY1" fmla="*/ 325966 h 497416"/>
              <a:gd name="connsiteX2" fmla="*/ 302683 w 466326"/>
              <a:gd name="connsiteY2" fmla="*/ 141816 h 497416"/>
              <a:gd name="connsiteX3" fmla="*/ 465667 w 466326"/>
              <a:gd name="connsiteY3" fmla="*/ 31750 h 497416"/>
              <a:gd name="connsiteX4" fmla="*/ 349250 w 466326"/>
              <a:gd name="connsiteY4" fmla="*/ 0 h 49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326" h="497416">
                <a:moveTo>
                  <a:pt x="0" y="497416"/>
                </a:moveTo>
                <a:cubicBezTo>
                  <a:pt x="45685" y="441324"/>
                  <a:pt x="91370" y="385233"/>
                  <a:pt x="141817" y="325966"/>
                </a:cubicBezTo>
                <a:cubicBezTo>
                  <a:pt x="192264" y="266699"/>
                  <a:pt x="248708" y="190852"/>
                  <a:pt x="302683" y="141816"/>
                </a:cubicBezTo>
                <a:cubicBezTo>
                  <a:pt x="356658" y="92780"/>
                  <a:pt x="457906" y="55386"/>
                  <a:pt x="465667" y="31750"/>
                </a:cubicBezTo>
                <a:cubicBezTo>
                  <a:pt x="473428" y="8114"/>
                  <a:pt x="411339" y="4057"/>
                  <a:pt x="349250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5FC263-5FD4-4665-A01F-3B0D3DCA47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2" b="76611"/>
          <a:stretch/>
        </p:blipFill>
        <p:spPr>
          <a:xfrm>
            <a:off x="4981251" y="4818340"/>
            <a:ext cx="3476949" cy="15523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7E4811-089E-4EDF-8D26-D7877EA910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34"/>
          <a:stretch/>
        </p:blipFill>
        <p:spPr>
          <a:xfrm>
            <a:off x="4912800" y="6251156"/>
            <a:ext cx="3476949" cy="32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04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99D203-D109-415D-B01B-8E0A7DB0C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56" y="945715"/>
            <a:ext cx="3068643" cy="364789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B3090D-8D3E-4787-97C9-7C59A5D58CC6}"/>
              </a:ext>
            </a:extLst>
          </p:cNvPr>
          <p:cNvSpPr/>
          <p:nvPr/>
        </p:nvSpPr>
        <p:spPr>
          <a:xfrm>
            <a:off x="297710" y="841602"/>
            <a:ext cx="4932791" cy="5740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Marine fronts </a:t>
            </a:r>
            <a:r>
              <a:rPr lang="en-US" dirty="0">
                <a:solidFill>
                  <a:prstClr val="black"/>
                </a:solidFill>
              </a:rPr>
              <a:t>are important fishing areas. The strong association between </a:t>
            </a:r>
            <a:r>
              <a:rPr lang="en-US" dirty="0">
                <a:solidFill>
                  <a:srgbClr val="FF0000"/>
                </a:solidFill>
              </a:rPr>
              <a:t>fishing activities </a:t>
            </a:r>
            <a:r>
              <a:rPr lang="en-US" dirty="0">
                <a:solidFill>
                  <a:prstClr val="black"/>
                </a:solidFill>
              </a:rPr>
              <a:t>and marine fronts indicate the aggregation of commercially significant species, and presumably higher catches (</a:t>
            </a:r>
            <a:r>
              <a:rPr lang="en-US" dirty="0" err="1">
                <a:solidFill>
                  <a:srgbClr val="0070C0"/>
                </a:solidFill>
              </a:rPr>
              <a:t>Alemany</a:t>
            </a:r>
            <a:r>
              <a:rPr lang="en-US" dirty="0">
                <a:solidFill>
                  <a:srgbClr val="0070C0"/>
                </a:solidFill>
              </a:rPr>
              <a:t> et al., </a:t>
            </a:r>
            <a:r>
              <a:rPr lang="en-US" i="1" dirty="0">
                <a:solidFill>
                  <a:srgbClr val="0070C0"/>
                </a:solidFill>
              </a:rPr>
              <a:t>J. Sea Res.</a:t>
            </a:r>
            <a:r>
              <a:rPr lang="en-US" dirty="0">
                <a:solidFill>
                  <a:srgbClr val="0070C0"/>
                </a:solidFill>
              </a:rPr>
              <a:t>, 2014</a:t>
            </a:r>
            <a:r>
              <a:rPr lang="en-US" dirty="0">
                <a:solidFill>
                  <a:prstClr val="black"/>
                </a:solidFill>
              </a:rPr>
              <a:t>).</a:t>
            </a:r>
          </a:p>
          <a:p>
            <a:pPr marL="285750" indent="-28575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There are </a:t>
            </a:r>
            <a:r>
              <a:rPr lang="en-US" dirty="0">
                <a:solidFill>
                  <a:srgbClr val="FF0000"/>
                </a:solidFill>
              </a:rPr>
              <a:t>few small </a:t>
            </a:r>
            <a:r>
              <a:rPr lang="en-US" dirty="0"/>
              <a:t>spatially stable </a:t>
            </a:r>
            <a:r>
              <a:rPr lang="en-US" dirty="0">
                <a:solidFill>
                  <a:srgbClr val="FF0000"/>
                </a:solidFill>
              </a:rPr>
              <a:t>areas</a:t>
            </a:r>
            <a:r>
              <a:rPr lang="en-US" dirty="0"/>
              <a:t> of </a:t>
            </a:r>
            <a:r>
              <a:rPr lang="en-US" dirty="0">
                <a:solidFill>
                  <a:srgbClr val="FF0000"/>
                </a:solidFill>
              </a:rPr>
              <a:t>high trawling effort </a:t>
            </a:r>
            <a:r>
              <a:rPr lang="en-US" dirty="0"/>
              <a:t>in the PSLME. The </a:t>
            </a:r>
            <a:r>
              <a:rPr lang="en-US" dirty="0">
                <a:solidFill>
                  <a:srgbClr val="FF0000"/>
                </a:solidFill>
              </a:rPr>
              <a:t>annual trawled area</a:t>
            </a:r>
            <a:r>
              <a:rPr lang="en-US" dirty="0"/>
              <a:t> is </a:t>
            </a:r>
            <a:r>
              <a:rPr lang="en-US" dirty="0">
                <a:solidFill>
                  <a:srgbClr val="FF0000"/>
                </a:solidFill>
              </a:rPr>
              <a:t>&lt; 7% </a:t>
            </a:r>
            <a:r>
              <a:rPr lang="en-US" dirty="0"/>
              <a:t>of the continental shelf, with no direct relationship with fronts (</a:t>
            </a:r>
            <a:r>
              <a:rPr lang="en-US" dirty="0" err="1">
                <a:solidFill>
                  <a:srgbClr val="0070C0"/>
                </a:solidFill>
              </a:rPr>
              <a:t>Alemany</a:t>
            </a:r>
            <a:r>
              <a:rPr lang="en-US" dirty="0">
                <a:solidFill>
                  <a:srgbClr val="0070C0"/>
                </a:solidFill>
              </a:rPr>
              <a:t> et al., </a:t>
            </a:r>
            <a:r>
              <a:rPr lang="en-US" i="1" dirty="0">
                <a:solidFill>
                  <a:srgbClr val="0070C0"/>
                </a:solidFill>
              </a:rPr>
              <a:t>Fish. </a:t>
            </a:r>
            <a:r>
              <a:rPr lang="en-US" i="1" dirty="0" err="1">
                <a:solidFill>
                  <a:srgbClr val="0070C0"/>
                </a:solidFill>
              </a:rPr>
              <a:t>Oceanogr</a:t>
            </a:r>
            <a:r>
              <a:rPr lang="en-US" i="1" dirty="0">
                <a:solidFill>
                  <a:srgbClr val="0070C0"/>
                </a:solidFill>
              </a:rPr>
              <a:t>., </a:t>
            </a:r>
            <a:r>
              <a:rPr lang="en-US" dirty="0">
                <a:solidFill>
                  <a:srgbClr val="0070C0"/>
                </a:solidFill>
              </a:rPr>
              <a:t>2016</a:t>
            </a:r>
            <a:r>
              <a:rPr lang="en-US" dirty="0"/>
              <a:t>) </a:t>
            </a:r>
            <a:endParaRPr lang="es-ES" dirty="0"/>
          </a:p>
          <a:p>
            <a:pPr marL="228600" lvl="0" indent="-228600" defTabSz="9144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The PSLME shelf</a:t>
            </a:r>
            <a:r>
              <a:rPr lang="en-US" dirty="0">
                <a:solidFill>
                  <a:srgbClr val="00B050"/>
                </a:solidFill>
              </a:rPr>
              <a:t>-</a:t>
            </a:r>
            <a:r>
              <a:rPr lang="en-US" dirty="0">
                <a:solidFill>
                  <a:prstClr val="black"/>
                </a:solidFill>
              </a:rPr>
              <a:t>break provides several </a:t>
            </a:r>
            <a:r>
              <a:rPr lang="en-US" dirty="0">
                <a:solidFill>
                  <a:srgbClr val="FF0000"/>
                </a:solidFill>
              </a:rPr>
              <a:t>ecosystem goods and services</a:t>
            </a:r>
            <a:r>
              <a:rPr lang="en-US" dirty="0">
                <a:solidFill>
                  <a:prstClr val="black"/>
                </a:solidFill>
              </a:rPr>
              <a:t> and should be included in the development of an </a:t>
            </a:r>
            <a:r>
              <a:rPr lang="en-US" dirty="0">
                <a:solidFill>
                  <a:srgbClr val="FF0000"/>
                </a:solidFill>
              </a:rPr>
              <a:t>ecosystem based management of the Argentine Sea 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srgbClr val="0070C0"/>
                </a:solidFill>
              </a:rPr>
              <a:t>Martinetto</a:t>
            </a:r>
            <a:r>
              <a:rPr lang="en-US" dirty="0">
                <a:solidFill>
                  <a:srgbClr val="0070C0"/>
                </a:solidFill>
              </a:rPr>
              <a:t> et al., </a:t>
            </a:r>
            <a:r>
              <a:rPr lang="en-US" i="1" dirty="0">
                <a:solidFill>
                  <a:srgbClr val="0070C0"/>
                </a:solidFill>
              </a:rPr>
              <a:t>in prep.</a:t>
            </a:r>
            <a:r>
              <a:rPr lang="en-US" dirty="0">
                <a:solidFill>
                  <a:prstClr val="black"/>
                </a:solidFill>
              </a:rPr>
              <a:t>)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marL="228600" lvl="0" indent="-228600" defTabSz="9144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main services </a:t>
            </a:r>
            <a:r>
              <a:rPr lang="en-US" dirty="0">
                <a:solidFill>
                  <a:prstClr val="black"/>
                </a:solidFill>
              </a:rPr>
              <a:t>are: </a:t>
            </a:r>
            <a:r>
              <a:rPr lang="en-US" dirty="0">
                <a:solidFill>
                  <a:srgbClr val="FF0000"/>
                </a:solidFill>
              </a:rPr>
              <a:t>primary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productivity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CO</a:t>
            </a:r>
            <a:r>
              <a:rPr lang="en-US" sz="12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sequestration </a:t>
            </a:r>
            <a:r>
              <a:rPr lang="en-US" dirty="0">
                <a:solidFill>
                  <a:prstClr val="black"/>
                </a:solidFill>
              </a:rPr>
              <a:t>and </a:t>
            </a:r>
            <a:r>
              <a:rPr lang="en-US" dirty="0">
                <a:solidFill>
                  <a:srgbClr val="FF0000"/>
                </a:solidFill>
              </a:rPr>
              <a:t>fisheries</a:t>
            </a:r>
            <a:r>
              <a:rPr lang="en-US" dirty="0">
                <a:solidFill>
                  <a:prstClr val="black"/>
                </a:solidFill>
              </a:rPr>
              <a:t> (</a:t>
            </a:r>
            <a:r>
              <a:rPr lang="en-US" dirty="0" err="1">
                <a:solidFill>
                  <a:srgbClr val="0070C0"/>
                </a:solidFill>
              </a:rPr>
              <a:t>Martinetto</a:t>
            </a:r>
            <a:r>
              <a:rPr lang="en-US" dirty="0">
                <a:solidFill>
                  <a:srgbClr val="0070C0"/>
                </a:solidFill>
              </a:rPr>
              <a:t> et al., </a:t>
            </a:r>
            <a:r>
              <a:rPr lang="en-US" i="1" dirty="0">
                <a:solidFill>
                  <a:srgbClr val="0070C0"/>
                </a:solidFill>
              </a:rPr>
              <a:t>in prep.</a:t>
            </a:r>
            <a:r>
              <a:rPr lang="en-US" dirty="0">
                <a:solidFill>
                  <a:prstClr val="black"/>
                </a:solidFill>
              </a:rPr>
              <a:t>)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690EF084-C679-4050-879A-4CD62E27570D}"/>
              </a:ext>
            </a:extLst>
          </p:cNvPr>
          <p:cNvSpPr txBox="1"/>
          <p:nvPr/>
        </p:nvSpPr>
        <p:spPr>
          <a:xfrm>
            <a:off x="675861" y="168965"/>
            <a:ext cx="7782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CRN3070 (VOCES) </a:t>
            </a:r>
            <a:r>
              <a:rPr lang="en-US" sz="2400" b="1" dirty="0">
                <a:solidFill>
                  <a:srgbClr val="C00000"/>
                </a:solidFill>
              </a:rPr>
              <a:t>Most Relevant Scientific Contributions IV</a:t>
            </a:r>
          </a:p>
        </p:txBody>
      </p:sp>
      <p:pic>
        <p:nvPicPr>
          <p:cNvPr id="15" name="Shape 183">
            <a:extLst>
              <a:ext uri="{FF2B5EF4-FFF2-40B4-BE49-F238E27FC236}">
                <a16:creationId xmlns:a16="http://schemas.microsoft.com/office/drawing/2014/main" id="{410992A7-7C62-4275-B505-B37CDC056A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0193"/>
          <a:stretch/>
        </p:blipFill>
        <p:spPr>
          <a:xfrm rot="5400000">
            <a:off x="7508326" y="2762622"/>
            <a:ext cx="1381124" cy="51686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3 Rectángulo">
            <a:extLst>
              <a:ext uri="{FF2B5EF4-FFF2-40B4-BE49-F238E27FC236}">
                <a16:creationId xmlns:a16="http://schemas.microsoft.com/office/drawing/2014/main" id="{FD9B618D-AD06-48FF-A60B-4EF80CC7CE6F}"/>
              </a:ext>
            </a:extLst>
          </p:cNvPr>
          <p:cNvSpPr/>
          <p:nvPr/>
        </p:nvSpPr>
        <p:spPr>
          <a:xfrm>
            <a:off x="5796109" y="4188809"/>
            <a:ext cx="163108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ts val="1000"/>
              </a:spcAft>
            </a:pPr>
            <a:r>
              <a:rPr lang="en-US" sz="1400" dirty="0" err="1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Alemany</a:t>
            </a:r>
            <a:r>
              <a:rPr lang="en-US" sz="1400" dirty="0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 et al. 2014</a:t>
            </a:r>
            <a:endParaRPr lang="en-US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AEC14F4-D146-4937-8E39-9C9DFF755EE0}"/>
              </a:ext>
            </a:extLst>
          </p:cNvPr>
          <p:cNvGrpSpPr/>
          <p:nvPr/>
        </p:nvGrpSpPr>
        <p:grpSpPr>
          <a:xfrm>
            <a:off x="5271331" y="4669270"/>
            <a:ext cx="3696938" cy="1823186"/>
            <a:chOff x="5271331" y="4669270"/>
            <a:chExt cx="3696938" cy="1823186"/>
          </a:xfrm>
        </p:grpSpPr>
        <p:sp>
          <p:nvSpPr>
            <p:cNvPr id="31" name="Rectangle: Rounded Corners 4">
              <a:extLst>
                <a:ext uri="{FF2B5EF4-FFF2-40B4-BE49-F238E27FC236}">
                  <a16:creationId xmlns:a16="http://schemas.microsoft.com/office/drawing/2014/main" id="{7DA0A4CA-73AB-4DD8-BEB5-F0EC0605AE36}"/>
                </a:ext>
              </a:extLst>
            </p:cNvPr>
            <p:cNvSpPr txBox="1"/>
            <p:nvPr/>
          </p:nvSpPr>
          <p:spPr>
            <a:xfrm>
              <a:off x="5342469" y="4669270"/>
              <a:ext cx="3625800" cy="461665"/>
            </a:xfrm>
            <a:prstGeom prst="rect">
              <a:avLst/>
            </a:prstGeom>
            <a:scene3d>
              <a:camera prst="orthographicFront"/>
              <a:lightRig rig="chilly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Multiple goods and services</a:t>
              </a:r>
            </a:p>
          </p:txBody>
        </p:sp>
        <p:sp>
          <p:nvSpPr>
            <p:cNvPr id="29" name="Rectangle: Rounded Corners 6">
              <a:extLst>
                <a:ext uri="{FF2B5EF4-FFF2-40B4-BE49-F238E27FC236}">
                  <a16:creationId xmlns:a16="http://schemas.microsoft.com/office/drawing/2014/main" id="{7B963367-07FC-4D5B-AA9A-A251E1D91140}"/>
                </a:ext>
              </a:extLst>
            </p:cNvPr>
            <p:cNvSpPr txBox="1"/>
            <p:nvPr/>
          </p:nvSpPr>
          <p:spPr>
            <a:xfrm>
              <a:off x="5271331" y="5355752"/>
              <a:ext cx="3690299" cy="461665"/>
            </a:xfrm>
            <a:prstGeom prst="rect">
              <a:avLst/>
            </a:prstGeom>
            <a:scene3d>
              <a:camera prst="orthographicFront"/>
              <a:lightRig rig="chilly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Several</a:t>
              </a:r>
              <a:r>
                <a:rPr lang="es-ES" sz="2000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local and global </a:t>
              </a:r>
              <a:r>
                <a:rPr lang="en-US" sz="2000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benefits</a:t>
              </a:r>
            </a:p>
          </p:txBody>
        </p:sp>
        <p:sp>
          <p:nvSpPr>
            <p:cNvPr id="27" name="Rectangle: Rounded Corners 8">
              <a:extLst>
                <a:ext uri="{FF2B5EF4-FFF2-40B4-BE49-F238E27FC236}">
                  <a16:creationId xmlns:a16="http://schemas.microsoft.com/office/drawing/2014/main" id="{9242D6BA-6456-45DE-BD2A-66FE846A81AE}"/>
                </a:ext>
              </a:extLst>
            </p:cNvPr>
            <p:cNvSpPr txBox="1"/>
            <p:nvPr/>
          </p:nvSpPr>
          <p:spPr>
            <a:xfrm>
              <a:off x="5379272" y="6143989"/>
              <a:ext cx="3371866" cy="348467"/>
            </a:xfrm>
            <a:prstGeom prst="rect">
              <a:avLst/>
            </a:prstGeom>
            <a:scene3d>
              <a:camera prst="orthographicFront"/>
              <a:lightRig rig="chilly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Concentrates Ecosystem Services in the region</a:t>
              </a:r>
            </a:p>
          </p:txBody>
        </p:sp>
        <p:sp>
          <p:nvSpPr>
            <p:cNvPr id="32" name="Arrow: Down 31">
              <a:extLst>
                <a:ext uri="{FF2B5EF4-FFF2-40B4-BE49-F238E27FC236}">
                  <a16:creationId xmlns:a16="http://schemas.microsoft.com/office/drawing/2014/main" id="{75300610-7953-43BC-AE38-CEB793BCDC72}"/>
                </a:ext>
              </a:extLst>
            </p:cNvPr>
            <p:cNvSpPr/>
            <p:nvPr/>
          </p:nvSpPr>
          <p:spPr>
            <a:xfrm>
              <a:off x="6953350" y="5130935"/>
              <a:ext cx="339538" cy="25090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33" name="Arrow: Down 32">
              <a:extLst>
                <a:ext uri="{FF2B5EF4-FFF2-40B4-BE49-F238E27FC236}">
                  <a16:creationId xmlns:a16="http://schemas.microsoft.com/office/drawing/2014/main" id="{29C357A2-01CE-4190-905B-A12B804C2B7D}"/>
                </a:ext>
              </a:extLst>
            </p:cNvPr>
            <p:cNvSpPr/>
            <p:nvPr/>
          </p:nvSpPr>
          <p:spPr>
            <a:xfrm>
              <a:off x="6953350" y="5817417"/>
              <a:ext cx="339538" cy="25090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4CB0F0F-AE34-4BCA-B86F-D674D22ED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225" y="201306"/>
            <a:ext cx="526737" cy="53861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61E0F82-DF34-45FD-8FB1-216929C57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4" y="201306"/>
            <a:ext cx="474706" cy="46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2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0119" y="959791"/>
            <a:ext cx="5276793" cy="6417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Climate change influences abundance, individual size and body abnormalities in the yellow clam (</a:t>
            </a:r>
            <a:r>
              <a:rPr lang="en-US" dirty="0">
                <a:solidFill>
                  <a:srgbClr val="0070C0"/>
                </a:solidFill>
              </a:rPr>
              <a:t>Ortega et al. </a:t>
            </a:r>
            <a:r>
              <a:rPr lang="en-US" i="1" dirty="0">
                <a:solidFill>
                  <a:srgbClr val="0070C0"/>
                </a:solidFill>
              </a:rPr>
              <a:t>M. Ecol. Prog. Ser</a:t>
            </a:r>
            <a:r>
              <a:rPr lang="en-US" dirty="0">
                <a:solidFill>
                  <a:srgbClr val="0070C0"/>
                </a:solidFill>
              </a:rPr>
              <a:t>., 2016</a:t>
            </a:r>
            <a:r>
              <a:rPr lang="en-US" dirty="0"/>
              <a:t>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High abundance of yellow clam is associated with </a:t>
            </a:r>
            <a:r>
              <a:rPr lang="en-US" dirty="0">
                <a:solidFill>
                  <a:srgbClr val="FF0000"/>
                </a:solidFill>
              </a:rPr>
              <a:t>cold and salty waters </a:t>
            </a:r>
            <a:r>
              <a:rPr lang="en-US" dirty="0">
                <a:solidFill>
                  <a:prstClr val="black"/>
                </a:solidFill>
              </a:rPr>
              <a:t>and </a:t>
            </a:r>
            <a:r>
              <a:rPr lang="en-US" dirty="0">
                <a:solidFill>
                  <a:srgbClr val="FF0000"/>
                </a:solidFill>
              </a:rPr>
              <a:t>onshore wind </a:t>
            </a:r>
            <a:r>
              <a:rPr lang="en-US" dirty="0">
                <a:solidFill>
                  <a:prstClr val="black"/>
                </a:solidFill>
              </a:rPr>
              <a:t>anomalies on the Uruguayan Atlantic coast. High and low abundance tends to occur along with </a:t>
            </a:r>
            <a:r>
              <a:rPr lang="en-US" dirty="0">
                <a:solidFill>
                  <a:srgbClr val="FF0000"/>
                </a:solidFill>
              </a:rPr>
              <a:t>La Niña and El Niño events </a:t>
            </a:r>
            <a:r>
              <a:rPr lang="en-US" dirty="0">
                <a:solidFill>
                  <a:prstClr val="black"/>
                </a:solidFill>
              </a:rPr>
              <a:t>coast (</a:t>
            </a:r>
            <a:r>
              <a:rPr lang="en-US" dirty="0">
                <a:solidFill>
                  <a:srgbClr val="0070C0"/>
                </a:solidFill>
              </a:rPr>
              <a:t>Manta et al., </a:t>
            </a:r>
            <a:r>
              <a:rPr lang="en-US" i="1" dirty="0">
                <a:solidFill>
                  <a:srgbClr val="0070C0"/>
                </a:solidFill>
              </a:rPr>
              <a:t>J. Coast. Res.</a:t>
            </a:r>
            <a:r>
              <a:rPr lang="en-US" dirty="0">
                <a:solidFill>
                  <a:srgbClr val="0070C0"/>
                </a:solidFill>
              </a:rPr>
              <a:t>, 2017</a:t>
            </a:r>
            <a:r>
              <a:rPr lang="en-US" dirty="0">
                <a:solidFill>
                  <a:prstClr val="black"/>
                </a:solidFill>
              </a:rPr>
              <a:t>) </a:t>
            </a:r>
            <a:r>
              <a:rPr lang="en-US" dirty="0"/>
              <a:t>The concurrent role of climate variations and fishing explained the long-term dynamics of the ecosystem (</a:t>
            </a:r>
            <a:r>
              <a:rPr lang="en-US" dirty="0" err="1">
                <a:solidFill>
                  <a:srgbClr val="0070C0"/>
                </a:solidFill>
              </a:rPr>
              <a:t>Lercari</a:t>
            </a:r>
            <a:r>
              <a:rPr lang="en-US" dirty="0">
                <a:solidFill>
                  <a:srgbClr val="0070C0"/>
                </a:solidFill>
              </a:rPr>
              <a:t> et al. 2018</a:t>
            </a:r>
            <a:r>
              <a:rPr lang="en-US" dirty="0"/>
              <a:t>).</a:t>
            </a:r>
          </a:p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Implementation of </a:t>
            </a:r>
            <a:r>
              <a:rPr lang="en-US" dirty="0">
                <a:solidFill>
                  <a:srgbClr val="FF0000"/>
                </a:solidFill>
              </a:rPr>
              <a:t>EAF/Co-M </a:t>
            </a:r>
            <a:r>
              <a:rPr lang="en-US" dirty="0"/>
              <a:t>led to </a:t>
            </a:r>
            <a:r>
              <a:rPr lang="en-US" dirty="0">
                <a:solidFill>
                  <a:srgbClr val="FF0000"/>
                </a:solidFill>
              </a:rPr>
              <a:t>stabilization of landings at low levels, increased abundance</a:t>
            </a:r>
            <a:r>
              <a:rPr lang="en-US" dirty="0"/>
              <a:t>, CPUE, unit prices and </a:t>
            </a:r>
            <a:r>
              <a:rPr lang="en-US" dirty="0">
                <a:solidFill>
                  <a:srgbClr val="FF0000"/>
                </a:solidFill>
              </a:rPr>
              <a:t>revenues per unit of effort </a:t>
            </a:r>
            <a:r>
              <a:rPr lang="en-US" dirty="0"/>
              <a:t>(</a:t>
            </a:r>
            <a:r>
              <a:rPr lang="en-US" dirty="0" err="1">
                <a:solidFill>
                  <a:srgbClr val="0070C0"/>
                </a:solidFill>
              </a:rPr>
              <a:t>Gianelli</a:t>
            </a:r>
            <a:r>
              <a:rPr lang="en-US" dirty="0">
                <a:solidFill>
                  <a:srgbClr val="0070C0"/>
                </a:solidFill>
              </a:rPr>
              <a:t> et al. </a:t>
            </a:r>
            <a:r>
              <a:rPr lang="en-US" i="1" dirty="0">
                <a:solidFill>
                  <a:srgbClr val="0070C0"/>
                </a:solidFill>
              </a:rPr>
              <a:t>Mar. Pol.</a:t>
            </a:r>
            <a:r>
              <a:rPr lang="en-US" dirty="0">
                <a:solidFill>
                  <a:srgbClr val="0070C0"/>
                </a:solidFill>
              </a:rPr>
              <a:t>, 2015, </a:t>
            </a:r>
            <a:r>
              <a:rPr lang="en-US" dirty="0" err="1">
                <a:solidFill>
                  <a:srgbClr val="0070C0"/>
                </a:solidFill>
              </a:rPr>
              <a:t>Defeo</a:t>
            </a:r>
            <a:r>
              <a:rPr lang="en-US" dirty="0">
                <a:solidFill>
                  <a:srgbClr val="0070C0"/>
                </a:solidFill>
              </a:rPr>
              <a:t> et al., </a:t>
            </a:r>
            <a:r>
              <a:rPr lang="en-US" i="1" dirty="0">
                <a:solidFill>
                  <a:srgbClr val="0070C0"/>
                </a:solidFill>
              </a:rPr>
              <a:t>Global Change Mar. Sys</a:t>
            </a:r>
            <a:r>
              <a:rPr lang="en-US" dirty="0">
                <a:solidFill>
                  <a:srgbClr val="0070C0"/>
                </a:solidFill>
              </a:rPr>
              <a:t>., 2018</a:t>
            </a:r>
            <a:r>
              <a:rPr lang="en-US" dirty="0"/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Market</a:t>
            </a:r>
            <a:r>
              <a:rPr lang="en-US" dirty="0"/>
              <a:t>: increase in quality of traceable products to restaurants, with technical </a:t>
            </a:r>
            <a:r>
              <a:rPr lang="en-US" dirty="0">
                <a:solidFill>
                  <a:srgbClr val="FF0000"/>
                </a:solidFill>
              </a:rPr>
              <a:t>advice by the Academy and the government </a:t>
            </a:r>
            <a:r>
              <a:rPr lang="en-US" dirty="0"/>
              <a:t>(</a:t>
            </a:r>
            <a:r>
              <a:rPr lang="en-US" dirty="0" err="1">
                <a:solidFill>
                  <a:srgbClr val="0070C0"/>
                </a:solidFill>
              </a:rPr>
              <a:t>Gianelli</a:t>
            </a:r>
            <a:r>
              <a:rPr lang="en-US" dirty="0">
                <a:solidFill>
                  <a:srgbClr val="0070C0"/>
                </a:solidFill>
              </a:rPr>
              <a:t> et al. 2015, </a:t>
            </a:r>
            <a:r>
              <a:rPr lang="en-US" dirty="0" err="1">
                <a:solidFill>
                  <a:srgbClr val="0070C0"/>
                </a:solidFill>
              </a:rPr>
              <a:t>Gianelli</a:t>
            </a:r>
            <a:r>
              <a:rPr lang="en-US" dirty="0">
                <a:solidFill>
                  <a:srgbClr val="0070C0"/>
                </a:solidFill>
              </a:rPr>
              <a:t> and </a:t>
            </a:r>
            <a:r>
              <a:rPr lang="en-US" dirty="0" err="1">
                <a:solidFill>
                  <a:srgbClr val="0070C0"/>
                </a:solidFill>
              </a:rPr>
              <a:t>Defeo</a:t>
            </a:r>
            <a:r>
              <a:rPr lang="en-US" dirty="0">
                <a:solidFill>
                  <a:srgbClr val="0070C0"/>
                </a:solidFill>
              </a:rPr>
              <a:t>, 2017; </a:t>
            </a:r>
            <a:r>
              <a:rPr lang="en-US" dirty="0" err="1">
                <a:solidFill>
                  <a:srgbClr val="0070C0"/>
                </a:solidFill>
              </a:rPr>
              <a:t>Defeo</a:t>
            </a:r>
            <a:r>
              <a:rPr lang="en-US" dirty="0">
                <a:solidFill>
                  <a:srgbClr val="0070C0"/>
                </a:solidFill>
              </a:rPr>
              <a:t> et al. 2018</a:t>
            </a:r>
            <a:r>
              <a:rPr lang="en-US" dirty="0"/>
              <a:t>)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75861" y="168965"/>
            <a:ext cx="7782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CRN3070 (VOCES) </a:t>
            </a:r>
            <a:r>
              <a:rPr lang="en-US" sz="2400" b="1" dirty="0">
                <a:solidFill>
                  <a:srgbClr val="C00000"/>
                </a:solidFill>
              </a:rPr>
              <a:t>Most Relevant Scientific Contributions V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195D56D-275D-434A-97C8-8F5D415B8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8274" b="4895"/>
          <a:stretch/>
        </p:blipFill>
        <p:spPr bwMode="auto">
          <a:xfrm>
            <a:off x="5312484" y="4233797"/>
            <a:ext cx="3795825" cy="21474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8C472E-779E-43D1-B5E3-72C3D6028D4E}"/>
              </a:ext>
            </a:extLst>
          </p:cNvPr>
          <p:cNvSpPr/>
          <p:nvPr/>
        </p:nvSpPr>
        <p:spPr>
          <a:xfrm>
            <a:off x="5697154" y="6381258"/>
            <a:ext cx="30409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70C0"/>
                </a:solidFill>
              </a:rPr>
              <a:t>Gianelli</a:t>
            </a:r>
            <a:r>
              <a:rPr lang="en-US" sz="1400" dirty="0">
                <a:solidFill>
                  <a:srgbClr val="0070C0"/>
                </a:solidFill>
              </a:rPr>
              <a:t> et al., 2015, </a:t>
            </a:r>
            <a:r>
              <a:rPr lang="en-US" sz="1400" dirty="0" err="1">
                <a:solidFill>
                  <a:srgbClr val="0070C0"/>
                </a:solidFill>
              </a:rPr>
              <a:t>Defeo</a:t>
            </a:r>
            <a:r>
              <a:rPr lang="en-US" sz="1400" dirty="0">
                <a:solidFill>
                  <a:srgbClr val="0070C0"/>
                </a:solidFill>
              </a:rPr>
              <a:t> et al., 2018</a:t>
            </a:r>
            <a:endParaRPr lang="es-AR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A50C8-7761-4C07-B4C7-C685DAC28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952" y="959790"/>
            <a:ext cx="3883929" cy="193825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499A898-AE80-492B-B684-48B423435413}"/>
              </a:ext>
            </a:extLst>
          </p:cNvPr>
          <p:cNvSpPr/>
          <p:nvPr/>
        </p:nvSpPr>
        <p:spPr>
          <a:xfrm>
            <a:off x="6052968" y="2919424"/>
            <a:ext cx="30409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0070C0"/>
                </a:solidFill>
              </a:rPr>
              <a:t>Manta et al., 2017</a:t>
            </a:r>
            <a:endParaRPr lang="es-AR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16962-F627-4559-A1BC-62C89DF0B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2225" y="201306"/>
            <a:ext cx="526737" cy="538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6A7BA7-D6C9-4007-96FD-A8D81AE233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4" y="201306"/>
            <a:ext cx="474706" cy="4676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CCCD0E-5F80-4FC4-9DCD-171F58972A88}"/>
              </a:ext>
            </a:extLst>
          </p:cNvPr>
          <p:cNvSpPr txBox="1"/>
          <p:nvPr/>
        </p:nvSpPr>
        <p:spPr>
          <a:xfrm>
            <a:off x="7573424" y="3581471"/>
            <a:ext cx="1282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Ecosystem Approach</a:t>
            </a:r>
          </a:p>
        </p:txBody>
      </p:sp>
    </p:spTree>
    <p:extLst>
      <p:ext uri="{BB962C8B-B14F-4D97-AF65-F5344CB8AC3E}">
        <p14:creationId xmlns:p14="http://schemas.microsoft.com/office/powerpoint/2010/main" val="12925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CDC3889-25CE-47A9-A683-97A28E516B5B}"/>
              </a:ext>
            </a:extLst>
          </p:cNvPr>
          <p:cNvGrpSpPr/>
          <p:nvPr/>
        </p:nvGrpSpPr>
        <p:grpSpPr>
          <a:xfrm>
            <a:off x="4965404" y="831925"/>
            <a:ext cx="3934047" cy="1958000"/>
            <a:chOff x="4932177" y="831925"/>
            <a:chExt cx="3967274" cy="23865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72498B-75CA-4BC8-9934-F79FD40A9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2484" y="831925"/>
              <a:ext cx="3646967" cy="235918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C1CF25-1EA9-4017-A524-68E9BBCBD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2177" y="831925"/>
              <a:ext cx="444285" cy="2386584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DF8FC0-158F-4536-B8C6-68C15587F459}"/>
              </a:ext>
            </a:extLst>
          </p:cNvPr>
          <p:cNvSpPr/>
          <p:nvPr/>
        </p:nvSpPr>
        <p:spPr>
          <a:xfrm>
            <a:off x="138223" y="832000"/>
            <a:ext cx="486971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Seasonal changes off central Chile modulate the </a:t>
            </a:r>
            <a:r>
              <a:rPr lang="en-US" dirty="0">
                <a:solidFill>
                  <a:srgbClr val="FF0000"/>
                </a:solidFill>
              </a:rPr>
              <a:t>upwelling</a:t>
            </a:r>
            <a:r>
              <a:rPr lang="en-US" dirty="0"/>
              <a:t> and transport of </a:t>
            </a:r>
            <a:r>
              <a:rPr lang="en-US" dirty="0">
                <a:solidFill>
                  <a:srgbClr val="FF0000"/>
                </a:solidFill>
              </a:rPr>
              <a:t>low- DO</a:t>
            </a:r>
            <a:r>
              <a:rPr lang="en-US" dirty="0"/>
              <a:t> water from the slope onto the continental shelf (</a:t>
            </a:r>
            <a:r>
              <a:rPr lang="en-US" dirty="0">
                <a:solidFill>
                  <a:srgbClr val="0070C0"/>
                </a:solidFill>
              </a:rPr>
              <a:t>Pizarro et al., </a:t>
            </a:r>
            <a:r>
              <a:rPr lang="en-US" i="1" dirty="0">
                <a:solidFill>
                  <a:srgbClr val="0070C0"/>
                </a:solidFill>
              </a:rPr>
              <a:t>BAMS</a:t>
            </a:r>
            <a:r>
              <a:rPr lang="en-US" dirty="0">
                <a:solidFill>
                  <a:srgbClr val="0070C0"/>
                </a:solidFill>
              </a:rPr>
              <a:t>, 2014</a:t>
            </a:r>
            <a:r>
              <a:rPr lang="en-US" dirty="0"/>
              <a:t>).</a:t>
            </a:r>
          </a:p>
          <a:p>
            <a:pPr marL="285750" lvl="0" indent="-285750">
              <a:spcBef>
                <a:spcPts val="48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High </a:t>
            </a:r>
            <a:r>
              <a:rPr lang="en-US" dirty="0">
                <a:solidFill>
                  <a:srgbClr val="FF0000"/>
                </a:solidFill>
              </a:rPr>
              <a:t>jellyfish discard</a:t>
            </a:r>
            <a:r>
              <a:rPr lang="en-US" dirty="0">
                <a:solidFill>
                  <a:prstClr val="black"/>
                </a:solidFill>
              </a:rPr>
              <a:t> in the Peruvian anchovy fishery has a strong economical impact (</a:t>
            </a:r>
            <a:r>
              <a:rPr lang="en-US" dirty="0" err="1">
                <a:solidFill>
                  <a:srgbClr val="0070C0"/>
                </a:solidFill>
              </a:rPr>
              <a:t>Quiñones</a:t>
            </a:r>
            <a:r>
              <a:rPr lang="en-US" dirty="0">
                <a:solidFill>
                  <a:srgbClr val="0070C0"/>
                </a:solidFill>
              </a:rPr>
              <a:t> et al., </a:t>
            </a:r>
            <a:r>
              <a:rPr lang="en-US" i="1" dirty="0">
                <a:solidFill>
                  <a:srgbClr val="0070C0"/>
                </a:solidFill>
              </a:rPr>
              <a:t>Fish. Res</a:t>
            </a:r>
            <a:r>
              <a:rPr lang="en-US" dirty="0">
                <a:solidFill>
                  <a:srgbClr val="0070C0"/>
                </a:solidFill>
              </a:rPr>
              <a:t>., 2013</a:t>
            </a:r>
            <a:r>
              <a:rPr lang="en-US" dirty="0">
                <a:solidFill>
                  <a:prstClr val="black"/>
                </a:solidFill>
              </a:rPr>
              <a:t>). 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High </a:t>
            </a:r>
            <a:r>
              <a:rPr lang="en-US" dirty="0">
                <a:solidFill>
                  <a:srgbClr val="FF0000"/>
                </a:solidFill>
              </a:rPr>
              <a:t>jellyfish </a:t>
            </a:r>
            <a:r>
              <a:rPr lang="en-US" dirty="0">
                <a:solidFill>
                  <a:prstClr val="black"/>
                </a:solidFill>
              </a:rPr>
              <a:t>(C. </a:t>
            </a:r>
            <a:r>
              <a:rPr lang="en-US" i="1" dirty="0" err="1">
                <a:solidFill>
                  <a:prstClr val="black"/>
                </a:solidFill>
              </a:rPr>
              <a:t>plocamia</a:t>
            </a:r>
            <a:r>
              <a:rPr lang="en-US" dirty="0">
                <a:solidFill>
                  <a:prstClr val="black"/>
                </a:solidFill>
              </a:rPr>
              <a:t>) population is associated </a:t>
            </a:r>
            <a:r>
              <a:rPr lang="en-US" dirty="0"/>
              <a:t>with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El Niño events occurring during warm “El Viejo” regimes</a:t>
            </a:r>
            <a:r>
              <a:rPr lang="en-US" dirty="0">
                <a:solidFill>
                  <a:srgbClr val="FF0000"/>
                </a:solidFill>
              </a:rPr>
              <a:t>. Massive blooms </a:t>
            </a:r>
            <a:r>
              <a:rPr lang="en-US" dirty="0">
                <a:solidFill>
                  <a:prstClr val="black"/>
                </a:solidFill>
              </a:rPr>
              <a:t>are associated with zooplankton, sardine/anchovy larvae, and </a:t>
            </a:r>
            <a:r>
              <a:rPr lang="en-US" dirty="0" err="1">
                <a:solidFill>
                  <a:prstClr val="black"/>
                </a:solidFill>
              </a:rPr>
              <a:t>Chl_</a:t>
            </a:r>
            <a:r>
              <a:rPr lang="en-US" i="1" dirty="0" err="1">
                <a:solidFill>
                  <a:prstClr val="black"/>
                </a:solidFill>
              </a:rPr>
              <a:t>a</a:t>
            </a:r>
            <a:r>
              <a:rPr lang="en-US" dirty="0">
                <a:solidFill>
                  <a:prstClr val="black"/>
                </a:solidFill>
              </a:rPr>
              <a:t> concentrations, with </a:t>
            </a:r>
            <a:r>
              <a:rPr lang="en-US" dirty="0">
                <a:solidFill>
                  <a:srgbClr val="FF0000"/>
                </a:solidFill>
              </a:rPr>
              <a:t>presumably negative effects on fisheries </a:t>
            </a:r>
            <a:r>
              <a:rPr lang="en-US" dirty="0">
                <a:solidFill>
                  <a:prstClr val="black"/>
                </a:solidFill>
              </a:rPr>
              <a:t>(</a:t>
            </a:r>
            <a:r>
              <a:rPr lang="en-US" dirty="0" err="1">
                <a:solidFill>
                  <a:srgbClr val="0070C0"/>
                </a:solidFill>
              </a:rPr>
              <a:t>Mianzan</a:t>
            </a:r>
            <a:r>
              <a:rPr lang="en-US" dirty="0">
                <a:solidFill>
                  <a:srgbClr val="0070C0"/>
                </a:solidFill>
              </a:rPr>
              <a:t> et al., </a:t>
            </a:r>
            <a:r>
              <a:rPr lang="en-US" i="1" dirty="0">
                <a:solidFill>
                  <a:srgbClr val="0070C0"/>
                </a:solidFill>
              </a:rPr>
              <a:t>Jelly. Blooms</a:t>
            </a:r>
            <a:r>
              <a:rPr lang="en-US" dirty="0">
                <a:solidFill>
                  <a:srgbClr val="0070C0"/>
                </a:solidFill>
              </a:rPr>
              <a:t>, 2014, </a:t>
            </a:r>
            <a:r>
              <a:rPr lang="en-US" dirty="0" err="1">
                <a:solidFill>
                  <a:srgbClr val="0070C0"/>
                </a:solidFill>
              </a:rPr>
              <a:t>Quiñones</a:t>
            </a:r>
            <a:r>
              <a:rPr lang="en-US" dirty="0">
                <a:solidFill>
                  <a:srgbClr val="0070C0"/>
                </a:solidFill>
              </a:rPr>
              <a:t> et al., </a:t>
            </a:r>
            <a:r>
              <a:rPr lang="en-US" i="1" dirty="0">
                <a:solidFill>
                  <a:srgbClr val="0070C0"/>
                </a:solidFill>
              </a:rPr>
              <a:t>Mar. Biol</a:t>
            </a:r>
            <a:r>
              <a:rPr lang="en-US" dirty="0">
                <a:solidFill>
                  <a:srgbClr val="0070C0"/>
                </a:solidFill>
              </a:rPr>
              <a:t>., 2015; </a:t>
            </a:r>
            <a:r>
              <a:rPr lang="en-US" i="1" dirty="0">
                <a:solidFill>
                  <a:srgbClr val="0070C0"/>
                </a:solidFill>
              </a:rPr>
              <a:t>ICES J. Mar. Sci., </a:t>
            </a:r>
            <a:r>
              <a:rPr lang="en-US" dirty="0">
                <a:solidFill>
                  <a:srgbClr val="0070C0"/>
                </a:solidFill>
              </a:rPr>
              <a:t>submitted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CE695-FF21-4B76-B2A8-DC852F085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7426" y="1471000"/>
            <a:ext cx="1282025" cy="158166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69BE5B4-841B-4400-B55E-98A6F569D269}"/>
              </a:ext>
            </a:extLst>
          </p:cNvPr>
          <p:cNvGrpSpPr/>
          <p:nvPr/>
        </p:nvGrpSpPr>
        <p:grpSpPr>
          <a:xfrm>
            <a:off x="5209953" y="3429000"/>
            <a:ext cx="3934047" cy="2886003"/>
            <a:chOff x="5209953" y="3429000"/>
            <a:chExt cx="3934047" cy="28860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BC8EECC-A8AE-4F80-BF7A-32B250003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9953" y="3429000"/>
              <a:ext cx="3934047" cy="19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3EDD26-3208-408C-8645-6BA05F6C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76088" y="5391003"/>
              <a:ext cx="3646967" cy="924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9B700A-3B45-4AF1-9637-81EA227C8EBF}"/>
                </a:ext>
              </a:extLst>
            </p:cNvPr>
            <p:cNvSpPr txBox="1"/>
            <p:nvPr/>
          </p:nvSpPr>
          <p:spPr>
            <a:xfrm>
              <a:off x="7176976" y="3532472"/>
              <a:ext cx="17756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jellyfish abundance</a:t>
              </a:r>
              <a:endParaRPr lang="es-AR" sz="14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6FAEEA-2349-454C-BAEE-61F9A370FF2B}"/>
                </a:ext>
              </a:extLst>
            </p:cNvPr>
            <p:cNvSpPr txBox="1"/>
            <p:nvPr/>
          </p:nvSpPr>
          <p:spPr>
            <a:xfrm>
              <a:off x="7324825" y="5486400"/>
              <a:ext cx="16277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Regime Indicator </a:t>
              </a:r>
              <a:endParaRPr lang="es-AR" sz="14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CF98B6-2276-4744-9716-C2A5D5B3FC1B}"/>
                </a:ext>
              </a:extLst>
            </p:cNvPr>
            <p:cNvSpPr txBox="1"/>
            <p:nvPr/>
          </p:nvSpPr>
          <p:spPr>
            <a:xfrm>
              <a:off x="5623131" y="4600876"/>
              <a:ext cx="15538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Anchovy landings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8F2B54E-0C98-4221-BC18-C85FCE888BF7}"/>
              </a:ext>
            </a:extLst>
          </p:cNvPr>
          <p:cNvSpPr txBox="1"/>
          <p:nvPr/>
        </p:nvSpPr>
        <p:spPr>
          <a:xfrm>
            <a:off x="5405968" y="578636"/>
            <a:ext cx="2410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Oxygen section - Summer</a:t>
            </a:r>
            <a:endParaRPr lang="es-AR" sz="1400" dirty="0">
              <a:solidFill>
                <a:srgbClr val="FF0000"/>
              </a:solidFill>
            </a:endParaRPr>
          </a:p>
        </p:txBody>
      </p:sp>
      <p:sp>
        <p:nvSpPr>
          <p:cNvPr id="15" name="4 CuadroTexto">
            <a:extLst>
              <a:ext uri="{FF2B5EF4-FFF2-40B4-BE49-F238E27FC236}">
                <a16:creationId xmlns:a16="http://schemas.microsoft.com/office/drawing/2014/main" id="{C6CDDDD2-7F6A-49E4-B1F8-BC041DAF7747}"/>
              </a:ext>
            </a:extLst>
          </p:cNvPr>
          <p:cNvSpPr txBox="1"/>
          <p:nvPr/>
        </p:nvSpPr>
        <p:spPr>
          <a:xfrm>
            <a:off x="675861" y="168965"/>
            <a:ext cx="7782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CRN3070 (VOCES) </a:t>
            </a:r>
            <a:r>
              <a:rPr lang="en-US" sz="2400" b="1" dirty="0">
                <a:solidFill>
                  <a:srgbClr val="C00000"/>
                </a:solidFill>
              </a:rPr>
              <a:t>Most Relevant Scientific Contributions VI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74FA5FB-C44D-4F4F-96CD-CEBC5693C9B1}"/>
              </a:ext>
            </a:extLst>
          </p:cNvPr>
          <p:cNvGrpSpPr/>
          <p:nvPr/>
        </p:nvGrpSpPr>
        <p:grpSpPr>
          <a:xfrm>
            <a:off x="5308055" y="2749988"/>
            <a:ext cx="2407285" cy="304679"/>
            <a:chOff x="5293302" y="2708343"/>
            <a:chExt cx="2407285" cy="30467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1CD22E5-4970-4EBB-BEED-5FF5F5041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6318133" y="1683512"/>
              <a:ext cx="274461" cy="23241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70DE81-B7A3-4843-94DC-134F6FDB9C84}"/>
                </a:ext>
              </a:extLst>
            </p:cNvPr>
            <p:cNvSpPr txBox="1"/>
            <p:nvPr/>
          </p:nvSpPr>
          <p:spPr>
            <a:xfrm>
              <a:off x="5322808" y="2889911"/>
              <a:ext cx="2377779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s-AR" sz="800" dirty="0"/>
                <a:t>0          1            2            3           4            5           6            7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AB0D760-BC19-4DC4-9D1D-BC1B5FA2C6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2225" y="201306"/>
            <a:ext cx="526737" cy="5386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1486038-145A-4E18-AFDC-05D3CB069F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4" y="201306"/>
            <a:ext cx="474706" cy="46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9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27EC32C-E33E-4170-9C48-DA128CBB9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683" y="1231297"/>
            <a:ext cx="7660687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i="1" dirty="0">
                <a:solidFill>
                  <a:srgbClr val="0070C0"/>
                </a:solidFill>
                <a:latin typeface="+mn-lt"/>
              </a:rPr>
              <a:t>Marine Protected Areas</a:t>
            </a:r>
            <a:r>
              <a:rPr lang="en-US" altLang="en-US" sz="2000" dirty="0">
                <a:latin typeface="+mn-lt"/>
              </a:rPr>
              <a:t>, Argentina, Legislation passed for </a:t>
            </a:r>
            <a:r>
              <a:rPr lang="en-US" altLang="en-US" sz="2000" dirty="0" err="1">
                <a:latin typeface="+mn-lt"/>
              </a:rPr>
              <a:t>Burdwood</a:t>
            </a:r>
            <a:r>
              <a:rPr lang="en-US" altLang="en-US" sz="2000" dirty="0">
                <a:latin typeface="+mn-lt"/>
              </a:rPr>
              <a:t> Bank/</a:t>
            </a:r>
            <a:r>
              <a:rPr lang="en-US" altLang="en-US" sz="2000" dirty="0" err="1">
                <a:latin typeface="+mn-lt"/>
              </a:rPr>
              <a:t>Namuncurá</a:t>
            </a:r>
            <a:r>
              <a:rPr lang="en-US" altLang="en-US" sz="2000" dirty="0">
                <a:latin typeface="+mn-lt"/>
              </a:rPr>
              <a:t> MPA -  </a:t>
            </a:r>
            <a:r>
              <a:rPr lang="en-US" altLang="en-US" sz="2000" u="sng" dirty="0">
                <a:latin typeface="+mn-lt"/>
              </a:rPr>
              <a:t>Ley 26875</a:t>
            </a:r>
            <a:r>
              <a:rPr lang="en-US" altLang="en-US" sz="2000" dirty="0">
                <a:latin typeface="+mn-lt"/>
              </a:rPr>
              <a:t>, 2013</a:t>
            </a:r>
          </a:p>
          <a:p>
            <a:pPr marL="346075">
              <a:spcAft>
                <a:spcPts val="1200"/>
              </a:spcAft>
            </a:pPr>
            <a:r>
              <a:rPr lang="en-US" altLang="en-US" sz="2000" dirty="0">
                <a:latin typeface="+mn-lt"/>
              </a:rPr>
              <a:t>Additional coastal, shelf and deep-sea MPAs being considered by the Federal Administration, </a:t>
            </a:r>
            <a:r>
              <a:rPr lang="en-US" altLang="en-US" sz="2000" u="sng" dirty="0">
                <a:latin typeface="+mn-lt"/>
              </a:rPr>
              <a:t>Ley 27037</a:t>
            </a:r>
            <a:r>
              <a:rPr lang="en-US" altLang="en-US" sz="2000" dirty="0">
                <a:latin typeface="+mn-lt"/>
              </a:rPr>
              <a:t>, 2014</a:t>
            </a:r>
          </a:p>
          <a:p>
            <a:pPr marL="346075">
              <a:spcAft>
                <a:spcPts val="1200"/>
              </a:spcAft>
            </a:pPr>
            <a:r>
              <a:rPr lang="pt-BR" altLang="en-US" sz="2000" dirty="0">
                <a:latin typeface="+mn-lt"/>
              </a:rPr>
              <a:t>2ª Atualização das Áreas Prioritárias para Conservação, Uso Sustentável e Repartição dos Benefícios da Biodiversidade da Zona Costeira e Marinha</a:t>
            </a:r>
            <a:endParaRPr lang="en-US" altLang="en-US" sz="2000" dirty="0">
              <a:latin typeface="+mn-lt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i="1" dirty="0">
                <a:solidFill>
                  <a:srgbClr val="0070C0"/>
                </a:solidFill>
                <a:latin typeface="+mn-lt"/>
              </a:rPr>
              <a:t>Pampa Azul</a:t>
            </a:r>
            <a:r>
              <a:rPr lang="en-US" altLang="en-US" sz="2000" dirty="0">
                <a:latin typeface="+mn-lt"/>
              </a:rPr>
              <a:t>, Argentina, Legislation passed by Argentine Congress, </a:t>
            </a:r>
            <a:r>
              <a:rPr lang="en-US" altLang="en-US" sz="2000" dirty="0" err="1">
                <a:latin typeface="+mn-lt"/>
              </a:rPr>
              <a:t>Promar</a:t>
            </a:r>
            <a:r>
              <a:rPr lang="en-US" altLang="en-US" sz="2000" dirty="0">
                <a:latin typeface="+mn-lt"/>
              </a:rPr>
              <a:t> </a:t>
            </a:r>
            <a:r>
              <a:rPr lang="en-US" altLang="en-US" sz="2000" u="sng" dirty="0">
                <a:latin typeface="+mn-lt"/>
              </a:rPr>
              <a:t>Ley 27167</a:t>
            </a:r>
            <a:r>
              <a:rPr lang="en-US" altLang="en-US" sz="2000" dirty="0">
                <a:latin typeface="+mn-lt"/>
              </a:rPr>
              <a:t>, 2015</a:t>
            </a:r>
            <a:endParaRPr lang="en-US" sz="2000" dirty="0">
              <a:latin typeface="+mn-lt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b="1" i="1" dirty="0">
                <a:solidFill>
                  <a:srgbClr val="0070C0"/>
                </a:solidFill>
                <a:latin typeface="+mn-lt"/>
              </a:rPr>
              <a:t>Programa Brasileiro de Mudanças Climáticas</a:t>
            </a:r>
            <a:r>
              <a:rPr lang="pt-BR" sz="2000" dirty="0">
                <a:latin typeface="+mn-lt"/>
              </a:rPr>
              <a:t>, Brasil, Base Cientifica das Mudanças Climáticas.</a:t>
            </a:r>
          </a:p>
        </p:txBody>
      </p:sp>
      <p:sp>
        <p:nvSpPr>
          <p:cNvPr id="5" name="4 CuadroTexto">
            <a:extLst>
              <a:ext uri="{FF2B5EF4-FFF2-40B4-BE49-F238E27FC236}">
                <a16:creationId xmlns:a16="http://schemas.microsoft.com/office/drawing/2014/main" id="{946AEA7B-147F-4C89-B2F3-1F7C5F822BC5}"/>
              </a:ext>
            </a:extLst>
          </p:cNvPr>
          <p:cNvSpPr txBox="1"/>
          <p:nvPr/>
        </p:nvSpPr>
        <p:spPr>
          <a:xfrm>
            <a:off x="675861" y="168965"/>
            <a:ext cx="7782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CRN3070 (VOCES) </a:t>
            </a:r>
            <a:r>
              <a:rPr lang="en-US" sz="2400" b="1" dirty="0">
                <a:solidFill>
                  <a:srgbClr val="C00000"/>
                </a:solidFill>
              </a:rPr>
              <a:t>Science – Policy Interface - </a:t>
            </a:r>
            <a:r>
              <a:rPr lang="en-US" sz="2400" b="1" i="1" dirty="0">
                <a:solidFill>
                  <a:srgbClr val="C00000"/>
                </a:solidFill>
              </a:rPr>
              <a:t>National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C287D3-5AF6-4986-8E83-75BCF3AEF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225" y="201306"/>
            <a:ext cx="526737" cy="5386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151A14-5450-4779-819A-14F26574D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4" y="201306"/>
            <a:ext cx="474706" cy="467621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868ED3C-69F7-4A7F-B789-57B0D2CB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1538" y="1296539"/>
            <a:ext cx="515965" cy="279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AB00260-5BD6-4D8D-8530-E277F9ECE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042" y="3613751"/>
            <a:ext cx="515965" cy="279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8489A719-E149-4C82-9926-9553E8ACA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7607" y="4356460"/>
            <a:ext cx="529400" cy="286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7BA2CA39-3BC4-4D1D-8093-754D0322A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9472" y="2679666"/>
            <a:ext cx="529400" cy="286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476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B695FC0-8976-4485-A1B0-B2332E3652CA}"/>
              </a:ext>
            </a:extLst>
          </p:cNvPr>
          <p:cNvSpPr/>
          <p:nvPr/>
        </p:nvSpPr>
        <p:spPr>
          <a:xfrm>
            <a:off x="675862" y="1340198"/>
            <a:ext cx="612599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altLang="en-US" sz="2000" b="1" i="1" dirty="0">
                <a:solidFill>
                  <a:srgbClr val="0070C0"/>
                </a:solidFill>
              </a:rPr>
              <a:t>Artisanal yellow clam fisheries</a:t>
            </a:r>
            <a:r>
              <a:rPr lang="pt-BR" altLang="en-US" sz="2000" dirty="0">
                <a:solidFill>
                  <a:prstClr val="black"/>
                </a:solidFill>
              </a:rPr>
              <a:t>,</a:t>
            </a:r>
            <a:r>
              <a:rPr lang="pt-BR" altLang="en-US" sz="2000" dirty="0">
                <a:solidFill>
                  <a:srgbClr val="FF0000"/>
                </a:solidFill>
              </a:rPr>
              <a:t> </a:t>
            </a:r>
            <a:r>
              <a:rPr lang="pt-BR" altLang="en-US" sz="2000" dirty="0">
                <a:solidFill>
                  <a:prstClr val="black"/>
                </a:solidFill>
              </a:rPr>
              <a:t>Uruguay, Development of </a:t>
            </a:r>
            <a:r>
              <a:rPr lang="en-US" altLang="en-US" sz="2000" dirty="0">
                <a:solidFill>
                  <a:srgbClr val="FF0000"/>
                </a:solidFill>
              </a:rPr>
              <a:t>Ecosystem Approach to Fisheries </a:t>
            </a:r>
            <a:r>
              <a:rPr lang="en-US" altLang="en-US" sz="2000" dirty="0">
                <a:solidFill>
                  <a:prstClr val="black"/>
                </a:solidFill>
              </a:rPr>
              <a:t>(EAF) and </a:t>
            </a:r>
            <a:r>
              <a:rPr lang="en-US" altLang="en-US" sz="2000" dirty="0">
                <a:solidFill>
                  <a:srgbClr val="FF0000"/>
                </a:solidFill>
              </a:rPr>
              <a:t>co-management</a:t>
            </a:r>
            <a:r>
              <a:rPr lang="en-US" altLang="en-US" sz="2000" dirty="0">
                <a:solidFill>
                  <a:prstClr val="black"/>
                </a:solidFill>
              </a:rPr>
              <a:t> strategies, resulting in </a:t>
            </a:r>
            <a:r>
              <a:rPr lang="en-US" altLang="en-US" sz="2000" dirty="0">
                <a:solidFill>
                  <a:srgbClr val="FF0000"/>
                </a:solidFill>
              </a:rPr>
              <a:t>legislation</a:t>
            </a:r>
            <a:r>
              <a:rPr lang="en-US" altLang="en-US" sz="2000" dirty="0">
                <a:solidFill>
                  <a:prstClr val="black"/>
                </a:solidFill>
              </a:rPr>
              <a:t>, advancing </a:t>
            </a:r>
            <a:r>
              <a:rPr lang="en-US" altLang="en-US" sz="2000" dirty="0">
                <a:solidFill>
                  <a:srgbClr val="FF0000"/>
                </a:solidFill>
              </a:rPr>
              <a:t>gender equity</a:t>
            </a:r>
            <a:r>
              <a:rPr lang="en-US" altLang="en-US" sz="2000" dirty="0">
                <a:solidFill>
                  <a:prstClr val="black"/>
                </a:solidFill>
              </a:rPr>
              <a:t>, </a:t>
            </a:r>
            <a:r>
              <a:rPr lang="en-US" altLang="en-US" sz="2000" dirty="0">
                <a:solidFill>
                  <a:srgbClr val="FF0000"/>
                </a:solidFill>
              </a:rPr>
              <a:t>human rights</a:t>
            </a:r>
            <a:r>
              <a:rPr lang="en-US" altLang="en-US" sz="2000" dirty="0">
                <a:solidFill>
                  <a:prstClr val="black"/>
                </a:solidFill>
              </a:rPr>
              <a:t>, </a:t>
            </a:r>
            <a:r>
              <a:rPr lang="en-US" altLang="en-US" sz="2000" dirty="0">
                <a:solidFill>
                  <a:srgbClr val="FF0000"/>
                </a:solidFill>
              </a:rPr>
              <a:t>community empowerment</a:t>
            </a:r>
            <a:r>
              <a:rPr lang="en-US" altLang="en-US" sz="2000" dirty="0">
                <a:solidFill>
                  <a:prstClr val="black"/>
                </a:solidFill>
              </a:rPr>
              <a:t>, and subjective wellbeing within the fishery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prstClr val="black"/>
              </a:solidFill>
            </a:endParaRP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i="1" dirty="0">
                <a:solidFill>
                  <a:srgbClr val="0070C0"/>
                </a:solidFill>
              </a:rPr>
              <a:t>Pelagic fisheries, </a:t>
            </a:r>
            <a:r>
              <a:rPr lang="en-US" altLang="en-US" sz="2000" dirty="0"/>
              <a:t>Argentina</a:t>
            </a:r>
            <a:r>
              <a:rPr lang="en-US" altLang="en-US" sz="2000" dirty="0">
                <a:solidFill>
                  <a:prstClr val="black"/>
                </a:solidFill>
              </a:rPr>
              <a:t>, Development of technical reports for </a:t>
            </a:r>
            <a:r>
              <a:rPr lang="en-US" altLang="en-US" sz="2000" dirty="0">
                <a:solidFill>
                  <a:srgbClr val="FF0000"/>
                </a:solidFill>
              </a:rPr>
              <a:t>hake and squid fisheries management </a:t>
            </a:r>
            <a:r>
              <a:rPr lang="en-US" altLang="en-US" sz="2000" dirty="0">
                <a:solidFill>
                  <a:prstClr val="black"/>
                </a:solidFill>
              </a:rPr>
              <a:t>at INIDEP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prstClr val="black"/>
              </a:solidFill>
            </a:endParaRP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000" b="1" i="1" dirty="0">
                <a:solidFill>
                  <a:srgbClr val="0070C0"/>
                </a:solidFill>
              </a:rPr>
              <a:t>Anchovy fisheries</a:t>
            </a:r>
            <a:r>
              <a:rPr lang="en-US" altLang="en-US" sz="1600" dirty="0">
                <a:solidFill>
                  <a:prstClr val="black"/>
                </a:solidFill>
              </a:rPr>
              <a:t>, </a:t>
            </a:r>
            <a:r>
              <a:rPr lang="en-US" altLang="en-US" sz="2000" dirty="0">
                <a:solidFill>
                  <a:prstClr val="black"/>
                </a:solidFill>
              </a:rPr>
              <a:t>Peru, </a:t>
            </a:r>
            <a:r>
              <a:rPr lang="en-US" altLang="en-US" sz="2000" dirty="0"/>
              <a:t>60+ rules </a:t>
            </a:r>
            <a:r>
              <a:rPr lang="en-US" altLang="en-US" sz="2000" dirty="0">
                <a:solidFill>
                  <a:prstClr val="black"/>
                </a:solidFill>
              </a:rPr>
              <a:t>for </a:t>
            </a:r>
            <a:r>
              <a:rPr lang="en-US" altLang="en-US" sz="2000" dirty="0">
                <a:solidFill>
                  <a:srgbClr val="FF0000"/>
                </a:solidFill>
              </a:rPr>
              <a:t>anchovy fishery  management and discard </a:t>
            </a:r>
            <a:r>
              <a:rPr lang="en-US" altLang="en-US" sz="2000" dirty="0">
                <a:solidFill>
                  <a:prstClr val="black"/>
                </a:solidFill>
              </a:rPr>
              <a:t>implemented based on IMARPE advice as a direct result of the turtle and jellyfish research-fisheries interaction</a:t>
            </a:r>
          </a:p>
        </p:txBody>
      </p:sp>
      <p:sp>
        <p:nvSpPr>
          <p:cNvPr id="4" name="4 CuadroTexto">
            <a:extLst>
              <a:ext uri="{FF2B5EF4-FFF2-40B4-BE49-F238E27FC236}">
                <a16:creationId xmlns:a16="http://schemas.microsoft.com/office/drawing/2014/main" id="{DF660ABC-741C-44E0-ABCB-CCB5A954AC14}"/>
              </a:ext>
            </a:extLst>
          </p:cNvPr>
          <p:cNvSpPr txBox="1"/>
          <p:nvPr/>
        </p:nvSpPr>
        <p:spPr>
          <a:xfrm>
            <a:off x="675861" y="168965"/>
            <a:ext cx="7782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CRN3070 (VOCES) </a:t>
            </a:r>
            <a:r>
              <a:rPr lang="en-US" sz="2400" b="1" dirty="0">
                <a:solidFill>
                  <a:srgbClr val="C00000"/>
                </a:solidFill>
              </a:rPr>
              <a:t>Science – Policy Interface - </a:t>
            </a:r>
            <a:r>
              <a:rPr lang="en-US" sz="2400" b="1" i="1" dirty="0">
                <a:solidFill>
                  <a:srgbClr val="C00000"/>
                </a:solidFill>
              </a:rPr>
              <a:t>National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4FA41-5F5D-4F6F-8254-E99DE73BA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225" y="201306"/>
            <a:ext cx="526737" cy="538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E76B1E-528A-4867-8BE6-4036455F7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4" y="201306"/>
            <a:ext cx="474706" cy="467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C95C9A-DFF1-4EB0-BB0C-F8EA92C02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8858" y="964105"/>
            <a:ext cx="2859045" cy="329017"/>
          </a:xfrm>
          <a:prstGeom prst="rect">
            <a:avLst/>
          </a:prstGeom>
        </p:spPr>
      </p:pic>
      <p:pic>
        <p:nvPicPr>
          <p:cNvPr id="8" name="15 Imagen" descr="Inidep_azul.jpg">
            <a:extLst>
              <a:ext uri="{FF2B5EF4-FFF2-40B4-BE49-F238E27FC236}">
                <a16:creationId xmlns:a16="http://schemas.microsoft.com/office/drawing/2014/main" id="{43D7878E-2B62-4CB4-90B0-0A12B721A9F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83479" y="3195371"/>
            <a:ext cx="614424" cy="585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BA8751-CA9C-4B0A-9B4B-6567DAE422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437" y="4701971"/>
            <a:ext cx="642507" cy="640080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37AF7BF2-89A6-4BE5-ACFC-BE467415B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0211" y="966867"/>
            <a:ext cx="515965" cy="279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E5AD63-D745-4DC8-8E53-5EF11159A7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211" y="4880717"/>
            <a:ext cx="515965" cy="282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8EDD1985-06F7-4A0D-A939-A66AA053E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30211" y="3348404"/>
            <a:ext cx="515965" cy="279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C6BC1632-3887-4B84-9EC8-9A75FDA29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12" r="62102"/>
          <a:stretch/>
        </p:blipFill>
        <p:spPr bwMode="auto">
          <a:xfrm>
            <a:off x="7233774" y="1324617"/>
            <a:ext cx="1609598" cy="903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C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C:\Users\Alvar\Documents\FOTOS\MEDANOS 08\DSCN4672.JPG">
            <a:extLst>
              <a:ext uri="{FF2B5EF4-FFF2-40B4-BE49-F238E27FC236}">
                <a16:creationId xmlns:a16="http://schemas.microsoft.com/office/drawing/2014/main" id="{CF5333FC-669D-4569-98F0-98C3C4ACE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9"/>
          <a:stretch>
            <a:fillRect/>
          </a:stretch>
        </p:blipFill>
        <p:spPr bwMode="auto">
          <a:xfrm>
            <a:off x="7201262" y="2677866"/>
            <a:ext cx="1674622" cy="1035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0">
            <a:extLst>
              <a:ext uri="{FF2B5EF4-FFF2-40B4-BE49-F238E27FC236}">
                <a16:creationId xmlns:a16="http://schemas.microsoft.com/office/drawing/2014/main" id="{557DD3BD-BF05-4AEB-8167-490182802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9382" y="2368282"/>
            <a:ext cx="1133475" cy="244475"/>
          </a:xfrm>
          <a:prstGeom prst="rect">
            <a:avLst/>
          </a:prstGeom>
          <a:solidFill>
            <a:srgbClr val="FF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000" dirty="0"/>
              <a:t>POLICY MAKER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E362DBD8-41AB-4F38-8B3C-8E25AC33E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75" y="3811062"/>
            <a:ext cx="719138" cy="244475"/>
          </a:xfrm>
          <a:prstGeom prst="rect">
            <a:avLst/>
          </a:prstGeom>
          <a:solidFill>
            <a:srgbClr val="FF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n-US" sz="1000" dirty="0"/>
              <a:t>LAWYER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id="{8731C65F-BEBB-42AA-BD61-B75268155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2582" y="3811062"/>
            <a:ext cx="930275" cy="244475"/>
          </a:xfrm>
          <a:prstGeom prst="rect">
            <a:avLst/>
          </a:prstGeom>
          <a:solidFill>
            <a:srgbClr val="FF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n-US" sz="1000" dirty="0"/>
              <a:t>SCIENTISTS</a:t>
            </a: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3FB53096-0224-4F44-A687-63AD4F4D3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6143" y="2382983"/>
            <a:ext cx="649288" cy="244475"/>
          </a:xfrm>
          <a:prstGeom prst="rect">
            <a:avLst/>
          </a:prstGeom>
          <a:solidFill>
            <a:srgbClr val="FF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s-ES" altLang="en-US" sz="1000" dirty="0"/>
              <a:t>FISHER</a:t>
            </a:r>
          </a:p>
        </p:txBody>
      </p:sp>
    </p:spTree>
    <p:extLst>
      <p:ext uri="{BB962C8B-B14F-4D97-AF65-F5344CB8AC3E}">
        <p14:creationId xmlns:p14="http://schemas.microsoft.com/office/powerpoint/2010/main" val="6004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2803</TotalTime>
  <Words>1841</Words>
  <Application>Microsoft Office PowerPoint</Application>
  <PresentationFormat>On-screen Show (4:3)</PresentationFormat>
  <Paragraphs>116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slides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</dc:creator>
  <cp:lastModifiedBy>Alberto</cp:lastModifiedBy>
  <cp:revision>81</cp:revision>
  <dcterms:created xsi:type="dcterms:W3CDTF">2017-11-23T22:59:32Z</dcterms:created>
  <dcterms:modified xsi:type="dcterms:W3CDTF">2017-11-29T17:13:04Z</dcterms:modified>
</cp:coreProperties>
</file>