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68" r:id="rId3"/>
    <p:sldId id="310" r:id="rId4"/>
    <p:sldId id="309" r:id="rId5"/>
    <p:sldId id="306" r:id="rId6"/>
    <p:sldId id="323" r:id="rId7"/>
    <p:sldId id="324" r:id="rId8"/>
    <p:sldId id="326" r:id="rId9"/>
    <p:sldId id="311" r:id="rId10"/>
    <p:sldId id="320" r:id="rId11"/>
    <p:sldId id="319" r:id="rId12"/>
    <p:sldId id="321" r:id="rId13"/>
    <p:sldId id="318" r:id="rId14"/>
    <p:sldId id="317" r:id="rId15"/>
    <p:sldId id="322" r:id="rId16"/>
    <p:sldId id="316" r:id="rId17"/>
    <p:sldId id="298" r:id="rId18"/>
    <p:sldId id="290" r:id="rId19"/>
    <p:sldId id="327" r:id="rId20"/>
    <p:sldId id="284" r:id="rId21"/>
    <p:sldId id="299" r:id="rId22"/>
    <p:sldId id="297" r:id="rId23"/>
    <p:sldId id="294" r:id="rId24"/>
    <p:sldId id="296" r:id="rId25"/>
    <p:sldId id="308" r:id="rId26"/>
    <p:sldId id="286" r:id="rId27"/>
    <p:sldId id="301" r:id="rId28"/>
    <p:sldId id="305" r:id="rId29"/>
    <p:sldId id="291" r:id="rId30"/>
    <p:sldId id="275" r:id="rId31"/>
    <p:sldId id="307"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FC9"/>
    <a:srgbClr val="DEFF9B"/>
    <a:srgbClr val="CCFF99"/>
    <a:srgbClr val="99FF99"/>
    <a:srgbClr val="D4DCDE"/>
    <a:srgbClr val="EEF2F2"/>
    <a:srgbClr val="E5F5FF"/>
    <a:srgbClr val="C2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7509" autoAdjust="0"/>
    <p:restoredTop sz="86402" autoAdjust="0"/>
  </p:normalViewPr>
  <p:slideViewPr>
    <p:cSldViewPr snapToGrid="0" showGuides="1">
      <p:cViewPr varScale="1">
        <p:scale>
          <a:sx n="85" d="100"/>
          <a:sy n="85" d="100"/>
        </p:scale>
        <p:origin x="117"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laudia.Guezala\Desktop\graphs%20for%20ppt%20astm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laudia.Guezala\Desktop\graphs%20for%20ppt%20astm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laudia.Guezala\Desktop\graphs%20for%20ppt%20astm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laudia.Guezala\Desktop\graphs%20for%20ppt%20astm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4636988900555E-2"/>
          <c:y val="3.9953771455847366E-2"/>
          <c:w val="0.64173005026755148"/>
          <c:h val="0.86229247705089118"/>
        </c:manualLayout>
      </c:layout>
      <c:barChart>
        <c:barDir val="bar"/>
        <c:grouping val="clustered"/>
        <c:varyColors val="0"/>
        <c:ser>
          <c:idx val="2"/>
          <c:order val="0"/>
          <c:tx>
            <c:strRef>
              <c:f>Sheet1!$I$5</c:f>
              <c:strCache>
                <c:ptCount val="1"/>
                <c:pt idx="0">
                  <c:v>Neacomys amoenus</c:v>
                </c:pt>
              </c:strCache>
            </c:strRef>
          </c:tx>
          <c:invertIfNegative val="0"/>
          <c:dLbls>
            <c:numFmt formatCode="0%" sourceLinked="0"/>
            <c:spPr>
              <a:noFill/>
              <a:ln>
                <a:noFill/>
              </a:ln>
              <a:effectLst/>
            </c:spPr>
            <c:txPr>
              <a:bodyPr/>
              <a:lstStyle/>
              <a:p>
                <a:pPr>
                  <a:defRPr sz="1200">
                    <a:solidFill>
                      <a:schemeClr val="bg2">
                        <a:lumMod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Sheet1!$J$2:$M$2</c:f>
              <c:strCache>
                <c:ptCount val="4"/>
                <c:pt idx="0">
                  <c:v>Rainy</c:v>
                </c:pt>
                <c:pt idx="1">
                  <c:v>Rainy-Dry</c:v>
                </c:pt>
                <c:pt idx="2">
                  <c:v>Dry</c:v>
                </c:pt>
                <c:pt idx="3">
                  <c:v>Dry-Rainy</c:v>
                </c:pt>
              </c:strCache>
            </c:strRef>
          </c:cat>
          <c:val>
            <c:numRef>
              <c:f>Sheet1!$J$5:$M$5</c:f>
              <c:numCache>
                <c:formatCode>General</c:formatCode>
                <c:ptCount val="4"/>
                <c:pt idx="0">
                  <c:v>0.42</c:v>
                </c:pt>
                <c:pt idx="1">
                  <c:v>0.11</c:v>
                </c:pt>
                <c:pt idx="2">
                  <c:v>0.45</c:v>
                </c:pt>
                <c:pt idx="3">
                  <c:v>0.02</c:v>
                </c:pt>
              </c:numCache>
            </c:numRef>
          </c:val>
          <c:extLst>
            <c:ext xmlns:c16="http://schemas.microsoft.com/office/drawing/2014/chart" uri="{C3380CC4-5D6E-409C-BE32-E72D297353CC}">
              <c16:uniqueId val="{00000000-4951-4119-ABCC-30E95CCF259D}"/>
            </c:ext>
          </c:extLst>
        </c:ser>
        <c:ser>
          <c:idx val="1"/>
          <c:order val="1"/>
          <c:tx>
            <c:strRef>
              <c:f>Sheet1!$I$4</c:f>
              <c:strCache>
                <c:ptCount val="1"/>
                <c:pt idx="0">
                  <c:v>Necromys lenguarum</c:v>
                </c:pt>
              </c:strCache>
            </c:strRef>
          </c:tx>
          <c:invertIfNegative val="0"/>
          <c:dLbls>
            <c:numFmt formatCode="0%" sourceLinked="0"/>
            <c:spPr>
              <a:noFill/>
              <a:ln>
                <a:noFill/>
              </a:ln>
              <a:effectLst/>
            </c:spPr>
            <c:txPr>
              <a:bodyPr/>
              <a:lstStyle/>
              <a:p>
                <a:pPr>
                  <a:defRPr sz="1200">
                    <a:solidFill>
                      <a:schemeClr val="bg2">
                        <a:lumMod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Sheet1!$J$2:$M$2</c:f>
              <c:strCache>
                <c:ptCount val="4"/>
                <c:pt idx="0">
                  <c:v>Rainy</c:v>
                </c:pt>
                <c:pt idx="1">
                  <c:v>Rainy-Dry</c:v>
                </c:pt>
                <c:pt idx="2">
                  <c:v>Dry</c:v>
                </c:pt>
                <c:pt idx="3">
                  <c:v>Dry-Rainy</c:v>
                </c:pt>
              </c:strCache>
            </c:strRef>
          </c:cat>
          <c:val>
            <c:numRef>
              <c:f>Sheet1!$J$4:$M$4</c:f>
              <c:numCache>
                <c:formatCode>General</c:formatCode>
                <c:ptCount val="4"/>
                <c:pt idx="0">
                  <c:v>0.14000000000000001</c:v>
                </c:pt>
                <c:pt idx="1">
                  <c:v>0.25</c:v>
                </c:pt>
                <c:pt idx="2">
                  <c:v>0.5</c:v>
                </c:pt>
                <c:pt idx="3">
                  <c:v>0.12</c:v>
                </c:pt>
              </c:numCache>
            </c:numRef>
          </c:val>
          <c:extLst>
            <c:ext xmlns:c16="http://schemas.microsoft.com/office/drawing/2014/chart" uri="{C3380CC4-5D6E-409C-BE32-E72D297353CC}">
              <c16:uniqueId val="{00000001-4951-4119-ABCC-30E95CCF259D}"/>
            </c:ext>
          </c:extLst>
        </c:ser>
        <c:ser>
          <c:idx val="0"/>
          <c:order val="2"/>
          <c:tx>
            <c:strRef>
              <c:f>Sheet1!$I$3</c:f>
              <c:strCache>
                <c:ptCount val="1"/>
                <c:pt idx="0">
                  <c:v>Oligoryzomys microtis</c:v>
                </c:pt>
              </c:strCache>
            </c:strRef>
          </c:tx>
          <c:invertIfNegative val="0"/>
          <c:dLbls>
            <c:numFmt formatCode="0%" sourceLinked="0"/>
            <c:spPr>
              <a:noFill/>
              <a:ln>
                <a:noFill/>
              </a:ln>
              <a:effectLst/>
            </c:spPr>
            <c:txPr>
              <a:bodyPr/>
              <a:lstStyle/>
              <a:p>
                <a:pPr>
                  <a:defRPr sz="1200">
                    <a:solidFill>
                      <a:schemeClr val="bg2">
                        <a:lumMod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Sheet1!$J$2:$M$2</c:f>
              <c:strCache>
                <c:ptCount val="4"/>
                <c:pt idx="0">
                  <c:v>Rainy</c:v>
                </c:pt>
                <c:pt idx="1">
                  <c:v>Rainy-Dry</c:v>
                </c:pt>
                <c:pt idx="2">
                  <c:v>Dry</c:v>
                </c:pt>
                <c:pt idx="3">
                  <c:v>Dry-Rainy</c:v>
                </c:pt>
              </c:strCache>
            </c:strRef>
          </c:cat>
          <c:val>
            <c:numRef>
              <c:f>Sheet1!$J$3:$M$3</c:f>
              <c:numCache>
                <c:formatCode>General</c:formatCode>
                <c:ptCount val="4"/>
                <c:pt idx="0">
                  <c:v>0.21</c:v>
                </c:pt>
                <c:pt idx="1">
                  <c:v>0.14000000000000001</c:v>
                </c:pt>
                <c:pt idx="2">
                  <c:v>0.21</c:v>
                </c:pt>
                <c:pt idx="3">
                  <c:v>0.21</c:v>
                </c:pt>
              </c:numCache>
            </c:numRef>
          </c:val>
          <c:extLst>
            <c:ext xmlns:c16="http://schemas.microsoft.com/office/drawing/2014/chart" uri="{C3380CC4-5D6E-409C-BE32-E72D297353CC}">
              <c16:uniqueId val="{00000002-4951-4119-ABCC-30E95CCF259D}"/>
            </c:ext>
          </c:extLst>
        </c:ser>
        <c:dLbls>
          <c:showLegendKey val="0"/>
          <c:showVal val="0"/>
          <c:showCatName val="0"/>
          <c:showSerName val="0"/>
          <c:showPercent val="0"/>
          <c:showBubbleSize val="0"/>
        </c:dLbls>
        <c:gapWidth val="150"/>
        <c:axId val="97210368"/>
        <c:axId val="161982336"/>
      </c:barChart>
      <c:catAx>
        <c:axId val="97210368"/>
        <c:scaling>
          <c:orientation val="minMax"/>
        </c:scaling>
        <c:delete val="0"/>
        <c:axPos val="l"/>
        <c:numFmt formatCode="General" sourceLinked="0"/>
        <c:majorTickMark val="out"/>
        <c:minorTickMark val="none"/>
        <c:tickLblPos val="nextTo"/>
        <c:txPr>
          <a:bodyPr/>
          <a:lstStyle/>
          <a:p>
            <a:pPr>
              <a:defRPr sz="1200">
                <a:solidFill>
                  <a:schemeClr val="bg2">
                    <a:lumMod val="25000"/>
                  </a:schemeClr>
                </a:solidFill>
              </a:defRPr>
            </a:pPr>
            <a:endParaRPr lang="en-US"/>
          </a:p>
        </c:txPr>
        <c:crossAx val="161982336"/>
        <c:crosses val="autoZero"/>
        <c:auto val="1"/>
        <c:lblAlgn val="ctr"/>
        <c:lblOffset val="100"/>
        <c:noMultiLvlLbl val="0"/>
      </c:catAx>
      <c:valAx>
        <c:axId val="161982336"/>
        <c:scaling>
          <c:orientation val="minMax"/>
        </c:scaling>
        <c:delete val="0"/>
        <c:axPos val="b"/>
        <c:majorGridlines/>
        <c:numFmt formatCode="0%" sourceLinked="0"/>
        <c:majorTickMark val="out"/>
        <c:minorTickMark val="none"/>
        <c:tickLblPos val="nextTo"/>
        <c:txPr>
          <a:bodyPr/>
          <a:lstStyle/>
          <a:p>
            <a:pPr>
              <a:defRPr sz="1100">
                <a:solidFill>
                  <a:schemeClr val="bg2">
                    <a:lumMod val="25000"/>
                  </a:schemeClr>
                </a:solidFill>
              </a:defRPr>
            </a:pPr>
            <a:endParaRPr lang="en-US"/>
          </a:p>
        </c:txPr>
        <c:crossAx val="97210368"/>
        <c:crosses val="autoZero"/>
        <c:crossBetween val="between"/>
      </c:valAx>
    </c:plotArea>
    <c:legend>
      <c:legendPos val="r"/>
      <c:layout>
        <c:manualLayout>
          <c:xMode val="edge"/>
          <c:yMode val="edge"/>
          <c:x val="0.74572862468715939"/>
          <c:y val="0.17327131312939928"/>
          <c:w val="0.17151474512722065"/>
          <c:h val="0.4214226166228402"/>
        </c:manualLayout>
      </c:layout>
      <c:overlay val="0"/>
      <c:txPr>
        <a:bodyPr/>
        <a:lstStyle/>
        <a:p>
          <a:pPr>
            <a:defRPr sz="1050">
              <a:solidFill>
                <a:schemeClr val="bg2">
                  <a:lumMod val="25000"/>
                </a:schemeClr>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157412763577"/>
          <c:y val="6.3567121101053517E-2"/>
          <c:w val="0.63938043523791033"/>
          <c:h val="0.79166365211994305"/>
        </c:manualLayout>
      </c:layout>
      <c:barChart>
        <c:barDir val="bar"/>
        <c:grouping val="clustered"/>
        <c:varyColors val="0"/>
        <c:ser>
          <c:idx val="0"/>
          <c:order val="0"/>
          <c:tx>
            <c:strRef>
              <c:f>Sheet1!$AG$3</c:f>
              <c:strCache>
                <c:ptCount val="1"/>
                <c:pt idx="0">
                  <c:v>% of animals</c:v>
                </c:pt>
              </c:strCache>
            </c:strRef>
          </c:tx>
          <c:invertIfNegative val="0"/>
          <c:cat>
            <c:strRef>
              <c:f>Sheet1!$AH$2:$AK$2</c:f>
              <c:strCache>
                <c:ptCount val="4"/>
                <c:pt idx="0">
                  <c:v>Dry</c:v>
                </c:pt>
                <c:pt idx="1">
                  <c:v>Rainy</c:v>
                </c:pt>
                <c:pt idx="2">
                  <c:v>Dry-Rainy</c:v>
                </c:pt>
                <c:pt idx="3">
                  <c:v>Rainy-Dry</c:v>
                </c:pt>
              </c:strCache>
            </c:strRef>
          </c:cat>
          <c:val>
            <c:numRef>
              <c:f>Sheet1!$AH$3:$AK$3</c:f>
              <c:numCache>
                <c:formatCode>General</c:formatCode>
                <c:ptCount val="4"/>
                <c:pt idx="0">
                  <c:v>0.45</c:v>
                </c:pt>
                <c:pt idx="1">
                  <c:v>0.21</c:v>
                </c:pt>
                <c:pt idx="2">
                  <c:v>0.17</c:v>
                </c:pt>
                <c:pt idx="3">
                  <c:v>0.16</c:v>
                </c:pt>
              </c:numCache>
            </c:numRef>
          </c:val>
          <c:extLst>
            <c:ext xmlns:c16="http://schemas.microsoft.com/office/drawing/2014/chart" uri="{C3380CC4-5D6E-409C-BE32-E72D297353CC}">
              <c16:uniqueId val="{00000000-54D6-40D1-A8DB-56C90260CA80}"/>
            </c:ext>
          </c:extLst>
        </c:ser>
        <c:dLbls>
          <c:showLegendKey val="0"/>
          <c:showVal val="0"/>
          <c:showCatName val="0"/>
          <c:showSerName val="0"/>
          <c:showPercent val="0"/>
          <c:showBubbleSize val="0"/>
        </c:dLbls>
        <c:gapWidth val="150"/>
        <c:axId val="81905536"/>
        <c:axId val="81907072"/>
      </c:barChart>
      <c:catAx>
        <c:axId val="81905536"/>
        <c:scaling>
          <c:orientation val="minMax"/>
        </c:scaling>
        <c:delete val="0"/>
        <c:axPos val="l"/>
        <c:numFmt formatCode="General" sourceLinked="0"/>
        <c:majorTickMark val="out"/>
        <c:minorTickMark val="none"/>
        <c:tickLblPos val="nextTo"/>
        <c:txPr>
          <a:bodyPr/>
          <a:lstStyle/>
          <a:p>
            <a:pPr>
              <a:defRPr sz="800"/>
            </a:pPr>
            <a:endParaRPr lang="en-US"/>
          </a:p>
        </c:txPr>
        <c:crossAx val="81907072"/>
        <c:crosses val="autoZero"/>
        <c:auto val="1"/>
        <c:lblAlgn val="ctr"/>
        <c:lblOffset val="100"/>
        <c:noMultiLvlLbl val="0"/>
      </c:catAx>
      <c:valAx>
        <c:axId val="81907072"/>
        <c:scaling>
          <c:orientation val="minMax"/>
        </c:scaling>
        <c:delete val="0"/>
        <c:axPos val="b"/>
        <c:majorGridlines/>
        <c:numFmt formatCode="0%" sourceLinked="0"/>
        <c:majorTickMark val="out"/>
        <c:minorTickMark val="none"/>
        <c:tickLblPos val="nextTo"/>
        <c:crossAx val="81905536"/>
        <c:crosses val="autoZero"/>
        <c:crossBetween val="between"/>
      </c:valAx>
    </c:plotArea>
    <c:legend>
      <c:legendPos val="r"/>
      <c:layout>
        <c:manualLayout>
          <c:xMode val="edge"/>
          <c:yMode val="edge"/>
          <c:x val="0.80521540513585299"/>
          <c:y val="0.44775096613378579"/>
          <c:w val="0.1684057004721545"/>
          <c:h val="0.24318996831654516"/>
        </c:manualLayout>
      </c:layout>
      <c:overlay val="0"/>
      <c:txPr>
        <a:bodyPr/>
        <a:lstStyle/>
        <a:p>
          <a:pPr>
            <a:defRPr sz="1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69646481093991"/>
          <c:y val="3.1393060897594353E-2"/>
          <c:w val="0.61235799284564396"/>
          <c:h val="0.89264116989825681"/>
        </c:manualLayout>
      </c:layout>
      <c:barChart>
        <c:barDir val="bar"/>
        <c:grouping val="clustered"/>
        <c:varyColors val="0"/>
        <c:ser>
          <c:idx val="2"/>
          <c:order val="0"/>
          <c:tx>
            <c:strRef>
              <c:f>Sheet1!$I$17</c:f>
              <c:strCache>
                <c:ptCount val="1"/>
                <c:pt idx="0">
                  <c:v>Neacomys amoenus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Sheet1!$J$14:$L$14</c:f>
              <c:strCache>
                <c:ptCount val="3"/>
                <c:pt idx="0">
                  <c:v>Disturbed </c:v>
                </c:pt>
                <c:pt idx="1">
                  <c:v>Edge </c:v>
                </c:pt>
                <c:pt idx="2">
                  <c:v>Non Disturbed </c:v>
                </c:pt>
              </c:strCache>
            </c:strRef>
          </c:cat>
          <c:val>
            <c:numRef>
              <c:f>Sheet1!$J$17:$L$17</c:f>
              <c:numCache>
                <c:formatCode>General</c:formatCode>
                <c:ptCount val="3"/>
                <c:pt idx="0">
                  <c:v>0.06</c:v>
                </c:pt>
                <c:pt idx="1">
                  <c:v>0.6</c:v>
                </c:pt>
                <c:pt idx="2">
                  <c:v>0.34</c:v>
                </c:pt>
              </c:numCache>
            </c:numRef>
          </c:val>
          <c:extLst>
            <c:ext xmlns:c16="http://schemas.microsoft.com/office/drawing/2014/chart" uri="{C3380CC4-5D6E-409C-BE32-E72D297353CC}">
              <c16:uniqueId val="{00000000-E920-4D56-85D1-766C25FF5530}"/>
            </c:ext>
          </c:extLst>
        </c:ser>
        <c:ser>
          <c:idx val="1"/>
          <c:order val="1"/>
          <c:tx>
            <c:strRef>
              <c:f>Sheet1!$I$16</c:f>
              <c:strCache>
                <c:ptCount val="1"/>
                <c:pt idx="0">
                  <c:v>Necromys lenguarum</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Sheet1!$J$14:$L$14</c:f>
              <c:strCache>
                <c:ptCount val="3"/>
                <c:pt idx="0">
                  <c:v>Disturbed </c:v>
                </c:pt>
                <c:pt idx="1">
                  <c:v>Edge </c:v>
                </c:pt>
                <c:pt idx="2">
                  <c:v>Non Disturbed </c:v>
                </c:pt>
              </c:strCache>
            </c:strRef>
          </c:cat>
          <c:val>
            <c:numRef>
              <c:f>Sheet1!$J$16:$L$16</c:f>
              <c:numCache>
                <c:formatCode>General</c:formatCode>
                <c:ptCount val="3"/>
                <c:pt idx="0">
                  <c:v>0.45</c:v>
                </c:pt>
                <c:pt idx="1">
                  <c:v>0.55000000000000004</c:v>
                </c:pt>
                <c:pt idx="2">
                  <c:v>0</c:v>
                </c:pt>
              </c:numCache>
            </c:numRef>
          </c:val>
          <c:extLst>
            <c:ext xmlns:c16="http://schemas.microsoft.com/office/drawing/2014/chart" uri="{C3380CC4-5D6E-409C-BE32-E72D297353CC}">
              <c16:uniqueId val="{00000001-E920-4D56-85D1-766C25FF5530}"/>
            </c:ext>
          </c:extLst>
        </c:ser>
        <c:ser>
          <c:idx val="0"/>
          <c:order val="2"/>
          <c:tx>
            <c:strRef>
              <c:f>Sheet1!$I$15</c:f>
              <c:strCache>
                <c:ptCount val="1"/>
                <c:pt idx="0">
                  <c:v>Oligoryzomys microtis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Sheet1!$J$14:$L$14</c:f>
              <c:strCache>
                <c:ptCount val="3"/>
                <c:pt idx="0">
                  <c:v>Disturbed </c:v>
                </c:pt>
                <c:pt idx="1">
                  <c:v>Edge </c:v>
                </c:pt>
                <c:pt idx="2">
                  <c:v>Non Disturbed </c:v>
                </c:pt>
              </c:strCache>
            </c:strRef>
          </c:cat>
          <c:val>
            <c:numRef>
              <c:f>Sheet1!$J$15:$L$15</c:f>
              <c:numCache>
                <c:formatCode>General</c:formatCode>
                <c:ptCount val="3"/>
                <c:pt idx="0">
                  <c:v>0.27</c:v>
                </c:pt>
                <c:pt idx="1">
                  <c:v>0.72</c:v>
                </c:pt>
                <c:pt idx="2">
                  <c:v>0.01</c:v>
                </c:pt>
              </c:numCache>
            </c:numRef>
          </c:val>
          <c:extLst>
            <c:ext xmlns:c16="http://schemas.microsoft.com/office/drawing/2014/chart" uri="{C3380CC4-5D6E-409C-BE32-E72D297353CC}">
              <c16:uniqueId val="{00000002-E920-4D56-85D1-766C25FF5530}"/>
            </c:ext>
          </c:extLst>
        </c:ser>
        <c:dLbls>
          <c:showLegendKey val="0"/>
          <c:showVal val="0"/>
          <c:showCatName val="0"/>
          <c:showSerName val="0"/>
          <c:showPercent val="0"/>
          <c:showBubbleSize val="0"/>
        </c:dLbls>
        <c:gapWidth val="150"/>
        <c:axId val="109568768"/>
        <c:axId val="109570304"/>
      </c:barChart>
      <c:catAx>
        <c:axId val="109568768"/>
        <c:scaling>
          <c:orientation val="minMax"/>
        </c:scaling>
        <c:delete val="0"/>
        <c:axPos val="l"/>
        <c:numFmt formatCode="General" sourceLinked="0"/>
        <c:majorTickMark val="out"/>
        <c:minorTickMark val="none"/>
        <c:tickLblPos val="nextTo"/>
        <c:txPr>
          <a:bodyPr/>
          <a:lstStyle/>
          <a:p>
            <a:pPr>
              <a:defRPr b="1"/>
            </a:pPr>
            <a:endParaRPr lang="en-US"/>
          </a:p>
        </c:txPr>
        <c:crossAx val="109570304"/>
        <c:crosses val="autoZero"/>
        <c:auto val="1"/>
        <c:lblAlgn val="ctr"/>
        <c:lblOffset val="100"/>
        <c:noMultiLvlLbl val="0"/>
      </c:catAx>
      <c:valAx>
        <c:axId val="109570304"/>
        <c:scaling>
          <c:orientation val="minMax"/>
        </c:scaling>
        <c:delete val="0"/>
        <c:axPos val="b"/>
        <c:majorGridlines/>
        <c:numFmt formatCode="0%" sourceLinked="0"/>
        <c:majorTickMark val="out"/>
        <c:minorTickMark val="none"/>
        <c:tickLblPos val="nextTo"/>
        <c:crossAx val="109568768"/>
        <c:crosses val="autoZero"/>
        <c:crossBetween val="between"/>
      </c:valAx>
    </c:plotArea>
    <c:legend>
      <c:legendPos val="r"/>
      <c:layout>
        <c:manualLayout>
          <c:xMode val="edge"/>
          <c:yMode val="edge"/>
          <c:x val="0.73956173600572761"/>
          <c:y val="0.25729184175919789"/>
          <c:w val="0.13712956056770073"/>
          <c:h val="0.37867990942978336"/>
        </c:manualLayout>
      </c:layout>
      <c:overlay val="0"/>
    </c:legend>
    <c:plotVisOnly val="1"/>
    <c:dispBlanksAs val="gap"/>
    <c:showDLblsOverMax val="0"/>
  </c:chart>
  <c:txPr>
    <a:bodyPr/>
    <a:lstStyle/>
    <a:p>
      <a:pPr>
        <a:defRPr sz="900">
          <a:solidFill>
            <a:schemeClr val="bg2">
              <a:lumMod val="25000"/>
            </a:schemeClr>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48288664721058"/>
          <c:y val="3.9168077876344388E-2"/>
          <c:w val="0.56229529129596667"/>
          <c:h val="0.85382596700573077"/>
        </c:manualLayout>
      </c:layout>
      <c:barChart>
        <c:barDir val="bar"/>
        <c:grouping val="clustered"/>
        <c:varyColors val="0"/>
        <c:ser>
          <c:idx val="0"/>
          <c:order val="0"/>
          <c:tx>
            <c:strRef>
              <c:f>Sheet1!$AF$16</c:f>
              <c:strCache>
                <c:ptCount val="1"/>
                <c:pt idx="0">
                  <c:v>% of animals</c:v>
                </c:pt>
              </c:strCache>
            </c:strRef>
          </c:tx>
          <c:invertIfNegative val="0"/>
          <c:cat>
            <c:strRef>
              <c:f>Sheet1!$AG$15:$AI$15</c:f>
              <c:strCache>
                <c:ptCount val="3"/>
                <c:pt idx="0">
                  <c:v>Non Disturbed </c:v>
                </c:pt>
                <c:pt idx="1">
                  <c:v>Disturbed </c:v>
                </c:pt>
                <c:pt idx="2">
                  <c:v>Edge </c:v>
                </c:pt>
              </c:strCache>
            </c:strRef>
          </c:cat>
          <c:val>
            <c:numRef>
              <c:f>Sheet1!$AG$16:$AI$16</c:f>
              <c:numCache>
                <c:formatCode>General</c:formatCode>
                <c:ptCount val="3"/>
                <c:pt idx="0">
                  <c:v>0.03</c:v>
                </c:pt>
                <c:pt idx="1">
                  <c:v>0.3</c:v>
                </c:pt>
                <c:pt idx="2">
                  <c:v>0.67</c:v>
                </c:pt>
              </c:numCache>
            </c:numRef>
          </c:val>
          <c:extLst>
            <c:ext xmlns:c16="http://schemas.microsoft.com/office/drawing/2014/chart" uri="{C3380CC4-5D6E-409C-BE32-E72D297353CC}">
              <c16:uniqueId val="{00000000-3AEE-4ED7-9310-D6DC782DF7B5}"/>
            </c:ext>
          </c:extLst>
        </c:ser>
        <c:dLbls>
          <c:showLegendKey val="0"/>
          <c:showVal val="0"/>
          <c:showCatName val="0"/>
          <c:showSerName val="0"/>
          <c:showPercent val="0"/>
          <c:showBubbleSize val="0"/>
        </c:dLbls>
        <c:gapWidth val="150"/>
        <c:axId val="109606784"/>
        <c:axId val="109608320"/>
      </c:barChart>
      <c:catAx>
        <c:axId val="109606784"/>
        <c:scaling>
          <c:orientation val="minMax"/>
        </c:scaling>
        <c:delete val="0"/>
        <c:axPos val="l"/>
        <c:numFmt formatCode="General" sourceLinked="0"/>
        <c:majorTickMark val="out"/>
        <c:minorTickMark val="none"/>
        <c:tickLblPos val="nextTo"/>
        <c:txPr>
          <a:bodyPr/>
          <a:lstStyle/>
          <a:p>
            <a:pPr>
              <a:defRPr sz="900"/>
            </a:pPr>
            <a:endParaRPr lang="en-US"/>
          </a:p>
        </c:txPr>
        <c:crossAx val="109608320"/>
        <c:crosses val="autoZero"/>
        <c:auto val="1"/>
        <c:lblAlgn val="ctr"/>
        <c:lblOffset val="100"/>
        <c:noMultiLvlLbl val="0"/>
      </c:catAx>
      <c:valAx>
        <c:axId val="109608320"/>
        <c:scaling>
          <c:orientation val="minMax"/>
        </c:scaling>
        <c:delete val="0"/>
        <c:axPos val="b"/>
        <c:majorGridlines/>
        <c:numFmt formatCode="0%" sourceLinked="0"/>
        <c:majorTickMark val="out"/>
        <c:minorTickMark val="none"/>
        <c:tickLblPos val="nextTo"/>
        <c:crossAx val="109606784"/>
        <c:crosses val="autoZero"/>
        <c:crossBetween val="between"/>
      </c:valAx>
    </c:plotArea>
    <c:legend>
      <c:legendPos val="r"/>
      <c:layout>
        <c:manualLayout>
          <c:xMode val="edge"/>
          <c:yMode val="edge"/>
          <c:x val="0.82336373144209851"/>
          <c:y val="0.47425673175053551"/>
          <c:w val="0.15709823025710687"/>
          <c:h val="0.14762608364080881"/>
        </c:manualLayout>
      </c:layout>
      <c:overlay val="0"/>
      <c:txPr>
        <a:bodyPr/>
        <a:lstStyle/>
        <a:p>
          <a:pPr>
            <a:defRPr sz="9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B0ED8-A8F1-4718-9750-AD1B329DA588}" type="datetimeFigureOut">
              <a:rPr lang="en-US" smtClean="0"/>
              <a:t>11/29/2017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4743B-A313-4D43-BB4A-68CAA8DCE64D}" type="slidenum">
              <a:rPr lang="en-US" smtClean="0"/>
              <a:t>‹#›</a:t>
            </a:fld>
            <a:endParaRPr lang="en-US" dirty="0"/>
          </a:p>
        </p:txBody>
      </p:sp>
    </p:spTree>
    <p:extLst>
      <p:ext uri="{BB962C8B-B14F-4D97-AF65-F5344CB8AC3E}">
        <p14:creationId xmlns:p14="http://schemas.microsoft.com/office/powerpoint/2010/main" val="5889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F4743B-A313-4D43-BB4A-68CAA8DCE64D}" type="slidenum">
              <a:rPr lang="en-US" smtClean="0"/>
              <a:t>1</a:t>
            </a:fld>
            <a:endParaRPr lang="en-US" dirty="0"/>
          </a:p>
        </p:txBody>
      </p:sp>
    </p:spTree>
    <p:extLst>
      <p:ext uri="{BB962C8B-B14F-4D97-AF65-F5344CB8AC3E}">
        <p14:creationId xmlns:p14="http://schemas.microsoft.com/office/powerpoint/2010/main" val="86347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solidFill>
                  <a:schemeClr val="bg2">
                    <a:lumMod val="25000"/>
                  </a:schemeClr>
                </a:solidFill>
              </a:rPr>
              <a:t>PUCE: new niche for research in Land-change and Disease Transmission </a:t>
            </a:r>
            <a:r>
              <a:rPr lang="en-US" sz="1200" dirty="0">
                <a:solidFill>
                  <a:schemeClr val="bg2">
                    <a:lumMod val="25000"/>
                  </a:schemeClr>
                </a:solidFill>
                <a:sym typeface="Wingdings" panose="05000000000000000000" pitchFamily="2" charset="2"/>
              </a:rPr>
              <a:t></a:t>
            </a:r>
            <a:endParaRPr lang="en-US" sz="1200" dirty="0">
              <a:solidFill>
                <a:schemeClr val="bg2">
                  <a:lumMod val="25000"/>
                </a:schemeClr>
              </a:solidFill>
            </a:endParaRPr>
          </a:p>
          <a:p>
            <a:r>
              <a:rPr lang="en-US" sz="1200" dirty="0">
                <a:solidFill>
                  <a:schemeClr val="bg2">
                    <a:lumMod val="25000"/>
                  </a:schemeClr>
                </a:solidFill>
              </a:rPr>
              <a:t>Creation of new BSL3 laboratory in Yasuní scientific station</a:t>
            </a:r>
          </a:p>
          <a:p>
            <a:r>
              <a:rPr lang="en-US" sz="1200" dirty="0">
                <a:solidFill>
                  <a:schemeClr val="bg2">
                    <a:lumMod val="25000"/>
                  </a:schemeClr>
                </a:solidFill>
              </a:rPr>
              <a:t>San Simon U: collaborative work within different research centers / disciplines (Biology, Ecology, Health sciences)</a:t>
            </a:r>
          </a:p>
          <a:p>
            <a:r>
              <a:rPr lang="en-US" sz="1200" dirty="0">
                <a:solidFill>
                  <a:schemeClr val="bg2">
                    <a:lumMod val="25000"/>
                  </a:schemeClr>
                </a:solidFill>
              </a:rPr>
              <a:t>Setting up of a trained team of professionals from different disciplines/backgrounds that is now able to respond to their countries needs</a:t>
            </a:r>
          </a:p>
          <a:p>
            <a:r>
              <a:rPr lang="en-US" sz="1200" dirty="0">
                <a:solidFill>
                  <a:schemeClr val="bg2">
                    <a:lumMod val="25000"/>
                  </a:schemeClr>
                </a:solidFill>
              </a:rPr>
              <a:t>To achieve aim 2: </a:t>
            </a:r>
            <a:r>
              <a:rPr lang="en-US" sz="1100" dirty="0">
                <a:solidFill>
                  <a:schemeClr val="bg2">
                    <a:lumMod val="25000"/>
                  </a:schemeClr>
                </a:solidFill>
              </a:rPr>
              <a:t>Collaboration with anthropologist (Chicago Field Museum) to develop vulnerability assessment tool</a:t>
            </a:r>
          </a:p>
          <a:p>
            <a:endParaRPr lang="es-PE" dirty="0"/>
          </a:p>
        </p:txBody>
      </p:sp>
      <p:sp>
        <p:nvSpPr>
          <p:cNvPr id="4" name="Marcador de número de diapositiva 3"/>
          <p:cNvSpPr>
            <a:spLocks noGrp="1"/>
          </p:cNvSpPr>
          <p:nvPr>
            <p:ph type="sldNum" sz="quarter" idx="10"/>
          </p:nvPr>
        </p:nvSpPr>
        <p:spPr/>
        <p:txBody>
          <a:bodyPr/>
          <a:lstStyle/>
          <a:p>
            <a:fld id="{FFF4743B-A313-4D43-BB4A-68CAA8DCE64D}" type="slidenum">
              <a:rPr lang="en-US" smtClean="0"/>
              <a:t>15</a:t>
            </a:fld>
            <a:endParaRPr lang="en-US" dirty="0"/>
          </a:p>
        </p:txBody>
      </p:sp>
    </p:spTree>
    <p:extLst>
      <p:ext uri="{BB962C8B-B14F-4D97-AF65-F5344CB8AC3E}">
        <p14:creationId xmlns:p14="http://schemas.microsoft.com/office/powerpoint/2010/main" val="412680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25000"/>
                  </a:schemeClr>
                </a:solidFill>
              </a:rPr>
              <a:t>IPBES: </a:t>
            </a:r>
            <a:r>
              <a:rPr lang="en-US" sz="1200" dirty="0" smtClean="0">
                <a:solidFill>
                  <a:schemeClr val="bg2">
                    <a:lumMod val="25000"/>
                  </a:schemeClr>
                </a:solidFill>
              </a:rPr>
              <a:t>Inter-governmental</a:t>
            </a:r>
            <a:r>
              <a:rPr lang="en-US" sz="1200" baseline="0" dirty="0" smtClean="0">
                <a:solidFill>
                  <a:schemeClr val="bg2">
                    <a:lumMod val="25000"/>
                  </a:schemeClr>
                </a:solidFill>
              </a:rPr>
              <a:t> </a:t>
            </a:r>
            <a:r>
              <a:rPr lang="en-US" sz="1200" baseline="0" dirty="0">
                <a:solidFill>
                  <a:schemeClr val="bg2">
                    <a:lumMod val="25000"/>
                  </a:schemeClr>
                </a:solidFill>
              </a:rPr>
              <a:t>Panel of Biodiversity and Ecosystem Services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rPr>
              <a:t>Climate and Health Summit 2014 – The Global Climate and Health Alliance (Pre-COP meeting): initiative for joint work between Peruvian Ministries of Health and Environment: just remember that for this, although there was an interest and it actually came from MINAM and MINSA, they never followed through (despite insistence).</a:t>
            </a:r>
          </a:p>
          <a:p>
            <a:endParaRPr lang="en-US" sz="1200" baseline="0" dirty="0">
              <a:solidFill>
                <a:schemeClr val="bg2">
                  <a:lumMod val="25000"/>
                </a:schemeClr>
              </a:solidFill>
            </a:endParaRPr>
          </a:p>
          <a:p>
            <a:r>
              <a:rPr lang="en-US" sz="1200" baseline="0" dirty="0">
                <a:solidFill>
                  <a:schemeClr val="bg2">
                    <a:lumMod val="25000"/>
                  </a:schemeClr>
                </a:solidFill>
              </a:rPr>
              <a:t>Land use change and human movement: most of migrant populations coming in to MdD through the IOH are from Andean areas with pre-conceptions about agriculture and farming that are not sustainable in the rainforest, hence the use of slash and burn, soil depletion, the need for agrochemicals. Also, current existing legislation promotes this kind of activities or is not clear at best on how to penalize this use of the forest outside of natural protected areas. There is no real comprehensive, multi-sector policy intended to promote development in this area outside of the usual parameters employed in other regions, that may not necessarily apply here, or some initiative may be good but it is unilateral, from one agency and therefore unsustainable.</a:t>
            </a:r>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16</a:t>
            </a:fld>
            <a:endParaRPr lang="en-US" dirty="0"/>
          </a:p>
        </p:txBody>
      </p:sp>
    </p:spTree>
    <p:extLst>
      <p:ext uri="{BB962C8B-B14F-4D97-AF65-F5344CB8AC3E}">
        <p14:creationId xmlns:p14="http://schemas.microsoft.com/office/powerpoint/2010/main" val="4775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17</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18</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19</a:t>
            </a:fld>
            <a:endParaRPr lang="en-US" dirty="0"/>
          </a:p>
        </p:txBody>
      </p:sp>
    </p:spTree>
    <p:extLst>
      <p:ext uri="{BB962C8B-B14F-4D97-AF65-F5344CB8AC3E}">
        <p14:creationId xmlns:p14="http://schemas.microsoft.com/office/powerpoint/2010/main" val="220992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20</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21</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22</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23</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24</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25</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26</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27</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28</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29</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30</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31</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F4743B-A313-4D43-BB4A-68CAA8DCE64D}" type="slidenum">
              <a:rPr lang="en-US" smtClean="0"/>
              <a:t>4</a:t>
            </a:fld>
            <a:endParaRPr lang="en-US" dirty="0"/>
          </a:p>
        </p:txBody>
      </p:sp>
    </p:spTree>
    <p:extLst>
      <p:ext uri="{BB962C8B-B14F-4D97-AF65-F5344CB8AC3E}">
        <p14:creationId xmlns:p14="http://schemas.microsoft.com/office/powerpoint/2010/main" val="275789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743B-A313-4D43-BB4A-68CAA8DCE64D}" type="slidenum">
              <a:rPr lang="en-US" smtClean="0"/>
              <a:t>5</a:t>
            </a:fld>
            <a:endParaRPr lang="en-US" dirty="0"/>
          </a:p>
        </p:txBody>
      </p:sp>
    </p:spTree>
    <p:extLst>
      <p:ext uri="{BB962C8B-B14F-4D97-AF65-F5344CB8AC3E}">
        <p14:creationId xmlns:p14="http://schemas.microsoft.com/office/powerpoint/2010/main" val="156281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4743B-A313-4D43-BB4A-68CAA8DCE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09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Also for this: look up health and Wb poster.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rPr>
              <a:t>Change in health risks and access to health services: more traffic accidents (no safety infrastructure </a:t>
            </a:r>
            <a:r>
              <a:rPr lang="en-US" sz="1200" dirty="0" smtClean="0">
                <a:solidFill>
                  <a:schemeClr val="bg2">
                    <a:lumMod val="25000"/>
                  </a:schemeClr>
                </a:solidFill>
              </a:rPr>
              <a:t>i.e.. </a:t>
            </a:r>
            <a:r>
              <a:rPr lang="en-US" sz="1200" dirty="0">
                <a:solidFill>
                  <a:schemeClr val="bg2">
                    <a:lumMod val="25000"/>
                  </a:schemeClr>
                </a:solidFill>
              </a:rPr>
              <a:t>Speed bumps, use of helmets, etc.), more access to health care facilities, also going to Puerto is a risk for DENV transmission (poster from Bill Pan)</a:t>
            </a:r>
            <a:endParaRPr lang="es-PE" dirty="0"/>
          </a:p>
          <a:p>
            <a:r>
              <a:rPr lang="es-PE" dirty="0"/>
              <a:t>For the migrant issue: it was noted that they could learn things from people coming from other áreas, but there was also the idea that with more people they had more crime</a:t>
            </a:r>
          </a:p>
        </p:txBody>
      </p:sp>
      <p:sp>
        <p:nvSpPr>
          <p:cNvPr id="4" name="Marcador de número de diapositiva 3"/>
          <p:cNvSpPr>
            <a:spLocks noGrp="1"/>
          </p:cNvSpPr>
          <p:nvPr>
            <p:ph type="sldNum" sz="quarter" idx="10"/>
          </p:nvPr>
        </p:nvSpPr>
        <p:spPr/>
        <p:txBody>
          <a:bodyPr/>
          <a:lstStyle/>
          <a:p>
            <a:fld id="{FFF4743B-A313-4D43-BB4A-68CAA8DCE64D}" type="slidenum">
              <a:rPr lang="en-US" smtClean="0"/>
              <a:t>9</a:t>
            </a:fld>
            <a:endParaRPr lang="en-US" dirty="0"/>
          </a:p>
        </p:txBody>
      </p:sp>
    </p:spTree>
    <p:extLst>
      <p:ext uri="{BB962C8B-B14F-4D97-AF65-F5344CB8AC3E}">
        <p14:creationId xmlns:p14="http://schemas.microsoft.com/office/powerpoint/2010/main" val="261642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Road infrastructure caused flooding in Florida Baja </a:t>
            </a:r>
          </a:p>
        </p:txBody>
      </p:sp>
      <p:sp>
        <p:nvSpPr>
          <p:cNvPr id="4" name="Marcador de número de diapositiva 3"/>
          <p:cNvSpPr>
            <a:spLocks noGrp="1"/>
          </p:cNvSpPr>
          <p:nvPr>
            <p:ph type="sldNum" sz="quarter" idx="10"/>
          </p:nvPr>
        </p:nvSpPr>
        <p:spPr/>
        <p:txBody>
          <a:bodyPr/>
          <a:lstStyle/>
          <a:p>
            <a:fld id="{FFF4743B-A313-4D43-BB4A-68CAA8DCE64D}" type="slidenum">
              <a:rPr lang="en-US" smtClean="0"/>
              <a:t>10</a:t>
            </a:fld>
            <a:endParaRPr lang="en-US" dirty="0"/>
          </a:p>
        </p:txBody>
      </p:sp>
    </p:spTree>
    <p:extLst>
      <p:ext uri="{BB962C8B-B14F-4D97-AF65-F5344CB8AC3E}">
        <p14:creationId xmlns:p14="http://schemas.microsoft.com/office/powerpoint/2010/main" val="36346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Poster on health and well-being has a nice graph on this. We sent it on PDF, could send in ppt, but it was big.</a:t>
            </a:r>
          </a:p>
        </p:txBody>
      </p:sp>
      <p:sp>
        <p:nvSpPr>
          <p:cNvPr id="4" name="Marcador de número de diapositiva 3"/>
          <p:cNvSpPr>
            <a:spLocks noGrp="1"/>
          </p:cNvSpPr>
          <p:nvPr>
            <p:ph type="sldNum" sz="quarter" idx="10"/>
          </p:nvPr>
        </p:nvSpPr>
        <p:spPr/>
        <p:txBody>
          <a:bodyPr/>
          <a:lstStyle/>
          <a:p>
            <a:fld id="{FFF4743B-A313-4D43-BB4A-68CAA8DCE64D}" type="slidenum">
              <a:rPr lang="en-US" smtClean="0"/>
              <a:t>12</a:t>
            </a:fld>
            <a:endParaRPr lang="en-US" dirty="0"/>
          </a:p>
        </p:txBody>
      </p:sp>
    </p:spTree>
    <p:extLst>
      <p:ext uri="{BB962C8B-B14F-4D97-AF65-F5344CB8AC3E}">
        <p14:creationId xmlns:p14="http://schemas.microsoft.com/office/powerpoint/2010/main" val="184395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solidFill>
                  <a:schemeClr val="bg2">
                    <a:lumMod val="25000"/>
                  </a:schemeClr>
                </a:solidFill>
              </a:rPr>
              <a:t>- Leptospirosis (NIH fellowship)</a:t>
            </a:r>
          </a:p>
          <a:p>
            <a:r>
              <a:rPr lang="en-US" sz="1200" dirty="0">
                <a:solidFill>
                  <a:schemeClr val="bg2">
                    <a:lumMod val="25000"/>
                  </a:schemeClr>
                </a:solidFill>
              </a:rPr>
              <a:t>- Land fragmentation and rodent’s diversity (Thesis dissertation)</a:t>
            </a:r>
            <a:endParaRPr lang="es-PE" dirty="0"/>
          </a:p>
          <a:p>
            <a:r>
              <a:rPr lang="es-PE" dirty="0"/>
              <a:t>- Kuskaya fellowship: NIH Fogarty funded, at UPCH university. Title of paper: </a:t>
            </a:r>
            <a:r>
              <a:rPr lang="en-US" dirty="0"/>
              <a:t>““Critical linkages between land use change and human health in the Amazon region: A scoping review”. Submitted last week.</a:t>
            </a:r>
            <a:endParaRPr lang="en-US" sz="1200" dirty="0">
              <a:solidFill>
                <a:srgbClr val="FF0000"/>
              </a:solidFill>
            </a:endParaRPr>
          </a:p>
          <a:p>
            <a:r>
              <a:rPr lang="en-US" sz="1200" dirty="0">
                <a:solidFill>
                  <a:srgbClr val="FF0000"/>
                </a:solidFill>
              </a:rPr>
              <a:t>-Tulane and </a:t>
            </a:r>
            <a:r>
              <a:rPr lang="en-US" sz="1200" dirty="0" smtClean="0">
                <a:solidFill>
                  <a:srgbClr val="FF0000"/>
                </a:solidFill>
              </a:rPr>
              <a:t>Virginia </a:t>
            </a:r>
            <a:r>
              <a:rPr lang="en-US" sz="1200" dirty="0">
                <a:solidFill>
                  <a:srgbClr val="FF0000"/>
                </a:solidFill>
              </a:rPr>
              <a:t>Commonwealth University students worked with study data for two posters and manuscripts on migration and well-being</a:t>
            </a:r>
            <a:endParaRPr lang="en-US" dirty="0"/>
          </a:p>
          <a:p>
            <a:r>
              <a:rPr lang="en-US" dirty="0"/>
              <a:t>Migrant paper: Small scale migration along the IOH in </a:t>
            </a:r>
            <a:r>
              <a:rPr lang="en-US" dirty="0" smtClean="0"/>
              <a:t>Madre </a:t>
            </a:r>
            <a:r>
              <a:rPr lang="en-US" dirty="0"/>
              <a:t>de Dios, Peru: An exploration of community perceptions and dynamics due to migration. Revise and resubmit</a:t>
            </a:r>
            <a:endParaRPr lang="es-PE" dirty="0"/>
          </a:p>
        </p:txBody>
      </p:sp>
      <p:sp>
        <p:nvSpPr>
          <p:cNvPr id="4" name="Marcador de número de diapositiva 3"/>
          <p:cNvSpPr>
            <a:spLocks noGrp="1"/>
          </p:cNvSpPr>
          <p:nvPr>
            <p:ph type="sldNum" sz="quarter" idx="10"/>
          </p:nvPr>
        </p:nvSpPr>
        <p:spPr/>
        <p:txBody>
          <a:bodyPr/>
          <a:lstStyle/>
          <a:p>
            <a:fld id="{FFF4743B-A313-4D43-BB4A-68CAA8DCE64D}" type="slidenum">
              <a:rPr lang="en-US" smtClean="0"/>
              <a:t>13</a:t>
            </a:fld>
            <a:endParaRPr lang="en-US" dirty="0"/>
          </a:p>
        </p:txBody>
      </p:sp>
    </p:spTree>
    <p:extLst>
      <p:ext uri="{BB962C8B-B14F-4D97-AF65-F5344CB8AC3E}">
        <p14:creationId xmlns:p14="http://schemas.microsoft.com/office/powerpoint/2010/main" val="47383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37487-44D8-4E36-9DFE-D03B9ACCAD9E}"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218738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C3D9C-B5A0-4820-8BFD-C54FE7040281}"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322977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78FF2-47D7-485F-9530-CE3AB111EFE1}"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265780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D7E72-9F66-452A-83CC-BA0D8251FD2C}"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35755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BFAE2-7C17-46D4-9A9D-09E2B6F59B8C}"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90997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1D62C-1FFC-4CC0-83E6-32288B960575}"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51137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0A4FA-BB34-4C11-8260-D585B3A28AA1}" type="datetime1">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327061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4217C-0EF0-4555-BA81-89F003792511}" type="datetime1">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93697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A687-D44C-4FBA-AB7F-ED2D65AA07DE}" type="datetime1">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211474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B6F34-1ADC-40B2-81CD-8972EF2241F9}"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257033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DA257-29E2-4AB9-9BD3-EBF6C3E96EC7}"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17C415-4B10-4358-9C2D-0184BCDF7EF6}" type="slidenum">
              <a:rPr lang="en-US" smtClean="0"/>
              <a:t>‹#›</a:t>
            </a:fld>
            <a:endParaRPr lang="en-US" dirty="0"/>
          </a:p>
        </p:txBody>
      </p:sp>
    </p:spTree>
    <p:extLst>
      <p:ext uri="{BB962C8B-B14F-4D97-AF65-F5344CB8AC3E}">
        <p14:creationId xmlns:p14="http://schemas.microsoft.com/office/powerpoint/2010/main" val="109467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9240F8-2B0C-4FD6-AA4E-2B769A60AC8A}" type="datetime1">
              <a:rPr lang="en-US" smtClean="0"/>
              <a:t>11/29/2017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17C415-4B10-4358-9C2D-0184BCDF7EF6}" type="slidenum">
              <a:rPr lang="en-US" smtClean="0"/>
              <a:t>‹#›</a:t>
            </a:fld>
            <a:endParaRPr lang="en-US" dirty="0"/>
          </a:p>
        </p:txBody>
      </p:sp>
    </p:spTree>
    <p:extLst>
      <p:ext uri="{BB962C8B-B14F-4D97-AF65-F5344CB8AC3E}">
        <p14:creationId xmlns:p14="http://schemas.microsoft.com/office/powerpoint/2010/main" val="127732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bausch@phe.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ia.c.guezala.fn@mail.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www.raices-ecochangeresearchnet.com/" TargetMode="Externa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image" Target="../media/image1.jpe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g"/><Relationship Id="rId3" Type="http://schemas.openxmlformats.org/officeDocument/2006/relationships/image" Target="../media/image28.png"/><Relationship Id="rId7" Type="http://schemas.openxmlformats.org/officeDocument/2006/relationships/hyperlink" Target="http://www.raices-ecochangeresearchnet.com/" TargetMode="External"/><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jpeg"/><Relationship Id="rId5" Type="http://schemas.openxmlformats.org/officeDocument/2006/relationships/image" Target="../media/image29.png"/><Relationship Id="rId15" Type="http://schemas.openxmlformats.org/officeDocument/2006/relationships/image" Target="../media/image37.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32.jpe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1.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8.jpeg"/><Relationship Id="rId5" Type="http://schemas.openxmlformats.org/officeDocument/2006/relationships/image" Target="../media/image40.jpeg"/><Relationship Id="rId4" Type="http://schemas.openxmlformats.org/officeDocument/2006/relationships/hyperlink" Target="http://www.raices-ecochangeresearchnet.com/" TargetMode="Externa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raices-ecochangeresearchnet.com/"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hyperlink" Target="http://www.raices-ecochangeresearchne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173" y="797206"/>
            <a:ext cx="8369299" cy="4832092"/>
          </a:xfrm>
          <a:prstGeom prst="rect">
            <a:avLst/>
          </a:prstGeom>
          <a:noFill/>
        </p:spPr>
        <p:txBody>
          <a:bodyPr wrap="square" rtlCol="0">
            <a:spAutoFit/>
          </a:bodyPr>
          <a:lstStyle/>
          <a:p>
            <a:pPr algn="ctr"/>
            <a:r>
              <a:rPr lang="en-US" sz="3600" b="1" dirty="0">
                <a:solidFill>
                  <a:schemeClr val="bg2">
                    <a:lumMod val="25000"/>
                  </a:schemeClr>
                </a:solidFill>
              </a:rPr>
              <a:t>Effects </a:t>
            </a:r>
            <a:r>
              <a:rPr lang="en-US" sz="3600" b="1" dirty="0" smtClean="0">
                <a:solidFill>
                  <a:schemeClr val="bg2">
                    <a:lumMod val="25000"/>
                  </a:schemeClr>
                </a:solidFill>
              </a:rPr>
              <a:t>of </a:t>
            </a:r>
            <a:r>
              <a:rPr lang="en-US" sz="3600" b="1" dirty="0">
                <a:solidFill>
                  <a:schemeClr val="bg2">
                    <a:lumMod val="25000"/>
                  </a:schemeClr>
                </a:solidFill>
              </a:rPr>
              <a:t>Habitat Perturbation </a:t>
            </a:r>
            <a:r>
              <a:rPr lang="en-US" sz="3600" b="1" dirty="0" smtClean="0">
                <a:solidFill>
                  <a:schemeClr val="bg2">
                    <a:lumMod val="25000"/>
                  </a:schemeClr>
                </a:solidFill>
              </a:rPr>
              <a:t>on </a:t>
            </a:r>
            <a:r>
              <a:rPr lang="en-US" sz="3600" b="1" dirty="0">
                <a:solidFill>
                  <a:schemeClr val="bg2">
                    <a:lumMod val="25000"/>
                  </a:schemeClr>
                </a:solidFill>
              </a:rPr>
              <a:t>Rodent Population Dynamics </a:t>
            </a:r>
            <a:r>
              <a:rPr lang="en-US" sz="3600" b="1" dirty="0" smtClean="0">
                <a:solidFill>
                  <a:schemeClr val="bg2">
                    <a:lumMod val="25000"/>
                  </a:schemeClr>
                </a:solidFill>
              </a:rPr>
              <a:t>and </a:t>
            </a:r>
            <a:r>
              <a:rPr lang="en-US" sz="3600" b="1" dirty="0">
                <a:solidFill>
                  <a:schemeClr val="bg2">
                    <a:lumMod val="25000"/>
                  </a:schemeClr>
                </a:solidFill>
              </a:rPr>
              <a:t>Risk </a:t>
            </a:r>
            <a:r>
              <a:rPr lang="en-US" sz="3600" b="1" dirty="0" smtClean="0">
                <a:solidFill>
                  <a:schemeClr val="bg2">
                    <a:lumMod val="25000"/>
                  </a:schemeClr>
                </a:solidFill>
              </a:rPr>
              <a:t>of </a:t>
            </a:r>
            <a:r>
              <a:rPr lang="en-US" sz="3600" b="1" dirty="0">
                <a:solidFill>
                  <a:schemeClr val="bg2">
                    <a:lumMod val="25000"/>
                  </a:schemeClr>
                </a:solidFill>
              </a:rPr>
              <a:t>Rodent-borne </a:t>
            </a:r>
            <a:r>
              <a:rPr lang="en-US" sz="3600" b="1" dirty="0" smtClean="0">
                <a:solidFill>
                  <a:schemeClr val="bg2">
                    <a:lumMod val="25000"/>
                  </a:schemeClr>
                </a:solidFill>
              </a:rPr>
              <a:t>Diseases</a:t>
            </a:r>
          </a:p>
          <a:p>
            <a:pPr algn="ctr"/>
            <a:endParaRPr lang="en-US" sz="2800" b="1" dirty="0">
              <a:solidFill>
                <a:schemeClr val="bg2">
                  <a:lumMod val="25000"/>
                </a:schemeClr>
              </a:solidFill>
            </a:endParaRPr>
          </a:p>
          <a:p>
            <a:pPr algn="ctr"/>
            <a:r>
              <a:rPr lang="en-US" sz="3600" b="1" dirty="0" smtClean="0">
                <a:solidFill>
                  <a:schemeClr val="bg2">
                    <a:lumMod val="25000"/>
                  </a:schemeClr>
                </a:solidFill>
              </a:rPr>
              <a:t>RAICES</a:t>
            </a:r>
            <a:endParaRPr lang="en-US" sz="2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r"/>
            <a:r>
              <a:rPr lang="en-US" sz="2400" b="1" dirty="0" smtClean="0">
                <a:solidFill>
                  <a:schemeClr val="bg2">
                    <a:lumMod val="25000"/>
                  </a:schemeClr>
                </a:solidFill>
              </a:rPr>
              <a:t>Daniel Bausch</a:t>
            </a:r>
          </a:p>
          <a:p>
            <a:pPr algn="r"/>
            <a:r>
              <a:rPr lang="en-US" sz="2400" b="1" dirty="0" smtClean="0">
                <a:solidFill>
                  <a:schemeClr val="bg2">
                    <a:lumMod val="25000"/>
                  </a:schemeClr>
                </a:solidFill>
                <a:hlinkClick r:id="rId3"/>
              </a:rPr>
              <a:t>Daniel.bausch@phe.gov.uk</a:t>
            </a:r>
            <a:endParaRPr lang="en-US" sz="2400" b="1" dirty="0" smtClean="0">
              <a:solidFill>
                <a:schemeClr val="bg2">
                  <a:lumMod val="25000"/>
                </a:schemeClr>
              </a:solidFill>
            </a:endParaRPr>
          </a:p>
          <a:p>
            <a:pPr algn="r"/>
            <a:r>
              <a:rPr lang="en-US" sz="2400" b="1" dirty="0" smtClean="0">
                <a:solidFill>
                  <a:schemeClr val="bg2">
                    <a:lumMod val="25000"/>
                  </a:schemeClr>
                </a:solidFill>
              </a:rPr>
              <a:t>Claudia Guezala</a:t>
            </a:r>
          </a:p>
          <a:p>
            <a:pPr algn="r"/>
            <a:r>
              <a:rPr lang="en-US" sz="2400" b="1" dirty="0" smtClean="0">
                <a:solidFill>
                  <a:schemeClr val="bg2">
                    <a:lumMod val="25000"/>
                  </a:schemeClr>
                </a:solidFill>
                <a:hlinkClick r:id="rId4"/>
              </a:rPr>
              <a:t>maria.c.guezala.fn@mail.mil</a:t>
            </a:r>
            <a:endParaRPr lang="en-US" sz="2400" b="1" dirty="0" smtClean="0">
              <a:solidFill>
                <a:schemeClr val="bg2">
                  <a:lumMod val="25000"/>
                </a:schemeClr>
              </a:solidFill>
            </a:endParaRPr>
          </a:p>
          <a:p>
            <a:pPr algn="r"/>
            <a:endParaRPr lang="en-US" sz="2000" b="1" dirty="0" smtClean="0">
              <a:solidFill>
                <a:schemeClr val="bg2">
                  <a:lumMod val="25000"/>
                </a:schemeClr>
              </a:solidFill>
            </a:endParaRPr>
          </a:p>
          <a:p>
            <a:pPr algn="r"/>
            <a:endParaRPr lang="en-US" sz="2000" b="1" dirty="0">
              <a:solidFill>
                <a:schemeClr val="bg2">
                  <a:lumMod val="25000"/>
                </a:schemeClr>
              </a:solidFill>
            </a:endParaRPr>
          </a:p>
        </p:txBody>
      </p:sp>
    </p:spTree>
    <p:extLst>
      <p:ext uri="{BB962C8B-B14F-4D97-AF65-F5344CB8AC3E}">
        <p14:creationId xmlns:p14="http://schemas.microsoft.com/office/powerpoint/2010/main" val="179903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
            <a:ext cx="8229600" cy="857250"/>
          </a:xfrm>
        </p:spPr>
        <p:txBody>
          <a:bodyPr>
            <a:noAutofit/>
          </a:bodyPr>
          <a:lstStyle/>
          <a:p>
            <a:r>
              <a:rPr lang="en-US" sz="5400" b="1" dirty="0">
                <a:solidFill>
                  <a:schemeClr val="bg2">
                    <a:lumMod val="25000"/>
                  </a:schemeClr>
                </a:solidFill>
              </a:rPr>
              <a:t>Science: </a:t>
            </a:r>
            <a:r>
              <a:rPr lang="en-US" sz="4000" b="1" dirty="0">
                <a:solidFill>
                  <a:schemeClr val="bg2">
                    <a:lumMod val="25000"/>
                  </a:schemeClr>
                </a:solidFill>
              </a:rPr>
              <a:t>Human component (</a:t>
            </a:r>
            <a:r>
              <a:rPr lang="en-US" sz="4000" b="1" dirty="0" smtClean="0">
                <a:solidFill>
                  <a:schemeClr val="bg2">
                    <a:lumMod val="25000"/>
                  </a:schemeClr>
                </a:solidFill>
              </a:rPr>
              <a:t>II)</a:t>
            </a:r>
            <a:endParaRPr lang="en-US" sz="4000" b="1" dirty="0">
              <a:solidFill>
                <a:schemeClr val="bg2">
                  <a:lumMod val="25000"/>
                </a:schemeClr>
              </a:solidFill>
            </a:endParaRPr>
          </a:p>
        </p:txBody>
      </p:sp>
      <p:sp>
        <p:nvSpPr>
          <p:cNvPr id="3" name="Content Placeholder 2"/>
          <p:cNvSpPr>
            <a:spLocks noGrp="1"/>
          </p:cNvSpPr>
          <p:nvPr>
            <p:ph idx="1"/>
          </p:nvPr>
        </p:nvSpPr>
        <p:spPr>
          <a:xfrm>
            <a:off x="279399" y="857250"/>
            <a:ext cx="8557543" cy="3689349"/>
          </a:xfrm>
        </p:spPr>
        <p:txBody>
          <a:bodyPr>
            <a:normAutofit/>
          </a:bodyPr>
          <a:lstStyle/>
          <a:p>
            <a:r>
              <a:rPr lang="en-US" sz="2600" dirty="0" smtClean="0">
                <a:solidFill>
                  <a:schemeClr val="bg2">
                    <a:lumMod val="25000"/>
                  </a:schemeClr>
                </a:solidFill>
              </a:rPr>
              <a:t>There are consequences for the environment</a:t>
            </a:r>
          </a:p>
          <a:p>
            <a:pPr lvl="1"/>
            <a:r>
              <a:rPr lang="en-US" sz="2400" dirty="0" smtClean="0">
                <a:solidFill>
                  <a:schemeClr val="bg2">
                    <a:lumMod val="25000"/>
                  </a:schemeClr>
                </a:solidFill>
              </a:rPr>
              <a:t>Slash and burn for agriculture</a:t>
            </a:r>
          </a:p>
          <a:p>
            <a:pPr lvl="1"/>
            <a:r>
              <a:rPr lang="en-US" sz="2400" dirty="0" smtClean="0">
                <a:solidFill>
                  <a:schemeClr val="bg2">
                    <a:lumMod val="25000"/>
                  </a:schemeClr>
                </a:solidFill>
              </a:rPr>
              <a:t>Soil depletion</a:t>
            </a:r>
          </a:p>
          <a:p>
            <a:pPr lvl="1"/>
            <a:r>
              <a:rPr lang="en-US" sz="2400" dirty="0" smtClean="0">
                <a:solidFill>
                  <a:schemeClr val="bg2">
                    <a:lumMod val="25000"/>
                  </a:schemeClr>
                </a:solidFill>
              </a:rPr>
              <a:t>Decrease in biodiversity</a:t>
            </a:r>
            <a:endParaRPr lang="en-US" sz="2200" dirty="0" smtClean="0">
              <a:solidFill>
                <a:schemeClr val="bg2">
                  <a:lumMod val="25000"/>
                </a:schemeClr>
              </a:solidFill>
            </a:endParaRPr>
          </a:p>
          <a:p>
            <a:pPr lvl="1"/>
            <a:r>
              <a:rPr lang="en-US" sz="2200" dirty="0" smtClean="0">
                <a:solidFill>
                  <a:schemeClr val="bg2">
                    <a:lumMod val="25000"/>
                  </a:schemeClr>
                </a:solidFill>
              </a:rPr>
              <a:t>Flooding in some areas</a:t>
            </a:r>
            <a:endParaRPr lang="en-US" sz="2600" dirty="0" smtClean="0">
              <a:solidFill>
                <a:schemeClr val="bg2">
                  <a:lumMod val="25000"/>
                </a:schemeClr>
              </a:solidFill>
            </a:endParaRPr>
          </a:p>
          <a:p>
            <a:endParaRPr lang="en-US" sz="2600" dirty="0">
              <a:solidFill>
                <a:schemeClr val="bg2">
                  <a:lumMod val="25000"/>
                </a:schemeClr>
              </a:solidFill>
            </a:endParaRPr>
          </a:p>
        </p:txBody>
      </p:sp>
      <p:sp>
        <p:nvSpPr>
          <p:cNvPr id="4" name="TextBox 3"/>
          <p:cNvSpPr txBox="1"/>
          <p:nvPr/>
        </p:nvSpPr>
        <p:spPr>
          <a:xfrm>
            <a:off x="609033" y="3259093"/>
            <a:ext cx="3833143" cy="156966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i="1" dirty="0"/>
              <a:t>“</a:t>
            </a:r>
            <a:r>
              <a:rPr lang="en-US" sz="2400" b="1" i="1" dirty="0"/>
              <a:t>We are indifferent to our environment. We do not see what is happening to our environment</a:t>
            </a:r>
            <a:r>
              <a:rPr lang="es-ES" sz="2400" b="1" i="1" dirty="0"/>
              <a:t>” (01/03)</a:t>
            </a:r>
          </a:p>
        </p:txBody>
      </p:sp>
      <p:sp>
        <p:nvSpPr>
          <p:cNvPr id="5" name="TextBox 4"/>
          <p:cNvSpPr txBox="1"/>
          <p:nvPr/>
        </p:nvSpPr>
        <p:spPr>
          <a:xfrm>
            <a:off x="4894014" y="2234434"/>
            <a:ext cx="4091940" cy="1938992"/>
          </a:xfrm>
          <a:prstGeom prst="rect">
            <a:avLst/>
          </a:prstGeom>
          <a:solidFill>
            <a:schemeClr val="bg1"/>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i="1" dirty="0"/>
              <a:t>“</a:t>
            </a:r>
            <a:r>
              <a:rPr lang="en-US" sz="2400" b="1" i="1" dirty="0"/>
              <a:t>Before, everything was natural, papayas and all… you could get them naturally. Now they put agrochemicals to the land” (01/03</a:t>
            </a:r>
            <a:r>
              <a:rPr lang="es-ES" sz="2400" b="1" i="1" dirty="0"/>
              <a:t>)</a:t>
            </a:r>
          </a:p>
        </p:txBody>
      </p:sp>
    </p:spTree>
    <p:extLst>
      <p:ext uri="{BB962C8B-B14F-4D97-AF65-F5344CB8AC3E}">
        <p14:creationId xmlns:p14="http://schemas.microsoft.com/office/powerpoint/2010/main" val="967248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
            <a:ext cx="8229600" cy="857250"/>
          </a:xfrm>
        </p:spPr>
        <p:txBody>
          <a:bodyPr>
            <a:noAutofit/>
          </a:bodyPr>
          <a:lstStyle/>
          <a:p>
            <a:r>
              <a:rPr lang="en-US" sz="5400" b="1" dirty="0">
                <a:solidFill>
                  <a:schemeClr val="bg2">
                    <a:lumMod val="25000"/>
                  </a:schemeClr>
                </a:solidFill>
              </a:rPr>
              <a:t>Science: </a:t>
            </a:r>
            <a:r>
              <a:rPr lang="en-US" sz="4000" b="1" dirty="0">
                <a:solidFill>
                  <a:schemeClr val="bg2">
                    <a:lumMod val="25000"/>
                  </a:schemeClr>
                </a:solidFill>
              </a:rPr>
              <a:t>Human </a:t>
            </a:r>
            <a:r>
              <a:rPr lang="en-US" sz="4000" b="1" dirty="0" smtClean="0">
                <a:solidFill>
                  <a:schemeClr val="bg2">
                    <a:lumMod val="25000"/>
                  </a:schemeClr>
                </a:solidFill>
              </a:rPr>
              <a:t>component (III)</a:t>
            </a:r>
            <a:endParaRPr lang="en-US" sz="4000" b="1" dirty="0">
              <a:solidFill>
                <a:schemeClr val="bg2">
                  <a:lumMod val="25000"/>
                </a:schemeClr>
              </a:solidFill>
            </a:endParaRPr>
          </a:p>
        </p:txBody>
      </p:sp>
      <p:sp>
        <p:nvSpPr>
          <p:cNvPr id="3" name="Content Placeholder 2"/>
          <p:cNvSpPr>
            <a:spLocks noGrp="1"/>
          </p:cNvSpPr>
          <p:nvPr>
            <p:ph idx="1"/>
          </p:nvPr>
        </p:nvSpPr>
        <p:spPr>
          <a:xfrm>
            <a:off x="457200" y="1073150"/>
            <a:ext cx="8229600" cy="3689349"/>
          </a:xfrm>
        </p:spPr>
        <p:txBody>
          <a:bodyPr>
            <a:normAutofit lnSpcReduction="10000"/>
          </a:bodyPr>
          <a:lstStyle/>
          <a:p>
            <a:pPr marL="0" indent="0">
              <a:buNone/>
            </a:pPr>
            <a:r>
              <a:rPr lang="en-US" sz="2800" b="1" dirty="0">
                <a:solidFill>
                  <a:schemeClr val="bg2">
                    <a:lumMod val="25000"/>
                  </a:schemeClr>
                </a:solidFill>
              </a:rPr>
              <a:t>P</a:t>
            </a:r>
            <a:r>
              <a:rPr lang="en-US" sz="2800" b="1" dirty="0" smtClean="0">
                <a:solidFill>
                  <a:schemeClr val="bg2">
                    <a:lumMod val="25000"/>
                  </a:schemeClr>
                </a:solidFill>
              </a:rPr>
              <a:t>erceived </a:t>
            </a:r>
            <a:r>
              <a:rPr lang="en-US" sz="2800" b="1" dirty="0">
                <a:solidFill>
                  <a:schemeClr val="bg2">
                    <a:lumMod val="25000"/>
                  </a:schemeClr>
                </a:solidFill>
              </a:rPr>
              <a:t>health risks / threats: </a:t>
            </a:r>
          </a:p>
          <a:p>
            <a:r>
              <a:rPr lang="en-US" sz="2800" dirty="0">
                <a:solidFill>
                  <a:schemeClr val="bg2">
                    <a:lumMod val="25000"/>
                  </a:schemeClr>
                </a:solidFill>
              </a:rPr>
              <a:t>~ 30% have no access to health insurance</a:t>
            </a:r>
          </a:p>
          <a:p>
            <a:r>
              <a:rPr lang="en-US" sz="2800" dirty="0">
                <a:solidFill>
                  <a:schemeClr val="bg2">
                    <a:lumMod val="25000"/>
                  </a:schemeClr>
                </a:solidFill>
              </a:rPr>
              <a:t>Dengue: 40%. </a:t>
            </a:r>
            <a:endParaRPr lang="en-US" sz="2800" dirty="0" smtClean="0">
              <a:solidFill>
                <a:schemeClr val="bg2">
                  <a:lumMod val="25000"/>
                </a:schemeClr>
              </a:solidFill>
            </a:endParaRPr>
          </a:p>
          <a:p>
            <a:r>
              <a:rPr lang="en-US" sz="2800" dirty="0" smtClean="0">
                <a:solidFill>
                  <a:schemeClr val="bg2">
                    <a:lumMod val="25000"/>
                  </a:schemeClr>
                </a:solidFill>
              </a:rPr>
              <a:t>Road </a:t>
            </a:r>
            <a:r>
              <a:rPr lang="en-US" sz="2800" dirty="0">
                <a:solidFill>
                  <a:schemeClr val="bg2">
                    <a:lumMod val="25000"/>
                  </a:schemeClr>
                </a:solidFill>
              </a:rPr>
              <a:t>accidents: 7</a:t>
            </a:r>
            <a:r>
              <a:rPr lang="en-US" sz="2800" dirty="0" smtClean="0">
                <a:solidFill>
                  <a:schemeClr val="bg2">
                    <a:lumMod val="25000"/>
                  </a:schemeClr>
                </a:solidFill>
              </a:rPr>
              <a:t>%</a:t>
            </a:r>
          </a:p>
          <a:p>
            <a:r>
              <a:rPr lang="en-US" sz="2800" dirty="0" smtClean="0">
                <a:solidFill>
                  <a:schemeClr val="bg2">
                    <a:lumMod val="25000"/>
                  </a:schemeClr>
                </a:solidFill>
              </a:rPr>
              <a:t>Diarrhea</a:t>
            </a:r>
            <a:r>
              <a:rPr lang="en-US" sz="2800" dirty="0">
                <a:solidFill>
                  <a:schemeClr val="bg2">
                    <a:lumMod val="25000"/>
                  </a:schemeClr>
                </a:solidFill>
              </a:rPr>
              <a:t>: 3%</a:t>
            </a:r>
          </a:p>
          <a:p>
            <a:r>
              <a:rPr lang="en-US" sz="2800" dirty="0">
                <a:solidFill>
                  <a:schemeClr val="bg2">
                    <a:lumMod val="25000"/>
                  </a:schemeClr>
                </a:solidFill>
              </a:rPr>
              <a:t>90% think rodents transmit diseases, but they don’t know how, or how to prevent these</a:t>
            </a:r>
          </a:p>
          <a:p>
            <a:r>
              <a:rPr lang="en-US" sz="2800" dirty="0">
                <a:solidFill>
                  <a:schemeClr val="bg2">
                    <a:lumMod val="25000"/>
                  </a:schemeClr>
                </a:solidFill>
              </a:rPr>
              <a:t>Health services lack basic diagnostic/treatment tools</a:t>
            </a:r>
          </a:p>
          <a:p>
            <a:endParaRPr lang="en-US" sz="2800" dirty="0">
              <a:solidFill>
                <a:schemeClr val="bg2">
                  <a:lumMod val="25000"/>
                </a:schemeClr>
              </a:solidFill>
            </a:endParaRPr>
          </a:p>
        </p:txBody>
      </p:sp>
    </p:spTree>
    <p:extLst>
      <p:ext uri="{BB962C8B-B14F-4D97-AF65-F5344CB8AC3E}">
        <p14:creationId xmlns:p14="http://schemas.microsoft.com/office/powerpoint/2010/main" val="2658972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
            <a:ext cx="8229600" cy="857250"/>
          </a:xfrm>
        </p:spPr>
        <p:txBody>
          <a:bodyPr>
            <a:noAutofit/>
          </a:bodyPr>
          <a:lstStyle/>
          <a:p>
            <a:r>
              <a:rPr lang="en-US" sz="5400" b="1" dirty="0">
                <a:solidFill>
                  <a:schemeClr val="bg2">
                    <a:lumMod val="25000"/>
                  </a:schemeClr>
                </a:solidFill>
              </a:rPr>
              <a:t>Science: </a:t>
            </a:r>
            <a:r>
              <a:rPr lang="en-US" sz="4000" b="1" dirty="0">
                <a:solidFill>
                  <a:schemeClr val="bg2">
                    <a:lumMod val="25000"/>
                  </a:schemeClr>
                </a:solidFill>
              </a:rPr>
              <a:t>Human </a:t>
            </a:r>
            <a:r>
              <a:rPr lang="en-US" sz="4000" b="1" dirty="0" smtClean="0">
                <a:solidFill>
                  <a:schemeClr val="bg2">
                    <a:lumMod val="25000"/>
                  </a:schemeClr>
                </a:solidFill>
              </a:rPr>
              <a:t>component (IV)</a:t>
            </a:r>
            <a:endParaRPr lang="en-US" sz="4000" b="1" dirty="0">
              <a:solidFill>
                <a:schemeClr val="bg2">
                  <a:lumMod val="25000"/>
                </a:schemeClr>
              </a:solidFill>
            </a:endParaRPr>
          </a:p>
        </p:txBody>
      </p:sp>
      <p:sp>
        <p:nvSpPr>
          <p:cNvPr id="3" name="Content Placeholder 2"/>
          <p:cNvSpPr>
            <a:spLocks noGrp="1"/>
          </p:cNvSpPr>
          <p:nvPr>
            <p:ph idx="1"/>
          </p:nvPr>
        </p:nvSpPr>
        <p:spPr>
          <a:xfrm>
            <a:off x="457200" y="1073150"/>
            <a:ext cx="8229600" cy="3689349"/>
          </a:xfrm>
        </p:spPr>
        <p:txBody>
          <a:bodyPr>
            <a:normAutofit/>
          </a:bodyPr>
          <a:lstStyle/>
          <a:p>
            <a:r>
              <a:rPr lang="en-US" dirty="0">
                <a:solidFill>
                  <a:schemeClr val="bg2">
                    <a:lumMod val="25000"/>
                  </a:schemeClr>
                </a:solidFill>
              </a:rPr>
              <a:t>Health is important to locals; and nutrition is important to keep them healthy</a:t>
            </a:r>
          </a:p>
          <a:p>
            <a:r>
              <a:rPr lang="en-US" dirty="0">
                <a:solidFill>
                  <a:schemeClr val="bg2">
                    <a:lumMod val="25000"/>
                  </a:schemeClr>
                </a:solidFill>
              </a:rPr>
              <a:t>They need health strategies tailored for the local individuals/families</a:t>
            </a:r>
          </a:p>
          <a:p>
            <a:r>
              <a:rPr lang="en-US" dirty="0" smtClean="0">
                <a:solidFill>
                  <a:schemeClr val="bg2">
                    <a:lumMod val="25000"/>
                  </a:schemeClr>
                </a:solidFill>
              </a:rPr>
              <a:t>Communities </a:t>
            </a:r>
            <a:r>
              <a:rPr lang="en-US" dirty="0">
                <a:solidFill>
                  <a:schemeClr val="bg2">
                    <a:lumMod val="25000"/>
                  </a:schemeClr>
                </a:solidFill>
              </a:rPr>
              <a:t>are </a:t>
            </a:r>
            <a:r>
              <a:rPr lang="en-US" dirty="0" smtClean="0">
                <a:solidFill>
                  <a:schemeClr val="bg2">
                    <a:lumMod val="25000"/>
                  </a:schemeClr>
                </a:solidFill>
              </a:rPr>
              <a:t>optimistic, </a:t>
            </a:r>
            <a:r>
              <a:rPr lang="en-US" dirty="0">
                <a:solidFill>
                  <a:schemeClr val="bg2">
                    <a:lumMod val="25000"/>
                  </a:schemeClr>
                </a:solidFill>
              </a:rPr>
              <a:t>trusting </a:t>
            </a:r>
            <a:r>
              <a:rPr lang="en-US" dirty="0" smtClean="0">
                <a:solidFill>
                  <a:schemeClr val="bg2">
                    <a:lumMod val="25000"/>
                  </a:schemeClr>
                </a:solidFill>
              </a:rPr>
              <a:t>more in  </a:t>
            </a:r>
            <a:r>
              <a:rPr lang="en-US" dirty="0">
                <a:solidFill>
                  <a:schemeClr val="bg2">
                    <a:lumMod val="25000"/>
                  </a:schemeClr>
                </a:solidFill>
              </a:rPr>
              <a:t>local authorities</a:t>
            </a:r>
          </a:p>
          <a:p>
            <a:endParaRPr lang="en-US" dirty="0">
              <a:solidFill>
                <a:schemeClr val="bg2">
                  <a:lumMod val="25000"/>
                </a:schemeClr>
              </a:solidFill>
            </a:endParaRPr>
          </a:p>
        </p:txBody>
      </p:sp>
    </p:spTree>
    <p:extLst>
      <p:ext uri="{BB962C8B-B14F-4D97-AF65-F5344CB8AC3E}">
        <p14:creationId xmlns:p14="http://schemas.microsoft.com/office/powerpoint/2010/main" val="170886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7490"/>
            <a:ext cx="9144000" cy="857250"/>
          </a:xfrm>
        </p:spPr>
        <p:txBody>
          <a:bodyPr>
            <a:noAutofit/>
          </a:bodyPr>
          <a:lstStyle/>
          <a:p>
            <a:r>
              <a:rPr lang="en-US" sz="5000" b="1" dirty="0" smtClean="0">
                <a:solidFill>
                  <a:schemeClr val="bg2">
                    <a:lumMod val="25000"/>
                  </a:schemeClr>
                </a:solidFill>
              </a:rPr>
              <a:t>Nested Studies</a:t>
            </a:r>
            <a:endParaRPr lang="en-US" sz="5400" b="1" dirty="0">
              <a:solidFill>
                <a:schemeClr val="bg2">
                  <a:lumMod val="25000"/>
                </a:schemeClr>
              </a:solidFill>
            </a:endParaRPr>
          </a:p>
        </p:txBody>
      </p:sp>
      <p:sp>
        <p:nvSpPr>
          <p:cNvPr id="3" name="Content Placeholder 2"/>
          <p:cNvSpPr>
            <a:spLocks noGrp="1"/>
          </p:cNvSpPr>
          <p:nvPr>
            <p:ph idx="1"/>
          </p:nvPr>
        </p:nvSpPr>
        <p:spPr>
          <a:xfrm>
            <a:off x="457200" y="665510"/>
            <a:ext cx="8229600" cy="3689349"/>
          </a:xfrm>
        </p:spPr>
        <p:txBody>
          <a:bodyPr>
            <a:noAutofit/>
          </a:bodyPr>
          <a:lstStyle/>
          <a:p>
            <a:r>
              <a:rPr lang="en-US" sz="2600" dirty="0" smtClean="0">
                <a:solidFill>
                  <a:schemeClr val="bg2">
                    <a:lumMod val="25000"/>
                  </a:schemeClr>
                </a:solidFill>
              </a:rPr>
              <a:t>Fogarty Fellow: Leptospirosis</a:t>
            </a:r>
            <a:endParaRPr lang="en-US" sz="2600" dirty="0">
              <a:solidFill>
                <a:schemeClr val="bg2">
                  <a:lumMod val="25000"/>
                </a:schemeClr>
              </a:solidFill>
            </a:endParaRPr>
          </a:p>
          <a:p>
            <a:r>
              <a:rPr lang="en-US" sz="2600" dirty="0">
                <a:solidFill>
                  <a:schemeClr val="bg2">
                    <a:lumMod val="25000"/>
                  </a:schemeClr>
                </a:solidFill>
              </a:rPr>
              <a:t>Thesis dissertation: Land fragmentation and </a:t>
            </a:r>
            <a:r>
              <a:rPr lang="en-US" sz="2600" dirty="0" smtClean="0">
                <a:solidFill>
                  <a:schemeClr val="bg2">
                    <a:lumMod val="25000"/>
                  </a:schemeClr>
                </a:solidFill>
              </a:rPr>
              <a:t>rodent diversity</a:t>
            </a:r>
            <a:endParaRPr lang="en-US" sz="2600" dirty="0">
              <a:solidFill>
                <a:schemeClr val="bg2">
                  <a:lumMod val="25000"/>
                </a:schemeClr>
              </a:solidFill>
            </a:endParaRPr>
          </a:p>
          <a:p>
            <a:r>
              <a:rPr lang="en-US" sz="2600" dirty="0" smtClean="0"/>
              <a:t>UPCH Kuskaya Fellows: </a:t>
            </a:r>
            <a:r>
              <a:rPr lang="en-US" sz="2600" dirty="0"/>
              <a:t>L</a:t>
            </a:r>
            <a:r>
              <a:rPr lang="en-US" sz="2600" dirty="0" smtClean="0"/>
              <a:t>and </a:t>
            </a:r>
            <a:r>
              <a:rPr lang="en-US" sz="2600" dirty="0"/>
              <a:t>use change and human health</a:t>
            </a:r>
          </a:p>
          <a:p>
            <a:r>
              <a:rPr lang="en-US" sz="2600" dirty="0"/>
              <a:t>Tulane and Virginia Commonwealth University students</a:t>
            </a:r>
          </a:p>
          <a:p>
            <a:pPr lvl="1"/>
            <a:r>
              <a:rPr lang="en-US" sz="2600" dirty="0" smtClean="0"/>
              <a:t>Migration </a:t>
            </a:r>
            <a:endParaRPr lang="en-US" sz="2600" dirty="0"/>
          </a:p>
          <a:p>
            <a:pPr lvl="1"/>
            <a:r>
              <a:rPr lang="en-US" sz="2600" dirty="0" smtClean="0"/>
              <a:t>Well-being</a:t>
            </a:r>
          </a:p>
          <a:p>
            <a:r>
              <a:rPr lang="en-US" sz="2600" dirty="0"/>
              <a:t>Chicago Field Museum: Collaboration with anthropologist to develop vulnerability assessment tool</a:t>
            </a:r>
          </a:p>
          <a:p>
            <a:pPr lvl="1"/>
            <a:endParaRPr lang="en-US" sz="2600" dirty="0"/>
          </a:p>
          <a:p>
            <a:endParaRPr lang="en-US" sz="2600" dirty="0">
              <a:solidFill>
                <a:srgbClr val="FF0000"/>
              </a:solidFill>
            </a:endParaRPr>
          </a:p>
        </p:txBody>
      </p:sp>
    </p:spTree>
    <p:extLst>
      <p:ext uri="{BB962C8B-B14F-4D97-AF65-F5344CB8AC3E}">
        <p14:creationId xmlns:p14="http://schemas.microsoft.com/office/powerpoint/2010/main" val="2272609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r>
              <a:rPr lang="en-US" sz="5000" b="1" dirty="0" smtClean="0">
                <a:solidFill>
                  <a:schemeClr val="bg2">
                    <a:lumMod val="25000"/>
                  </a:schemeClr>
                </a:solidFill>
              </a:rPr>
              <a:t>Training</a:t>
            </a:r>
            <a:endParaRPr lang="en-US" sz="5400" b="1" dirty="0">
              <a:solidFill>
                <a:schemeClr val="bg2">
                  <a:lumMod val="25000"/>
                </a:schemeClr>
              </a:solidFill>
            </a:endParaRPr>
          </a:p>
        </p:txBody>
      </p:sp>
      <p:sp>
        <p:nvSpPr>
          <p:cNvPr id="3" name="Content Placeholder 2"/>
          <p:cNvSpPr>
            <a:spLocks noGrp="1"/>
          </p:cNvSpPr>
          <p:nvPr>
            <p:ph idx="1"/>
          </p:nvPr>
        </p:nvSpPr>
        <p:spPr>
          <a:xfrm>
            <a:off x="457200" y="806450"/>
            <a:ext cx="8229600" cy="3689349"/>
          </a:xfrm>
        </p:spPr>
        <p:txBody>
          <a:bodyPr>
            <a:noAutofit/>
          </a:bodyPr>
          <a:lstStyle/>
          <a:p>
            <a:r>
              <a:rPr lang="en-US" sz="2400" dirty="0" smtClean="0">
                <a:solidFill>
                  <a:schemeClr val="bg2">
                    <a:lumMod val="25000"/>
                  </a:schemeClr>
                </a:solidFill>
              </a:rPr>
              <a:t>Workshop</a:t>
            </a:r>
            <a:r>
              <a:rPr lang="en-US" sz="2400" dirty="0">
                <a:solidFill>
                  <a:schemeClr val="bg2">
                    <a:lumMod val="25000"/>
                  </a:schemeClr>
                </a:solidFill>
              </a:rPr>
              <a:t>: </a:t>
            </a:r>
            <a:r>
              <a:rPr lang="en-US" sz="2400" dirty="0" smtClean="0">
                <a:solidFill>
                  <a:schemeClr val="bg2">
                    <a:lumMod val="25000"/>
                  </a:schemeClr>
                </a:solidFill>
              </a:rPr>
              <a:t>Trapping, </a:t>
            </a:r>
            <a:r>
              <a:rPr lang="en-US" sz="2400" dirty="0">
                <a:solidFill>
                  <a:schemeClr val="bg2">
                    <a:lumMod val="25000"/>
                  </a:schemeClr>
                </a:solidFill>
              </a:rPr>
              <a:t>sampling, and processing of small mammals for pathogen testing = San Simon U students &amp; Bolivian Ministry of Health staff (~ 50 </a:t>
            </a:r>
            <a:r>
              <a:rPr lang="en-US" sz="2400" dirty="0" smtClean="0">
                <a:solidFill>
                  <a:schemeClr val="bg2">
                    <a:lumMod val="25000"/>
                  </a:schemeClr>
                </a:solidFill>
              </a:rPr>
              <a:t>people) - </a:t>
            </a:r>
            <a:r>
              <a:rPr lang="en-US" sz="2400" dirty="0">
                <a:solidFill>
                  <a:schemeClr val="bg2">
                    <a:lumMod val="25000"/>
                  </a:schemeClr>
                </a:solidFill>
              </a:rPr>
              <a:t>Bolivia</a:t>
            </a:r>
          </a:p>
          <a:p>
            <a:r>
              <a:rPr lang="en-US" sz="2400" dirty="0">
                <a:solidFill>
                  <a:schemeClr val="bg2">
                    <a:lumMod val="25000"/>
                  </a:schemeClr>
                </a:solidFill>
              </a:rPr>
              <a:t>Workshop: Morphologic and molecular species identification of small mammals-Ecuador</a:t>
            </a:r>
          </a:p>
          <a:p>
            <a:r>
              <a:rPr lang="en-US" sz="2400" dirty="0" smtClean="0">
                <a:solidFill>
                  <a:schemeClr val="bg2">
                    <a:lumMod val="25000"/>
                  </a:schemeClr>
                </a:solidFill>
              </a:rPr>
              <a:t>Biosafety </a:t>
            </a:r>
            <a:r>
              <a:rPr lang="en-US" sz="2400" dirty="0">
                <a:solidFill>
                  <a:schemeClr val="bg2">
                    <a:lumMod val="25000"/>
                  </a:schemeClr>
                </a:solidFill>
              </a:rPr>
              <a:t>for animal fieldwork and Laboratory (BSL3</a:t>
            </a:r>
            <a:r>
              <a:rPr lang="en-US" sz="2400" dirty="0" smtClean="0">
                <a:solidFill>
                  <a:schemeClr val="bg2">
                    <a:lumMod val="25000"/>
                  </a:schemeClr>
                </a:solidFill>
              </a:rPr>
              <a:t>) - </a:t>
            </a:r>
            <a:r>
              <a:rPr lang="en-US" sz="2400" dirty="0">
                <a:solidFill>
                  <a:schemeClr val="bg2">
                    <a:lumMod val="25000"/>
                  </a:schemeClr>
                </a:solidFill>
              </a:rPr>
              <a:t>Ecuador</a:t>
            </a:r>
          </a:p>
          <a:p>
            <a:r>
              <a:rPr lang="en-US" sz="2400" dirty="0">
                <a:solidFill>
                  <a:schemeClr val="bg2">
                    <a:lumMod val="25000"/>
                  </a:schemeClr>
                </a:solidFill>
              </a:rPr>
              <a:t>Research ethics</a:t>
            </a:r>
          </a:p>
          <a:p>
            <a:r>
              <a:rPr lang="en-US" sz="2400" dirty="0">
                <a:solidFill>
                  <a:schemeClr val="bg2">
                    <a:lumMod val="25000"/>
                  </a:schemeClr>
                </a:solidFill>
              </a:rPr>
              <a:t>Spatial </a:t>
            </a:r>
            <a:r>
              <a:rPr lang="en-US" sz="2400" dirty="0" smtClean="0">
                <a:solidFill>
                  <a:schemeClr val="bg2">
                    <a:lumMod val="25000"/>
                  </a:schemeClr>
                </a:solidFill>
              </a:rPr>
              <a:t>analysis - Bolivia</a:t>
            </a:r>
            <a:endParaRPr lang="en-US" sz="2400" dirty="0">
              <a:solidFill>
                <a:schemeClr val="bg2">
                  <a:lumMod val="25000"/>
                </a:schemeClr>
              </a:solidFill>
            </a:endParaRPr>
          </a:p>
        </p:txBody>
      </p:sp>
    </p:spTree>
    <p:extLst>
      <p:ext uri="{BB962C8B-B14F-4D97-AF65-F5344CB8AC3E}">
        <p14:creationId xmlns:p14="http://schemas.microsoft.com/office/powerpoint/2010/main" val="438756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r>
              <a:rPr lang="en-US" sz="5000" b="1" dirty="0">
                <a:solidFill>
                  <a:schemeClr val="bg2">
                    <a:lumMod val="25000"/>
                  </a:schemeClr>
                </a:solidFill>
              </a:rPr>
              <a:t>Science</a:t>
            </a:r>
            <a:r>
              <a:rPr lang="en-US" sz="5000" b="1" dirty="0">
                <a:solidFill>
                  <a:schemeClr val="bg2">
                    <a:lumMod val="25000"/>
                  </a:schemeClr>
                </a:solidFill>
                <a:sym typeface="Wingdings" panose="05000000000000000000" pitchFamily="2" charset="2"/>
              </a:rPr>
              <a:t> </a:t>
            </a:r>
            <a:r>
              <a:rPr lang="en-US" sz="5000" b="1" dirty="0">
                <a:solidFill>
                  <a:schemeClr val="bg2">
                    <a:lumMod val="25000"/>
                  </a:schemeClr>
                </a:solidFill>
                <a:sym typeface="Wingdings" panose="05000000000000000000" pitchFamily="2" charset="2"/>
              </a:rPr>
              <a:t> </a:t>
            </a:r>
            <a:r>
              <a:rPr lang="en-US" sz="5000" b="1" dirty="0" smtClean="0">
                <a:solidFill>
                  <a:schemeClr val="bg2">
                    <a:lumMod val="25000"/>
                  </a:schemeClr>
                </a:solidFill>
                <a:sym typeface="Wingdings" panose="05000000000000000000" pitchFamily="2" charset="2"/>
              </a:rPr>
              <a:t>      Capacity Building</a:t>
            </a:r>
            <a:endParaRPr lang="en-US" sz="5400" b="1" dirty="0">
              <a:solidFill>
                <a:schemeClr val="bg2">
                  <a:lumMod val="25000"/>
                </a:schemeClr>
              </a:solidFill>
            </a:endParaRPr>
          </a:p>
        </p:txBody>
      </p:sp>
      <p:sp>
        <p:nvSpPr>
          <p:cNvPr id="3" name="Content Placeholder 2"/>
          <p:cNvSpPr>
            <a:spLocks noGrp="1"/>
          </p:cNvSpPr>
          <p:nvPr>
            <p:ph idx="1"/>
          </p:nvPr>
        </p:nvSpPr>
        <p:spPr>
          <a:xfrm>
            <a:off x="457200" y="1011316"/>
            <a:ext cx="8229600" cy="3689349"/>
          </a:xfrm>
        </p:spPr>
        <p:txBody>
          <a:bodyPr>
            <a:noAutofit/>
          </a:bodyPr>
          <a:lstStyle/>
          <a:p>
            <a:pPr marL="0" indent="0">
              <a:buNone/>
            </a:pPr>
            <a:r>
              <a:rPr lang="en-US" sz="2400" b="1" dirty="0">
                <a:solidFill>
                  <a:schemeClr val="bg2">
                    <a:lumMod val="25000"/>
                  </a:schemeClr>
                </a:solidFill>
              </a:rPr>
              <a:t>New infrastructure for research:</a:t>
            </a:r>
          </a:p>
          <a:p>
            <a:r>
              <a:rPr lang="en-US" sz="2400" dirty="0">
                <a:solidFill>
                  <a:schemeClr val="bg2">
                    <a:lumMod val="25000"/>
                  </a:schemeClr>
                </a:solidFill>
              </a:rPr>
              <a:t>Trained team of professionals from different disciplines/backgrounds</a:t>
            </a:r>
          </a:p>
          <a:p>
            <a:r>
              <a:rPr lang="en-US" sz="2400" dirty="0" smtClean="0">
                <a:solidFill>
                  <a:schemeClr val="bg2">
                    <a:lumMod val="25000"/>
                  </a:schemeClr>
                </a:solidFill>
              </a:rPr>
              <a:t>PUCE</a:t>
            </a:r>
            <a:r>
              <a:rPr lang="en-US" sz="2400" dirty="0">
                <a:solidFill>
                  <a:schemeClr val="bg2">
                    <a:lumMod val="25000"/>
                  </a:schemeClr>
                </a:solidFill>
              </a:rPr>
              <a:t>: </a:t>
            </a:r>
            <a:r>
              <a:rPr lang="en-US" sz="2400" dirty="0" smtClean="0">
                <a:solidFill>
                  <a:schemeClr val="bg2">
                    <a:lumMod val="25000"/>
                  </a:schemeClr>
                </a:solidFill>
              </a:rPr>
              <a:t>New </a:t>
            </a:r>
            <a:r>
              <a:rPr lang="en-US" sz="2400" dirty="0">
                <a:solidFill>
                  <a:schemeClr val="bg2">
                    <a:lumMod val="25000"/>
                  </a:schemeClr>
                </a:solidFill>
              </a:rPr>
              <a:t>niche for research in </a:t>
            </a:r>
            <a:r>
              <a:rPr lang="en-US" sz="2400" dirty="0" smtClean="0">
                <a:solidFill>
                  <a:schemeClr val="bg2">
                    <a:lumMod val="25000"/>
                  </a:schemeClr>
                </a:solidFill>
              </a:rPr>
              <a:t>land-use change and </a:t>
            </a:r>
            <a:r>
              <a:rPr lang="en-US" sz="2400" dirty="0">
                <a:solidFill>
                  <a:schemeClr val="bg2">
                    <a:lumMod val="25000"/>
                  </a:schemeClr>
                </a:solidFill>
              </a:rPr>
              <a:t>disease transmission</a:t>
            </a:r>
          </a:p>
          <a:p>
            <a:r>
              <a:rPr lang="en-US" sz="2400" dirty="0">
                <a:solidFill>
                  <a:schemeClr val="bg2">
                    <a:lumMod val="25000"/>
                  </a:schemeClr>
                </a:solidFill>
              </a:rPr>
              <a:t>Creation of new </a:t>
            </a:r>
            <a:r>
              <a:rPr lang="en-US" sz="2400" dirty="0" smtClean="0">
                <a:solidFill>
                  <a:schemeClr val="bg2">
                    <a:lumMod val="25000"/>
                  </a:schemeClr>
                </a:solidFill>
              </a:rPr>
              <a:t>BSL-3 </a:t>
            </a:r>
            <a:r>
              <a:rPr lang="en-US" sz="2400" dirty="0">
                <a:solidFill>
                  <a:schemeClr val="bg2">
                    <a:lumMod val="25000"/>
                  </a:schemeClr>
                </a:solidFill>
              </a:rPr>
              <a:t>laboratory in Yasuní scientific station</a:t>
            </a:r>
          </a:p>
          <a:p>
            <a:r>
              <a:rPr lang="en-US" sz="2400" dirty="0">
                <a:solidFill>
                  <a:schemeClr val="bg2">
                    <a:lumMod val="25000"/>
                  </a:schemeClr>
                </a:solidFill>
              </a:rPr>
              <a:t>San Simon U: </a:t>
            </a:r>
            <a:r>
              <a:rPr lang="en-US" sz="2400" dirty="0" smtClean="0">
                <a:solidFill>
                  <a:schemeClr val="bg2">
                    <a:lumMod val="25000"/>
                  </a:schemeClr>
                </a:solidFill>
              </a:rPr>
              <a:t>Collaborative </a:t>
            </a:r>
            <a:r>
              <a:rPr lang="en-US" sz="2400" dirty="0">
                <a:solidFill>
                  <a:schemeClr val="bg2">
                    <a:lumMod val="25000"/>
                  </a:schemeClr>
                </a:solidFill>
              </a:rPr>
              <a:t>work within different research centers / disciplines (Biology, Ecology, Health sciences</a:t>
            </a:r>
            <a:r>
              <a:rPr lang="en-US" sz="2400" dirty="0" smtClean="0">
                <a:solidFill>
                  <a:schemeClr val="bg2">
                    <a:lumMod val="25000"/>
                  </a:schemeClr>
                </a:solidFill>
              </a:rPr>
              <a:t>)</a:t>
            </a:r>
            <a:endParaRPr lang="en-US" sz="2400" dirty="0">
              <a:solidFill>
                <a:schemeClr val="bg2">
                  <a:lumMod val="25000"/>
                </a:schemeClr>
              </a:solidFill>
            </a:endParaRPr>
          </a:p>
        </p:txBody>
      </p:sp>
      <p:cxnSp>
        <p:nvCxnSpPr>
          <p:cNvPr id="5" name="Straight Arrow Connector 4"/>
          <p:cNvCxnSpPr/>
          <p:nvPr/>
        </p:nvCxnSpPr>
        <p:spPr>
          <a:xfrm>
            <a:off x="2870660" y="443284"/>
            <a:ext cx="874764" cy="11171"/>
          </a:xfrm>
          <a:prstGeom prst="straightConnector1">
            <a:avLst/>
          </a:prstGeom>
          <a:ln w="603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71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990600"/>
            <a:ext cx="8547100" cy="3733799"/>
          </a:xfrm>
        </p:spPr>
        <p:txBody>
          <a:bodyPr>
            <a:normAutofit lnSpcReduction="10000"/>
          </a:bodyPr>
          <a:lstStyle/>
          <a:p>
            <a:r>
              <a:rPr lang="en-US" sz="2400" dirty="0">
                <a:solidFill>
                  <a:schemeClr val="bg2">
                    <a:lumMod val="25000"/>
                  </a:schemeClr>
                </a:solidFill>
              </a:rPr>
              <a:t>Seminar nested in Conservation Biology congress introducing the One Health concept to conservationists (Peru: BIOCON)</a:t>
            </a:r>
          </a:p>
          <a:p>
            <a:r>
              <a:rPr lang="en-US" sz="2400" dirty="0" smtClean="0">
                <a:solidFill>
                  <a:schemeClr val="bg2">
                    <a:lumMod val="25000"/>
                  </a:schemeClr>
                </a:solidFill>
              </a:rPr>
              <a:t>Climate </a:t>
            </a:r>
            <a:r>
              <a:rPr lang="en-US" sz="2400" dirty="0">
                <a:solidFill>
                  <a:schemeClr val="bg2">
                    <a:lumMod val="25000"/>
                  </a:schemeClr>
                </a:solidFill>
              </a:rPr>
              <a:t>and Health Summit 2014 – The Global Climate and Health Alliance (Pre-COP meeting): </a:t>
            </a:r>
            <a:r>
              <a:rPr lang="en-US" sz="2400" dirty="0" smtClean="0">
                <a:solidFill>
                  <a:schemeClr val="bg2">
                    <a:lumMod val="25000"/>
                  </a:schemeClr>
                </a:solidFill>
              </a:rPr>
              <a:t>Initiative </a:t>
            </a:r>
            <a:r>
              <a:rPr lang="en-US" sz="2400" dirty="0">
                <a:solidFill>
                  <a:schemeClr val="bg2">
                    <a:lumMod val="25000"/>
                  </a:schemeClr>
                </a:solidFill>
              </a:rPr>
              <a:t>for joint work between Peruvian Ministries of Health and Environment</a:t>
            </a:r>
          </a:p>
          <a:p>
            <a:r>
              <a:rPr lang="en-US" sz="2400" dirty="0">
                <a:solidFill>
                  <a:schemeClr val="bg2">
                    <a:lumMod val="25000"/>
                  </a:schemeClr>
                </a:solidFill>
              </a:rPr>
              <a:t>RAICES researcher participates in the IPBES (UN) Assessment for the Americas: Inform policy and decision makers in ecosystem services and its usefulness in conservation of habitats</a:t>
            </a:r>
          </a:p>
          <a:p>
            <a:r>
              <a:rPr lang="en-US" sz="2400" dirty="0" smtClean="0">
                <a:solidFill>
                  <a:schemeClr val="bg2">
                    <a:lumMod val="25000"/>
                  </a:schemeClr>
                </a:solidFill>
              </a:rPr>
              <a:t>American Society of Tropical Medicine and Hygiene</a:t>
            </a:r>
          </a:p>
          <a:p>
            <a:pPr lvl="1"/>
            <a:r>
              <a:rPr lang="en-US" sz="2000" dirty="0" smtClean="0">
                <a:solidFill>
                  <a:schemeClr val="bg2">
                    <a:lumMod val="25000"/>
                  </a:schemeClr>
                </a:solidFill>
              </a:rPr>
              <a:t>Meetings in USA and Peru</a:t>
            </a:r>
            <a:endParaRPr lang="en-US" sz="2000" dirty="0">
              <a:solidFill>
                <a:schemeClr val="bg2">
                  <a:lumMod val="25000"/>
                </a:schemeClr>
              </a:solidFill>
            </a:endParaRPr>
          </a:p>
          <a:p>
            <a:endParaRPr lang="en-US" sz="2400" dirty="0">
              <a:solidFill>
                <a:schemeClr val="bg2">
                  <a:lumMod val="25000"/>
                </a:schemeClr>
              </a:solidFill>
            </a:endParaRPr>
          </a:p>
          <a:p>
            <a:endParaRPr lang="en-US" sz="2400" dirty="0">
              <a:solidFill>
                <a:schemeClr val="bg2">
                  <a:lumMod val="25000"/>
                </a:schemeClr>
              </a:solidFill>
            </a:endParaRPr>
          </a:p>
          <a:p>
            <a:endParaRPr lang="en-US" sz="2400" dirty="0">
              <a:solidFill>
                <a:schemeClr val="bg2">
                  <a:lumMod val="25000"/>
                </a:schemeClr>
              </a:solidFill>
            </a:endParaRPr>
          </a:p>
          <a:p>
            <a:pPr marL="0" indent="0">
              <a:buNone/>
            </a:pPr>
            <a:endParaRPr lang="en-US" sz="2400" dirty="0">
              <a:solidFill>
                <a:schemeClr val="bg2">
                  <a:lumMod val="25000"/>
                </a:schemeClr>
              </a:solidFill>
            </a:endParaRPr>
          </a:p>
        </p:txBody>
      </p:sp>
      <p:sp>
        <p:nvSpPr>
          <p:cNvPr id="8" name="Title 1"/>
          <p:cNvSpPr>
            <a:spLocks noGrp="1"/>
          </p:cNvSpPr>
          <p:nvPr>
            <p:ph type="title"/>
          </p:nvPr>
        </p:nvSpPr>
        <p:spPr>
          <a:xfrm>
            <a:off x="0" y="0"/>
            <a:ext cx="9144000" cy="857250"/>
          </a:xfrm>
        </p:spPr>
        <p:txBody>
          <a:bodyPr>
            <a:noAutofit/>
          </a:bodyPr>
          <a:lstStyle/>
          <a:p>
            <a:r>
              <a:rPr lang="en-US" sz="5000" b="1" dirty="0" smtClean="0">
                <a:solidFill>
                  <a:schemeClr val="bg2">
                    <a:lumMod val="25000"/>
                  </a:schemeClr>
                </a:solidFill>
              </a:rPr>
              <a:t>Science</a:t>
            </a:r>
            <a:r>
              <a:rPr lang="en-US" sz="5000" b="1" dirty="0" smtClean="0">
                <a:solidFill>
                  <a:schemeClr val="bg2">
                    <a:lumMod val="25000"/>
                  </a:schemeClr>
                </a:solidFill>
                <a:sym typeface="Wingdings" panose="05000000000000000000" pitchFamily="2" charset="2"/>
              </a:rPr>
              <a:t>        </a:t>
            </a:r>
            <a:r>
              <a:rPr lang="en-US" sz="5000" b="1" dirty="0" smtClean="0">
                <a:solidFill>
                  <a:schemeClr val="bg2">
                    <a:lumMod val="25000"/>
                  </a:schemeClr>
                </a:solidFill>
                <a:sym typeface="Wingdings" panose="05000000000000000000" pitchFamily="2" charset="2"/>
              </a:rPr>
              <a:t>Policy </a:t>
            </a:r>
            <a:endParaRPr lang="en-US" sz="5400" b="1" dirty="0">
              <a:solidFill>
                <a:schemeClr val="bg2">
                  <a:lumMod val="25000"/>
                </a:schemeClr>
              </a:solidFill>
            </a:endParaRPr>
          </a:p>
        </p:txBody>
      </p:sp>
      <p:cxnSp>
        <p:nvCxnSpPr>
          <p:cNvPr id="9" name="Straight Arrow Connector 8"/>
          <p:cNvCxnSpPr/>
          <p:nvPr/>
        </p:nvCxnSpPr>
        <p:spPr>
          <a:xfrm>
            <a:off x="4334615" y="447358"/>
            <a:ext cx="874764" cy="11171"/>
          </a:xfrm>
          <a:prstGeom prst="straightConnector1">
            <a:avLst/>
          </a:prstGeom>
          <a:ln w="603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3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0830" y="56544"/>
            <a:ext cx="7425872"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Next Steps</a:t>
            </a:r>
          </a:p>
        </p:txBody>
      </p:sp>
      <p:sp>
        <p:nvSpPr>
          <p:cNvPr id="8" name="Content Placeholder 2"/>
          <p:cNvSpPr>
            <a:spLocks noGrp="1"/>
          </p:cNvSpPr>
          <p:nvPr>
            <p:ph idx="1"/>
          </p:nvPr>
        </p:nvSpPr>
        <p:spPr>
          <a:xfrm>
            <a:off x="498424" y="903001"/>
            <a:ext cx="8126529" cy="2110867"/>
          </a:xfrm>
        </p:spPr>
        <p:txBody>
          <a:bodyPr>
            <a:noAutofit/>
          </a:bodyPr>
          <a:lstStyle/>
          <a:p>
            <a:pPr lvl="0">
              <a:lnSpc>
                <a:spcPct val="150000"/>
              </a:lnSpc>
            </a:pPr>
            <a:r>
              <a:rPr lang="en-US" sz="1800" dirty="0">
                <a:solidFill>
                  <a:schemeClr val="bg2">
                    <a:lumMod val="25000"/>
                  </a:schemeClr>
                </a:solidFill>
              </a:rPr>
              <a:t>Complete the land-change characterization using Remote Sensing techniques </a:t>
            </a:r>
            <a:r>
              <a:rPr lang="en-US" sz="1800" dirty="0">
                <a:solidFill>
                  <a:schemeClr val="bg2">
                    <a:lumMod val="25000"/>
                  </a:schemeClr>
                </a:solidFill>
                <a:sym typeface="Wingdings" panose="05000000000000000000" pitchFamily="2" charset="2"/>
              </a:rPr>
              <a:t></a:t>
            </a:r>
            <a:endParaRPr lang="en-US" sz="1800" dirty="0">
              <a:solidFill>
                <a:schemeClr val="bg2">
                  <a:lumMod val="25000"/>
                </a:schemeClr>
              </a:solidFill>
            </a:endParaRPr>
          </a:p>
          <a:p>
            <a:pPr lvl="0">
              <a:lnSpc>
                <a:spcPct val="150000"/>
              </a:lnSpc>
            </a:pPr>
            <a:r>
              <a:rPr lang="en-US" sz="1800" dirty="0">
                <a:solidFill>
                  <a:schemeClr val="bg2">
                    <a:lumMod val="25000"/>
                  </a:schemeClr>
                </a:solidFill>
              </a:rPr>
              <a:t>Complete longitudinal and by-species analysis to assess how changes in land and climate affect rodent assemblages</a:t>
            </a:r>
          </a:p>
          <a:p>
            <a:pPr lvl="0">
              <a:lnSpc>
                <a:spcPct val="150000"/>
              </a:lnSpc>
            </a:pPr>
            <a:r>
              <a:rPr lang="en-US" sz="1800" dirty="0">
                <a:solidFill>
                  <a:schemeClr val="bg2">
                    <a:lumMod val="25000"/>
                  </a:schemeClr>
                </a:solidFill>
              </a:rPr>
              <a:t>Pathogen testing: Serology (IgG) and PCR against known rodent-borne pathogens</a:t>
            </a:r>
          </a:p>
          <a:p>
            <a:pPr lvl="0">
              <a:lnSpc>
                <a:spcPct val="150000"/>
              </a:lnSpc>
            </a:pPr>
            <a:r>
              <a:rPr lang="en-US" sz="1800" dirty="0">
                <a:solidFill>
                  <a:schemeClr val="bg2">
                    <a:lumMod val="25000"/>
                  </a:schemeClr>
                </a:solidFill>
              </a:rPr>
              <a:t>Construct a prediction model using environmental, climatic and diagnostic </a:t>
            </a:r>
            <a:r>
              <a:rPr lang="en-US" sz="1800" dirty="0" smtClean="0">
                <a:solidFill>
                  <a:schemeClr val="bg2">
                    <a:lumMod val="25000"/>
                  </a:schemeClr>
                </a:solidFill>
              </a:rPr>
              <a:t>data </a:t>
            </a:r>
            <a:r>
              <a:rPr lang="en-US" sz="1800" dirty="0">
                <a:solidFill>
                  <a:schemeClr val="bg2">
                    <a:lumMod val="25000"/>
                  </a:schemeClr>
                </a:solidFill>
                <a:sym typeface="Wingdings" panose="05000000000000000000" pitchFamily="2" charset="2"/>
              </a:rPr>
              <a:t> </a:t>
            </a:r>
            <a:r>
              <a:rPr lang="en-US" sz="1800" dirty="0" smtClean="0">
                <a:solidFill>
                  <a:schemeClr val="bg2">
                    <a:lumMod val="25000"/>
                  </a:schemeClr>
                </a:solidFill>
              </a:rPr>
              <a:t>describe </a:t>
            </a:r>
            <a:r>
              <a:rPr lang="en-US" sz="1800" dirty="0">
                <a:solidFill>
                  <a:schemeClr val="bg2">
                    <a:lumMod val="25000"/>
                  </a:schemeClr>
                </a:solidFill>
              </a:rPr>
              <a:t>associations between land use changes and disease emergence</a:t>
            </a:r>
          </a:p>
          <a:p>
            <a:pPr lvl="0">
              <a:lnSpc>
                <a:spcPct val="150000"/>
              </a:lnSpc>
            </a:pPr>
            <a:r>
              <a:rPr lang="en-US" sz="1800" dirty="0">
                <a:solidFill>
                  <a:schemeClr val="bg2">
                    <a:lumMod val="25000"/>
                  </a:schemeClr>
                </a:solidFill>
              </a:rPr>
              <a:t>Follow up in same study </a:t>
            </a:r>
            <a:r>
              <a:rPr lang="en-US" sz="1800" dirty="0" smtClean="0">
                <a:solidFill>
                  <a:schemeClr val="bg2">
                    <a:lumMod val="25000"/>
                  </a:schemeClr>
                </a:solidFill>
              </a:rPr>
              <a:t>sites </a:t>
            </a:r>
            <a:r>
              <a:rPr lang="en-US" sz="1800" dirty="0">
                <a:solidFill>
                  <a:schemeClr val="bg2">
                    <a:lumMod val="25000"/>
                  </a:schemeClr>
                </a:solidFill>
              </a:rPr>
              <a:t>5- 10 years from </a:t>
            </a:r>
            <a:r>
              <a:rPr lang="en-US" sz="1800" dirty="0" smtClean="0">
                <a:solidFill>
                  <a:schemeClr val="bg2">
                    <a:lumMod val="25000"/>
                  </a:schemeClr>
                </a:solidFill>
              </a:rPr>
              <a:t>now to assess longer-term changes</a:t>
            </a:r>
            <a:endParaRPr lang="en-US" sz="1800" dirty="0">
              <a:solidFill>
                <a:schemeClr val="bg2">
                  <a:lumMod val="25000"/>
                </a:schemeClr>
              </a:solidFill>
            </a:endParaRPr>
          </a:p>
          <a:p>
            <a:pPr lvl="0">
              <a:lnSpc>
                <a:spcPct val="150000"/>
              </a:lnSpc>
            </a:pPr>
            <a:r>
              <a:rPr lang="en-US" sz="1800" dirty="0">
                <a:solidFill>
                  <a:schemeClr val="bg2">
                    <a:lumMod val="25000"/>
                  </a:schemeClr>
                </a:solidFill>
              </a:rPr>
              <a:t>Publish vulnerability assessment tool and health and well-being </a:t>
            </a:r>
            <a:r>
              <a:rPr lang="en-US" sz="1800" dirty="0" smtClean="0">
                <a:solidFill>
                  <a:schemeClr val="bg2">
                    <a:lumMod val="25000"/>
                  </a:schemeClr>
                </a:solidFill>
              </a:rPr>
              <a:t>manuscript</a:t>
            </a:r>
          </a:p>
          <a:p>
            <a:pPr lvl="0">
              <a:lnSpc>
                <a:spcPct val="150000"/>
              </a:lnSpc>
            </a:pPr>
            <a:r>
              <a:rPr lang="en-US" sz="1800" dirty="0" smtClean="0">
                <a:solidFill>
                  <a:schemeClr val="bg2">
                    <a:lumMod val="25000"/>
                  </a:schemeClr>
                </a:solidFill>
              </a:rPr>
              <a:t>Feedback to communities and Ministries of Health and Environment</a:t>
            </a:r>
            <a:endParaRPr lang="en-US" sz="1800" dirty="0">
              <a:solidFill>
                <a:schemeClr val="bg2">
                  <a:lumMod val="25000"/>
                </a:schemeClr>
              </a:solidFill>
            </a:endParaRPr>
          </a:p>
          <a:p>
            <a:pPr lvl="0">
              <a:lnSpc>
                <a:spcPct val="150000"/>
              </a:lnSpc>
            </a:pPr>
            <a:endParaRPr lang="en-US" sz="1800" b="1" dirty="0">
              <a:solidFill>
                <a:schemeClr val="bg2">
                  <a:lumMod val="25000"/>
                </a:schemeClr>
              </a:solidFill>
            </a:endParaRPr>
          </a:p>
        </p:txBody>
      </p:sp>
      <p:grpSp>
        <p:nvGrpSpPr>
          <p:cNvPr id="3" name="Group 2"/>
          <p:cNvGrpSpPr/>
          <p:nvPr/>
        </p:nvGrpSpPr>
        <p:grpSpPr>
          <a:xfrm>
            <a:off x="7254435" y="88627"/>
            <a:ext cx="1775286" cy="1007749"/>
            <a:chOff x="7089335" y="279127"/>
            <a:chExt cx="1775286" cy="1007749"/>
          </a:xfrm>
        </p:grpSpPr>
        <p:pic>
          <p:nvPicPr>
            <p:cNvPr id="9" name="Imagen 5"/>
            <p:cNvPicPr>
              <a:picLocks noChangeAspect="1"/>
            </p:cNvPicPr>
            <p:nvPr/>
          </p:nvPicPr>
          <p:blipFill>
            <a:blip r:embed="rId3"/>
            <a:stretch>
              <a:fillRect/>
            </a:stretch>
          </p:blipFill>
          <p:spPr>
            <a:xfrm rot="380179">
              <a:off x="7089335" y="352575"/>
              <a:ext cx="990107" cy="934301"/>
            </a:xfrm>
            <a:prstGeom prst="rect">
              <a:avLst/>
            </a:prstGeom>
            <a:solidFill>
              <a:srgbClr val="FEFCF7"/>
            </a:solidFill>
            <a:effectLst/>
          </p:spPr>
        </p:pic>
        <p:pic>
          <p:nvPicPr>
            <p:cNvPr id="10" name="Imagen 5"/>
            <p:cNvPicPr>
              <a:picLocks noChangeAspect="1"/>
            </p:cNvPicPr>
            <p:nvPr/>
          </p:nvPicPr>
          <p:blipFill rotWithShape="1">
            <a:blip r:embed="rId3"/>
            <a:srcRect l="6452" r="6316"/>
            <a:stretch/>
          </p:blipFill>
          <p:spPr>
            <a:xfrm rot="380179">
              <a:off x="8000928" y="279127"/>
              <a:ext cx="863693" cy="934301"/>
            </a:xfrm>
            <a:prstGeom prst="rect">
              <a:avLst/>
            </a:prstGeom>
            <a:solidFill>
              <a:srgbClr val="FEFCF7"/>
            </a:solidFill>
            <a:effectLst/>
          </p:spPr>
        </p:pic>
      </p:grpSp>
    </p:spTree>
    <p:extLst>
      <p:ext uri="{BB962C8B-B14F-4D97-AF65-F5344CB8AC3E}">
        <p14:creationId xmlns:p14="http://schemas.microsoft.com/office/powerpoint/2010/main" val="66982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1772" y="132743"/>
            <a:ext cx="9231086" cy="830997"/>
          </a:xfrm>
          <a:prstGeom prst="rect">
            <a:avLst/>
          </a:prstGeom>
          <a:noFill/>
        </p:spPr>
        <p:txBody>
          <a:bodyPr wrap="square" rtlCol="0">
            <a:spAutoFit/>
          </a:bodyPr>
          <a:lstStyle/>
          <a:p>
            <a:pPr algn="ctr"/>
            <a:r>
              <a:rPr lang="en-US" sz="4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Limitations</a:t>
            </a:r>
            <a:endParaRPr lang="en-US" sz="4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p:cNvSpPr>
            <a:spLocks noGrp="1"/>
          </p:cNvSpPr>
          <p:nvPr>
            <p:ph idx="1"/>
          </p:nvPr>
        </p:nvSpPr>
        <p:spPr>
          <a:xfrm>
            <a:off x="602673" y="1195028"/>
            <a:ext cx="7897091" cy="1916737"/>
          </a:xfrm>
        </p:spPr>
        <p:txBody>
          <a:bodyPr>
            <a:noAutofit/>
          </a:bodyPr>
          <a:lstStyle/>
          <a:p>
            <a:pPr lvl="0">
              <a:lnSpc>
                <a:spcPct val="150000"/>
              </a:lnSpc>
            </a:pPr>
            <a:r>
              <a:rPr lang="en-US" sz="2400" dirty="0" smtClean="0">
                <a:solidFill>
                  <a:schemeClr val="bg2">
                    <a:lumMod val="25000"/>
                  </a:schemeClr>
                </a:solidFill>
              </a:rPr>
              <a:t>Pathogen testing on rodent samples in </a:t>
            </a:r>
            <a:r>
              <a:rPr lang="en-US" sz="2400" dirty="0">
                <a:solidFill>
                  <a:schemeClr val="bg2">
                    <a:lumMod val="25000"/>
                  </a:schemeClr>
                </a:solidFill>
              </a:rPr>
              <a:t>process</a:t>
            </a:r>
          </a:p>
          <a:p>
            <a:pPr lvl="0">
              <a:lnSpc>
                <a:spcPct val="150000"/>
              </a:lnSpc>
            </a:pPr>
            <a:r>
              <a:rPr lang="en-US" sz="2400" dirty="0">
                <a:solidFill>
                  <a:schemeClr val="bg2">
                    <a:lumMod val="25000"/>
                  </a:schemeClr>
                </a:solidFill>
              </a:rPr>
              <a:t>No human testing was performed </a:t>
            </a:r>
            <a:r>
              <a:rPr lang="en-US" sz="2400" dirty="0" smtClean="0">
                <a:solidFill>
                  <a:schemeClr val="bg2">
                    <a:lumMod val="25000"/>
                  </a:schemeClr>
                </a:solidFill>
              </a:rPr>
              <a:t>in association with </a:t>
            </a:r>
            <a:r>
              <a:rPr lang="en-US" sz="2400" dirty="0">
                <a:solidFill>
                  <a:schemeClr val="bg2">
                    <a:lumMod val="25000"/>
                  </a:schemeClr>
                </a:solidFill>
              </a:rPr>
              <a:t>the animal study to explore one-health related </a:t>
            </a:r>
            <a:r>
              <a:rPr lang="en-US" sz="2400" dirty="0" smtClean="0">
                <a:solidFill>
                  <a:schemeClr val="bg2">
                    <a:lumMod val="25000"/>
                  </a:schemeClr>
                </a:solidFill>
              </a:rPr>
              <a:t>interactions of disease </a:t>
            </a:r>
            <a:r>
              <a:rPr lang="en-US" sz="2400" dirty="0">
                <a:solidFill>
                  <a:schemeClr val="bg2">
                    <a:lumMod val="25000"/>
                  </a:schemeClr>
                </a:solidFill>
              </a:rPr>
              <a:t>exposure or transmission</a:t>
            </a:r>
          </a:p>
          <a:p>
            <a:pPr lvl="0">
              <a:lnSpc>
                <a:spcPct val="150000"/>
              </a:lnSpc>
            </a:pPr>
            <a:r>
              <a:rPr lang="en-US" sz="2400" dirty="0">
                <a:solidFill>
                  <a:schemeClr val="bg2">
                    <a:lumMod val="25000"/>
                  </a:schemeClr>
                </a:solidFill>
              </a:rPr>
              <a:t>Researchers’ salary is not </a:t>
            </a:r>
            <a:r>
              <a:rPr lang="en-US" sz="2400" dirty="0" smtClean="0">
                <a:solidFill>
                  <a:schemeClr val="bg2">
                    <a:lumMod val="25000"/>
                  </a:schemeClr>
                </a:solidFill>
              </a:rPr>
              <a:t>supported: </a:t>
            </a:r>
            <a:r>
              <a:rPr lang="en-US" sz="2400" dirty="0">
                <a:solidFill>
                  <a:schemeClr val="bg2">
                    <a:lumMod val="25000"/>
                  </a:schemeClr>
                </a:solidFill>
              </a:rPr>
              <a:t>P</a:t>
            </a:r>
            <a:r>
              <a:rPr lang="en-US" sz="2400" dirty="0" smtClean="0">
                <a:solidFill>
                  <a:schemeClr val="bg2">
                    <a:lumMod val="25000"/>
                  </a:schemeClr>
                </a:solidFill>
              </a:rPr>
              <a:t>roblems </a:t>
            </a:r>
            <a:r>
              <a:rPr lang="en-US" sz="2400" dirty="0">
                <a:solidFill>
                  <a:schemeClr val="bg2">
                    <a:lumMod val="25000"/>
                  </a:schemeClr>
                </a:solidFill>
              </a:rPr>
              <a:t>with full time commitment to study’s activities</a:t>
            </a:r>
            <a:endParaRPr lang="en-US" sz="2400" b="1" dirty="0">
              <a:solidFill>
                <a:schemeClr val="bg2">
                  <a:lumMod val="25000"/>
                </a:schemeClr>
              </a:solidFill>
            </a:endParaRPr>
          </a:p>
          <a:p>
            <a:pPr>
              <a:lnSpc>
                <a:spcPct val="150000"/>
              </a:lnSpc>
            </a:pPr>
            <a:endParaRPr lang="en-US" sz="2400" dirty="0">
              <a:solidFill>
                <a:schemeClr val="bg2">
                  <a:lumMod val="25000"/>
                </a:schemeClr>
              </a:solidFill>
            </a:endParaRPr>
          </a:p>
        </p:txBody>
      </p:sp>
    </p:spTree>
    <p:extLst>
      <p:ext uri="{BB962C8B-B14F-4D97-AF65-F5344CB8AC3E}">
        <p14:creationId xmlns:p14="http://schemas.microsoft.com/office/powerpoint/2010/main" val="1639200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1774" y="13925"/>
            <a:ext cx="8112423" cy="954107"/>
          </a:xfrm>
          <a:prstGeom prst="rect">
            <a:avLst/>
          </a:prstGeom>
          <a:noFill/>
        </p:spPr>
        <p:txBody>
          <a:bodyPr wrap="square" rtlCol="0">
            <a:spAutoFit/>
          </a:bodyPr>
          <a:lstStyle/>
          <a:p>
            <a:pPr algn="ctr"/>
            <a:r>
              <a:rPr lang="en-US" sz="28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Limitations and Insights in Bridging Science and Policy</a:t>
            </a:r>
            <a:endPar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p:cNvSpPr>
            <a:spLocks noGrp="1"/>
          </p:cNvSpPr>
          <p:nvPr>
            <p:ph idx="1"/>
          </p:nvPr>
        </p:nvSpPr>
        <p:spPr>
          <a:xfrm>
            <a:off x="268640" y="854075"/>
            <a:ext cx="8575728" cy="1916737"/>
          </a:xfrm>
        </p:spPr>
        <p:txBody>
          <a:bodyPr>
            <a:noAutofit/>
          </a:bodyPr>
          <a:lstStyle/>
          <a:p>
            <a:pPr lvl="0">
              <a:spcBef>
                <a:spcPts val="100"/>
              </a:spcBef>
            </a:pPr>
            <a:r>
              <a:rPr lang="en-US" sz="2400" dirty="0" smtClean="0">
                <a:solidFill>
                  <a:schemeClr val="bg2">
                    <a:lumMod val="25000"/>
                  </a:schemeClr>
                </a:solidFill>
              </a:rPr>
              <a:t>Project conceived by scientists in scientific, not policy, framework</a:t>
            </a:r>
          </a:p>
          <a:p>
            <a:pPr lvl="0">
              <a:spcBef>
                <a:spcPts val="100"/>
              </a:spcBef>
            </a:pPr>
            <a:r>
              <a:rPr lang="en-US" sz="2400" dirty="0" smtClean="0">
                <a:solidFill>
                  <a:schemeClr val="bg2">
                    <a:lumMod val="25000"/>
                  </a:schemeClr>
                </a:solidFill>
              </a:rPr>
              <a:t>Objectives largely set by investigators, not government or community </a:t>
            </a:r>
            <a:endParaRPr lang="en-US" sz="2400" dirty="0">
              <a:solidFill>
                <a:schemeClr val="bg2">
                  <a:lumMod val="25000"/>
                </a:schemeClr>
              </a:solidFill>
            </a:endParaRPr>
          </a:p>
          <a:p>
            <a:pPr lvl="0">
              <a:spcBef>
                <a:spcPts val="100"/>
              </a:spcBef>
            </a:pPr>
            <a:r>
              <a:rPr lang="en-US" sz="2400" dirty="0" smtClean="0">
                <a:solidFill>
                  <a:schemeClr val="bg2">
                    <a:lumMod val="25000"/>
                  </a:schemeClr>
                </a:solidFill>
              </a:rPr>
              <a:t>Policy interactions largely functional and/or post-hoc</a:t>
            </a:r>
          </a:p>
          <a:p>
            <a:pPr lvl="0">
              <a:spcBef>
                <a:spcPts val="100"/>
              </a:spcBef>
            </a:pPr>
            <a:r>
              <a:rPr lang="en-US" sz="2400" dirty="0" smtClean="0">
                <a:solidFill>
                  <a:schemeClr val="bg2">
                    <a:lumMod val="25000"/>
                  </a:schemeClr>
                </a:solidFill>
              </a:rPr>
              <a:t>No policy makers on team or regular forum for communication and input</a:t>
            </a:r>
          </a:p>
          <a:p>
            <a:pPr lvl="0">
              <a:spcBef>
                <a:spcPts val="100"/>
              </a:spcBef>
            </a:pPr>
            <a:r>
              <a:rPr lang="en-US" sz="2400" dirty="0" smtClean="0">
                <a:solidFill>
                  <a:schemeClr val="bg2">
                    <a:lumMod val="25000"/>
                  </a:schemeClr>
                </a:solidFill>
              </a:rPr>
              <a:t>Challenges of longitudinal studies: Patience for data and conclusions</a:t>
            </a:r>
          </a:p>
          <a:p>
            <a:pPr lvl="0">
              <a:spcBef>
                <a:spcPts val="100"/>
              </a:spcBef>
            </a:pPr>
            <a:r>
              <a:rPr lang="en-US" sz="2400" dirty="0" smtClean="0">
                <a:solidFill>
                  <a:schemeClr val="bg2">
                    <a:lumMod val="25000"/>
                  </a:schemeClr>
                </a:solidFill>
              </a:rPr>
              <a:t>New territory for IAI</a:t>
            </a:r>
            <a:endParaRPr lang="en-US" sz="2400" dirty="0" smtClean="0">
              <a:solidFill>
                <a:schemeClr val="bg2">
                  <a:lumMod val="25000"/>
                </a:schemeClr>
              </a:solidFill>
            </a:endParaRPr>
          </a:p>
          <a:p>
            <a:pPr lvl="0">
              <a:spcBef>
                <a:spcPts val="100"/>
              </a:spcBef>
            </a:pPr>
            <a:r>
              <a:rPr lang="en-US" sz="2400" dirty="0" smtClean="0">
                <a:solidFill>
                  <a:schemeClr val="bg2">
                    <a:lumMod val="25000"/>
                  </a:schemeClr>
                </a:solidFill>
              </a:rPr>
              <a:t>Socio-economic, legal, and security implications of project</a:t>
            </a:r>
            <a:endParaRPr lang="en-US" sz="2400" dirty="0">
              <a:solidFill>
                <a:schemeClr val="bg2">
                  <a:lumMod val="25000"/>
                </a:schemeClr>
              </a:solidFill>
            </a:endParaRPr>
          </a:p>
        </p:txBody>
      </p:sp>
    </p:spTree>
    <p:extLst>
      <p:ext uri="{BB962C8B-B14F-4D97-AF65-F5344CB8AC3E}">
        <p14:creationId xmlns:p14="http://schemas.microsoft.com/office/powerpoint/2010/main" val="1501441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3851" y="760984"/>
            <a:ext cx="7359606" cy="4004618"/>
          </a:xfrm>
        </p:spPr>
        <p:txBody>
          <a:bodyPr>
            <a:normAutofit fontScale="92500" lnSpcReduction="20000"/>
          </a:bodyPr>
          <a:lstStyle/>
          <a:p>
            <a:pPr>
              <a:lnSpc>
                <a:spcPct val="150000"/>
              </a:lnSpc>
            </a:pPr>
            <a:r>
              <a:rPr lang="es-ES" sz="2400" b="1" dirty="0">
                <a:solidFill>
                  <a:schemeClr val="bg2">
                    <a:lumMod val="25000"/>
                  </a:schemeClr>
                </a:solidFill>
                <a:sym typeface="Wingdings" panose="05000000000000000000" pitchFamily="2" charset="2"/>
              </a:rPr>
              <a:t>Red Americana de Investigación de Cambios en la Ecología y Salud</a:t>
            </a:r>
            <a:r>
              <a:rPr lang="en-US" sz="2400" dirty="0">
                <a:solidFill>
                  <a:schemeClr val="bg2">
                    <a:lumMod val="25000"/>
                  </a:schemeClr>
                </a:solidFill>
                <a:sym typeface="Wingdings" panose="05000000000000000000" pitchFamily="2" charset="2"/>
              </a:rPr>
              <a:t>  (American Network for </a:t>
            </a:r>
            <a:r>
              <a:rPr lang="en-US" sz="2400" dirty="0" smtClean="0">
                <a:solidFill>
                  <a:schemeClr val="bg2">
                    <a:lumMod val="25000"/>
                  </a:schemeClr>
                </a:solidFill>
                <a:sym typeface="Wingdings" panose="05000000000000000000" pitchFamily="2" charset="2"/>
              </a:rPr>
              <a:t>Investigation of </a:t>
            </a:r>
            <a:r>
              <a:rPr lang="en-US" sz="2400" dirty="0">
                <a:solidFill>
                  <a:schemeClr val="bg2">
                    <a:lumMod val="25000"/>
                  </a:schemeClr>
                </a:solidFill>
                <a:sym typeface="Wingdings" panose="05000000000000000000" pitchFamily="2" charset="2"/>
              </a:rPr>
              <a:t>Changes in Ecology and Health</a:t>
            </a:r>
            <a:r>
              <a:rPr lang="en-US" sz="2400" dirty="0" smtClean="0">
                <a:solidFill>
                  <a:schemeClr val="bg2">
                    <a:lumMod val="25000"/>
                  </a:schemeClr>
                </a:solidFill>
                <a:sym typeface="Wingdings" panose="05000000000000000000" pitchFamily="2" charset="2"/>
              </a:rPr>
              <a:t>)</a:t>
            </a:r>
            <a:r>
              <a:rPr lang="en-US" sz="2000" dirty="0" smtClean="0">
                <a:solidFill>
                  <a:schemeClr val="bg2">
                    <a:lumMod val="25000"/>
                  </a:schemeClr>
                </a:solidFill>
                <a:sym typeface="Wingdings" panose="05000000000000000000" pitchFamily="2" charset="2"/>
              </a:rPr>
              <a:t>: </a:t>
            </a:r>
          </a:p>
          <a:p>
            <a:pPr marL="360363" indent="0">
              <a:lnSpc>
                <a:spcPct val="150000"/>
              </a:lnSpc>
              <a:buNone/>
            </a:pPr>
            <a:r>
              <a:rPr lang="en-US" sz="2600" i="1" dirty="0" smtClean="0">
                <a:solidFill>
                  <a:schemeClr val="bg2">
                    <a:lumMod val="25000"/>
                  </a:schemeClr>
                </a:solidFill>
                <a:hlinkClick r:id="rId3"/>
              </a:rPr>
              <a:t>www.raices-ecochangeresearchnet.com</a:t>
            </a:r>
            <a:r>
              <a:rPr lang="en-US" sz="2600" i="1" dirty="0" smtClean="0">
                <a:solidFill>
                  <a:schemeClr val="bg2">
                    <a:lumMod val="25000"/>
                  </a:schemeClr>
                </a:solidFill>
              </a:rPr>
              <a:t> </a:t>
            </a:r>
            <a:endParaRPr lang="en-US" sz="2600" i="1" dirty="0">
              <a:solidFill>
                <a:schemeClr val="bg2">
                  <a:lumMod val="25000"/>
                </a:schemeClr>
              </a:solidFill>
            </a:endParaRPr>
          </a:p>
          <a:p>
            <a:pPr lvl="0">
              <a:lnSpc>
                <a:spcPct val="150000"/>
              </a:lnSpc>
            </a:pPr>
            <a:r>
              <a:rPr lang="en-US" sz="2400" dirty="0">
                <a:solidFill>
                  <a:schemeClr val="bg2">
                    <a:lumMod val="25000"/>
                  </a:schemeClr>
                </a:solidFill>
                <a:sym typeface="Wingdings" panose="05000000000000000000" pitchFamily="2" charset="2"/>
              </a:rPr>
              <a:t>Bolivia, Ecuador, Peru &amp; the U.S.</a:t>
            </a:r>
          </a:p>
          <a:p>
            <a:pPr lvl="0">
              <a:lnSpc>
                <a:spcPct val="150000"/>
              </a:lnSpc>
            </a:pPr>
            <a:r>
              <a:rPr lang="en-US" sz="2400" dirty="0">
                <a:solidFill>
                  <a:schemeClr val="bg2">
                    <a:lumMod val="25000"/>
                  </a:schemeClr>
                </a:solidFill>
                <a:sym typeface="Wingdings" panose="05000000000000000000" pitchFamily="2" charset="2"/>
              </a:rPr>
              <a:t>Study: assess the ecology and societal vulnerabilities to rodent-borne diseases due to global change and man-made disturbance</a:t>
            </a:r>
            <a:endParaRPr lang="en-US" sz="2400" dirty="0">
              <a:solidFill>
                <a:schemeClr val="bg2">
                  <a:lumMod val="25000"/>
                </a:schemeClr>
              </a:solidFill>
              <a:hlinkClick r:id="rId3"/>
            </a:endParaRPr>
          </a:p>
        </p:txBody>
      </p:sp>
      <p:sp>
        <p:nvSpPr>
          <p:cNvPr id="8" name="TextBox 7"/>
          <p:cNvSpPr txBox="1"/>
          <p:nvPr/>
        </p:nvSpPr>
        <p:spPr>
          <a:xfrm>
            <a:off x="0" y="-50802"/>
            <a:ext cx="91440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RAICES</a:t>
            </a:r>
          </a:p>
        </p:txBody>
      </p:sp>
      <p:pic>
        <p:nvPicPr>
          <p:cNvPr id="12" name="Picture 11" descr="K:\NMRCD DOCS\DEEI\PROJECTS\posters n stuff\LOGOS\universidad mayor de san simon.jpg"/>
          <p:cNvPicPr>
            <a:picLocks noChangeAspect="1" noChangeArrowheads="1"/>
          </p:cNvPicPr>
          <p:nvPr/>
        </p:nvPicPr>
        <p:blipFill>
          <a:blip r:embed="rId4" cstate="print"/>
          <a:srcRect/>
          <a:stretch>
            <a:fillRect/>
          </a:stretch>
        </p:blipFill>
        <p:spPr bwMode="auto">
          <a:xfrm>
            <a:off x="7341759" y="819157"/>
            <a:ext cx="713114" cy="705089"/>
          </a:xfrm>
          <a:prstGeom prst="rect">
            <a:avLst/>
          </a:prstGeom>
          <a:noFill/>
        </p:spPr>
      </p:pic>
      <p:pic>
        <p:nvPicPr>
          <p:cNvPr id="13" name="Picture 12" descr="K:\NMRCD DOCS\DEEI\PROJECTS\posters n stuff\LOGOS\Pontificia universidad catolica del ecuado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29627" y="734736"/>
            <a:ext cx="927767" cy="914555"/>
          </a:xfrm>
          <a:prstGeom prst="rect">
            <a:avLst/>
          </a:prstGeom>
          <a:noFill/>
        </p:spPr>
      </p:pic>
      <p:pic>
        <p:nvPicPr>
          <p:cNvPr id="14" name="Picture 13" descr="K:\NMRCD DOCS\DEEI\PROJECTS\posters n stuff\LOGOS\Museo_de_Historia_Natural_(Universidad_Nacional_Mayor_de_San_Marcos).jpg"/>
          <p:cNvPicPr>
            <a:picLocks noChangeAspect="1" noChangeArrowheads="1"/>
          </p:cNvPicPr>
          <p:nvPr/>
        </p:nvPicPr>
        <p:blipFill>
          <a:blip r:embed="rId6" cstate="print"/>
          <a:srcRect/>
          <a:stretch>
            <a:fillRect/>
          </a:stretch>
        </p:blipFill>
        <p:spPr bwMode="auto">
          <a:xfrm>
            <a:off x="7225216" y="1872159"/>
            <a:ext cx="857674" cy="719204"/>
          </a:xfrm>
          <a:prstGeom prst="rect">
            <a:avLst/>
          </a:prstGeom>
          <a:noFill/>
        </p:spPr>
      </p:pic>
      <p:pic>
        <p:nvPicPr>
          <p:cNvPr id="17" name="Picture 16" descr="K:\NMRCD DOCS\DEEI\PROJECTS\posters n stuff\LOGOS\KANSAS.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49052" y="1858677"/>
            <a:ext cx="876069" cy="701843"/>
          </a:xfrm>
          <a:prstGeom prst="rect">
            <a:avLst/>
          </a:prstGeom>
          <a:noFill/>
        </p:spPr>
      </p:pic>
      <p:pic>
        <p:nvPicPr>
          <p:cNvPr id="15" name="Picture 14" descr="K:\NMRCD DOCS\DEEI\PROJECTS\posters n stuff\LOGOS\upch.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33560" y="2910849"/>
            <a:ext cx="1586106" cy="422353"/>
          </a:xfrm>
          <a:prstGeom prst="rect">
            <a:avLst/>
          </a:prstGeom>
          <a:noFill/>
        </p:spPr>
      </p:pic>
      <p:pic>
        <p:nvPicPr>
          <p:cNvPr id="16" name="Picture 15" descr="K:\NMRCD DOCS\DEEI\PROJECTS\posters n stuff\LOGOS\tulane-university.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387197" y="111873"/>
            <a:ext cx="1316899" cy="645570"/>
          </a:xfrm>
          <a:prstGeom prst="rect">
            <a:avLst/>
          </a:prstGeom>
          <a:noFill/>
        </p:spPr>
      </p:pic>
      <p:pic>
        <p:nvPicPr>
          <p:cNvPr id="19" name="Picture 18" descr="K:\NMRCD DOCS\DEEI\PROJECTS\posters n stuff\LOGOS\IAI.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1819" y="81957"/>
            <a:ext cx="712657" cy="725113"/>
          </a:xfrm>
          <a:prstGeom prst="rect">
            <a:avLst/>
          </a:prstGeom>
          <a:noFill/>
        </p:spPr>
      </p:pic>
      <p:pic>
        <p:nvPicPr>
          <p:cNvPr id="20" name="Picture 19" descr="NAMRU-6 Icon.pn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149052" y="3433945"/>
            <a:ext cx="840892" cy="7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K:\NMRCD DOCS\DEEI\PROJECTS\posters n stuff\LOGOS\Museo_de_Historia_Natural_(Universidad_Nacional_Mayor_de_San_Marcos).jpg"/>
          <p:cNvPicPr>
            <a:picLocks noChangeAspect="1" noChangeArrowheads="1"/>
          </p:cNvPicPr>
          <p:nvPr/>
        </p:nvPicPr>
        <p:blipFill>
          <a:blip r:embed="rId6" cstate="print"/>
          <a:srcRect/>
          <a:stretch>
            <a:fillRect/>
          </a:stretch>
        </p:blipFill>
        <p:spPr bwMode="auto">
          <a:xfrm>
            <a:off x="7271477" y="1864160"/>
            <a:ext cx="857674" cy="719204"/>
          </a:xfrm>
          <a:prstGeom prst="rect">
            <a:avLst/>
          </a:prstGeom>
          <a:noFill/>
        </p:spPr>
      </p:pic>
      <p:pic>
        <p:nvPicPr>
          <p:cNvPr id="25" name="Picture 24" descr="K:\NMRCD DOCS\DEEI\PROJECTS\posters n stuff\LOGOS\upch.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06795" y="2797478"/>
            <a:ext cx="1586106" cy="422353"/>
          </a:xfrm>
          <a:prstGeom prst="rect">
            <a:avLst/>
          </a:prstGeom>
          <a:noFill/>
        </p:spPr>
      </p:pic>
      <p:pic>
        <p:nvPicPr>
          <p:cNvPr id="26" name="Picture 25" descr="K:\NMRCD DOCS\DEEI\PROJECTS\posters n stuff\LOGOS\the-university-of-oklahoma.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285543" y="3460645"/>
            <a:ext cx="697915" cy="733142"/>
          </a:xfrm>
          <a:prstGeom prst="rect">
            <a:avLst/>
          </a:prstGeom>
          <a:noFill/>
        </p:spPr>
      </p:pic>
    </p:spTree>
    <p:extLst>
      <p:ext uri="{BB962C8B-B14F-4D97-AF65-F5344CB8AC3E}">
        <p14:creationId xmlns:p14="http://schemas.microsoft.com/office/powerpoint/2010/main" val="2166800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2" descr="K:\NMRCD DOCS\DEEI\PROJECTS\posters n stuff\LOGOS\Pontificia universidad catolica del ecuado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8228" y="-14127"/>
            <a:ext cx="1786559" cy="171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K:\NMRCD DOCS\DEEI\PROJECTS\posters n stuff\LOGOS\KANSA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 y="1518749"/>
            <a:ext cx="1305593" cy="108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1747" y="1151934"/>
            <a:ext cx="1156892" cy="119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L:\3900 - Virology &amp; Emerging Infections\VBZD\FOTOS\Fotos Selectas para Conference room Namru-6\para seleccionar\Trabajo lab\DSC_01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58" t="12985" r="26590" b="18044"/>
          <a:stretch/>
        </p:blipFill>
        <p:spPr bwMode="auto">
          <a:xfrm>
            <a:off x="848543" y="3483617"/>
            <a:ext cx="2132964" cy="1597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936" y="2844692"/>
            <a:ext cx="6161314" cy="574901"/>
          </a:xfrm>
          <a:prstGeom prst="rect">
            <a:avLst/>
          </a:prstGeom>
        </p:spPr>
        <p:txBody>
          <a:bodyPr wrap="square">
            <a:spAutoFit/>
          </a:bodyPr>
          <a:lstStyle/>
          <a:p>
            <a:pPr algn="ctr">
              <a:lnSpc>
                <a:spcPct val="120000"/>
              </a:lnSpc>
            </a:pPr>
            <a:r>
              <a:rPr lang="en-US" sz="2800" i="1" dirty="0">
                <a:hlinkClick r:id="rId7"/>
              </a:rPr>
              <a:t>www.raices-ecochangeresearchnet.com</a:t>
            </a:r>
            <a:r>
              <a:rPr lang="en-US" sz="2800" i="1" dirty="0"/>
              <a:t> </a:t>
            </a:r>
          </a:p>
        </p:txBody>
      </p:sp>
      <p:pic>
        <p:nvPicPr>
          <p:cNvPr id="15" name="Picture 2" descr="C:\Users\Claudia.Guezala\Desktop\Logo Museo 201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42800" y="83515"/>
            <a:ext cx="1615134" cy="163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K:\NMRCD DOCS\DEEI\PROJECTS\posters n stuff\LOGOS\tulane-university.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55500" y="1914417"/>
            <a:ext cx="2571499"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NAMRU-6 Icon.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111999" y="238210"/>
            <a:ext cx="1363257" cy="1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K:\NMRCD DOCS\DEEI\PROJECTS\posters n stuff\LOGOS\universidad mayor de san simon.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9443" y="141913"/>
            <a:ext cx="1458285" cy="132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rotWithShape="1">
          <a:blip r:embed="rId12"/>
          <a:srcRect r="10991"/>
          <a:stretch/>
        </p:blipFill>
        <p:spPr>
          <a:xfrm>
            <a:off x="6268593" y="3483617"/>
            <a:ext cx="2082306" cy="1507197"/>
          </a:xfrm>
          <a:prstGeom prst="rect">
            <a:avLst/>
          </a:prstGeom>
          <a:ln>
            <a:noFill/>
          </a:ln>
          <a:effectLst>
            <a:softEdge rad="112500"/>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73130" y="3437671"/>
            <a:ext cx="1660589" cy="1615922"/>
          </a:xfrm>
          <a:prstGeom prst="rect">
            <a:avLst/>
          </a:prstGeom>
          <a:ln>
            <a:noFill/>
          </a:ln>
          <a:effectLst>
            <a:softEdge rad="112500"/>
          </a:effectLst>
        </p:spPr>
      </p:pic>
      <p:pic>
        <p:nvPicPr>
          <p:cNvPr id="19" name="Picture 13" descr="K:\NMRCD DOCS\DEEI\PROJECTS\posters n stuff\LOGOS\the-university-of-oklahoma.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70717" y="1602418"/>
            <a:ext cx="1317787" cy="128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K:\NMRCD DOCS\DEEI\PROJECTS\posters n stuff\LOGOS\upch.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242093" y="1981926"/>
            <a:ext cx="2727932" cy="86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891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NAMRU6\Desktop\WALKMAN\DSC_0559.JPG"/>
          <p:cNvPicPr>
            <a:picLocks noChangeAspect="1" noChangeArrowheads="1"/>
          </p:cNvPicPr>
          <p:nvPr/>
        </p:nvPicPr>
        <p:blipFill>
          <a:blip r:embed="rId3" cstate="print"/>
          <a:srcRect/>
          <a:stretch>
            <a:fillRect/>
          </a:stretch>
        </p:blipFill>
        <p:spPr bwMode="auto">
          <a:xfrm>
            <a:off x="1341674" y="176094"/>
            <a:ext cx="6460652" cy="4847982"/>
          </a:xfrm>
          <a:prstGeom prst="rect">
            <a:avLst/>
          </a:prstGeom>
          <a:ln>
            <a:noFill/>
          </a:ln>
          <a:effectLst/>
        </p:spPr>
      </p:pic>
      <p:sp>
        <p:nvSpPr>
          <p:cNvPr id="6" name="TextBox 5"/>
          <p:cNvSpPr txBox="1"/>
          <p:nvPr/>
        </p:nvSpPr>
        <p:spPr>
          <a:xfrm>
            <a:off x="859064" y="3131312"/>
            <a:ext cx="7425872" cy="923330"/>
          </a:xfrm>
          <a:prstGeom prst="rect">
            <a:avLst/>
          </a:prstGeom>
          <a:noFill/>
        </p:spPr>
        <p:txBody>
          <a:bodyPr wrap="square" rtlCol="0">
            <a:spAutoFit/>
          </a:bodyPr>
          <a:lstStyle/>
          <a:p>
            <a:pPr algn="ct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GRACIAS</a:t>
            </a:r>
          </a:p>
        </p:txBody>
      </p:sp>
    </p:spTree>
    <p:extLst>
      <p:ext uri="{BB962C8B-B14F-4D97-AF65-F5344CB8AC3E}">
        <p14:creationId xmlns:p14="http://schemas.microsoft.com/office/powerpoint/2010/main" val="3747479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584439326"/>
              </p:ext>
            </p:extLst>
          </p:nvPr>
        </p:nvGraphicFramePr>
        <p:xfrm>
          <a:off x="61697" y="960953"/>
          <a:ext cx="7059539" cy="2068068"/>
        </p:xfrm>
        <a:graphic>
          <a:graphicData uri="http://schemas.openxmlformats.org/drawingml/2006/table">
            <a:tbl>
              <a:tblPr firstRow="1" firstCol="1" bandRow="1">
                <a:tableStyleId>{5C22544A-7EE6-4342-B048-85BDC9FD1C3A}</a:tableStyleId>
              </a:tblPr>
              <a:tblGrid>
                <a:gridCol w="2340287">
                  <a:extLst>
                    <a:ext uri="{9D8B030D-6E8A-4147-A177-3AD203B41FA5}">
                      <a16:colId xmlns:a16="http://schemas.microsoft.com/office/drawing/2014/main" val="20000"/>
                    </a:ext>
                  </a:extLst>
                </a:gridCol>
                <a:gridCol w="1179813">
                  <a:extLst>
                    <a:ext uri="{9D8B030D-6E8A-4147-A177-3AD203B41FA5}">
                      <a16:colId xmlns:a16="http://schemas.microsoft.com/office/drawing/2014/main" val="20001"/>
                    </a:ext>
                  </a:extLst>
                </a:gridCol>
                <a:gridCol w="1179813">
                  <a:extLst>
                    <a:ext uri="{9D8B030D-6E8A-4147-A177-3AD203B41FA5}">
                      <a16:colId xmlns:a16="http://schemas.microsoft.com/office/drawing/2014/main" val="20002"/>
                    </a:ext>
                  </a:extLst>
                </a:gridCol>
                <a:gridCol w="1179813">
                  <a:extLst>
                    <a:ext uri="{9D8B030D-6E8A-4147-A177-3AD203B41FA5}">
                      <a16:colId xmlns:a16="http://schemas.microsoft.com/office/drawing/2014/main" val="20003"/>
                    </a:ext>
                  </a:extLst>
                </a:gridCol>
                <a:gridCol w="1179813">
                  <a:extLst>
                    <a:ext uri="{9D8B030D-6E8A-4147-A177-3AD203B41FA5}">
                      <a16:colId xmlns:a16="http://schemas.microsoft.com/office/drawing/2014/main" val="20004"/>
                    </a:ext>
                  </a:extLst>
                </a:gridCol>
              </a:tblGrid>
              <a:tr h="691779">
                <a:tc>
                  <a:txBody>
                    <a:bodyPr/>
                    <a:lstStyle/>
                    <a:p>
                      <a:pPr marL="0" marR="0">
                        <a:lnSpc>
                          <a:spcPct val="115000"/>
                        </a:lnSpc>
                        <a:spcBef>
                          <a:spcPts val="0"/>
                        </a:spcBef>
                        <a:spcAft>
                          <a:spcPts val="0"/>
                        </a:spcAft>
                      </a:pPr>
                      <a:r>
                        <a:rPr lang="en-US" sz="1600" b="1" noProof="0" dirty="0" smtClean="0">
                          <a:solidFill>
                            <a:schemeClr val="bg2">
                              <a:lumMod val="25000"/>
                            </a:schemeClr>
                          </a:solidFill>
                          <a:effectLst/>
                        </a:rPr>
                        <a:t>Genus and species</a:t>
                      </a:r>
                      <a:endParaRPr lang="en-US" sz="18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Total captures</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Individual</a:t>
                      </a:r>
                      <a:r>
                        <a:rPr lang="en-US" sz="1400" b="1" baseline="0" noProof="0" dirty="0" smtClean="0">
                          <a:solidFill>
                            <a:schemeClr val="bg2">
                              <a:lumMod val="25000"/>
                            </a:schemeClr>
                          </a:solidFill>
                          <a:effectLst/>
                        </a:rPr>
                        <a:t> animals</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 recapture</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 of total animals captured</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05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i="1" u="none" noProof="0" dirty="0" smtClean="0">
                          <a:solidFill>
                            <a:schemeClr val="bg2">
                              <a:lumMod val="25000"/>
                            </a:schemeClr>
                          </a:solidFill>
                          <a:effectLst/>
                        </a:rPr>
                        <a:t>Oligoryzomys microtis</a:t>
                      </a:r>
                      <a:endParaRPr lang="en-US" sz="1400" b="1" i="1" u="none" noProof="0" dirty="0">
                        <a:solidFill>
                          <a:schemeClr val="bg2">
                            <a:lumMod val="25000"/>
                          </a:schemeClr>
                        </a:solidFill>
                        <a:effectLst/>
                        <a:latin typeface="+mn-lt"/>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612</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525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14.22</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45.67</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30593">
                <a:tc>
                  <a:txBody>
                    <a:bodyPr/>
                    <a:lstStyle/>
                    <a:p>
                      <a:pPr marL="0" marR="0">
                        <a:lnSpc>
                          <a:spcPct val="115000"/>
                        </a:lnSpc>
                        <a:spcBef>
                          <a:spcPts val="0"/>
                        </a:spcBef>
                        <a:spcAft>
                          <a:spcPts val="0"/>
                        </a:spcAft>
                      </a:pPr>
                      <a:r>
                        <a:rPr lang="en-US" sz="1400" b="1" i="1" u="none" noProof="0" dirty="0" smtClean="0">
                          <a:solidFill>
                            <a:schemeClr val="bg2">
                              <a:lumMod val="25000"/>
                            </a:schemeClr>
                          </a:solidFill>
                          <a:effectLst/>
                        </a:rPr>
                        <a:t>Necromys lenguarum</a:t>
                      </a:r>
                      <a:endParaRPr lang="en-US" sz="1600" b="1" i="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195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137</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29.74</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14.55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2"/>
                  </a:ext>
                </a:extLst>
              </a:tr>
              <a:tr h="230593">
                <a:tc>
                  <a:txBody>
                    <a:bodyPr/>
                    <a:lstStyle/>
                    <a:p>
                      <a:pPr marL="0" marR="0">
                        <a:lnSpc>
                          <a:spcPct val="115000"/>
                        </a:lnSpc>
                        <a:spcBef>
                          <a:spcPts val="0"/>
                        </a:spcBef>
                        <a:spcAft>
                          <a:spcPts val="0"/>
                        </a:spcAft>
                      </a:pPr>
                      <a:r>
                        <a:rPr lang="en-US" sz="1400" b="1" i="1" u="none" noProof="0" dirty="0" smtClean="0">
                          <a:solidFill>
                            <a:schemeClr val="bg2">
                              <a:lumMod val="25000"/>
                            </a:schemeClr>
                          </a:solidFill>
                          <a:effectLst/>
                        </a:rPr>
                        <a:t>Neacomys amoenus </a:t>
                      </a:r>
                    </a:p>
                    <a:p>
                      <a:pPr marL="0" marR="0">
                        <a:lnSpc>
                          <a:spcPct val="115000"/>
                        </a:lnSpc>
                        <a:spcBef>
                          <a:spcPts val="0"/>
                        </a:spcBef>
                        <a:spcAft>
                          <a:spcPts val="0"/>
                        </a:spcAft>
                      </a:pPr>
                      <a:r>
                        <a:rPr lang="en-US" sz="1400" b="1" i="1" u="none" noProof="0" dirty="0" smtClean="0">
                          <a:solidFill>
                            <a:schemeClr val="bg2">
                              <a:lumMod val="25000"/>
                            </a:schemeClr>
                          </a:solidFill>
                          <a:effectLst/>
                        </a:rPr>
                        <a:t>(</a:t>
                      </a:r>
                      <a:r>
                        <a:rPr lang="en-US" sz="1100" b="1" i="1" u="none" noProof="0" dirty="0" smtClean="0">
                          <a:solidFill>
                            <a:schemeClr val="bg2">
                              <a:lumMod val="25000"/>
                            </a:schemeClr>
                          </a:solidFill>
                          <a:effectLst/>
                        </a:rPr>
                        <a:t>ex Neacomys spinosus</a:t>
                      </a:r>
                      <a:r>
                        <a:rPr lang="en-US" sz="1400" b="1" i="1" u="none" noProof="0" dirty="0" smtClean="0">
                          <a:solidFill>
                            <a:schemeClr val="bg2">
                              <a:lumMod val="25000"/>
                            </a:schemeClr>
                          </a:solidFill>
                          <a:effectLst/>
                        </a:rPr>
                        <a:t>)</a:t>
                      </a:r>
                      <a:endParaRPr lang="en-US" sz="1600" b="1" i="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53</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44</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16.98</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3.96</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3"/>
                  </a:ext>
                </a:extLst>
              </a:tr>
              <a:tr h="329419">
                <a:tc>
                  <a:txBody>
                    <a:bodyPr/>
                    <a:lstStyle/>
                    <a:p>
                      <a:pPr marL="0" marR="0" algn="ctr">
                        <a:lnSpc>
                          <a:spcPct val="115000"/>
                        </a:lnSpc>
                        <a:spcBef>
                          <a:spcPts val="0"/>
                        </a:spcBef>
                        <a:spcAft>
                          <a:spcPts val="0"/>
                        </a:spcAft>
                      </a:pPr>
                      <a:endParaRPr lang="en-US" sz="20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4"/>
                  </a:ext>
                </a:extLst>
              </a:tr>
            </a:tbl>
          </a:graphicData>
        </a:graphic>
      </p:graphicFrame>
      <p:grpSp>
        <p:nvGrpSpPr>
          <p:cNvPr id="14" name="Group 13"/>
          <p:cNvGrpSpPr/>
          <p:nvPr/>
        </p:nvGrpSpPr>
        <p:grpSpPr>
          <a:xfrm>
            <a:off x="1109908" y="2732844"/>
            <a:ext cx="1599775" cy="1169332"/>
            <a:chOff x="7458558" y="4087818"/>
            <a:chExt cx="1532102" cy="1007992"/>
          </a:xfrm>
        </p:grpSpPr>
        <p:pic>
          <p:nvPicPr>
            <p:cNvPr id="16" name="Picture 1" descr="C:\Users\Claudia.Guezala\Documents\NMRCD DOCS\DEEI DOCS\VBZD DOCS\IAI\Publications IAI\ASTMH 2017 Oral\mats for IAI - ASTMH ppt 2017\9140746928_c0261fdb16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133" y="4087818"/>
              <a:ext cx="1423794" cy="674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58558" y="4857039"/>
              <a:ext cx="1532102" cy="238771"/>
            </a:xfrm>
            <a:prstGeom prst="rect">
              <a:avLst/>
            </a:prstGeom>
            <a:solidFill>
              <a:schemeClr val="accent5">
                <a:lumMod val="60000"/>
                <a:lumOff val="40000"/>
              </a:schemeClr>
            </a:solidFill>
          </p:spPr>
          <p:txBody>
            <a:bodyPr wrap="none" lIns="91429" tIns="45715" rIns="91429" bIns="45715" rtlCol="0">
              <a:spAutoFit/>
            </a:bodyPr>
            <a:lstStyle>
              <a:defPPr>
                <a:defRPr lang="en-US"/>
              </a:defPPr>
              <a:lvl1pPr>
                <a:buNone/>
                <a:defRPr sz="2000" i="1"/>
              </a:lvl1pPr>
            </a:lstStyle>
            <a:p>
              <a:r>
                <a:rPr lang="en-US" sz="1200" b="1" dirty="0">
                  <a:solidFill>
                    <a:prstClr val="white"/>
                  </a:solidFill>
                </a:rPr>
                <a:t>Oligoryzomys microtis</a:t>
              </a:r>
            </a:p>
          </p:txBody>
        </p:sp>
      </p:grpSp>
      <p:grpSp>
        <p:nvGrpSpPr>
          <p:cNvPr id="18" name="Group 17"/>
          <p:cNvGrpSpPr/>
          <p:nvPr/>
        </p:nvGrpSpPr>
        <p:grpSpPr>
          <a:xfrm>
            <a:off x="3010545" y="2757613"/>
            <a:ext cx="1563279" cy="1153808"/>
            <a:chOff x="7467817" y="2852051"/>
            <a:chExt cx="1563279" cy="1153808"/>
          </a:xfrm>
        </p:grpSpPr>
        <p:pic>
          <p:nvPicPr>
            <p:cNvPr id="19" name="Picture 2" descr="C:\Users\gabriela.salmon\Documents\Presentations\NlenguarumBlasiurus.jp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467817" y="2852051"/>
              <a:ext cx="1512641" cy="805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79924" y="3728870"/>
              <a:ext cx="1551172" cy="276989"/>
            </a:xfrm>
            <a:prstGeom prst="rect">
              <a:avLst/>
            </a:prstGeom>
            <a:solidFill>
              <a:schemeClr val="accent5">
                <a:lumMod val="60000"/>
                <a:lumOff val="40000"/>
              </a:schemeClr>
            </a:solidFill>
          </p:spPr>
          <p:txBody>
            <a:bodyPr wrap="none" lIns="91429" tIns="45715" rIns="91429" bIns="45715" rtlCol="0">
              <a:spAutoFit/>
            </a:bodyPr>
            <a:lstStyle>
              <a:defPPr>
                <a:defRPr lang="en-US"/>
              </a:defPPr>
              <a:lvl1pPr>
                <a:buNone/>
                <a:defRPr sz="2000" i="1"/>
              </a:lvl1pPr>
            </a:lstStyle>
            <a:p>
              <a:r>
                <a:rPr lang="en-US" sz="1200" b="1" dirty="0">
                  <a:solidFill>
                    <a:prstClr val="white"/>
                  </a:solidFill>
                </a:rPr>
                <a:t>Necromys lenguarum</a:t>
              </a:r>
            </a:p>
          </p:txBody>
        </p:sp>
      </p:grpSp>
      <p:grpSp>
        <p:nvGrpSpPr>
          <p:cNvPr id="26" name="Group 25"/>
          <p:cNvGrpSpPr/>
          <p:nvPr/>
        </p:nvGrpSpPr>
        <p:grpSpPr>
          <a:xfrm>
            <a:off x="4738922" y="2714187"/>
            <a:ext cx="1526268" cy="1197234"/>
            <a:chOff x="7533133" y="1379774"/>
            <a:chExt cx="1451585" cy="1391471"/>
          </a:xfrm>
        </p:grpSpPr>
        <p:pic>
          <p:nvPicPr>
            <p:cNvPr id="27" name="Picture 3" descr="L:\3900 - Emerging Infections Department\Ecology and Lab Resources Unit\Projects\Ayayay\DIRESA\fotos_species\Neacomys_spinosu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187"/>
            <a:stretch/>
          </p:blipFill>
          <p:spPr bwMode="auto">
            <a:xfrm>
              <a:off x="7533133" y="1379774"/>
              <a:ext cx="1451585" cy="972923"/>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7533133" y="2449318"/>
              <a:ext cx="1451585" cy="321927"/>
            </a:xfrm>
            <a:prstGeom prst="rect">
              <a:avLst/>
            </a:prstGeom>
            <a:solidFill>
              <a:schemeClr val="accent5">
                <a:lumMod val="60000"/>
                <a:lumOff val="40000"/>
              </a:schemeClr>
            </a:solidFill>
          </p:spPr>
          <p:txBody>
            <a:bodyPr wrap="square" lIns="91429" tIns="45715" rIns="91429" bIns="45715" rtlCol="0">
              <a:spAutoFit/>
            </a:bodyPr>
            <a:lstStyle>
              <a:defPPr>
                <a:defRPr lang="en-US"/>
              </a:defPPr>
              <a:lvl1pPr>
                <a:buNone/>
                <a:defRPr sz="2000" i="1"/>
              </a:lvl1pPr>
            </a:lstStyle>
            <a:p>
              <a:r>
                <a:rPr lang="en-US" sz="1200" b="1" dirty="0">
                  <a:solidFill>
                    <a:prstClr val="white"/>
                  </a:solidFill>
                </a:rPr>
                <a:t>Neacomys </a:t>
              </a:r>
              <a:r>
                <a:rPr lang="es-PE" sz="1200" b="1" dirty="0">
                  <a:solidFill>
                    <a:schemeClr val="bg1"/>
                  </a:solidFill>
                </a:rPr>
                <a:t>amoenus</a:t>
              </a:r>
              <a:endParaRPr lang="en-US" sz="1200" b="1" dirty="0">
                <a:solidFill>
                  <a:prstClr val="white"/>
                </a:solidFill>
              </a:endParaRPr>
            </a:p>
          </p:txBody>
        </p:sp>
      </p:grpSp>
      <p:sp>
        <p:nvSpPr>
          <p:cNvPr id="21" name="Content Placeholder 2"/>
          <p:cNvSpPr txBox="1">
            <a:spLocks/>
          </p:cNvSpPr>
          <p:nvPr/>
        </p:nvSpPr>
        <p:spPr>
          <a:xfrm>
            <a:off x="1433704" y="4254351"/>
            <a:ext cx="7241428" cy="757531"/>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bg2">
                    <a:lumMod val="25000"/>
                  </a:schemeClr>
                </a:solidFill>
              </a:rPr>
              <a:t>Andes and Rio Mamore Hantavirus in Peru </a:t>
            </a:r>
            <a:r>
              <a:rPr lang="en-US" sz="1800" dirty="0">
                <a:solidFill>
                  <a:schemeClr val="bg2">
                    <a:lumMod val="25000"/>
                  </a:schemeClr>
                </a:solidFill>
                <a:sym typeface="Wingdings" panose="05000000000000000000" pitchFamily="2" charset="2"/>
              </a:rPr>
              <a:t> Madre de Dios</a:t>
            </a:r>
            <a:endParaRPr lang="en-US" sz="1800" dirty="0">
              <a:solidFill>
                <a:schemeClr val="bg2">
                  <a:lumMod val="25000"/>
                </a:schemeClr>
              </a:solidFill>
            </a:endParaRPr>
          </a:p>
          <a:p>
            <a:pPr marL="0" indent="0">
              <a:buNone/>
            </a:pPr>
            <a:endParaRPr lang="en-US" sz="1800" dirty="0">
              <a:solidFill>
                <a:schemeClr val="bg2">
                  <a:lumMod val="25000"/>
                </a:schemeClr>
              </a:solidFill>
            </a:endParaRPr>
          </a:p>
          <a:p>
            <a:pPr marL="0" indent="0">
              <a:buNone/>
            </a:pPr>
            <a:endParaRPr lang="en-US" sz="1800" dirty="0">
              <a:solidFill>
                <a:schemeClr val="bg2">
                  <a:lumMod val="25000"/>
                </a:schemeClr>
              </a:solidFill>
            </a:endParaRPr>
          </a:p>
          <a:p>
            <a:pPr marL="0" indent="0">
              <a:buNone/>
            </a:pPr>
            <a:endParaRPr lang="en-US" sz="1800" dirty="0">
              <a:solidFill>
                <a:schemeClr val="bg2">
                  <a:lumMod val="25000"/>
                </a:schemeClr>
              </a:solidFill>
            </a:endParaRPr>
          </a:p>
          <a:p>
            <a:pPr marL="0" indent="0">
              <a:buNone/>
            </a:pPr>
            <a:endParaRPr lang="en-US" sz="1800" dirty="0">
              <a:solidFill>
                <a:schemeClr val="bg2">
                  <a:lumMod val="25000"/>
                </a:schemeClr>
              </a:solidFill>
            </a:endParaRPr>
          </a:p>
          <a:p>
            <a:pPr marL="0" indent="0">
              <a:buNone/>
            </a:pPr>
            <a:endParaRPr lang="en-US" sz="1800" dirty="0">
              <a:solidFill>
                <a:schemeClr val="bg2">
                  <a:lumMod val="25000"/>
                </a:schemeClr>
              </a:solidFill>
            </a:endParaRPr>
          </a:p>
          <a:p>
            <a:pPr marL="0" indent="0">
              <a:buNone/>
            </a:pPr>
            <a:endParaRPr lang="en-US" sz="1800" dirty="0">
              <a:solidFill>
                <a:schemeClr val="bg2">
                  <a:lumMod val="25000"/>
                </a:schemeClr>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632" y="3684718"/>
            <a:ext cx="1521460" cy="4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3973" y="4211655"/>
            <a:ext cx="1412922" cy="47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114676" y="929985"/>
            <a:ext cx="1965700" cy="1788828"/>
            <a:chOff x="7087790" y="987347"/>
            <a:chExt cx="1965700" cy="1777718"/>
          </a:xfrm>
        </p:grpSpPr>
        <p:sp>
          <p:nvSpPr>
            <p:cNvPr id="6" name="TextBox 5"/>
            <p:cNvSpPr txBox="1"/>
            <p:nvPr/>
          </p:nvSpPr>
          <p:spPr>
            <a:xfrm>
              <a:off x="7087790" y="2441900"/>
              <a:ext cx="1889955" cy="323165"/>
            </a:xfrm>
            <a:prstGeom prst="rect">
              <a:avLst/>
            </a:prstGeom>
            <a:solidFill>
              <a:schemeClr val="bg1"/>
            </a:solidFill>
          </p:spPr>
          <p:txBody>
            <a:bodyPr wrap="square" rtlCol="0">
              <a:spAutoFit/>
            </a:bodyPr>
            <a:lstStyle/>
            <a:p>
              <a:pPr algn="just"/>
              <a:r>
                <a:rPr lang="en-US" sz="500" b="1" dirty="0">
                  <a:solidFill>
                    <a:schemeClr val="tx1">
                      <a:lumMod val="85000"/>
                      <a:lumOff val="15000"/>
                    </a:schemeClr>
                  </a:solidFill>
                </a:rPr>
                <a:t>Razuri H, et al.; Andes hantavirus variant in rodents, southern Amazon Basin, Peru. Emerging infectious diseases. 2014 Feb;20(2):257.</a:t>
              </a: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324" b="66062"/>
            <a:stretch/>
          </p:blipFill>
          <p:spPr bwMode="auto">
            <a:xfrm>
              <a:off x="7155416" y="987347"/>
              <a:ext cx="1898074" cy="87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324" t="72029" b="3283"/>
            <a:stretch/>
          </p:blipFill>
          <p:spPr bwMode="auto">
            <a:xfrm>
              <a:off x="7129352" y="1860007"/>
              <a:ext cx="1898074" cy="63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5837" y="2712194"/>
            <a:ext cx="1873805" cy="96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itle 1"/>
          <p:cNvSpPr>
            <a:spLocks noGrp="1"/>
          </p:cNvSpPr>
          <p:nvPr>
            <p:ph type="title"/>
          </p:nvPr>
        </p:nvSpPr>
        <p:spPr>
          <a:xfrm>
            <a:off x="457200" y="2779"/>
            <a:ext cx="8229600" cy="857250"/>
          </a:xfrm>
        </p:spPr>
        <p:txBody>
          <a:bodyPr>
            <a:noAutofit/>
          </a:bodyPr>
          <a:lstStyle/>
          <a:p>
            <a:r>
              <a:rPr lang="en-US" sz="5400" b="1" dirty="0">
                <a:solidFill>
                  <a:schemeClr val="bg2">
                    <a:lumMod val="25000"/>
                  </a:schemeClr>
                </a:solidFill>
              </a:rPr>
              <a:t>Rodent component</a:t>
            </a:r>
          </a:p>
        </p:txBody>
      </p:sp>
    </p:spTree>
    <p:extLst>
      <p:ext uri="{BB962C8B-B14F-4D97-AF65-F5344CB8AC3E}">
        <p14:creationId xmlns:p14="http://schemas.microsoft.com/office/powerpoint/2010/main" val="284040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161737" y="-102896"/>
            <a:ext cx="61341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Results</a:t>
            </a:r>
            <a:r>
              <a:rPr lang="en-US" sz="4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28" name="TextBox 27"/>
          <p:cNvSpPr txBox="1"/>
          <p:nvPr/>
        </p:nvSpPr>
        <p:spPr>
          <a:xfrm>
            <a:off x="5110093" y="216841"/>
            <a:ext cx="3553619" cy="461665"/>
          </a:xfrm>
          <a:prstGeom prst="rect">
            <a:avLst/>
          </a:prstGeom>
          <a:noFill/>
        </p:spPr>
        <p:txBody>
          <a:bodyPr wrap="square" rtlCol="0">
            <a:spAutoFit/>
          </a:bodyPr>
          <a:lstStyle/>
          <a:p>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Captures by season</a:t>
            </a:r>
          </a:p>
        </p:txBody>
      </p:sp>
      <p:grpSp>
        <p:nvGrpSpPr>
          <p:cNvPr id="5" name="Group 4"/>
          <p:cNvGrpSpPr/>
          <p:nvPr/>
        </p:nvGrpSpPr>
        <p:grpSpPr>
          <a:xfrm>
            <a:off x="161737" y="820434"/>
            <a:ext cx="6291943" cy="2955596"/>
            <a:chOff x="161737" y="820434"/>
            <a:chExt cx="6291943" cy="2955596"/>
          </a:xfrm>
        </p:grpSpPr>
        <p:graphicFrame>
          <p:nvGraphicFramePr>
            <p:cNvPr id="13" name="Chart 12"/>
            <p:cNvGraphicFramePr>
              <a:graphicFrameLocks/>
            </p:cNvGraphicFramePr>
            <p:nvPr>
              <p:extLst>
                <p:ext uri="{D42A27DB-BD31-4B8C-83A1-F6EECF244321}">
                  <p14:modId xmlns:p14="http://schemas.microsoft.com/office/powerpoint/2010/main" val="1427385499"/>
                </p:ext>
              </p:extLst>
            </p:nvPr>
          </p:nvGraphicFramePr>
          <p:xfrm>
            <a:off x="161737" y="820434"/>
            <a:ext cx="6291943" cy="295559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207813" y="1768432"/>
              <a:ext cx="561110" cy="311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Chart 11"/>
          <p:cNvGraphicFramePr>
            <a:graphicFrameLocks/>
          </p:cNvGraphicFramePr>
          <p:nvPr>
            <p:extLst>
              <p:ext uri="{D42A27DB-BD31-4B8C-83A1-F6EECF244321}">
                <p14:modId xmlns:p14="http://schemas.microsoft.com/office/powerpoint/2010/main" val="47450095"/>
              </p:ext>
            </p:extLst>
          </p:nvPr>
        </p:nvGraphicFramePr>
        <p:xfrm>
          <a:off x="5798190" y="1924295"/>
          <a:ext cx="3345810" cy="29598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866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161737" y="-102896"/>
            <a:ext cx="61341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Results</a:t>
            </a:r>
            <a:r>
              <a:rPr lang="en-US" sz="4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28" name="TextBox 27"/>
          <p:cNvSpPr txBox="1"/>
          <p:nvPr/>
        </p:nvSpPr>
        <p:spPr>
          <a:xfrm>
            <a:off x="5248642" y="175277"/>
            <a:ext cx="3511286" cy="461665"/>
          </a:xfrm>
          <a:prstGeom prst="rect">
            <a:avLst/>
          </a:prstGeom>
          <a:noFill/>
        </p:spPr>
        <p:txBody>
          <a:bodyPr wrap="square" rtlCol="0">
            <a:spAutoFit/>
          </a:bodyPr>
          <a:lstStyle/>
          <a:p>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Captures by habitat</a:t>
            </a:r>
          </a:p>
        </p:txBody>
      </p:sp>
      <p:grpSp>
        <p:nvGrpSpPr>
          <p:cNvPr id="3" name="Group 2"/>
          <p:cNvGrpSpPr/>
          <p:nvPr/>
        </p:nvGrpSpPr>
        <p:grpSpPr>
          <a:xfrm>
            <a:off x="326571" y="744234"/>
            <a:ext cx="5969266" cy="4045480"/>
            <a:chOff x="161738" y="744234"/>
            <a:chExt cx="6282606" cy="4045480"/>
          </a:xfrm>
        </p:grpSpPr>
        <p:graphicFrame>
          <p:nvGraphicFramePr>
            <p:cNvPr id="13" name="Chart 12"/>
            <p:cNvGraphicFramePr>
              <a:graphicFrameLocks/>
            </p:cNvGraphicFramePr>
            <p:nvPr>
              <p:extLst>
                <p:ext uri="{D42A27DB-BD31-4B8C-83A1-F6EECF244321}">
                  <p14:modId xmlns:p14="http://schemas.microsoft.com/office/powerpoint/2010/main" val="2492673055"/>
                </p:ext>
              </p:extLst>
            </p:nvPr>
          </p:nvGraphicFramePr>
          <p:xfrm>
            <a:off x="161738" y="744234"/>
            <a:ext cx="6282606" cy="4045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430922" y="2530929"/>
              <a:ext cx="561110" cy="311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Chart 11"/>
          <p:cNvGraphicFramePr>
            <a:graphicFrameLocks/>
          </p:cNvGraphicFramePr>
          <p:nvPr>
            <p:extLst>
              <p:ext uri="{D42A27DB-BD31-4B8C-83A1-F6EECF244321}">
                <p14:modId xmlns:p14="http://schemas.microsoft.com/office/powerpoint/2010/main" val="189619111"/>
              </p:ext>
            </p:extLst>
          </p:nvPr>
        </p:nvGraphicFramePr>
        <p:xfrm>
          <a:off x="5399314" y="1981200"/>
          <a:ext cx="3647705" cy="2579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25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74295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781050"/>
            <a:ext cx="9144000" cy="114300"/>
          </a:xfrm>
          <a:prstGeom prst="rect">
            <a:avLst/>
          </a:prstGeom>
          <a:gradFill>
            <a:gsLst>
              <a:gs pos="0">
                <a:srgbClr val="C2CED0"/>
              </a:gs>
              <a:gs pos="35000">
                <a:srgbClr val="D4DCDE"/>
              </a:gs>
              <a:gs pos="100000">
                <a:srgbClr val="EEF2F2"/>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4387850" fontAlgn="base">
              <a:spcBef>
                <a:spcPct val="0"/>
              </a:spcBef>
              <a:spcAft>
                <a:spcPct val="0"/>
              </a:spcAft>
            </a:pPr>
            <a:endParaRPr lang="en-US" sz="8600"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2217C415-4B10-4358-9C2D-0184BCDF7EF6}" type="slidenum">
              <a:rPr lang="en-US" smtClean="0">
                <a:solidFill>
                  <a:schemeClr val="tx1"/>
                </a:solidFill>
              </a:rPr>
              <a:t>25</a:t>
            </a:fld>
            <a:endParaRPr lang="en-US" dirty="0">
              <a:solidFill>
                <a:schemeClr val="tx1"/>
              </a:solidFill>
            </a:endParaRPr>
          </a:p>
        </p:txBody>
      </p:sp>
      <p:pic>
        <p:nvPicPr>
          <p:cNvPr id="11" name="Picture 16" descr="NAMRU-6 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80" y="57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248642" y="175277"/>
            <a:ext cx="3511286" cy="461665"/>
          </a:xfrm>
          <a:prstGeom prst="rect">
            <a:avLst/>
          </a:prstGeom>
          <a:noFill/>
        </p:spPr>
        <p:txBody>
          <a:bodyPr wrap="square" rtlCol="0">
            <a:spAutoFit/>
          </a:bodyPr>
          <a:lstStyle/>
          <a:p>
            <a:r>
              <a:rPr lang="en-US" sz="2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Captures by habitat</a:t>
            </a:r>
          </a:p>
        </p:txBody>
      </p:sp>
      <p:graphicFrame>
        <p:nvGraphicFramePr>
          <p:cNvPr id="31" name="Table 30"/>
          <p:cNvGraphicFramePr>
            <a:graphicFrameLocks noGrp="1"/>
          </p:cNvGraphicFramePr>
          <p:nvPr>
            <p:extLst>
              <p:ext uri="{D42A27DB-BD31-4B8C-83A1-F6EECF244321}">
                <p14:modId xmlns:p14="http://schemas.microsoft.com/office/powerpoint/2010/main" val="3875108138"/>
              </p:ext>
            </p:extLst>
          </p:nvPr>
        </p:nvGraphicFramePr>
        <p:xfrm>
          <a:off x="457198" y="1464734"/>
          <a:ext cx="7859487" cy="2299609"/>
        </p:xfrm>
        <a:graphic>
          <a:graphicData uri="http://schemas.openxmlformats.org/drawingml/2006/table">
            <a:tbl>
              <a:tblPr firstRow="1" firstCol="1" bandRow="1">
                <a:tableStyleId>{5C22544A-7EE6-4342-B048-85BDC9FD1C3A}</a:tableStyleId>
              </a:tblPr>
              <a:tblGrid>
                <a:gridCol w="2649069">
                  <a:extLst>
                    <a:ext uri="{9D8B030D-6E8A-4147-A177-3AD203B41FA5}">
                      <a16:colId xmlns:a16="http://schemas.microsoft.com/office/drawing/2014/main" val="20000"/>
                    </a:ext>
                  </a:extLst>
                </a:gridCol>
                <a:gridCol w="1313333">
                  <a:extLst>
                    <a:ext uri="{9D8B030D-6E8A-4147-A177-3AD203B41FA5}">
                      <a16:colId xmlns:a16="http://schemas.microsoft.com/office/drawing/2014/main" val="20001"/>
                    </a:ext>
                  </a:extLst>
                </a:gridCol>
                <a:gridCol w="1433945">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91540">
                  <a:extLst>
                    <a:ext uri="{9D8B030D-6E8A-4147-A177-3AD203B41FA5}">
                      <a16:colId xmlns:a16="http://schemas.microsoft.com/office/drawing/2014/main" val="20004"/>
                    </a:ext>
                  </a:extLst>
                </a:gridCol>
              </a:tblGrid>
              <a:tr h="382025">
                <a:tc>
                  <a:txBody>
                    <a:bodyPr/>
                    <a:lstStyle/>
                    <a:p>
                      <a:pPr algn="l" rtl="0" fontAlgn="ctr"/>
                      <a:r>
                        <a:rPr lang="en-US" sz="1600" b="1" u="none" strike="noStrike" dirty="0">
                          <a:solidFill>
                            <a:srgbClr val="002060"/>
                          </a:solidFill>
                          <a:effectLst/>
                        </a:rPr>
                        <a:t> </a:t>
                      </a:r>
                      <a:endParaRPr lang="en-US" sz="1600" b="1" i="0" u="none" strike="noStrike" dirty="0">
                        <a:solidFill>
                          <a:srgbClr val="002060"/>
                        </a:solidFill>
                        <a:effectLst/>
                        <a:latin typeface="Calibri"/>
                      </a:endParaRPr>
                    </a:p>
                  </a:txBody>
                  <a:tcPr marL="7620" marR="7620" marT="7620" marB="0" anchor="ctr">
                    <a:lnB w="38100" cmpd="sng">
                      <a:noFill/>
                    </a:lnB>
                    <a:noFill/>
                  </a:tcPr>
                </a:tc>
                <a:tc>
                  <a:txBody>
                    <a:bodyPr/>
                    <a:lstStyle/>
                    <a:p>
                      <a:endParaRPr lang="en-US" sz="2800" dirty="0"/>
                    </a:p>
                  </a:txBody>
                  <a:tcPr marL="7620" marR="7620" marT="7620" marB="0" anchor="ctr">
                    <a:lnB w="12700" cap="flat" cmpd="sng" algn="ctr">
                      <a:noFill/>
                      <a:prstDash val="solid"/>
                      <a:round/>
                      <a:headEnd type="none" w="med" len="med"/>
                      <a:tailEnd type="none" w="med" len="med"/>
                    </a:lnB>
                    <a:noFill/>
                  </a:tcPr>
                </a:tc>
                <a:tc>
                  <a:txBody>
                    <a:bodyPr/>
                    <a:lstStyle/>
                    <a:p>
                      <a:endParaRPr lang="en-US" sz="2800" dirty="0"/>
                    </a:p>
                  </a:txBody>
                  <a:tcPr marL="7620" marR="7620" marT="7620" marB="0" anchor="ctr">
                    <a:lnB w="12700" cap="flat" cmpd="sng" algn="ctr">
                      <a:noFill/>
                      <a:prstDash val="solid"/>
                      <a:round/>
                      <a:headEnd type="none" w="med" len="med"/>
                      <a:tailEnd type="none" w="med" len="med"/>
                    </a:lnB>
                    <a:noFill/>
                  </a:tcPr>
                </a:tc>
                <a:tc>
                  <a:txBody>
                    <a:bodyPr/>
                    <a:lstStyle/>
                    <a:p>
                      <a:endParaRPr lang="en-US" sz="2800" dirty="0"/>
                    </a:p>
                  </a:txBody>
                  <a:tcPr marL="7620" marR="7620" marT="7620" marB="0" anchor="ctr">
                    <a:lnB w="12700" cap="flat" cmpd="sng" algn="ctr">
                      <a:noFill/>
                      <a:prstDash val="solid"/>
                      <a:round/>
                      <a:headEnd type="none" w="med" len="med"/>
                      <a:tailEnd type="none" w="med" len="med"/>
                    </a:lnB>
                    <a:noFill/>
                  </a:tcPr>
                </a:tc>
                <a:tc>
                  <a:txBody>
                    <a:bodyPr/>
                    <a:lstStyle/>
                    <a:p>
                      <a:endParaRPr lang="en-US" sz="2800" dirty="0"/>
                    </a:p>
                  </a:txBody>
                  <a:tcPr marL="7620" marR="7620" marT="7620" marB="0" anchor="ct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75945">
                <a:tc>
                  <a:txBody>
                    <a:bodyPr/>
                    <a:lstStyle/>
                    <a:p>
                      <a:pPr algn="l" rtl="0" fontAlgn="ctr"/>
                      <a:r>
                        <a:rPr lang="en-US" sz="1600" b="1" u="none" strike="noStrike" dirty="0">
                          <a:solidFill>
                            <a:srgbClr val="002060"/>
                          </a:solidFill>
                          <a:effectLst/>
                        </a:rPr>
                        <a:t>Genus species          /     habitat</a:t>
                      </a:r>
                      <a:endParaRPr lang="en-US" sz="1600" b="1" i="0" u="none" strike="noStrike" dirty="0">
                        <a:solidFill>
                          <a:srgbClr val="002060"/>
                        </a:solidFill>
                        <a:effectLst/>
                        <a:latin typeface="Calibri"/>
                      </a:endParaRPr>
                    </a:p>
                  </a:txBody>
                  <a:tcPr marL="7620" marR="7620" marT="762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u="none" strike="noStrike" dirty="0">
                          <a:solidFill>
                            <a:srgbClr val="002060"/>
                          </a:solidFill>
                          <a:effectLst/>
                        </a:rPr>
                        <a:t>Disturbed </a:t>
                      </a:r>
                      <a:endParaRPr lang="en-US" sz="1600" b="1" i="0" u="none" strike="noStrike" dirty="0">
                        <a:solidFill>
                          <a:srgbClr val="002060"/>
                        </a:solidFill>
                        <a:effectLst/>
                        <a:latin typeface="Calibri"/>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u="none" strike="noStrike" dirty="0">
                          <a:solidFill>
                            <a:srgbClr val="FF0000"/>
                          </a:solidFill>
                          <a:effectLst/>
                        </a:rPr>
                        <a:t>Edge </a:t>
                      </a:r>
                      <a:endParaRPr lang="en-US" sz="1600" b="1" i="0" u="none" strike="noStrike" dirty="0">
                        <a:solidFill>
                          <a:srgbClr val="FF0000"/>
                        </a:solidFill>
                        <a:effectLst/>
                        <a:latin typeface="Calibri"/>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u="none" strike="noStrike" dirty="0">
                          <a:solidFill>
                            <a:srgbClr val="002060"/>
                          </a:solidFill>
                          <a:effectLst/>
                        </a:rPr>
                        <a:t>Non Disturbed </a:t>
                      </a:r>
                      <a:endParaRPr lang="en-US" sz="1600" b="1" i="0" u="none" strike="noStrike" dirty="0">
                        <a:solidFill>
                          <a:srgbClr val="002060"/>
                        </a:solidFill>
                        <a:effectLst/>
                        <a:latin typeface="Calibri"/>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600" b="1" u="none" strike="noStrike" dirty="0">
                          <a:solidFill>
                            <a:srgbClr val="002060"/>
                          </a:solidFill>
                          <a:effectLst/>
                        </a:rPr>
                        <a:t>Total</a:t>
                      </a:r>
                      <a:endParaRPr lang="en-US" sz="1600" b="1" i="0" u="none" strike="noStrike" dirty="0">
                        <a:solidFill>
                          <a:srgbClr val="002060"/>
                        </a:solidFill>
                        <a:effectLst/>
                        <a:latin typeface="Calibri"/>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1489">
                <a:tc>
                  <a:txBody>
                    <a:bodyPr/>
                    <a:lstStyle/>
                    <a:p>
                      <a:pPr algn="l" rtl="0" fontAlgn="ctr"/>
                      <a:r>
                        <a:rPr lang="en-US" sz="1600" b="0" i="1" u="none" strike="noStrike" dirty="0">
                          <a:solidFill>
                            <a:srgbClr val="002060"/>
                          </a:solidFill>
                          <a:effectLst/>
                        </a:rPr>
                        <a:t>Oligoryzomys microtis</a:t>
                      </a:r>
                      <a:endParaRPr lang="en-US" sz="1600" b="0" i="1"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u="none" strike="noStrike" dirty="0">
                          <a:solidFill>
                            <a:srgbClr val="002060"/>
                          </a:solidFill>
                          <a:effectLst/>
                        </a:rPr>
                        <a:t>27% (167)</a:t>
                      </a:r>
                      <a:endParaRPr lang="en-US" sz="1600" b="0"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u="none" strike="noStrike" dirty="0">
                          <a:solidFill>
                            <a:srgbClr val="002060"/>
                          </a:solidFill>
                          <a:effectLst/>
                        </a:rPr>
                        <a:t>72% (439)</a:t>
                      </a:r>
                      <a:endParaRPr lang="en-US" sz="1600" b="0"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u="none" strike="noStrike" dirty="0">
                          <a:solidFill>
                            <a:srgbClr val="002060"/>
                          </a:solidFill>
                          <a:effectLst/>
                        </a:rPr>
                        <a:t>1% (4)</a:t>
                      </a:r>
                      <a:endParaRPr lang="en-US" sz="1600" b="0"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0" u="none" strike="noStrike" dirty="0">
                          <a:solidFill>
                            <a:srgbClr val="002060"/>
                          </a:solidFill>
                          <a:effectLst/>
                        </a:rPr>
                        <a:t>612</a:t>
                      </a:r>
                      <a:endParaRPr lang="en-US" sz="1600" b="0"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75945">
                <a:tc>
                  <a:txBody>
                    <a:bodyPr/>
                    <a:lstStyle/>
                    <a:p>
                      <a:pPr algn="l" rtl="0" fontAlgn="ctr"/>
                      <a:r>
                        <a:rPr lang="en-US" sz="1600" b="0" i="1" u="none" strike="noStrike" dirty="0">
                          <a:solidFill>
                            <a:srgbClr val="002060"/>
                          </a:solidFill>
                          <a:effectLst/>
                        </a:rPr>
                        <a:t>Necromys lenguarum</a:t>
                      </a:r>
                      <a:endParaRPr lang="en-US" sz="1600" b="0" i="1" u="none" strike="noStrike" dirty="0">
                        <a:solidFill>
                          <a:srgbClr val="002060"/>
                        </a:solidFill>
                        <a:effectLst/>
                        <a:latin typeface="Calibri"/>
                      </a:endParaRPr>
                    </a:p>
                  </a:txBody>
                  <a:tcPr marL="7620" marR="7620" marT="7620" marB="0" anchor="ctr">
                    <a:noFill/>
                  </a:tcPr>
                </a:tc>
                <a:tc>
                  <a:txBody>
                    <a:bodyPr/>
                    <a:lstStyle/>
                    <a:p>
                      <a:pPr algn="ctr" rtl="0" fontAlgn="ctr"/>
                      <a:r>
                        <a:rPr lang="en-US" sz="1600" b="0" u="none" strike="noStrike" dirty="0">
                          <a:solidFill>
                            <a:srgbClr val="002060"/>
                          </a:solidFill>
                          <a:effectLst/>
                        </a:rPr>
                        <a:t>45% (87)</a:t>
                      </a:r>
                      <a:endParaRPr lang="en-US" sz="1600" b="0" i="0" u="none" strike="noStrike" dirty="0">
                        <a:solidFill>
                          <a:srgbClr val="002060"/>
                        </a:solidFill>
                        <a:effectLst/>
                        <a:latin typeface="Calibri"/>
                      </a:endParaRPr>
                    </a:p>
                  </a:txBody>
                  <a:tcPr marL="7620" marR="7620" marT="7620" marB="0" anchor="ctr">
                    <a:noFill/>
                  </a:tcPr>
                </a:tc>
                <a:tc>
                  <a:txBody>
                    <a:bodyPr/>
                    <a:lstStyle/>
                    <a:p>
                      <a:pPr algn="ctr" rtl="0" fontAlgn="ctr"/>
                      <a:r>
                        <a:rPr lang="en-US" sz="1600" b="0" u="none" strike="noStrike" dirty="0">
                          <a:solidFill>
                            <a:srgbClr val="002060"/>
                          </a:solidFill>
                          <a:effectLst/>
                        </a:rPr>
                        <a:t>55% (108)</a:t>
                      </a:r>
                      <a:endParaRPr lang="en-US" sz="1600" b="0" i="0" u="none" strike="noStrike" dirty="0">
                        <a:solidFill>
                          <a:srgbClr val="002060"/>
                        </a:solidFill>
                        <a:effectLst/>
                        <a:latin typeface="Calibri"/>
                      </a:endParaRPr>
                    </a:p>
                  </a:txBody>
                  <a:tcPr marL="7620" marR="7620" marT="7620" marB="0" anchor="ctr">
                    <a:noFill/>
                  </a:tcPr>
                </a:tc>
                <a:tc>
                  <a:txBody>
                    <a:bodyPr/>
                    <a:lstStyle/>
                    <a:p>
                      <a:pPr algn="ctr" rtl="0" fontAlgn="ctr"/>
                      <a:r>
                        <a:rPr lang="en-US" sz="1600" b="0" u="none" strike="noStrike" dirty="0">
                          <a:solidFill>
                            <a:srgbClr val="002060"/>
                          </a:solidFill>
                          <a:effectLst/>
                        </a:rPr>
                        <a:t>0% (0)</a:t>
                      </a:r>
                      <a:endParaRPr lang="en-US" sz="1600" b="0" i="0" u="none" strike="noStrike" dirty="0">
                        <a:solidFill>
                          <a:srgbClr val="002060"/>
                        </a:solidFill>
                        <a:effectLst/>
                        <a:latin typeface="Calibri"/>
                      </a:endParaRPr>
                    </a:p>
                  </a:txBody>
                  <a:tcPr marL="7620" marR="7620" marT="7620" marB="0" anchor="ctr">
                    <a:noFill/>
                  </a:tcPr>
                </a:tc>
                <a:tc>
                  <a:txBody>
                    <a:bodyPr/>
                    <a:lstStyle/>
                    <a:p>
                      <a:pPr algn="ctr" rtl="0" fontAlgn="ctr"/>
                      <a:r>
                        <a:rPr lang="en-US" sz="1600" b="0" u="none" strike="noStrike" dirty="0">
                          <a:solidFill>
                            <a:srgbClr val="002060"/>
                          </a:solidFill>
                          <a:effectLst/>
                        </a:rPr>
                        <a:t>195</a:t>
                      </a:r>
                      <a:endParaRPr lang="en-US" sz="1600" b="0" i="0" u="none" strike="noStrike" dirty="0">
                        <a:solidFill>
                          <a:srgbClr val="002060"/>
                        </a:solidFill>
                        <a:effectLst/>
                        <a:latin typeface="Calibri"/>
                      </a:endParaRPr>
                    </a:p>
                  </a:txBody>
                  <a:tcPr marL="7620" marR="7620" marT="7620" marB="0" anchor="ctr">
                    <a:noFill/>
                  </a:tcPr>
                </a:tc>
                <a:extLst>
                  <a:ext uri="{0D108BD9-81ED-4DB2-BD59-A6C34878D82A}">
                    <a16:rowId xmlns:a16="http://schemas.microsoft.com/office/drawing/2014/main" val="10003"/>
                  </a:ext>
                </a:extLst>
              </a:tr>
              <a:tr h="375945">
                <a:tc>
                  <a:txBody>
                    <a:bodyPr/>
                    <a:lstStyle/>
                    <a:p>
                      <a:pPr algn="l" rtl="0" fontAlgn="ctr"/>
                      <a:r>
                        <a:rPr lang="en-US" sz="1600" b="0" i="1" u="none" strike="noStrike" dirty="0">
                          <a:solidFill>
                            <a:srgbClr val="002060"/>
                          </a:solidFill>
                          <a:effectLst/>
                        </a:rPr>
                        <a:t>Neacomys amoenus</a:t>
                      </a:r>
                      <a:endParaRPr lang="en-US" sz="1600" b="0" i="1" u="none" strike="noStrike" dirty="0">
                        <a:solidFill>
                          <a:srgbClr val="00206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u="none" strike="noStrike" dirty="0">
                          <a:solidFill>
                            <a:srgbClr val="002060"/>
                          </a:solidFill>
                          <a:effectLst/>
                        </a:rPr>
                        <a:t>6% (3)</a:t>
                      </a:r>
                      <a:endParaRPr lang="en-US" sz="1600" b="0" i="0" u="none" strike="noStrike" dirty="0">
                        <a:solidFill>
                          <a:srgbClr val="00206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u="none" strike="noStrike" dirty="0">
                          <a:solidFill>
                            <a:srgbClr val="002060"/>
                          </a:solidFill>
                          <a:effectLst/>
                        </a:rPr>
                        <a:t>60% (32)</a:t>
                      </a:r>
                      <a:endParaRPr lang="en-US" sz="1600" b="0" i="0" u="none" strike="noStrike" dirty="0">
                        <a:solidFill>
                          <a:srgbClr val="00206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u="none" strike="noStrike" dirty="0">
                          <a:solidFill>
                            <a:srgbClr val="002060"/>
                          </a:solidFill>
                          <a:effectLst/>
                        </a:rPr>
                        <a:t>34% (18)</a:t>
                      </a:r>
                      <a:endParaRPr lang="en-US" sz="1600" b="0" i="0" u="none" strike="noStrike" dirty="0">
                        <a:solidFill>
                          <a:srgbClr val="00206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rtl="0" fontAlgn="ctr"/>
                      <a:r>
                        <a:rPr lang="en-US" sz="1600" b="0" u="none" strike="noStrike" dirty="0">
                          <a:solidFill>
                            <a:srgbClr val="002060"/>
                          </a:solidFill>
                          <a:effectLst/>
                        </a:rPr>
                        <a:t>53</a:t>
                      </a:r>
                      <a:endParaRPr lang="en-US" sz="1600" b="0" i="0" u="none" strike="noStrike" dirty="0">
                        <a:solidFill>
                          <a:srgbClr val="00206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5945">
                <a:tc>
                  <a:txBody>
                    <a:bodyPr/>
                    <a:lstStyle/>
                    <a:p>
                      <a:pPr algn="l" rtl="0" fontAlgn="ctr"/>
                      <a:r>
                        <a:rPr lang="en-US" sz="1600" b="1" u="none" strike="noStrike" dirty="0">
                          <a:solidFill>
                            <a:srgbClr val="002060"/>
                          </a:solidFill>
                          <a:effectLst/>
                        </a:rPr>
                        <a:t>Total</a:t>
                      </a:r>
                      <a:endParaRPr lang="en-US" sz="1600" b="1"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1" u="none" strike="noStrike" dirty="0">
                          <a:solidFill>
                            <a:srgbClr val="002060"/>
                          </a:solidFill>
                          <a:effectLst/>
                        </a:rPr>
                        <a:t>30% (257)</a:t>
                      </a:r>
                      <a:endParaRPr lang="en-US" sz="1600" b="1"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1" u="none" strike="noStrike" dirty="0">
                          <a:solidFill>
                            <a:srgbClr val="FF0000"/>
                          </a:solidFill>
                          <a:effectLst/>
                        </a:rPr>
                        <a:t>67% (579)</a:t>
                      </a:r>
                      <a:endParaRPr lang="en-US" sz="1600" b="1" i="0" u="none" strike="noStrike" dirty="0">
                        <a:solidFill>
                          <a:srgbClr val="FF000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1" i="0" u="none" strike="noStrike" dirty="0">
                          <a:solidFill>
                            <a:srgbClr val="002060"/>
                          </a:solidFill>
                          <a:effectLst/>
                          <a:latin typeface="+mn-lt"/>
                        </a:rPr>
                        <a:t>3% (22)</a:t>
                      </a:r>
                      <a:endParaRPr lang="en-US" sz="1600" b="1"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rtl="0" fontAlgn="ctr"/>
                      <a:r>
                        <a:rPr lang="en-US" sz="1600" b="1" u="none" strike="noStrike" dirty="0">
                          <a:solidFill>
                            <a:srgbClr val="002060"/>
                          </a:solidFill>
                          <a:effectLst/>
                        </a:rPr>
                        <a:t>100% (860)</a:t>
                      </a:r>
                      <a:endParaRPr lang="en-US" sz="1600" b="1" i="0" u="none" strike="noStrike" dirty="0">
                        <a:solidFill>
                          <a:srgbClr val="00206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513554"/>
              </p:ext>
            </p:extLst>
          </p:nvPr>
        </p:nvGraphicFramePr>
        <p:xfrm>
          <a:off x="522351" y="3931113"/>
          <a:ext cx="3379836" cy="373380"/>
        </p:xfrm>
        <a:graphic>
          <a:graphicData uri="http://schemas.openxmlformats.org/drawingml/2006/table">
            <a:tbl>
              <a:tblPr>
                <a:tableStyleId>{5C22544A-7EE6-4342-B048-85BDC9FD1C3A}</a:tableStyleId>
              </a:tblPr>
              <a:tblGrid>
                <a:gridCol w="3379836">
                  <a:extLst>
                    <a:ext uri="{9D8B030D-6E8A-4147-A177-3AD203B41FA5}">
                      <a16:colId xmlns:a16="http://schemas.microsoft.com/office/drawing/2014/main" val="20000"/>
                    </a:ext>
                  </a:extLst>
                </a:gridCol>
              </a:tblGrid>
              <a:tr h="373380">
                <a:tc>
                  <a:txBody>
                    <a:bodyPr/>
                    <a:lstStyle/>
                    <a:p>
                      <a:pPr algn="l" fontAlgn="b"/>
                      <a:r>
                        <a:rPr lang="en-US" sz="1600" b="1" u="none" strike="noStrike" dirty="0">
                          <a:solidFill>
                            <a:schemeClr val="tx2">
                              <a:lumMod val="75000"/>
                            </a:schemeClr>
                          </a:solidFill>
                          <a:effectLst/>
                        </a:rPr>
                        <a:t>Chi</a:t>
                      </a:r>
                      <a:r>
                        <a:rPr lang="en-US" sz="1600" b="1" u="none" strike="noStrike" baseline="30000" dirty="0">
                          <a:solidFill>
                            <a:schemeClr val="tx2">
                              <a:lumMod val="75000"/>
                            </a:schemeClr>
                          </a:solidFill>
                          <a:effectLst/>
                        </a:rPr>
                        <a:t>2</a:t>
                      </a:r>
                      <a:r>
                        <a:rPr lang="en-US" sz="1600" b="1" u="none" strike="noStrike" dirty="0">
                          <a:solidFill>
                            <a:schemeClr val="tx2">
                              <a:lumMod val="75000"/>
                            </a:schemeClr>
                          </a:solidFill>
                          <a:effectLst/>
                        </a:rPr>
                        <a:t> , P = 0.000</a:t>
                      </a:r>
                      <a:endParaRPr lang="en-US" sz="1600" b="1" i="0" u="none" strike="noStrike" dirty="0">
                        <a:solidFill>
                          <a:schemeClr val="tx2">
                            <a:lumMod val="75000"/>
                          </a:schemeClr>
                        </a:solidFill>
                        <a:effectLst/>
                        <a:latin typeface="Cambria"/>
                      </a:endParaRPr>
                    </a:p>
                  </a:txBody>
                  <a:tcPr marL="7620" marR="7620" marT="7620" marB="0" anchor="b">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161737" y="-102896"/>
            <a:ext cx="6134100" cy="923330"/>
          </a:xfrm>
          <a:prstGeom prst="rect">
            <a:avLst/>
          </a:prstGeom>
          <a:noFill/>
        </p:spPr>
        <p:txBody>
          <a:bodyPr wrap="square" rtlCol="0">
            <a:spAutoFit/>
          </a:bodyPr>
          <a:lstStyle/>
          <a:p>
            <a:pPr algn="ctr"/>
            <a:r>
              <a:rPr lang="en-US" sz="5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Results</a:t>
            </a:r>
            <a:r>
              <a:rPr lang="en-US" sz="4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321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46474" y="1087572"/>
            <a:ext cx="5726838" cy="4111343"/>
          </a:xfrm>
        </p:spPr>
        <p:txBody>
          <a:bodyPr>
            <a:noAutofit/>
          </a:bodyPr>
          <a:lstStyle/>
          <a:p>
            <a:pPr>
              <a:lnSpc>
                <a:spcPct val="150000"/>
              </a:lnSpc>
            </a:pPr>
            <a:r>
              <a:rPr lang="en-US" sz="2100" dirty="0">
                <a:solidFill>
                  <a:schemeClr val="bg2">
                    <a:lumMod val="25000"/>
                  </a:schemeClr>
                </a:solidFill>
              </a:rPr>
              <a:t>Peru: Southern Amazon forest is subject to heavy deforestation due to logging, illegal mining, agriculture and construction of roads </a:t>
            </a:r>
          </a:p>
          <a:p>
            <a:pPr lvl="0">
              <a:lnSpc>
                <a:spcPct val="150000"/>
              </a:lnSpc>
            </a:pPr>
            <a:r>
              <a:rPr lang="en-US" sz="2000" dirty="0">
                <a:solidFill>
                  <a:schemeClr val="bg2">
                    <a:lumMod val="25000"/>
                  </a:schemeClr>
                </a:solidFill>
              </a:rPr>
              <a:t>Inter-Oceanic Highway (IOH) </a:t>
            </a:r>
            <a:r>
              <a:rPr lang="en-US" sz="2000" dirty="0">
                <a:solidFill>
                  <a:schemeClr val="bg2">
                    <a:lumMod val="25000"/>
                  </a:schemeClr>
                </a:solidFill>
                <a:sym typeface="Wingdings" panose="05000000000000000000" pitchFamily="2" charset="2"/>
              </a:rPr>
              <a:t> </a:t>
            </a:r>
            <a:r>
              <a:rPr lang="en-US" sz="2000" dirty="0">
                <a:solidFill>
                  <a:schemeClr val="bg2">
                    <a:lumMod val="25000"/>
                  </a:schemeClr>
                </a:solidFill>
              </a:rPr>
              <a:t>Human migration: changes in land cover</a:t>
            </a:r>
          </a:p>
          <a:p>
            <a:pPr lvl="0">
              <a:lnSpc>
                <a:spcPct val="150000"/>
              </a:lnSpc>
            </a:pPr>
            <a:r>
              <a:rPr lang="en-US" sz="2000" dirty="0">
                <a:solidFill>
                  <a:schemeClr val="bg2">
                    <a:lumMod val="25000"/>
                  </a:schemeClr>
                </a:solidFill>
              </a:rPr>
              <a:t>2010: pilot study recorded rapid changes in land use and first evidence of Hantavirus in rodents in Madre de Dios region</a:t>
            </a:r>
          </a:p>
          <a:p>
            <a:pPr>
              <a:lnSpc>
                <a:spcPct val="150000"/>
              </a:lnSpc>
            </a:pPr>
            <a:endParaRPr lang="en-US" sz="2100" dirty="0">
              <a:solidFill>
                <a:schemeClr val="bg2">
                  <a:lumMod val="25000"/>
                </a:schemeClr>
              </a:solidFill>
            </a:endParaRPr>
          </a:p>
          <a:p>
            <a:pPr lvl="0">
              <a:lnSpc>
                <a:spcPct val="150000"/>
              </a:lnSpc>
            </a:pPr>
            <a:endParaRPr lang="en-US" sz="2100" dirty="0">
              <a:solidFill>
                <a:schemeClr val="bg2">
                  <a:lumMod val="25000"/>
                </a:schemeClr>
              </a:solidFill>
              <a:hlinkClick r:id="rId4"/>
            </a:endParaRPr>
          </a:p>
        </p:txBody>
      </p:sp>
      <p:pic>
        <p:nvPicPr>
          <p:cNvPr id="12" name="Picture 2" descr="C:\Users\NAMRU6\Desktop\IAI\fotos\CAMBIOS EN GRILLAS\SEP 2015\CIMG2852.JPG"/>
          <p:cNvPicPr>
            <a:picLocks noChangeAspect="1" noChangeArrowheads="1"/>
          </p:cNvPicPr>
          <p:nvPr/>
        </p:nvPicPr>
        <p:blipFill rotWithShape="1">
          <a:blip r:embed="rId5" cstate="print"/>
          <a:srcRect l="3668" r="13723" b="17459"/>
          <a:stretch/>
        </p:blipFill>
        <p:spPr bwMode="auto">
          <a:xfrm>
            <a:off x="7273868" y="1270490"/>
            <a:ext cx="1904355" cy="1071077"/>
          </a:xfrm>
          <a:prstGeom prst="rect">
            <a:avLst/>
          </a:prstGeom>
          <a:ln>
            <a:noFill/>
          </a:ln>
          <a:effectLst>
            <a:softEdge rad="112500"/>
          </a:effectLst>
        </p:spPr>
      </p:pic>
      <p:pic>
        <p:nvPicPr>
          <p:cNvPr id="13" name="Picture 2" descr="C:\Users\Claudia.Guezala\Documents\NMRCD DOCS\DEEI DOCS\VBZD DOCS\IAI\entrada a trocha2.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81143" y="1299522"/>
            <a:ext cx="1877202" cy="1071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3" descr="L:\3900 - Virology &amp; Emerging Infections\VBZD\Projects\Ayayay\Pagina_Web_RAICES\Fotos\About the project\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2" t="11136" b="11358"/>
          <a:stretch/>
        </p:blipFill>
        <p:spPr bwMode="auto">
          <a:xfrm>
            <a:off x="5459009" y="2370599"/>
            <a:ext cx="1899336" cy="1102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L:\3900 - Virology &amp; Emerging Infections\VBZD\Projects\Ayayay\Pagina_Web_RAICES\Fotos\About the project\DSC0338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703" b="5027"/>
          <a:stretch/>
        </p:blipFill>
        <p:spPr bwMode="auto">
          <a:xfrm>
            <a:off x="7266798" y="2370600"/>
            <a:ext cx="1877202" cy="11021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082800" y="-50802"/>
            <a:ext cx="61341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Background</a:t>
            </a:r>
          </a:p>
        </p:txBody>
      </p:sp>
      <p:grpSp>
        <p:nvGrpSpPr>
          <p:cNvPr id="3" name="Group 2"/>
          <p:cNvGrpSpPr/>
          <p:nvPr/>
        </p:nvGrpSpPr>
        <p:grpSpPr>
          <a:xfrm>
            <a:off x="6156262" y="3628044"/>
            <a:ext cx="1711441" cy="963292"/>
            <a:chOff x="5908559" y="3979820"/>
            <a:chExt cx="1898074" cy="1146763"/>
          </a:xfrm>
        </p:grpSpPr>
        <p:sp>
          <p:nvSpPr>
            <p:cNvPr id="21" name="TextBox 20"/>
            <p:cNvSpPr txBox="1"/>
            <p:nvPr/>
          </p:nvSpPr>
          <p:spPr>
            <a:xfrm>
              <a:off x="5916678" y="4801398"/>
              <a:ext cx="1889955" cy="325185"/>
            </a:xfrm>
            <a:prstGeom prst="rect">
              <a:avLst/>
            </a:prstGeom>
            <a:solidFill>
              <a:schemeClr val="bg1"/>
            </a:solidFill>
          </p:spPr>
          <p:txBody>
            <a:bodyPr wrap="square" rtlCol="0">
              <a:spAutoFit/>
            </a:bodyPr>
            <a:lstStyle/>
            <a:p>
              <a:pPr algn="just"/>
              <a:r>
                <a:rPr lang="en-US" sz="500" b="1" dirty="0">
                  <a:solidFill>
                    <a:schemeClr val="tx1">
                      <a:lumMod val="85000"/>
                      <a:lumOff val="15000"/>
                    </a:schemeClr>
                  </a:solidFill>
                </a:rPr>
                <a:t>Razuri H, et al.; Andes hantavirus variant in rodents, southern Amazon Basin, Peru. Emerging infectious diseases. 2014 Feb;20(2):257.</a:t>
              </a:r>
            </a:p>
          </p:txBody>
        </p:sp>
        <p:pic>
          <p:nvPicPr>
            <p:cNvPr id="2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4324" b="66062"/>
            <a:stretch/>
          </p:blipFill>
          <p:spPr bwMode="auto">
            <a:xfrm>
              <a:off x="5908559" y="3979820"/>
              <a:ext cx="1898074" cy="88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81207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7" name="Group 46"/>
          <p:cNvGrpSpPr/>
          <p:nvPr/>
        </p:nvGrpSpPr>
        <p:grpSpPr>
          <a:xfrm>
            <a:off x="5761043" y="4121644"/>
            <a:ext cx="2539645" cy="760161"/>
            <a:chOff x="5218401" y="4376412"/>
            <a:chExt cx="2539645" cy="760161"/>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401" y="4376412"/>
              <a:ext cx="2539645" cy="56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678" y="4927250"/>
              <a:ext cx="2062595" cy="20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0" y="-12702"/>
            <a:ext cx="91440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Background</a:t>
            </a:r>
          </a:p>
        </p:txBody>
      </p:sp>
      <p:sp>
        <p:nvSpPr>
          <p:cNvPr id="9" name="Content Placeholder 2"/>
          <p:cNvSpPr>
            <a:spLocks noGrp="1"/>
          </p:cNvSpPr>
          <p:nvPr>
            <p:ph idx="1"/>
          </p:nvPr>
        </p:nvSpPr>
        <p:spPr>
          <a:xfrm>
            <a:off x="-2603" y="921324"/>
            <a:ext cx="5706058" cy="4222176"/>
          </a:xfrm>
        </p:spPr>
        <p:txBody>
          <a:bodyPr>
            <a:noAutofit/>
          </a:bodyPr>
          <a:lstStyle/>
          <a:p>
            <a:pPr lvl="0">
              <a:lnSpc>
                <a:spcPct val="150000"/>
              </a:lnSpc>
            </a:pPr>
            <a:r>
              <a:rPr lang="en-US" sz="2100" dirty="0">
                <a:solidFill>
                  <a:schemeClr val="bg2">
                    <a:lumMod val="25000"/>
                  </a:schemeClr>
                </a:solidFill>
              </a:rPr>
              <a:t>Most emerging diseases are zoonotic in origin:</a:t>
            </a:r>
          </a:p>
          <a:p>
            <a:pPr>
              <a:lnSpc>
                <a:spcPct val="150000"/>
              </a:lnSpc>
            </a:pPr>
            <a:r>
              <a:rPr lang="en-US" sz="2100" dirty="0">
                <a:solidFill>
                  <a:schemeClr val="bg2">
                    <a:lumMod val="25000"/>
                  </a:schemeClr>
                </a:solidFill>
              </a:rPr>
              <a:t>Drivers: changes in land use (migration, urbanization, agricultural expansion) </a:t>
            </a:r>
            <a:r>
              <a:rPr lang="en-US" sz="2100" dirty="0">
                <a:solidFill>
                  <a:schemeClr val="bg2">
                    <a:lumMod val="25000"/>
                  </a:schemeClr>
                </a:solidFill>
                <a:sym typeface="Wingdings" panose="05000000000000000000" pitchFamily="2" charset="2"/>
              </a:rPr>
              <a:t> </a:t>
            </a:r>
            <a:r>
              <a:rPr lang="en-US" sz="2100" dirty="0">
                <a:solidFill>
                  <a:schemeClr val="bg2">
                    <a:lumMod val="25000"/>
                  </a:schemeClr>
                </a:solidFill>
              </a:rPr>
              <a:t>Habitat destruction</a:t>
            </a:r>
          </a:p>
          <a:p>
            <a:pPr lvl="0">
              <a:lnSpc>
                <a:spcPct val="150000"/>
              </a:lnSpc>
            </a:pPr>
            <a:r>
              <a:rPr lang="en-US" sz="2100" dirty="0">
                <a:solidFill>
                  <a:schemeClr val="bg2">
                    <a:lumMod val="25000"/>
                  </a:schemeClr>
                </a:solidFill>
              </a:rPr>
              <a:t>Rodents are estimated to be reservoirs for numerous zoonotic pathogens</a:t>
            </a:r>
          </a:p>
          <a:p>
            <a:pPr lvl="0">
              <a:lnSpc>
                <a:spcPct val="150000"/>
              </a:lnSpc>
            </a:pPr>
            <a:r>
              <a:rPr lang="en-US" sz="2100" dirty="0">
                <a:solidFill>
                  <a:schemeClr val="bg2">
                    <a:lumMod val="25000"/>
                  </a:schemeClr>
                </a:solidFill>
              </a:rPr>
              <a:t>South America: Hantavirus, Arenavirus, leptospira.</a:t>
            </a:r>
            <a:endParaRPr lang="en-US" sz="2100" dirty="0">
              <a:solidFill>
                <a:schemeClr val="bg2">
                  <a:lumMod val="25000"/>
                </a:schemeClr>
              </a:solidFill>
              <a:hlinkClick r:id="rId5"/>
            </a:endParaRPr>
          </a:p>
        </p:txBody>
      </p:sp>
      <p:grpSp>
        <p:nvGrpSpPr>
          <p:cNvPr id="43" name="Group 42"/>
          <p:cNvGrpSpPr/>
          <p:nvPr/>
        </p:nvGrpSpPr>
        <p:grpSpPr>
          <a:xfrm>
            <a:off x="6284537" y="1171411"/>
            <a:ext cx="2354924" cy="1546696"/>
            <a:chOff x="6075567" y="1219903"/>
            <a:chExt cx="2354924" cy="1546696"/>
          </a:xfrm>
        </p:grpSpPr>
        <p:sp>
          <p:nvSpPr>
            <p:cNvPr id="3" name="Oval 2"/>
            <p:cNvSpPr/>
            <p:nvPr/>
          </p:nvSpPr>
          <p:spPr>
            <a:xfrm>
              <a:off x="6075567" y="1452934"/>
              <a:ext cx="1088420" cy="90747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Wildlife &amp;</a:t>
              </a:r>
            </a:p>
            <a:p>
              <a:pPr algn="ctr"/>
              <a:r>
                <a:rPr lang="en-US" sz="1050" b="1" dirty="0"/>
                <a:t>Natural Habitats</a:t>
              </a:r>
            </a:p>
          </p:txBody>
        </p:sp>
        <p:sp>
          <p:nvSpPr>
            <p:cNvPr id="7" name="Rounded Rectangle 6"/>
            <p:cNvSpPr/>
            <p:nvPr/>
          </p:nvSpPr>
          <p:spPr>
            <a:xfrm>
              <a:off x="7484324" y="1471903"/>
              <a:ext cx="946167" cy="8210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People</a:t>
              </a:r>
            </a:p>
          </p:txBody>
        </p:sp>
        <p:cxnSp>
          <p:nvCxnSpPr>
            <p:cNvPr id="34" name="Straight Arrow Connector 33"/>
            <p:cNvCxnSpPr/>
            <p:nvPr/>
          </p:nvCxnSpPr>
          <p:spPr>
            <a:xfrm flipH="1">
              <a:off x="7046244" y="1771701"/>
              <a:ext cx="523433" cy="0"/>
            </a:xfrm>
            <a:prstGeom prst="straightConnector1">
              <a:avLst/>
            </a:prstGeom>
            <a:ln w="28575">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35894" y="1972448"/>
              <a:ext cx="494706" cy="1"/>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75565" y="1219903"/>
              <a:ext cx="885843" cy="400110"/>
            </a:xfrm>
            <a:prstGeom prst="rect">
              <a:avLst/>
            </a:prstGeom>
            <a:noFill/>
          </p:spPr>
          <p:txBody>
            <a:bodyPr wrap="square" rtlCol="0">
              <a:spAutoFit/>
            </a:bodyPr>
            <a:lstStyle/>
            <a:p>
              <a:pPr algn="ctr"/>
              <a:r>
                <a:rPr lang="en-US" sz="1000" b="1" dirty="0">
                  <a:solidFill>
                    <a:schemeClr val="accent6">
                      <a:lumMod val="75000"/>
                    </a:schemeClr>
                  </a:solidFill>
                </a:rPr>
                <a:t>Agricultural expansion</a:t>
              </a:r>
            </a:p>
          </p:txBody>
        </p:sp>
        <p:sp>
          <p:nvSpPr>
            <p:cNvPr id="37" name="TextBox 36"/>
            <p:cNvSpPr txBox="1"/>
            <p:nvPr/>
          </p:nvSpPr>
          <p:spPr>
            <a:xfrm>
              <a:off x="6821896" y="1371591"/>
              <a:ext cx="995496" cy="400110"/>
            </a:xfrm>
            <a:prstGeom prst="rect">
              <a:avLst/>
            </a:prstGeom>
            <a:noFill/>
          </p:spPr>
          <p:txBody>
            <a:bodyPr wrap="square" rtlCol="0">
              <a:spAutoFit/>
            </a:bodyPr>
            <a:lstStyle/>
            <a:p>
              <a:pPr algn="ctr"/>
              <a:r>
                <a:rPr lang="en-US" sz="1000" b="1" dirty="0">
                  <a:solidFill>
                    <a:schemeClr val="accent6">
                      <a:lumMod val="75000"/>
                    </a:schemeClr>
                  </a:solidFill>
                </a:rPr>
                <a:t>Human migration</a:t>
              </a:r>
            </a:p>
          </p:txBody>
        </p:sp>
        <p:sp>
          <p:nvSpPr>
            <p:cNvPr id="38" name="TextBox 37"/>
            <p:cNvSpPr txBox="1"/>
            <p:nvPr/>
          </p:nvSpPr>
          <p:spPr>
            <a:xfrm>
              <a:off x="6330057" y="1243175"/>
              <a:ext cx="898946" cy="400110"/>
            </a:xfrm>
            <a:prstGeom prst="rect">
              <a:avLst/>
            </a:prstGeom>
            <a:noFill/>
          </p:spPr>
          <p:txBody>
            <a:bodyPr wrap="square" rtlCol="0">
              <a:spAutoFit/>
            </a:bodyPr>
            <a:lstStyle/>
            <a:p>
              <a:pPr algn="ctr"/>
              <a:r>
                <a:rPr lang="en-US" sz="1000" b="1" dirty="0">
                  <a:solidFill>
                    <a:schemeClr val="accent6">
                      <a:lumMod val="75000"/>
                    </a:schemeClr>
                  </a:solidFill>
                </a:rPr>
                <a:t>Biodiversity loss</a:t>
              </a:r>
            </a:p>
          </p:txBody>
        </p:sp>
        <p:sp>
          <p:nvSpPr>
            <p:cNvPr id="39" name="TextBox 38"/>
            <p:cNvSpPr txBox="1"/>
            <p:nvPr/>
          </p:nvSpPr>
          <p:spPr>
            <a:xfrm>
              <a:off x="6708416" y="2027175"/>
              <a:ext cx="1222455" cy="400110"/>
            </a:xfrm>
            <a:prstGeom prst="rect">
              <a:avLst/>
            </a:prstGeom>
            <a:noFill/>
          </p:spPr>
          <p:txBody>
            <a:bodyPr wrap="square" rtlCol="0">
              <a:spAutoFit/>
            </a:bodyPr>
            <a:lstStyle/>
            <a:p>
              <a:pPr algn="ctr"/>
              <a:r>
                <a:rPr lang="en-US" sz="1000" b="1" dirty="0">
                  <a:solidFill>
                    <a:schemeClr val="accent1">
                      <a:lumMod val="50000"/>
                    </a:schemeClr>
                  </a:solidFill>
                </a:rPr>
                <a:t>Pathogens transmission</a:t>
              </a:r>
            </a:p>
          </p:txBody>
        </p:sp>
        <p:sp>
          <p:nvSpPr>
            <p:cNvPr id="40" name="TextBox 39"/>
            <p:cNvSpPr txBox="1"/>
            <p:nvPr/>
          </p:nvSpPr>
          <p:spPr>
            <a:xfrm>
              <a:off x="6696732" y="2366489"/>
              <a:ext cx="1222455" cy="400110"/>
            </a:xfrm>
            <a:prstGeom prst="rect">
              <a:avLst/>
            </a:prstGeom>
            <a:noFill/>
          </p:spPr>
          <p:txBody>
            <a:bodyPr wrap="square" rtlCol="0">
              <a:spAutoFit/>
            </a:bodyPr>
            <a:lstStyle/>
            <a:p>
              <a:pPr algn="ctr"/>
              <a:r>
                <a:rPr lang="en-US" sz="1000" b="1" dirty="0">
                  <a:solidFill>
                    <a:schemeClr val="accent1">
                      <a:lumMod val="50000"/>
                    </a:schemeClr>
                  </a:solidFill>
                </a:rPr>
                <a:t>Vectors / reservoirs distribution</a:t>
              </a:r>
            </a:p>
          </p:txBody>
        </p:sp>
      </p:grpSp>
      <p:pic>
        <p:nvPicPr>
          <p:cNvPr id="4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299" y="3137674"/>
            <a:ext cx="1730934" cy="103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344864" y="3092915"/>
            <a:ext cx="1565777" cy="1136717"/>
            <a:chOff x="7087790" y="987347"/>
            <a:chExt cx="1965700" cy="1777718"/>
          </a:xfrm>
        </p:grpSpPr>
        <p:sp>
          <p:nvSpPr>
            <p:cNvPr id="13" name="TextBox 12"/>
            <p:cNvSpPr txBox="1"/>
            <p:nvPr/>
          </p:nvSpPr>
          <p:spPr>
            <a:xfrm>
              <a:off x="7087790" y="2441900"/>
              <a:ext cx="1889955" cy="323165"/>
            </a:xfrm>
            <a:prstGeom prst="rect">
              <a:avLst/>
            </a:prstGeom>
            <a:solidFill>
              <a:schemeClr val="bg1"/>
            </a:solidFill>
          </p:spPr>
          <p:txBody>
            <a:bodyPr wrap="square" rtlCol="0">
              <a:spAutoFit/>
            </a:bodyPr>
            <a:lstStyle/>
            <a:p>
              <a:pPr algn="just"/>
              <a:r>
                <a:rPr lang="en-US" sz="500" b="1" dirty="0">
                  <a:solidFill>
                    <a:schemeClr val="tx1">
                      <a:lumMod val="85000"/>
                      <a:lumOff val="15000"/>
                    </a:schemeClr>
                  </a:solidFill>
                </a:rPr>
                <a:t>Razuri H, et al.; Andes hantavirus variant in rodents, southern Amazon Basin, Peru. Emerging infectious diseases. 2014 Feb;20(2):257.</a:t>
              </a: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24" b="66062"/>
            <a:stretch/>
          </p:blipFill>
          <p:spPr bwMode="auto">
            <a:xfrm>
              <a:off x="7155416" y="987347"/>
              <a:ext cx="1898074" cy="87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24" t="72029" b="3283"/>
            <a:stretch/>
          </p:blipFill>
          <p:spPr bwMode="auto">
            <a:xfrm>
              <a:off x="7129352" y="1860007"/>
              <a:ext cx="1898074" cy="63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2613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97139" y="4767263"/>
            <a:ext cx="2133600" cy="273844"/>
          </a:xfrm>
        </p:spPr>
        <p:txBody>
          <a:bodyPr/>
          <a:lstStyle/>
          <a:p>
            <a:fld id="{2217C415-4B10-4358-9C2D-0184BCDF7EF6}" type="slidenum">
              <a:rPr lang="en-US" smtClean="0">
                <a:solidFill>
                  <a:schemeClr val="tx1"/>
                </a:solidFill>
              </a:rPr>
              <a:t>28</a:t>
            </a:fld>
            <a:endParaRPr lang="en-US" dirty="0">
              <a:solidFill>
                <a:schemeClr val="tx1"/>
              </a:solidFill>
            </a:endParaRPr>
          </a:p>
        </p:txBody>
      </p:sp>
      <p:sp>
        <p:nvSpPr>
          <p:cNvPr id="24" name="TextBox 23"/>
          <p:cNvSpPr txBox="1"/>
          <p:nvPr/>
        </p:nvSpPr>
        <p:spPr>
          <a:xfrm>
            <a:off x="228600" y="2307138"/>
            <a:ext cx="8915400" cy="1708160"/>
          </a:xfrm>
          <a:prstGeom prst="rect">
            <a:avLst/>
          </a:prstGeom>
          <a:solidFill>
            <a:schemeClr val="bg1"/>
          </a:solidFill>
        </p:spPr>
        <p:txBody>
          <a:bodyPr wrap="square" rtlCol="0">
            <a:spAutoFit/>
          </a:bodyPr>
          <a:lstStyle/>
          <a:p>
            <a:r>
              <a:rPr lang="en-US" sz="1050" dirty="0">
                <a:latin typeface="Times New Roman" panose="02020603050405020304" pitchFamily="18" charset="0"/>
                <a:cs typeface="Times New Roman" panose="02020603050405020304" pitchFamily="18" charset="0"/>
              </a:rPr>
              <a:t>Casapía M, Mamani E, García MP, Miraval ML, Valencia P, Quino AH, Álvarez C, Donaires LF. Hantavirus pulmonary syndrome (Rio Mamore virus) in the Peruvian Amazon region. Revista peruana de medicina experimental y salud publica. 2012 Sep;29(3):390-5.</a:t>
            </a:r>
          </a:p>
          <a:p>
            <a:r>
              <a:rPr lang="en-US" sz="1050" dirty="0">
                <a:latin typeface="Times New Roman" panose="02020603050405020304" pitchFamily="18" charset="0"/>
                <a:cs typeface="Times New Roman" panose="02020603050405020304" pitchFamily="18" charset="0"/>
              </a:rPr>
              <a:t>Powers AM, Mercer DR, Watts DM, Guzman H, Fulhorst CF, Popov VL, Tesh RB. Isolation and genetic characterization of a hantavirus (Bunyaviridae: Hantavirus) from a rodent, Oligoryzomys microtis (Muridae), collected in northeastern Peru. The American journal of tropical medicine and hygiene. 1999 Jul 1;61(1):92-8.</a:t>
            </a:r>
          </a:p>
          <a:p>
            <a:r>
              <a:rPr lang="en-US" sz="1050" dirty="0">
                <a:latin typeface="Times New Roman" panose="02020603050405020304" pitchFamily="18" charset="0"/>
                <a:cs typeface="Times New Roman" panose="02020603050405020304" pitchFamily="18" charset="0"/>
              </a:rPr>
              <a:t>Powers AM, Mercer DR, Watts DM, Guzman H, Fulhorst CF, Popov VL, Tesh RB. Isolation and genetic characterization of a hantavirus (Bunyaviridae: Hantavirus) from a rodent, Oligoryzomys microtis (Muridae), collected in northeastern Peru. The American journal of tropical medicine and hygiene. 1999 Jul 1;61(1):92-8.</a:t>
            </a:r>
          </a:p>
          <a:p>
            <a:r>
              <a:rPr lang="en-US" sz="1050" dirty="0"/>
              <a:t>Razuri H, Tokarz R, Ghersi BM, Salmon-Mulanovich G, Guezala MC, Albujar C, Mendoza AP, Tinoco YO, Cruz C, Silva M, Vasquez A. Andes hantavirus variant in rodents, southern Amazon Basin, Peru. Emerging infectious diseases. 2014 Feb;20(2):257.</a:t>
            </a:r>
          </a:p>
        </p:txBody>
      </p:sp>
    </p:spTree>
    <p:extLst>
      <p:ext uri="{BB962C8B-B14F-4D97-AF65-F5344CB8AC3E}">
        <p14:creationId xmlns:p14="http://schemas.microsoft.com/office/powerpoint/2010/main" val="18113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74295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781050"/>
            <a:ext cx="9144000" cy="114300"/>
          </a:xfrm>
          <a:prstGeom prst="rect">
            <a:avLst/>
          </a:prstGeom>
          <a:gradFill>
            <a:gsLst>
              <a:gs pos="0">
                <a:srgbClr val="C2CED0"/>
              </a:gs>
              <a:gs pos="35000">
                <a:srgbClr val="D4DCDE"/>
              </a:gs>
              <a:gs pos="100000">
                <a:srgbClr val="EEF2F2"/>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4387850" fontAlgn="base">
              <a:spcBef>
                <a:spcPct val="0"/>
              </a:spcBef>
              <a:spcAft>
                <a:spcPct val="0"/>
              </a:spcAft>
            </a:pPr>
            <a:endParaRPr lang="en-US" sz="8600"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2217C415-4B10-4358-9C2D-0184BCDF7EF6}" type="slidenum">
              <a:rPr lang="en-US" smtClean="0">
                <a:solidFill>
                  <a:schemeClr val="tx1"/>
                </a:solidFill>
              </a:rPr>
              <a:t>29</a:t>
            </a:fld>
            <a:endParaRPr lang="en-US" dirty="0">
              <a:solidFill>
                <a:schemeClr val="tx1"/>
              </a:solidFill>
            </a:endParaRPr>
          </a:p>
        </p:txBody>
      </p:sp>
      <p:sp>
        <p:nvSpPr>
          <p:cNvPr id="15" name="TextBox 14"/>
          <p:cNvSpPr txBox="1"/>
          <p:nvPr/>
        </p:nvSpPr>
        <p:spPr>
          <a:xfrm>
            <a:off x="5643275" y="57150"/>
            <a:ext cx="3500725" cy="723900"/>
          </a:xfrm>
          <a:prstGeom prst="rect">
            <a:avLst/>
          </a:prstGeom>
          <a:noFill/>
        </p:spPr>
        <p:txBody>
          <a:bodyPr wrap="square" rtlCol="0">
            <a:spAutoFit/>
          </a:bodyPr>
          <a:lstStyle/>
          <a:p>
            <a:r>
              <a:rPr lang="en-US" sz="20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Trapping success and inventory completeness</a:t>
            </a:r>
          </a:p>
        </p:txBody>
      </p:sp>
      <p:graphicFrame>
        <p:nvGraphicFramePr>
          <p:cNvPr id="17" name="Table 16"/>
          <p:cNvGraphicFramePr>
            <a:graphicFrameLocks noGrp="1"/>
          </p:cNvGraphicFramePr>
          <p:nvPr>
            <p:extLst>
              <p:ext uri="{D42A27DB-BD31-4B8C-83A1-F6EECF244321}">
                <p14:modId xmlns:p14="http://schemas.microsoft.com/office/powerpoint/2010/main" val="3675072928"/>
              </p:ext>
            </p:extLst>
          </p:nvPr>
        </p:nvGraphicFramePr>
        <p:xfrm>
          <a:off x="3856549" y="1135328"/>
          <a:ext cx="4876799" cy="3823621"/>
        </p:xfrm>
        <a:graphic>
          <a:graphicData uri="http://schemas.openxmlformats.org/drawingml/2006/table">
            <a:tbl>
              <a:tblPr firstRow="1" firstCol="1" bandRow="1">
                <a:tableStyleId>{5C22544A-7EE6-4342-B048-85BDC9FD1C3A}</a:tableStyleId>
              </a:tblPr>
              <a:tblGrid>
                <a:gridCol w="803491">
                  <a:extLst>
                    <a:ext uri="{9D8B030D-6E8A-4147-A177-3AD203B41FA5}">
                      <a16:colId xmlns:a16="http://schemas.microsoft.com/office/drawing/2014/main" val="20000"/>
                    </a:ext>
                  </a:extLst>
                </a:gridCol>
                <a:gridCol w="736532">
                  <a:extLst>
                    <a:ext uri="{9D8B030D-6E8A-4147-A177-3AD203B41FA5}">
                      <a16:colId xmlns:a16="http://schemas.microsoft.com/office/drawing/2014/main" val="20001"/>
                    </a:ext>
                  </a:extLst>
                </a:gridCol>
                <a:gridCol w="926535">
                  <a:extLst>
                    <a:ext uri="{9D8B030D-6E8A-4147-A177-3AD203B41FA5}">
                      <a16:colId xmlns:a16="http://schemas.microsoft.com/office/drawing/2014/main" val="20002"/>
                    </a:ext>
                  </a:extLst>
                </a:gridCol>
                <a:gridCol w="682736">
                  <a:extLst>
                    <a:ext uri="{9D8B030D-6E8A-4147-A177-3AD203B41FA5}">
                      <a16:colId xmlns:a16="http://schemas.microsoft.com/office/drawing/2014/main" val="20003"/>
                    </a:ext>
                  </a:extLst>
                </a:gridCol>
                <a:gridCol w="1727505">
                  <a:extLst>
                    <a:ext uri="{9D8B030D-6E8A-4147-A177-3AD203B41FA5}">
                      <a16:colId xmlns:a16="http://schemas.microsoft.com/office/drawing/2014/main" val="20004"/>
                    </a:ext>
                  </a:extLst>
                </a:gridCol>
              </a:tblGrid>
              <a:tr h="498956">
                <a:tc>
                  <a:txBody>
                    <a:bodyPr/>
                    <a:lstStyle/>
                    <a:p>
                      <a:pPr algn="ctr">
                        <a:lnSpc>
                          <a:spcPct val="115000"/>
                        </a:lnSpc>
                        <a:spcAft>
                          <a:spcPts val="0"/>
                        </a:spcAft>
                      </a:pPr>
                      <a:r>
                        <a:rPr lang="es-PE" sz="1400" dirty="0">
                          <a:solidFill>
                            <a:schemeClr val="tx2">
                              <a:lumMod val="75000"/>
                            </a:schemeClr>
                          </a:solidFill>
                          <a:effectLst/>
                        </a:rPr>
                        <a:t> Site (Village)</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dirty="0">
                          <a:solidFill>
                            <a:schemeClr val="tx2">
                              <a:lumMod val="75000"/>
                            </a:schemeClr>
                          </a:solidFill>
                          <a:effectLst/>
                        </a:rPr>
                        <a:t>Habitat</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dirty="0">
                          <a:solidFill>
                            <a:schemeClr val="tx2">
                              <a:lumMod val="75000"/>
                            </a:schemeClr>
                          </a:solidFill>
                          <a:effectLst/>
                        </a:rPr>
                        <a:t>S Mean (runs)</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dirty="0">
                          <a:solidFill>
                            <a:schemeClr val="tx2">
                              <a:lumMod val="75000"/>
                            </a:schemeClr>
                          </a:solidFill>
                          <a:effectLst/>
                        </a:rPr>
                        <a:t>Chao 2 Mean</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dirty="0">
                          <a:solidFill>
                            <a:schemeClr val="tx2">
                              <a:lumMod val="75000"/>
                            </a:schemeClr>
                          </a:solidFill>
                          <a:effectLst/>
                        </a:rPr>
                        <a:t>Completeness</a:t>
                      </a:r>
                      <a:endParaRPr lang="en-US" sz="16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0"/>
                  </a:ext>
                </a:extLst>
              </a:tr>
              <a:tr h="359725">
                <a:tc>
                  <a:txBody>
                    <a:bodyPr/>
                    <a:lstStyle/>
                    <a:p>
                      <a:pPr algn="ctr">
                        <a:lnSpc>
                          <a:spcPct val="115000"/>
                        </a:lnSpc>
                        <a:spcAft>
                          <a:spcPts val="0"/>
                        </a:spcAft>
                      </a:pPr>
                      <a:r>
                        <a:rPr lang="es-PE" sz="1400" dirty="0">
                          <a:solidFill>
                            <a:schemeClr val="tx2">
                              <a:lumMod val="75000"/>
                            </a:schemeClr>
                          </a:solidFill>
                          <a:effectLst/>
                        </a:rPr>
                        <a:t>A</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latin typeface="+mn-lt"/>
                        </a:rPr>
                        <a:t>ND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11.46</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87.26</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1"/>
                  </a:ext>
                </a:extLst>
              </a:tr>
              <a:tr h="200667">
                <a:tc>
                  <a:txBody>
                    <a:bodyPr/>
                    <a:lstStyle/>
                    <a:p>
                      <a:pPr algn="ctr">
                        <a:lnSpc>
                          <a:spcPct val="115000"/>
                        </a:lnSpc>
                        <a:spcAft>
                          <a:spcPts val="0"/>
                        </a:spcAft>
                      </a:pPr>
                      <a:r>
                        <a:rPr lang="es-PE" sz="1400" dirty="0">
                          <a:solidFill>
                            <a:schemeClr val="tx2">
                              <a:lumMod val="75000"/>
                            </a:schemeClr>
                          </a:solidFill>
                          <a:effectLst/>
                        </a:rPr>
                        <a:t>A</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E</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11</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11.99</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91.74</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2"/>
                  </a:ext>
                </a:extLst>
              </a:tr>
              <a:tr h="216937">
                <a:tc>
                  <a:txBody>
                    <a:bodyPr/>
                    <a:lstStyle/>
                    <a:p>
                      <a:pPr algn="ctr">
                        <a:lnSpc>
                          <a:spcPct val="115000"/>
                        </a:lnSpc>
                        <a:spcAft>
                          <a:spcPts val="0"/>
                        </a:spcAft>
                      </a:pPr>
                      <a:r>
                        <a:rPr lang="es-PE" sz="1400" dirty="0">
                          <a:solidFill>
                            <a:schemeClr val="tx2">
                              <a:lumMod val="75000"/>
                            </a:schemeClr>
                          </a:solidFill>
                          <a:effectLst/>
                        </a:rPr>
                        <a:t>A</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9.96</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90.36</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3"/>
                  </a:ext>
                </a:extLst>
              </a:tr>
              <a:tr h="332638">
                <a:tc>
                  <a:txBody>
                    <a:bodyPr/>
                    <a:lstStyle/>
                    <a:p>
                      <a:pPr algn="ctr">
                        <a:lnSpc>
                          <a:spcPct val="115000"/>
                        </a:lnSpc>
                        <a:spcAft>
                          <a:spcPts val="0"/>
                        </a:spcAft>
                      </a:pPr>
                      <a:r>
                        <a:rPr lang="es-PE" sz="1400" dirty="0">
                          <a:solidFill>
                            <a:schemeClr val="tx2">
                              <a:lumMod val="75000"/>
                            </a:schemeClr>
                          </a:solidFill>
                          <a:effectLst/>
                        </a:rPr>
                        <a:t> FB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latin typeface="+mn-lt"/>
                        </a:rPr>
                        <a:t>ND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5</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5</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100.00</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4"/>
                  </a:ext>
                </a:extLst>
              </a:tr>
              <a:tr h="195244">
                <a:tc>
                  <a:txBody>
                    <a:bodyPr/>
                    <a:lstStyle/>
                    <a:p>
                      <a:pPr algn="ctr">
                        <a:lnSpc>
                          <a:spcPct val="115000"/>
                        </a:lnSpc>
                        <a:spcAft>
                          <a:spcPts val="0"/>
                        </a:spcAft>
                      </a:pPr>
                      <a:r>
                        <a:rPr lang="es-PE" sz="1400" dirty="0">
                          <a:solidFill>
                            <a:schemeClr val="tx2">
                              <a:lumMod val="75000"/>
                            </a:schemeClr>
                          </a:solidFill>
                          <a:effectLst/>
                        </a:rPr>
                        <a:t> FB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E</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9</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100.00</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5"/>
                  </a:ext>
                </a:extLst>
              </a:tr>
              <a:tr h="216937">
                <a:tc>
                  <a:txBody>
                    <a:bodyPr/>
                    <a:lstStyle/>
                    <a:p>
                      <a:pPr algn="ctr">
                        <a:lnSpc>
                          <a:spcPct val="115000"/>
                        </a:lnSpc>
                        <a:spcAft>
                          <a:spcPts val="0"/>
                        </a:spcAft>
                      </a:pPr>
                      <a:r>
                        <a:rPr lang="es-PE" sz="1400" dirty="0">
                          <a:solidFill>
                            <a:schemeClr val="tx2">
                              <a:lumMod val="75000"/>
                            </a:schemeClr>
                          </a:solidFill>
                          <a:effectLst/>
                        </a:rPr>
                        <a:t> FB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4</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4</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100.00</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6"/>
                  </a:ext>
                </a:extLst>
              </a:tr>
              <a:tr h="332638">
                <a:tc>
                  <a:txBody>
                    <a:bodyPr/>
                    <a:lstStyle/>
                    <a:p>
                      <a:pPr algn="ctr">
                        <a:lnSpc>
                          <a:spcPct val="115000"/>
                        </a:lnSpc>
                        <a:spcAft>
                          <a:spcPts val="0"/>
                        </a:spcAft>
                      </a:pPr>
                      <a:r>
                        <a:rPr lang="es-PE" sz="1400" dirty="0">
                          <a:solidFill>
                            <a:schemeClr val="tx2">
                              <a:lumMod val="75000"/>
                            </a:schemeClr>
                          </a:solidFill>
                          <a:effectLst/>
                        </a:rPr>
                        <a:t>LN</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latin typeface="+mn-lt"/>
                        </a:rPr>
                        <a:t>ND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13.91</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57.51</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7"/>
                  </a:ext>
                </a:extLst>
              </a:tr>
              <a:tr h="191820">
                <a:tc>
                  <a:txBody>
                    <a:bodyPr/>
                    <a:lstStyle/>
                    <a:p>
                      <a:pPr algn="ctr">
                        <a:lnSpc>
                          <a:spcPct val="115000"/>
                        </a:lnSpc>
                        <a:spcAft>
                          <a:spcPts val="0"/>
                        </a:spcAft>
                      </a:pPr>
                      <a:r>
                        <a:rPr lang="es-PE" sz="1400" dirty="0">
                          <a:solidFill>
                            <a:schemeClr val="tx2">
                              <a:lumMod val="75000"/>
                            </a:schemeClr>
                          </a:solidFill>
                          <a:effectLst/>
                        </a:rPr>
                        <a:t>LN</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E</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8.99</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88.99</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8"/>
                  </a:ext>
                </a:extLst>
              </a:tr>
              <a:tr h="216937">
                <a:tc>
                  <a:txBody>
                    <a:bodyPr/>
                    <a:lstStyle/>
                    <a:p>
                      <a:pPr algn="ctr">
                        <a:lnSpc>
                          <a:spcPct val="115000"/>
                        </a:lnSpc>
                        <a:spcAft>
                          <a:spcPts val="0"/>
                        </a:spcAft>
                      </a:pPr>
                      <a:r>
                        <a:rPr lang="es-PE" sz="1400" dirty="0">
                          <a:solidFill>
                            <a:schemeClr val="tx2">
                              <a:lumMod val="75000"/>
                            </a:schemeClr>
                          </a:solidFill>
                          <a:effectLst/>
                        </a:rPr>
                        <a:t>LN</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2</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2</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100.00</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09"/>
                  </a:ext>
                </a:extLst>
              </a:tr>
              <a:tr h="332638">
                <a:tc>
                  <a:txBody>
                    <a:bodyPr/>
                    <a:lstStyle/>
                    <a:p>
                      <a:pPr algn="ctr">
                        <a:lnSpc>
                          <a:spcPct val="115000"/>
                        </a:lnSpc>
                        <a:spcAft>
                          <a:spcPts val="0"/>
                        </a:spcAft>
                      </a:pPr>
                      <a:r>
                        <a:rPr lang="es-PE" sz="1400" dirty="0">
                          <a:solidFill>
                            <a:schemeClr val="tx2">
                              <a:lumMod val="75000"/>
                            </a:schemeClr>
                          </a:solidFill>
                          <a:effectLst/>
                        </a:rPr>
                        <a:t>SR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latin typeface="+mn-lt"/>
                        </a:rPr>
                        <a:t>ND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10.93</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73.19</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10"/>
                  </a:ext>
                </a:extLst>
              </a:tr>
              <a:tr h="249478">
                <a:tc>
                  <a:txBody>
                    <a:bodyPr/>
                    <a:lstStyle/>
                    <a:p>
                      <a:pPr algn="ctr">
                        <a:lnSpc>
                          <a:spcPct val="115000"/>
                        </a:lnSpc>
                        <a:spcAft>
                          <a:spcPts val="0"/>
                        </a:spcAft>
                      </a:pPr>
                      <a:r>
                        <a:rPr lang="es-PE" sz="1400" dirty="0">
                          <a:solidFill>
                            <a:schemeClr val="tx2">
                              <a:lumMod val="75000"/>
                            </a:schemeClr>
                          </a:solidFill>
                          <a:effectLst/>
                        </a:rPr>
                        <a:t>SR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E</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11</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11</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100.00</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11"/>
                  </a:ext>
                </a:extLst>
              </a:tr>
              <a:tr h="222361">
                <a:tc>
                  <a:txBody>
                    <a:bodyPr/>
                    <a:lstStyle/>
                    <a:p>
                      <a:pPr algn="ctr">
                        <a:lnSpc>
                          <a:spcPct val="115000"/>
                        </a:lnSpc>
                        <a:spcAft>
                          <a:spcPts val="0"/>
                        </a:spcAft>
                      </a:pPr>
                      <a:r>
                        <a:rPr lang="es-PE" sz="1400" dirty="0">
                          <a:solidFill>
                            <a:schemeClr val="tx2">
                              <a:lumMod val="75000"/>
                            </a:schemeClr>
                          </a:solidFill>
                          <a:effectLst/>
                        </a:rPr>
                        <a:t>SR </a:t>
                      </a:r>
                      <a:endParaRPr lang="en-US" sz="16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400" b="1" dirty="0">
                          <a:solidFill>
                            <a:schemeClr val="tx2">
                              <a:lumMod val="75000"/>
                            </a:schemeClr>
                          </a:solidFill>
                          <a:effectLst/>
                        </a:rPr>
                        <a:t>D</a:t>
                      </a:r>
                      <a:endParaRPr lang="en-US" sz="1600" b="1"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6</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7.46</a:t>
                      </a:r>
                      <a:endParaRPr lang="en-US" sz="1200" dirty="0">
                        <a:solidFill>
                          <a:schemeClr val="tx2">
                            <a:lumMod val="75000"/>
                          </a:schemeClr>
                        </a:solidFill>
                        <a:effectLst/>
                        <a:latin typeface="Calibri"/>
                      </a:endParaRPr>
                    </a:p>
                  </a:txBody>
                  <a:tcPr marL="62436" marR="62436" marT="0" marB="0" anchor="ctr">
                    <a:noFill/>
                  </a:tcPr>
                </a:tc>
                <a:tc>
                  <a:txBody>
                    <a:bodyPr/>
                    <a:lstStyle/>
                    <a:p>
                      <a:pPr algn="ctr">
                        <a:lnSpc>
                          <a:spcPct val="115000"/>
                        </a:lnSpc>
                        <a:spcAft>
                          <a:spcPts val="0"/>
                        </a:spcAft>
                      </a:pPr>
                      <a:r>
                        <a:rPr lang="es-PE" sz="1100" dirty="0">
                          <a:solidFill>
                            <a:schemeClr val="tx2">
                              <a:lumMod val="75000"/>
                            </a:schemeClr>
                          </a:solidFill>
                          <a:effectLst/>
                        </a:rPr>
                        <a:t>80.43</a:t>
                      </a:r>
                      <a:endParaRPr lang="en-US" sz="1200" dirty="0">
                        <a:solidFill>
                          <a:schemeClr val="tx2">
                            <a:lumMod val="75000"/>
                          </a:schemeClr>
                        </a:solidFill>
                        <a:effectLst/>
                        <a:latin typeface="Calibri"/>
                      </a:endParaRPr>
                    </a:p>
                  </a:txBody>
                  <a:tcPr marL="62436" marR="62436" marT="0" marB="0" anchor="ctr">
                    <a:noFill/>
                  </a:tcPr>
                </a:tc>
                <a:extLst>
                  <a:ext uri="{0D108BD9-81ED-4DB2-BD59-A6C34878D82A}">
                    <a16:rowId xmlns:a16="http://schemas.microsoft.com/office/drawing/2014/main" val="10012"/>
                  </a:ext>
                </a:extLst>
              </a:tr>
            </a:tbl>
          </a:graphicData>
        </a:graphic>
      </p:graphicFrame>
      <p:pic>
        <p:nvPicPr>
          <p:cNvPr id="18" name="Picture 16" descr="NAMRU-6 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80" y="57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012030" y="-60157"/>
            <a:ext cx="6134100" cy="830997"/>
          </a:xfrm>
          <a:prstGeom prst="rect">
            <a:avLst/>
          </a:prstGeom>
          <a:noFill/>
        </p:spPr>
        <p:txBody>
          <a:bodyPr wrap="square" rtlCol="0">
            <a:spAutoFit/>
          </a:bodyPr>
          <a:lstStyle/>
          <a:p>
            <a:pPr algn="ctr"/>
            <a:r>
              <a:rPr lang="en-US" sz="4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Results </a:t>
            </a:r>
          </a:p>
        </p:txBody>
      </p:sp>
      <p:sp>
        <p:nvSpPr>
          <p:cNvPr id="10" name="Content Placeholder 2"/>
          <p:cNvSpPr txBox="1">
            <a:spLocks/>
          </p:cNvSpPr>
          <p:nvPr/>
        </p:nvSpPr>
        <p:spPr>
          <a:xfrm>
            <a:off x="338674" y="1601283"/>
            <a:ext cx="2870194" cy="1285849"/>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002060"/>
                </a:solidFill>
              </a:rPr>
              <a:t>Trapping effort: </a:t>
            </a:r>
          </a:p>
          <a:p>
            <a:pPr marL="0" indent="0">
              <a:buNone/>
            </a:pPr>
            <a:r>
              <a:rPr lang="en-US" sz="1800" dirty="0">
                <a:solidFill>
                  <a:srgbClr val="002060"/>
                </a:solidFill>
              </a:rPr>
              <a:t>70634 trap-nights</a:t>
            </a:r>
          </a:p>
        </p:txBody>
      </p:sp>
    </p:spTree>
    <p:extLst>
      <p:ext uri="{BB962C8B-B14F-4D97-AF65-F5344CB8AC3E}">
        <p14:creationId xmlns:p14="http://schemas.microsoft.com/office/powerpoint/2010/main" val="106733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4651" y="45172"/>
            <a:ext cx="8064708" cy="4524315"/>
          </a:xfrm>
          <a:prstGeom prst="rect">
            <a:avLst/>
          </a:prstGeom>
        </p:spPr>
        <p:txBody>
          <a:bodyPr wrap="square">
            <a:spAutoFit/>
          </a:bodyPr>
          <a:lstStyle/>
          <a:p>
            <a:pPr>
              <a:lnSpc>
                <a:spcPct val="150000"/>
              </a:lnSpc>
            </a:pPr>
            <a:endParaRPr lang="es-ES" sz="3200" dirty="0">
              <a:cs typeface="Times New Roman" charset="0"/>
            </a:endParaRPr>
          </a:p>
          <a:p>
            <a:pPr marL="342900" indent="-342900" defTabSz="1280160">
              <a:lnSpc>
                <a:spcPct val="150000"/>
              </a:lnSpc>
              <a:spcBef>
                <a:spcPts val="0"/>
              </a:spcBef>
              <a:buClrTx/>
              <a:buSzTx/>
              <a:buFont typeface="Arial" panose="020B0604020202020204" pitchFamily="34" charset="0"/>
              <a:buChar char="•"/>
              <a:defRPr/>
            </a:pPr>
            <a:r>
              <a:rPr lang="en-US" sz="2000" dirty="0"/>
              <a:t>Evaluate the effect of man-made landscape changes on the dynamics of rodent communities</a:t>
            </a:r>
          </a:p>
          <a:p>
            <a:pPr marL="342900" indent="-342900" defTabSz="1280160">
              <a:lnSpc>
                <a:spcPct val="150000"/>
              </a:lnSpc>
              <a:spcBef>
                <a:spcPts val="0"/>
              </a:spcBef>
              <a:buClrTx/>
              <a:buSzTx/>
              <a:buFont typeface="Arial" panose="020B0604020202020204" pitchFamily="34" charset="0"/>
              <a:buChar char="•"/>
              <a:defRPr/>
            </a:pPr>
            <a:r>
              <a:rPr lang="en-US" sz="2000" dirty="0"/>
              <a:t>To develop low-tech, locally adaptable survey tools to assess real and perceived societal impacts and vulnerabilities to habitat </a:t>
            </a:r>
            <a:r>
              <a:rPr lang="en-US" sz="2000" dirty="0" smtClean="0"/>
              <a:t>perturbation</a:t>
            </a:r>
            <a:endParaRPr lang="en-US" sz="2000" dirty="0"/>
          </a:p>
          <a:p>
            <a:pPr marL="342900" indent="-342900" defTabSz="1280160">
              <a:lnSpc>
                <a:spcPct val="150000"/>
              </a:lnSpc>
              <a:spcBef>
                <a:spcPts val="0"/>
              </a:spcBef>
              <a:buClrTx/>
              <a:buSzTx/>
              <a:buFont typeface="Arial" panose="020B0604020202020204" pitchFamily="34" charset="0"/>
              <a:buChar char="•"/>
              <a:defRPr/>
            </a:pPr>
            <a:r>
              <a:rPr lang="en-US" sz="2000" dirty="0"/>
              <a:t>To establish a multinational and multidisciplinary network to study the effects of habitat perturbation on </a:t>
            </a:r>
            <a:r>
              <a:rPr lang="en-US" sz="2000" dirty="0" smtClean="0"/>
              <a:t>rodent </a:t>
            </a:r>
            <a:r>
              <a:rPr lang="en-US" sz="2000" dirty="0"/>
              <a:t>dynamics, rodent-borne diseases and other zoonoses: </a:t>
            </a:r>
          </a:p>
          <a:p>
            <a:pPr defTabSz="1280160">
              <a:lnSpc>
                <a:spcPct val="150000"/>
              </a:lnSpc>
              <a:spcBef>
                <a:spcPts val="0"/>
              </a:spcBef>
              <a:buClrTx/>
              <a:buSzTx/>
              <a:defRPr/>
            </a:pPr>
            <a:r>
              <a:rPr lang="en-US" sz="2000" dirty="0">
                <a:sym typeface="Wingdings" panose="05000000000000000000" pitchFamily="2" charset="2"/>
              </a:rPr>
              <a:t>       </a:t>
            </a:r>
            <a:r>
              <a:rPr lang="en-US" sz="2000" dirty="0"/>
              <a:t>aid shaping policies and prevent negative impacts on human health</a:t>
            </a:r>
          </a:p>
        </p:txBody>
      </p:sp>
      <p:sp>
        <p:nvSpPr>
          <p:cNvPr id="4" name="TextBox 3"/>
          <p:cNvSpPr txBox="1"/>
          <p:nvPr/>
        </p:nvSpPr>
        <p:spPr>
          <a:xfrm>
            <a:off x="0" y="31437"/>
            <a:ext cx="91440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Objectives</a:t>
            </a:r>
          </a:p>
        </p:txBody>
      </p:sp>
    </p:spTree>
    <p:extLst>
      <p:ext uri="{BB962C8B-B14F-4D97-AF65-F5344CB8AC3E}">
        <p14:creationId xmlns:p14="http://schemas.microsoft.com/office/powerpoint/2010/main" val="363208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74295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15472" y="-13247"/>
            <a:ext cx="6134100" cy="830997"/>
          </a:xfrm>
          <a:prstGeom prst="rect">
            <a:avLst/>
          </a:prstGeom>
          <a:noFill/>
        </p:spPr>
        <p:txBody>
          <a:bodyPr wrap="square" rtlCol="0">
            <a:spAutoFit/>
          </a:bodyPr>
          <a:lstStyle/>
          <a:p>
            <a:pPr algn="ctr"/>
            <a:r>
              <a:rPr lang="en-US" sz="4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Results:</a:t>
            </a:r>
          </a:p>
        </p:txBody>
      </p:sp>
      <p:sp>
        <p:nvSpPr>
          <p:cNvPr id="23" name="Rectangle 22"/>
          <p:cNvSpPr/>
          <p:nvPr/>
        </p:nvSpPr>
        <p:spPr>
          <a:xfrm>
            <a:off x="0" y="781050"/>
            <a:ext cx="9144000" cy="114300"/>
          </a:xfrm>
          <a:prstGeom prst="rect">
            <a:avLst/>
          </a:prstGeom>
          <a:gradFill>
            <a:gsLst>
              <a:gs pos="0">
                <a:srgbClr val="C2CED0"/>
              </a:gs>
              <a:gs pos="35000">
                <a:srgbClr val="D4DCDE"/>
              </a:gs>
              <a:gs pos="100000">
                <a:srgbClr val="EEF2F2"/>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4387850" fontAlgn="base">
              <a:spcBef>
                <a:spcPct val="0"/>
              </a:spcBef>
              <a:spcAft>
                <a:spcPct val="0"/>
              </a:spcAft>
            </a:pPr>
            <a:endParaRPr lang="en-US" sz="8600"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2217C415-4B10-4358-9C2D-0184BCDF7EF6}" type="slidenum">
              <a:rPr lang="en-US" smtClean="0">
                <a:solidFill>
                  <a:schemeClr val="tx1"/>
                </a:solidFill>
              </a:rPr>
              <a:t>30</a:t>
            </a:fld>
            <a:endParaRPr lang="en-US"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690874791"/>
              </p:ext>
            </p:extLst>
          </p:nvPr>
        </p:nvGraphicFramePr>
        <p:xfrm>
          <a:off x="916780" y="1735671"/>
          <a:ext cx="7236619" cy="3004048"/>
        </p:xfrm>
        <a:graphic>
          <a:graphicData uri="http://schemas.openxmlformats.org/drawingml/2006/table">
            <a:tbl>
              <a:tblPr firstRow="1" firstCol="1" bandRow="1">
                <a:tableStyleId>{5C22544A-7EE6-4342-B048-85BDC9FD1C3A}</a:tableStyleId>
              </a:tblPr>
              <a:tblGrid>
                <a:gridCol w="1092320">
                  <a:extLst>
                    <a:ext uri="{9D8B030D-6E8A-4147-A177-3AD203B41FA5}">
                      <a16:colId xmlns:a16="http://schemas.microsoft.com/office/drawing/2014/main" val="20000"/>
                    </a:ext>
                  </a:extLst>
                </a:gridCol>
                <a:gridCol w="3049395">
                  <a:extLst>
                    <a:ext uri="{9D8B030D-6E8A-4147-A177-3AD203B41FA5}">
                      <a16:colId xmlns:a16="http://schemas.microsoft.com/office/drawing/2014/main" val="20001"/>
                    </a:ext>
                  </a:extLst>
                </a:gridCol>
                <a:gridCol w="773726">
                  <a:extLst>
                    <a:ext uri="{9D8B030D-6E8A-4147-A177-3AD203B41FA5}">
                      <a16:colId xmlns:a16="http://schemas.microsoft.com/office/drawing/2014/main" val="20002"/>
                    </a:ext>
                  </a:extLst>
                </a:gridCol>
                <a:gridCol w="773726">
                  <a:extLst>
                    <a:ext uri="{9D8B030D-6E8A-4147-A177-3AD203B41FA5}">
                      <a16:colId xmlns:a16="http://schemas.microsoft.com/office/drawing/2014/main" val="20003"/>
                    </a:ext>
                  </a:extLst>
                </a:gridCol>
                <a:gridCol w="773726">
                  <a:extLst>
                    <a:ext uri="{9D8B030D-6E8A-4147-A177-3AD203B41FA5}">
                      <a16:colId xmlns:a16="http://schemas.microsoft.com/office/drawing/2014/main" val="20004"/>
                    </a:ext>
                  </a:extLst>
                </a:gridCol>
                <a:gridCol w="773726">
                  <a:extLst>
                    <a:ext uri="{9D8B030D-6E8A-4147-A177-3AD203B41FA5}">
                      <a16:colId xmlns:a16="http://schemas.microsoft.com/office/drawing/2014/main" val="20005"/>
                    </a:ext>
                  </a:extLst>
                </a:gridCol>
              </a:tblGrid>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 </a:t>
                      </a:r>
                      <a:endParaRPr lang="en-US" sz="1200" dirty="0">
                        <a:solidFill>
                          <a:schemeClr val="tx2">
                            <a:lumMod val="75000"/>
                          </a:schemeClr>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December 2013</a:t>
                      </a:r>
                      <a:endParaRPr lang="en-US" sz="1200" dirty="0">
                        <a:solidFill>
                          <a:schemeClr val="tx2">
                            <a:lumMod val="75000"/>
                          </a:schemeClr>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noFill/>
                  </a:tcPr>
                </a:tc>
                <a:tc gridSpan="4">
                  <a:txBody>
                    <a:bodyPr/>
                    <a:lstStyle/>
                    <a:p>
                      <a:pPr marL="0" marR="0" algn="ctr">
                        <a:lnSpc>
                          <a:spcPct val="115000"/>
                        </a:lnSpc>
                        <a:spcBef>
                          <a:spcPts val="0"/>
                        </a:spcBef>
                        <a:spcAft>
                          <a:spcPts val="0"/>
                        </a:spcAft>
                      </a:pPr>
                      <a:r>
                        <a:rPr lang="en-US" sz="1200" dirty="0">
                          <a:solidFill>
                            <a:schemeClr val="tx2">
                              <a:lumMod val="75000"/>
                            </a:schemeClr>
                          </a:solidFill>
                          <a:effectLst/>
                        </a:rPr>
                        <a:t>September 2016</a:t>
                      </a:r>
                      <a:endParaRPr lang="en-US" sz="1200" dirty="0">
                        <a:solidFill>
                          <a:schemeClr val="tx2">
                            <a:lumMod val="75000"/>
                          </a:schemeClr>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Grid</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200" b="1" dirty="0">
                          <a:solidFill>
                            <a:schemeClr val="tx2">
                              <a:lumMod val="75000"/>
                            </a:schemeClr>
                          </a:solidFill>
                          <a:effectLst/>
                        </a:rPr>
                        <a:t>Initial Habitat         /            Village:                           </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1" dirty="0">
                          <a:solidFill>
                            <a:schemeClr val="tx2">
                              <a:lumMod val="75000"/>
                            </a:schemeClr>
                          </a:solidFill>
                          <a:effectLst/>
                        </a:rPr>
                        <a:t>SR</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1" dirty="0">
                          <a:solidFill>
                            <a:schemeClr val="tx2">
                              <a:lumMod val="75000"/>
                            </a:schemeClr>
                          </a:solidFill>
                          <a:effectLst/>
                        </a:rPr>
                        <a:t>FB</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1" dirty="0">
                          <a:solidFill>
                            <a:schemeClr val="tx2">
                              <a:lumMod val="75000"/>
                            </a:schemeClr>
                          </a:solidFill>
                          <a:effectLst/>
                        </a:rPr>
                        <a:t>A</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1" dirty="0">
                          <a:solidFill>
                            <a:schemeClr val="tx2">
                              <a:lumMod val="75000"/>
                            </a:schemeClr>
                          </a:solidFill>
                          <a:effectLst/>
                        </a:rPr>
                        <a:t>LN</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I</a:t>
                      </a:r>
                      <a:endParaRPr lang="en-US" sz="1200" b="1" dirty="0">
                        <a:solidFill>
                          <a:schemeClr val="tx2">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Non Disturbed</a:t>
                      </a:r>
                      <a:endParaRPr lang="en-US" sz="1200" b="1" dirty="0">
                        <a:solidFill>
                          <a:schemeClr val="tx2">
                            <a:lumMod val="75000"/>
                          </a:schemeClr>
                        </a:solidFill>
                        <a:effectLst/>
                        <a:latin typeface="Calibri"/>
                        <a:ea typeface="Calibri"/>
                        <a:cs typeface="Times New Roman"/>
                      </a:endParaRPr>
                    </a:p>
                  </a:txBody>
                  <a:tcPr marL="68580" marR="68580"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II</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Non Disturbed</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200" b="1" dirty="0">
                          <a:solidFill>
                            <a:srgbClr val="FF0000"/>
                          </a:solidFill>
                          <a:effectLst/>
                        </a:rPr>
                        <a:t>D</a:t>
                      </a:r>
                      <a:endParaRPr lang="en-US" sz="1200" b="1" dirty="0">
                        <a:solidFill>
                          <a:srgbClr val="FF0000"/>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b="1" dirty="0">
                          <a:solidFill>
                            <a:srgbClr val="FF0000"/>
                          </a:solidFill>
                          <a:effectLst/>
                        </a:rPr>
                        <a:t>D</a:t>
                      </a:r>
                      <a:endParaRPr lang="en-US" sz="1200" b="1" dirty="0">
                        <a:solidFill>
                          <a:srgbClr val="FF0000"/>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ND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3"/>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III</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Edge</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b="1" dirty="0">
                          <a:solidFill>
                            <a:srgbClr val="FF0000"/>
                          </a:solidFill>
                          <a:effectLst/>
                        </a:rPr>
                        <a:t>D</a:t>
                      </a:r>
                      <a:endParaRPr lang="en-US" sz="1200" b="1" dirty="0">
                        <a:solidFill>
                          <a:srgbClr val="FF0000"/>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4"/>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IV</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Edge</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b="1" dirty="0">
                          <a:solidFill>
                            <a:srgbClr val="FF0000"/>
                          </a:solidFill>
                          <a:effectLst/>
                        </a:rPr>
                        <a:t>D</a:t>
                      </a:r>
                      <a:endParaRPr lang="en-US" sz="1200" b="1" dirty="0">
                        <a:solidFill>
                          <a:srgbClr val="FF0000"/>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5"/>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V</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Edge</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E</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6"/>
                  </a:ext>
                </a:extLst>
              </a:tr>
              <a:tr h="375506">
                <a:tc>
                  <a:txBody>
                    <a:bodyPr/>
                    <a:lstStyle/>
                    <a:p>
                      <a:pPr marL="0" marR="0" algn="ctr">
                        <a:lnSpc>
                          <a:spcPct val="115000"/>
                        </a:lnSpc>
                        <a:spcBef>
                          <a:spcPts val="0"/>
                        </a:spcBef>
                        <a:spcAft>
                          <a:spcPts val="0"/>
                        </a:spcAft>
                      </a:pPr>
                      <a:r>
                        <a:rPr lang="en-US" sz="1200" dirty="0">
                          <a:solidFill>
                            <a:schemeClr val="tx2">
                              <a:lumMod val="75000"/>
                            </a:schemeClr>
                          </a:solidFill>
                          <a:effectLst/>
                        </a:rPr>
                        <a:t>VI</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nSpc>
                          <a:spcPct val="115000"/>
                        </a:lnSpc>
                        <a:spcBef>
                          <a:spcPts val="0"/>
                        </a:spcBef>
                        <a:spcAft>
                          <a:spcPts val="0"/>
                        </a:spcAft>
                      </a:pPr>
                      <a:r>
                        <a:rPr lang="en-US" sz="1200" dirty="0">
                          <a:solidFill>
                            <a:schemeClr val="tx2">
                              <a:lumMod val="75000"/>
                            </a:schemeClr>
                          </a:solidFill>
                          <a:effectLst/>
                        </a:rPr>
                        <a:t>Disturbed</a:t>
                      </a:r>
                      <a:endParaRPr lang="en-US" sz="1200" b="1" dirty="0">
                        <a:solidFill>
                          <a:schemeClr val="tx2">
                            <a:lumMod val="75000"/>
                          </a:schemeClr>
                        </a:solidFill>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200" dirty="0">
                          <a:solidFill>
                            <a:schemeClr val="tx2">
                              <a:lumMod val="75000"/>
                            </a:schemeClr>
                          </a:solidFill>
                          <a:effectLst/>
                        </a:rPr>
                        <a:t>D</a:t>
                      </a:r>
                      <a:endParaRPr lang="en-US" sz="1200" b="1" dirty="0">
                        <a:solidFill>
                          <a:schemeClr val="tx2">
                            <a:lumMod val="75000"/>
                          </a:schemeClr>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5206204" y="216842"/>
            <a:ext cx="3743063" cy="461665"/>
          </a:xfrm>
          <a:prstGeom prst="rect">
            <a:avLst/>
          </a:prstGeom>
          <a:noFill/>
        </p:spPr>
        <p:txBody>
          <a:bodyPr wrap="square" rtlCol="0">
            <a:spAutoFit/>
          </a:bodyPr>
          <a:lstStyle/>
          <a:p>
            <a:r>
              <a:rPr lang="en-US" sz="2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Habitats classification</a:t>
            </a:r>
          </a:p>
        </p:txBody>
      </p:sp>
      <p:pic>
        <p:nvPicPr>
          <p:cNvPr id="17" name="Picture 16" descr="NAMRU-6 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80" y="57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a:xfrm>
            <a:off x="461691" y="1046171"/>
            <a:ext cx="3981879" cy="763480"/>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u="sng" dirty="0">
                <a:solidFill>
                  <a:srgbClr val="002060"/>
                </a:solidFill>
              </a:rPr>
              <a:t>Initial habitat classification: </a:t>
            </a:r>
          </a:p>
          <a:p>
            <a:r>
              <a:rPr lang="en-US" sz="1800" dirty="0">
                <a:solidFill>
                  <a:srgbClr val="002060"/>
                </a:solidFill>
              </a:rPr>
              <a:t>3 categories, 6 grids per site</a:t>
            </a:r>
          </a:p>
        </p:txBody>
      </p:sp>
    </p:spTree>
    <p:extLst>
      <p:ext uri="{BB962C8B-B14F-4D97-AF65-F5344CB8AC3E}">
        <p14:creationId xmlns:p14="http://schemas.microsoft.com/office/powerpoint/2010/main" val="99739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74295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781050"/>
            <a:ext cx="9144000" cy="114300"/>
          </a:xfrm>
          <a:prstGeom prst="rect">
            <a:avLst/>
          </a:prstGeom>
          <a:gradFill>
            <a:gsLst>
              <a:gs pos="0">
                <a:srgbClr val="C2CED0"/>
              </a:gs>
              <a:gs pos="35000">
                <a:srgbClr val="D4DCDE"/>
              </a:gs>
              <a:gs pos="100000">
                <a:srgbClr val="EEF2F2"/>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4387850" fontAlgn="base">
              <a:spcBef>
                <a:spcPct val="0"/>
              </a:spcBef>
              <a:spcAft>
                <a:spcPct val="0"/>
              </a:spcAft>
            </a:pPr>
            <a:endParaRPr lang="en-US" sz="8600"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2217C415-4B10-4358-9C2D-0184BCDF7EF6}" type="slidenum">
              <a:rPr lang="en-US" smtClean="0">
                <a:solidFill>
                  <a:schemeClr val="tx1"/>
                </a:solidFill>
              </a:rPr>
              <a:t>31</a:t>
            </a:fld>
            <a:endParaRPr lang="en-US" dirty="0">
              <a:solidFill>
                <a:schemeClr val="tx1"/>
              </a:solidFill>
            </a:endParaRPr>
          </a:p>
        </p:txBody>
      </p:sp>
      <p:pic>
        <p:nvPicPr>
          <p:cNvPr id="11" name="Picture 16" descr="NAMRU-6 Ic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80" y="57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110093" y="216841"/>
            <a:ext cx="3553619" cy="461665"/>
          </a:xfrm>
          <a:prstGeom prst="rect">
            <a:avLst/>
          </a:prstGeom>
          <a:noFill/>
        </p:spPr>
        <p:txBody>
          <a:bodyPr wrap="square" rtlCol="0">
            <a:spAutoFit/>
          </a:bodyPr>
          <a:lstStyle/>
          <a:p>
            <a:r>
              <a:rPr lang="en-US" sz="2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Captures by season</a:t>
            </a:r>
          </a:p>
        </p:txBody>
      </p:sp>
      <p:graphicFrame>
        <p:nvGraphicFramePr>
          <p:cNvPr id="30" name="Table 29"/>
          <p:cNvGraphicFramePr>
            <a:graphicFrameLocks noGrp="1"/>
          </p:cNvGraphicFramePr>
          <p:nvPr>
            <p:extLst>
              <p:ext uri="{D42A27DB-BD31-4B8C-83A1-F6EECF244321}">
                <p14:modId xmlns:p14="http://schemas.microsoft.com/office/powerpoint/2010/main" val="2714019940"/>
              </p:ext>
            </p:extLst>
          </p:nvPr>
        </p:nvGraphicFramePr>
        <p:xfrm>
          <a:off x="206830" y="1684857"/>
          <a:ext cx="8552200" cy="2398374"/>
        </p:xfrm>
        <a:graphic>
          <a:graphicData uri="http://schemas.openxmlformats.org/drawingml/2006/table">
            <a:tbl>
              <a:tblPr>
                <a:tableStyleId>{5C22544A-7EE6-4342-B048-85BDC9FD1C3A}</a:tableStyleId>
              </a:tblPr>
              <a:tblGrid>
                <a:gridCol w="2002970">
                  <a:extLst>
                    <a:ext uri="{9D8B030D-6E8A-4147-A177-3AD203B41FA5}">
                      <a16:colId xmlns:a16="http://schemas.microsoft.com/office/drawing/2014/main" val="20000"/>
                    </a:ext>
                  </a:extLst>
                </a:gridCol>
                <a:gridCol w="1360714">
                  <a:extLst>
                    <a:ext uri="{9D8B030D-6E8A-4147-A177-3AD203B41FA5}">
                      <a16:colId xmlns:a16="http://schemas.microsoft.com/office/drawing/2014/main" val="20001"/>
                    </a:ext>
                  </a:extLst>
                </a:gridCol>
                <a:gridCol w="1328057">
                  <a:extLst>
                    <a:ext uri="{9D8B030D-6E8A-4147-A177-3AD203B41FA5}">
                      <a16:colId xmlns:a16="http://schemas.microsoft.com/office/drawing/2014/main" val="20002"/>
                    </a:ext>
                  </a:extLst>
                </a:gridCol>
                <a:gridCol w="1240972">
                  <a:extLst>
                    <a:ext uri="{9D8B030D-6E8A-4147-A177-3AD203B41FA5}">
                      <a16:colId xmlns:a16="http://schemas.microsoft.com/office/drawing/2014/main" val="20003"/>
                    </a:ext>
                  </a:extLst>
                </a:gridCol>
                <a:gridCol w="1404257">
                  <a:extLst>
                    <a:ext uri="{9D8B030D-6E8A-4147-A177-3AD203B41FA5}">
                      <a16:colId xmlns:a16="http://schemas.microsoft.com/office/drawing/2014/main" val="20004"/>
                    </a:ext>
                  </a:extLst>
                </a:gridCol>
                <a:gridCol w="1215230">
                  <a:extLst>
                    <a:ext uri="{9D8B030D-6E8A-4147-A177-3AD203B41FA5}">
                      <a16:colId xmlns:a16="http://schemas.microsoft.com/office/drawing/2014/main" val="20005"/>
                    </a:ext>
                  </a:extLst>
                </a:gridCol>
              </a:tblGrid>
              <a:tr h="315678">
                <a:tc>
                  <a:txBody>
                    <a:bodyPr/>
                    <a:lstStyle/>
                    <a:p>
                      <a:pPr algn="ctr" fontAlgn="ctr"/>
                      <a:r>
                        <a:rPr lang="en-US" sz="1600" b="1" u="none" strike="noStrike" dirty="0">
                          <a:solidFill>
                            <a:srgbClr val="002060"/>
                          </a:solidFill>
                          <a:effectLst/>
                          <a:latin typeface="+mj-lt"/>
                        </a:rPr>
                        <a:t>Species        /     Season</a:t>
                      </a:r>
                      <a:endParaRPr lang="en-US" sz="1600" b="1" i="0" u="none" strike="noStrike" dirty="0">
                        <a:solidFill>
                          <a:srgbClr val="002060"/>
                        </a:solidFill>
                        <a:effectLst/>
                        <a:latin typeface="+mj-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002060"/>
                          </a:solidFill>
                          <a:effectLst/>
                          <a:latin typeface="+mj-lt"/>
                        </a:rPr>
                        <a:t>Rainy</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002060"/>
                          </a:solidFill>
                          <a:effectLst/>
                          <a:latin typeface="+mj-lt"/>
                        </a:rPr>
                        <a:t>Rainy-Dry</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FF0000"/>
                          </a:solidFill>
                          <a:effectLst/>
                          <a:latin typeface="+mj-lt"/>
                        </a:rPr>
                        <a:t>Dry</a:t>
                      </a:r>
                      <a:endParaRPr lang="en-US" sz="1600" b="1" i="0" u="none" strike="noStrike" dirty="0">
                        <a:solidFill>
                          <a:srgbClr val="FF000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002060"/>
                          </a:solidFill>
                          <a:effectLst/>
                          <a:latin typeface="+mj-lt"/>
                        </a:rPr>
                        <a:t>Dry-Rainy</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002060"/>
                          </a:solidFill>
                          <a:effectLst/>
                          <a:latin typeface="+mj-lt"/>
                        </a:rPr>
                        <a:t>Total</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809">
                <a:tc>
                  <a:txBody>
                    <a:bodyPr/>
                    <a:lstStyle/>
                    <a:p>
                      <a:pPr algn="l" fontAlgn="b"/>
                      <a:r>
                        <a:rPr lang="en-US" sz="1600" b="0" i="1" u="none" strike="noStrike" dirty="0">
                          <a:solidFill>
                            <a:srgbClr val="002060"/>
                          </a:solidFill>
                          <a:effectLst/>
                          <a:latin typeface="+mj-lt"/>
                        </a:rPr>
                        <a:t>Oligoryzomys microtis</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21% (131)</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14% (86)</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21% (267)</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21% (126)</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610</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809">
                <a:tc>
                  <a:txBody>
                    <a:bodyPr/>
                    <a:lstStyle/>
                    <a:p>
                      <a:pPr algn="l" fontAlgn="b"/>
                      <a:r>
                        <a:rPr lang="en-US" sz="1600" b="0" i="1" u="none" strike="noStrike" dirty="0">
                          <a:solidFill>
                            <a:srgbClr val="002060"/>
                          </a:solidFill>
                          <a:effectLst/>
                          <a:latin typeface="+mj-lt"/>
                        </a:rPr>
                        <a:t>Necromys lenguarum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2060"/>
                          </a:solidFill>
                          <a:effectLst/>
                          <a:latin typeface="+mj-lt"/>
                        </a:rPr>
                        <a:t>14%</a:t>
                      </a:r>
                      <a:r>
                        <a:rPr lang="en-US" sz="1600" b="0" i="0" u="none" strike="noStrike" baseline="0" dirty="0">
                          <a:solidFill>
                            <a:srgbClr val="002060"/>
                          </a:solidFill>
                          <a:effectLst/>
                          <a:latin typeface="+mj-lt"/>
                        </a:rPr>
                        <a:t> (27)</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25% (48)</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50% (97)</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12% (23)</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195</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809">
                <a:tc>
                  <a:txBody>
                    <a:bodyPr/>
                    <a:lstStyle/>
                    <a:p>
                      <a:pPr algn="l" fontAlgn="b"/>
                      <a:r>
                        <a:rPr lang="en-US" sz="1600" b="0" i="1" u="none" strike="noStrike" dirty="0">
                          <a:solidFill>
                            <a:srgbClr val="002060"/>
                          </a:solidFill>
                          <a:effectLst/>
                          <a:latin typeface="+mj-lt"/>
                        </a:rPr>
                        <a:t>Neacomys amoenus</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42% (22)</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11% (6)</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45%</a:t>
                      </a:r>
                      <a:r>
                        <a:rPr lang="en-US" sz="1600" b="0" u="none" strike="noStrike" baseline="0" dirty="0">
                          <a:solidFill>
                            <a:srgbClr val="002060"/>
                          </a:solidFill>
                          <a:effectLst/>
                          <a:latin typeface="+mj-lt"/>
                        </a:rPr>
                        <a:t> (</a:t>
                      </a:r>
                      <a:r>
                        <a:rPr lang="en-US" sz="1600" b="0" u="none" strike="noStrike" dirty="0">
                          <a:solidFill>
                            <a:srgbClr val="002060"/>
                          </a:solidFill>
                          <a:effectLst/>
                          <a:latin typeface="+mj-lt"/>
                        </a:rPr>
                        <a:t>24)</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2% (1)</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rgbClr val="002060"/>
                          </a:solidFill>
                          <a:effectLst/>
                          <a:latin typeface="+mj-lt"/>
                        </a:rPr>
                        <a:t>53</a:t>
                      </a:r>
                      <a:endParaRPr lang="en-US" sz="1600" b="0"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352">
                <a:tc>
                  <a:txBody>
                    <a:bodyPr/>
                    <a:lstStyle/>
                    <a:p>
                      <a:pPr algn="l" fontAlgn="b"/>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FF000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809">
                <a:tc>
                  <a:txBody>
                    <a:bodyPr/>
                    <a:lstStyle/>
                    <a:p>
                      <a:pPr algn="l" fontAlgn="b"/>
                      <a:r>
                        <a:rPr lang="en-US" sz="1600" b="1" u="none" strike="noStrike" dirty="0">
                          <a:solidFill>
                            <a:srgbClr val="002060"/>
                          </a:solidFill>
                          <a:effectLst/>
                          <a:latin typeface="+mj-lt"/>
                        </a:rPr>
                        <a:t>Total</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rgbClr val="002060"/>
                          </a:solidFill>
                          <a:effectLst/>
                          <a:latin typeface="+mj-lt"/>
                        </a:rPr>
                        <a:t>21% (180)</a:t>
                      </a:r>
                      <a:endParaRPr lang="en-US" sz="1600" b="1" i="0" u="none" strike="noStrike" dirty="0">
                        <a:solidFill>
                          <a:srgbClr val="002060"/>
                        </a:solidFill>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2060"/>
                          </a:solidFill>
                          <a:effectLst/>
                          <a:latin typeface="+mj-lt"/>
                        </a:rPr>
                        <a:t>16% (140)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FF0000"/>
                          </a:solidFill>
                          <a:effectLst/>
                          <a:latin typeface="+mj-lt"/>
                        </a:rPr>
                        <a:t>45% (388)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2060"/>
                          </a:solidFill>
                          <a:effectLst/>
                          <a:latin typeface="+mj-lt"/>
                        </a:rPr>
                        <a:t>17% (150)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rgbClr val="002060"/>
                          </a:solidFill>
                          <a:effectLst/>
                          <a:latin typeface="+mj-lt"/>
                        </a:rPr>
                        <a:t>100% (858)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27981723"/>
              </p:ext>
            </p:extLst>
          </p:nvPr>
        </p:nvGraphicFramePr>
        <p:xfrm>
          <a:off x="217551" y="4290342"/>
          <a:ext cx="3379836" cy="373380"/>
        </p:xfrm>
        <a:graphic>
          <a:graphicData uri="http://schemas.openxmlformats.org/drawingml/2006/table">
            <a:tbl>
              <a:tblPr>
                <a:tableStyleId>{5C22544A-7EE6-4342-B048-85BDC9FD1C3A}</a:tableStyleId>
              </a:tblPr>
              <a:tblGrid>
                <a:gridCol w="3379836">
                  <a:extLst>
                    <a:ext uri="{9D8B030D-6E8A-4147-A177-3AD203B41FA5}">
                      <a16:colId xmlns:a16="http://schemas.microsoft.com/office/drawing/2014/main" val="20000"/>
                    </a:ext>
                  </a:extLst>
                </a:gridCol>
              </a:tblGrid>
              <a:tr h="373380">
                <a:tc>
                  <a:txBody>
                    <a:bodyPr/>
                    <a:lstStyle/>
                    <a:p>
                      <a:pPr algn="l" fontAlgn="b"/>
                      <a:r>
                        <a:rPr lang="en-US" sz="1600" b="1" u="none" strike="noStrike" dirty="0">
                          <a:solidFill>
                            <a:schemeClr val="tx2">
                              <a:lumMod val="75000"/>
                            </a:schemeClr>
                          </a:solidFill>
                          <a:effectLst/>
                        </a:rPr>
                        <a:t>Chi2 , P = 0.000</a:t>
                      </a:r>
                      <a:endParaRPr lang="en-US" sz="1600" b="1" i="0" u="none" strike="noStrike" dirty="0">
                        <a:solidFill>
                          <a:schemeClr val="tx2">
                            <a:lumMod val="75000"/>
                          </a:schemeClr>
                        </a:solidFill>
                        <a:effectLst/>
                        <a:latin typeface="Cambria"/>
                      </a:endParaRPr>
                    </a:p>
                  </a:txBody>
                  <a:tcPr marL="7620" marR="7620" marT="7620" marB="0" anchor="b">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161737" y="-102896"/>
            <a:ext cx="6134100" cy="923330"/>
          </a:xfrm>
          <a:prstGeom prst="rect">
            <a:avLst/>
          </a:prstGeom>
          <a:noFill/>
        </p:spPr>
        <p:txBody>
          <a:bodyPr wrap="square" rtlCol="0">
            <a:spAutoFit/>
          </a:bodyPr>
          <a:lstStyle/>
          <a:p>
            <a:pPr algn="ctr"/>
            <a:r>
              <a:rPr lang="en-US" sz="54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Results</a:t>
            </a:r>
            <a:r>
              <a:rPr lang="en-US" sz="48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0283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MDD_IA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757" y="2299711"/>
            <a:ext cx="2012376" cy="2601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p:cNvGrpSpPr>
            <a:grpSpLocks noChangeAspect="1"/>
          </p:cNvGrpSpPr>
          <p:nvPr/>
        </p:nvGrpSpPr>
        <p:grpSpPr>
          <a:xfrm>
            <a:off x="131740" y="173113"/>
            <a:ext cx="2256031" cy="2719755"/>
            <a:chOff x="138662" y="1282377"/>
            <a:chExt cx="2742850" cy="3306639"/>
          </a:xfrm>
        </p:grpSpPr>
        <p:grpSp>
          <p:nvGrpSpPr>
            <p:cNvPr id="4" name="Group 3"/>
            <p:cNvGrpSpPr/>
            <p:nvPr/>
          </p:nvGrpSpPr>
          <p:grpSpPr>
            <a:xfrm>
              <a:off x="138662" y="1282377"/>
              <a:ext cx="2690753" cy="3306639"/>
              <a:chOff x="138662" y="1282377"/>
              <a:chExt cx="2690753" cy="3306639"/>
            </a:xfrm>
          </p:grpSpPr>
          <p:grpSp>
            <p:nvGrpSpPr>
              <p:cNvPr id="19" name="Group 18"/>
              <p:cNvGrpSpPr/>
              <p:nvPr/>
            </p:nvGrpSpPr>
            <p:grpSpPr>
              <a:xfrm>
                <a:off x="138662" y="1282377"/>
                <a:ext cx="2690753" cy="3306639"/>
                <a:chOff x="138662" y="1282377"/>
                <a:chExt cx="2690753" cy="3306639"/>
              </a:xfrm>
            </p:grpSpPr>
            <p:pic>
              <p:nvPicPr>
                <p:cNvPr id="21" name="Picture 2" descr="C:\Users\Claudia.Guezala\Documents\NMRCD DOCS\DEEI DOCS\VBZD DOCS\IAI\Publications IAI\ASTMH 2017 Oral\mats for IAI - ASTMH ppt 2017\Geo-map-south-america-cont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2" y="1291081"/>
                  <a:ext cx="2690753" cy="3297935"/>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55178" y="1282377"/>
                  <a:ext cx="1156557" cy="710961"/>
                </a:xfrm>
                <a:prstGeom prst="rect">
                  <a:avLst/>
                </a:prstGeom>
                <a:noFill/>
              </p:spPr>
              <p:txBody>
                <a:bodyPr wrap="square" rtlCol="0">
                  <a:spAutoFit/>
                </a:bodyPr>
                <a:lstStyle/>
                <a:p>
                  <a:pPr algn="ctr"/>
                  <a:r>
                    <a:rPr lang="en-US" sz="1600" b="1" dirty="0"/>
                    <a:t>South America</a:t>
                  </a:r>
                </a:p>
              </p:txBody>
            </p:sp>
          </p:grpSp>
          <p:pic>
            <p:nvPicPr>
              <p:cNvPr id="20" name="Picture 6" descr="C:\Users\Claudia.Guezala\Documents\NMRCD DOCS\DEEI DOCS\VBZD DOCS\IAI\Publications IAI\ASTMH 2017 Oral\mats for IAI - ASTMH ppt 2017\MDD_IO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395" t="73706"/>
              <a:stretch/>
            </p:blipFill>
            <p:spPr bwMode="auto">
              <a:xfrm>
                <a:off x="212637" y="3795905"/>
                <a:ext cx="436418" cy="64421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841573" y="3798122"/>
              <a:ext cx="1039939" cy="529453"/>
              <a:chOff x="1856985" y="3740169"/>
              <a:chExt cx="1039939" cy="529453"/>
            </a:xfrm>
          </p:grpSpPr>
          <p:grpSp>
            <p:nvGrpSpPr>
              <p:cNvPr id="14" name="Group 13"/>
              <p:cNvGrpSpPr/>
              <p:nvPr/>
            </p:nvGrpSpPr>
            <p:grpSpPr>
              <a:xfrm>
                <a:off x="1949845" y="3850110"/>
                <a:ext cx="778293" cy="419512"/>
                <a:chOff x="4301383" y="4027400"/>
                <a:chExt cx="778293" cy="419512"/>
              </a:xfrm>
            </p:grpSpPr>
            <p:sp>
              <p:nvSpPr>
                <p:cNvPr id="16" name="Oval 15"/>
                <p:cNvSpPr/>
                <p:nvPr/>
              </p:nvSpPr>
              <p:spPr>
                <a:xfrm>
                  <a:off x="4372983" y="4306034"/>
                  <a:ext cx="69241" cy="69241"/>
                </a:xfrm>
                <a:prstGeom prst="ellipse">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4301383" y="4148641"/>
                  <a:ext cx="145473" cy="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88490" y="4027400"/>
                  <a:ext cx="691186" cy="419512"/>
                </a:xfrm>
                <a:prstGeom prst="rect">
                  <a:avLst/>
                </a:prstGeom>
                <a:noFill/>
              </p:spPr>
              <p:txBody>
                <a:bodyPr wrap="square" rtlCol="0">
                  <a:spAutoFit/>
                </a:bodyPr>
                <a:lstStyle/>
                <a:p>
                  <a:r>
                    <a:rPr lang="en-US" sz="400" dirty="0"/>
                    <a:t>Inter – Oceanic Highway (IOH)</a:t>
                  </a:r>
                </a:p>
                <a:p>
                  <a:endParaRPr lang="en-US" sz="400" dirty="0"/>
                </a:p>
                <a:p>
                  <a:r>
                    <a:rPr lang="en-US" sz="400" dirty="0"/>
                    <a:t>Study Area</a:t>
                  </a:r>
                </a:p>
              </p:txBody>
            </p:sp>
          </p:grpSp>
          <p:sp>
            <p:nvSpPr>
              <p:cNvPr id="15" name="TextBox 14"/>
              <p:cNvSpPr txBox="1"/>
              <p:nvPr/>
            </p:nvSpPr>
            <p:spPr>
              <a:xfrm>
                <a:off x="1856985" y="3740169"/>
                <a:ext cx="1039939" cy="256368"/>
              </a:xfrm>
              <a:prstGeom prst="rect">
                <a:avLst/>
              </a:prstGeom>
              <a:noFill/>
            </p:spPr>
            <p:txBody>
              <a:bodyPr wrap="square" rtlCol="0">
                <a:spAutoFit/>
              </a:bodyPr>
              <a:lstStyle/>
              <a:p>
                <a:r>
                  <a:rPr lang="en-US" sz="500" b="1" dirty="0"/>
                  <a:t>LEGEND</a:t>
                </a:r>
              </a:p>
            </p:txBody>
          </p:sp>
        </p:grpSp>
        <p:grpSp>
          <p:nvGrpSpPr>
            <p:cNvPr id="6" name="Group 5"/>
            <p:cNvGrpSpPr/>
            <p:nvPr/>
          </p:nvGrpSpPr>
          <p:grpSpPr>
            <a:xfrm>
              <a:off x="1138844" y="2553196"/>
              <a:ext cx="1322427" cy="738644"/>
              <a:chOff x="1778000" y="2173175"/>
              <a:chExt cx="1756229" cy="951025"/>
            </a:xfrm>
          </p:grpSpPr>
          <p:sp>
            <p:nvSpPr>
              <p:cNvPr id="10" name="Freeform 9"/>
              <p:cNvSpPr/>
              <p:nvPr/>
            </p:nvSpPr>
            <p:spPr>
              <a:xfrm>
                <a:off x="1778000" y="2173175"/>
                <a:ext cx="1527629" cy="951025"/>
              </a:xfrm>
              <a:custGeom>
                <a:avLst/>
                <a:gdLst>
                  <a:gd name="connsiteX0" fmla="*/ 0 w 1527629"/>
                  <a:gd name="connsiteY0" fmla="*/ 461168 h 951025"/>
                  <a:gd name="connsiteX1" fmla="*/ 50800 w 1527629"/>
                  <a:gd name="connsiteY1" fmla="*/ 450282 h 951025"/>
                  <a:gd name="connsiteX2" fmla="*/ 61686 w 1527629"/>
                  <a:gd name="connsiteY2" fmla="*/ 443025 h 951025"/>
                  <a:gd name="connsiteX3" fmla="*/ 72571 w 1527629"/>
                  <a:gd name="connsiteY3" fmla="*/ 421254 h 951025"/>
                  <a:gd name="connsiteX4" fmla="*/ 79829 w 1527629"/>
                  <a:gd name="connsiteY4" fmla="*/ 413996 h 951025"/>
                  <a:gd name="connsiteX5" fmla="*/ 90714 w 1527629"/>
                  <a:gd name="connsiteY5" fmla="*/ 410368 h 951025"/>
                  <a:gd name="connsiteX6" fmla="*/ 105229 w 1527629"/>
                  <a:gd name="connsiteY6" fmla="*/ 403111 h 951025"/>
                  <a:gd name="connsiteX7" fmla="*/ 141514 w 1527629"/>
                  <a:gd name="connsiteY7" fmla="*/ 392225 h 951025"/>
                  <a:gd name="connsiteX8" fmla="*/ 152400 w 1527629"/>
                  <a:gd name="connsiteY8" fmla="*/ 384968 h 951025"/>
                  <a:gd name="connsiteX9" fmla="*/ 166914 w 1527629"/>
                  <a:gd name="connsiteY9" fmla="*/ 352311 h 951025"/>
                  <a:gd name="connsiteX10" fmla="*/ 177800 w 1527629"/>
                  <a:gd name="connsiteY10" fmla="*/ 345054 h 951025"/>
                  <a:gd name="connsiteX11" fmla="*/ 206829 w 1527629"/>
                  <a:gd name="connsiteY11" fmla="*/ 341425 h 951025"/>
                  <a:gd name="connsiteX12" fmla="*/ 217714 w 1527629"/>
                  <a:gd name="connsiteY12" fmla="*/ 337796 h 951025"/>
                  <a:gd name="connsiteX13" fmla="*/ 228600 w 1527629"/>
                  <a:gd name="connsiteY13" fmla="*/ 316025 h 951025"/>
                  <a:gd name="connsiteX14" fmla="*/ 239486 w 1527629"/>
                  <a:gd name="connsiteY14" fmla="*/ 308768 h 951025"/>
                  <a:gd name="connsiteX15" fmla="*/ 268514 w 1527629"/>
                  <a:gd name="connsiteY15" fmla="*/ 301511 h 951025"/>
                  <a:gd name="connsiteX16" fmla="*/ 286657 w 1527629"/>
                  <a:gd name="connsiteY16" fmla="*/ 305139 h 951025"/>
                  <a:gd name="connsiteX17" fmla="*/ 297543 w 1527629"/>
                  <a:gd name="connsiteY17" fmla="*/ 312396 h 951025"/>
                  <a:gd name="connsiteX18" fmla="*/ 308429 w 1527629"/>
                  <a:gd name="connsiteY18" fmla="*/ 308768 h 951025"/>
                  <a:gd name="connsiteX19" fmla="*/ 312057 w 1527629"/>
                  <a:gd name="connsiteY19" fmla="*/ 297882 h 951025"/>
                  <a:gd name="connsiteX20" fmla="*/ 297543 w 1527629"/>
                  <a:gd name="connsiteY20" fmla="*/ 265225 h 951025"/>
                  <a:gd name="connsiteX21" fmla="*/ 301171 w 1527629"/>
                  <a:gd name="connsiteY21" fmla="*/ 192654 h 951025"/>
                  <a:gd name="connsiteX22" fmla="*/ 308429 w 1527629"/>
                  <a:gd name="connsiteY22" fmla="*/ 170882 h 951025"/>
                  <a:gd name="connsiteX23" fmla="*/ 330200 w 1527629"/>
                  <a:gd name="connsiteY23" fmla="*/ 163625 h 951025"/>
                  <a:gd name="connsiteX24" fmla="*/ 395514 w 1527629"/>
                  <a:gd name="connsiteY24" fmla="*/ 167254 h 951025"/>
                  <a:gd name="connsiteX25" fmla="*/ 417286 w 1527629"/>
                  <a:gd name="connsiteY25" fmla="*/ 141854 h 951025"/>
                  <a:gd name="connsiteX26" fmla="*/ 431800 w 1527629"/>
                  <a:gd name="connsiteY26" fmla="*/ 123711 h 951025"/>
                  <a:gd name="connsiteX27" fmla="*/ 435429 w 1527629"/>
                  <a:gd name="connsiteY27" fmla="*/ 112825 h 951025"/>
                  <a:gd name="connsiteX28" fmla="*/ 446314 w 1527629"/>
                  <a:gd name="connsiteY28" fmla="*/ 109196 h 951025"/>
                  <a:gd name="connsiteX29" fmla="*/ 457200 w 1527629"/>
                  <a:gd name="connsiteY29" fmla="*/ 101939 h 951025"/>
                  <a:gd name="connsiteX30" fmla="*/ 478971 w 1527629"/>
                  <a:gd name="connsiteY30" fmla="*/ 94682 h 951025"/>
                  <a:gd name="connsiteX31" fmla="*/ 511629 w 1527629"/>
                  <a:gd name="connsiteY31" fmla="*/ 83796 h 951025"/>
                  <a:gd name="connsiteX32" fmla="*/ 522514 w 1527629"/>
                  <a:gd name="connsiteY32" fmla="*/ 80168 h 951025"/>
                  <a:gd name="connsiteX33" fmla="*/ 533400 w 1527629"/>
                  <a:gd name="connsiteY33" fmla="*/ 72911 h 951025"/>
                  <a:gd name="connsiteX34" fmla="*/ 547914 w 1527629"/>
                  <a:gd name="connsiteY34" fmla="*/ 58396 h 951025"/>
                  <a:gd name="connsiteX35" fmla="*/ 562429 w 1527629"/>
                  <a:gd name="connsiteY35" fmla="*/ 40254 h 951025"/>
                  <a:gd name="connsiteX36" fmla="*/ 569686 w 1527629"/>
                  <a:gd name="connsiteY36" fmla="*/ 29368 h 951025"/>
                  <a:gd name="connsiteX37" fmla="*/ 580571 w 1527629"/>
                  <a:gd name="connsiteY37" fmla="*/ 7596 h 951025"/>
                  <a:gd name="connsiteX38" fmla="*/ 605971 w 1527629"/>
                  <a:gd name="connsiteY38" fmla="*/ 339 h 951025"/>
                  <a:gd name="connsiteX39" fmla="*/ 660400 w 1527629"/>
                  <a:gd name="connsiteY39" fmla="*/ 3968 h 951025"/>
                  <a:gd name="connsiteX40" fmla="*/ 667657 w 1527629"/>
                  <a:gd name="connsiteY40" fmla="*/ 25739 h 951025"/>
                  <a:gd name="connsiteX41" fmla="*/ 678543 w 1527629"/>
                  <a:gd name="connsiteY41" fmla="*/ 47511 h 951025"/>
                  <a:gd name="connsiteX42" fmla="*/ 674914 w 1527629"/>
                  <a:gd name="connsiteY42" fmla="*/ 98311 h 951025"/>
                  <a:gd name="connsiteX43" fmla="*/ 667657 w 1527629"/>
                  <a:gd name="connsiteY43" fmla="*/ 120082 h 951025"/>
                  <a:gd name="connsiteX44" fmla="*/ 656771 w 1527629"/>
                  <a:gd name="connsiteY44" fmla="*/ 127339 h 951025"/>
                  <a:gd name="connsiteX45" fmla="*/ 660400 w 1527629"/>
                  <a:gd name="connsiteY45" fmla="*/ 174511 h 951025"/>
                  <a:gd name="connsiteX46" fmla="*/ 664029 w 1527629"/>
                  <a:gd name="connsiteY46" fmla="*/ 185396 h 951025"/>
                  <a:gd name="connsiteX47" fmla="*/ 674914 w 1527629"/>
                  <a:gd name="connsiteY47" fmla="*/ 189025 h 951025"/>
                  <a:gd name="connsiteX48" fmla="*/ 685800 w 1527629"/>
                  <a:gd name="connsiteY48" fmla="*/ 196282 h 951025"/>
                  <a:gd name="connsiteX49" fmla="*/ 707571 w 1527629"/>
                  <a:gd name="connsiteY49" fmla="*/ 203539 h 951025"/>
                  <a:gd name="connsiteX50" fmla="*/ 794657 w 1527629"/>
                  <a:gd name="connsiteY50" fmla="*/ 210796 h 951025"/>
                  <a:gd name="connsiteX51" fmla="*/ 805543 w 1527629"/>
                  <a:gd name="connsiteY51" fmla="*/ 214425 h 951025"/>
                  <a:gd name="connsiteX52" fmla="*/ 809171 w 1527629"/>
                  <a:gd name="connsiteY52" fmla="*/ 225311 h 951025"/>
                  <a:gd name="connsiteX53" fmla="*/ 816429 w 1527629"/>
                  <a:gd name="connsiteY53" fmla="*/ 232568 h 951025"/>
                  <a:gd name="connsiteX54" fmla="*/ 823686 w 1527629"/>
                  <a:gd name="connsiteY54" fmla="*/ 254339 h 951025"/>
                  <a:gd name="connsiteX55" fmla="*/ 827314 w 1527629"/>
                  <a:gd name="connsiteY55" fmla="*/ 265225 h 951025"/>
                  <a:gd name="connsiteX56" fmla="*/ 838200 w 1527629"/>
                  <a:gd name="connsiteY56" fmla="*/ 316025 h 951025"/>
                  <a:gd name="connsiteX57" fmla="*/ 845457 w 1527629"/>
                  <a:gd name="connsiteY57" fmla="*/ 341425 h 951025"/>
                  <a:gd name="connsiteX58" fmla="*/ 852714 w 1527629"/>
                  <a:gd name="connsiteY58" fmla="*/ 352311 h 951025"/>
                  <a:gd name="connsiteX59" fmla="*/ 874486 w 1527629"/>
                  <a:gd name="connsiteY59" fmla="*/ 359568 h 951025"/>
                  <a:gd name="connsiteX60" fmla="*/ 990600 w 1527629"/>
                  <a:gd name="connsiteY60" fmla="*/ 359568 h 951025"/>
                  <a:gd name="connsiteX61" fmla="*/ 1001486 w 1527629"/>
                  <a:gd name="connsiteY61" fmla="*/ 366825 h 951025"/>
                  <a:gd name="connsiteX62" fmla="*/ 1012371 w 1527629"/>
                  <a:gd name="connsiteY62" fmla="*/ 370454 h 951025"/>
                  <a:gd name="connsiteX63" fmla="*/ 1016000 w 1527629"/>
                  <a:gd name="connsiteY63" fmla="*/ 381339 h 951025"/>
                  <a:gd name="connsiteX64" fmla="*/ 1026886 w 1527629"/>
                  <a:gd name="connsiteY64" fmla="*/ 384968 h 951025"/>
                  <a:gd name="connsiteX65" fmla="*/ 1034143 w 1527629"/>
                  <a:gd name="connsiteY65" fmla="*/ 406739 h 951025"/>
                  <a:gd name="connsiteX66" fmla="*/ 1030514 w 1527629"/>
                  <a:gd name="connsiteY66" fmla="*/ 443025 h 951025"/>
                  <a:gd name="connsiteX67" fmla="*/ 1026886 w 1527629"/>
                  <a:gd name="connsiteY67" fmla="*/ 457539 h 951025"/>
                  <a:gd name="connsiteX68" fmla="*/ 1030514 w 1527629"/>
                  <a:gd name="connsiteY68" fmla="*/ 486568 h 951025"/>
                  <a:gd name="connsiteX69" fmla="*/ 1034143 w 1527629"/>
                  <a:gd name="connsiteY69" fmla="*/ 497454 h 951025"/>
                  <a:gd name="connsiteX70" fmla="*/ 1045029 w 1527629"/>
                  <a:gd name="connsiteY70" fmla="*/ 501082 h 951025"/>
                  <a:gd name="connsiteX71" fmla="*/ 1066800 w 1527629"/>
                  <a:gd name="connsiteY71" fmla="*/ 515596 h 951025"/>
                  <a:gd name="connsiteX72" fmla="*/ 1074057 w 1527629"/>
                  <a:gd name="connsiteY72" fmla="*/ 522854 h 951025"/>
                  <a:gd name="connsiteX73" fmla="*/ 1099457 w 1527629"/>
                  <a:gd name="connsiteY73" fmla="*/ 530111 h 951025"/>
                  <a:gd name="connsiteX74" fmla="*/ 1208314 w 1527629"/>
                  <a:gd name="connsiteY74" fmla="*/ 540996 h 951025"/>
                  <a:gd name="connsiteX75" fmla="*/ 1230086 w 1527629"/>
                  <a:gd name="connsiteY75" fmla="*/ 551882 h 951025"/>
                  <a:gd name="connsiteX76" fmla="*/ 1237343 w 1527629"/>
                  <a:gd name="connsiteY76" fmla="*/ 562768 h 951025"/>
                  <a:gd name="connsiteX77" fmla="*/ 1248229 w 1527629"/>
                  <a:gd name="connsiteY77" fmla="*/ 606311 h 951025"/>
                  <a:gd name="connsiteX78" fmla="*/ 1255486 w 1527629"/>
                  <a:gd name="connsiteY78" fmla="*/ 631711 h 951025"/>
                  <a:gd name="connsiteX79" fmla="*/ 1273629 w 1527629"/>
                  <a:gd name="connsiteY79" fmla="*/ 649854 h 951025"/>
                  <a:gd name="connsiteX80" fmla="*/ 1295400 w 1527629"/>
                  <a:gd name="connsiteY80" fmla="*/ 667996 h 951025"/>
                  <a:gd name="connsiteX81" fmla="*/ 1306286 w 1527629"/>
                  <a:gd name="connsiteY81" fmla="*/ 671625 h 951025"/>
                  <a:gd name="connsiteX82" fmla="*/ 1328057 w 1527629"/>
                  <a:gd name="connsiteY82" fmla="*/ 682511 h 951025"/>
                  <a:gd name="connsiteX83" fmla="*/ 1371600 w 1527629"/>
                  <a:gd name="connsiteY83" fmla="*/ 689768 h 951025"/>
                  <a:gd name="connsiteX84" fmla="*/ 1393371 w 1527629"/>
                  <a:gd name="connsiteY84" fmla="*/ 697025 h 951025"/>
                  <a:gd name="connsiteX85" fmla="*/ 1404257 w 1527629"/>
                  <a:gd name="connsiteY85" fmla="*/ 700654 h 951025"/>
                  <a:gd name="connsiteX86" fmla="*/ 1440543 w 1527629"/>
                  <a:gd name="connsiteY86" fmla="*/ 711539 h 951025"/>
                  <a:gd name="connsiteX87" fmla="*/ 1451429 w 1527629"/>
                  <a:gd name="connsiteY87" fmla="*/ 715168 h 951025"/>
                  <a:gd name="connsiteX88" fmla="*/ 1473200 w 1527629"/>
                  <a:gd name="connsiteY88" fmla="*/ 729682 h 951025"/>
                  <a:gd name="connsiteX89" fmla="*/ 1476829 w 1527629"/>
                  <a:gd name="connsiteY89" fmla="*/ 740568 h 951025"/>
                  <a:gd name="connsiteX90" fmla="*/ 1491343 w 1527629"/>
                  <a:gd name="connsiteY90" fmla="*/ 762339 h 951025"/>
                  <a:gd name="connsiteX91" fmla="*/ 1498600 w 1527629"/>
                  <a:gd name="connsiteY91" fmla="*/ 787739 h 951025"/>
                  <a:gd name="connsiteX92" fmla="*/ 1509486 w 1527629"/>
                  <a:gd name="connsiteY92" fmla="*/ 824025 h 951025"/>
                  <a:gd name="connsiteX93" fmla="*/ 1513114 w 1527629"/>
                  <a:gd name="connsiteY93" fmla="*/ 834911 h 951025"/>
                  <a:gd name="connsiteX94" fmla="*/ 1520371 w 1527629"/>
                  <a:gd name="connsiteY94" fmla="*/ 845796 h 951025"/>
                  <a:gd name="connsiteX95" fmla="*/ 1527629 w 1527629"/>
                  <a:gd name="connsiteY95" fmla="*/ 867568 h 951025"/>
                  <a:gd name="connsiteX96" fmla="*/ 1524000 w 1527629"/>
                  <a:gd name="connsiteY96" fmla="*/ 932882 h 951025"/>
                  <a:gd name="connsiteX97" fmla="*/ 1520371 w 1527629"/>
                  <a:gd name="connsiteY97" fmla="*/ 943768 h 951025"/>
                  <a:gd name="connsiteX98" fmla="*/ 1513114 w 1527629"/>
                  <a:gd name="connsiteY98" fmla="*/ 951025 h 9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527629" h="951025">
                    <a:moveTo>
                      <a:pt x="0" y="461168"/>
                    </a:moveTo>
                    <a:cubicBezTo>
                      <a:pt x="12283" y="459632"/>
                      <a:pt x="38868" y="458236"/>
                      <a:pt x="50800" y="450282"/>
                    </a:cubicBezTo>
                    <a:lnTo>
                      <a:pt x="61686" y="443025"/>
                    </a:lnTo>
                    <a:cubicBezTo>
                      <a:pt x="65518" y="431527"/>
                      <a:pt x="64532" y="431303"/>
                      <a:pt x="72571" y="421254"/>
                    </a:cubicBezTo>
                    <a:cubicBezTo>
                      <a:pt x="74708" y="418582"/>
                      <a:pt x="76895" y="415756"/>
                      <a:pt x="79829" y="413996"/>
                    </a:cubicBezTo>
                    <a:cubicBezTo>
                      <a:pt x="83109" y="412028"/>
                      <a:pt x="87199" y="411874"/>
                      <a:pt x="90714" y="410368"/>
                    </a:cubicBezTo>
                    <a:cubicBezTo>
                      <a:pt x="95686" y="408237"/>
                      <a:pt x="100164" y="405010"/>
                      <a:pt x="105229" y="403111"/>
                    </a:cubicBezTo>
                    <a:cubicBezTo>
                      <a:pt x="116818" y="398765"/>
                      <a:pt x="130883" y="399312"/>
                      <a:pt x="141514" y="392225"/>
                    </a:cubicBezTo>
                    <a:lnTo>
                      <a:pt x="152400" y="384968"/>
                    </a:lnTo>
                    <a:cubicBezTo>
                      <a:pt x="155993" y="374189"/>
                      <a:pt x="158288" y="360936"/>
                      <a:pt x="166914" y="352311"/>
                    </a:cubicBezTo>
                    <a:cubicBezTo>
                      <a:pt x="169998" y="349227"/>
                      <a:pt x="173593" y="346201"/>
                      <a:pt x="177800" y="345054"/>
                    </a:cubicBezTo>
                    <a:cubicBezTo>
                      <a:pt x="187208" y="342488"/>
                      <a:pt x="197153" y="342635"/>
                      <a:pt x="206829" y="341425"/>
                    </a:cubicBezTo>
                    <a:cubicBezTo>
                      <a:pt x="210457" y="340215"/>
                      <a:pt x="214727" y="340185"/>
                      <a:pt x="217714" y="337796"/>
                    </a:cubicBezTo>
                    <a:cubicBezTo>
                      <a:pt x="234708" y="324200"/>
                      <a:pt x="216912" y="330634"/>
                      <a:pt x="228600" y="316025"/>
                    </a:cubicBezTo>
                    <a:cubicBezTo>
                      <a:pt x="231324" y="312620"/>
                      <a:pt x="235585" y="310718"/>
                      <a:pt x="239486" y="308768"/>
                    </a:cubicBezTo>
                    <a:cubicBezTo>
                      <a:pt x="246928" y="305047"/>
                      <a:pt x="261607" y="302892"/>
                      <a:pt x="268514" y="301511"/>
                    </a:cubicBezTo>
                    <a:cubicBezTo>
                      <a:pt x="274562" y="302720"/>
                      <a:pt x="280882" y="302974"/>
                      <a:pt x="286657" y="305139"/>
                    </a:cubicBezTo>
                    <a:cubicBezTo>
                      <a:pt x="290740" y="306670"/>
                      <a:pt x="293241" y="311679"/>
                      <a:pt x="297543" y="312396"/>
                    </a:cubicBezTo>
                    <a:cubicBezTo>
                      <a:pt x="301316" y="313025"/>
                      <a:pt x="304800" y="309977"/>
                      <a:pt x="308429" y="308768"/>
                    </a:cubicBezTo>
                    <a:cubicBezTo>
                      <a:pt x="309638" y="305139"/>
                      <a:pt x="312479" y="301683"/>
                      <a:pt x="312057" y="297882"/>
                    </a:cubicBezTo>
                    <a:cubicBezTo>
                      <a:pt x="310330" y="282337"/>
                      <a:pt x="305104" y="276568"/>
                      <a:pt x="297543" y="265225"/>
                    </a:cubicBezTo>
                    <a:cubicBezTo>
                      <a:pt x="298752" y="241035"/>
                      <a:pt x="298395" y="216715"/>
                      <a:pt x="301171" y="192654"/>
                    </a:cubicBezTo>
                    <a:cubicBezTo>
                      <a:pt x="302048" y="185054"/>
                      <a:pt x="301172" y="173301"/>
                      <a:pt x="308429" y="170882"/>
                    </a:cubicBezTo>
                    <a:lnTo>
                      <a:pt x="330200" y="163625"/>
                    </a:lnTo>
                    <a:cubicBezTo>
                      <a:pt x="365788" y="175488"/>
                      <a:pt x="344348" y="171517"/>
                      <a:pt x="395514" y="167254"/>
                    </a:cubicBezTo>
                    <a:cubicBezTo>
                      <a:pt x="413113" y="149655"/>
                      <a:pt x="406233" y="158432"/>
                      <a:pt x="417286" y="141854"/>
                    </a:cubicBezTo>
                    <a:cubicBezTo>
                      <a:pt x="426404" y="114494"/>
                      <a:pt x="413044" y="147155"/>
                      <a:pt x="431800" y="123711"/>
                    </a:cubicBezTo>
                    <a:cubicBezTo>
                      <a:pt x="434190" y="120724"/>
                      <a:pt x="432724" y="115530"/>
                      <a:pt x="435429" y="112825"/>
                    </a:cubicBezTo>
                    <a:cubicBezTo>
                      <a:pt x="438133" y="110120"/>
                      <a:pt x="442893" y="110907"/>
                      <a:pt x="446314" y="109196"/>
                    </a:cubicBezTo>
                    <a:cubicBezTo>
                      <a:pt x="450215" y="107246"/>
                      <a:pt x="453215" y="103710"/>
                      <a:pt x="457200" y="101939"/>
                    </a:cubicBezTo>
                    <a:cubicBezTo>
                      <a:pt x="464190" y="98832"/>
                      <a:pt x="471714" y="97101"/>
                      <a:pt x="478971" y="94682"/>
                    </a:cubicBezTo>
                    <a:lnTo>
                      <a:pt x="511629" y="83796"/>
                    </a:lnTo>
                    <a:lnTo>
                      <a:pt x="522514" y="80168"/>
                    </a:lnTo>
                    <a:cubicBezTo>
                      <a:pt x="526143" y="77749"/>
                      <a:pt x="530676" y="76316"/>
                      <a:pt x="533400" y="72911"/>
                    </a:cubicBezTo>
                    <a:cubicBezTo>
                      <a:pt x="547476" y="55317"/>
                      <a:pt x="524164" y="66314"/>
                      <a:pt x="547914" y="58396"/>
                    </a:cubicBezTo>
                    <a:cubicBezTo>
                      <a:pt x="570256" y="24884"/>
                      <a:pt x="541741" y="66113"/>
                      <a:pt x="562429" y="40254"/>
                    </a:cubicBezTo>
                    <a:cubicBezTo>
                      <a:pt x="565153" y="36849"/>
                      <a:pt x="567267" y="32997"/>
                      <a:pt x="569686" y="29368"/>
                    </a:cubicBezTo>
                    <a:cubicBezTo>
                      <a:pt x="572076" y="22197"/>
                      <a:pt x="574176" y="12712"/>
                      <a:pt x="580571" y="7596"/>
                    </a:cubicBezTo>
                    <a:cubicBezTo>
                      <a:pt x="582935" y="5705"/>
                      <a:pt x="605026" y="575"/>
                      <a:pt x="605971" y="339"/>
                    </a:cubicBezTo>
                    <a:cubicBezTo>
                      <a:pt x="624114" y="1549"/>
                      <a:pt x="643586" y="-2955"/>
                      <a:pt x="660400" y="3968"/>
                    </a:cubicBezTo>
                    <a:cubicBezTo>
                      <a:pt x="667473" y="6881"/>
                      <a:pt x="663414" y="19374"/>
                      <a:pt x="667657" y="25739"/>
                    </a:cubicBezTo>
                    <a:cubicBezTo>
                      <a:pt x="677036" y="39808"/>
                      <a:pt x="673535" y="32488"/>
                      <a:pt x="678543" y="47511"/>
                    </a:cubicBezTo>
                    <a:cubicBezTo>
                      <a:pt x="677333" y="64444"/>
                      <a:pt x="677432" y="81522"/>
                      <a:pt x="674914" y="98311"/>
                    </a:cubicBezTo>
                    <a:cubicBezTo>
                      <a:pt x="673779" y="105876"/>
                      <a:pt x="674022" y="115839"/>
                      <a:pt x="667657" y="120082"/>
                    </a:cubicBezTo>
                    <a:lnTo>
                      <a:pt x="656771" y="127339"/>
                    </a:lnTo>
                    <a:cubicBezTo>
                      <a:pt x="657981" y="143063"/>
                      <a:pt x="658444" y="158862"/>
                      <a:pt x="660400" y="174511"/>
                    </a:cubicBezTo>
                    <a:cubicBezTo>
                      <a:pt x="660874" y="178306"/>
                      <a:pt x="661325" y="182692"/>
                      <a:pt x="664029" y="185396"/>
                    </a:cubicBezTo>
                    <a:cubicBezTo>
                      <a:pt x="666733" y="188100"/>
                      <a:pt x="671493" y="187314"/>
                      <a:pt x="674914" y="189025"/>
                    </a:cubicBezTo>
                    <a:cubicBezTo>
                      <a:pt x="678815" y="190975"/>
                      <a:pt x="681815" y="194511"/>
                      <a:pt x="685800" y="196282"/>
                    </a:cubicBezTo>
                    <a:cubicBezTo>
                      <a:pt x="692790" y="199389"/>
                      <a:pt x="700314" y="201120"/>
                      <a:pt x="707571" y="203539"/>
                    </a:cubicBezTo>
                    <a:cubicBezTo>
                      <a:pt x="742583" y="215210"/>
                      <a:pt x="714620" y="206985"/>
                      <a:pt x="794657" y="210796"/>
                    </a:cubicBezTo>
                    <a:cubicBezTo>
                      <a:pt x="798286" y="212006"/>
                      <a:pt x="802838" y="211720"/>
                      <a:pt x="805543" y="214425"/>
                    </a:cubicBezTo>
                    <a:cubicBezTo>
                      <a:pt x="808248" y="217130"/>
                      <a:pt x="807203" y="222031"/>
                      <a:pt x="809171" y="225311"/>
                    </a:cubicBezTo>
                    <a:cubicBezTo>
                      <a:pt x="810931" y="228245"/>
                      <a:pt x="814010" y="230149"/>
                      <a:pt x="816429" y="232568"/>
                    </a:cubicBezTo>
                    <a:lnTo>
                      <a:pt x="823686" y="254339"/>
                    </a:lnTo>
                    <a:lnTo>
                      <a:pt x="827314" y="265225"/>
                    </a:lnTo>
                    <a:cubicBezTo>
                      <a:pt x="835186" y="328194"/>
                      <a:pt x="825275" y="264333"/>
                      <a:pt x="838200" y="316025"/>
                    </a:cubicBezTo>
                    <a:cubicBezTo>
                      <a:pt x="839361" y="320669"/>
                      <a:pt x="842857" y="336224"/>
                      <a:pt x="845457" y="341425"/>
                    </a:cubicBezTo>
                    <a:cubicBezTo>
                      <a:pt x="847407" y="345326"/>
                      <a:pt x="849016" y="350000"/>
                      <a:pt x="852714" y="352311"/>
                    </a:cubicBezTo>
                    <a:cubicBezTo>
                      <a:pt x="859201" y="356365"/>
                      <a:pt x="874486" y="359568"/>
                      <a:pt x="874486" y="359568"/>
                    </a:cubicBezTo>
                    <a:cubicBezTo>
                      <a:pt x="909085" y="357838"/>
                      <a:pt x="954501" y="352348"/>
                      <a:pt x="990600" y="359568"/>
                    </a:cubicBezTo>
                    <a:cubicBezTo>
                      <a:pt x="994876" y="360423"/>
                      <a:pt x="997585" y="364875"/>
                      <a:pt x="1001486" y="366825"/>
                    </a:cubicBezTo>
                    <a:cubicBezTo>
                      <a:pt x="1004907" y="368536"/>
                      <a:pt x="1008743" y="369244"/>
                      <a:pt x="1012371" y="370454"/>
                    </a:cubicBezTo>
                    <a:cubicBezTo>
                      <a:pt x="1013581" y="374082"/>
                      <a:pt x="1013295" y="378635"/>
                      <a:pt x="1016000" y="381339"/>
                    </a:cubicBezTo>
                    <a:cubicBezTo>
                      <a:pt x="1018705" y="384044"/>
                      <a:pt x="1024663" y="381855"/>
                      <a:pt x="1026886" y="384968"/>
                    </a:cubicBezTo>
                    <a:cubicBezTo>
                      <a:pt x="1031332" y="391193"/>
                      <a:pt x="1034143" y="406739"/>
                      <a:pt x="1034143" y="406739"/>
                    </a:cubicBezTo>
                    <a:cubicBezTo>
                      <a:pt x="1032933" y="418834"/>
                      <a:pt x="1032233" y="430991"/>
                      <a:pt x="1030514" y="443025"/>
                    </a:cubicBezTo>
                    <a:cubicBezTo>
                      <a:pt x="1029809" y="447962"/>
                      <a:pt x="1026886" y="452552"/>
                      <a:pt x="1026886" y="457539"/>
                    </a:cubicBezTo>
                    <a:cubicBezTo>
                      <a:pt x="1026886" y="467291"/>
                      <a:pt x="1028770" y="476974"/>
                      <a:pt x="1030514" y="486568"/>
                    </a:cubicBezTo>
                    <a:cubicBezTo>
                      <a:pt x="1031198" y="490331"/>
                      <a:pt x="1031438" y="494749"/>
                      <a:pt x="1034143" y="497454"/>
                    </a:cubicBezTo>
                    <a:cubicBezTo>
                      <a:pt x="1036848" y="500159"/>
                      <a:pt x="1041400" y="499873"/>
                      <a:pt x="1045029" y="501082"/>
                    </a:cubicBezTo>
                    <a:cubicBezTo>
                      <a:pt x="1052286" y="505920"/>
                      <a:pt x="1060633" y="509428"/>
                      <a:pt x="1066800" y="515596"/>
                    </a:cubicBezTo>
                    <a:cubicBezTo>
                      <a:pt x="1069219" y="518015"/>
                      <a:pt x="1071123" y="521094"/>
                      <a:pt x="1074057" y="522854"/>
                    </a:cubicBezTo>
                    <a:cubicBezTo>
                      <a:pt x="1078117" y="525290"/>
                      <a:pt x="1096301" y="529164"/>
                      <a:pt x="1099457" y="530111"/>
                    </a:cubicBezTo>
                    <a:cubicBezTo>
                      <a:pt x="1155153" y="546820"/>
                      <a:pt x="1089425" y="536043"/>
                      <a:pt x="1208314" y="540996"/>
                    </a:cubicBezTo>
                    <a:cubicBezTo>
                      <a:pt x="1217167" y="543947"/>
                      <a:pt x="1223053" y="544849"/>
                      <a:pt x="1230086" y="551882"/>
                    </a:cubicBezTo>
                    <a:cubicBezTo>
                      <a:pt x="1233170" y="554966"/>
                      <a:pt x="1234924" y="559139"/>
                      <a:pt x="1237343" y="562768"/>
                    </a:cubicBezTo>
                    <a:cubicBezTo>
                      <a:pt x="1249465" y="599134"/>
                      <a:pt x="1240901" y="569669"/>
                      <a:pt x="1248229" y="606311"/>
                    </a:cubicBezTo>
                    <a:cubicBezTo>
                      <a:pt x="1248458" y="607456"/>
                      <a:pt x="1253598" y="629194"/>
                      <a:pt x="1255486" y="631711"/>
                    </a:cubicBezTo>
                    <a:cubicBezTo>
                      <a:pt x="1260618" y="638553"/>
                      <a:pt x="1267581" y="643806"/>
                      <a:pt x="1273629" y="649854"/>
                    </a:cubicBezTo>
                    <a:cubicBezTo>
                      <a:pt x="1281655" y="657880"/>
                      <a:pt x="1285295" y="662944"/>
                      <a:pt x="1295400" y="667996"/>
                    </a:cubicBezTo>
                    <a:cubicBezTo>
                      <a:pt x="1298821" y="669707"/>
                      <a:pt x="1302865" y="669914"/>
                      <a:pt x="1306286" y="671625"/>
                    </a:cubicBezTo>
                    <a:cubicBezTo>
                      <a:pt x="1324020" y="680492"/>
                      <a:pt x="1309818" y="677951"/>
                      <a:pt x="1328057" y="682511"/>
                    </a:cubicBezTo>
                    <a:cubicBezTo>
                      <a:pt x="1342197" y="686046"/>
                      <a:pt x="1357276" y="687721"/>
                      <a:pt x="1371600" y="689768"/>
                    </a:cubicBezTo>
                    <a:lnTo>
                      <a:pt x="1393371" y="697025"/>
                    </a:lnTo>
                    <a:cubicBezTo>
                      <a:pt x="1397000" y="698235"/>
                      <a:pt x="1400546" y="699726"/>
                      <a:pt x="1404257" y="700654"/>
                    </a:cubicBezTo>
                    <a:cubicBezTo>
                      <a:pt x="1426189" y="706136"/>
                      <a:pt x="1414045" y="702706"/>
                      <a:pt x="1440543" y="711539"/>
                    </a:cubicBezTo>
                    <a:cubicBezTo>
                      <a:pt x="1444172" y="712749"/>
                      <a:pt x="1448246" y="713046"/>
                      <a:pt x="1451429" y="715168"/>
                    </a:cubicBezTo>
                    <a:lnTo>
                      <a:pt x="1473200" y="729682"/>
                    </a:lnTo>
                    <a:cubicBezTo>
                      <a:pt x="1474410" y="733311"/>
                      <a:pt x="1474971" y="737224"/>
                      <a:pt x="1476829" y="740568"/>
                    </a:cubicBezTo>
                    <a:cubicBezTo>
                      <a:pt x="1481065" y="748192"/>
                      <a:pt x="1491343" y="762339"/>
                      <a:pt x="1491343" y="762339"/>
                    </a:cubicBezTo>
                    <a:cubicBezTo>
                      <a:pt x="1502672" y="807666"/>
                      <a:pt x="1488199" y="751339"/>
                      <a:pt x="1498600" y="787739"/>
                    </a:cubicBezTo>
                    <a:cubicBezTo>
                      <a:pt x="1509579" y="826161"/>
                      <a:pt x="1492224" y="772236"/>
                      <a:pt x="1509486" y="824025"/>
                    </a:cubicBezTo>
                    <a:cubicBezTo>
                      <a:pt x="1510695" y="827654"/>
                      <a:pt x="1510992" y="831729"/>
                      <a:pt x="1513114" y="834911"/>
                    </a:cubicBezTo>
                    <a:cubicBezTo>
                      <a:pt x="1515533" y="838539"/>
                      <a:pt x="1518600" y="841811"/>
                      <a:pt x="1520371" y="845796"/>
                    </a:cubicBezTo>
                    <a:cubicBezTo>
                      <a:pt x="1523478" y="852787"/>
                      <a:pt x="1527629" y="867568"/>
                      <a:pt x="1527629" y="867568"/>
                    </a:cubicBezTo>
                    <a:cubicBezTo>
                      <a:pt x="1526419" y="889339"/>
                      <a:pt x="1526068" y="911175"/>
                      <a:pt x="1524000" y="932882"/>
                    </a:cubicBezTo>
                    <a:cubicBezTo>
                      <a:pt x="1523637" y="936690"/>
                      <a:pt x="1522339" y="940488"/>
                      <a:pt x="1520371" y="943768"/>
                    </a:cubicBezTo>
                    <a:cubicBezTo>
                      <a:pt x="1518611" y="946701"/>
                      <a:pt x="1515533" y="948606"/>
                      <a:pt x="1513114" y="951025"/>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973943" y="2525486"/>
                <a:ext cx="76382" cy="228600"/>
              </a:xfrm>
              <a:custGeom>
                <a:avLst/>
                <a:gdLst>
                  <a:gd name="connsiteX0" fmla="*/ 0 w 76382"/>
                  <a:gd name="connsiteY0" fmla="*/ 0 h 228600"/>
                  <a:gd name="connsiteX1" fmla="*/ 7257 w 76382"/>
                  <a:gd name="connsiteY1" fmla="*/ 18143 h 228600"/>
                  <a:gd name="connsiteX2" fmla="*/ 10886 w 76382"/>
                  <a:gd name="connsiteY2" fmla="*/ 36285 h 228600"/>
                  <a:gd name="connsiteX3" fmla="*/ 25400 w 76382"/>
                  <a:gd name="connsiteY3" fmla="*/ 58057 h 228600"/>
                  <a:gd name="connsiteX4" fmla="*/ 29028 w 76382"/>
                  <a:gd name="connsiteY4" fmla="*/ 68943 h 228600"/>
                  <a:gd name="connsiteX5" fmla="*/ 36286 w 76382"/>
                  <a:gd name="connsiteY5" fmla="*/ 76200 h 228600"/>
                  <a:gd name="connsiteX6" fmla="*/ 43543 w 76382"/>
                  <a:gd name="connsiteY6" fmla="*/ 134257 h 228600"/>
                  <a:gd name="connsiteX7" fmla="*/ 50800 w 76382"/>
                  <a:gd name="connsiteY7" fmla="*/ 145143 h 228600"/>
                  <a:gd name="connsiteX8" fmla="*/ 61686 w 76382"/>
                  <a:gd name="connsiteY8" fmla="*/ 152400 h 228600"/>
                  <a:gd name="connsiteX9" fmla="*/ 72571 w 76382"/>
                  <a:gd name="connsiteY9" fmla="*/ 188685 h 228600"/>
                  <a:gd name="connsiteX10" fmla="*/ 65314 w 76382"/>
                  <a:gd name="connsiteY10" fmla="*/ 195943 h 228600"/>
                  <a:gd name="connsiteX11" fmla="*/ 54428 w 76382"/>
                  <a:gd name="connsiteY11" fmla="*/ 199571 h 228600"/>
                  <a:gd name="connsiteX12" fmla="*/ 32657 w 76382"/>
                  <a:gd name="connsiteY12"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82" h="228600">
                    <a:moveTo>
                      <a:pt x="0" y="0"/>
                    </a:moveTo>
                    <a:cubicBezTo>
                      <a:pt x="2419" y="6048"/>
                      <a:pt x="5385" y="11904"/>
                      <a:pt x="7257" y="18143"/>
                    </a:cubicBezTo>
                    <a:cubicBezTo>
                      <a:pt x="9029" y="24050"/>
                      <a:pt x="8334" y="30671"/>
                      <a:pt x="10886" y="36285"/>
                    </a:cubicBezTo>
                    <a:cubicBezTo>
                      <a:pt x="14495" y="44225"/>
                      <a:pt x="25400" y="58057"/>
                      <a:pt x="25400" y="58057"/>
                    </a:cubicBezTo>
                    <a:cubicBezTo>
                      <a:pt x="26609" y="61686"/>
                      <a:pt x="27060" y="65663"/>
                      <a:pt x="29028" y="68943"/>
                    </a:cubicBezTo>
                    <a:cubicBezTo>
                      <a:pt x="30788" y="71877"/>
                      <a:pt x="35615" y="72845"/>
                      <a:pt x="36286" y="76200"/>
                    </a:cubicBezTo>
                    <a:cubicBezTo>
                      <a:pt x="38829" y="88913"/>
                      <a:pt x="35261" y="117693"/>
                      <a:pt x="43543" y="134257"/>
                    </a:cubicBezTo>
                    <a:cubicBezTo>
                      <a:pt x="45493" y="138158"/>
                      <a:pt x="47716" y="142059"/>
                      <a:pt x="50800" y="145143"/>
                    </a:cubicBezTo>
                    <a:cubicBezTo>
                      <a:pt x="53884" y="148227"/>
                      <a:pt x="58057" y="149981"/>
                      <a:pt x="61686" y="152400"/>
                    </a:cubicBezTo>
                    <a:cubicBezTo>
                      <a:pt x="73227" y="169711"/>
                      <a:pt x="81597" y="170632"/>
                      <a:pt x="72571" y="188685"/>
                    </a:cubicBezTo>
                    <a:cubicBezTo>
                      <a:pt x="71041" y="191745"/>
                      <a:pt x="68248" y="194183"/>
                      <a:pt x="65314" y="195943"/>
                    </a:cubicBezTo>
                    <a:cubicBezTo>
                      <a:pt x="62034" y="197911"/>
                      <a:pt x="58057" y="198362"/>
                      <a:pt x="54428" y="199571"/>
                    </a:cubicBezTo>
                    <a:cubicBezTo>
                      <a:pt x="38016" y="224189"/>
                      <a:pt x="46081" y="215176"/>
                      <a:pt x="32657" y="22860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1959429" y="2652486"/>
                <a:ext cx="54428" cy="61685"/>
              </a:xfrm>
              <a:custGeom>
                <a:avLst/>
                <a:gdLst>
                  <a:gd name="connsiteX0" fmla="*/ 54428 w 54428"/>
                  <a:gd name="connsiteY0" fmla="*/ 0 h 61685"/>
                  <a:gd name="connsiteX1" fmla="*/ 36285 w 54428"/>
                  <a:gd name="connsiteY1" fmla="*/ 18143 h 61685"/>
                  <a:gd name="connsiteX2" fmla="*/ 21771 w 54428"/>
                  <a:gd name="connsiteY2" fmla="*/ 21771 h 61685"/>
                  <a:gd name="connsiteX3" fmla="*/ 10885 w 54428"/>
                  <a:gd name="connsiteY3" fmla="*/ 29028 h 61685"/>
                  <a:gd name="connsiteX4" fmla="*/ 3628 w 54428"/>
                  <a:gd name="connsiteY4" fmla="*/ 50800 h 61685"/>
                  <a:gd name="connsiteX5" fmla="*/ 0 w 54428"/>
                  <a:gd name="connsiteY5" fmla="*/ 61685 h 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8" h="61685">
                    <a:moveTo>
                      <a:pt x="54428" y="0"/>
                    </a:moveTo>
                    <a:cubicBezTo>
                      <a:pt x="48380" y="6048"/>
                      <a:pt x="43401" y="13399"/>
                      <a:pt x="36285" y="18143"/>
                    </a:cubicBezTo>
                    <a:cubicBezTo>
                      <a:pt x="32136" y="20909"/>
                      <a:pt x="26355" y="19807"/>
                      <a:pt x="21771" y="21771"/>
                    </a:cubicBezTo>
                    <a:cubicBezTo>
                      <a:pt x="17763" y="23489"/>
                      <a:pt x="14514" y="26609"/>
                      <a:pt x="10885" y="29028"/>
                    </a:cubicBezTo>
                    <a:lnTo>
                      <a:pt x="3628" y="50800"/>
                    </a:lnTo>
                    <a:lnTo>
                      <a:pt x="0" y="61685"/>
                    </a:ln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269343" y="2935514"/>
                <a:ext cx="264886" cy="97972"/>
              </a:xfrm>
              <a:custGeom>
                <a:avLst/>
                <a:gdLst>
                  <a:gd name="connsiteX0" fmla="*/ 0 w 264886"/>
                  <a:gd name="connsiteY0" fmla="*/ 0 h 97972"/>
                  <a:gd name="connsiteX1" fmla="*/ 29028 w 264886"/>
                  <a:gd name="connsiteY1" fmla="*/ 18143 h 97972"/>
                  <a:gd name="connsiteX2" fmla="*/ 47171 w 264886"/>
                  <a:gd name="connsiteY2" fmla="*/ 29029 h 97972"/>
                  <a:gd name="connsiteX3" fmla="*/ 54428 w 264886"/>
                  <a:gd name="connsiteY3" fmla="*/ 39915 h 97972"/>
                  <a:gd name="connsiteX4" fmla="*/ 76200 w 264886"/>
                  <a:gd name="connsiteY4" fmla="*/ 47172 h 97972"/>
                  <a:gd name="connsiteX5" fmla="*/ 94343 w 264886"/>
                  <a:gd name="connsiteY5" fmla="*/ 43543 h 97972"/>
                  <a:gd name="connsiteX6" fmla="*/ 134257 w 264886"/>
                  <a:gd name="connsiteY6" fmla="*/ 47172 h 97972"/>
                  <a:gd name="connsiteX7" fmla="*/ 145143 w 264886"/>
                  <a:gd name="connsiteY7" fmla="*/ 50800 h 97972"/>
                  <a:gd name="connsiteX8" fmla="*/ 177800 w 264886"/>
                  <a:gd name="connsiteY8" fmla="*/ 54429 h 97972"/>
                  <a:gd name="connsiteX9" fmla="*/ 188686 w 264886"/>
                  <a:gd name="connsiteY9" fmla="*/ 58057 h 97972"/>
                  <a:gd name="connsiteX10" fmla="*/ 232228 w 264886"/>
                  <a:gd name="connsiteY10" fmla="*/ 61686 h 97972"/>
                  <a:gd name="connsiteX11" fmla="*/ 239486 w 264886"/>
                  <a:gd name="connsiteY11" fmla="*/ 68943 h 97972"/>
                  <a:gd name="connsiteX12" fmla="*/ 254000 w 264886"/>
                  <a:gd name="connsiteY12" fmla="*/ 83457 h 97972"/>
                  <a:gd name="connsiteX13" fmla="*/ 264886 w 264886"/>
                  <a:gd name="connsiteY13" fmla="*/ 97972 h 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886" h="97972">
                    <a:moveTo>
                      <a:pt x="0" y="0"/>
                    </a:moveTo>
                    <a:cubicBezTo>
                      <a:pt x="3823" y="2294"/>
                      <a:pt x="23441" y="13674"/>
                      <a:pt x="29028" y="18143"/>
                    </a:cubicBezTo>
                    <a:cubicBezTo>
                      <a:pt x="43259" y="29527"/>
                      <a:pt x="28269" y="22727"/>
                      <a:pt x="47171" y="29029"/>
                    </a:cubicBezTo>
                    <a:cubicBezTo>
                      <a:pt x="49590" y="32658"/>
                      <a:pt x="50730" y="37604"/>
                      <a:pt x="54428" y="39915"/>
                    </a:cubicBezTo>
                    <a:cubicBezTo>
                      <a:pt x="60915" y="43969"/>
                      <a:pt x="76200" y="47172"/>
                      <a:pt x="76200" y="47172"/>
                    </a:cubicBezTo>
                    <a:cubicBezTo>
                      <a:pt x="82248" y="45962"/>
                      <a:pt x="88176" y="43543"/>
                      <a:pt x="94343" y="43543"/>
                    </a:cubicBezTo>
                    <a:cubicBezTo>
                      <a:pt x="107703" y="43543"/>
                      <a:pt x="121032" y="45283"/>
                      <a:pt x="134257" y="47172"/>
                    </a:cubicBezTo>
                    <a:cubicBezTo>
                      <a:pt x="138043" y="47713"/>
                      <a:pt x="141370" y="50171"/>
                      <a:pt x="145143" y="50800"/>
                    </a:cubicBezTo>
                    <a:cubicBezTo>
                      <a:pt x="155947" y="52601"/>
                      <a:pt x="166914" y="53219"/>
                      <a:pt x="177800" y="54429"/>
                    </a:cubicBezTo>
                    <a:cubicBezTo>
                      <a:pt x="181429" y="55638"/>
                      <a:pt x="184895" y="57551"/>
                      <a:pt x="188686" y="58057"/>
                    </a:cubicBezTo>
                    <a:cubicBezTo>
                      <a:pt x="203123" y="59982"/>
                      <a:pt x="217987" y="58634"/>
                      <a:pt x="232228" y="61686"/>
                    </a:cubicBezTo>
                    <a:cubicBezTo>
                      <a:pt x="235573" y="62403"/>
                      <a:pt x="237067" y="66524"/>
                      <a:pt x="239486" y="68943"/>
                    </a:cubicBezTo>
                    <a:cubicBezTo>
                      <a:pt x="249161" y="97972"/>
                      <a:pt x="234648" y="64105"/>
                      <a:pt x="254000" y="83457"/>
                    </a:cubicBezTo>
                    <a:cubicBezTo>
                      <a:pt x="276421" y="105878"/>
                      <a:pt x="241522" y="86290"/>
                      <a:pt x="264886" y="97972"/>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1242522" y="2646318"/>
              <a:ext cx="266007" cy="241009"/>
            </a:xfrm>
            <a:prstGeom prst="ellipse">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42258" y="2583227"/>
              <a:ext cx="701841" cy="411609"/>
            </a:xfrm>
            <a:prstGeom prst="rect">
              <a:avLst/>
            </a:prstGeom>
            <a:noFill/>
          </p:spPr>
          <p:txBody>
            <a:bodyPr wrap="none" rtlCol="0">
              <a:spAutoFit/>
            </a:bodyPr>
            <a:lstStyle/>
            <a:p>
              <a:r>
                <a:rPr lang="en-US" sz="1600" b="1" dirty="0"/>
                <a:t>Peru</a:t>
              </a:r>
            </a:p>
          </p:txBody>
        </p:sp>
      </p:grpSp>
      <p:pic>
        <p:nvPicPr>
          <p:cNvPr id="24"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6454" y="2745412"/>
            <a:ext cx="1970892" cy="2428253"/>
          </a:xfrm>
          <a:prstGeom prst="rect">
            <a:avLst/>
          </a:prstGeom>
        </p:spPr>
      </p:pic>
      <p:pic>
        <p:nvPicPr>
          <p:cNvPr id="25" name="Imagen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50257" y="167450"/>
            <a:ext cx="2503520" cy="2510379"/>
          </a:xfrm>
          <a:prstGeom prst="rect">
            <a:avLst/>
          </a:prstGeom>
          <a:solidFill>
            <a:schemeClr val="bg1"/>
          </a:solidFill>
          <a:ln>
            <a:solidFill>
              <a:schemeClr val="tx1"/>
            </a:solidFill>
          </a:ln>
        </p:spPr>
      </p:pic>
      <p:pic>
        <p:nvPicPr>
          <p:cNvPr id="26"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01071" y="137654"/>
            <a:ext cx="2419642" cy="2611584"/>
          </a:xfrm>
          <a:prstGeom prst="rect">
            <a:avLst/>
          </a:prstGeom>
          <a:ln>
            <a:solidFill>
              <a:schemeClr val="tx1"/>
            </a:solidFill>
          </a:ln>
        </p:spPr>
      </p:pic>
      <p:grpSp>
        <p:nvGrpSpPr>
          <p:cNvPr id="27" name="Grupo 9"/>
          <p:cNvGrpSpPr>
            <a:grpSpLocks noChangeAspect="1"/>
          </p:cNvGrpSpPr>
          <p:nvPr/>
        </p:nvGrpSpPr>
        <p:grpSpPr>
          <a:xfrm>
            <a:off x="6187770" y="2824603"/>
            <a:ext cx="2663913" cy="2076385"/>
            <a:chOff x="838200" y="1266825"/>
            <a:chExt cx="7446690" cy="5591175"/>
          </a:xfrm>
        </p:grpSpPr>
        <p:pic>
          <p:nvPicPr>
            <p:cNvPr id="28" name="Imagen 2" descr="F:\General.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838200" y="1266825"/>
              <a:ext cx="7446690" cy="5591175"/>
            </a:xfrm>
            <a:prstGeom prst="rect">
              <a:avLst/>
            </a:prstGeom>
            <a:noFill/>
            <a:ln>
              <a:noFill/>
            </a:ln>
          </p:spPr>
        </p:pic>
        <p:sp>
          <p:nvSpPr>
            <p:cNvPr id="29" name="CuadroTexto 4"/>
            <p:cNvSpPr txBox="1"/>
            <p:nvPr/>
          </p:nvSpPr>
          <p:spPr>
            <a:xfrm>
              <a:off x="3047999" y="2343807"/>
              <a:ext cx="301686" cy="369332"/>
            </a:xfrm>
            <a:prstGeom prst="rect">
              <a:avLst/>
            </a:prstGeom>
            <a:noFill/>
          </p:spPr>
          <p:txBody>
            <a:bodyPr wrap="none" rtlCol="0">
              <a:spAutoFit/>
            </a:bodyPr>
            <a:lstStyle/>
            <a:p>
              <a:r>
                <a:rPr lang="es-EC" b="1" dirty="0">
                  <a:solidFill>
                    <a:srgbClr val="C00000"/>
                  </a:solidFill>
                </a:rPr>
                <a:t>1</a:t>
              </a:r>
            </a:p>
          </p:txBody>
        </p:sp>
        <p:sp>
          <p:nvSpPr>
            <p:cNvPr id="30" name="CuadroTexto 5"/>
            <p:cNvSpPr txBox="1"/>
            <p:nvPr/>
          </p:nvSpPr>
          <p:spPr>
            <a:xfrm>
              <a:off x="3841528" y="2895592"/>
              <a:ext cx="301686" cy="369332"/>
            </a:xfrm>
            <a:prstGeom prst="rect">
              <a:avLst/>
            </a:prstGeom>
            <a:noFill/>
          </p:spPr>
          <p:txBody>
            <a:bodyPr wrap="none" rtlCol="0">
              <a:spAutoFit/>
            </a:bodyPr>
            <a:lstStyle/>
            <a:p>
              <a:r>
                <a:rPr lang="es-EC" b="1" dirty="0">
                  <a:solidFill>
                    <a:srgbClr val="C00000"/>
                  </a:solidFill>
                </a:rPr>
                <a:t>2</a:t>
              </a:r>
            </a:p>
          </p:txBody>
        </p:sp>
        <p:sp>
          <p:nvSpPr>
            <p:cNvPr id="31" name="CuadroTexto 6"/>
            <p:cNvSpPr txBox="1"/>
            <p:nvPr/>
          </p:nvSpPr>
          <p:spPr>
            <a:xfrm>
              <a:off x="4259859" y="3389586"/>
              <a:ext cx="301686" cy="369332"/>
            </a:xfrm>
            <a:prstGeom prst="rect">
              <a:avLst/>
            </a:prstGeom>
            <a:noFill/>
          </p:spPr>
          <p:txBody>
            <a:bodyPr wrap="none" rtlCol="0">
              <a:spAutoFit/>
            </a:bodyPr>
            <a:lstStyle/>
            <a:p>
              <a:r>
                <a:rPr lang="es-EC" b="1" dirty="0">
                  <a:solidFill>
                    <a:srgbClr val="C00000"/>
                  </a:solidFill>
                </a:rPr>
                <a:t>3</a:t>
              </a:r>
            </a:p>
          </p:txBody>
        </p:sp>
        <p:sp>
          <p:nvSpPr>
            <p:cNvPr id="32" name="CuadroTexto 7"/>
            <p:cNvSpPr txBox="1"/>
            <p:nvPr/>
          </p:nvSpPr>
          <p:spPr>
            <a:xfrm>
              <a:off x="5599926" y="4519446"/>
              <a:ext cx="301686" cy="369332"/>
            </a:xfrm>
            <a:prstGeom prst="rect">
              <a:avLst/>
            </a:prstGeom>
            <a:noFill/>
          </p:spPr>
          <p:txBody>
            <a:bodyPr wrap="none" rtlCol="0">
              <a:spAutoFit/>
            </a:bodyPr>
            <a:lstStyle/>
            <a:p>
              <a:r>
                <a:rPr lang="es-EC" b="1" dirty="0">
                  <a:solidFill>
                    <a:srgbClr val="C00000"/>
                  </a:solidFill>
                </a:rPr>
                <a:t>4</a:t>
              </a:r>
            </a:p>
          </p:txBody>
        </p:sp>
      </p:grpSp>
      <p:sp>
        <p:nvSpPr>
          <p:cNvPr id="33" name="TextBox 32"/>
          <p:cNvSpPr txBox="1"/>
          <p:nvPr/>
        </p:nvSpPr>
        <p:spPr>
          <a:xfrm>
            <a:off x="28378" y="3071009"/>
            <a:ext cx="1305317" cy="1323439"/>
          </a:xfrm>
          <a:prstGeom prst="rect">
            <a:avLst/>
          </a:prstGeom>
          <a:noFill/>
        </p:spPr>
        <p:txBody>
          <a:bodyPr wrap="square" rtlCol="0">
            <a:spAutoFit/>
          </a:bodyPr>
          <a:lstStyle/>
          <a:p>
            <a:r>
              <a:rPr lang="en-US" sz="2400" b="1" dirty="0">
                <a:solidFill>
                  <a:schemeClr val="bg2">
                    <a:lumMod val="25000"/>
                  </a:schemeClr>
                </a:solidFill>
              </a:rPr>
              <a:t>PERU</a:t>
            </a:r>
          </a:p>
          <a:p>
            <a:r>
              <a:rPr lang="en-US" sz="1400" b="1" dirty="0">
                <a:solidFill>
                  <a:schemeClr val="bg2">
                    <a:lumMod val="25000"/>
                  </a:schemeClr>
                </a:solidFill>
              </a:rPr>
              <a:t>Inter-Oceanic </a:t>
            </a:r>
            <a:r>
              <a:rPr lang="en-US" sz="1400" b="1" dirty="0" smtClean="0">
                <a:solidFill>
                  <a:schemeClr val="bg2">
                    <a:lumMod val="25000"/>
                  </a:schemeClr>
                </a:solidFill>
              </a:rPr>
              <a:t>Highway, </a:t>
            </a:r>
            <a:r>
              <a:rPr lang="en-US" sz="1400" b="1" dirty="0">
                <a:solidFill>
                  <a:schemeClr val="bg2">
                    <a:lumMod val="25000"/>
                  </a:schemeClr>
                </a:solidFill>
              </a:rPr>
              <a:t>Southern Amazon</a:t>
            </a:r>
          </a:p>
        </p:txBody>
      </p:sp>
      <p:sp>
        <p:nvSpPr>
          <p:cNvPr id="34" name="TextBox 33"/>
          <p:cNvSpPr txBox="1"/>
          <p:nvPr/>
        </p:nvSpPr>
        <p:spPr>
          <a:xfrm>
            <a:off x="3444854" y="2721013"/>
            <a:ext cx="2508923" cy="892552"/>
          </a:xfrm>
          <a:prstGeom prst="rect">
            <a:avLst/>
          </a:prstGeom>
          <a:solidFill>
            <a:schemeClr val="bg1"/>
          </a:solidFill>
        </p:spPr>
        <p:txBody>
          <a:bodyPr wrap="square" rtlCol="0">
            <a:spAutoFit/>
          </a:bodyPr>
          <a:lstStyle/>
          <a:p>
            <a:r>
              <a:rPr lang="en-US" sz="2400" b="1" dirty="0">
                <a:solidFill>
                  <a:schemeClr val="bg2">
                    <a:lumMod val="25000"/>
                  </a:schemeClr>
                </a:solidFill>
              </a:rPr>
              <a:t>BOLIVIA</a:t>
            </a:r>
          </a:p>
          <a:p>
            <a:r>
              <a:rPr lang="en-US" sz="1400" b="1" dirty="0">
                <a:solidFill>
                  <a:schemeClr val="bg2">
                    <a:lumMod val="25000"/>
                  </a:schemeClr>
                </a:solidFill>
              </a:rPr>
              <a:t>Villa Tunari – San Ignacio Moxos Highway</a:t>
            </a:r>
          </a:p>
        </p:txBody>
      </p:sp>
      <p:sp>
        <p:nvSpPr>
          <p:cNvPr id="35" name="TextBox 34"/>
          <p:cNvSpPr txBox="1"/>
          <p:nvPr/>
        </p:nvSpPr>
        <p:spPr>
          <a:xfrm>
            <a:off x="7435121" y="2145436"/>
            <a:ext cx="1358467" cy="615553"/>
          </a:xfrm>
          <a:prstGeom prst="rect">
            <a:avLst/>
          </a:prstGeom>
          <a:solidFill>
            <a:schemeClr val="bg1"/>
          </a:solidFill>
          <a:ln>
            <a:solidFill>
              <a:schemeClr val="tx1"/>
            </a:solidFill>
          </a:ln>
        </p:spPr>
        <p:txBody>
          <a:bodyPr wrap="square" rtlCol="0">
            <a:spAutoFit/>
          </a:bodyPr>
          <a:lstStyle/>
          <a:p>
            <a:r>
              <a:rPr lang="en-US" sz="2000" b="1" dirty="0">
                <a:solidFill>
                  <a:schemeClr val="bg2">
                    <a:lumMod val="25000"/>
                  </a:schemeClr>
                </a:solidFill>
              </a:rPr>
              <a:t>ECUADOR</a:t>
            </a:r>
          </a:p>
          <a:p>
            <a:r>
              <a:rPr lang="en-US" sz="1400" b="1" dirty="0" smtClean="0">
                <a:solidFill>
                  <a:schemeClr val="bg2">
                    <a:lumMod val="25000"/>
                  </a:schemeClr>
                </a:solidFill>
              </a:rPr>
              <a:t>Maxus Highway</a:t>
            </a:r>
            <a:endParaRPr lang="en-US" sz="1200" b="1" dirty="0">
              <a:solidFill>
                <a:schemeClr val="bg2">
                  <a:lumMod val="25000"/>
                </a:schemeClr>
              </a:solidFill>
            </a:endParaRPr>
          </a:p>
        </p:txBody>
      </p:sp>
    </p:spTree>
    <p:extLst>
      <p:ext uri="{BB962C8B-B14F-4D97-AF65-F5344CB8AC3E}">
        <p14:creationId xmlns:p14="http://schemas.microsoft.com/office/powerpoint/2010/main" val="1385554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802"/>
            <a:ext cx="9144000" cy="923330"/>
          </a:xfrm>
          <a:prstGeom prst="rect">
            <a:avLst/>
          </a:prstGeom>
          <a:noFill/>
        </p:spPr>
        <p:txBody>
          <a:bodyPr wrap="square" rtlCol="0">
            <a:spAutoFit/>
          </a:bodyPr>
          <a:lstStyle/>
          <a:p>
            <a:pPr algn="ctr"/>
            <a:r>
              <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Study </a:t>
            </a:r>
            <a:r>
              <a:rPr lang="en-US" sz="54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Components</a:t>
            </a:r>
            <a:endParaRPr lang="en-US" sz="5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63500" y="974128"/>
            <a:ext cx="8796012" cy="38481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2">
                    <a:lumMod val="25000"/>
                  </a:schemeClr>
                </a:solidFill>
              </a:rPr>
              <a:t>Land use changes along the construction of highways</a:t>
            </a:r>
          </a:p>
          <a:p>
            <a:r>
              <a:rPr lang="en-US" dirty="0">
                <a:solidFill>
                  <a:schemeClr val="bg2">
                    <a:lumMod val="25000"/>
                  </a:schemeClr>
                </a:solidFill>
              </a:rPr>
              <a:t>Animal (rodents) surveys</a:t>
            </a:r>
          </a:p>
          <a:p>
            <a:pPr lvl="1"/>
            <a:r>
              <a:rPr lang="en-US" dirty="0">
                <a:solidFill>
                  <a:schemeClr val="bg2">
                    <a:lumMod val="25000"/>
                  </a:schemeClr>
                </a:solidFill>
              </a:rPr>
              <a:t>Peru: 3 samplings per year, </a:t>
            </a:r>
            <a:r>
              <a:rPr lang="en-US" dirty="0" smtClean="0">
                <a:solidFill>
                  <a:schemeClr val="bg2">
                    <a:lumMod val="25000"/>
                  </a:schemeClr>
                </a:solidFill>
              </a:rPr>
              <a:t>4 study </a:t>
            </a:r>
            <a:r>
              <a:rPr lang="en-US" dirty="0">
                <a:solidFill>
                  <a:schemeClr val="bg2">
                    <a:lumMod val="25000"/>
                  </a:schemeClr>
                </a:solidFill>
              </a:rPr>
              <a:t>	</a:t>
            </a:r>
            <a:r>
              <a:rPr lang="en-US" dirty="0" smtClean="0">
                <a:solidFill>
                  <a:schemeClr val="bg2">
                    <a:lumMod val="25000"/>
                  </a:schemeClr>
                </a:solidFill>
              </a:rPr>
              <a:t>sites</a:t>
            </a:r>
            <a:r>
              <a:rPr lang="en-US" dirty="0">
                <a:solidFill>
                  <a:schemeClr val="bg2">
                    <a:lumMod val="25000"/>
                  </a:schemeClr>
                </a:solidFill>
              </a:rPr>
              <a:t>, 3 different levels of disturbance </a:t>
            </a:r>
          </a:p>
          <a:p>
            <a:pPr lvl="1"/>
            <a:r>
              <a:rPr lang="en-US" dirty="0">
                <a:solidFill>
                  <a:schemeClr val="bg2">
                    <a:lumMod val="25000"/>
                  </a:schemeClr>
                </a:solidFill>
              </a:rPr>
              <a:t>Bolivia &amp; Ecuador:  2 samplings per year, 1 site</a:t>
            </a:r>
          </a:p>
          <a:p>
            <a:endParaRPr lang="en-US" sz="2200" dirty="0" smtClean="0">
              <a:solidFill>
                <a:schemeClr val="bg2">
                  <a:lumMod val="25000"/>
                </a:schemeClr>
              </a:solidFill>
            </a:endParaRPr>
          </a:p>
          <a:p>
            <a:r>
              <a:rPr lang="en-US" dirty="0" smtClean="0">
                <a:solidFill>
                  <a:schemeClr val="bg2">
                    <a:lumMod val="25000"/>
                  </a:schemeClr>
                </a:solidFill>
              </a:rPr>
              <a:t>Human </a:t>
            </a:r>
            <a:r>
              <a:rPr lang="en-US" dirty="0">
                <a:solidFill>
                  <a:schemeClr val="bg2">
                    <a:lumMod val="25000"/>
                  </a:schemeClr>
                </a:solidFill>
              </a:rPr>
              <a:t>(social) surveys</a:t>
            </a:r>
          </a:p>
          <a:p>
            <a:pPr lvl="1"/>
            <a:r>
              <a:rPr lang="en-US" dirty="0">
                <a:solidFill>
                  <a:schemeClr val="bg2">
                    <a:lumMod val="25000"/>
                  </a:schemeClr>
                </a:solidFill>
              </a:rPr>
              <a:t>Peru: 4 study </a:t>
            </a:r>
            <a:r>
              <a:rPr lang="en-US" dirty="0" smtClean="0">
                <a:solidFill>
                  <a:schemeClr val="bg2">
                    <a:lumMod val="25000"/>
                  </a:schemeClr>
                </a:solidFill>
              </a:rPr>
              <a:t>sites</a:t>
            </a:r>
            <a:endParaRPr lang="en-US" dirty="0">
              <a:solidFill>
                <a:schemeClr val="bg2">
                  <a:lumMod val="25000"/>
                </a:schemeClr>
              </a:solidFill>
            </a:endParaRPr>
          </a:p>
          <a:p>
            <a:pPr lvl="1"/>
            <a:r>
              <a:rPr lang="en-US" dirty="0">
                <a:solidFill>
                  <a:schemeClr val="bg2">
                    <a:lumMod val="25000"/>
                  </a:schemeClr>
                </a:solidFill>
              </a:rPr>
              <a:t>Interviews, focus </a:t>
            </a:r>
            <a:r>
              <a:rPr lang="en-US" dirty="0" smtClean="0">
                <a:solidFill>
                  <a:schemeClr val="bg2">
                    <a:lumMod val="25000"/>
                  </a:schemeClr>
                </a:solidFill>
              </a:rPr>
              <a:t>groups</a:t>
            </a:r>
            <a:endParaRPr lang="en-US" dirty="0">
              <a:solidFill>
                <a:schemeClr val="bg2">
                  <a:lumMod val="25000"/>
                </a:schemeClr>
              </a:solidFill>
            </a:endParaRPr>
          </a:p>
          <a:p>
            <a:pPr marL="402336" lvl="1" indent="0">
              <a:buFont typeface="Arial" panose="020B0604020202020204" pitchFamily="34" charset="0"/>
              <a:buNone/>
            </a:pPr>
            <a:endParaRPr lang="en-US" dirty="0">
              <a:solidFill>
                <a:schemeClr val="bg2">
                  <a:lumMod val="25000"/>
                </a:schemeClr>
              </a:solidFill>
            </a:endParaRPr>
          </a:p>
        </p:txBody>
      </p:sp>
      <p:pic>
        <p:nvPicPr>
          <p:cNvPr id="10" name="Picture 2" descr="L:\3900 - Virology &amp; Emerging Infections\VBZD\Projects\Ayayay\Pagina_Web_RAICES\Fotos\About the project\DSC0338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703" b="5027"/>
          <a:stretch/>
        </p:blipFill>
        <p:spPr bwMode="auto">
          <a:xfrm>
            <a:off x="6055909" y="3931205"/>
            <a:ext cx="1877202" cy="11021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Claudia.Guezala\Documents\NMRCD DOCS\DEEI DOCS\VBZD DOCS\IAI\entrada a trocha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42775" y="2974427"/>
            <a:ext cx="1877202" cy="1071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L:\3900 - Virology &amp; Emerging Infections\VBZD\Projects\Ayayay\Pagina_Web_RAICES\Fotos\About the project\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2" t="11136" b="11358"/>
          <a:stretch/>
        </p:blipFill>
        <p:spPr bwMode="auto">
          <a:xfrm>
            <a:off x="7132843" y="3531837"/>
            <a:ext cx="1726669" cy="1001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2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61697" y="960953"/>
          <a:ext cx="7059539" cy="2010412"/>
        </p:xfrm>
        <a:graphic>
          <a:graphicData uri="http://schemas.openxmlformats.org/drawingml/2006/table">
            <a:tbl>
              <a:tblPr firstRow="1" firstCol="1" bandRow="1">
                <a:tableStyleId>{5C22544A-7EE6-4342-B048-85BDC9FD1C3A}</a:tableStyleId>
              </a:tblPr>
              <a:tblGrid>
                <a:gridCol w="2340287">
                  <a:extLst>
                    <a:ext uri="{9D8B030D-6E8A-4147-A177-3AD203B41FA5}">
                      <a16:colId xmlns:a16="http://schemas.microsoft.com/office/drawing/2014/main" val="20000"/>
                    </a:ext>
                  </a:extLst>
                </a:gridCol>
                <a:gridCol w="1179813">
                  <a:extLst>
                    <a:ext uri="{9D8B030D-6E8A-4147-A177-3AD203B41FA5}">
                      <a16:colId xmlns:a16="http://schemas.microsoft.com/office/drawing/2014/main" val="20001"/>
                    </a:ext>
                  </a:extLst>
                </a:gridCol>
                <a:gridCol w="1179813">
                  <a:extLst>
                    <a:ext uri="{9D8B030D-6E8A-4147-A177-3AD203B41FA5}">
                      <a16:colId xmlns:a16="http://schemas.microsoft.com/office/drawing/2014/main" val="20002"/>
                    </a:ext>
                  </a:extLst>
                </a:gridCol>
                <a:gridCol w="1179813">
                  <a:extLst>
                    <a:ext uri="{9D8B030D-6E8A-4147-A177-3AD203B41FA5}">
                      <a16:colId xmlns:a16="http://schemas.microsoft.com/office/drawing/2014/main" val="20003"/>
                    </a:ext>
                  </a:extLst>
                </a:gridCol>
                <a:gridCol w="1179813">
                  <a:extLst>
                    <a:ext uri="{9D8B030D-6E8A-4147-A177-3AD203B41FA5}">
                      <a16:colId xmlns:a16="http://schemas.microsoft.com/office/drawing/2014/main" val="20004"/>
                    </a:ext>
                  </a:extLst>
                </a:gridCol>
              </a:tblGrid>
              <a:tr h="691779">
                <a:tc>
                  <a:txBody>
                    <a:bodyPr/>
                    <a:lstStyle/>
                    <a:p>
                      <a:pPr marL="0" marR="0">
                        <a:lnSpc>
                          <a:spcPct val="115000"/>
                        </a:lnSpc>
                        <a:spcBef>
                          <a:spcPts val="0"/>
                        </a:spcBef>
                        <a:spcAft>
                          <a:spcPts val="0"/>
                        </a:spcAft>
                      </a:pPr>
                      <a:r>
                        <a:rPr lang="en-US" sz="1600" b="1" noProof="0" dirty="0" smtClean="0">
                          <a:solidFill>
                            <a:schemeClr val="bg2">
                              <a:lumMod val="25000"/>
                            </a:schemeClr>
                          </a:solidFill>
                          <a:effectLst/>
                        </a:rPr>
                        <a:t>Genus and species</a:t>
                      </a:r>
                      <a:endParaRPr lang="en-US" sz="18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Total captures</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Individual</a:t>
                      </a:r>
                      <a:r>
                        <a:rPr lang="en-US" sz="1400" b="1" baseline="0" noProof="0" dirty="0" smtClean="0">
                          <a:solidFill>
                            <a:schemeClr val="bg2">
                              <a:lumMod val="25000"/>
                            </a:schemeClr>
                          </a:solidFill>
                          <a:effectLst/>
                        </a:rPr>
                        <a:t> animals</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 recapture</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noProof="0" dirty="0" smtClean="0">
                          <a:solidFill>
                            <a:schemeClr val="bg2">
                              <a:lumMod val="25000"/>
                            </a:schemeClr>
                          </a:solidFill>
                          <a:effectLst/>
                        </a:rPr>
                        <a:t>% of total animals captured</a:t>
                      </a:r>
                      <a:endParaRPr lang="en-US" sz="1600" b="1" noProof="0" dirty="0">
                        <a:solidFill>
                          <a:schemeClr val="bg2">
                            <a:lumMod val="25000"/>
                          </a:schemeClr>
                        </a:solidFill>
                        <a:effectLst/>
                        <a:latin typeface="Calibri"/>
                        <a:ea typeface="Calibri"/>
                        <a:cs typeface="Times New Roman"/>
                      </a:endParaRPr>
                    </a:p>
                  </a:txBody>
                  <a:tcPr marL="63244" marR="63244"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05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i="1" u="none" noProof="0" dirty="0" smtClean="0">
                          <a:solidFill>
                            <a:schemeClr val="bg2">
                              <a:lumMod val="25000"/>
                            </a:schemeClr>
                          </a:solidFill>
                          <a:effectLst/>
                        </a:rPr>
                        <a:t>Oligoryzomys microtis</a:t>
                      </a:r>
                      <a:endParaRPr lang="en-US" sz="1400" b="1" i="1" u="none" noProof="0" dirty="0">
                        <a:solidFill>
                          <a:schemeClr val="bg2">
                            <a:lumMod val="25000"/>
                          </a:schemeClr>
                        </a:solidFill>
                        <a:effectLst/>
                        <a:latin typeface="+mn-lt"/>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612</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525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14.22</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45.67</a:t>
                      </a:r>
                      <a:endParaRPr lang="en-US" sz="1400" b="1" u="none" noProof="0" dirty="0">
                        <a:solidFill>
                          <a:schemeClr val="bg2">
                            <a:lumMod val="25000"/>
                          </a:schemeClr>
                        </a:solidFill>
                        <a:effectLst/>
                        <a:latin typeface="Calibri"/>
                        <a:ea typeface="Calibri"/>
                        <a:cs typeface="Times New Roman"/>
                      </a:endParaRPr>
                    </a:p>
                  </a:txBody>
                  <a:tcPr marL="63244" marR="63244" marT="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30593">
                <a:tc>
                  <a:txBody>
                    <a:bodyPr/>
                    <a:lstStyle/>
                    <a:p>
                      <a:pPr marL="0" marR="0">
                        <a:lnSpc>
                          <a:spcPct val="115000"/>
                        </a:lnSpc>
                        <a:spcBef>
                          <a:spcPts val="0"/>
                        </a:spcBef>
                        <a:spcAft>
                          <a:spcPts val="0"/>
                        </a:spcAft>
                      </a:pPr>
                      <a:r>
                        <a:rPr lang="en-US" sz="1400" b="1" i="1" u="none" noProof="0" dirty="0" smtClean="0">
                          <a:solidFill>
                            <a:schemeClr val="bg2">
                              <a:lumMod val="25000"/>
                            </a:schemeClr>
                          </a:solidFill>
                          <a:effectLst/>
                        </a:rPr>
                        <a:t>Necromys lenguarum</a:t>
                      </a:r>
                      <a:endParaRPr lang="en-US" sz="1600" b="1" i="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195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137</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29.74</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14.55</a:t>
                      </a: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2"/>
                  </a:ext>
                </a:extLst>
              </a:tr>
              <a:tr h="230593">
                <a:tc>
                  <a:txBody>
                    <a:bodyPr/>
                    <a:lstStyle/>
                    <a:p>
                      <a:pPr marL="0" marR="0">
                        <a:lnSpc>
                          <a:spcPct val="115000"/>
                        </a:lnSpc>
                        <a:spcBef>
                          <a:spcPts val="0"/>
                        </a:spcBef>
                        <a:spcAft>
                          <a:spcPts val="0"/>
                        </a:spcAft>
                      </a:pPr>
                      <a:r>
                        <a:rPr lang="en-US" sz="1400" b="1" i="1" u="none" noProof="0" dirty="0" smtClean="0">
                          <a:solidFill>
                            <a:schemeClr val="bg2">
                              <a:lumMod val="25000"/>
                            </a:schemeClr>
                          </a:solidFill>
                          <a:effectLst/>
                        </a:rPr>
                        <a:t>Neacomys amoenus </a:t>
                      </a:r>
                    </a:p>
                    <a:p>
                      <a:pPr marL="0" marR="0">
                        <a:lnSpc>
                          <a:spcPct val="115000"/>
                        </a:lnSpc>
                        <a:spcBef>
                          <a:spcPts val="0"/>
                        </a:spcBef>
                        <a:spcAft>
                          <a:spcPts val="0"/>
                        </a:spcAft>
                      </a:pPr>
                      <a:r>
                        <a:rPr lang="en-US" sz="1400" b="1" i="1" u="none" noProof="0" dirty="0" smtClean="0">
                          <a:solidFill>
                            <a:schemeClr val="bg2">
                              <a:lumMod val="25000"/>
                            </a:schemeClr>
                          </a:solidFill>
                          <a:effectLst/>
                        </a:rPr>
                        <a:t>(</a:t>
                      </a:r>
                      <a:r>
                        <a:rPr lang="en-US" sz="1100" b="1" i="1" u="none" noProof="0" dirty="0" smtClean="0">
                          <a:solidFill>
                            <a:schemeClr val="bg2">
                              <a:lumMod val="25000"/>
                            </a:schemeClr>
                          </a:solidFill>
                          <a:effectLst/>
                        </a:rPr>
                        <a:t>ex Neacomys spinosus</a:t>
                      </a:r>
                      <a:r>
                        <a:rPr lang="en-US" sz="1400" b="1" i="1" u="none" noProof="0" dirty="0" smtClean="0">
                          <a:solidFill>
                            <a:schemeClr val="bg2">
                              <a:lumMod val="25000"/>
                            </a:schemeClr>
                          </a:solidFill>
                          <a:effectLst/>
                        </a:rPr>
                        <a:t>)</a:t>
                      </a:r>
                      <a:endParaRPr lang="en-US" sz="1600" b="1" i="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53</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44</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16.98</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r>
                        <a:rPr lang="en-US" sz="1200" b="1" u="none" noProof="0" dirty="0" smtClean="0">
                          <a:solidFill>
                            <a:schemeClr val="bg2">
                              <a:lumMod val="25000"/>
                            </a:schemeClr>
                          </a:solidFill>
                          <a:effectLst/>
                        </a:rPr>
                        <a:t>3.96</a:t>
                      </a:r>
                    </a:p>
                    <a:p>
                      <a:pPr marL="0" marR="0" algn="ctr">
                        <a:lnSpc>
                          <a:spcPct val="115000"/>
                        </a:lnSpc>
                        <a:spcBef>
                          <a:spcPts val="0"/>
                        </a:spcBef>
                        <a:spcAft>
                          <a:spcPts val="0"/>
                        </a:spcAft>
                      </a:pPr>
                      <a:endParaRPr lang="en-US" sz="1400" b="1" u="none"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3"/>
                  </a:ext>
                </a:extLst>
              </a:tr>
              <a:tr h="329419">
                <a:tc>
                  <a:txBody>
                    <a:bodyPr/>
                    <a:lstStyle/>
                    <a:p>
                      <a:pPr marL="0" marR="0" algn="ctr">
                        <a:lnSpc>
                          <a:spcPct val="115000"/>
                        </a:lnSpc>
                        <a:spcBef>
                          <a:spcPts val="0"/>
                        </a:spcBef>
                        <a:spcAft>
                          <a:spcPts val="0"/>
                        </a:spcAft>
                      </a:pPr>
                      <a:endParaRPr lang="en-US" sz="20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tc>
                  <a:txBody>
                    <a:bodyPr/>
                    <a:lstStyle/>
                    <a:p>
                      <a:pPr marL="0" marR="0" algn="ctr">
                        <a:lnSpc>
                          <a:spcPct val="115000"/>
                        </a:lnSpc>
                        <a:spcBef>
                          <a:spcPts val="0"/>
                        </a:spcBef>
                        <a:spcAft>
                          <a:spcPts val="0"/>
                        </a:spcAft>
                      </a:pPr>
                      <a:endParaRPr lang="en-US" sz="1800" b="1" noProof="0" dirty="0">
                        <a:solidFill>
                          <a:schemeClr val="bg2">
                            <a:lumMod val="25000"/>
                          </a:schemeClr>
                        </a:solidFill>
                        <a:effectLst/>
                        <a:latin typeface="Calibri"/>
                        <a:ea typeface="Calibri"/>
                        <a:cs typeface="Times New Roman"/>
                      </a:endParaRPr>
                    </a:p>
                  </a:txBody>
                  <a:tcPr marL="63244" marR="63244" marT="0" marB="0" anchor="b">
                    <a:noFill/>
                  </a:tcPr>
                </a:tc>
                <a:extLst>
                  <a:ext uri="{0D108BD9-81ED-4DB2-BD59-A6C34878D82A}">
                    <a16:rowId xmlns:a16="http://schemas.microsoft.com/office/drawing/2014/main" val="10004"/>
                  </a:ext>
                </a:extLst>
              </a:tr>
            </a:tbl>
          </a:graphicData>
        </a:graphic>
      </p:graphicFrame>
      <p:grpSp>
        <p:nvGrpSpPr>
          <p:cNvPr id="14" name="Group 13"/>
          <p:cNvGrpSpPr/>
          <p:nvPr/>
        </p:nvGrpSpPr>
        <p:grpSpPr>
          <a:xfrm>
            <a:off x="1109908" y="2732844"/>
            <a:ext cx="1599775" cy="1169332"/>
            <a:chOff x="7458558" y="4087818"/>
            <a:chExt cx="1532102" cy="1007992"/>
          </a:xfrm>
        </p:grpSpPr>
        <p:pic>
          <p:nvPicPr>
            <p:cNvPr id="16" name="Picture 1" descr="C:\Users\Claudia.Guezala\Documents\NMRCD DOCS\DEEI DOCS\VBZD DOCS\IAI\Publications IAI\ASTMH 2017 Oral\mats for IAI - ASTMH ppt 2017\9140746928_c0261fdb16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133" y="4087818"/>
              <a:ext cx="1423794" cy="674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58558" y="4857039"/>
              <a:ext cx="1532102" cy="238771"/>
            </a:xfrm>
            <a:prstGeom prst="rect">
              <a:avLst/>
            </a:prstGeom>
            <a:solidFill>
              <a:schemeClr val="accent5">
                <a:lumMod val="60000"/>
                <a:lumOff val="40000"/>
              </a:schemeClr>
            </a:solidFill>
          </p:spPr>
          <p:txBody>
            <a:bodyPr wrap="none" lIns="91429" tIns="45715" rIns="91429" bIns="45715" rtlCol="0">
              <a:spAutoFit/>
            </a:bodyPr>
            <a:lstStyle>
              <a:defPPr>
                <a:defRPr lang="en-US"/>
              </a:defPPr>
              <a:lvl1pPr>
                <a:buNone/>
                <a:defRPr sz="2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a:ea typeface="+mn-ea"/>
                  <a:cs typeface="+mn-cs"/>
                </a:rPr>
                <a:t>Oligoryzomys microtis</a:t>
              </a:r>
            </a:p>
          </p:txBody>
        </p:sp>
      </p:grpSp>
      <p:grpSp>
        <p:nvGrpSpPr>
          <p:cNvPr id="18" name="Group 17"/>
          <p:cNvGrpSpPr/>
          <p:nvPr/>
        </p:nvGrpSpPr>
        <p:grpSpPr>
          <a:xfrm>
            <a:off x="3010545" y="2757613"/>
            <a:ext cx="1563279" cy="1153808"/>
            <a:chOff x="7467817" y="2852051"/>
            <a:chExt cx="1563279" cy="1153808"/>
          </a:xfrm>
        </p:grpSpPr>
        <p:pic>
          <p:nvPicPr>
            <p:cNvPr id="19" name="Picture 2" descr="C:\Users\gabriela.salmon\Documents\Presentations\NlenguarumBlasiurus.jp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467817" y="2852051"/>
              <a:ext cx="1512641" cy="805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79924" y="3728870"/>
              <a:ext cx="1551172" cy="276989"/>
            </a:xfrm>
            <a:prstGeom prst="rect">
              <a:avLst/>
            </a:prstGeom>
            <a:solidFill>
              <a:schemeClr val="accent5">
                <a:lumMod val="60000"/>
                <a:lumOff val="40000"/>
              </a:schemeClr>
            </a:solidFill>
          </p:spPr>
          <p:txBody>
            <a:bodyPr wrap="none" lIns="91429" tIns="45715" rIns="91429" bIns="45715" rtlCol="0">
              <a:spAutoFit/>
            </a:bodyPr>
            <a:lstStyle>
              <a:defPPr>
                <a:defRPr lang="en-US"/>
              </a:defPPr>
              <a:lvl1pPr>
                <a:buNone/>
                <a:defRPr sz="2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a:ea typeface="+mn-ea"/>
                  <a:cs typeface="+mn-cs"/>
                </a:rPr>
                <a:t>Necromys lenguarum</a:t>
              </a:r>
            </a:p>
          </p:txBody>
        </p:sp>
      </p:grpSp>
      <p:grpSp>
        <p:nvGrpSpPr>
          <p:cNvPr id="26" name="Group 25"/>
          <p:cNvGrpSpPr/>
          <p:nvPr/>
        </p:nvGrpSpPr>
        <p:grpSpPr>
          <a:xfrm>
            <a:off x="4738922" y="2714187"/>
            <a:ext cx="1526268" cy="1197234"/>
            <a:chOff x="7533133" y="1379774"/>
            <a:chExt cx="1451585" cy="1391471"/>
          </a:xfrm>
        </p:grpSpPr>
        <p:pic>
          <p:nvPicPr>
            <p:cNvPr id="27" name="Picture 3" descr="L:\3900 - Emerging Infections Department\Ecology and Lab Resources Unit\Projects\Ayayay\DIRESA\fotos_species\Neacomys_spinosu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187"/>
            <a:stretch/>
          </p:blipFill>
          <p:spPr bwMode="auto">
            <a:xfrm>
              <a:off x="7533133" y="1379774"/>
              <a:ext cx="1451585" cy="972923"/>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7533133" y="2449318"/>
              <a:ext cx="1451585" cy="321927"/>
            </a:xfrm>
            <a:prstGeom prst="rect">
              <a:avLst/>
            </a:prstGeom>
            <a:solidFill>
              <a:schemeClr val="accent5">
                <a:lumMod val="60000"/>
                <a:lumOff val="40000"/>
              </a:schemeClr>
            </a:solidFill>
          </p:spPr>
          <p:txBody>
            <a:bodyPr wrap="square" lIns="91429" tIns="45715" rIns="91429" bIns="45715" rtlCol="0">
              <a:spAutoFit/>
            </a:bodyPr>
            <a:lstStyle>
              <a:defPPr>
                <a:defRPr lang="en-US"/>
              </a:defPPr>
              <a:lvl1pPr>
                <a:buNone/>
                <a:defRPr sz="20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a:ea typeface="+mn-ea"/>
                  <a:cs typeface="+mn-cs"/>
                </a:rPr>
                <a:t>Neacomys </a:t>
              </a:r>
              <a:r>
                <a:rPr kumimoji="0" lang="es-PE" sz="1200" b="1" i="1" u="none" strike="noStrike" kern="1200" cap="none" spc="0" normalizeH="0" baseline="0" noProof="0" dirty="0">
                  <a:ln>
                    <a:noFill/>
                  </a:ln>
                  <a:solidFill>
                    <a:prstClr val="white"/>
                  </a:solidFill>
                  <a:effectLst/>
                  <a:uLnTx/>
                  <a:uFillTx/>
                  <a:latin typeface="Calibri"/>
                  <a:ea typeface="+mn-ea"/>
                  <a:cs typeface="+mn-cs"/>
                </a:rPr>
                <a:t>amoenus</a:t>
              </a:r>
              <a:endParaRPr kumimoji="0" lang="en-US" sz="1200" b="1" i="1"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Content Placeholder 2"/>
          <p:cNvSpPr txBox="1">
            <a:spLocks/>
          </p:cNvSpPr>
          <p:nvPr/>
        </p:nvSpPr>
        <p:spPr>
          <a:xfrm>
            <a:off x="1433704" y="4254351"/>
            <a:ext cx="7241428" cy="757531"/>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rPr>
              <a:t>Andes and Rio Mamore Hantavirus in Peru </a:t>
            </a:r>
            <a:r>
              <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sym typeface="Wingdings" panose="05000000000000000000" pitchFamily="2" charset="2"/>
              </a:rPr>
              <a:t> Madre de Dios</a:t>
            </a: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632" y="3684718"/>
            <a:ext cx="1521460" cy="4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3973" y="4211655"/>
            <a:ext cx="1412922" cy="47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114676" y="929985"/>
            <a:ext cx="1965700" cy="1788828"/>
            <a:chOff x="7087790" y="987347"/>
            <a:chExt cx="1965700" cy="1777718"/>
          </a:xfrm>
        </p:grpSpPr>
        <p:sp>
          <p:nvSpPr>
            <p:cNvPr id="6" name="TextBox 5"/>
            <p:cNvSpPr txBox="1"/>
            <p:nvPr/>
          </p:nvSpPr>
          <p:spPr>
            <a:xfrm>
              <a:off x="7087790" y="2441900"/>
              <a:ext cx="1889955" cy="323165"/>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Razuri H, et al.; Andes hantavirus variant in rodents, southern Amazon Basin, Peru. Emerging infectious diseases. 2014 Feb;20(2):257.</a:t>
              </a: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324" b="66062"/>
            <a:stretch/>
          </p:blipFill>
          <p:spPr bwMode="auto">
            <a:xfrm>
              <a:off x="7155416" y="987347"/>
              <a:ext cx="1898074" cy="87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324" t="72029" b="3283"/>
            <a:stretch/>
          </p:blipFill>
          <p:spPr bwMode="auto">
            <a:xfrm>
              <a:off x="7129352" y="1860007"/>
              <a:ext cx="1898074" cy="63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5837" y="2712194"/>
            <a:ext cx="1873805" cy="96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itle 1"/>
          <p:cNvSpPr>
            <a:spLocks noGrp="1"/>
          </p:cNvSpPr>
          <p:nvPr>
            <p:ph type="title"/>
          </p:nvPr>
        </p:nvSpPr>
        <p:spPr>
          <a:xfrm>
            <a:off x="457200" y="2779"/>
            <a:ext cx="8229600" cy="857250"/>
          </a:xfrm>
        </p:spPr>
        <p:txBody>
          <a:bodyPr>
            <a:noAutofit/>
          </a:bodyPr>
          <a:lstStyle/>
          <a:p>
            <a:r>
              <a:rPr lang="en-US" sz="5400" b="1" dirty="0" smtClean="0">
                <a:solidFill>
                  <a:schemeClr val="bg2">
                    <a:lumMod val="25000"/>
                  </a:schemeClr>
                </a:solidFill>
              </a:rPr>
              <a:t>Animal </a:t>
            </a:r>
            <a:r>
              <a:rPr lang="en-US" sz="5400" b="1" dirty="0">
                <a:solidFill>
                  <a:schemeClr val="bg2">
                    <a:lumMod val="25000"/>
                  </a:schemeClr>
                </a:solidFill>
              </a:rPr>
              <a:t>component</a:t>
            </a:r>
          </a:p>
        </p:txBody>
      </p:sp>
    </p:spTree>
    <p:extLst>
      <p:ext uri="{BB962C8B-B14F-4D97-AF65-F5344CB8AC3E}">
        <p14:creationId xmlns:p14="http://schemas.microsoft.com/office/powerpoint/2010/main" val="1717060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Autofit/>
          </a:bodyPr>
          <a:lstStyle/>
          <a:p>
            <a:r>
              <a:rPr lang="en-US" sz="5000" b="1" dirty="0">
                <a:solidFill>
                  <a:schemeClr val="bg2">
                    <a:lumMod val="25000"/>
                  </a:schemeClr>
                </a:solidFill>
              </a:rPr>
              <a:t>Science:  </a:t>
            </a:r>
            <a:r>
              <a:rPr lang="en-US" sz="4000" b="1" dirty="0">
                <a:solidFill>
                  <a:schemeClr val="bg2">
                    <a:lumMod val="25000"/>
                  </a:schemeClr>
                </a:solidFill>
              </a:rPr>
              <a:t>Animal </a:t>
            </a:r>
            <a:r>
              <a:rPr lang="en-US" sz="4000" b="1" dirty="0" smtClean="0">
                <a:solidFill>
                  <a:schemeClr val="bg2">
                    <a:lumMod val="25000"/>
                  </a:schemeClr>
                </a:solidFill>
              </a:rPr>
              <a:t>component (I) </a:t>
            </a:r>
            <a:endParaRPr lang="en-US" sz="4000" b="1" dirty="0">
              <a:solidFill>
                <a:schemeClr val="bg2">
                  <a:lumMod val="25000"/>
                </a:schemeClr>
              </a:solidFill>
            </a:endParaRPr>
          </a:p>
        </p:txBody>
      </p:sp>
      <p:sp>
        <p:nvSpPr>
          <p:cNvPr id="5" name="Content Placeholder 2"/>
          <p:cNvSpPr>
            <a:spLocks noGrp="1"/>
          </p:cNvSpPr>
          <p:nvPr>
            <p:ph idx="1"/>
          </p:nvPr>
        </p:nvSpPr>
        <p:spPr>
          <a:xfrm>
            <a:off x="118626" y="922472"/>
            <a:ext cx="8809474" cy="4111343"/>
          </a:xfrm>
        </p:spPr>
        <p:txBody>
          <a:bodyPr>
            <a:noAutofit/>
          </a:bodyPr>
          <a:lstStyle/>
          <a:p>
            <a:pPr marL="0" indent="0">
              <a:buNone/>
            </a:pPr>
            <a:r>
              <a:rPr lang="en-US" sz="2200" b="1" dirty="0">
                <a:solidFill>
                  <a:schemeClr val="bg2">
                    <a:lumMod val="25000"/>
                  </a:schemeClr>
                </a:solidFill>
              </a:rPr>
              <a:t>PERU:</a:t>
            </a:r>
          </a:p>
          <a:p>
            <a:pPr>
              <a:lnSpc>
                <a:spcPct val="150000"/>
              </a:lnSpc>
            </a:pPr>
            <a:r>
              <a:rPr lang="en-US" sz="2200" dirty="0">
                <a:solidFill>
                  <a:schemeClr val="bg2">
                    <a:lumMod val="25000"/>
                  </a:schemeClr>
                </a:solidFill>
              </a:rPr>
              <a:t>Land use changes happened fast: mainly slash and burn for agriculture</a:t>
            </a:r>
          </a:p>
          <a:p>
            <a:pPr>
              <a:lnSpc>
                <a:spcPct val="150000"/>
              </a:lnSpc>
            </a:pPr>
            <a:r>
              <a:rPr lang="en-GB" sz="2200" dirty="0" smtClean="0">
                <a:solidFill>
                  <a:schemeClr val="bg2">
                    <a:lumMod val="25000"/>
                  </a:schemeClr>
                </a:solidFill>
              </a:rPr>
              <a:t>18 </a:t>
            </a:r>
            <a:r>
              <a:rPr lang="en-GB" sz="2200" dirty="0">
                <a:solidFill>
                  <a:schemeClr val="bg2">
                    <a:lumMod val="25000"/>
                  </a:schemeClr>
                </a:solidFill>
              </a:rPr>
              <a:t>different </a:t>
            </a:r>
            <a:r>
              <a:rPr lang="en-GB" sz="2200" dirty="0" smtClean="0">
                <a:solidFill>
                  <a:schemeClr val="bg2">
                    <a:lumMod val="25000"/>
                  </a:schemeClr>
                </a:solidFill>
              </a:rPr>
              <a:t>species trapped, </a:t>
            </a:r>
            <a:r>
              <a:rPr lang="en-GB" sz="2200" dirty="0">
                <a:solidFill>
                  <a:schemeClr val="bg2">
                    <a:lumMod val="25000"/>
                  </a:schemeClr>
                </a:solidFill>
              </a:rPr>
              <a:t>many known </a:t>
            </a:r>
            <a:r>
              <a:rPr lang="en-GB" sz="2200" dirty="0" smtClean="0">
                <a:solidFill>
                  <a:schemeClr val="bg2">
                    <a:lumMod val="25000"/>
                  </a:schemeClr>
                </a:solidFill>
              </a:rPr>
              <a:t>pathogen reservoirs </a:t>
            </a:r>
            <a:endParaRPr lang="en-GB" sz="2200" dirty="0">
              <a:solidFill>
                <a:schemeClr val="bg2">
                  <a:lumMod val="25000"/>
                </a:schemeClr>
              </a:solidFill>
            </a:endParaRPr>
          </a:p>
          <a:p>
            <a:pPr>
              <a:lnSpc>
                <a:spcPct val="150000"/>
              </a:lnSpc>
            </a:pPr>
            <a:r>
              <a:rPr lang="en-US" sz="2200" dirty="0" smtClean="0">
                <a:solidFill>
                  <a:schemeClr val="bg2">
                    <a:lumMod val="25000"/>
                  </a:schemeClr>
                </a:solidFill>
              </a:rPr>
              <a:t>Rodents </a:t>
            </a:r>
            <a:r>
              <a:rPr lang="en-US" sz="2200" dirty="0">
                <a:solidFill>
                  <a:schemeClr val="bg2">
                    <a:lumMod val="25000"/>
                  </a:schemeClr>
                </a:solidFill>
              </a:rPr>
              <a:t>known as carriers of zoonotic pathogens were present in higher numbers in edge and disturbed habitats, mostly found during dry season.</a:t>
            </a:r>
          </a:p>
          <a:p>
            <a:pPr>
              <a:lnSpc>
                <a:spcPct val="150000"/>
              </a:lnSpc>
            </a:pPr>
            <a:r>
              <a:rPr lang="en-US" sz="2200" dirty="0">
                <a:solidFill>
                  <a:schemeClr val="bg2">
                    <a:lumMod val="25000"/>
                  </a:schemeClr>
                </a:solidFill>
              </a:rPr>
              <a:t>Villagers spend more time in the forest during dry </a:t>
            </a:r>
            <a:r>
              <a:rPr lang="en-US" sz="2200" dirty="0" smtClean="0">
                <a:solidFill>
                  <a:schemeClr val="bg2">
                    <a:lumMod val="25000"/>
                  </a:schemeClr>
                </a:solidFill>
              </a:rPr>
              <a:t>season, potentially increasing contact </a:t>
            </a:r>
            <a:r>
              <a:rPr lang="en-US" sz="2200" dirty="0">
                <a:solidFill>
                  <a:schemeClr val="bg2">
                    <a:lumMod val="25000"/>
                  </a:schemeClr>
                </a:solidFill>
              </a:rPr>
              <a:t>between humans and </a:t>
            </a:r>
            <a:r>
              <a:rPr lang="en-US" sz="2200" dirty="0" smtClean="0">
                <a:solidFill>
                  <a:schemeClr val="bg2">
                    <a:lumMod val="25000"/>
                  </a:schemeClr>
                </a:solidFill>
              </a:rPr>
              <a:t>rodents and risk </a:t>
            </a:r>
            <a:r>
              <a:rPr lang="en-US" sz="2200" dirty="0">
                <a:solidFill>
                  <a:schemeClr val="bg2">
                    <a:lumMod val="25000"/>
                  </a:schemeClr>
                </a:solidFill>
              </a:rPr>
              <a:t>of </a:t>
            </a:r>
            <a:r>
              <a:rPr lang="en-US" sz="2200" dirty="0" smtClean="0">
                <a:solidFill>
                  <a:schemeClr val="bg2">
                    <a:lumMod val="25000"/>
                  </a:schemeClr>
                </a:solidFill>
              </a:rPr>
              <a:t>pathogen transmission and disease.</a:t>
            </a:r>
            <a:endParaRPr lang="en-US" sz="2200" dirty="0">
              <a:solidFill>
                <a:schemeClr val="bg2">
                  <a:lumMod val="25000"/>
                </a:schemeClr>
              </a:solidFill>
            </a:endParaRPr>
          </a:p>
          <a:p>
            <a:pPr lvl="0">
              <a:lnSpc>
                <a:spcPct val="150000"/>
              </a:lnSpc>
            </a:pPr>
            <a:endParaRPr lang="en-US" sz="2200" dirty="0">
              <a:solidFill>
                <a:schemeClr val="bg2">
                  <a:lumMod val="25000"/>
                </a:schemeClr>
              </a:solidFill>
            </a:endParaRPr>
          </a:p>
          <a:p>
            <a:pPr>
              <a:lnSpc>
                <a:spcPct val="150000"/>
              </a:lnSpc>
            </a:pPr>
            <a:endParaRPr lang="en-US" sz="2200" dirty="0">
              <a:solidFill>
                <a:schemeClr val="bg2">
                  <a:lumMod val="25000"/>
                </a:schemeClr>
              </a:solidFill>
            </a:endParaRPr>
          </a:p>
          <a:p>
            <a:pPr lvl="0">
              <a:lnSpc>
                <a:spcPct val="150000"/>
              </a:lnSpc>
            </a:pPr>
            <a:endParaRPr lang="en-US" sz="2200" dirty="0">
              <a:solidFill>
                <a:schemeClr val="bg2">
                  <a:lumMod val="25000"/>
                </a:schemeClr>
              </a:solidFill>
              <a:hlinkClick r:id="rId2"/>
            </a:endParaRPr>
          </a:p>
        </p:txBody>
      </p:sp>
    </p:spTree>
    <p:extLst>
      <p:ext uri="{BB962C8B-B14F-4D97-AF65-F5344CB8AC3E}">
        <p14:creationId xmlns:p14="http://schemas.microsoft.com/office/powerpoint/2010/main" val="42481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96" y="882650"/>
            <a:ext cx="8686800" cy="3841750"/>
          </a:xfrm>
        </p:spPr>
        <p:txBody>
          <a:bodyPr>
            <a:normAutofit/>
          </a:bodyPr>
          <a:lstStyle/>
          <a:p>
            <a:pPr marL="0" indent="0">
              <a:buNone/>
            </a:pPr>
            <a:r>
              <a:rPr lang="en-US" sz="2400" b="1" dirty="0" smtClean="0">
                <a:solidFill>
                  <a:schemeClr val="bg2">
                    <a:lumMod val="25000"/>
                  </a:schemeClr>
                </a:solidFill>
              </a:rPr>
              <a:t>ECUADOR </a:t>
            </a:r>
            <a:r>
              <a:rPr lang="en-US" sz="2400" b="1" dirty="0">
                <a:solidFill>
                  <a:schemeClr val="bg2">
                    <a:lumMod val="25000"/>
                  </a:schemeClr>
                </a:solidFill>
              </a:rPr>
              <a:t>&amp; BOLIVIA:</a:t>
            </a:r>
          </a:p>
          <a:p>
            <a:r>
              <a:rPr lang="en-US" sz="2400" dirty="0" smtClean="0">
                <a:solidFill>
                  <a:schemeClr val="bg2">
                    <a:lumMod val="25000"/>
                  </a:schemeClr>
                </a:solidFill>
              </a:rPr>
              <a:t>Extensive inventories </a:t>
            </a:r>
            <a:r>
              <a:rPr lang="en-US" sz="2400" dirty="0">
                <a:solidFill>
                  <a:schemeClr val="bg2">
                    <a:lumMod val="25000"/>
                  </a:schemeClr>
                </a:solidFill>
              </a:rPr>
              <a:t>of small rodents of medical importance, now associated with the zoonotic diseases they may carry</a:t>
            </a:r>
          </a:p>
          <a:p>
            <a:r>
              <a:rPr lang="en-US" sz="2400" dirty="0">
                <a:solidFill>
                  <a:schemeClr val="bg2">
                    <a:lumMod val="25000"/>
                  </a:schemeClr>
                </a:solidFill>
                <a:sym typeface="Wingdings" panose="05000000000000000000" pitchFamily="2" charset="2"/>
              </a:rPr>
              <a:t>Interdisciplinary: </a:t>
            </a:r>
            <a:r>
              <a:rPr lang="en-US" sz="2400" dirty="0" smtClean="0">
                <a:solidFill>
                  <a:schemeClr val="bg2">
                    <a:lumMod val="25000"/>
                  </a:schemeClr>
                </a:solidFill>
                <a:sym typeface="Wingdings" panose="05000000000000000000" pitchFamily="2" charset="2"/>
              </a:rPr>
              <a:t> Joint </a:t>
            </a:r>
            <a:r>
              <a:rPr lang="en-US" sz="2400" dirty="0">
                <a:solidFill>
                  <a:schemeClr val="bg2">
                    <a:lumMod val="25000"/>
                  </a:schemeClr>
                </a:solidFill>
                <a:sym typeface="Wingdings" panose="05000000000000000000" pitchFamily="2" charset="2"/>
              </a:rPr>
              <a:t>collaboration between ecology and </a:t>
            </a:r>
            <a:r>
              <a:rPr lang="en-US" sz="2400" dirty="0" smtClean="0">
                <a:solidFill>
                  <a:schemeClr val="bg2">
                    <a:lumMod val="25000"/>
                  </a:schemeClr>
                </a:solidFill>
                <a:sym typeface="Wingdings" panose="05000000000000000000" pitchFamily="2" charset="2"/>
              </a:rPr>
              <a:t>health professionals</a:t>
            </a:r>
            <a:endParaRPr lang="en-US" sz="2400" dirty="0">
              <a:solidFill>
                <a:schemeClr val="bg2">
                  <a:lumMod val="25000"/>
                </a:schemeClr>
              </a:solidFill>
              <a:sym typeface="Wingdings" panose="05000000000000000000" pitchFamily="2" charset="2"/>
            </a:endParaRPr>
          </a:p>
          <a:p>
            <a:r>
              <a:rPr lang="en-US" sz="2400" dirty="0">
                <a:solidFill>
                  <a:schemeClr val="bg2">
                    <a:lumMod val="25000"/>
                  </a:schemeClr>
                </a:solidFill>
                <a:sym typeface="Wingdings" panose="05000000000000000000" pitchFamily="2" charset="2"/>
              </a:rPr>
              <a:t>Presence of rodents linked to man-made disturbance and </a:t>
            </a:r>
            <a:r>
              <a:rPr lang="en-US" sz="2400" dirty="0" smtClean="0">
                <a:solidFill>
                  <a:schemeClr val="bg2">
                    <a:lumMod val="25000"/>
                  </a:schemeClr>
                </a:solidFill>
                <a:sym typeface="Wingdings" panose="05000000000000000000" pitchFamily="2" charset="2"/>
              </a:rPr>
              <a:t>risk of pathogen transmission</a:t>
            </a:r>
            <a:endParaRPr lang="en-US" sz="2400" dirty="0">
              <a:solidFill>
                <a:schemeClr val="bg2">
                  <a:lumMod val="25000"/>
                </a:schemeClr>
              </a:solidFill>
              <a:sym typeface="Wingdings" panose="05000000000000000000" pitchFamily="2" charset="2"/>
            </a:endParaRPr>
          </a:p>
          <a:p>
            <a:r>
              <a:rPr lang="en-US" sz="2400" dirty="0">
                <a:solidFill>
                  <a:schemeClr val="bg2">
                    <a:lumMod val="25000"/>
                  </a:schemeClr>
                </a:solidFill>
                <a:sym typeface="Wingdings" panose="05000000000000000000" pitchFamily="2" charset="2"/>
              </a:rPr>
              <a:t>Local expertise now available for future studies</a:t>
            </a:r>
          </a:p>
          <a:p>
            <a:pPr marL="0" indent="0">
              <a:buNone/>
            </a:pPr>
            <a:endParaRPr lang="en-US" sz="2400" dirty="0">
              <a:solidFill>
                <a:schemeClr val="bg2">
                  <a:lumMod val="25000"/>
                </a:schemeClr>
              </a:solidFill>
              <a:sym typeface="Wingdings" panose="05000000000000000000" pitchFamily="2" charset="2"/>
            </a:endParaRPr>
          </a:p>
          <a:p>
            <a:endParaRPr lang="en-US" sz="2400" dirty="0">
              <a:solidFill>
                <a:schemeClr val="bg2">
                  <a:lumMod val="25000"/>
                </a:schemeClr>
              </a:solidFill>
              <a:sym typeface="Wingdings" panose="05000000000000000000" pitchFamily="2" charset="2"/>
            </a:endParaRPr>
          </a:p>
          <a:p>
            <a:endParaRPr lang="en-US" sz="2400" dirty="0">
              <a:solidFill>
                <a:schemeClr val="bg2">
                  <a:lumMod val="25000"/>
                </a:schemeClr>
              </a:solidFill>
            </a:endParaRPr>
          </a:p>
        </p:txBody>
      </p:sp>
      <p:sp>
        <p:nvSpPr>
          <p:cNvPr id="5" name="Title 1"/>
          <p:cNvSpPr>
            <a:spLocks noGrp="1"/>
          </p:cNvSpPr>
          <p:nvPr>
            <p:ph type="title"/>
          </p:nvPr>
        </p:nvSpPr>
        <p:spPr>
          <a:xfrm>
            <a:off x="0" y="0"/>
            <a:ext cx="9144000" cy="857250"/>
          </a:xfrm>
        </p:spPr>
        <p:txBody>
          <a:bodyPr>
            <a:noAutofit/>
          </a:bodyPr>
          <a:lstStyle/>
          <a:p>
            <a:r>
              <a:rPr lang="en-US" sz="5000" b="1" dirty="0">
                <a:solidFill>
                  <a:schemeClr val="bg2">
                    <a:lumMod val="25000"/>
                  </a:schemeClr>
                </a:solidFill>
              </a:rPr>
              <a:t>Science:  </a:t>
            </a:r>
            <a:r>
              <a:rPr lang="en-US" sz="3600" b="1" dirty="0">
                <a:solidFill>
                  <a:schemeClr val="bg2">
                    <a:lumMod val="25000"/>
                  </a:schemeClr>
                </a:solidFill>
              </a:rPr>
              <a:t>Animal </a:t>
            </a:r>
            <a:r>
              <a:rPr lang="en-US" sz="3600" b="1" dirty="0" smtClean="0">
                <a:solidFill>
                  <a:schemeClr val="bg2">
                    <a:lumMod val="25000"/>
                  </a:schemeClr>
                </a:solidFill>
              </a:rPr>
              <a:t>component (</a:t>
            </a:r>
            <a:r>
              <a:rPr lang="en-US" sz="3600" b="1" dirty="0" smtClean="0">
                <a:solidFill>
                  <a:schemeClr val="bg2">
                    <a:lumMod val="25000"/>
                  </a:schemeClr>
                </a:solidFill>
              </a:rPr>
              <a:t>II) </a:t>
            </a:r>
            <a:endParaRPr lang="en-US" sz="5400" b="1" dirty="0">
              <a:solidFill>
                <a:schemeClr val="bg2">
                  <a:lumMod val="25000"/>
                </a:schemeClr>
              </a:solidFill>
            </a:endParaRPr>
          </a:p>
        </p:txBody>
      </p:sp>
    </p:spTree>
    <p:extLst>
      <p:ext uri="{BB962C8B-B14F-4D97-AF65-F5344CB8AC3E}">
        <p14:creationId xmlns:p14="http://schemas.microsoft.com/office/powerpoint/2010/main" val="1266757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
            <a:ext cx="8229600" cy="857250"/>
          </a:xfrm>
        </p:spPr>
        <p:txBody>
          <a:bodyPr>
            <a:noAutofit/>
          </a:bodyPr>
          <a:lstStyle/>
          <a:p>
            <a:r>
              <a:rPr lang="en-US" sz="5400" b="1" dirty="0">
                <a:solidFill>
                  <a:schemeClr val="bg2">
                    <a:lumMod val="25000"/>
                  </a:schemeClr>
                </a:solidFill>
              </a:rPr>
              <a:t>Science: </a:t>
            </a:r>
            <a:r>
              <a:rPr lang="en-US" sz="4000" b="1" dirty="0">
                <a:solidFill>
                  <a:schemeClr val="bg2">
                    <a:lumMod val="25000"/>
                  </a:schemeClr>
                </a:solidFill>
              </a:rPr>
              <a:t>Human </a:t>
            </a:r>
            <a:r>
              <a:rPr lang="en-US" sz="4000" b="1" dirty="0" smtClean="0">
                <a:solidFill>
                  <a:schemeClr val="bg2">
                    <a:lumMod val="25000"/>
                  </a:schemeClr>
                </a:solidFill>
              </a:rPr>
              <a:t>component (I)</a:t>
            </a:r>
            <a:endParaRPr lang="en-US" sz="4000" b="1" dirty="0">
              <a:solidFill>
                <a:schemeClr val="bg2">
                  <a:lumMod val="25000"/>
                </a:schemeClr>
              </a:solidFill>
            </a:endParaRPr>
          </a:p>
        </p:txBody>
      </p:sp>
      <p:sp>
        <p:nvSpPr>
          <p:cNvPr id="3" name="Content Placeholder 2"/>
          <p:cNvSpPr>
            <a:spLocks noGrp="1"/>
          </p:cNvSpPr>
          <p:nvPr>
            <p:ph idx="1"/>
          </p:nvPr>
        </p:nvSpPr>
        <p:spPr>
          <a:xfrm>
            <a:off x="419100" y="908050"/>
            <a:ext cx="8229600" cy="3689349"/>
          </a:xfrm>
        </p:spPr>
        <p:txBody>
          <a:bodyPr>
            <a:noAutofit/>
          </a:bodyPr>
          <a:lstStyle/>
          <a:p>
            <a:pPr marL="0" indent="0">
              <a:buNone/>
            </a:pPr>
            <a:r>
              <a:rPr lang="en-US" sz="2800" dirty="0">
                <a:solidFill>
                  <a:schemeClr val="bg2">
                    <a:lumMod val="25000"/>
                  </a:schemeClr>
                </a:solidFill>
              </a:rPr>
              <a:t>Perception of communities after the construction of the road:</a:t>
            </a:r>
          </a:p>
          <a:p>
            <a:r>
              <a:rPr lang="en-US" sz="2800" dirty="0">
                <a:solidFill>
                  <a:schemeClr val="bg2">
                    <a:lumMod val="25000"/>
                  </a:schemeClr>
                </a:solidFill>
              </a:rPr>
              <a:t>Less availability of natural products from the forest: fish and meat, timber, fruits and vegetables</a:t>
            </a:r>
          </a:p>
          <a:p>
            <a:r>
              <a:rPr lang="en-US" sz="2800" dirty="0">
                <a:solidFill>
                  <a:schemeClr val="bg2">
                    <a:lumMod val="25000"/>
                  </a:schemeClr>
                </a:solidFill>
              </a:rPr>
              <a:t>Arrival of migrants (positive and negative)</a:t>
            </a:r>
          </a:p>
          <a:p>
            <a:r>
              <a:rPr lang="en-US" sz="2800" dirty="0">
                <a:solidFill>
                  <a:schemeClr val="bg2">
                    <a:lumMod val="25000"/>
                  </a:schemeClr>
                </a:solidFill>
              </a:rPr>
              <a:t>More job opportunities</a:t>
            </a:r>
          </a:p>
          <a:p>
            <a:r>
              <a:rPr lang="en-US" sz="2800" dirty="0">
                <a:solidFill>
                  <a:schemeClr val="bg2">
                    <a:lumMod val="25000"/>
                  </a:schemeClr>
                </a:solidFill>
              </a:rPr>
              <a:t>Change in health risks and access to health services</a:t>
            </a:r>
          </a:p>
          <a:p>
            <a:r>
              <a:rPr lang="en-US" sz="2800" dirty="0">
                <a:solidFill>
                  <a:schemeClr val="bg2">
                    <a:lumMod val="25000"/>
                  </a:schemeClr>
                </a:solidFill>
              </a:rPr>
              <a:t>More access to variety of products (fresh produce) </a:t>
            </a:r>
          </a:p>
          <a:p>
            <a:endParaRPr lang="es-ES" sz="2800" dirty="0">
              <a:solidFill>
                <a:schemeClr val="bg2">
                  <a:lumMod val="25000"/>
                </a:schemeClr>
              </a:solidFill>
            </a:endParaRPr>
          </a:p>
          <a:p>
            <a:endParaRPr lang="en-US" sz="2800" dirty="0">
              <a:solidFill>
                <a:schemeClr val="bg2">
                  <a:lumMod val="25000"/>
                </a:schemeClr>
              </a:solidFill>
            </a:endParaRPr>
          </a:p>
        </p:txBody>
      </p:sp>
    </p:spTree>
    <p:extLst>
      <p:ext uri="{BB962C8B-B14F-4D97-AF65-F5344CB8AC3E}">
        <p14:creationId xmlns:p14="http://schemas.microsoft.com/office/powerpoint/2010/main" val="351405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8337</TotalTime>
  <Words>2523</Words>
  <Application>Microsoft Office PowerPoint</Application>
  <PresentationFormat>On-screen Show (16:9)</PresentationFormat>
  <Paragraphs>453</Paragraphs>
  <Slides>31</Slides>
  <Notes>26</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Animal component</vt:lpstr>
      <vt:lpstr>Science:  Animal component (I) </vt:lpstr>
      <vt:lpstr>Science:  Animal component (II) </vt:lpstr>
      <vt:lpstr>Science: Human component (I)</vt:lpstr>
      <vt:lpstr>Science: Human component (II)</vt:lpstr>
      <vt:lpstr>Science: Human component (III)</vt:lpstr>
      <vt:lpstr>Science: Human component (IV)</vt:lpstr>
      <vt:lpstr>Nested Studies</vt:lpstr>
      <vt:lpstr>Training</vt:lpstr>
      <vt:lpstr>Science        Capacity Building</vt:lpstr>
      <vt:lpstr>Science        Policy </vt:lpstr>
      <vt:lpstr>PowerPoint Presentation</vt:lpstr>
      <vt:lpstr>PowerPoint Presentation</vt:lpstr>
      <vt:lpstr>PowerPoint Presentation</vt:lpstr>
      <vt:lpstr>PowerPoint Presentation</vt:lpstr>
      <vt:lpstr>PowerPoint Presentation</vt:lpstr>
      <vt:lpstr>Rodent component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 Monica, Peru</dc:creator>
  <cp:lastModifiedBy>Daniel Bausch</cp:lastModifiedBy>
  <cp:revision>415</cp:revision>
  <dcterms:created xsi:type="dcterms:W3CDTF">2015-10-15T13:22:57Z</dcterms:created>
  <dcterms:modified xsi:type="dcterms:W3CDTF">2017-11-29T20:14:36Z</dcterms:modified>
</cp:coreProperties>
</file>