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740" r:id="rId1"/>
    <p:sldMasterId id="2147485012" r:id="rId2"/>
    <p:sldMasterId id="2147485024" r:id="rId3"/>
    <p:sldMasterId id="2147485036" r:id="rId4"/>
  </p:sldMasterIdLst>
  <p:notesMasterIdLst>
    <p:notesMasterId r:id="rId27"/>
  </p:notesMasterIdLst>
  <p:handoutMasterIdLst>
    <p:handoutMasterId r:id="rId28"/>
  </p:handoutMasterIdLst>
  <p:sldIdLst>
    <p:sldId id="971" r:id="rId5"/>
    <p:sldId id="1191" r:id="rId6"/>
    <p:sldId id="1138" r:id="rId7"/>
    <p:sldId id="1140" r:id="rId8"/>
    <p:sldId id="1141" r:id="rId9"/>
    <p:sldId id="1220" r:id="rId10"/>
    <p:sldId id="1221" r:id="rId11"/>
    <p:sldId id="1224" r:id="rId12"/>
    <p:sldId id="1219" r:id="rId13"/>
    <p:sldId id="1226" r:id="rId14"/>
    <p:sldId id="1225" r:id="rId15"/>
    <p:sldId id="1228" r:id="rId16"/>
    <p:sldId id="1227" r:id="rId17"/>
    <p:sldId id="1229" r:id="rId18"/>
    <p:sldId id="1222" r:id="rId19"/>
    <p:sldId id="1230" r:id="rId20"/>
    <p:sldId id="1234" r:id="rId21"/>
    <p:sldId id="1235" r:id="rId22"/>
    <p:sldId id="1232" r:id="rId23"/>
    <p:sldId id="1233" r:id="rId24"/>
    <p:sldId id="1236" r:id="rId25"/>
    <p:sldId id="1251" r:id="rId26"/>
  </p:sldIdLst>
  <p:sldSz cx="9144000" cy="6858000" type="screen4x3"/>
  <p:notesSz cx="6858000" cy="9080500"/>
  <p:defaultTextStyle>
    <a:defPPr>
      <a:defRPr lang="pt-BR"/>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6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e" initials="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FFFFCD"/>
    <a:srgbClr val="FFFF97"/>
    <a:srgbClr val="ECDE7A"/>
    <a:srgbClr val="D9D9D9"/>
    <a:srgbClr val="FFCC66"/>
    <a:srgbClr val="0099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7" autoAdjust="0"/>
    <p:restoredTop sz="89421" autoAdjust="0"/>
  </p:normalViewPr>
  <p:slideViewPr>
    <p:cSldViewPr snapToGrid="0">
      <p:cViewPr varScale="1">
        <p:scale>
          <a:sx n="86" d="100"/>
          <a:sy n="86" d="100"/>
        </p:scale>
        <p:origin x="-15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2286" y="-96"/>
      </p:cViewPr>
      <p:guideLst>
        <p:guide orient="horz" pos="286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601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pt-BR"/>
          </a:p>
        </p:txBody>
      </p:sp>
      <p:sp>
        <p:nvSpPr>
          <p:cNvPr id="726019"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pt-BR"/>
          </a:p>
        </p:txBody>
      </p:sp>
      <p:sp>
        <p:nvSpPr>
          <p:cNvPr id="726020" name="Rectangle 4"/>
          <p:cNvSpPr>
            <a:spLocks noGrp="1" noChangeArrowheads="1"/>
          </p:cNvSpPr>
          <p:nvPr>
            <p:ph type="ftr" sz="quarter" idx="2"/>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t-BR"/>
          </a:p>
        </p:txBody>
      </p:sp>
      <p:sp>
        <p:nvSpPr>
          <p:cNvPr id="726021" name="Rectangle 5"/>
          <p:cNvSpPr>
            <a:spLocks noGrp="1" noChangeArrowheads="1"/>
          </p:cNvSpPr>
          <p:nvPr>
            <p:ph type="sldNum" sz="quarter" idx="3"/>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55203E0-7728-4798-A07D-24DD3F1FB8AA}" type="slidenum">
              <a:rPr lang="pt-BR"/>
              <a:pPr>
                <a:defRPr/>
              </a:pPr>
              <a:t>‹#›</a:t>
            </a:fld>
            <a:endParaRPr lang="pt-BR"/>
          </a:p>
        </p:txBody>
      </p:sp>
    </p:spTree>
    <p:extLst>
      <p:ext uri="{BB962C8B-B14F-4D97-AF65-F5344CB8AC3E}">
        <p14:creationId xmlns:p14="http://schemas.microsoft.com/office/powerpoint/2010/main" val="4062029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pt-BR"/>
          </a:p>
        </p:txBody>
      </p:sp>
      <p:sp>
        <p:nvSpPr>
          <p:cNvPr id="8195" name="Rectangle 3"/>
          <p:cNvSpPr>
            <a:spLocks noGrp="1" noChangeArrowheads="1"/>
          </p:cNvSpPr>
          <p:nvPr>
            <p:ph type="dt"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158875" y="681038"/>
            <a:ext cx="4540250" cy="34051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13238"/>
            <a:ext cx="54864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8198" name="Rectangle 6"/>
          <p:cNvSpPr>
            <a:spLocks noGrp="1" noChangeArrowheads="1"/>
          </p:cNvSpPr>
          <p:nvPr>
            <p:ph type="ftr" sz="quarter" idx="4"/>
          </p:nvPr>
        </p:nvSpPr>
        <p:spPr bwMode="auto">
          <a:xfrm>
            <a:off x="0"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pt-BR"/>
          </a:p>
        </p:txBody>
      </p:sp>
      <p:sp>
        <p:nvSpPr>
          <p:cNvPr id="8199" name="Rectangle 7"/>
          <p:cNvSpPr>
            <a:spLocks noGrp="1" noChangeArrowheads="1"/>
          </p:cNvSpPr>
          <p:nvPr>
            <p:ph type="sldNum" sz="quarter" idx="5"/>
          </p:nvPr>
        </p:nvSpPr>
        <p:spPr bwMode="auto">
          <a:xfrm>
            <a:off x="3884613" y="8624888"/>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1D3473D-1311-4AD3-8DC0-5D14D0AE103F}" type="slidenum">
              <a:rPr lang="pt-BR"/>
              <a:pPr>
                <a:defRPr/>
              </a:pPr>
              <a:t>‹#›</a:t>
            </a:fld>
            <a:endParaRPr lang="pt-BR"/>
          </a:p>
        </p:txBody>
      </p:sp>
    </p:spTree>
    <p:extLst>
      <p:ext uri="{BB962C8B-B14F-4D97-AF65-F5344CB8AC3E}">
        <p14:creationId xmlns:p14="http://schemas.microsoft.com/office/powerpoint/2010/main" val="2647845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7C1AA64-4DEB-43C8-9C5E-57CB1E5F30A5}" type="slidenum">
              <a:rPr lang="pt-BR" smtClean="0"/>
              <a:pPr/>
              <a:t>1</a:t>
            </a:fld>
            <a:endParaRPr lang="pt-BR" smtClean="0"/>
          </a:p>
        </p:txBody>
      </p:sp>
      <p:sp>
        <p:nvSpPr>
          <p:cNvPr id="32771" name="Rectangle 2"/>
          <p:cNvSpPr>
            <a:spLocks noGrp="1" noRot="1" noChangeAspect="1" noChangeArrowheads="1" noTextEdit="1"/>
          </p:cNvSpPr>
          <p:nvPr>
            <p:ph type="sldImg"/>
          </p:nvPr>
        </p:nvSpPr>
        <p:spPr>
          <a:xfrm>
            <a:off x="1158875" y="681038"/>
            <a:ext cx="4540250" cy="3405187"/>
          </a:xfrm>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33209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xfrm>
            <a:off x="1158875" y="681038"/>
            <a:ext cx="4540250" cy="3405187"/>
          </a:xfrm>
          <a:ln/>
        </p:spPr>
      </p:sp>
      <p:sp>
        <p:nvSpPr>
          <p:cNvPr id="18435" name="Notes Placeholder 2"/>
          <p:cNvSpPr>
            <a:spLocks noGrp="1"/>
          </p:cNvSpPr>
          <p:nvPr>
            <p:ph type="body" idx="1"/>
          </p:nvPr>
        </p:nvSpPr>
        <p:spPr>
          <a:noFill/>
          <a:ln/>
        </p:spPr>
        <p:txBody>
          <a:bodyPr/>
          <a:lstStyle/>
          <a:p>
            <a:endParaRPr lang="pt-BR" dirty="0" smtClean="0"/>
          </a:p>
        </p:txBody>
      </p:sp>
      <p:sp>
        <p:nvSpPr>
          <p:cNvPr id="18436" name="Slide Number Placeholder 3"/>
          <p:cNvSpPr>
            <a:spLocks noGrp="1"/>
          </p:cNvSpPr>
          <p:nvPr>
            <p:ph type="sldNum" sz="quarter" idx="5"/>
          </p:nvPr>
        </p:nvSpPr>
        <p:spPr>
          <a:noFill/>
        </p:spPr>
        <p:txBody>
          <a:bodyPr/>
          <a:lstStyle/>
          <a:p>
            <a:fld id="{AEF1F05D-9805-4C33-B4DC-9F1BE83C6A83}" type="slidenum">
              <a:rPr lang="en-US"/>
              <a:pPr/>
              <a:t>3</a:t>
            </a:fld>
            <a:endParaRPr lang="en-US"/>
          </a:p>
        </p:txBody>
      </p:sp>
    </p:spTree>
    <p:extLst>
      <p:ext uri="{BB962C8B-B14F-4D97-AF65-F5344CB8AC3E}">
        <p14:creationId xmlns:p14="http://schemas.microsoft.com/office/powerpoint/2010/main" val="142831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xfrm>
            <a:off x="1158875" y="681038"/>
            <a:ext cx="4540250" cy="3405187"/>
          </a:xfrm>
          <a:ln/>
        </p:spPr>
      </p:sp>
      <p:sp>
        <p:nvSpPr>
          <p:cNvPr id="18435" name="Notes Placeholder 2"/>
          <p:cNvSpPr>
            <a:spLocks noGrp="1"/>
          </p:cNvSpPr>
          <p:nvPr>
            <p:ph type="body" idx="1"/>
          </p:nvPr>
        </p:nvSpPr>
        <p:spPr>
          <a:noFill/>
          <a:ln/>
        </p:spPr>
        <p:txBody>
          <a:bodyPr/>
          <a:lstStyle/>
          <a:p>
            <a:endParaRPr lang="pt-BR" dirty="0" smtClean="0"/>
          </a:p>
        </p:txBody>
      </p:sp>
      <p:sp>
        <p:nvSpPr>
          <p:cNvPr id="18436" name="Slide Number Placeholder 3"/>
          <p:cNvSpPr>
            <a:spLocks noGrp="1"/>
          </p:cNvSpPr>
          <p:nvPr>
            <p:ph type="sldNum" sz="quarter" idx="5"/>
          </p:nvPr>
        </p:nvSpPr>
        <p:spPr>
          <a:noFill/>
        </p:spPr>
        <p:txBody>
          <a:bodyPr/>
          <a:lstStyle/>
          <a:p>
            <a:fld id="{AEF1F05D-9805-4C33-B4DC-9F1BE83C6A83}" type="slidenum">
              <a:rPr lang="en-US"/>
              <a:pPr/>
              <a:t>4</a:t>
            </a:fld>
            <a:endParaRPr lang="en-US"/>
          </a:p>
        </p:txBody>
      </p:sp>
    </p:spTree>
    <p:extLst>
      <p:ext uri="{BB962C8B-B14F-4D97-AF65-F5344CB8AC3E}">
        <p14:creationId xmlns:p14="http://schemas.microsoft.com/office/powerpoint/2010/main" val="311987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xfrm>
            <a:off x="1158875" y="681038"/>
            <a:ext cx="4540250" cy="3405187"/>
          </a:xfrm>
          <a:ln/>
        </p:spPr>
      </p:sp>
      <p:sp>
        <p:nvSpPr>
          <p:cNvPr id="18435" name="Notes Placeholder 2"/>
          <p:cNvSpPr>
            <a:spLocks noGrp="1"/>
          </p:cNvSpPr>
          <p:nvPr>
            <p:ph type="body" idx="1"/>
          </p:nvPr>
        </p:nvSpPr>
        <p:spPr>
          <a:noFill/>
          <a:ln/>
        </p:spPr>
        <p:txBody>
          <a:bodyPr/>
          <a:lstStyle/>
          <a:p>
            <a:endParaRPr lang="pt-BR" dirty="0" smtClean="0"/>
          </a:p>
        </p:txBody>
      </p:sp>
      <p:sp>
        <p:nvSpPr>
          <p:cNvPr id="18436" name="Slide Number Placeholder 3"/>
          <p:cNvSpPr>
            <a:spLocks noGrp="1"/>
          </p:cNvSpPr>
          <p:nvPr>
            <p:ph type="sldNum" sz="quarter" idx="5"/>
          </p:nvPr>
        </p:nvSpPr>
        <p:spPr>
          <a:noFill/>
        </p:spPr>
        <p:txBody>
          <a:bodyPr/>
          <a:lstStyle/>
          <a:p>
            <a:fld id="{AEF1F05D-9805-4C33-B4DC-9F1BE83C6A83}" type="slidenum">
              <a:rPr lang="en-US"/>
              <a:pPr/>
              <a:t>5</a:t>
            </a:fld>
            <a:endParaRPr lang="en-US"/>
          </a:p>
        </p:txBody>
      </p:sp>
    </p:spTree>
    <p:extLst>
      <p:ext uri="{BB962C8B-B14F-4D97-AF65-F5344CB8AC3E}">
        <p14:creationId xmlns:p14="http://schemas.microsoft.com/office/powerpoint/2010/main" val="87124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158875" y="681038"/>
            <a:ext cx="4540250" cy="3405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pt-BR" smtClean="0">
              <a:latin typeface="Comic Sans MS" pitchFamily="66" charset="0"/>
            </a:endParaRPr>
          </a:p>
          <a:p>
            <a:pPr>
              <a:spcBef>
                <a:spcPct val="0"/>
              </a:spcBef>
            </a:pPr>
            <a:r>
              <a:rPr lang="en-GB" altLang="pt-BR" b="1" baseline="30000" smtClean="0"/>
              <a:t> </a:t>
            </a:r>
            <a:endParaRPr lang="en-US" altLang="pt-BR" smtClean="0"/>
          </a:p>
          <a:p>
            <a:pPr>
              <a:spcBef>
                <a:spcPct val="0"/>
              </a:spcBef>
            </a:pPr>
            <a:endParaRPr lang="en-US" altLang="pt-BR"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AA8A4C15-4FBA-480C-B131-53E99A873E8B}" type="slidenum">
              <a:rPr lang="en-US" altLang="pt-BR"/>
              <a:pPr fontAlgn="base">
                <a:spcBef>
                  <a:spcPct val="0"/>
                </a:spcBef>
                <a:spcAft>
                  <a:spcPct val="0"/>
                </a:spcAft>
              </a:pPr>
              <a:t>10</a:t>
            </a:fld>
            <a:endParaRPr lang="en-US"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1158875" y="681038"/>
            <a:ext cx="4540250" cy="3405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pt-BR" smtClean="0">
              <a:latin typeface="Comic Sans MS" pitchFamily="66" charset="0"/>
            </a:endParaRPr>
          </a:p>
          <a:p>
            <a:pPr>
              <a:spcBef>
                <a:spcPct val="0"/>
              </a:spcBef>
            </a:pPr>
            <a:r>
              <a:rPr lang="en-GB" altLang="pt-BR" b="1" baseline="30000" smtClean="0"/>
              <a:t> </a:t>
            </a:r>
            <a:endParaRPr lang="en-US" altLang="pt-BR" smtClean="0"/>
          </a:p>
          <a:p>
            <a:pPr>
              <a:spcBef>
                <a:spcPct val="0"/>
              </a:spcBef>
            </a:pPr>
            <a:endParaRPr lang="en-US" altLang="pt-BR" smtClean="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fontAlgn="base">
              <a:spcBef>
                <a:spcPct val="0"/>
              </a:spcBef>
              <a:spcAft>
                <a:spcPct val="0"/>
              </a:spcAft>
            </a:pPr>
            <a:fld id="{399DEA81-0A81-4B8F-BBD6-D5D2709F620D}" type="slidenum">
              <a:rPr lang="en-US" altLang="pt-BR"/>
              <a:pPr fontAlgn="base">
                <a:spcBef>
                  <a:spcPct val="0"/>
                </a:spcBef>
                <a:spcAft>
                  <a:spcPct val="0"/>
                </a:spcAft>
              </a:pPr>
              <a:t>11</a:t>
            </a:fld>
            <a:endParaRPr lang="en-US"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ço Reservado para Imagem de Slide 1"/>
          <p:cNvSpPr>
            <a:spLocks noGrp="1" noRot="1" noChangeAspect="1" noTextEdit="1"/>
          </p:cNvSpPr>
          <p:nvPr>
            <p:ph type="sldImg"/>
          </p:nvPr>
        </p:nvSpPr>
        <p:spPr bwMode="auto">
          <a:xfrm>
            <a:off x="1158875" y="681038"/>
            <a:ext cx="4540250" cy="3405187"/>
          </a:xfrm>
          <a:noFill/>
          <a:ln>
            <a:solidFill>
              <a:srgbClr val="000000"/>
            </a:solidFill>
            <a:miter lim="800000"/>
            <a:headEnd/>
            <a:tailEnd/>
          </a:ln>
        </p:spPr>
      </p:sp>
      <p:sp>
        <p:nvSpPr>
          <p:cNvPr id="18434"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Espaço Reservado para Número de Slide 3"/>
          <p:cNvSpPr>
            <a:spLocks noGrp="1"/>
          </p:cNvSpPr>
          <p:nvPr>
            <p:ph type="sldNum" sz="quarter" idx="5"/>
          </p:nvPr>
        </p:nvSpPr>
        <p:spPr bwMode="auto">
          <a:noFill/>
          <a:ln>
            <a:miter lim="800000"/>
            <a:headEnd/>
            <a:tailEnd/>
          </a:ln>
        </p:spPr>
        <p:txBody>
          <a:bodyPr/>
          <a:lstStyle/>
          <a:p>
            <a:fld id="{DF2EED29-C531-4B1D-BB73-261AB9B76F51}" type="slidenum">
              <a:rPr lang="pt-BR">
                <a:solidFill>
                  <a:prstClr val="black"/>
                </a:solidFill>
              </a:rPr>
              <a:pPr/>
              <a:t>22</a:t>
            </a:fld>
            <a:endParaRPr lang="pt-B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pt-BR" sz="2400">
              <a:solidFill>
                <a:srgbClr val="000000"/>
              </a:solidFill>
              <a:latin typeface="Times New Roman" pitchFamily="18"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w="9525">
            <a:noFill/>
            <a:miter lim="800000"/>
            <a:headEnd/>
            <a:tailEnd/>
          </a:ln>
        </p:spPr>
        <p:txBody>
          <a:bodyPr/>
          <a:lstStyle/>
          <a:p>
            <a:pPr>
              <a:defRPr/>
            </a:pPr>
            <a:endParaRPr lang="pt-BR" sz="2400">
              <a:solidFill>
                <a:srgbClr val="000000"/>
              </a:solidFill>
              <a:latin typeface="Times New Roman" pitchFamily="18" charset="0"/>
            </a:endParaRPr>
          </a:p>
        </p:txBody>
      </p:sp>
      <p:grpSp>
        <p:nvGrpSpPr>
          <p:cNvPr id="6" name="Group 4"/>
          <p:cNvGrpSpPr>
            <a:grpSpLocks/>
          </p:cNvGrpSpPr>
          <p:nvPr/>
        </p:nvGrpSpPr>
        <p:grpSpPr bwMode="auto">
          <a:xfrm>
            <a:off x="2"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pt-BR" sz="2400">
                <a:solidFill>
                  <a:srgbClr val="000000"/>
                </a:solidFill>
                <a:latin typeface="Times New Roman" pitchFamily="18"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pt-BR" sz="2400">
                <a:solidFill>
                  <a:srgbClr val="000000"/>
                </a:solidFill>
                <a:latin typeface="Times New Roman" pitchFamily="18"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pt-BR" sz="2400">
                <a:solidFill>
                  <a:srgbClr val="000000"/>
                </a:solidFill>
                <a:latin typeface="Times New Roman" pitchFamily="18"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pt-BR" sz="2400">
                <a:solidFill>
                  <a:srgbClr val="000000"/>
                </a:solidFill>
                <a:latin typeface="Times New Roman" pitchFamily="18" charset="0"/>
              </a:endParaRPr>
            </a:p>
          </p:txBody>
        </p:sp>
      </p:grpSp>
      <p:sp>
        <p:nvSpPr>
          <p:cNvPr id="5138" name="Rectangle 18"/>
          <p:cNvSpPr>
            <a:spLocks noGrp="1" noChangeArrowheads="1"/>
          </p:cNvSpPr>
          <p:nvPr>
            <p:ph type="ctrTitle"/>
          </p:nvPr>
        </p:nvSpPr>
        <p:spPr>
          <a:xfrm>
            <a:off x="2971800" y="1828800"/>
            <a:ext cx="6019800" cy="2209800"/>
          </a:xfrm>
        </p:spPr>
        <p:txBody>
          <a:bodyPr/>
          <a:lstStyle>
            <a:lvl1pPr>
              <a:defRPr sz="3700">
                <a:solidFill>
                  <a:srgbClr val="FFFFFF"/>
                </a:solidFill>
              </a:defRPr>
            </a:lvl1pPr>
          </a:lstStyle>
          <a:p>
            <a:r>
              <a:rPr lang="pt-BR"/>
              <a:t>Clique para editar o estilo do título mestre</a:t>
            </a:r>
          </a:p>
        </p:txBody>
      </p:sp>
      <p:sp>
        <p:nvSpPr>
          <p:cNvPr id="5139" name="Rectangle 19"/>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600"/>
            </a:lvl1pPr>
          </a:lstStyle>
          <a:p>
            <a:r>
              <a:rPr lang="pt-BR" dirty="0"/>
              <a:t>Clique para editar o estilo do subtítulo mestre</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781800" y="381000"/>
            <a:ext cx="2057400" cy="5867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381000"/>
            <a:ext cx="6019800" cy="5867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609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381000"/>
            <a:ext cx="8153400" cy="762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09600" y="1524000"/>
            <a:ext cx="8229600" cy="4724400"/>
          </a:xfrm>
        </p:spPr>
        <p:txBody>
          <a:bodyPr/>
          <a:lstStyle/>
          <a:p>
            <a:pPr lvl="0"/>
            <a:endParaRPr lang="pt-BR" noProof="0" smtClean="0"/>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633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661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5100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262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5646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848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149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276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978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1721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7813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5175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02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7964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4101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388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4"/>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2947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7577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0251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2879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65173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81AE8-CBDC-FA41-B112-7B1E3D71E772}" type="datetimeFigureOut">
              <a:rPr lang="en-US" smtClean="0">
                <a:solidFill>
                  <a:prstClr val="black">
                    <a:tint val="75000"/>
                  </a:prstClr>
                </a:solidFill>
              </a:rPr>
              <a:pPr/>
              <a:t>04/12/2017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E82AC9-4FA3-264B-9B90-A57DD3360B4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3013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A5FAABF-8ABE-4076-AACD-721ADA3C7767}" type="datetimeFigureOut">
              <a:rPr lang="pt-BR" smtClean="0">
                <a:solidFill>
                  <a:prstClr val="black">
                    <a:tint val="75000"/>
                  </a:prstClr>
                </a:solidFill>
              </a:rPr>
              <a:pPr/>
              <a:t>04/12/2017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299C6DF-6441-4B11-9B15-AD0FFCD5AA61}"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2647940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A5FAABF-8ABE-4076-AACD-721ADA3C7767}" type="datetimeFigureOut">
              <a:rPr lang="pt-BR" smtClean="0">
                <a:solidFill>
                  <a:prstClr val="black">
                    <a:tint val="75000"/>
                  </a:prstClr>
                </a:solidFill>
              </a:rPr>
              <a:pPr/>
              <a:t>04/12/2017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299C6DF-6441-4B11-9B15-AD0FFCD5AA61}"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1552311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7"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7"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A5FAABF-8ABE-4076-AACD-721ADA3C7767}" type="datetimeFigureOut">
              <a:rPr lang="pt-BR" smtClean="0">
                <a:solidFill>
                  <a:prstClr val="black">
                    <a:tint val="75000"/>
                  </a:prstClr>
                </a:solidFill>
              </a:rPr>
              <a:pPr/>
              <a:t>04/12/2017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299C6DF-6441-4B11-9B15-AD0FFCD5AA61}"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50954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A5FAABF-8ABE-4076-AACD-721ADA3C7767}" type="datetimeFigureOut">
              <a:rPr lang="pt-BR" smtClean="0">
                <a:solidFill>
                  <a:prstClr val="black">
                    <a:tint val="75000"/>
                  </a:prstClr>
                </a:solidFill>
              </a:rPr>
              <a:pPr/>
              <a:t>04/12/2017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299C6DF-6441-4B11-9B15-AD0FFCD5AA61}"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5750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2"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A5FAABF-8ABE-4076-AACD-721ADA3C7767}" type="datetimeFigureOut">
              <a:rPr lang="pt-BR" smtClean="0">
                <a:solidFill>
                  <a:prstClr val="black">
                    <a:tint val="75000"/>
                  </a:prstClr>
                </a:solidFill>
              </a:rPr>
              <a:pPr/>
              <a:t>04/12/2017</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7299C6DF-6441-4B11-9B15-AD0FFCD5AA61}"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207149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A5FAABF-8ABE-4076-AACD-721ADA3C7767}" type="datetimeFigureOut">
              <a:rPr lang="pt-BR" smtClean="0">
                <a:solidFill>
                  <a:prstClr val="black">
                    <a:tint val="75000"/>
                  </a:prstClr>
                </a:solidFill>
              </a:rPr>
              <a:pPr/>
              <a:t>04/12/2017</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7299C6DF-6441-4B11-9B15-AD0FFCD5AA61}"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1802257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A5FAABF-8ABE-4076-AACD-721ADA3C7767}" type="datetimeFigureOut">
              <a:rPr lang="pt-BR" smtClean="0">
                <a:solidFill>
                  <a:prstClr val="black">
                    <a:tint val="75000"/>
                  </a:prstClr>
                </a:solidFill>
              </a:rPr>
              <a:pPr/>
              <a:t>04/12/2017</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7299C6DF-6441-4B11-9B15-AD0FFCD5AA61}"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410383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A5FAABF-8ABE-4076-AACD-721ADA3C7767}" type="datetimeFigureOut">
              <a:rPr lang="pt-BR" smtClean="0">
                <a:solidFill>
                  <a:prstClr val="black">
                    <a:tint val="75000"/>
                  </a:prstClr>
                </a:solidFill>
              </a:rPr>
              <a:pPr/>
              <a:t>04/12/2017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299C6DF-6441-4B11-9B15-AD0FFCD5AA61}"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675011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A5FAABF-8ABE-4076-AACD-721ADA3C7767}" type="datetimeFigureOut">
              <a:rPr lang="pt-BR" smtClean="0">
                <a:solidFill>
                  <a:prstClr val="black">
                    <a:tint val="75000"/>
                  </a:prstClr>
                </a:solidFill>
              </a:rPr>
              <a:pPr/>
              <a:t>04/12/2017</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299C6DF-6441-4B11-9B15-AD0FFCD5AA61}"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5751175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A5FAABF-8ABE-4076-AACD-721ADA3C7767}" type="datetimeFigureOut">
              <a:rPr lang="pt-BR" smtClean="0">
                <a:solidFill>
                  <a:prstClr val="black">
                    <a:tint val="75000"/>
                  </a:prstClr>
                </a:solidFill>
              </a:rPr>
              <a:pPr/>
              <a:t>04/12/2017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299C6DF-6441-4B11-9B15-AD0FFCD5AA61}"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3141058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2"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A5FAABF-8ABE-4076-AACD-721ADA3C7767}" type="datetimeFigureOut">
              <a:rPr lang="pt-BR" smtClean="0">
                <a:solidFill>
                  <a:prstClr val="black">
                    <a:tint val="75000"/>
                  </a:prstClr>
                </a:solidFill>
              </a:rPr>
              <a:pPr/>
              <a:t>04/12/2017</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299C6DF-6441-4B11-9B15-AD0FFCD5AA61}" type="slidenum">
              <a:rPr lang="pt-BR" smtClean="0">
                <a:solidFill>
                  <a:prstClr val="black">
                    <a:tint val="75000"/>
                  </a:prstClr>
                </a:solidFill>
              </a:rPr>
              <a:pPr/>
              <a:t>‹#›</a:t>
            </a:fld>
            <a:endParaRPr lang="pt-BR">
              <a:solidFill>
                <a:prstClr val="black">
                  <a:tint val="75000"/>
                </a:prstClr>
              </a:solidFill>
            </a:endParaRPr>
          </a:p>
        </p:txBody>
      </p:sp>
    </p:spTree>
    <p:extLst>
      <p:ext uri="{BB962C8B-B14F-4D97-AF65-F5344CB8AC3E}">
        <p14:creationId xmlns:p14="http://schemas.microsoft.com/office/powerpoint/2010/main" val="277199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8479C">
                  <a:gamma/>
                  <a:shade val="46275"/>
                  <a:invGamma/>
                  <a:alpha val="0"/>
                </a:srgbClr>
              </a:gs>
            </a:gsLst>
            <a:lin ang="0" scaled="1"/>
          </a:gradFill>
          <a:ln w="9525">
            <a:noFill/>
            <a:miter lim="800000"/>
            <a:headEnd/>
            <a:tailEnd/>
          </a:ln>
        </p:spPr>
        <p:txBody>
          <a:bodyPr vert="eaVert"/>
          <a:lstStyle/>
          <a:p>
            <a:pPr>
              <a:defRPr/>
            </a:pPr>
            <a:endParaRPr lang="pt-BR" sz="2400">
              <a:solidFill>
                <a:srgbClr val="000000"/>
              </a:solidFill>
              <a:latin typeface="Times New Roman" pitchFamily="18" charset="0"/>
            </a:endParaRPr>
          </a:p>
        </p:txBody>
      </p:sp>
      <p:sp>
        <p:nvSpPr>
          <p:cNvPr id="2051" name="Rectangle 3"/>
          <p:cNvSpPr>
            <a:spLocks noGrp="1" noChangeArrowheads="1"/>
          </p:cNvSpPr>
          <p:nvPr>
            <p:ph type="title"/>
          </p:nvPr>
        </p:nvSpPr>
        <p:spPr bwMode="auto">
          <a:xfrm>
            <a:off x="685800" y="381000"/>
            <a:ext cx="8153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2052" name="Rectangle 4"/>
          <p:cNvSpPr>
            <a:spLocks noGrp="1" noChangeArrowheads="1"/>
          </p:cNvSpPr>
          <p:nvPr>
            <p:ph type="body" idx="1"/>
          </p:nvPr>
        </p:nvSpPr>
        <p:spPr bwMode="auto">
          <a:xfrm>
            <a:off x="609600" y="15240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102" name="Freeform 6"/>
          <p:cNvSpPr>
            <a:spLocks noChangeArrowheads="1"/>
          </p:cNvSpPr>
          <p:nvPr/>
        </p:nvSpPr>
        <p:spPr bwMode="auto">
          <a:xfrm>
            <a:off x="685800" y="3810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p:spPr>
        <p:txBody>
          <a:bodyPr/>
          <a:lstStyle/>
          <a:p>
            <a:pPr>
              <a:defRPr/>
            </a:pPr>
            <a:endParaRPr lang="pt-BR">
              <a:solidFill>
                <a:srgbClr val="000000"/>
              </a:solidFill>
            </a:endParaRPr>
          </a:p>
        </p:txBody>
      </p:sp>
    </p:spTree>
  </p:cSld>
  <p:clrMap bg1="lt1" tx1="dk1" bg2="lt2" tx2="dk2" accent1="accent1" accent2="accent2" accent3="accent3" accent4="accent4" accent5="accent5" accent6="accent6" hlink="hlink" folHlink="folHlink"/>
  <p:sldLayoutIdLst>
    <p:sldLayoutId id="2147485010" r:id="rId1"/>
    <p:sldLayoutId id="2147485007" r:id="rId2"/>
    <p:sldLayoutId id="2147485006" r:id="rId3"/>
    <p:sldLayoutId id="2147485005" r:id="rId4"/>
    <p:sldLayoutId id="2147485004" r:id="rId5"/>
    <p:sldLayoutId id="2147485003" r:id="rId6"/>
    <p:sldLayoutId id="2147485002" r:id="rId7"/>
    <p:sldLayoutId id="2147485001" r:id="rId8"/>
    <p:sldLayoutId id="2147485000" r:id="rId9"/>
    <p:sldLayoutId id="2147484999" r:id="rId10"/>
    <p:sldLayoutId id="2147484998" r:id="rId11"/>
    <p:sldLayoutId id="2147484997" r:id="rId12"/>
    <p:sldLayoutId id="2147484996" r:id="rId13"/>
  </p:sldLayoutIdLst>
  <p:transition xmlns:p14="http://schemas.microsoft.com/office/powerpoint/2010/main"/>
  <p:hf sldNum="0" hdr="0" dt="0"/>
  <p:txStyles>
    <p:title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ZapfHumnst BT" pitchFamily="34" charset="0"/>
        </a:defRPr>
      </a:lvl2pPr>
      <a:lvl3pPr algn="l" rtl="0" eaLnBrk="0" fontAlgn="base" hangingPunct="0">
        <a:spcBef>
          <a:spcPct val="0"/>
        </a:spcBef>
        <a:spcAft>
          <a:spcPct val="0"/>
        </a:spcAft>
        <a:defRPr sz="3200" b="1">
          <a:solidFill>
            <a:srgbClr val="003366"/>
          </a:solidFill>
          <a:latin typeface="ZapfHumnst BT" pitchFamily="34" charset="0"/>
        </a:defRPr>
      </a:lvl3pPr>
      <a:lvl4pPr algn="l" rtl="0" eaLnBrk="0" fontAlgn="base" hangingPunct="0">
        <a:spcBef>
          <a:spcPct val="0"/>
        </a:spcBef>
        <a:spcAft>
          <a:spcPct val="0"/>
        </a:spcAft>
        <a:defRPr sz="3200" b="1">
          <a:solidFill>
            <a:srgbClr val="003366"/>
          </a:solidFill>
          <a:latin typeface="ZapfHumnst BT" pitchFamily="34" charset="0"/>
        </a:defRPr>
      </a:lvl4pPr>
      <a:lvl5pPr algn="l" rtl="0" eaLnBrk="0" fontAlgn="base" hangingPunct="0">
        <a:spcBef>
          <a:spcPct val="0"/>
        </a:spcBef>
        <a:spcAft>
          <a:spcPct val="0"/>
        </a:spcAft>
        <a:defRPr sz="3200" b="1">
          <a:solidFill>
            <a:srgbClr val="003366"/>
          </a:solidFill>
          <a:latin typeface="ZapfHumnst BT" pitchFamily="34"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E8181AE8-CBDC-FA41-B112-7B1E3D71E772}" type="datetimeFigureOut">
              <a:rPr lang="en-US" smtClean="0">
                <a:solidFill>
                  <a:prstClr val="black">
                    <a:tint val="75000"/>
                  </a:prstClr>
                </a:solidFill>
                <a:latin typeface="Calibri"/>
              </a:rPr>
              <a:pPr defTabSz="457200" fontAlgn="auto">
                <a:spcBef>
                  <a:spcPts val="0"/>
                </a:spcBef>
                <a:spcAft>
                  <a:spcPts val="0"/>
                </a:spcAft>
              </a:pPr>
              <a:t>04/12/2017</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8E82AC9-4FA3-264B-9B90-A57DD3360B41}" type="slidenum">
              <a:rPr lang="en-US" smtClean="0">
                <a:solidFill>
                  <a:prstClr val="black">
                    <a:tint val="75000"/>
                  </a:prstClr>
                </a:solidFill>
                <a:latin typeface="Calibri"/>
              </a:rPr>
              <a:pPr defTabSz="45720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98445928"/>
      </p:ext>
    </p:extLst>
  </p:cSld>
  <p:clrMap bg1="lt1" tx1="dk1" bg2="lt2" tx2="dk2" accent1="accent1" accent2="accent2" accent3="accent3" accent4="accent4" accent5="accent5" accent6="accent6" hlink="hlink" folHlink="folHlink"/>
  <p:sldLayoutIdLst>
    <p:sldLayoutId id="2147485013" r:id="rId1"/>
    <p:sldLayoutId id="2147485014" r:id="rId2"/>
    <p:sldLayoutId id="2147485015" r:id="rId3"/>
    <p:sldLayoutId id="2147485016" r:id="rId4"/>
    <p:sldLayoutId id="2147485017" r:id="rId5"/>
    <p:sldLayoutId id="2147485018" r:id="rId6"/>
    <p:sldLayoutId id="2147485019" r:id="rId7"/>
    <p:sldLayoutId id="2147485020" r:id="rId8"/>
    <p:sldLayoutId id="2147485021" r:id="rId9"/>
    <p:sldLayoutId id="2147485022" r:id="rId10"/>
    <p:sldLayoutId id="214748502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E8181AE8-CBDC-FA41-B112-7B1E3D71E772}" type="datetimeFigureOut">
              <a:rPr lang="en-US" smtClean="0">
                <a:solidFill>
                  <a:prstClr val="black">
                    <a:tint val="75000"/>
                  </a:prstClr>
                </a:solidFill>
                <a:latin typeface="Calibri"/>
              </a:rPr>
              <a:pPr defTabSz="457200" fontAlgn="auto">
                <a:spcBef>
                  <a:spcPts val="0"/>
                </a:spcBef>
                <a:spcAft>
                  <a:spcPts val="0"/>
                </a:spcAft>
              </a:pPr>
              <a:t>04/12/2017</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28E82AC9-4FA3-264B-9B90-A57DD3360B41}" type="slidenum">
              <a:rPr lang="en-US" smtClean="0">
                <a:solidFill>
                  <a:prstClr val="black">
                    <a:tint val="75000"/>
                  </a:prstClr>
                </a:solidFill>
                <a:latin typeface="Calibri"/>
              </a:rPr>
              <a:pPr defTabSz="45720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05249650"/>
      </p:ext>
    </p:extLst>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 id="2147485028" r:id="rId4"/>
    <p:sldLayoutId id="2147485029" r:id="rId5"/>
    <p:sldLayoutId id="2147485030" r:id="rId6"/>
    <p:sldLayoutId id="2147485031" r:id="rId7"/>
    <p:sldLayoutId id="2147485032" r:id="rId8"/>
    <p:sldLayoutId id="2147485033" r:id="rId9"/>
    <p:sldLayoutId id="2147485034" r:id="rId10"/>
    <p:sldLayoutId id="21474850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A5FAABF-8ABE-4076-AACD-721ADA3C7767}" type="datetimeFigureOut">
              <a:rPr lang="pt-BR" smtClean="0">
                <a:solidFill>
                  <a:prstClr val="black">
                    <a:tint val="75000"/>
                  </a:prstClr>
                </a:solidFill>
                <a:latin typeface="Calibri"/>
              </a:rPr>
              <a:pPr fontAlgn="auto">
                <a:spcBef>
                  <a:spcPts val="0"/>
                </a:spcBef>
                <a:spcAft>
                  <a:spcPts val="0"/>
                </a:spcAft>
              </a:pPr>
              <a:t>04/12/2017</a:t>
            </a:fld>
            <a:endParaRPr lang="pt-BR">
              <a:solidFill>
                <a:prstClr val="black">
                  <a:tint val="75000"/>
                </a:prstClr>
              </a:solidFill>
              <a:latin typeface="Calibri"/>
            </a:endParaRPr>
          </a:p>
        </p:txBody>
      </p:sp>
      <p:sp>
        <p:nvSpPr>
          <p:cNvPr id="5" name="Espaço Reservado para Rodapé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t-BR">
              <a:solidFill>
                <a:prstClr val="black">
                  <a:tint val="75000"/>
                </a:prstClr>
              </a:solidFill>
              <a:latin typeface="Calibri"/>
            </a:endParaRPr>
          </a:p>
        </p:txBody>
      </p:sp>
      <p:sp>
        <p:nvSpPr>
          <p:cNvPr id="6" name="Espaço Reservado para Número de Slide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99C6DF-6441-4B11-9B15-AD0FFCD5AA61}" type="slidenum">
              <a:rPr lang="pt-BR" smtClean="0">
                <a:solidFill>
                  <a:prstClr val="black">
                    <a:tint val="75000"/>
                  </a:prstClr>
                </a:solidFill>
                <a:latin typeface="Calibri"/>
              </a:rPr>
              <a:pPr fontAlgn="auto">
                <a:spcBef>
                  <a:spcPts val="0"/>
                </a:spcBef>
                <a:spcAft>
                  <a:spcPts val="0"/>
                </a:spcAft>
              </a:pPr>
              <a:t>‹#›</a:t>
            </a:fld>
            <a:endParaRPr lang="pt-BR">
              <a:solidFill>
                <a:prstClr val="black">
                  <a:tint val="75000"/>
                </a:prstClr>
              </a:solidFill>
              <a:latin typeface="Calibri"/>
            </a:endParaRPr>
          </a:p>
        </p:txBody>
      </p:sp>
    </p:spTree>
    <p:extLst>
      <p:ext uri="{BB962C8B-B14F-4D97-AF65-F5344CB8AC3E}">
        <p14:creationId xmlns:p14="http://schemas.microsoft.com/office/powerpoint/2010/main" val="1661330399"/>
      </p:ext>
    </p:extLst>
  </p:cSld>
  <p:clrMap bg1="lt1" tx1="dk1" bg2="lt2" tx2="dk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 id="2147485042" r:id="rId6"/>
    <p:sldLayoutId id="2147485043" r:id="rId7"/>
    <p:sldLayoutId id="2147485044" r:id="rId8"/>
    <p:sldLayoutId id="2147485045" r:id="rId9"/>
    <p:sldLayoutId id="2147485046" r:id="rId10"/>
    <p:sldLayoutId id="21474850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 TargetMode="External"/><Relationship Id="rId5"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9" Type="http://schemas.openxmlformats.org/officeDocument/2006/relationships/image" Target="../media/image32.png"/><Relationship Id="rId20" Type="http://schemas.openxmlformats.org/officeDocument/2006/relationships/image" Target="../media/image43.jpe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10" Type="http://schemas.openxmlformats.org/officeDocument/2006/relationships/image" Target="../media/image33.jpeg"/><Relationship Id="rId11" Type="http://schemas.openxmlformats.org/officeDocument/2006/relationships/image" Target="../media/image34.png"/><Relationship Id="rId12" Type="http://schemas.openxmlformats.org/officeDocument/2006/relationships/image" Target="../media/image35.jpe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39.png"/><Relationship Id="rId17" Type="http://schemas.openxmlformats.org/officeDocument/2006/relationships/image" Target="../media/image40.png"/><Relationship Id="rId18" Type="http://schemas.openxmlformats.org/officeDocument/2006/relationships/image" Target="../media/image41.png"/><Relationship Id="rId19" Type="http://schemas.openxmlformats.org/officeDocument/2006/relationships/image" Target="../media/image42.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6.jpeg"/><Relationship Id="rId4" Type="http://schemas.openxmlformats.org/officeDocument/2006/relationships/image" Target="../media/image27.gif"/><Relationship Id="rId5" Type="http://schemas.openxmlformats.org/officeDocument/2006/relationships/image" Target="../media/image28.gif"/><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mailto:milton@dsr.inpe.br" TargetMode="External"/><Relationship Id="rId4" Type="http://schemas.openxmlformats.org/officeDocument/2006/relationships/hyperlink" Target="mailto:vlutz@inidep.edu.ar" TargetMode="External"/><Relationship Id="rId5" Type="http://schemas.openxmlformats.org/officeDocument/2006/relationships/hyperlink" Target="mailto:negri@inidep.edu.ar" TargetMode="External"/><Relationship Id="rId6" Type="http://schemas.openxmlformats.org/officeDocument/2006/relationships/hyperlink" Target="mailto:turra@usp.br"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mailto:rescribano@udec.cl" TargetMode="External"/><Relationship Id="rId4" Type="http://schemas.openxmlformats.org/officeDocument/2006/relationships/hyperlink" Target="mailto:santamaria@uabc.edu.mx" TargetMode="External"/><Relationship Id="rId5" Type="http://schemas.openxmlformats.org/officeDocument/2006/relationships/hyperlink" Target="mailto:jledesma@imarpe.gob.pe" TargetMode="External"/><Relationship Id="rId6" Type="http://schemas.openxmlformats.org/officeDocument/2006/relationships/hyperlink" Target="mailto:lescudero@imarpe.gob.pe" TargetMode="External"/><Relationship Id="rId7" Type="http://schemas.openxmlformats.org/officeDocument/2006/relationships/hyperlink" Target="mailto:rfrouin@ucsd.edu"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jaimajo2000@gmail.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797463" y="1828800"/>
            <a:ext cx="6346539" cy="2209800"/>
          </a:xfrm>
        </p:spPr>
        <p:txBody>
          <a:bodyPr/>
          <a:lstStyle/>
          <a:p>
            <a:pPr algn="ctr" eaLnBrk="1" hangingPunct="1"/>
            <a:r>
              <a:rPr lang="en-US" sz="2800" i="1" dirty="0" smtClean="0"/>
              <a:t>ASSESSMENT OF MARINE ECOSYSTEM SERVICES AT THE LATIN-AMERICAN ANTARES TIME-SERIES NETWORK</a:t>
            </a:r>
            <a:br>
              <a:rPr lang="en-US" sz="2800" i="1" dirty="0" smtClean="0"/>
            </a:br>
            <a:r>
              <a:rPr lang="en-US" sz="2800" i="1" dirty="0" smtClean="0"/>
              <a:t>CRN3094</a:t>
            </a:r>
            <a:endParaRPr lang="pt-BR" sz="2800" i="1" dirty="0" smtClean="0"/>
          </a:p>
        </p:txBody>
      </p:sp>
      <p:sp>
        <p:nvSpPr>
          <p:cNvPr id="8195" name="Rectangle 3"/>
          <p:cNvSpPr>
            <a:spLocks noGrp="1" noChangeArrowheads="1"/>
          </p:cNvSpPr>
          <p:nvPr>
            <p:ph type="subTitle" idx="1"/>
          </p:nvPr>
        </p:nvSpPr>
        <p:spPr>
          <a:xfrm>
            <a:off x="2239967" y="4267200"/>
            <a:ext cx="6851650" cy="2262188"/>
          </a:xfrm>
        </p:spPr>
        <p:txBody>
          <a:bodyPr/>
          <a:lstStyle/>
          <a:p>
            <a:pPr eaLnBrk="1" hangingPunct="1">
              <a:spcBef>
                <a:spcPts val="0"/>
              </a:spcBef>
            </a:pPr>
            <a:r>
              <a:rPr lang="en-US" dirty="0" smtClean="0"/>
              <a:t>Kampel, Milton*; Lutz, Vivian; </a:t>
            </a:r>
            <a:r>
              <a:rPr lang="en-US" dirty="0" err="1" smtClean="0"/>
              <a:t>Sinisgalli</a:t>
            </a:r>
            <a:r>
              <a:rPr lang="en-US" dirty="0" smtClean="0"/>
              <a:t>, Paulo; ANTARES Group</a:t>
            </a:r>
          </a:p>
        </p:txBody>
      </p:sp>
      <p:pic>
        <p:nvPicPr>
          <p:cNvPr id="5" name="Picture 5"/>
          <p:cNvPicPr>
            <a:picLocks noChangeAspect="1"/>
          </p:cNvPicPr>
          <p:nvPr/>
        </p:nvPicPr>
        <p:blipFill>
          <a:blip r:embed="rId3" cstate="print"/>
          <a:srcRect/>
          <a:stretch>
            <a:fillRect/>
          </a:stretch>
        </p:blipFill>
        <p:spPr bwMode="auto">
          <a:xfrm rot="10800000" flipV="1">
            <a:off x="3564684" y="5509686"/>
            <a:ext cx="838200" cy="860425"/>
          </a:xfrm>
          <a:prstGeom prst="rect">
            <a:avLst/>
          </a:prstGeom>
          <a:noFill/>
          <a:ln w="9525">
            <a:noFill/>
            <a:miter lim="800000"/>
            <a:headEnd/>
            <a:tailEnd/>
          </a:ln>
        </p:spPr>
      </p:pic>
      <p:pic>
        <p:nvPicPr>
          <p:cNvPr id="6" name="Picture 7"/>
          <p:cNvPicPr>
            <a:picLocks noChangeAspect="1"/>
          </p:cNvPicPr>
          <p:nvPr/>
        </p:nvPicPr>
        <p:blipFill>
          <a:blip r:embed="rId4" cstate="print"/>
          <a:srcRect/>
          <a:stretch>
            <a:fillRect/>
          </a:stretch>
        </p:blipFill>
        <p:spPr bwMode="auto">
          <a:xfrm>
            <a:off x="4971312" y="5509686"/>
            <a:ext cx="838200" cy="847725"/>
          </a:xfrm>
          <a:prstGeom prst="rect">
            <a:avLst/>
          </a:prstGeom>
          <a:noFill/>
          <a:ln w="9525">
            <a:noFill/>
            <a:miter lim="800000"/>
            <a:headEnd/>
            <a:tailEnd/>
          </a:ln>
        </p:spPr>
      </p:pic>
      <p:sp>
        <p:nvSpPr>
          <p:cNvPr id="7" name="CaixaDeTexto 6"/>
          <p:cNvSpPr txBox="1"/>
          <p:nvPr/>
        </p:nvSpPr>
        <p:spPr>
          <a:xfrm>
            <a:off x="2932469" y="6542694"/>
            <a:ext cx="3587842" cy="307777"/>
          </a:xfrm>
          <a:prstGeom prst="rect">
            <a:avLst/>
          </a:prstGeom>
          <a:noFill/>
        </p:spPr>
        <p:txBody>
          <a:bodyPr wrap="none" rtlCol="0">
            <a:spAutoFit/>
          </a:bodyPr>
          <a:lstStyle/>
          <a:p>
            <a:r>
              <a:rPr lang="pt-BR" dirty="0" smtClean="0"/>
              <a:t>CRN3 </a:t>
            </a:r>
            <a:r>
              <a:rPr lang="pt-BR" dirty="0" err="1" smtClean="0"/>
              <a:t>Researchers</a:t>
            </a:r>
            <a:r>
              <a:rPr lang="pt-BR" dirty="0" smtClean="0"/>
              <a:t> Meeting</a:t>
            </a:r>
            <a:r>
              <a:rPr lang="pt-BR" dirty="0"/>
              <a:t> </a:t>
            </a:r>
            <a:r>
              <a:rPr lang="pt-BR" dirty="0" smtClean="0"/>
              <a:t>2017, </a:t>
            </a:r>
            <a:r>
              <a:rPr lang="pt-BR" dirty="0"/>
              <a:t>C</a:t>
            </a:r>
            <a:r>
              <a:rPr lang="pt-BR" dirty="0" smtClean="0"/>
              <a:t>ancun</a:t>
            </a:r>
            <a:endParaRPr lang="pt-BR"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0" y="68263"/>
            <a:ext cx="923925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a:r>
              <a:rPr lang="en-US" altLang="pt-BR" sz="1700" b="1" dirty="0">
                <a:latin typeface="Comic Sans MS" pitchFamily="66" charset="0"/>
              </a:rPr>
              <a:t>Ecosystem Service of Regulation at Antares Sites– Socioeconomic Implications </a:t>
            </a:r>
            <a:endParaRPr lang="en-US" altLang="pt-BR" sz="800" b="1" dirty="0">
              <a:latin typeface="Comic Sans MS" pitchFamily="66" charset="0"/>
            </a:endParaRPr>
          </a:p>
        </p:txBody>
      </p:sp>
      <p:sp>
        <p:nvSpPr>
          <p:cNvPr id="16386" name="TextBox 5"/>
          <p:cNvSpPr txBox="1">
            <a:spLocks noChangeArrowheads="1"/>
          </p:cNvSpPr>
          <p:nvPr/>
        </p:nvSpPr>
        <p:spPr bwMode="auto">
          <a:xfrm>
            <a:off x="0" y="4603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a:r>
              <a:rPr lang="en-US" altLang="pt-BR" sz="1400" b="1">
                <a:latin typeface="Comic Sans MS" pitchFamily="66" charset="0"/>
              </a:rPr>
              <a:t>Case study: Phytoplankton changes at EPEA</a:t>
            </a:r>
            <a:endParaRPr lang="en-US" altLang="pt-BR" sz="1400">
              <a:latin typeface="Comic Sans MS" pitchFamily="66" charset="0"/>
            </a:endParaRPr>
          </a:p>
        </p:txBody>
      </p:sp>
      <p:sp>
        <p:nvSpPr>
          <p:cNvPr id="16387" name="CuadroTexto 13"/>
          <p:cNvSpPr txBox="1">
            <a:spLocks noChangeArrowheads="1"/>
          </p:cNvSpPr>
          <p:nvPr/>
        </p:nvSpPr>
        <p:spPr bwMode="auto">
          <a:xfrm>
            <a:off x="833120" y="765175"/>
            <a:ext cx="8342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US" altLang="pt-BR" sz="1400" dirty="0">
                <a:latin typeface="Comic Sans MS" pitchFamily="66" charset="0"/>
              </a:rPr>
              <a:t>Trends in surface Chlorophyll-a as index of phytoplankton biomass (2000-2015)</a:t>
            </a:r>
            <a:endParaRPr lang="es-AR" altLang="pt-BR" sz="1400" dirty="0">
              <a:latin typeface="Comic Sans MS" pitchFamily="66" charset="0"/>
            </a:endParaRPr>
          </a:p>
        </p:txBody>
      </p:sp>
      <p:grpSp>
        <p:nvGrpSpPr>
          <p:cNvPr id="16399" name="Group 15"/>
          <p:cNvGrpSpPr>
            <a:grpSpLocks/>
          </p:cNvGrpSpPr>
          <p:nvPr/>
        </p:nvGrpSpPr>
        <p:grpSpPr bwMode="auto">
          <a:xfrm>
            <a:off x="114302" y="996950"/>
            <a:ext cx="8640763" cy="1708150"/>
            <a:chOff x="0" y="916"/>
            <a:chExt cx="5443" cy="1076"/>
          </a:xfrm>
        </p:grpSpPr>
        <p:pic>
          <p:nvPicPr>
            <p:cNvPr id="16388" name="Imagen 1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966"/>
              <a:ext cx="1807" cy="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agen 19"/>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77" y="985"/>
              <a:ext cx="1780" cy="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agen 2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57" y="916"/>
              <a:ext cx="1786"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1" name="CuadroTexto 15"/>
          <p:cNvSpPr txBox="1">
            <a:spLocks noChangeArrowheads="1"/>
          </p:cNvSpPr>
          <p:nvPr/>
        </p:nvSpPr>
        <p:spPr bwMode="auto">
          <a:xfrm>
            <a:off x="73025" y="3033713"/>
            <a:ext cx="5818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US" altLang="pt-BR" sz="1400">
                <a:latin typeface="Comic Sans MS" pitchFamily="66" charset="0"/>
              </a:rPr>
              <a:t>Anomalies in surface phytoplankton abundance (2000-2015)</a:t>
            </a:r>
            <a:endParaRPr lang="es-AR" altLang="pt-BR" sz="1400">
              <a:latin typeface="Comic Sans MS" pitchFamily="66" charset="0"/>
            </a:endParaRPr>
          </a:p>
        </p:txBody>
      </p:sp>
      <p:sp>
        <p:nvSpPr>
          <p:cNvPr id="16393" name="CuadroTexto 21"/>
          <p:cNvSpPr txBox="1">
            <a:spLocks noChangeArrowheads="1"/>
          </p:cNvSpPr>
          <p:nvPr/>
        </p:nvSpPr>
        <p:spPr bwMode="auto">
          <a:xfrm>
            <a:off x="1" y="2683828"/>
            <a:ext cx="8342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r>
              <a:rPr lang="en-US" altLang="pt-BR" sz="1400" i="1" dirty="0">
                <a:latin typeface="Comic Sans MS" pitchFamily="66" charset="0"/>
              </a:rPr>
              <a:t>Three independent sources (in situ, satellite and modeled) indicate an increase in chlorophyll-a.</a:t>
            </a:r>
            <a:endParaRPr lang="es-AR" altLang="pt-BR" sz="1400" i="1" dirty="0">
              <a:latin typeface="Comic Sans MS" pitchFamily="66" charset="0"/>
            </a:endParaRPr>
          </a:p>
        </p:txBody>
      </p:sp>
      <p:pic>
        <p:nvPicPr>
          <p:cNvPr id="16394" name="Imagen 19"/>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276975" y="2919413"/>
            <a:ext cx="2478088"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 Box 17"/>
          <p:cNvSpPr txBox="1">
            <a:spLocks noChangeArrowheads="1"/>
          </p:cNvSpPr>
          <p:nvPr/>
        </p:nvSpPr>
        <p:spPr bwMode="auto">
          <a:xfrm>
            <a:off x="0" y="5257169"/>
            <a:ext cx="6502400"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cs typeface="Arial" charset="0"/>
              </a:defRPr>
            </a:lvl1pPr>
            <a:lvl2pPr>
              <a:defRPr>
                <a:solidFill>
                  <a:schemeClr val="tx1"/>
                </a:solidFill>
                <a:latin typeface="Calibri" pitchFamily="34" charset="0"/>
                <a:cs typeface="Arial" charset="0"/>
              </a:defRPr>
            </a:lvl2pPr>
            <a:lvl3pPr>
              <a:defRPr>
                <a:solidFill>
                  <a:schemeClr val="tx1"/>
                </a:solidFill>
                <a:latin typeface="Calibri" pitchFamily="34" charset="0"/>
                <a:cs typeface="Arial" charset="0"/>
              </a:defRPr>
            </a:lvl3pPr>
            <a:lvl4pPr>
              <a:defRPr>
                <a:solidFill>
                  <a:schemeClr val="tx1"/>
                </a:solidFill>
                <a:latin typeface="Calibri" pitchFamily="34" charset="0"/>
                <a:cs typeface="Arial" charset="0"/>
              </a:defRPr>
            </a:lvl4pPr>
            <a:lvl5pPr>
              <a:defRPr>
                <a:solidFill>
                  <a:schemeClr val="tx1"/>
                </a:solidFill>
                <a:latin typeface="Calibri" pitchFamily="34" charset="0"/>
                <a:cs typeface="Arial" charset="0"/>
              </a:defRPr>
            </a:lvl5pPr>
            <a:lvl6pPr fontAlgn="base">
              <a:spcBef>
                <a:spcPct val="0"/>
              </a:spcBef>
              <a:spcAft>
                <a:spcPct val="0"/>
              </a:spcAft>
              <a:defRPr>
                <a:solidFill>
                  <a:schemeClr val="tx1"/>
                </a:solidFill>
                <a:latin typeface="Calibri" pitchFamily="34" charset="0"/>
                <a:cs typeface="Arial" charset="0"/>
              </a:defRPr>
            </a:lvl6pPr>
            <a:lvl7pPr fontAlgn="base">
              <a:spcBef>
                <a:spcPct val="0"/>
              </a:spcBef>
              <a:spcAft>
                <a:spcPct val="0"/>
              </a:spcAft>
              <a:defRPr>
                <a:solidFill>
                  <a:schemeClr val="tx1"/>
                </a:solidFill>
                <a:latin typeface="Calibri" pitchFamily="34" charset="0"/>
                <a:cs typeface="Arial" charset="0"/>
              </a:defRPr>
            </a:lvl7pPr>
            <a:lvl8pPr fontAlgn="base">
              <a:spcBef>
                <a:spcPct val="0"/>
              </a:spcBef>
              <a:spcAft>
                <a:spcPct val="0"/>
              </a:spcAft>
              <a:defRPr>
                <a:solidFill>
                  <a:schemeClr val="tx1"/>
                </a:solidFill>
                <a:latin typeface="Calibri" pitchFamily="34" charset="0"/>
                <a:cs typeface="Arial" charset="0"/>
              </a:defRPr>
            </a:lvl8pPr>
            <a:lvl9pPr fontAlgn="base">
              <a:spcBef>
                <a:spcPct val="0"/>
              </a:spcBef>
              <a:spcAft>
                <a:spcPct val="0"/>
              </a:spcAft>
              <a:defRPr>
                <a:solidFill>
                  <a:schemeClr val="tx1"/>
                </a:solidFill>
                <a:latin typeface="Calibri" pitchFamily="34" charset="0"/>
                <a:cs typeface="Arial" charset="0"/>
              </a:defRPr>
            </a:lvl9pPr>
          </a:lstStyle>
          <a:p>
            <a:pPr defTabSz="914400">
              <a:lnSpc>
                <a:spcPct val="85000"/>
              </a:lnSpc>
            </a:pPr>
            <a:r>
              <a:rPr lang="es-AR" altLang="pt-BR" sz="1400" i="1" dirty="0" err="1">
                <a:latin typeface="Comic Sans MS" pitchFamily="66" charset="0"/>
              </a:rPr>
              <a:t>The</a:t>
            </a:r>
            <a:r>
              <a:rPr lang="es-AR" altLang="pt-BR" sz="1400" i="1" dirty="0">
                <a:latin typeface="Comic Sans MS" pitchFamily="66" charset="0"/>
              </a:rPr>
              <a:t> </a:t>
            </a:r>
            <a:r>
              <a:rPr lang="es-AR" altLang="pt-BR" sz="1400" i="1" dirty="0" err="1">
                <a:latin typeface="Comic Sans MS" pitchFamily="66" charset="0"/>
              </a:rPr>
              <a:t>trend</a:t>
            </a:r>
            <a:r>
              <a:rPr lang="es-AR" altLang="pt-BR" sz="1400" i="1" dirty="0">
                <a:latin typeface="Comic Sans MS" pitchFamily="66" charset="0"/>
              </a:rPr>
              <a:t> to </a:t>
            </a:r>
            <a:r>
              <a:rPr lang="es-AR" altLang="pt-BR" sz="1400" i="1" dirty="0" err="1">
                <a:latin typeface="Comic Sans MS" pitchFamily="66" charset="0"/>
              </a:rPr>
              <a:t>increase</a:t>
            </a:r>
            <a:r>
              <a:rPr lang="es-AR" altLang="pt-BR" sz="1400" i="1" dirty="0">
                <a:latin typeface="Comic Sans MS" pitchFamily="66" charset="0"/>
              </a:rPr>
              <a:t> in </a:t>
            </a:r>
            <a:r>
              <a:rPr lang="es-AR" altLang="pt-BR" sz="1400" i="1" dirty="0" err="1">
                <a:latin typeface="Comic Sans MS" pitchFamily="66" charset="0"/>
              </a:rPr>
              <a:t>microphytoplankton</a:t>
            </a:r>
            <a:r>
              <a:rPr lang="es-AR" altLang="pt-BR" sz="1400" i="1" dirty="0">
                <a:latin typeface="Comic Sans MS" pitchFamily="66" charset="0"/>
              </a:rPr>
              <a:t> </a:t>
            </a:r>
            <a:r>
              <a:rPr lang="es-AR" altLang="pt-BR" sz="1400" i="1" dirty="0" err="1">
                <a:latin typeface="Comic Sans MS" pitchFamily="66" charset="0"/>
              </a:rPr>
              <a:t>was</a:t>
            </a:r>
            <a:r>
              <a:rPr lang="es-AR" altLang="pt-BR" sz="1400" i="1" dirty="0">
                <a:latin typeface="Comic Sans MS" pitchFamily="66" charset="0"/>
              </a:rPr>
              <a:t> </a:t>
            </a:r>
            <a:r>
              <a:rPr lang="es-AR" altLang="pt-BR" sz="1400" i="1" dirty="0" err="1">
                <a:latin typeface="Comic Sans MS" pitchFamily="66" charset="0"/>
              </a:rPr>
              <a:t>slight</a:t>
            </a:r>
            <a:r>
              <a:rPr lang="es-AR" altLang="pt-BR" sz="1400" i="1" dirty="0">
                <a:latin typeface="Comic Sans MS" pitchFamily="66" charset="0"/>
              </a:rPr>
              <a:t> and non-</a:t>
            </a:r>
            <a:r>
              <a:rPr lang="es-AR" altLang="pt-BR" sz="1400" i="1" dirty="0" err="1">
                <a:latin typeface="Comic Sans MS" pitchFamily="66" charset="0"/>
              </a:rPr>
              <a:t>significant</a:t>
            </a:r>
            <a:r>
              <a:rPr lang="es-AR" altLang="pt-BR" sz="1400" i="1" dirty="0">
                <a:latin typeface="Comic Sans MS" pitchFamily="66" charset="0"/>
              </a:rPr>
              <a:t>. </a:t>
            </a:r>
            <a:r>
              <a:rPr lang="es-AR" altLang="pt-BR" sz="1400" i="1" dirty="0" err="1">
                <a:latin typeface="Comic Sans MS" pitchFamily="66" charset="0"/>
              </a:rPr>
              <a:t>The</a:t>
            </a:r>
            <a:r>
              <a:rPr lang="es-AR" altLang="pt-BR" sz="1400" i="1" dirty="0">
                <a:latin typeface="Comic Sans MS" pitchFamily="66" charset="0"/>
              </a:rPr>
              <a:t> </a:t>
            </a:r>
            <a:r>
              <a:rPr lang="es-AR" altLang="pt-BR" sz="1400" i="1" dirty="0" err="1">
                <a:latin typeface="Comic Sans MS" pitchFamily="66" charset="0"/>
              </a:rPr>
              <a:t>increase</a:t>
            </a:r>
            <a:r>
              <a:rPr lang="es-AR" altLang="pt-BR" sz="1400" i="1" dirty="0">
                <a:latin typeface="Comic Sans MS" pitchFamily="66" charset="0"/>
              </a:rPr>
              <a:t> in </a:t>
            </a:r>
            <a:r>
              <a:rPr lang="es-AR" altLang="pt-BR" sz="1400" i="1" dirty="0" err="1">
                <a:latin typeface="Comic Sans MS" pitchFamily="66" charset="0"/>
              </a:rPr>
              <a:t>Cyanobacteria</a:t>
            </a:r>
            <a:r>
              <a:rPr lang="es-AR" altLang="pt-BR" sz="1400" i="1" dirty="0">
                <a:latin typeface="Comic Sans MS" pitchFamily="66" charset="0"/>
              </a:rPr>
              <a:t> (</a:t>
            </a:r>
            <a:r>
              <a:rPr lang="es-AR" altLang="pt-BR" sz="1400" i="1" dirty="0" err="1">
                <a:latin typeface="Comic Sans MS" pitchFamily="66" charset="0"/>
              </a:rPr>
              <a:t>picofraction</a:t>
            </a:r>
            <a:r>
              <a:rPr lang="es-AR" altLang="pt-BR" sz="1400" i="1" dirty="0">
                <a:latin typeface="Comic Sans MS" pitchFamily="66" charset="0"/>
              </a:rPr>
              <a:t>) </a:t>
            </a:r>
            <a:r>
              <a:rPr lang="es-AR" altLang="pt-BR" sz="1400" i="1" dirty="0" err="1">
                <a:latin typeface="Comic Sans MS" pitchFamily="66" charset="0"/>
              </a:rPr>
              <a:t>was</a:t>
            </a:r>
            <a:r>
              <a:rPr lang="es-AR" altLang="pt-BR" sz="1400" i="1" dirty="0">
                <a:latin typeface="Comic Sans MS" pitchFamily="66" charset="0"/>
              </a:rPr>
              <a:t> </a:t>
            </a:r>
            <a:r>
              <a:rPr lang="es-AR" altLang="pt-BR" sz="1400" i="1" dirty="0" err="1">
                <a:latin typeface="Comic Sans MS" pitchFamily="66" charset="0"/>
              </a:rPr>
              <a:t>marked</a:t>
            </a:r>
            <a:r>
              <a:rPr lang="es-AR" altLang="pt-BR" sz="1400" i="1" dirty="0">
                <a:latin typeface="Comic Sans MS" pitchFamily="66" charset="0"/>
              </a:rPr>
              <a:t> and </a:t>
            </a:r>
            <a:r>
              <a:rPr lang="es-AR" altLang="pt-BR" sz="1400" i="1" dirty="0" err="1">
                <a:latin typeface="Comic Sans MS" pitchFamily="66" charset="0"/>
              </a:rPr>
              <a:t>significant</a:t>
            </a:r>
            <a:r>
              <a:rPr lang="es-AR" altLang="pt-BR" dirty="0">
                <a:latin typeface="Arial" charset="0"/>
              </a:rPr>
              <a:t>.</a:t>
            </a:r>
            <a:endParaRPr lang="es-ES" altLang="pt-BR" dirty="0">
              <a:latin typeface="Arial" charset="0"/>
            </a:endParaRPr>
          </a:p>
        </p:txBody>
      </p:sp>
      <p:pic>
        <p:nvPicPr>
          <p:cNvPr id="16402" name="Picture 18" descr="figuras-Ruben-micr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3025" y="3295650"/>
            <a:ext cx="3021013" cy="1965325"/>
          </a:xfrm>
          <a:prstGeom prst="rect">
            <a:avLst/>
          </a:prstGeom>
          <a:noFill/>
          <a:extLst>
            <a:ext uri="{909E8E84-426E-40dd-AFC4-6F175D3DCCD1}">
              <a14:hiddenFill xmlns:a14="http://schemas.microsoft.com/office/drawing/2010/main">
                <a:solidFill>
                  <a:srgbClr val="FFFFFF"/>
                </a:solidFill>
              </a14:hiddenFill>
            </a:ext>
          </a:extLst>
        </p:spPr>
      </p:pic>
      <p:pic>
        <p:nvPicPr>
          <p:cNvPr id="16403" name="Picture 19" descr="figuras-Ruben-pico"/>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094040" y="3295654"/>
            <a:ext cx="3182937" cy="1978025"/>
          </a:xfrm>
          <a:prstGeom prst="rect">
            <a:avLst/>
          </a:prstGeom>
          <a:noFill/>
          <a:extLst>
            <a:ext uri="{909E8E84-426E-40dd-AFC4-6F175D3DCCD1}">
              <a14:hiddenFill xmlns:a14="http://schemas.microsoft.com/office/drawing/2010/main">
                <a:solidFill>
                  <a:srgbClr val="FFFFFF"/>
                </a:solidFill>
              </a14:hiddenFill>
            </a:ext>
          </a:extLst>
        </p:spPr>
      </p:pic>
      <p:sp>
        <p:nvSpPr>
          <p:cNvPr id="16404" name="Text Box 20"/>
          <p:cNvSpPr txBox="1">
            <a:spLocks noChangeArrowheads="1"/>
          </p:cNvSpPr>
          <p:nvPr/>
        </p:nvSpPr>
        <p:spPr bwMode="auto">
          <a:xfrm>
            <a:off x="114300" y="5722941"/>
            <a:ext cx="90297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cs typeface="Arial" charset="0"/>
              </a:defRPr>
            </a:lvl1pPr>
            <a:lvl2pPr>
              <a:defRPr>
                <a:solidFill>
                  <a:schemeClr val="tx1"/>
                </a:solidFill>
                <a:latin typeface="Calibri" pitchFamily="34" charset="0"/>
                <a:cs typeface="Arial" charset="0"/>
              </a:defRPr>
            </a:lvl2pPr>
            <a:lvl3pPr>
              <a:defRPr>
                <a:solidFill>
                  <a:schemeClr val="tx1"/>
                </a:solidFill>
                <a:latin typeface="Calibri" pitchFamily="34" charset="0"/>
                <a:cs typeface="Arial" charset="0"/>
              </a:defRPr>
            </a:lvl3pPr>
            <a:lvl4pPr>
              <a:defRPr>
                <a:solidFill>
                  <a:schemeClr val="tx1"/>
                </a:solidFill>
                <a:latin typeface="Calibri" pitchFamily="34" charset="0"/>
                <a:cs typeface="Arial" charset="0"/>
              </a:defRPr>
            </a:lvl4pPr>
            <a:lvl5pPr>
              <a:defRPr>
                <a:solidFill>
                  <a:schemeClr val="tx1"/>
                </a:solidFill>
                <a:latin typeface="Calibri" pitchFamily="34" charset="0"/>
                <a:cs typeface="Arial" charset="0"/>
              </a:defRPr>
            </a:lvl5pPr>
            <a:lvl6pPr fontAlgn="base">
              <a:spcBef>
                <a:spcPct val="0"/>
              </a:spcBef>
              <a:spcAft>
                <a:spcPct val="0"/>
              </a:spcAft>
              <a:defRPr>
                <a:solidFill>
                  <a:schemeClr val="tx1"/>
                </a:solidFill>
                <a:latin typeface="Calibri" pitchFamily="34" charset="0"/>
                <a:cs typeface="Arial" charset="0"/>
              </a:defRPr>
            </a:lvl6pPr>
            <a:lvl7pPr fontAlgn="base">
              <a:spcBef>
                <a:spcPct val="0"/>
              </a:spcBef>
              <a:spcAft>
                <a:spcPct val="0"/>
              </a:spcAft>
              <a:defRPr>
                <a:solidFill>
                  <a:schemeClr val="tx1"/>
                </a:solidFill>
                <a:latin typeface="Calibri" pitchFamily="34" charset="0"/>
                <a:cs typeface="Arial" charset="0"/>
              </a:defRPr>
            </a:lvl7pPr>
            <a:lvl8pPr fontAlgn="base">
              <a:spcBef>
                <a:spcPct val="0"/>
              </a:spcBef>
              <a:spcAft>
                <a:spcPct val="0"/>
              </a:spcAft>
              <a:defRPr>
                <a:solidFill>
                  <a:schemeClr val="tx1"/>
                </a:solidFill>
                <a:latin typeface="Calibri" pitchFamily="34" charset="0"/>
                <a:cs typeface="Arial" charset="0"/>
              </a:defRPr>
            </a:lvl8pPr>
            <a:lvl9pPr fontAlgn="base">
              <a:spcBef>
                <a:spcPct val="0"/>
              </a:spcBef>
              <a:spcAft>
                <a:spcPct val="0"/>
              </a:spcAft>
              <a:defRPr>
                <a:solidFill>
                  <a:schemeClr val="tx1"/>
                </a:solidFill>
                <a:latin typeface="Calibri" pitchFamily="34" charset="0"/>
                <a:cs typeface="Arial" charset="0"/>
              </a:defRPr>
            </a:lvl9pPr>
          </a:lstStyle>
          <a:p>
            <a:pPr defTabSz="914400"/>
            <a:r>
              <a:rPr lang="en-US" altLang="es-AR" sz="1400" b="1">
                <a:latin typeface="Comic Sans MS" pitchFamily="66" charset="0"/>
              </a:rPr>
              <a:t>Significance:</a:t>
            </a:r>
            <a:r>
              <a:rPr lang="en-US" altLang="es-AR" sz="1400">
                <a:latin typeface="Comic Sans MS" pitchFamily="66" charset="0"/>
              </a:rPr>
              <a:t> </a:t>
            </a:r>
          </a:p>
          <a:p>
            <a:pPr defTabSz="914400"/>
            <a:r>
              <a:rPr lang="en-US" altLang="es-AR" sz="1400">
                <a:latin typeface="Comic Sans MS" pitchFamily="66" charset="0"/>
              </a:rPr>
              <a:t>Not</a:t>
            </a:r>
            <a:r>
              <a:rPr lang="en-US" altLang="es-AR" sz="1400" b="1">
                <a:solidFill>
                  <a:srgbClr val="323E4F"/>
                </a:solidFill>
                <a:latin typeface="Comic Sans MS" pitchFamily="66" charset="0"/>
              </a:rPr>
              <a:t> </a:t>
            </a:r>
            <a:r>
              <a:rPr lang="en-US" altLang="es-AR" sz="1400">
                <a:latin typeface="Comic Sans MS" pitchFamily="66" charset="0"/>
              </a:rPr>
              <a:t>all plants are the same. </a:t>
            </a:r>
            <a:r>
              <a:rPr lang="es-AR" altLang="es-AR" sz="1400">
                <a:latin typeface="Comic Sans MS" pitchFamily="66" charset="0"/>
              </a:rPr>
              <a:t>We are acquainted with the fact that on land it is not the same to have a rain forest or a steppe with hard plants. In the same way in the ocean it is not the same to have phytoplankton communities composed mainly by large cells (usually more efficient in sequestering CO2), than small cells (usually less efficient in sequestering CO2).</a:t>
            </a:r>
            <a:endParaRPr lang="es-ES" altLang="pt-BR" sz="1400">
              <a:latin typeface="Comic Sans MS" pitchFamily="66" charset="0"/>
            </a:endParaRPr>
          </a:p>
        </p:txBody>
      </p:sp>
    </p:spTree>
    <p:extLst>
      <p:ext uri="{BB962C8B-B14F-4D97-AF65-F5344CB8AC3E}">
        <p14:creationId xmlns:p14="http://schemas.microsoft.com/office/powerpoint/2010/main" val="3174595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ChangeArrowheads="1"/>
          </p:cNvSpPr>
          <p:nvPr/>
        </p:nvSpPr>
        <p:spPr bwMode="auto">
          <a:xfrm>
            <a:off x="142240" y="68263"/>
            <a:ext cx="9144000"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ctr"/>
            <a:r>
              <a:rPr lang="en-US" altLang="pt-BR" sz="1700" b="1" dirty="0">
                <a:latin typeface="Comic Sans MS" pitchFamily="66" charset="0"/>
              </a:rPr>
              <a:t>Ecosystem Service of Regulation at Antares Sites– Socioeconomic </a:t>
            </a:r>
            <a:r>
              <a:rPr lang="en-US" altLang="pt-BR" sz="1700" b="1" dirty="0" smtClean="0">
                <a:latin typeface="Comic Sans MS" pitchFamily="66" charset="0"/>
              </a:rPr>
              <a:t>Implications</a:t>
            </a:r>
            <a:endParaRPr lang="en-US" altLang="pt-BR" sz="1700" dirty="0">
              <a:solidFill>
                <a:schemeClr val="accent1"/>
              </a:solidFill>
              <a:latin typeface="Comic Sans MS" pitchFamily="66" charset="0"/>
            </a:endParaRPr>
          </a:p>
          <a:p>
            <a:pPr algn="ctr"/>
            <a:endParaRPr lang="en-US" altLang="pt-BR" sz="800" b="1" dirty="0">
              <a:latin typeface="Comic Sans MS" pitchFamily="66" charset="0"/>
            </a:endParaRPr>
          </a:p>
          <a:p>
            <a:r>
              <a:rPr lang="en-US" altLang="pt-BR" sz="1400" dirty="0">
                <a:latin typeface="Comic Sans MS" pitchFamily="66" charset="0"/>
              </a:rPr>
              <a:t>Lutz, V. (INIDEP), </a:t>
            </a:r>
            <a:r>
              <a:rPr lang="en-US" altLang="pt-BR" sz="1400" dirty="0" err="1">
                <a:latin typeface="Comic Sans MS" pitchFamily="66" charset="0"/>
              </a:rPr>
              <a:t>Chidiak</a:t>
            </a:r>
            <a:r>
              <a:rPr lang="en-US" altLang="pt-BR" sz="1400" dirty="0">
                <a:latin typeface="Comic Sans MS" pitchFamily="66" charset="0"/>
              </a:rPr>
              <a:t>, M. (ECON/UBA), </a:t>
            </a:r>
            <a:r>
              <a:rPr lang="en-US" altLang="pt-BR" sz="1400" dirty="0" err="1">
                <a:latin typeface="Comic Sans MS" pitchFamily="66" charset="0"/>
              </a:rPr>
              <a:t>Frouin</a:t>
            </a:r>
            <a:r>
              <a:rPr lang="en-US" altLang="pt-BR" sz="1400" dirty="0">
                <a:latin typeface="Comic Sans MS" pitchFamily="66" charset="0"/>
              </a:rPr>
              <a:t>, R. (SIO/UCSD), </a:t>
            </a:r>
            <a:r>
              <a:rPr lang="en-US" altLang="pt-BR" sz="1400" dirty="0" err="1">
                <a:latin typeface="Comic Sans MS" pitchFamily="66" charset="0"/>
              </a:rPr>
              <a:t>Filipello</a:t>
            </a:r>
            <a:r>
              <a:rPr lang="en-US" altLang="pt-BR" sz="1400" dirty="0">
                <a:latin typeface="Comic Sans MS" pitchFamily="66" charset="0"/>
              </a:rPr>
              <a:t>, C. (ECON/UBA), </a:t>
            </a:r>
            <a:r>
              <a:rPr lang="en-US" altLang="pt-BR" sz="1400" dirty="0" err="1">
                <a:latin typeface="Comic Sans MS" pitchFamily="66" charset="0"/>
              </a:rPr>
              <a:t>Negri</a:t>
            </a:r>
            <a:r>
              <a:rPr lang="en-US" altLang="pt-BR" sz="1400" dirty="0">
                <a:latin typeface="Comic Sans MS" pitchFamily="66" charset="0"/>
              </a:rPr>
              <a:t>, R. (INIDEP), Silva, R. (INIDEP), Ledesma, J. (IMARPE), </a:t>
            </a:r>
            <a:r>
              <a:rPr lang="en-US" altLang="pt-BR" sz="1400" dirty="0" err="1">
                <a:latin typeface="Comic Sans MS" pitchFamily="66" charset="0"/>
              </a:rPr>
              <a:t>Escudero</a:t>
            </a:r>
            <a:r>
              <a:rPr lang="en-US" altLang="pt-BR" sz="1400" dirty="0">
                <a:latin typeface="Comic Sans MS" pitchFamily="66" charset="0"/>
              </a:rPr>
              <a:t>, L. (IMARPE), Rojas, J. (EDIMAR), Kampel, M. (INPE), </a:t>
            </a:r>
            <a:r>
              <a:rPr lang="en-US" altLang="pt-BR" sz="1400" dirty="0" err="1">
                <a:latin typeface="Comic Sans MS" pitchFamily="66" charset="0"/>
              </a:rPr>
              <a:t>Pompeu</a:t>
            </a:r>
            <a:r>
              <a:rPr lang="en-US" altLang="pt-BR" sz="1400" dirty="0">
                <a:latin typeface="Comic Sans MS" pitchFamily="66" charset="0"/>
              </a:rPr>
              <a:t>, M. (USP), Santamaria, E. (UABC), Gonzalez-</a:t>
            </a:r>
            <a:r>
              <a:rPr lang="en-US" altLang="pt-BR" sz="1400" dirty="0" err="1">
                <a:latin typeface="Comic Sans MS" pitchFamily="66" charset="0"/>
              </a:rPr>
              <a:t>Silvera,A</a:t>
            </a:r>
            <a:r>
              <a:rPr lang="en-US" altLang="pt-BR" sz="1400" dirty="0">
                <a:latin typeface="Comic Sans MS" pitchFamily="66" charset="0"/>
              </a:rPr>
              <a:t>.(UABC), et al.</a:t>
            </a:r>
            <a:endParaRPr lang="en-US" altLang="pt-BR" sz="1000" dirty="0">
              <a:latin typeface="Comic Sans MS" pitchFamily="66" charset="0"/>
            </a:endParaRPr>
          </a:p>
        </p:txBody>
      </p:sp>
      <p:sp>
        <p:nvSpPr>
          <p:cNvPr id="14338" name="TextBox 5"/>
          <p:cNvSpPr txBox="1">
            <a:spLocks noChangeArrowheads="1"/>
          </p:cNvSpPr>
          <p:nvPr/>
        </p:nvSpPr>
        <p:spPr bwMode="auto">
          <a:xfrm>
            <a:off x="385764" y="1520828"/>
            <a:ext cx="8580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defTabSz="457200" fontAlgn="base">
              <a:spcBef>
                <a:spcPct val="0"/>
              </a:spcBef>
              <a:spcAft>
                <a:spcPct val="0"/>
              </a:spcAft>
              <a:defRPr>
                <a:solidFill>
                  <a:schemeClr val="tx1"/>
                </a:solidFill>
                <a:latin typeface="Calibri" pitchFamily="34" charset="0"/>
                <a:cs typeface="Arial" charset="0"/>
              </a:defRPr>
            </a:lvl6pPr>
            <a:lvl7pPr marL="2971800" indent="-228600" defTabSz="457200" fontAlgn="base">
              <a:spcBef>
                <a:spcPct val="0"/>
              </a:spcBef>
              <a:spcAft>
                <a:spcPct val="0"/>
              </a:spcAft>
              <a:defRPr>
                <a:solidFill>
                  <a:schemeClr val="tx1"/>
                </a:solidFill>
                <a:latin typeface="Calibri" pitchFamily="34" charset="0"/>
                <a:cs typeface="Arial" charset="0"/>
              </a:defRPr>
            </a:lvl7pPr>
            <a:lvl8pPr marL="3429000" indent="-228600" defTabSz="457200" fontAlgn="base">
              <a:spcBef>
                <a:spcPct val="0"/>
              </a:spcBef>
              <a:spcAft>
                <a:spcPct val="0"/>
              </a:spcAft>
              <a:defRPr>
                <a:solidFill>
                  <a:schemeClr val="tx1"/>
                </a:solidFill>
                <a:latin typeface="Calibri" pitchFamily="34" charset="0"/>
                <a:cs typeface="Arial" charset="0"/>
              </a:defRPr>
            </a:lvl8pPr>
            <a:lvl9pPr marL="3886200" indent="-228600" defTabSz="457200" fontAlgn="base">
              <a:spcBef>
                <a:spcPct val="0"/>
              </a:spcBef>
              <a:spcAft>
                <a:spcPct val="0"/>
              </a:spcAft>
              <a:defRPr>
                <a:solidFill>
                  <a:schemeClr val="tx1"/>
                </a:solidFill>
                <a:latin typeface="Calibri" pitchFamily="34" charset="0"/>
                <a:cs typeface="Arial" charset="0"/>
              </a:defRPr>
            </a:lvl9pPr>
          </a:lstStyle>
          <a:p>
            <a:pPr algn="just"/>
            <a:r>
              <a:rPr lang="en-US" altLang="pt-BR" sz="1400" b="1">
                <a:latin typeface="Comic Sans MS" pitchFamily="66" charset="0"/>
              </a:rPr>
              <a:t>Objective/Approach</a:t>
            </a:r>
            <a:r>
              <a:rPr lang="en-US" altLang="pt-BR" sz="1400">
                <a:latin typeface="Comic Sans MS" pitchFamily="66" charset="0"/>
              </a:rPr>
              <a:t>. I</a:t>
            </a:r>
            <a:r>
              <a:rPr lang="en-US" altLang="pt-BR" sz="1400"/>
              <a:t>nterdisciplinary work using data/information from all the components: </a:t>
            </a:r>
            <a:r>
              <a:rPr lang="en-US" altLang="pt-BR" sz="1400" i="1"/>
              <a:t>in situ</a:t>
            </a:r>
            <a:r>
              <a:rPr lang="en-US" altLang="pt-BR" sz="1400"/>
              <a:t>, satellite, modelling, socio-economical. Analyze changes in CO2 Fluxes in the ocean, discuss those according to changes in phytoplankton, and contrast to land emission inventories. How these changes may affect the countries involved.</a:t>
            </a:r>
            <a:endParaRPr lang="en-US" altLang="pt-BR" sz="1400">
              <a:latin typeface="Comic Sans MS" pitchFamily="66" charset="0"/>
            </a:endParaRPr>
          </a:p>
        </p:txBody>
      </p:sp>
      <p:pic>
        <p:nvPicPr>
          <p:cNvPr id="14339" name="Imagen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389188"/>
            <a:ext cx="9144000"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7840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06824" y="430306"/>
            <a:ext cx="7270376" cy="987332"/>
          </a:xfrm>
          <a:prstGeom prst="rect">
            <a:avLst/>
          </a:prstGeom>
        </p:spPr>
        <p:txBody>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ZapfHumnst BT" pitchFamily="34" charset="0"/>
              </a:defRPr>
            </a:lvl2pPr>
            <a:lvl3pPr algn="l" rtl="0" eaLnBrk="0" fontAlgn="base" hangingPunct="0">
              <a:spcBef>
                <a:spcPct val="0"/>
              </a:spcBef>
              <a:spcAft>
                <a:spcPct val="0"/>
              </a:spcAft>
              <a:defRPr sz="3200" b="1">
                <a:solidFill>
                  <a:srgbClr val="003366"/>
                </a:solidFill>
                <a:latin typeface="ZapfHumnst BT" pitchFamily="34" charset="0"/>
              </a:defRPr>
            </a:lvl3pPr>
            <a:lvl4pPr algn="l" rtl="0" eaLnBrk="0" fontAlgn="base" hangingPunct="0">
              <a:spcBef>
                <a:spcPct val="0"/>
              </a:spcBef>
              <a:spcAft>
                <a:spcPct val="0"/>
              </a:spcAft>
              <a:defRPr sz="3200" b="1">
                <a:solidFill>
                  <a:srgbClr val="003366"/>
                </a:solidFill>
                <a:latin typeface="ZapfHumnst BT" pitchFamily="34" charset="0"/>
              </a:defRPr>
            </a:lvl4pPr>
            <a:lvl5pPr algn="l" rtl="0" eaLnBrk="0" fontAlgn="base" hangingPunct="0">
              <a:spcBef>
                <a:spcPct val="0"/>
              </a:spcBef>
              <a:spcAft>
                <a:spcPct val="0"/>
              </a:spcAft>
              <a:defRPr sz="3200" b="1">
                <a:solidFill>
                  <a:srgbClr val="003366"/>
                </a:solidFill>
                <a:latin typeface="ZapfHumnst BT" pitchFamily="34"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a:lstStyle>
          <a:p>
            <a:pPr algn="ctr"/>
            <a:r>
              <a:rPr lang="pt-BR" kern="0" dirty="0" smtClean="0"/>
              <a:t>Marine </a:t>
            </a:r>
            <a:r>
              <a:rPr lang="pt-BR" kern="0" dirty="0" err="1" smtClean="0"/>
              <a:t>Protected</a:t>
            </a:r>
            <a:r>
              <a:rPr lang="pt-BR" kern="0" dirty="0" smtClean="0"/>
              <a:t> </a:t>
            </a:r>
            <a:r>
              <a:rPr lang="pt-BR" kern="0" dirty="0" err="1" smtClean="0"/>
              <a:t>Area</a:t>
            </a:r>
            <a:endParaRPr lang="pt-BR" kern="0" dirty="0"/>
          </a:p>
          <a:p>
            <a:pPr algn="ctr"/>
            <a:r>
              <a:rPr lang="pt-BR" kern="0" dirty="0" smtClean="0"/>
              <a:t>North Coast </a:t>
            </a:r>
            <a:r>
              <a:rPr lang="pt-BR" kern="0" dirty="0" err="1" smtClean="0"/>
              <a:t>of</a:t>
            </a:r>
            <a:r>
              <a:rPr lang="pt-BR" kern="0" dirty="0" smtClean="0"/>
              <a:t> São Paulo, </a:t>
            </a:r>
            <a:r>
              <a:rPr lang="pt-BR" kern="0" dirty="0" err="1" smtClean="0"/>
              <a:t>Brazil</a:t>
            </a:r>
            <a:r>
              <a:rPr lang="pt-BR" kern="0" dirty="0" smtClean="0"/>
              <a:t> </a:t>
            </a:r>
            <a:endParaRPr lang="pt-BR" kern="0" dirty="0"/>
          </a:p>
        </p:txBody>
      </p:sp>
      <p:pic>
        <p:nvPicPr>
          <p:cNvPr id="3" name="Content Placeholder 4" descr="APAMLN.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 y="1417638"/>
            <a:ext cx="7620000" cy="4778376"/>
          </a:xfrm>
          <a:prstGeom prst="rect">
            <a:avLst/>
          </a:prstGeom>
        </p:spPr>
      </p:pic>
      <p:sp>
        <p:nvSpPr>
          <p:cNvPr id="4" name="Rectangle 2"/>
          <p:cNvSpPr/>
          <p:nvPr/>
        </p:nvSpPr>
        <p:spPr>
          <a:xfrm>
            <a:off x="5304118" y="3974354"/>
            <a:ext cx="2773082" cy="22216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r>
              <a:rPr lang="pt-BR" sz="2000" dirty="0" smtClean="0"/>
              <a:t>316000 </a:t>
            </a:r>
            <a:r>
              <a:rPr lang="pt-BR" sz="2000" dirty="0" err="1" smtClean="0"/>
              <a:t>hectars</a:t>
            </a:r>
            <a:endParaRPr lang="pt-BR" sz="2000" dirty="0" smtClean="0"/>
          </a:p>
          <a:p>
            <a:pPr marL="285750" indent="-285750" algn="ctr">
              <a:buFont typeface="Arial"/>
              <a:buChar char="•"/>
            </a:pPr>
            <a:r>
              <a:rPr lang="pt-BR" sz="2000" dirty="0" err="1" smtClean="0"/>
              <a:t>Beaches</a:t>
            </a:r>
            <a:endParaRPr lang="pt-BR" sz="2000" dirty="0" smtClean="0"/>
          </a:p>
          <a:p>
            <a:pPr marL="285750" indent="-285750" algn="ctr">
              <a:buFont typeface="Arial"/>
              <a:buChar char="•"/>
            </a:pPr>
            <a:r>
              <a:rPr lang="pt-BR" sz="2000" dirty="0" smtClean="0"/>
              <a:t>Mangroves</a:t>
            </a:r>
          </a:p>
          <a:p>
            <a:pPr marL="285750" indent="-285750" algn="ctr">
              <a:buFont typeface="Arial"/>
              <a:buChar char="•"/>
            </a:pPr>
            <a:r>
              <a:rPr lang="pt-BR" sz="2000" dirty="0" err="1" smtClean="0"/>
              <a:t>Islands</a:t>
            </a:r>
            <a:endParaRPr lang="pt-BR" sz="2000" dirty="0" smtClean="0"/>
          </a:p>
          <a:p>
            <a:pPr marL="285750" indent="-285750" algn="ctr">
              <a:buFont typeface="Arial"/>
              <a:buChar char="•"/>
            </a:pPr>
            <a:r>
              <a:rPr lang="pt-BR" sz="2000" dirty="0" err="1" smtClean="0"/>
              <a:t>Rocky</a:t>
            </a:r>
            <a:r>
              <a:rPr lang="pt-BR" sz="2000" dirty="0" smtClean="0"/>
              <a:t> </a:t>
            </a:r>
            <a:r>
              <a:rPr lang="pt-BR" sz="2000" dirty="0" err="1" smtClean="0"/>
              <a:t>coasts</a:t>
            </a:r>
            <a:endParaRPr lang="pt-BR" sz="2000" dirty="0" smtClean="0"/>
          </a:p>
          <a:p>
            <a:pPr marL="285750" indent="-285750" algn="ctr">
              <a:buFont typeface="Arial"/>
              <a:buChar char="•"/>
            </a:pPr>
            <a:r>
              <a:rPr lang="pt-BR" sz="2000" dirty="0" err="1" smtClean="0"/>
              <a:t>Tidal</a:t>
            </a:r>
            <a:r>
              <a:rPr lang="pt-BR" sz="2000" dirty="0" smtClean="0"/>
              <a:t> flats</a:t>
            </a:r>
          </a:p>
        </p:txBody>
      </p:sp>
      <p:sp>
        <p:nvSpPr>
          <p:cNvPr id="5" name="Text Box 9"/>
          <p:cNvSpPr txBox="1">
            <a:spLocks noChangeArrowheads="1"/>
          </p:cNvSpPr>
          <p:nvPr/>
        </p:nvSpPr>
        <p:spPr bwMode="auto">
          <a:xfrm>
            <a:off x="4742304" y="3347528"/>
            <a:ext cx="696691" cy="400217"/>
          </a:xfrm>
          <a:prstGeom prst="rect">
            <a:avLst/>
          </a:prstGeom>
          <a:noFill/>
          <a:ln w="9525">
            <a:noFill/>
            <a:miter lim="800000"/>
            <a:headEnd/>
            <a:tailEnd/>
          </a:ln>
        </p:spPr>
        <p:txBody>
          <a:bodyPr>
            <a:spAutoFit/>
          </a:bodyPr>
          <a:lstStyle/>
          <a:p>
            <a:pPr>
              <a:spcBef>
                <a:spcPct val="0"/>
              </a:spcBef>
            </a:pPr>
            <a:r>
              <a:rPr lang="pt-BR" sz="1000" b="1" dirty="0"/>
              <a:t>23</a:t>
            </a:r>
            <a:r>
              <a:rPr lang="pt-BR" sz="1000" b="1" baseline="30000" dirty="0"/>
              <a:t>o</a:t>
            </a:r>
            <a:r>
              <a:rPr lang="pt-BR" sz="1000" b="1" dirty="0"/>
              <a:t>44</a:t>
            </a:r>
            <a:r>
              <a:rPr lang="en-US" sz="1000" b="1" dirty="0"/>
              <a:t>’S</a:t>
            </a:r>
          </a:p>
          <a:p>
            <a:pPr>
              <a:spcBef>
                <a:spcPct val="0"/>
              </a:spcBef>
            </a:pPr>
            <a:r>
              <a:rPr lang="en-US" sz="1000" b="1" dirty="0"/>
              <a:t>45</a:t>
            </a:r>
            <a:r>
              <a:rPr lang="en-US" sz="1000" b="1" baseline="30000" dirty="0"/>
              <a:t>o</a:t>
            </a:r>
            <a:r>
              <a:rPr lang="en-US" sz="1000" b="1" dirty="0"/>
              <a:t>00’W</a:t>
            </a:r>
          </a:p>
        </p:txBody>
      </p:sp>
      <p:sp>
        <p:nvSpPr>
          <p:cNvPr id="7" name="Estrela de 5 pontas 6"/>
          <p:cNvSpPr>
            <a:spLocks noChangeAspect="1"/>
          </p:cNvSpPr>
          <p:nvPr/>
        </p:nvSpPr>
        <p:spPr bwMode="auto">
          <a:xfrm>
            <a:off x="4661022" y="3446032"/>
            <a:ext cx="182880" cy="182880"/>
          </a:xfrm>
          <a:prstGeom prst="star5">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458352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5785" y="433950"/>
            <a:ext cx="2358325" cy="821411"/>
          </a:xfrm>
        </p:spPr>
        <p:txBody>
          <a:bodyPr/>
          <a:lstStyle/>
          <a:p>
            <a:pPr eaLnBrk="1" hangingPunct="1"/>
            <a:r>
              <a:rPr lang="pt-BR" dirty="0" err="1" smtClean="0">
                <a:ea typeface="ＭＳ Ｐゴシック" charset="-128"/>
              </a:rPr>
              <a:t>The</a:t>
            </a:r>
            <a:r>
              <a:rPr lang="pt-BR" dirty="0" smtClean="0">
                <a:ea typeface="ＭＳ Ｐゴシック" charset="-128"/>
              </a:rPr>
              <a:t> Araçá </a:t>
            </a:r>
            <a:r>
              <a:rPr lang="pt-BR" dirty="0" err="1" smtClean="0">
                <a:ea typeface="ＭＳ Ｐゴシック" charset="-128"/>
              </a:rPr>
              <a:t>Bay</a:t>
            </a:r>
            <a:endParaRPr lang="pt-BR" dirty="0" smtClean="0">
              <a:ea typeface="ＭＳ Ｐゴシック" charset="-128"/>
            </a:endParaRPr>
          </a:p>
        </p:txBody>
      </p:sp>
      <p:sp>
        <p:nvSpPr>
          <p:cNvPr id="14338" name="Espaço Reservado para Conteúdo 2"/>
          <p:cNvSpPr>
            <a:spLocks noGrp="1"/>
          </p:cNvSpPr>
          <p:nvPr>
            <p:ph idx="1"/>
          </p:nvPr>
        </p:nvSpPr>
        <p:spPr>
          <a:xfrm>
            <a:off x="418455" y="5286379"/>
            <a:ext cx="8415580" cy="1571625"/>
          </a:xfrm>
        </p:spPr>
        <p:txBody>
          <a:bodyPr/>
          <a:lstStyle/>
          <a:p>
            <a:pPr algn="just" eaLnBrk="1" hangingPunct="1">
              <a:buNone/>
            </a:pPr>
            <a:r>
              <a:rPr lang="en-US" sz="2200" dirty="0" smtClean="0">
                <a:ea typeface="ＭＳ Ｐゴシック" charset="-128"/>
              </a:rPr>
              <a:t>The </a:t>
            </a:r>
            <a:r>
              <a:rPr lang="en-US" sz="2200" dirty="0" err="1" smtClean="0">
                <a:ea typeface="ＭＳ Ｐゴシック" charset="-128"/>
              </a:rPr>
              <a:t>Araçá</a:t>
            </a:r>
            <a:r>
              <a:rPr lang="en-US" sz="2200" dirty="0" smtClean="0">
                <a:ea typeface="ＭＳ Ｐゴシック" charset="-128"/>
              </a:rPr>
              <a:t> Bay (São </a:t>
            </a:r>
            <a:r>
              <a:rPr lang="en-US" sz="2200" dirty="0" err="1" smtClean="0">
                <a:ea typeface="ＭＳ Ｐゴシック" charset="-128"/>
              </a:rPr>
              <a:t>Sebastião</a:t>
            </a:r>
            <a:r>
              <a:rPr lang="en-US" sz="2200" dirty="0" smtClean="0">
                <a:ea typeface="ＭＳ Ｐゴシック" charset="-128"/>
              </a:rPr>
              <a:t>, SP, Brazil) has a significant environmental importance and has been facing strong pressures from human activities: port activities, oil transportation and increase in human occupation.</a:t>
            </a:r>
          </a:p>
          <a:p>
            <a:pPr algn="just" eaLnBrk="1" hangingPunct="1"/>
            <a:endParaRPr lang="pt-BR" dirty="0" smtClean="0">
              <a:ea typeface="ＭＳ Ｐゴシック" charset="-128"/>
            </a:endParaRPr>
          </a:p>
        </p:txBody>
      </p:sp>
      <p:pic>
        <p:nvPicPr>
          <p:cNvPr id="14339" name="Imagem 5"/>
          <p:cNvPicPr>
            <a:picLocks noChangeAspect="1" noChangeArrowheads="1"/>
          </p:cNvPicPr>
          <p:nvPr/>
        </p:nvPicPr>
        <p:blipFill>
          <a:blip r:embed="rId2" cstate="print"/>
          <a:srcRect/>
          <a:stretch>
            <a:fillRect/>
          </a:stretch>
        </p:blipFill>
        <p:spPr bwMode="auto">
          <a:xfrm>
            <a:off x="1714502" y="642938"/>
            <a:ext cx="4786313" cy="4714875"/>
          </a:xfrm>
          <a:prstGeom prst="rect">
            <a:avLst/>
          </a:prstGeom>
          <a:noFill/>
          <a:ln w="9525">
            <a:noFill/>
            <a:miter lim="800000"/>
            <a:headEnd/>
            <a:tailEnd/>
          </a:ln>
        </p:spPr>
      </p:pic>
      <p:pic>
        <p:nvPicPr>
          <p:cNvPr id="7" name="Imagem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85751" y="1285875"/>
            <a:ext cx="3786188" cy="3143250"/>
          </a:xfrm>
          <a:prstGeom prst="rect">
            <a:avLst/>
          </a:prstGeom>
          <a:noFill/>
          <a:ln w="9525">
            <a:noFill/>
            <a:miter lim="800000"/>
            <a:headEnd/>
            <a:tailEnd/>
          </a:ln>
        </p:spPr>
      </p:pic>
      <p:pic>
        <p:nvPicPr>
          <p:cNvPr id="8" name="Imagem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143375" y="1285875"/>
            <a:ext cx="4071938" cy="3143250"/>
          </a:xfrm>
          <a:prstGeom prst="rect">
            <a:avLst/>
          </a:prstGeom>
          <a:noFill/>
          <a:ln w="9525">
            <a:noFill/>
            <a:miter lim="800000"/>
            <a:headEnd/>
            <a:tailEnd/>
          </a:ln>
        </p:spPr>
      </p:pic>
      <p:pic>
        <p:nvPicPr>
          <p:cNvPr id="9" name="Picture 6" descr="BiotaFAPESP_72dpi.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754" y="-55977"/>
            <a:ext cx="1548107" cy="565754"/>
          </a:xfrm>
          <a:prstGeom prst="rect">
            <a:avLst/>
          </a:prstGeom>
        </p:spPr>
      </p:pic>
    </p:spTree>
    <p:extLst>
      <p:ext uri="{BB962C8B-B14F-4D97-AF65-F5344CB8AC3E}">
        <p14:creationId xmlns:p14="http://schemas.microsoft.com/office/powerpoint/2010/main" val="3344439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85800" y="198120"/>
            <a:ext cx="8153400" cy="762000"/>
          </a:xfrm>
        </p:spPr>
        <p:txBody>
          <a:bodyPr/>
          <a:lstStyle/>
          <a:p>
            <a:pPr algn="ctr"/>
            <a:r>
              <a:rPr lang="pt-BR" dirty="0" err="1" smtClean="0"/>
              <a:t>Tourist</a:t>
            </a:r>
            <a:r>
              <a:rPr lang="pt-BR" dirty="0" smtClean="0"/>
              <a:t> </a:t>
            </a:r>
            <a:r>
              <a:rPr lang="pt-BR" dirty="0" err="1" smtClean="0"/>
              <a:t>Perception</a:t>
            </a:r>
            <a:endParaRPr lang="pt-BR" dirty="0"/>
          </a:p>
        </p:txBody>
      </p:sp>
      <p:graphicFrame>
        <p:nvGraphicFramePr>
          <p:cNvPr id="7" name="Espaço Reservado para Conteúdo 3">
            <a:extLst>
              <a:ext uri="{FF2B5EF4-FFF2-40B4-BE49-F238E27FC236}">
                <a16:creationId xmlns="" xmlns:a16="http://schemas.microsoft.com/office/drawing/2014/main" id="{91745939-7714-40F9-B9DF-DBA3EDEC7094}"/>
              </a:ext>
            </a:extLst>
          </p:cNvPr>
          <p:cNvGraphicFramePr>
            <a:graphicFrameLocks/>
          </p:cNvGraphicFramePr>
          <p:nvPr>
            <p:extLst>
              <p:ext uri="{D42A27DB-BD31-4B8C-83A1-F6EECF244321}">
                <p14:modId xmlns:p14="http://schemas.microsoft.com/office/powerpoint/2010/main" val="2483761005"/>
              </p:ext>
            </p:extLst>
          </p:nvPr>
        </p:nvGraphicFramePr>
        <p:xfrm>
          <a:off x="0" y="887489"/>
          <a:ext cx="9144000" cy="6705600"/>
        </p:xfrm>
        <a:graphic>
          <a:graphicData uri="http://schemas.openxmlformats.org/drawingml/2006/table">
            <a:tbl>
              <a:tblPr firstRow="1" firstCol="1" bandRow="1"/>
              <a:tblGrid>
                <a:gridCol w="2985199">
                  <a:extLst>
                    <a:ext uri="{9D8B030D-6E8A-4147-A177-3AD203B41FA5}">
                      <a16:colId xmlns="" xmlns:a16="http://schemas.microsoft.com/office/drawing/2014/main" val="2028238177"/>
                    </a:ext>
                  </a:extLst>
                </a:gridCol>
                <a:gridCol w="3541264">
                  <a:extLst>
                    <a:ext uri="{9D8B030D-6E8A-4147-A177-3AD203B41FA5}">
                      <a16:colId xmlns="" xmlns:a16="http://schemas.microsoft.com/office/drawing/2014/main" val="872129230"/>
                    </a:ext>
                  </a:extLst>
                </a:gridCol>
                <a:gridCol w="2617537">
                  <a:extLst>
                    <a:ext uri="{9D8B030D-6E8A-4147-A177-3AD203B41FA5}">
                      <a16:colId xmlns="" xmlns:a16="http://schemas.microsoft.com/office/drawing/2014/main" val="2136600758"/>
                    </a:ext>
                  </a:extLst>
                </a:gridCol>
              </a:tblGrid>
              <a:tr h="33534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50000"/>
                        </a:lnSpc>
                        <a:spcBef>
                          <a:spcPts val="0"/>
                        </a:spcBef>
                        <a:spcAft>
                          <a:spcPts val="0"/>
                        </a:spcAft>
                      </a:pPr>
                      <a:r>
                        <a:rPr lang="en-US" sz="1600" dirty="0">
                          <a:effectLst/>
                        </a:rPr>
                        <a:t>Section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50000"/>
                        </a:lnSpc>
                        <a:spcBef>
                          <a:spcPts val="0"/>
                        </a:spcBef>
                        <a:spcAft>
                          <a:spcPts val="0"/>
                        </a:spcAft>
                      </a:pPr>
                      <a:r>
                        <a:rPr lang="en-US" sz="1600" dirty="0">
                          <a:effectLst/>
                        </a:rPr>
                        <a:t>Question</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50000"/>
                        </a:lnSpc>
                        <a:spcBef>
                          <a:spcPts val="0"/>
                        </a:spcBef>
                        <a:spcAft>
                          <a:spcPts val="0"/>
                        </a:spcAft>
                      </a:pPr>
                      <a:r>
                        <a:rPr lang="en-US" sz="1600">
                          <a:effectLst/>
                        </a:rPr>
                        <a:t>Objective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 xmlns:a16="http://schemas.microsoft.com/office/drawing/2014/main" val="3948643225"/>
                  </a:ext>
                </a:extLst>
              </a:tr>
              <a:tr h="9665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600" dirty="0">
                          <a:effectLst/>
                        </a:rPr>
                        <a:t>Tourist profile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1600" dirty="0">
                          <a:effectLst/>
                        </a:rPr>
                        <a:t>Gender</a:t>
                      </a:r>
                      <a:endParaRPr lang="en-US" sz="1100" dirty="0">
                        <a:effectLst/>
                      </a:endParaRPr>
                    </a:p>
                    <a:p>
                      <a:pPr marL="0" marR="0">
                        <a:spcBef>
                          <a:spcPts val="0"/>
                        </a:spcBef>
                        <a:spcAft>
                          <a:spcPts val="0"/>
                        </a:spcAft>
                      </a:pPr>
                      <a:r>
                        <a:rPr lang="en-US" sz="1600" dirty="0">
                          <a:effectLst/>
                        </a:rPr>
                        <a:t>Age</a:t>
                      </a:r>
                      <a:endParaRPr lang="en-US" sz="1100" dirty="0">
                        <a:effectLst/>
                      </a:endParaRPr>
                    </a:p>
                    <a:p>
                      <a:pPr marL="0" marR="0">
                        <a:spcBef>
                          <a:spcPts val="0"/>
                        </a:spcBef>
                        <a:spcAft>
                          <a:spcPts val="0"/>
                        </a:spcAft>
                      </a:pPr>
                      <a:r>
                        <a:rPr lang="en-US" sz="1600" dirty="0">
                          <a:effectLst/>
                        </a:rPr>
                        <a:t>City/State of origin                                                         </a:t>
                      </a:r>
                      <a:endParaRPr lang="en-US" sz="1100" dirty="0">
                        <a:effectLst/>
                      </a:endParaRPr>
                    </a:p>
                    <a:p>
                      <a:pPr marL="0" marR="0">
                        <a:spcBef>
                          <a:spcPts val="0"/>
                        </a:spcBef>
                        <a:spcAft>
                          <a:spcPts val="0"/>
                        </a:spcAft>
                      </a:pPr>
                      <a:r>
                        <a:rPr lang="en-US" sz="1600" dirty="0">
                          <a:effectLst/>
                        </a:rPr>
                        <a:t> Average household income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1600">
                          <a:effectLst/>
                        </a:rPr>
                        <a:t>To investigate the profile of the tourists who visit Ubatuba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 xmlns:a16="http://schemas.microsoft.com/office/drawing/2014/main" val="1197266904"/>
                  </a:ext>
                </a:extLst>
              </a:tr>
              <a:tr h="48325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600" dirty="0">
                          <a:effectLst/>
                        </a:rPr>
                        <a:t>Travel details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1600">
                          <a:effectLst/>
                        </a:rPr>
                        <a:t>How long visits Ubatuba                                           </a:t>
                      </a:r>
                      <a:endParaRPr lang="en-US" sz="1100">
                        <a:effectLst/>
                      </a:endParaRPr>
                    </a:p>
                    <a:p>
                      <a:pPr marL="0" marR="0">
                        <a:spcBef>
                          <a:spcPts val="0"/>
                        </a:spcBef>
                        <a:spcAft>
                          <a:spcPts val="0"/>
                        </a:spcAft>
                      </a:pPr>
                      <a:r>
                        <a:rPr lang="en-US" sz="1600">
                          <a:effectLst/>
                        </a:rPr>
                        <a:t>How often visits Ubatuba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1600">
                          <a:effectLst/>
                        </a:rPr>
                        <a:t>To investigate the profile of the tourists who visit Ubatuba</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 xmlns:a16="http://schemas.microsoft.com/office/drawing/2014/main" val="1084690934"/>
                  </a:ext>
                </a:extLst>
              </a:tr>
              <a:tr h="48325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600">
                          <a:effectLst/>
                        </a:rPr>
                        <a:t>Perception of marine ecosystem services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0"/>
                        </a:spcAft>
                      </a:pPr>
                      <a:r>
                        <a:rPr lang="en-US" sz="1600">
                          <a:effectLst/>
                        </a:rPr>
                        <a:t>Which benefits the sea provides to you?</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1600">
                          <a:effectLst/>
                        </a:rPr>
                        <a:t>To identify the ecosystem services perceived by tourists.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 xmlns:a16="http://schemas.microsoft.com/office/drawing/2014/main" val="3520378850"/>
                  </a:ext>
                </a:extLst>
              </a:tr>
              <a:tr h="111780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600" dirty="0">
                          <a:effectLst/>
                        </a:rPr>
                        <a:t>Activities on the beach and what is consulted before going to the beach</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just">
                        <a:spcBef>
                          <a:spcPts val="0"/>
                        </a:spcBef>
                        <a:spcAft>
                          <a:spcPts val="0"/>
                        </a:spcAft>
                      </a:pPr>
                      <a:r>
                        <a:rPr lang="en-US" sz="1600">
                          <a:effectLst/>
                        </a:rPr>
                        <a:t>Kind of activities</a:t>
                      </a:r>
                      <a:endParaRPr lang="en-US" sz="1100">
                        <a:effectLst/>
                      </a:endParaRPr>
                    </a:p>
                    <a:p>
                      <a:pPr marL="0" marR="0" algn="just">
                        <a:spcBef>
                          <a:spcPts val="0"/>
                        </a:spcBef>
                        <a:spcAft>
                          <a:spcPts val="0"/>
                        </a:spcAft>
                      </a:pPr>
                      <a:r>
                        <a:rPr lang="en-US" sz="1600">
                          <a:effectLst/>
                        </a:rPr>
                        <a:t>What is important to realize activities</a:t>
                      </a:r>
                      <a:endParaRPr lang="en-US" sz="1100">
                        <a:effectLst/>
                      </a:endParaRPr>
                    </a:p>
                    <a:p>
                      <a:pPr marL="0" marR="0">
                        <a:spcBef>
                          <a:spcPts val="0"/>
                        </a:spcBef>
                        <a:spcAft>
                          <a:spcPts val="0"/>
                        </a:spcAft>
                      </a:pPr>
                      <a:r>
                        <a:rPr lang="en-US" sz="1600">
                          <a:effectLst/>
                        </a:rPr>
                        <a:t>Verification of weather/water quality characteristics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1600">
                          <a:effectLst/>
                        </a:rPr>
                        <a:t>To investigate the activities performed at the beach and the importance of water quality and weather conditions for the tourists. Also, if it is fundamental for travel planning.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 xmlns:a16="http://schemas.microsoft.com/office/drawing/2014/main" val="1019901067"/>
                  </a:ext>
                </a:extLst>
              </a:tr>
              <a:tr h="7248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600">
                          <a:effectLst/>
                        </a:rPr>
                        <a:t>Water quality assessment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1600">
                          <a:effectLst/>
                        </a:rPr>
                        <a:t>Changes to Ubatuba marine ecosystem                                                                     </a:t>
                      </a:r>
                      <a:endParaRPr lang="en-US" sz="1100">
                        <a:effectLst/>
                      </a:endParaRPr>
                    </a:p>
                    <a:p>
                      <a:pPr marL="0" marR="0">
                        <a:spcBef>
                          <a:spcPts val="0"/>
                        </a:spcBef>
                        <a:spcAft>
                          <a:spcPts val="0"/>
                        </a:spcAft>
                      </a:pPr>
                      <a:r>
                        <a:rPr lang="en-US" sz="1600">
                          <a:effectLst/>
                        </a:rPr>
                        <a:t>Factors that tourists believe to change seawater quality in Ubatuba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1600">
                          <a:effectLst/>
                        </a:rPr>
                        <a:t>To evaluate perceived changes in marine ecosystem and the factors associated to them.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 xmlns:a16="http://schemas.microsoft.com/office/drawing/2014/main" val="1575947488"/>
                  </a:ext>
                </a:extLst>
              </a:tr>
              <a:tr h="89424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1600">
                          <a:effectLst/>
                        </a:rPr>
                        <a:t>Willingness to visit the beach after environmental changes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1600">
                          <a:effectLst/>
                        </a:rPr>
                        <a:t>What would you do if the color of the seawater was different (muddy aspect)?</a:t>
                      </a:r>
                      <a:endParaRPr lang="en-US" sz="1100">
                        <a:effectLst/>
                      </a:endParaRPr>
                    </a:p>
                    <a:p>
                      <a:pPr marL="0" marR="0">
                        <a:spcBef>
                          <a:spcPts val="0"/>
                        </a:spcBef>
                        <a:spcAft>
                          <a:spcPts val="0"/>
                        </a:spcAft>
                      </a:pPr>
                      <a:r>
                        <a:rPr lang="en-US" sz="1600">
                          <a:effectLst/>
                        </a:rPr>
                        <a:t>What would you do if the seawater had lots of seaweed?</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1600" dirty="0">
                          <a:effectLst/>
                        </a:rPr>
                        <a:t>To verify how water quality disturbance influences beach choice.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 xmlns:a16="http://schemas.microsoft.com/office/drawing/2014/main" val="3364296775"/>
                  </a:ext>
                </a:extLst>
              </a:tr>
            </a:tbl>
          </a:graphicData>
        </a:graphic>
      </p:graphicFrame>
    </p:spTree>
    <p:extLst>
      <p:ext uri="{BB962C8B-B14F-4D97-AF65-F5344CB8AC3E}">
        <p14:creationId xmlns:p14="http://schemas.microsoft.com/office/powerpoint/2010/main" val="3812100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err="1" smtClean="0"/>
              <a:t>Willingness</a:t>
            </a:r>
            <a:r>
              <a:rPr lang="pt-BR" dirty="0" smtClean="0"/>
              <a:t> </a:t>
            </a:r>
            <a:r>
              <a:rPr lang="pt-BR" dirty="0" err="1" smtClean="0"/>
              <a:t>to</a:t>
            </a:r>
            <a:r>
              <a:rPr lang="pt-BR" dirty="0" smtClean="0"/>
              <a:t> </a:t>
            </a:r>
            <a:r>
              <a:rPr lang="pt-BR" dirty="0" err="1" smtClean="0"/>
              <a:t>Pay</a:t>
            </a:r>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3356625718"/>
              </p:ext>
            </p:extLst>
          </p:nvPr>
        </p:nvGraphicFramePr>
        <p:xfrm>
          <a:off x="698020" y="2038724"/>
          <a:ext cx="7842422" cy="3849132"/>
        </p:xfrm>
        <a:graphic>
          <a:graphicData uri="http://schemas.openxmlformats.org/drawingml/2006/table">
            <a:tbl>
              <a:tblPr/>
              <a:tblGrid>
                <a:gridCol w="2920858">
                  <a:extLst>
                    <a:ext uri="{9D8B030D-6E8A-4147-A177-3AD203B41FA5}">
                      <a16:colId xmlns="" xmlns:a16="http://schemas.microsoft.com/office/drawing/2014/main" val="20000"/>
                    </a:ext>
                  </a:extLst>
                </a:gridCol>
                <a:gridCol w="2532537">
                  <a:extLst>
                    <a:ext uri="{9D8B030D-6E8A-4147-A177-3AD203B41FA5}">
                      <a16:colId xmlns="" xmlns:a16="http://schemas.microsoft.com/office/drawing/2014/main" val="20001"/>
                    </a:ext>
                  </a:extLst>
                </a:gridCol>
                <a:gridCol w="2389027">
                  <a:extLst>
                    <a:ext uri="{9D8B030D-6E8A-4147-A177-3AD203B41FA5}">
                      <a16:colId xmlns="" xmlns:a16="http://schemas.microsoft.com/office/drawing/2014/main" val="20002"/>
                    </a:ext>
                  </a:extLst>
                </a:gridCol>
              </a:tblGrid>
              <a:tr h="1480010">
                <a:tc>
                  <a:txBody>
                    <a:bodyPr/>
                    <a:lstStyle/>
                    <a:p>
                      <a:pPr algn="ctr" rtl="0" fontAlgn="b"/>
                      <a:endParaRPr lang="pt-BR" sz="2000"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pt-BR" sz="2000" dirty="0" err="1" smtClean="0">
                          <a:effectLst/>
                        </a:rPr>
                        <a:t>Minimum</a:t>
                      </a:r>
                      <a:r>
                        <a:rPr lang="pt-BR" sz="2000" dirty="0" smtClean="0">
                          <a:effectLst/>
                        </a:rPr>
                        <a:t> </a:t>
                      </a:r>
                      <a:r>
                        <a:rPr lang="pt-BR" sz="2000" dirty="0" err="1" smtClean="0">
                          <a:effectLst/>
                        </a:rPr>
                        <a:t>of</a:t>
                      </a:r>
                      <a:r>
                        <a:rPr lang="pt-BR" sz="2000" dirty="0" smtClean="0">
                          <a:effectLst/>
                        </a:rPr>
                        <a:t> </a:t>
                      </a:r>
                      <a:r>
                        <a:rPr lang="pt-BR" sz="2000" dirty="0" err="1" smtClean="0">
                          <a:effectLst/>
                        </a:rPr>
                        <a:t>tourists</a:t>
                      </a:r>
                      <a:r>
                        <a:rPr lang="pt-BR" sz="2000" dirty="0" smtClean="0">
                          <a:effectLst/>
                        </a:rPr>
                        <a:t> </a:t>
                      </a:r>
                      <a:r>
                        <a:rPr lang="pt-BR" sz="2000" baseline="0" dirty="0" err="1" smtClean="0">
                          <a:effectLst/>
                        </a:rPr>
                        <a:t>Carnival</a:t>
                      </a:r>
                      <a:r>
                        <a:rPr lang="pt-BR" sz="2000" dirty="0" smtClean="0">
                          <a:effectLst/>
                        </a:rPr>
                        <a:t> </a:t>
                      </a:r>
                      <a:r>
                        <a:rPr lang="pt-BR" sz="2000" dirty="0">
                          <a:effectLst/>
                        </a:rPr>
                        <a:t>(COMTUR)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tc>
                  <a:txBody>
                    <a:bodyPr/>
                    <a:lstStyle/>
                    <a:p>
                      <a:pPr algn="ctr" rtl="0" fontAlgn="b"/>
                      <a:r>
                        <a:rPr lang="pt-BR" sz="2000" dirty="0" err="1" smtClean="0">
                          <a:effectLst/>
                        </a:rPr>
                        <a:t>Maximum</a:t>
                      </a:r>
                      <a:r>
                        <a:rPr lang="pt-BR" sz="2000" dirty="0" smtClean="0">
                          <a:effectLst/>
                        </a:rPr>
                        <a:t> </a:t>
                      </a:r>
                      <a:r>
                        <a:rPr lang="pt-BR" sz="2000" dirty="0" err="1" smtClean="0">
                          <a:effectLst/>
                        </a:rPr>
                        <a:t>tourists</a:t>
                      </a:r>
                      <a:r>
                        <a:rPr lang="pt-BR" sz="2000" dirty="0" smtClean="0">
                          <a:effectLst/>
                        </a:rPr>
                        <a:t> </a:t>
                      </a:r>
                      <a:r>
                        <a:rPr lang="pt-BR" sz="2000" baseline="0" dirty="0" err="1" smtClean="0">
                          <a:effectLst/>
                        </a:rPr>
                        <a:t>Carnival</a:t>
                      </a:r>
                      <a:r>
                        <a:rPr lang="pt-BR" sz="2000" dirty="0" smtClean="0">
                          <a:effectLst/>
                        </a:rPr>
                        <a:t>  </a:t>
                      </a:r>
                      <a:r>
                        <a:rPr lang="pt-BR" sz="2000" dirty="0">
                          <a:effectLst/>
                        </a:rPr>
                        <a:t>(COMTUR)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7E1CD"/>
                    </a:solidFill>
                  </a:tcPr>
                </a:tc>
                <a:extLst>
                  <a:ext uri="{0D108BD9-81ED-4DB2-BD59-A6C34878D82A}">
                    <a16:rowId xmlns="" xmlns:a16="http://schemas.microsoft.com/office/drawing/2014/main" val="10000"/>
                  </a:ext>
                </a:extLst>
              </a:tr>
              <a:tr h="536994">
                <a:tc>
                  <a:txBody>
                    <a:bodyPr/>
                    <a:lstStyle/>
                    <a:p>
                      <a:pPr algn="ctr" rtl="0" fontAlgn="b"/>
                      <a:endParaRPr lang="pt-BR" sz="2000"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pt-BR" sz="2000" b="0" dirty="0">
                          <a:solidFill>
                            <a:srgbClr val="000000"/>
                          </a:solidFill>
                          <a:effectLst/>
                          <a:latin typeface="Calibri" panose="020F0502020204030204" pitchFamily="34" charset="0"/>
                        </a:rPr>
                        <a:t>300,000.00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pt-BR" sz="2000" b="0" dirty="0">
                          <a:solidFill>
                            <a:srgbClr val="000000"/>
                          </a:solidFill>
                          <a:effectLst/>
                          <a:latin typeface="Calibri" panose="020F0502020204030204" pitchFamily="34" charset="0"/>
                        </a:rPr>
                        <a:t>800,000.00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1"/>
                  </a:ext>
                </a:extLst>
              </a:tr>
              <a:tr h="536994">
                <a:tc>
                  <a:txBody>
                    <a:bodyPr/>
                    <a:lstStyle/>
                    <a:p>
                      <a:pPr algn="ctr" rtl="0" fontAlgn="b"/>
                      <a:r>
                        <a:rPr lang="pt-BR" sz="2000" dirty="0" smtClean="0">
                          <a:effectLst/>
                        </a:rPr>
                        <a:t>WTP </a:t>
                      </a:r>
                      <a:r>
                        <a:rPr lang="pt-BR" sz="2000" dirty="0">
                          <a:effectLst/>
                        </a:rPr>
                        <a:t>total - 1 </a:t>
                      </a:r>
                      <a:r>
                        <a:rPr lang="pt-BR" sz="2000" dirty="0" err="1" smtClean="0">
                          <a:effectLst/>
                        </a:rPr>
                        <a:t>day</a:t>
                      </a:r>
                      <a:endParaRPr lang="pt-BR" sz="2000"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pt-BR" sz="2000" b="1" dirty="0">
                          <a:effectLst/>
                        </a:rPr>
                        <a:t>R$7,440,000.00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pt-BR" sz="2000" b="1" dirty="0">
                          <a:effectLst/>
                        </a:rPr>
                        <a:t>R$19,840,000.00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2"/>
                  </a:ext>
                </a:extLst>
              </a:tr>
              <a:tr h="536994">
                <a:tc>
                  <a:txBody>
                    <a:bodyPr/>
                    <a:lstStyle/>
                    <a:p>
                      <a:pPr algn="ctr" rtl="0" fontAlgn="b"/>
                      <a:r>
                        <a:rPr lang="pt-BR" sz="2000" dirty="0" smtClean="0">
                          <a:effectLst/>
                        </a:rPr>
                        <a:t>WTP </a:t>
                      </a:r>
                      <a:r>
                        <a:rPr lang="pt-BR" sz="2000" dirty="0">
                          <a:effectLst/>
                        </a:rPr>
                        <a:t>total - 4 </a:t>
                      </a:r>
                      <a:r>
                        <a:rPr lang="pt-BR" sz="2000" dirty="0" err="1" smtClean="0">
                          <a:effectLst/>
                        </a:rPr>
                        <a:t>days</a:t>
                      </a:r>
                      <a:endParaRPr lang="pt-BR" sz="2000"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pt-BR" sz="2000" b="1" dirty="0">
                          <a:effectLst/>
                        </a:rPr>
                        <a:t>R$29,760,000.00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pt-BR" sz="2000" b="1" dirty="0">
                          <a:effectLst/>
                        </a:rPr>
                        <a:t>R$79,360,000.00</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3"/>
                  </a:ext>
                </a:extLst>
              </a:tr>
              <a:tr h="758140">
                <a:tc>
                  <a:txBody>
                    <a:bodyPr/>
                    <a:lstStyle/>
                    <a:p>
                      <a:pPr algn="ctr" rtl="0" fontAlgn="b"/>
                      <a:r>
                        <a:rPr lang="pt-BR" sz="2000" dirty="0" smtClean="0">
                          <a:effectLst/>
                        </a:rPr>
                        <a:t>WTP </a:t>
                      </a:r>
                      <a:r>
                        <a:rPr lang="pt-BR" sz="2000" dirty="0">
                          <a:effectLst/>
                        </a:rPr>
                        <a:t>total – </a:t>
                      </a:r>
                      <a:r>
                        <a:rPr lang="pt-BR" sz="2000" dirty="0" err="1" smtClean="0">
                          <a:effectLst/>
                        </a:rPr>
                        <a:t>Year</a:t>
                      </a:r>
                      <a:r>
                        <a:rPr lang="pt-BR" sz="2000" dirty="0" smtClean="0">
                          <a:effectLst/>
                        </a:rPr>
                        <a:t> </a:t>
                      </a:r>
                      <a:r>
                        <a:rPr lang="pt-BR" sz="2000" dirty="0">
                          <a:effectLst/>
                        </a:rPr>
                        <a:t>(33,6</a:t>
                      </a:r>
                      <a:r>
                        <a:rPr lang="pt-BR" sz="2000" baseline="0" dirty="0">
                          <a:effectLst/>
                        </a:rPr>
                        <a:t> </a:t>
                      </a:r>
                      <a:r>
                        <a:rPr lang="pt-BR" sz="2000" baseline="0" dirty="0" err="1" smtClean="0">
                          <a:effectLst/>
                        </a:rPr>
                        <a:t>days</a:t>
                      </a:r>
                      <a:r>
                        <a:rPr lang="pt-BR" sz="2000" baseline="0" dirty="0" smtClean="0">
                          <a:effectLst/>
                        </a:rPr>
                        <a:t>)</a:t>
                      </a:r>
                      <a:endParaRPr lang="pt-BR" sz="2000" dirty="0">
                        <a:effectLst/>
                      </a:endParaRP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FFFF"/>
                    </a:solidFill>
                  </a:tcPr>
                </a:tc>
                <a:tc>
                  <a:txBody>
                    <a:bodyPr/>
                    <a:lstStyle/>
                    <a:p>
                      <a:pPr algn="ctr" rtl="0" fontAlgn="b"/>
                      <a:r>
                        <a:rPr lang="pt-BR" sz="2000" b="1" dirty="0">
                          <a:effectLst/>
                        </a:rPr>
                        <a:t>R$180,932,677.41</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pt-BR" sz="2000" b="1" dirty="0">
                          <a:effectLst/>
                        </a:rPr>
                        <a:t>R$482,487,139.75</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4730148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57200" y="274638"/>
            <a:ext cx="8229600" cy="571500"/>
          </a:xfrm>
          <a:prstGeom prst="rect">
            <a:avLst/>
          </a:prstGeom>
        </p:spPr>
        <p:txBody>
          <a:bodyPr/>
          <a:lstStyle>
            <a:lvl1pPr algn="l" rtl="0" eaLnBrk="0" fontAlgn="base" hangingPunct="0">
              <a:spcBef>
                <a:spcPct val="0"/>
              </a:spcBef>
              <a:spcAft>
                <a:spcPct val="0"/>
              </a:spcAft>
              <a:defRPr sz="3200" b="1">
                <a:solidFill>
                  <a:srgbClr val="003366"/>
                </a:solidFill>
                <a:latin typeface="+mj-lt"/>
                <a:ea typeface="+mj-ea"/>
                <a:cs typeface="+mj-cs"/>
              </a:defRPr>
            </a:lvl1pPr>
            <a:lvl2pPr algn="l" rtl="0" eaLnBrk="0" fontAlgn="base" hangingPunct="0">
              <a:spcBef>
                <a:spcPct val="0"/>
              </a:spcBef>
              <a:spcAft>
                <a:spcPct val="0"/>
              </a:spcAft>
              <a:defRPr sz="3200" b="1">
                <a:solidFill>
                  <a:srgbClr val="003366"/>
                </a:solidFill>
                <a:latin typeface="ZapfHumnst BT" pitchFamily="34" charset="0"/>
              </a:defRPr>
            </a:lvl2pPr>
            <a:lvl3pPr algn="l" rtl="0" eaLnBrk="0" fontAlgn="base" hangingPunct="0">
              <a:spcBef>
                <a:spcPct val="0"/>
              </a:spcBef>
              <a:spcAft>
                <a:spcPct val="0"/>
              </a:spcAft>
              <a:defRPr sz="3200" b="1">
                <a:solidFill>
                  <a:srgbClr val="003366"/>
                </a:solidFill>
                <a:latin typeface="ZapfHumnst BT" pitchFamily="34" charset="0"/>
              </a:defRPr>
            </a:lvl3pPr>
            <a:lvl4pPr algn="l" rtl="0" eaLnBrk="0" fontAlgn="base" hangingPunct="0">
              <a:spcBef>
                <a:spcPct val="0"/>
              </a:spcBef>
              <a:spcAft>
                <a:spcPct val="0"/>
              </a:spcAft>
              <a:defRPr sz="3200" b="1">
                <a:solidFill>
                  <a:srgbClr val="003366"/>
                </a:solidFill>
                <a:latin typeface="ZapfHumnst BT" pitchFamily="34" charset="0"/>
              </a:defRPr>
            </a:lvl4pPr>
            <a:lvl5pPr algn="l" rtl="0" eaLnBrk="0" fontAlgn="base" hangingPunct="0">
              <a:spcBef>
                <a:spcPct val="0"/>
              </a:spcBef>
              <a:spcAft>
                <a:spcPct val="0"/>
              </a:spcAft>
              <a:defRPr sz="3200" b="1">
                <a:solidFill>
                  <a:srgbClr val="003366"/>
                </a:solidFill>
                <a:latin typeface="ZapfHumnst BT" pitchFamily="34" charset="0"/>
              </a:defRPr>
            </a:lvl5pPr>
            <a:lvl6pPr marL="457200" algn="l" rtl="0" fontAlgn="base">
              <a:spcBef>
                <a:spcPct val="0"/>
              </a:spcBef>
              <a:spcAft>
                <a:spcPct val="0"/>
              </a:spcAft>
              <a:defRPr sz="3200" b="1">
                <a:solidFill>
                  <a:srgbClr val="003366"/>
                </a:solidFill>
                <a:latin typeface="ZapfHumnst BT" pitchFamily="34" charset="0"/>
              </a:defRPr>
            </a:lvl6pPr>
            <a:lvl7pPr marL="914400" algn="l" rtl="0" fontAlgn="base">
              <a:spcBef>
                <a:spcPct val="0"/>
              </a:spcBef>
              <a:spcAft>
                <a:spcPct val="0"/>
              </a:spcAft>
              <a:defRPr sz="3200" b="1">
                <a:solidFill>
                  <a:srgbClr val="003366"/>
                </a:solidFill>
                <a:latin typeface="ZapfHumnst BT" pitchFamily="34" charset="0"/>
              </a:defRPr>
            </a:lvl7pPr>
            <a:lvl8pPr marL="1371600" algn="l" rtl="0" fontAlgn="base">
              <a:spcBef>
                <a:spcPct val="0"/>
              </a:spcBef>
              <a:spcAft>
                <a:spcPct val="0"/>
              </a:spcAft>
              <a:defRPr sz="3200" b="1">
                <a:solidFill>
                  <a:srgbClr val="003366"/>
                </a:solidFill>
                <a:latin typeface="ZapfHumnst BT" pitchFamily="34" charset="0"/>
              </a:defRPr>
            </a:lvl8pPr>
            <a:lvl9pPr marL="1828800" algn="l" rtl="0" fontAlgn="base">
              <a:spcBef>
                <a:spcPct val="0"/>
              </a:spcBef>
              <a:spcAft>
                <a:spcPct val="0"/>
              </a:spcAft>
              <a:defRPr sz="3200" b="1">
                <a:solidFill>
                  <a:srgbClr val="003366"/>
                </a:solidFill>
                <a:latin typeface="ZapfHumnst BT" pitchFamily="34" charset="0"/>
              </a:defRPr>
            </a:lvl9pPr>
          </a:lstStyle>
          <a:p>
            <a:pPr algn="ctr"/>
            <a:r>
              <a:rPr lang="en-US" u="sng" kern="0" dirty="0" smtClean="0"/>
              <a:t>MIMES UBATUBA</a:t>
            </a:r>
            <a:endParaRPr lang="pt-BR" kern="0" dirty="0"/>
          </a:p>
        </p:txBody>
      </p:sp>
      <p:sp>
        <p:nvSpPr>
          <p:cNvPr id="3" name="Espaço Reservado para Conteúdo 2"/>
          <p:cNvSpPr txBox="1">
            <a:spLocks/>
          </p:cNvSpPr>
          <p:nvPr/>
        </p:nvSpPr>
        <p:spPr>
          <a:xfrm>
            <a:off x="457200" y="1031241"/>
            <a:ext cx="8686800" cy="1972816"/>
          </a:xfrm>
          <a:prstGeom prst="rect">
            <a:avLst/>
          </a:prstGeom>
        </p:spPr>
        <p:txBody>
          <a:bodyPr>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lgn="just"/>
            <a:r>
              <a:rPr lang="en-US" sz="1500" b="1" kern="0" dirty="0" smtClean="0"/>
              <a:t>Objectives</a:t>
            </a:r>
            <a:r>
              <a:rPr lang="en-US" sz="1500" kern="0" dirty="0" smtClean="0"/>
              <a:t>:</a:t>
            </a:r>
            <a:endParaRPr lang="pt-BR" sz="1500" kern="0" dirty="0" smtClean="0"/>
          </a:p>
          <a:p>
            <a:pPr algn="just"/>
            <a:r>
              <a:rPr lang="en-US" sz="1500" kern="0" dirty="0" smtClean="0"/>
              <a:t>Build some </a:t>
            </a:r>
            <a:r>
              <a:rPr lang="en-US" sz="1500" b="1" i="1" kern="0" dirty="0" smtClean="0">
                <a:solidFill>
                  <a:srgbClr val="0070C0"/>
                </a:solidFill>
              </a:rPr>
              <a:t>ecological economics dynamic models </a:t>
            </a:r>
            <a:r>
              <a:rPr lang="en-US" sz="1500" kern="0" dirty="0" smtClean="0"/>
              <a:t>focused on integration of knowledge regarding ecosystem functioning and ecosystem services provision, considering human wellbeing  perspective; </a:t>
            </a:r>
            <a:endParaRPr lang="pt-BR" sz="1500" kern="0" dirty="0" smtClean="0"/>
          </a:p>
          <a:p>
            <a:pPr algn="just"/>
            <a:r>
              <a:rPr lang="en-US" sz="1500" kern="0" dirty="0" smtClean="0"/>
              <a:t>Development and application of new </a:t>
            </a:r>
            <a:r>
              <a:rPr lang="en-US" sz="1500" b="1" i="1" kern="0" dirty="0" smtClean="0">
                <a:solidFill>
                  <a:srgbClr val="0070C0"/>
                </a:solidFill>
              </a:rPr>
              <a:t>valuation techniques </a:t>
            </a:r>
            <a:r>
              <a:rPr lang="en-US" sz="1500" kern="0" dirty="0" smtClean="0"/>
              <a:t>adapted to the common nature of most ecosystem services and also integrated in the model;</a:t>
            </a:r>
            <a:endParaRPr lang="pt-BR" sz="1500" kern="0" dirty="0" smtClean="0"/>
          </a:p>
          <a:p>
            <a:pPr algn="just"/>
            <a:r>
              <a:rPr lang="en-US" sz="1500" kern="0" dirty="0" smtClean="0"/>
              <a:t>Delivering the integrated model to several types of potential users</a:t>
            </a:r>
            <a:endParaRPr lang="pt-BR" sz="1500" kern="0" dirty="0"/>
          </a:p>
        </p:txBody>
      </p:sp>
      <p:pic>
        <p:nvPicPr>
          <p:cNvPr id="4" name="Picture 2"/>
          <p:cNvPicPr/>
          <p:nvPr/>
        </p:nvPicPr>
        <p:blipFill>
          <a:blip r:embed="rId2" cstate="print">
            <a:extLst>
              <a:ext uri="{28A0092B-C50C-407E-A947-70E740481C1C}">
                <a14:useLocalDpi xmlns:a14="http://schemas.microsoft.com/office/drawing/2010/main"/>
              </a:ext>
            </a:extLst>
          </a:blip>
          <a:srcRect/>
          <a:stretch>
            <a:fillRect/>
          </a:stretch>
        </p:blipFill>
        <p:spPr bwMode="auto">
          <a:xfrm>
            <a:off x="395536" y="2929895"/>
            <a:ext cx="3384376" cy="2146692"/>
          </a:xfrm>
          <a:prstGeom prst="rect">
            <a:avLst/>
          </a:prstGeom>
          <a:noFill/>
          <a:ln>
            <a:noFill/>
          </a:ln>
          <a:effectLst/>
          <a:extLst/>
        </p:spPr>
      </p:pic>
      <p:pic>
        <p:nvPicPr>
          <p:cNvPr id="5" name="Picture 3"/>
          <p:cNvPicPr/>
          <p:nvPr/>
        </p:nvPicPr>
        <p:blipFill>
          <a:blip r:embed="rId3" cstate="print">
            <a:extLst>
              <a:ext uri="{28A0092B-C50C-407E-A947-70E740481C1C}">
                <a14:useLocalDpi xmlns:a14="http://schemas.microsoft.com/office/drawing/2010/main"/>
              </a:ext>
            </a:extLst>
          </a:blip>
          <a:srcRect/>
          <a:stretch>
            <a:fillRect/>
          </a:stretch>
        </p:blipFill>
        <p:spPr bwMode="auto">
          <a:xfrm>
            <a:off x="755577" y="4864407"/>
            <a:ext cx="3413750" cy="1732806"/>
          </a:xfrm>
          <a:prstGeom prst="rect">
            <a:avLst/>
          </a:prstGeom>
          <a:noFill/>
          <a:ln>
            <a:noFill/>
          </a:ln>
          <a:extLst/>
        </p:spPr>
      </p:pic>
      <p:pic>
        <p:nvPicPr>
          <p:cNvPr id="6" name="Picture 2"/>
          <p:cNvPicPr/>
          <p:nvPr/>
        </p:nvPicPr>
        <p:blipFill>
          <a:blip r:embed="rId4" cstate="print">
            <a:extLst>
              <a:ext uri="{28A0092B-C50C-407E-A947-70E740481C1C}">
                <a14:useLocalDpi xmlns:a14="http://schemas.microsoft.com/office/drawing/2010/main"/>
              </a:ext>
            </a:extLst>
          </a:blip>
          <a:srcRect/>
          <a:stretch>
            <a:fillRect/>
          </a:stretch>
        </p:blipFill>
        <p:spPr bwMode="auto">
          <a:xfrm>
            <a:off x="4932040" y="2929899"/>
            <a:ext cx="3348092" cy="1950015"/>
          </a:xfrm>
          <a:prstGeom prst="rect">
            <a:avLst/>
          </a:prstGeom>
          <a:noFill/>
          <a:ln>
            <a:noFill/>
          </a:ln>
          <a:extLst/>
        </p:spPr>
      </p:pic>
      <p:sp>
        <p:nvSpPr>
          <p:cNvPr id="7" name="CaixaDeTexto 6"/>
          <p:cNvSpPr txBox="1"/>
          <p:nvPr/>
        </p:nvSpPr>
        <p:spPr>
          <a:xfrm>
            <a:off x="4200220" y="4844514"/>
            <a:ext cx="4943780" cy="1708160"/>
          </a:xfrm>
          <a:prstGeom prst="rect">
            <a:avLst/>
          </a:prstGeom>
          <a:noFill/>
        </p:spPr>
        <p:txBody>
          <a:bodyPr wrap="square" rtlCol="0">
            <a:spAutoFit/>
          </a:bodyPr>
          <a:lstStyle/>
          <a:p>
            <a:r>
              <a:rPr lang="en-US" sz="1500" b="1" dirty="0" smtClean="0"/>
              <a:t>Conclusions</a:t>
            </a:r>
            <a:r>
              <a:rPr lang="en-US" sz="1500" dirty="0" smtClean="0"/>
              <a:t>:</a:t>
            </a:r>
          </a:p>
          <a:p>
            <a:pPr algn="just"/>
            <a:r>
              <a:rPr lang="en-US" sz="1500" dirty="0" smtClean="0"/>
              <a:t>Overall </a:t>
            </a:r>
            <a:r>
              <a:rPr lang="en-US" sz="1500" dirty="0"/>
              <a:t>conclusion is that the model has huge capacity of </a:t>
            </a:r>
            <a:r>
              <a:rPr lang="en-US" sz="1500" b="1" i="1" dirty="0">
                <a:solidFill>
                  <a:srgbClr val="0070C0"/>
                </a:solidFill>
              </a:rPr>
              <a:t>integration of social, economic and environmental </a:t>
            </a:r>
            <a:r>
              <a:rPr lang="en-US" sz="1500" dirty="0"/>
              <a:t>characteristics of the system. With full development it is clear that it can enhance the results of ANTARES project regarding local ecosystem based management and then be replicated to other regions.</a:t>
            </a:r>
            <a:endParaRPr lang="pt-BR" sz="1500" dirty="0"/>
          </a:p>
        </p:txBody>
      </p:sp>
    </p:spTree>
    <p:extLst>
      <p:ext uri="{BB962C8B-B14F-4D97-AF65-F5344CB8AC3E}">
        <p14:creationId xmlns:p14="http://schemas.microsoft.com/office/powerpoint/2010/main" val="10929496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70562" y="124911"/>
            <a:ext cx="9020521" cy="800219"/>
          </a:xfrm>
          <a:prstGeom prst="rect">
            <a:avLst/>
          </a:prstGeom>
        </p:spPr>
        <p:txBody>
          <a:bodyPr wrap="square">
            <a:spAutoFit/>
          </a:bodyPr>
          <a:lstStyle/>
          <a:p>
            <a:pPr algn="ctr" defTabSz="457200" fontAlgn="auto">
              <a:spcBef>
                <a:spcPts val="0"/>
              </a:spcBef>
              <a:spcAft>
                <a:spcPts val="0"/>
              </a:spcAft>
            </a:pPr>
            <a:r>
              <a:rPr lang="en-US" sz="2400" b="1" baseline="30000" dirty="0" smtClean="0">
                <a:solidFill>
                  <a:prstClr val="black"/>
                </a:solidFill>
                <a:latin typeface="Comic Sans MS"/>
                <a:cs typeface="Comic Sans MS"/>
              </a:rPr>
              <a:t>Working Group “Socio-economic &amp; Ecosystem Services”</a:t>
            </a:r>
          </a:p>
          <a:p>
            <a:pPr algn="ctr" defTabSz="457200" fontAlgn="auto">
              <a:spcBef>
                <a:spcPts val="0"/>
              </a:spcBef>
              <a:spcAft>
                <a:spcPts val="0"/>
              </a:spcAft>
            </a:pPr>
            <a:r>
              <a:rPr lang="en-US" sz="2400" b="1" baseline="30000" dirty="0" smtClean="0">
                <a:solidFill>
                  <a:prstClr val="black"/>
                </a:solidFill>
                <a:latin typeface="Comic Sans MS"/>
                <a:cs typeface="Comic Sans MS"/>
              </a:rPr>
              <a:t>Climate Change and Economics of Fisheries I</a:t>
            </a:r>
          </a:p>
          <a:p>
            <a:pPr algn="ctr" defTabSz="457200" fontAlgn="auto">
              <a:spcBef>
                <a:spcPts val="0"/>
              </a:spcBef>
              <a:spcAft>
                <a:spcPts val="0"/>
              </a:spcAft>
            </a:pPr>
            <a:r>
              <a:rPr lang="en-US" dirty="0" smtClean="0">
                <a:solidFill>
                  <a:prstClr val="black"/>
                </a:solidFill>
                <a:latin typeface="Comic Sans MS"/>
                <a:cs typeface="Comic Sans MS"/>
              </a:rPr>
              <a:t>Ignacio </a:t>
            </a:r>
            <a:r>
              <a:rPr lang="en-US" dirty="0" err="1" smtClean="0">
                <a:solidFill>
                  <a:prstClr val="black"/>
                </a:solidFill>
                <a:latin typeface="Comic Sans MS"/>
                <a:cs typeface="Comic Sans MS"/>
              </a:rPr>
              <a:t>Carciofi</a:t>
            </a:r>
            <a:r>
              <a:rPr lang="en-US" dirty="0" smtClean="0">
                <a:solidFill>
                  <a:prstClr val="black"/>
                </a:solidFill>
                <a:latin typeface="Comic Sans MS"/>
                <a:cs typeface="Comic Sans MS"/>
              </a:rPr>
              <a:t> and </a:t>
            </a:r>
            <a:r>
              <a:rPr lang="en-US" dirty="0" err="1" smtClean="0">
                <a:solidFill>
                  <a:prstClr val="black"/>
                </a:solidFill>
                <a:latin typeface="Comic Sans MS"/>
                <a:cs typeface="Comic Sans MS"/>
              </a:rPr>
              <a:t>Isabela</a:t>
            </a:r>
            <a:r>
              <a:rPr lang="en-US" dirty="0" smtClean="0">
                <a:solidFill>
                  <a:prstClr val="black"/>
                </a:solidFill>
                <a:latin typeface="Comic Sans MS"/>
                <a:cs typeface="Comic Sans MS"/>
              </a:rPr>
              <a:t> Sanchez Vargas (FCE-UBA) </a:t>
            </a:r>
            <a:r>
              <a:rPr lang="en-US" sz="1000" dirty="0" smtClean="0">
                <a:solidFill>
                  <a:prstClr val="black"/>
                </a:solidFill>
                <a:latin typeface="Comic Sans MS"/>
                <a:cs typeface="Comic Sans MS"/>
              </a:rPr>
              <a:t> </a:t>
            </a:r>
            <a:endParaRPr lang="en-US" sz="1000" dirty="0">
              <a:solidFill>
                <a:prstClr val="black"/>
              </a:solidFill>
              <a:latin typeface="Comic Sans MS"/>
              <a:cs typeface="Comic Sans MS"/>
            </a:endParaRPr>
          </a:p>
        </p:txBody>
      </p:sp>
      <p:sp>
        <p:nvSpPr>
          <p:cNvPr id="3" name="2 Rectángulo"/>
          <p:cNvSpPr/>
          <p:nvPr/>
        </p:nvSpPr>
        <p:spPr>
          <a:xfrm>
            <a:off x="10601" y="865336"/>
            <a:ext cx="4431102" cy="5539978"/>
          </a:xfrm>
          <a:prstGeom prst="rect">
            <a:avLst/>
          </a:prstGeom>
        </p:spPr>
        <p:txBody>
          <a:bodyPr wrap="square">
            <a:spAutoFit/>
          </a:bodyPr>
          <a:lstStyle/>
          <a:p>
            <a:pPr defTabSz="457200" fontAlgn="auto">
              <a:spcBef>
                <a:spcPts val="0"/>
              </a:spcBef>
              <a:spcAft>
                <a:spcPts val="0"/>
              </a:spcAft>
            </a:pPr>
            <a:r>
              <a:rPr lang="en-US" b="1" dirty="0" smtClean="0">
                <a:solidFill>
                  <a:prstClr val="black"/>
                </a:solidFill>
                <a:latin typeface="Comic Sans MS" pitchFamily="66" charset="0"/>
              </a:rPr>
              <a:t>Main Questions: </a:t>
            </a:r>
          </a:p>
          <a:p>
            <a:pPr marL="400050" indent="-400050" defTabSz="457200" fontAlgn="auto">
              <a:spcBef>
                <a:spcPts val="0"/>
              </a:spcBef>
              <a:spcAft>
                <a:spcPts val="0"/>
              </a:spcAft>
              <a:buFontTx/>
              <a:buAutoNum type="romanLcParenR"/>
            </a:pPr>
            <a:r>
              <a:rPr lang="en-US" sz="1600" dirty="0">
                <a:solidFill>
                  <a:srgbClr val="0070C0"/>
                </a:solidFill>
                <a:latin typeface="Comic Sans MS" pitchFamily="66" charset="0"/>
              </a:rPr>
              <a:t>Which are standard indicators to measure the aggregate (macroeconomic and social) impacts of the fisheries’ sector ?</a:t>
            </a:r>
            <a:br>
              <a:rPr lang="en-US" sz="1600" dirty="0">
                <a:solidFill>
                  <a:srgbClr val="0070C0"/>
                </a:solidFill>
                <a:latin typeface="Comic Sans MS" pitchFamily="66" charset="0"/>
              </a:rPr>
            </a:br>
            <a:r>
              <a:rPr lang="en-US" sz="1200" dirty="0" smtClean="0">
                <a:solidFill>
                  <a:prstClr val="black"/>
                </a:solidFill>
                <a:latin typeface="Comic Sans MS" pitchFamily="66" charset="0"/>
              </a:rPr>
              <a:t>Note: expected/actual changes in these estimates apply as climate change vulnerability indicators (impacts of “exogenous” changes –as seen from the economic system- in fishing potential due to climate change)</a:t>
            </a:r>
          </a:p>
          <a:p>
            <a:pPr marL="400050" indent="-400050" defTabSz="457200" fontAlgn="auto">
              <a:spcBef>
                <a:spcPts val="0"/>
              </a:spcBef>
              <a:spcAft>
                <a:spcPts val="0"/>
              </a:spcAft>
              <a:buFontTx/>
              <a:buAutoNum type="romanLcParenR"/>
            </a:pPr>
            <a:r>
              <a:rPr lang="en-US" sz="1600" dirty="0" smtClean="0">
                <a:solidFill>
                  <a:srgbClr val="0070C0"/>
                </a:solidFill>
                <a:latin typeface="Comic Sans MS" pitchFamily="66" charset="0"/>
              </a:rPr>
              <a:t>What are the effects of considering the structure of fish-processing industries in different countries? </a:t>
            </a:r>
          </a:p>
          <a:p>
            <a:pPr marL="400050" indent="-400050" defTabSz="457200" fontAlgn="auto">
              <a:spcBef>
                <a:spcPts val="0"/>
              </a:spcBef>
              <a:spcAft>
                <a:spcPts val="0"/>
              </a:spcAft>
            </a:pPr>
            <a:r>
              <a:rPr lang="en-US" sz="1200" b="1" dirty="0" smtClean="0">
                <a:solidFill>
                  <a:prstClr val="black"/>
                </a:solidFill>
                <a:latin typeface="Comic Sans MS" pitchFamily="66" charset="0"/>
              </a:rPr>
              <a:t>Method</a:t>
            </a:r>
            <a:r>
              <a:rPr lang="en-US" sz="1200" dirty="0" smtClean="0">
                <a:solidFill>
                  <a:prstClr val="black"/>
                </a:solidFill>
                <a:latin typeface="Comic Sans MS" pitchFamily="66" charset="0"/>
              </a:rPr>
              <a:t>: Estimate indicators for 4 Latin American Countries (Argentina, Chile, Mexico and Peru)  using common economic approaches based on Input-Output Matrix and Official National Statistics. </a:t>
            </a:r>
            <a:r>
              <a:rPr lang="en-US" sz="1200" u="sng" dirty="0" smtClean="0">
                <a:solidFill>
                  <a:prstClr val="black"/>
                </a:solidFill>
                <a:latin typeface="Comic Sans MS" pitchFamily="66" charset="0"/>
              </a:rPr>
              <a:t>Indicators selected: </a:t>
            </a:r>
            <a:r>
              <a:rPr lang="en-US" sz="1200" dirty="0" smtClean="0">
                <a:solidFill>
                  <a:prstClr val="black"/>
                </a:solidFill>
                <a:latin typeface="Comic Sans MS" pitchFamily="66" charset="0"/>
              </a:rPr>
              <a:t>Value added – Production – Jobs . Both direct (fisheries only) and indirect (including effects in upstream and downstream sectors) impacts considered</a:t>
            </a:r>
          </a:p>
          <a:p>
            <a:pPr marL="400050" indent="-400050" defTabSz="457200" fontAlgn="auto">
              <a:spcBef>
                <a:spcPts val="0"/>
              </a:spcBef>
              <a:spcAft>
                <a:spcPts val="0"/>
              </a:spcAft>
            </a:pPr>
            <a:r>
              <a:rPr lang="es-AR" sz="1200" b="1" dirty="0" err="1" smtClean="0">
                <a:solidFill>
                  <a:prstClr val="black"/>
                </a:solidFill>
                <a:latin typeface="Comic Sans MS" pitchFamily="66" charset="0"/>
              </a:rPr>
              <a:t>Publications</a:t>
            </a:r>
            <a:endParaRPr lang="es-AR" sz="1200" b="1" dirty="0" smtClean="0">
              <a:solidFill>
                <a:prstClr val="black"/>
              </a:solidFill>
              <a:latin typeface="Comic Sans MS" pitchFamily="66" charset="0"/>
            </a:endParaRPr>
          </a:p>
          <a:p>
            <a:pPr marL="400050" indent="-400050" defTabSz="457200" fontAlgn="auto">
              <a:spcBef>
                <a:spcPts val="0"/>
              </a:spcBef>
              <a:spcAft>
                <a:spcPts val="0"/>
              </a:spcAft>
            </a:pPr>
            <a:r>
              <a:rPr lang="es-AR" sz="1200" dirty="0" err="1" smtClean="0">
                <a:solidFill>
                  <a:prstClr val="black"/>
                </a:solidFill>
                <a:latin typeface="Comic Sans MS" pitchFamily="66" charset="0"/>
              </a:rPr>
              <a:t>MSc</a:t>
            </a:r>
            <a:r>
              <a:rPr lang="es-AR" sz="1200" dirty="0" smtClean="0">
                <a:solidFill>
                  <a:prstClr val="black"/>
                </a:solidFill>
                <a:latin typeface="Comic Sans MS" pitchFamily="66" charset="0"/>
              </a:rPr>
              <a:t> in </a:t>
            </a:r>
            <a:r>
              <a:rPr lang="es-AR" sz="1200" dirty="0" err="1" smtClean="0">
                <a:solidFill>
                  <a:prstClr val="black"/>
                </a:solidFill>
                <a:latin typeface="Comic Sans MS" pitchFamily="66" charset="0"/>
              </a:rPr>
              <a:t>Economics</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Thesis</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by</a:t>
            </a:r>
            <a:r>
              <a:rPr lang="es-AR" sz="1200" dirty="0" smtClean="0">
                <a:solidFill>
                  <a:prstClr val="black"/>
                </a:solidFill>
                <a:latin typeface="Comic Sans MS" pitchFamily="66" charset="0"/>
              </a:rPr>
              <a:t> ISV (</a:t>
            </a:r>
            <a:r>
              <a:rPr lang="es-AR" sz="1200" dirty="0" err="1" smtClean="0">
                <a:solidFill>
                  <a:prstClr val="black"/>
                </a:solidFill>
                <a:latin typeface="Comic Sans MS" pitchFamily="66" charset="0"/>
              </a:rPr>
              <a:t>subm</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Sep</a:t>
            </a:r>
            <a:r>
              <a:rPr lang="es-AR" sz="1200" dirty="0" smtClean="0">
                <a:solidFill>
                  <a:prstClr val="black"/>
                </a:solidFill>
                <a:latin typeface="Comic Sans MS" pitchFamily="66" charset="0"/>
              </a:rPr>
              <a:t> 2017) Oral </a:t>
            </a:r>
            <a:r>
              <a:rPr lang="es-AR" sz="1200" dirty="0" err="1" smtClean="0">
                <a:solidFill>
                  <a:prstClr val="black"/>
                </a:solidFill>
                <a:latin typeface="Comic Sans MS" pitchFamily="66" charset="0"/>
              </a:rPr>
              <a:t>presentation</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expected</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by</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Dec</a:t>
            </a:r>
            <a:r>
              <a:rPr lang="es-AR" sz="1200" dirty="0" smtClean="0">
                <a:solidFill>
                  <a:prstClr val="black"/>
                </a:solidFill>
                <a:latin typeface="Comic Sans MS" pitchFamily="66" charset="0"/>
              </a:rPr>
              <a:t> 2017</a:t>
            </a:r>
          </a:p>
          <a:p>
            <a:pPr marL="400050" indent="-400050" defTabSz="457200" fontAlgn="auto">
              <a:spcBef>
                <a:spcPts val="0"/>
              </a:spcBef>
              <a:spcAft>
                <a:spcPts val="0"/>
              </a:spcAft>
            </a:pPr>
            <a:r>
              <a:rPr lang="es-AR" sz="1200" dirty="0" err="1" smtClean="0">
                <a:solidFill>
                  <a:prstClr val="black"/>
                </a:solidFill>
                <a:latin typeface="Comic Sans MS" pitchFamily="66" charset="0"/>
              </a:rPr>
              <a:t>Paper</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by</a:t>
            </a:r>
            <a:r>
              <a:rPr lang="es-AR" sz="1200" dirty="0" smtClean="0">
                <a:solidFill>
                  <a:prstClr val="black"/>
                </a:solidFill>
                <a:latin typeface="Comic Sans MS" pitchFamily="66" charset="0"/>
              </a:rPr>
              <a:t> IC – ISV: </a:t>
            </a:r>
            <a:r>
              <a:rPr lang="es-AR" sz="1200" dirty="0" err="1" smtClean="0">
                <a:solidFill>
                  <a:prstClr val="black"/>
                </a:solidFill>
                <a:latin typeface="Comic Sans MS" pitchFamily="66" charset="0"/>
              </a:rPr>
              <a:t>to</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be</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submitted</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after</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thesis</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approval</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to</a:t>
            </a:r>
            <a:r>
              <a:rPr lang="es-AR" sz="1200" dirty="0" smtClean="0">
                <a:solidFill>
                  <a:prstClr val="black"/>
                </a:solidFill>
                <a:latin typeface="Comic Sans MS" pitchFamily="66" charset="0"/>
              </a:rPr>
              <a:t> IIEP (UBA-Conicet) as </a:t>
            </a:r>
            <a:r>
              <a:rPr lang="es-AR" sz="1200" dirty="0" err="1" smtClean="0">
                <a:solidFill>
                  <a:prstClr val="black"/>
                </a:solidFill>
                <a:latin typeface="Comic Sans MS" pitchFamily="66" charset="0"/>
              </a:rPr>
              <a:t>part</a:t>
            </a:r>
            <a:r>
              <a:rPr lang="es-AR" sz="1200" dirty="0" smtClean="0">
                <a:solidFill>
                  <a:prstClr val="black"/>
                </a:solidFill>
                <a:latin typeface="Comic Sans MS" pitchFamily="66" charset="0"/>
              </a:rPr>
              <a:t> of </a:t>
            </a:r>
            <a:r>
              <a:rPr lang="es-AR" sz="1200" dirty="0" err="1" smtClean="0">
                <a:solidFill>
                  <a:prstClr val="black"/>
                </a:solidFill>
                <a:latin typeface="Comic Sans MS" pitchFamily="66" charset="0"/>
              </a:rPr>
              <a:t>the</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centre’s</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working</a:t>
            </a:r>
            <a:r>
              <a:rPr lang="es-AR" sz="1200" dirty="0" smtClean="0">
                <a:solidFill>
                  <a:prstClr val="black"/>
                </a:solidFill>
                <a:latin typeface="Comic Sans MS" pitchFamily="66" charset="0"/>
              </a:rPr>
              <a:t> </a:t>
            </a:r>
            <a:r>
              <a:rPr lang="es-AR" sz="1200" dirty="0" err="1" smtClean="0">
                <a:solidFill>
                  <a:prstClr val="black"/>
                </a:solidFill>
                <a:latin typeface="Comic Sans MS" pitchFamily="66" charset="0"/>
              </a:rPr>
              <a:t>paper</a:t>
            </a:r>
            <a:r>
              <a:rPr lang="es-AR" sz="1200" dirty="0" smtClean="0">
                <a:solidFill>
                  <a:prstClr val="black"/>
                </a:solidFill>
                <a:latin typeface="Comic Sans MS" pitchFamily="66" charset="0"/>
              </a:rPr>
              <a:t> series</a:t>
            </a:r>
          </a:p>
        </p:txBody>
      </p:sp>
      <p:cxnSp>
        <p:nvCxnSpPr>
          <p:cNvPr id="6" name="5 Conector recto"/>
          <p:cNvCxnSpPr/>
          <p:nvPr/>
        </p:nvCxnSpPr>
        <p:spPr>
          <a:xfrm>
            <a:off x="0" y="925130"/>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7 CuadroTexto"/>
          <p:cNvSpPr txBox="1"/>
          <p:nvPr/>
        </p:nvSpPr>
        <p:spPr>
          <a:xfrm>
            <a:off x="4441705" y="955276"/>
            <a:ext cx="4444130" cy="4170372"/>
          </a:xfrm>
          <a:prstGeom prst="rect">
            <a:avLst/>
          </a:prstGeom>
          <a:noFill/>
        </p:spPr>
        <p:txBody>
          <a:bodyPr wrap="square" rtlCol="0">
            <a:spAutoFit/>
          </a:bodyPr>
          <a:lstStyle/>
          <a:p>
            <a:pPr defTabSz="457200" fontAlgn="auto">
              <a:spcBef>
                <a:spcPts val="0"/>
              </a:spcBef>
              <a:spcAft>
                <a:spcPts val="0"/>
              </a:spcAft>
            </a:pPr>
            <a:r>
              <a:rPr lang="es-AR" b="1" dirty="0" err="1" smtClean="0">
                <a:solidFill>
                  <a:prstClr val="black"/>
                </a:solidFill>
                <a:latin typeface="Comic Sans MS" pitchFamily="66" charset="0"/>
              </a:rPr>
              <a:t>Main</a:t>
            </a:r>
            <a:r>
              <a:rPr lang="es-AR" b="1" dirty="0" smtClean="0">
                <a:solidFill>
                  <a:prstClr val="black"/>
                </a:solidFill>
                <a:latin typeface="Comic Sans MS" pitchFamily="66" charset="0"/>
              </a:rPr>
              <a:t> </a:t>
            </a:r>
            <a:r>
              <a:rPr lang="es-AR" b="1" dirty="0" err="1" smtClean="0">
                <a:solidFill>
                  <a:prstClr val="black"/>
                </a:solidFill>
                <a:latin typeface="Comic Sans MS" pitchFamily="66" charset="0"/>
              </a:rPr>
              <a:t>Results</a:t>
            </a:r>
            <a:endParaRPr lang="es-AR" b="1" dirty="0" smtClean="0">
              <a:solidFill>
                <a:prstClr val="black"/>
              </a:solidFill>
              <a:latin typeface="Comic Sans MS" pitchFamily="66" charset="0"/>
            </a:endParaRPr>
          </a:p>
          <a:p>
            <a:pPr defTabSz="457200" fontAlgn="auto">
              <a:spcBef>
                <a:spcPts val="0"/>
              </a:spcBef>
              <a:spcAft>
                <a:spcPts val="0"/>
              </a:spcAft>
              <a:buFont typeface="Arial" pitchFamily="34" charset="0"/>
              <a:buChar char="•"/>
            </a:pPr>
            <a:r>
              <a:rPr lang="es-MX" sz="1300" dirty="0" err="1" smtClean="0">
                <a:solidFill>
                  <a:prstClr val="black"/>
                </a:solidFill>
                <a:latin typeface="Comic Sans MS" pitchFamily="66" charset="0"/>
              </a:rPr>
              <a:t>Fisheries</a:t>
            </a:r>
            <a:r>
              <a:rPr lang="es-MX" sz="1300" dirty="0" smtClean="0">
                <a:solidFill>
                  <a:prstClr val="black"/>
                </a:solidFill>
                <a:latin typeface="Comic Sans MS" pitchFamily="66" charset="0"/>
              </a:rPr>
              <a:t>’ sector has </a:t>
            </a:r>
            <a:r>
              <a:rPr lang="es-MX" sz="1300" dirty="0" err="1" smtClean="0">
                <a:solidFill>
                  <a:prstClr val="black"/>
                </a:solidFill>
                <a:latin typeface="Comic Sans MS" pitchFamily="66" charset="0"/>
              </a:rPr>
              <a:t>diverse</a:t>
            </a:r>
            <a:r>
              <a:rPr lang="es-MX" sz="1300" dirty="0" smtClean="0">
                <a:solidFill>
                  <a:prstClr val="black"/>
                </a:solidFill>
                <a:latin typeface="Comic Sans MS" pitchFamily="66" charset="0"/>
              </a:rPr>
              <a:t> </a:t>
            </a:r>
            <a:r>
              <a:rPr lang="es-MX" sz="1300" dirty="0" err="1" smtClean="0">
                <a:solidFill>
                  <a:prstClr val="black"/>
                </a:solidFill>
                <a:latin typeface="Comic Sans MS" pitchFamily="66" charset="0"/>
              </a:rPr>
              <a:t>socioeconomic</a:t>
            </a:r>
            <a:r>
              <a:rPr lang="es-MX" sz="1300" dirty="0" smtClean="0">
                <a:solidFill>
                  <a:prstClr val="black"/>
                </a:solidFill>
                <a:latin typeface="Comic Sans MS" pitchFamily="66" charset="0"/>
              </a:rPr>
              <a:t> </a:t>
            </a:r>
            <a:r>
              <a:rPr lang="es-MX" sz="1300" dirty="0" err="1" smtClean="0">
                <a:solidFill>
                  <a:prstClr val="black"/>
                </a:solidFill>
                <a:latin typeface="Comic Sans MS" pitchFamily="66" charset="0"/>
              </a:rPr>
              <a:t>impact</a:t>
            </a:r>
            <a:r>
              <a:rPr lang="es-MX" sz="1300" dirty="0" smtClean="0">
                <a:solidFill>
                  <a:prstClr val="black"/>
                </a:solidFill>
                <a:latin typeface="Comic Sans MS" pitchFamily="66" charset="0"/>
              </a:rPr>
              <a:t> </a:t>
            </a:r>
            <a:r>
              <a:rPr lang="es-MX" sz="1300" dirty="0" err="1" smtClean="0">
                <a:solidFill>
                  <a:prstClr val="black"/>
                </a:solidFill>
                <a:latin typeface="Comic Sans MS" pitchFamily="66" charset="0"/>
              </a:rPr>
              <a:t>on</a:t>
            </a:r>
            <a:r>
              <a:rPr lang="es-MX" sz="1300" dirty="0" smtClean="0">
                <a:solidFill>
                  <a:prstClr val="black"/>
                </a:solidFill>
                <a:latin typeface="Comic Sans MS" pitchFamily="66" charset="0"/>
              </a:rPr>
              <a:t> </a:t>
            </a:r>
            <a:r>
              <a:rPr lang="es-MX" sz="1300" dirty="0" err="1" smtClean="0">
                <a:solidFill>
                  <a:prstClr val="black"/>
                </a:solidFill>
                <a:latin typeface="Comic Sans MS" pitchFamily="66" charset="0"/>
              </a:rPr>
              <a:t>employment</a:t>
            </a:r>
            <a:r>
              <a:rPr lang="es-MX" sz="1300" dirty="0" smtClean="0">
                <a:solidFill>
                  <a:prstClr val="black"/>
                </a:solidFill>
                <a:latin typeface="Comic Sans MS" pitchFamily="66" charset="0"/>
              </a:rPr>
              <a:t>, </a:t>
            </a:r>
            <a:r>
              <a:rPr lang="es-MX" sz="1300" dirty="0" err="1" smtClean="0">
                <a:solidFill>
                  <a:prstClr val="black"/>
                </a:solidFill>
                <a:latin typeface="Comic Sans MS" pitchFamily="66" charset="0"/>
              </a:rPr>
              <a:t>production</a:t>
            </a:r>
            <a:r>
              <a:rPr lang="es-MX" sz="1300" dirty="0" smtClean="0">
                <a:solidFill>
                  <a:prstClr val="black"/>
                </a:solidFill>
                <a:latin typeface="Comic Sans MS" pitchFamily="66" charset="0"/>
              </a:rPr>
              <a:t> (ton) and share of </a:t>
            </a:r>
            <a:r>
              <a:rPr lang="es-MX" sz="1300" dirty="0" err="1" smtClean="0">
                <a:solidFill>
                  <a:prstClr val="black"/>
                </a:solidFill>
                <a:latin typeface="Comic Sans MS" pitchFamily="66" charset="0"/>
              </a:rPr>
              <a:t>value</a:t>
            </a:r>
            <a:r>
              <a:rPr lang="es-MX" sz="1300" dirty="0" smtClean="0">
                <a:solidFill>
                  <a:prstClr val="black"/>
                </a:solidFill>
                <a:latin typeface="Comic Sans MS" pitchFamily="66" charset="0"/>
              </a:rPr>
              <a:t> </a:t>
            </a:r>
            <a:r>
              <a:rPr lang="es-MX" sz="1300" dirty="0" err="1" smtClean="0">
                <a:solidFill>
                  <a:prstClr val="black"/>
                </a:solidFill>
                <a:latin typeface="Comic Sans MS" pitchFamily="66" charset="0"/>
              </a:rPr>
              <a:t>added</a:t>
            </a:r>
            <a:r>
              <a:rPr lang="es-MX" sz="1300" dirty="0" smtClean="0">
                <a:solidFill>
                  <a:prstClr val="black"/>
                </a:solidFill>
                <a:latin typeface="Comic Sans MS" pitchFamily="66" charset="0"/>
              </a:rPr>
              <a:t> (GDP) in Argentina, Chile, México and </a:t>
            </a:r>
            <a:r>
              <a:rPr lang="es-MX" sz="1300" dirty="0" err="1" smtClean="0">
                <a:solidFill>
                  <a:prstClr val="black"/>
                </a:solidFill>
                <a:latin typeface="Comic Sans MS" pitchFamily="66" charset="0"/>
              </a:rPr>
              <a:t>Peru</a:t>
            </a:r>
            <a:r>
              <a:rPr lang="es-MX" sz="1300" dirty="0" smtClean="0">
                <a:solidFill>
                  <a:prstClr val="black"/>
                </a:solidFill>
                <a:latin typeface="Comic Sans MS" pitchFamily="66" charset="0"/>
              </a:rPr>
              <a:t> (Table1). </a:t>
            </a:r>
          </a:p>
          <a:p>
            <a:pPr defTabSz="457200" fontAlgn="auto">
              <a:spcBef>
                <a:spcPts val="0"/>
              </a:spcBef>
              <a:spcAft>
                <a:spcPts val="0"/>
              </a:spcAft>
              <a:buFont typeface="Arial" pitchFamily="34" charset="0"/>
              <a:buChar char="•"/>
            </a:pPr>
            <a:r>
              <a:rPr lang="es-AR" sz="1300" dirty="0" err="1" smtClean="0">
                <a:solidFill>
                  <a:prstClr val="black"/>
                </a:solidFill>
                <a:latin typeface="Comic Sans MS" pitchFamily="66" charset="0"/>
              </a:rPr>
              <a:t>Macroeconomic</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impact</a:t>
            </a:r>
            <a:r>
              <a:rPr lang="es-AR" sz="1300" dirty="0" smtClean="0">
                <a:solidFill>
                  <a:prstClr val="black"/>
                </a:solidFill>
                <a:latin typeface="Comic Sans MS" pitchFamily="66" charset="0"/>
              </a:rPr>
              <a:t> of </a:t>
            </a:r>
            <a:r>
              <a:rPr lang="es-AR" sz="1300" dirty="0" err="1" smtClean="0">
                <a:solidFill>
                  <a:prstClr val="black"/>
                </a:solidFill>
                <a:latin typeface="Comic Sans MS" pitchFamily="66" charset="0"/>
              </a:rPr>
              <a:t>the</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fisheries</a:t>
            </a:r>
            <a:r>
              <a:rPr lang="es-AR" sz="1300" dirty="0" smtClean="0">
                <a:solidFill>
                  <a:prstClr val="black"/>
                </a:solidFill>
                <a:latin typeface="Comic Sans MS" pitchFamily="66" charset="0"/>
              </a:rPr>
              <a:t>’ sector </a:t>
            </a:r>
            <a:r>
              <a:rPr lang="es-AR" sz="1300" dirty="0" err="1" smtClean="0">
                <a:solidFill>
                  <a:prstClr val="black"/>
                </a:solidFill>
                <a:latin typeface="Comic Sans MS" pitchFamily="66" charset="0"/>
              </a:rPr>
              <a:t>usually</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neglected</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when</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only</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primary</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activities</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i.e.</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excluding</a:t>
            </a:r>
            <a:r>
              <a:rPr lang="es-AR" sz="1300" dirty="0" smtClean="0">
                <a:solidFill>
                  <a:prstClr val="black"/>
                </a:solidFill>
                <a:latin typeface="Comic Sans MS" pitchFamily="66" charset="0"/>
              </a:rPr>
              <a:t> industrial </a:t>
            </a:r>
            <a:r>
              <a:rPr lang="es-AR" sz="1300" dirty="0" err="1" smtClean="0">
                <a:solidFill>
                  <a:prstClr val="black"/>
                </a:solidFill>
                <a:latin typeface="Comic Sans MS" pitchFamily="66" charset="0"/>
              </a:rPr>
              <a:t>processing</a:t>
            </a:r>
            <a:r>
              <a:rPr lang="es-AR" sz="1300" dirty="0" smtClean="0">
                <a:solidFill>
                  <a:prstClr val="black"/>
                </a:solidFill>
                <a:latin typeface="Comic Sans MS" pitchFamily="66" charset="0"/>
              </a:rPr>
              <a:t>) are </a:t>
            </a:r>
            <a:r>
              <a:rPr lang="es-AR" sz="1300" dirty="0" err="1" smtClean="0">
                <a:solidFill>
                  <a:prstClr val="black"/>
                </a:solidFill>
                <a:latin typeface="Comic Sans MS" pitchFamily="66" charset="0"/>
              </a:rPr>
              <a:t>considered</a:t>
            </a:r>
            <a:r>
              <a:rPr lang="es-AR" sz="1300" dirty="0" smtClean="0">
                <a:solidFill>
                  <a:prstClr val="black"/>
                </a:solidFill>
                <a:latin typeface="Comic Sans MS" pitchFamily="66" charset="0"/>
              </a:rPr>
              <a:t> (as </a:t>
            </a:r>
            <a:r>
              <a:rPr lang="es-AR" sz="1300" dirty="0" err="1" smtClean="0">
                <a:solidFill>
                  <a:prstClr val="black"/>
                </a:solidFill>
                <a:latin typeface="Comic Sans MS" pitchFamily="66" charset="0"/>
              </a:rPr>
              <a:t>shown</a:t>
            </a:r>
            <a:r>
              <a:rPr lang="es-AR" sz="1300" dirty="0" smtClean="0">
                <a:solidFill>
                  <a:prstClr val="black"/>
                </a:solidFill>
                <a:latin typeface="Comic Sans MS" pitchFamily="66" charset="0"/>
              </a:rPr>
              <a:t> in </a:t>
            </a:r>
            <a:r>
              <a:rPr lang="es-AR" sz="1300" dirty="0" err="1" smtClean="0">
                <a:solidFill>
                  <a:prstClr val="black"/>
                </a:solidFill>
                <a:latin typeface="Comic Sans MS" pitchFamily="66" charset="0"/>
              </a:rPr>
              <a:t>Table</a:t>
            </a:r>
            <a:r>
              <a:rPr lang="es-AR" sz="1300" dirty="0" smtClean="0">
                <a:solidFill>
                  <a:prstClr val="black"/>
                </a:solidFill>
                <a:latin typeface="Comic Sans MS" pitchFamily="66" charset="0"/>
              </a:rPr>
              <a:t> 1, </a:t>
            </a:r>
            <a:r>
              <a:rPr lang="es-AR" sz="1300" dirty="0" err="1" smtClean="0">
                <a:solidFill>
                  <a:prstClr val="black"/>
                </a:solidFill>
                <a:latin typeface="Comic Sans MS" pitchFamily="66" charset="0"/>
              </a:rPr>
              <a:t>the</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highest</a:t>
            </a:r>
            <a:r>
              <a:rPr lang="es-AR" sz="1300" dirty="0" smtClean="0">
                <a:solidFill>
                  <a:prstClr val="black"/>
                </a:solidFill>
                <a:latin typeface="Comic Sans MS" pitchFamily="66" charset="0"/>
              </a:rPr>
              <a:t> share </a:t>
            </a:r>
            <a:r>
              <a:rPr lang="es-AR" sz="1300" dirty="0" err="1" smtClean="0">
                <a:solidFill>
                  <a:prstClr val="black"/>
                </a:solidFill>
                <a:latin typeface="Comic Sans MS" pitchFamily="66" charset="0"/>
              </a:rPr>
              <a:t>is</a:t>
            </a:r>
            <a:r>
              <a:rPr lang="es-AR" sz="1300" dirty="0" smtClean="0">
                <a:solidFill>
                  <a:prstClr val="black"/>
                </a:solidFill>
                <a:latin typeface="Comic Sans MS" pitchFamily="66" charset="0"/>
              </a:rPr>
              <a:t> 1.4% of GDP). </a:t>
            </a:r>
            <a:r>
              <a:rPr lang="es-MX" sz="1300" dirty="0" err="1" smtClean="0">
                <a:solidFill>
                  <a:prstClr val="black"/>
                </a:solidFill>
                <a:latin typeface="Comic Sans MS" pitchFamily="66" charset="0"/>
              </a:rPr>
              <a:t>When</a:t>
            </a:r>
            <a:r>
              <a:rPr lang="es-MX" sz="1300" dirty="0" smtClean="0">
                <a:solidFill>
                  <a:prstClr val="black"/>
                </a:solidFill>
                <a:latin typeface="Comic Sans MS" pitchFamily="66" charset="0"/>
              </a:rPr>
              <a:t> </a:t>
            </a:r>
            <a:r>
              <a:rPr lang="es-MX" sz="1300" dirty="0" err="1" smtClean="0">
                <a:solidFill>
                  <a:prstClr val="black"/>
                </a:solidFill>
                <a:latin typeface="Comic Sans MS" pitchFamily="66" charset="0"/>
              </a:rPr>
              <a:t>considering</a:t>
            </a:r>
            <a:r>
              <a:rPr lang="es-MX" sz="1300" dirty="0" smtClean="0">
                <a:solidFill>
                  <a:prstClr val="black"/>
                </a:solidFill>
                <a:latin typeface="Comic Sans MS" pitchFamily="66" charset="0"/>
              </a:rPr>
              <a:t> industrial </a:t>
            </a:r>
            <a:r>
              <a:rPr lang="es-MX" sz="1300" dirty="0" err="1" smtClean="0">
                <a:solidFill>
                  <a:prstClr val="black"/>
                </a:solidFill>
                <a:latin typeface="Comic Sans MS" pitchFamily="66" charset="0"/>
              </a:rPr>
              <a:t>processing</a:t>
            </a:r>
            <a:r>
              <a:rPr lang="es-MX" sz="1300" dirty="0" smtClean="0">
                <a:solidFill>
                  <a:prstClr val="black"/>
                </a:solidFill>
                <a:latin typeface="Comic Sans MS" pitchFamily="66" charset="0"/>
              </a:rPr>
              <a:t>, </a:t>
            </a:r>
            <a:r>
              <a:rPr lang="es-MX" sz="1300" dirty="0" err="1" smtClean="0">
                <a:solidFill>
                  <a:prstClr val="black"/>
                </a:solidFill>
                <a:latin typeface="Comic Sans MS" pitchFamily="66" charset="0"/>
              </a:rPr>
              <a:t>fisheries</a:t>
            </a:r>
            <a:r>
              <a:rPr lang="es-MX" sz="1300" dirty="0" smtClean="0">
                <a:solidFill>
                  <a:prstClr val="black"/>
                </a:solidFill>
                <a:latin typeface="Comic Sans MS" pitchFamily="66" charset="0"/>
              </a:rPr>
              <a:t> share in GDP and in </a:t>
            </a:r>
            <a:r>
              <a:rPr lang="es-MX" sz="1300" dirty="0" err="1" smtClean="0">
                <a:solidFill>
                  <a:prstClr val="black"/>
                </a:solidFill>
                <a:latin typeface="Comic Sans MS" pitchFamily="66" charset="0"/>
              </a:rPr>
              <a:t>the</a:t>
            </a:r>
            <a:r>
              <a:rPr lang="es-MX" sz="1300" dirty="0" smtClean="0">
                <a:solidFill>
                  <a:prstClr val="black"/>
                </a:solidFill>
                <a:latin typeface="Comic Sans MS" pitchFamily="66" charset="0"/>
              </a:rPr>
              <a:t> total </a:t>
            </a:r>
            <a:r>
              <a:rPr lang="es-MX" sz="1300" dirty="0" err="1" smtClean="0">
                <a:solidFill>
                  <a:prstClr val="black"/>
                </a:solidFill>
                <a:latin typeface="Comic Sans MS" pitchFamily="66" charset="0"/>
              </a:rPr>
              <a:t>value</a:t>
            </a:r>
            <a:r>
              <a:rPr lang="es-MX" sz="1300" dirty="0" smtClean="0">
                <a:solidFill>
                  <a:prstClr val="black"/>
                </a:solidFill>
                <a:latin typeface="Comic Sans MS" pitchFamily="66" charset="0"/>
              </a:rPr>
              <a:t> of </a:t>
            </a:r>
            <a:r>
              <a:rPr lang="es-MX" sz="1300" dirty="0" err="1" smtClean="0">
                <a:solidFill>
                  <a:prstClr val="black"/>
                </a:solidFill>
                <a:latin typeface="Comic Sans MS" pitchFamily="66" charset="0"/>
              </a:rPr>
              <a:t>production</a:t>
            </a:r>
            <a:r>
              <a:rPr lang="es-MX" sz="1300" dirty="0" smtClean="0">
                <a:solidFill>
                  <a:prstClr val="black"/>
                </a:solidFill>
                <a:latin typeface="Comic Sans MS" pitchFamily="66" charset="0"/>
              </a:rPr>
              <a:t> of </a:t>
            </a:r>
            <a:r>
              <a:rPr lang="es-MX" sz="1300" dirty="0" err="1" smtClean="0">
                <a:solidFill>
                  <a:prstClr val="black"/>
                </a:solidFill>
                <a:latin typeface="Comic Sans MS" pitchFamily="66" charset="0"/>
              </a:rPr>
              <a:t>the</a:t>
            </a:r>
            <a:r>
              <a:rPr lang="es-MX" sz="1300" dirty="0" smtClean="0">
                <a:solidFill>
                  <a:prstClr val="black"/>
                </a:solidFill>
                <a:latin typeface="Comic Sans MS" pitchFamily="66" charset="0"/>
              </a:rPr>
              <a:t> </a:t>
            </a:r>
            <a:r>
              <a:rPr lang="es-MX" sz="1300" dirty="0" err="1" smtClean="0">
                <a:solidFill>
                  <a:prstClr val="black"/>
                </a:solidFill>
                <a:latin typeface="Comic Sans MS" pitchFamily="66" charset="0"/>
              </a:rPr>
              <a:t>economy</a:t>
            </a:r>
            <a:r>
              <a:rPr lang="es-MX" sz="1300" dirty="0" smtClean="0">
                <a:solidFill>
                  <a:prstClr val="black"/>
                </a:solidFill>
                <a:latin typeface="Comic Sans MS" pitchFamily="66" charset="0"/>
              </a:rPr>
              <a:t> </a:t>
            </a:r>
            <a:r>
              <a:rPr lang="es-MX" sz="1300" dirty="0" err="1" smtClean="0">
                <a:solidFill>
                  <a:prstClr val="black"/>
                </a:solidFill>
                <a:latin typeface="Comic Sans MS" pitchFamily="66" charset="0"/>
              </a:rPr>
              <a:t>may</a:t>
            </a:r>
            <a:r>
              <a:rPr lang="es-MX" sz="1300" dirty="0" smtClean="0">
                <a:solidFill>
                  <a:prstClr val="black"/>
                </a:solidFill>
                <a:latin typeface="Comic Sans MS" pitchFamily="66" charset="0"/>
              </a:rPr>
              <a:t> </a:t>
            </a:r>
            <a:r>
              <a:rPr lang="es-MX" sz="1300" dirty="0" err="1" smtClean="0">
                <a:solidFill>
                  <a:prstClr val="black"/>
                </a:solidFill>
                <a:latin typeface="Comic Sans MS" pitchFamily="66" charset="0"/>
              </a:rPr>
              <a:t>double</a:t>
            </a:r>
            <a:r>
              <a:rPr lang="es-MX" sz="1300" dirty="0" smtClean="0">
                <a:solidFill>
                  <a:prstClr val="black"/>
                </a:solidFill>
                <a:latin typeface="Comic Sans MS" pitchFamily="66" charset="0"/>
              </a:rPr>
              <a:t>.  H</a:t>
            </a:r>
            <a:r>
              <a:rPr lang="es-AR" sz="1300" dirty="0" err="1" smtClean="0">
                <a:solidFill>
                  <a:prstClr val="black"/>
                </a:solidFill>
                <a:latin typeface="Comic Sans MS" pitchFamily="66" charset="0"/>
              </a:rPr>
              <a:t>igher</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economic</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impact</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is</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found</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when</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considering</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the</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whole</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production</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chain</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Fisheries</a:t>
            </a:r>
            <a:r>
              <a:rPr lang="es-AR" sz="1300" dirty="0" smtClean="0">
                <a:solidFill>
                  <a:prstClr val="black"/>
                </a:solidFill>
                <a:latin typeface="Comic Sans MS" pitchFamily="66" charset="0"/>
              </a:rPr>
              <a:t>’ sector </a:t>
            </a:r>
            <a:r>
              <a:rPr lang="es-AR" sz="1300" dirty="0" err="1" smtClean="0">
                <a:solidFill>
                  <a:prstClr val="black"/>
                </a:solidFill>
                <a:latin typeface="Comic Sans MS" pitchFamily="66" charset="0"/>
              </a:rPr>
              <a:t>also</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exhibits</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high</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multiplier</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effects</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through</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its</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demand</a:t>
            </a:r>
            <a:r>
              <a:rPr lang="es-AR" sz="1300" dirty="0" smtClean="0">
                <a:solidFill>
                  <a:prstClr val="black"/>
                </a:solidFill>
                <a:latin typeface="Comic Sans MS" pitchFamily="66" charset="0"/>
              </a:rPr>
              <a:t> and </a:t>
            </a:r>
            <a:r>
              <a:rPr lang="es-AR" sz="1300" dirty="0" err="1" smtClean="0">
                <a:solidFill>
                  <a:prstClr val="black"/>
                </a:solidFill>
                <a:latin typeface="Comic Sans MS" pitchFamily="66" charset="0"/>
              </a:rPr>
              <a:t>supply</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relationship</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with</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other</a:t>
            </a:r>
            <a:r>
              <a:rPr lang="es-AR" sz="1300" dirty="0" smtClean="0">
                <a:solidFill>
                  <a:prstClr val="black"/>
                </a:solidFill>
                <a:latin typeface="Comic Sans MS" pitchFamily="66" charset="0"/>
              </a:rPr>
              <a:t> </a:t>
            </a:r>
            <a:r>
              <a:rPr lang="es-AR" sz="1300" dirty="0" err="1" smtClean="0">
                <a:solidFill>
                  <a:prstClr val="black"/>
                </a:solidFill>
                <a:latin typeface="Comic Sans MS" pitchFamily="66" charset="0"/>
              </a:rPr>
              <a:t>sectors</a:t>
            </a:r>
            <a:r>
              <a:rPr lang="es-AR" sz="1300" dirty="0" smtClean="0">
                <a:solidFill>
                  <a:prstClr val="black"/>
                </a:solidFill>
                <a:latin typeface="Comic Sans MS" pitchFamily="66" charset="0"/>
              </a:rPr>
              <a:t>/</a:t>
            </a:r>
            <a:r>
              <a:rPr lang="es-AR" sz="1300" dirty="0" err="1" smtClean="0">
                <a:solidFill>
                  <a:prstClr val="black"/>
                </a:solidFill>
                <a:latin typeface="Comic Sans MS" pitchFamily="66" charset="0"/>
              </a:rPr>
              <a:t>industries</a:t>
            </a:r>
            <a:r>
              <a:rPr lang="es-AR" sz="1300" dirty="0" smtClean="0">
                <a:solidFill>
                  <a:prstClr val="black"/>
                </a:solidFill>
                <a:latin typeface="Comic Sans MS" pitchFamily="66" charset="0"/>
              </a:rPr>
              <a:t>  (Table2).</a:t>
            </a:r>
            <a:br>
              <a:rPr lang="es-AR" sz="1300" dirty="0" smtClean="0">
                <a:solidFill>
                  <a:prstClr val="black"/>
                </a:solidFill>
                <a:latin typeface="Comic Sans MS" pitchFamily="66" charset="0"/>
              </a:rPr>
            </a:br>
            <a:endParaRPr lang="es-AR" sz="1300" dirty="0" smtClean="0">
              <a:solidFill>
                <a:prstClr val="black"/>
              </a:solidFill>
              <a:latin typeface="Comic Sans MS" pitchFamily="66" charset="0"/>
            </a:endParaRPr>
          </a:p>
          <a:p>
            <a:pPr defTabSz="457200" fontAlgn="auto">
              <a:spcBef>
                <a:spcPts val="0"/>
              </a:spcBef>
              <a:spcAft>
                <a:spcPts val="0"/>
              </a:spcAft>
            </a:pPr>
            <a:r>
              <a:rPr lang="es-AR" b="1" dirty="0" err="1" smtClean="0">
                <a:solidFill>
                  <a:prstClr val="black"/>
                </a:solidFill>
                <a:latin typeface="Comic Sans MS" pitchFamily="66" charset="0"/>
              </a:rPr>
              <a:t>Table</a:t>
            </a:r>
            <a:r>
              <a:rPr lang="es-AR" b="1" dirty="0" smtClean="0">
                <a:solidFill>
                  <a:prstClr val="black"/>
                </a:solidFill>
                <a:latin typeface="Comic Sans MS" pitchFamily="66" charset="0"/>
              </a:rPr>
              <a:t> 1. </a:t>
            </a:r>
            <a:r>
              <a:rPr lang="es-AR" b="1" dirty="0" err="1" smtClean="0">
                <a:solidFill>
                  <a:prstClr val="black"/>
                </a:solidFill>
                <a:latin typeface="Comic Sans MS" pitchFamily="66" charset="0"/>
              </a:rPr>
              <a:t>Main</a:t>
            </a:r>
            <a:r>
              <a:rPr lang="es-AR" b="1" dirty="0" smtClean="0">
                <a:solidFill>
                  <a:prstClr val="black"/>
                </a:solidFill>
                <a:latin typeface="Comic Sans MS" pitchFamily="66" charset="0"/>
              </a:rPr>
              <a:t> </a:t>
            </a:r>
            <a:r>
              <a:rPr lang="es-AR" b="1" dirty="0" err="1" smtClean="0">
                <a:solidFill>
                  <a:prstClr val="black"/>
                </a:solidFill>
                <a:latin typeface="Comic Sans MS" pitchFamily="66" charset="0"/>
              </a:rPr>
              <a:t>indicators</a:t>
            </a:r>
            <a:endParaRPr lang="es-AR" b="1" dirty="0" smtClean="0">
              <a:solidFill>
                <a:prstClr val="black"/>
              </a:solidFill>
              <a:latin typeface="Comic Sans MS" pitchFamily="66" charset="0"/>
            </a:endParaRPr>
          </a:p>
          <a:p>
            <a:pPr defTabSz="457200" fontAlgn="auto">
              <a:spcBef>
                <a:spcPts val="0"/>
              </a:spcBef>
              <a:spcAft>
                <a:spcPts val="0"/>
              </a:spcAft>
              <a:buFont typeface="Arial" pitchFamily="34" charset="0"/>
              <a:buChar char="•"/>
            </a:pPr>
            <a:endParaRPr lang="es-AR" dirty="0" smtClean="0">
              <a:solidFill>
                <a:prstClr val="black"/>
              </a:solidFill>
              <a:latin typeface="Comic Sans MS" pitchFamily="66" charset="0"/>
            </a:endParaRPr>
          </a:p>
          <a:p>
            <a:pPr defTabSz="457200" fontAlgn="auto">
              <a:spcBef>
                <a:spcPts val="0"/>
              </a:spcBef>
              <a:spcAft>
                <a:spcPts val="0"/>
              </a:spcAft>
              <a:buFont typeface="Arial" pitchFamily="34" charset="0"/>
              <a:buChar char="•"/>
            </a:pPr>
            <a:endParaRPr lang="es-AR" dirty="0" smtClean="0">
              <a:solidFill>
                <a:prstClr val="black"/>
              </a:solidFill>
              <a:latin typeface="Comic Sans MS" pitchFamily="66" charset="0"/>
            </a:endParaRPr>
          </a:p>
          <a:p>
            <a:pPr defTabSz="457200" fontAlgn="auto">
              <a:spcBef>
                <a:spcPts val="0"/>
              </a:spcBef>
              <a:spcAft>
                <a:spcPts val="0"/>
              </a:spcAft>
              <a:buFont typeface="Arial" pitchFamily="34" charset="0"/>
              <a:buChar char="•"/>
            </a:pPr>
            <a:endParaRPr lang="es-AR" dirty="0">
              <a:solidFill>
                <a:prstClr val="black"/>
              </a:solidFill>
              <a:latin typeface="Comic Sans MS" pitchFamily="66" charset="0"/>
            </a:endParaRPr>
          </a:p>
        </p:txBody>
      </p:sp>
      <p:graphicFrame>
        <p:nvGraphicFramePr>
          <p:cNvPr id="9" name="8 Tabla"/>
          <p:cNvGraphicFramePr>
            <a:graphicFrameLocks noGrp="1"/>
          </p:cNvGraphicFramePr>
          <p:nvPr/>
        </p:nvGraphicFramePr>
        <p:xfrm>
          <a:off x="4456693" y="4432939"/>
          <a:ext cx="4649378" cy="2425065"/>
        </p:xfrm>
        <a:graphic>
          <a:graphicData uri="http://schemas.openxmlformats.org/drawingml/2006/table">
            <a:tbl>
              <a:tblPr/>
              <a:tblGrid>
                <a:gridCol w="658664"/>
                <a:gridCol w="940948"/>
                <a:gridCol w="878218"/>
                <a:gridCol w="2171548"/>
              </a:tblGrid>
              <a:tr h="317231">
                <a:tc>
                  <a:txBody>
                    <a:bodyPr/>
                    <a:lstStyle/>
                    <a:p>
                      <a:pPr algn="ctr" rtl="0" fontAlgn="b"/>
                      <a:r>
                        <a:rPr lang="es-AR" sz="1200" b="1" i="0" u="none" strike="noStrike" dirty="0">
                          <a:solidFill>
                            <a:srgbClr val="000000"/>
                          </a:solidFill>
                          <a:latin typeface="Calibri"/>
                        </a:rPr>
                        <a:t>Country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s-AR" sz="1200" b="1" i="0" u="none" strike="noStrike" dirty="0" err="1">
                          <a:solidFill>
                            <a:srgbClr val="000000"/>
                          </a:solidFill>
                          <a:latin typeface="Calibri"/>
                        </a:rPr>
                        <a:t>Fisheries</a:t>
                      </a:r>
                      <a:r>
                        <a:rPr lang="es-AR" sz="1200" b="1" i="0" u="none" strike="noStrike" dirty="0">
                          <a:solidFill>
                            <a:srgbClr val="000000"/>
                          </a:solidFill>
                          <a:latin typeface="Calibri"/>
                        </a:rPr>
                        <a:t> </a:t>
                      </a:r>
                      <a:r>
                        <a:rPr lang="es-AR" sz="1200" b="1" i="0" u="none" strike="noStrike" dirty="0" err="1">
                          <a:solidFill>
                            <a:srgbClr val="000000"/>
                          </a:solidFill>
                          <a:latin typeface="Calibri"/>
                        </a:rPr>
                        <a:t>Production</a:t>
                      </a:r>
                      <a:endParaRPr lang="es-AR" sz="12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s-AR" sz="1200" b="1" i="0" u="none" strike="noStrike" dirty="0">
                          <a:solidFill>
                            <a:srgbClr val="000000"/>
                          </a:solidFill>
                          <a:latin typeface="Calibri"/>
                        </a:rPr>
                        <a:t>GDP share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s-AR" sz="1200" b="1" i="0" u="none" strike="noStrike" dirty="0" err="1">
                          <a:solidFill>
                            <a:srgbClr val="000000"/>
                          </a:solidFill>
                          <a:latin typeface="Calibri"/>
                        </a:rPr>
                        <a:t>Direct</a:t>
                      </a:r>
                      <a:r>
                        <a:rPr lang="es-AR" sz="1200" b="1" i="0" u="none" strike="noStrike" dirty="0">
                          <a:solidFill>
                            <a:srgbClr val="000000"/>
                          </a:solidFill>
                          <a:latin typeface="Calibri"/>
                        </a:rPr>
                        <a:t> </a:t>
                      </a:r>
                      <a:r>
                        <a:rPr lang="es-AR" sz="1200" b="1" i="0" u="none" strike="noStrike" dirty="0" err="1">
                          <a:solidFill>
                            <a:srgbClr val="000000"/>
                          </a:solidFill>
                          <a:latin typeface="Calibri"/>
                        </a:rPr>
                        <a:t>Jobs</a:t>
                      </a:r>
                      <a:r>
                        <a:rPr lang="es-AR" sz="1200" b="1" i="0" u="none" strike="noStrike" dirty="0">
                          <a:solidFill>
                            <a:srgbClr val="000000"/>
                          </a:solidFill>
                          <a:latin typeface="Calibri"/>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1820">
                <a:tc>
                  <a:txBody>
                    <a:bodyPr/>
                    <a:lstStyle/>
                    <a:p>
                      <a:pPr algn="ctr" rtl="0" fontAlgn="b"/>
                      <a:r>
                        <a:rPr lang="es-AR" sz="1200" b="0" i="0" u="none" strike="noStrike" dirty="0">
                          <a:solidFill>
                            <a:srgbClr val="000000"/>
                          </a:solidFill>
                          <a:latin typeface="Calibri"/>
                        </a:rPr>
                        <a:t>Argentina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s-AR" sz="1200" b="0" i="0" u="none" strike="noStrike" dirty="0" smtClean="0">
                          <a:solidFill>
                            <a:srgbClr val="000000"/>
                          </a:solidFill>
                          <a:latin typeface="+mn-lt"/>
                        </a:rPr>
                        <a:t>1.5 </a:t>
                      </a:r>
                      <a:r>
                        <a:rPr lang="es-AR" sz="1200" b="0" i="0" u="none" strike="noStrike" dirty="0" err="1" smtClean="0">
                          <a:solidFill>
                            <a:srgbClr val="000000"/>
                          </a:solidFill>
                          <a:latin typeface="+mn-lt"/>
                        </a:rPr>
                        <a:t>mill</a:t>
                      </a:r>
                      <a:r>
                        <a:rPr lang="es-AR" sz="1200" b="0" i="0" u="none" strike="noStrike" dirty="0" smtClean="0">
                          <a:solidFill>
                            <a:srgbClr val="000000"/>
                          </a:solidFill>
                          <a:latin typeface="+mn-lt"/>
                        </a:rPr>
                        <a:t> ton</a:t>
                      </a:r>
                    </a:p>
                    <a:p>
                      <a:pPr algn="ctr" rtl="0" fontAlgn="b"/>
                      <a:endParaRPr lang="es-AR"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s-AR" sz="1200" b="0" i="0" u="none" strike="noStrike" dirty="0" smtClean="0">
                          <a:solidFill>
                            <a:srgbClr val="000000"/>
                          </a:solidFill>
                          <a:latin typeface="+mn-lt"/>
                        </a:rPr>
                        <a:t>0.14%</a:t>
                      </a:r>
                      <a:endParaRPr lang="es-AR"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s-AR" sz="1200" b="0" i="0" u="none" strike="noStrike" dirty="0">
                          <a:solidFill>
                            <a:srgbClr val="000000"/>
                          </a:solidFill>
                          <a:latin typeface="Calibri"/>
                        </a:rPr>
                        <a:t>16000 (</a:t>
                      </a:r>
                      <a:r>
                        <a:rPr lang="es-AR" sz="1200" b="0" i="0" u="none" strike="noStrike" dirty="0" err="1">
                          <a:solidFill>
                            <a:srgbClr val="000000"/>
                          </a:solidFill>
                          <a:latin typeface="Calibri"/>
                        </a:rPr>
                        <a:t>primary</a:t>
                      </a:r>
                      <a:r>
                        <a:rPr lang="es-AR" sz="1200" b="0" i="0" u="none" strike="noStrike" dirty="0">
                          <a:solidFill>
                            <a:srgbClr val="000000"/>
                          </a:solidFill>
                          <a:latin typeface="Calibri"/>
                        </a:rPr>
                        <a:t> </a:t>
                      </a:r>
                      <a:r>
                        <a:rPr lang="es-AR" sz="1200" b="0" i="0" u="none" strike="noStrike" dirty="0" err="1">
                          <a:solidFill>
                            <a:srgbClr val="000000"/>
                          </a:solidFill>
                          <a:latin typeface="Calibri"/>
                        </a:rPr>
                        <a:t>fisheries</a:t>
                      </a:r>
                      <a:r>
                        <a:rPr lang="es-AR" sz="1200" b="0" i="0" u="none" strike="noStrike" dirty="0" smtClean="0">
                          <a:solidFill>
                            <a:srgbClr val="000000"/>
                          </a:solidFill>
                          <a:latin typeface="Calibri"/>
                        </a:rPr>
                        <a:t>) </a:t>
                      </a:r>
                    </a:p>
                    <a:p>
                      <a:pPr algn="l" rtl="0" fontAlgn="b"/>
                      <a:r>
                        <a:rPr lang="es-AR" sz="1200" b="0" i="0" u="none" strike="noStrike" dirty="0" smtClean="0">
                          <a:solidFill>
                            <a:srgbClr val="000000"/>
                          </a:solidFill>
                          <a:latin typeface="+mn-lt"/>
                        </a:rPr>
                        <a:t>10000 (</a:t>
                      </a:r>
                      <a:r>
                        <a:rPr lang="es-AR" sz="1200" b="0" i="0" u="none" strike="noStrike" dirty="0" err="1" smtClean="0">
                          <a:solidFill>
                            <a:srgbClr val="000000"/>
                          </a:solidFill>
                          <a:latin typeface="+mn-lt"/>
                        </a:rPr>
                        <a:t>processing</a:t>
                      </a:r>
                      <a:r>
                        <a:rPr lang="es-AR" sz="1200" b="0" i="0" u="none" strike="noStrike" dirty="0" smtClean="0">
                          <a:solidFill>
                            <a:srgbClr val="000000"/>
                          </a:solidFill>
                          <a:latin typeface="+mn-lt"/>
                        </a:rPr>
                        <a:t> </a:t>
                      </a:r>
                      <a:r>
                        <a:rPr lang="es-AR" sz="1200" b="0" i="0" u="none" strike="noStrike" dirty="0" err="1" smtClean="0">
                          <a:solidFill>
                            <a:srgbClr val="000000"/>
                          </a:solidFill>
                          <a:latin typeface="+mn-lt"/>
                        </a:rPr>
                        <a:t>ind</a:t>
                      </a:r>
                      <a:r>
                        <a:rPr lang="es-AR" sz="1200" b="0" i="0" u="none" strike="noStrike" dirty="0" smtClean="0">
                          <a:solidFill>
                            <a:srgbClr val="000000"/>
                          </a:solidFill>
                          <a:latin typeface="+mn-lt"/>
                        </a:rPr>
                        <a:t>.) </a:t>
                      </a:r>
                    </a:p>
                    <a:p>
                      <a:pPr algn="l" rtl="0" fontAlgn="b"/>
                      <a:r>
                        <a:rPr lang="es-AR" sz="1200" b="0" i="0" u="none" strike="noStrike" dirty="0" smtClean="0">
                          <a:solidFill>
                            <a:srgbClr val="000000"/>
                          </a:solidFill>
                          <a:latin typeface="+mn-lt"/>
                        </a:rPr>
                        <a:t>26000 (total)</a:t>
                      </a:r>
                      <a:endParaRPr lang="es-AR"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1820">
                <a:tc>
                  <a:txBody>
                    <a:bodyPr/>
                    <a:lstStyle/>
                    <a:p>
                      <a:pPr algn="ctr" rtl="0" fontAlgn="b"/>
                      <a:r>
                        <a:rPr lang="es-AR" sz="1200" b="0" i="0" u="none" strike="noStrike" dirty="0" smtClean="0">
                          <a:solidFill>
                            <a:srgbClr val="000000"/>
                          </a:solidFill>
                          <a:latin typeface="Calibri"/>
                        </a:rPr>
                        <a:t>Chile</a:t>
                      </a:r>
                      <a:endParaRPr lang="es-AR"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es-AR" sz="1200" b="0" i="0" u="none" strike="noStrike" dirty="0" smtClean="0">
                        <a:solidFill>
                          <a:srgbClr val="000000"/>
                        </a:solidFill>
                        <a:latin typeface="Calibri"/>
                      </a:endParaRPr>
                    </a:p>
                    <a:p>
                      <a:pPr algn="ctr" rtl="0" fontAlgn="b"/>
                      <a:r>
                        <a:rPr lang="es-AR" sz="1200" b="0" i="0" u="none" strike="noStrike" dirty="0" smtClean="0">
                          <a:solidFill>
                            <a:srgbClr val="000000"/>
                          </a:solidFill>
                          <a:latin typeface="Calibri"/>
                        </a:rPr>
                        <a:t>4.2 </a:t>
                      </a:r>
                      <a:r>
                        <a:rPr lang="es-AR" sz="1200" b="0" i="0" u="none" strike="noStrike" dirty="0" err="1">
                          <a:solidFill>
                            <a:srgbClr val="000000"/>
                          </a:solidFill>
                          <a:latin typeface="Calibri"/>
                        </a:rPr>
                        <a:t>mill</a:t>
                      </a:r>
                      <a:r>
                        <a:rPr lang="es-AR" sz="1200" b="0" i="0" u="none" strike="noStrike" dirty="0">
                          <a:solidFill>
                            <a:srgbClr val="000000"/>
                          </a:solidFill>
                          <a:latin typeface="Calibri"/>
                        </a:rPr>
                        <a:t> ton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s-AR" sz="1200" b="0" i="0" u="none" strike="noStrike" dirty="0" smtClean="0">
                          <a:solidFill>
                            <a:srgbClr val="000000"/>
                          </a:solidFill>
                          <a:latin typeface="Calibri"/>
                        </a:rPr>
                        <a:t>1.05%</a:t>
                      </a:r>
                      <a:endParaRPr lang="es-AR" sz="1200" b="0" i="0" u="none" strike="noStrike" dirty="0">
                        <a:solidFill>
                          <a:srgbClr val="000000"/>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AR" sz="1200" b="0" i="0" u="none" strike="noStrike" dirty="0">
                          <a:solidFill>
                            <a:srgbClr val="000000"/>
                          </a:solidFill>
                          <a:latin typeface="Calibri"/>
                        </a:rPr>
                        <a:t>76000 (</a:t>
                      </a:r>
                      <a:r>
                        <a:rPr lang="es-AR" sz="1200" b="0" i="0" u="none" strike="noStrike" dirty="0" err="1">
                          <a:solidFill>
                            <a:srgbClr val="000000"/>
                          </a:solidFill>
                          <a:latin typeface="Calibri"/>
                        </a:rPr>
                        <a:t>primary</a:t>
                      </a:r>
                      <a:r>
                        <a:rPr lang="es-AR" sz="1200" b="0" i="0" u="none" strike="noStrike" dirty="0">
                          <a:solidFill>
                            <a:srgbClr val="000000"/>
                          </a:solidFill>
                          <a:latin typeface="Calibri"/>
                        </a:rPr>
                        <a:t>  and </a:t>
                      </a:r>
                      <a:r>
                        <a:rPr lang="es-AR" sz="1200" b="0" i="0" u="none" strike="noStrike" dirty="0" err="1">
                          <a:solidFill>
                            <a:srgbClr val="000000"/>
                          </a:solidFill>
                          <a:latin typeface="Calibri"/>
                        </a:rPr>
                        <a:t>aquaculture</a:t>
                      </a:r>
                      <a:r>
                        <a:rPr lang="es-AR" sz="1200" b="0" i="0" u="none" strike="noStrike" dirty="0" smtClean="0">
                          <a:solidFill>
                            <a:srgbClr val="000000"/>
                          </a:solidFill>
                          <a:latin typeface="Calibri"/>
                        </a:rPr>
                        <a:t>)</a:t>
                      </a:r>
                      <a:r>
                        <a:rPr lang="es-AR" sz="1200" b="0" i="0" u="none" strike="noStrike" dirty="0" smtClean="0">
                          <a:solidFill>
                            <a:srgbClr val="000000"/>
                          </a:solidFill>
                          <a:latin typeface="+mn-lt"/>
                        </a:rPr>
                        <a:t/>
                      </a:r>
                      <a:br>
                        <a:rPr lang="es-AR" sz="1200" b="0" i="0" u="none" strike="noStrike" dirty="0" smtClean="0">
                          <a:solidFill>
                            <a:srgbClr val="000000"/>
                          </a:solidFill>
                          <a:latin typeface="+mn-lt"/>
                        </a:rPr>
                      </a:br>
                      <a:r>
                        <a:rPr lang="es-AR" sz="1200" b="0" i="0" u="none" strike="noStrike" dirty="0" smtClean="0">
                          <a:solidFill>
                            <a:srgbClr val="000000"/>
                          </a:solidFill>
                          <a:latin typeface="+mn-lt"/>
                        </a:rPr>
                        <a:t>42000 (</a:t>
                      </a:r>
                      <a:r>
                        <a:rPr lang="es-AR" sz="1200" b="0" i="0" u="none" strike="noStrike" dirty="0" err="1" smtClean="0">
                          <a:solidFill>
                            <a:srgbClr val="000000"/>
                          </a:solidFill>
                          <a:latin typeface="+mn-lt"/>
                        </a:rPr>
                        <a:t>processing</a:t>
                      </a:r>
                      <a:r>
                        <a:rPr lang="es-AR" sz="1200" b="0" i="0" u="none" strike="noStrike" dirty="0" smtClean="0">
                          <a:solidFill>
                            <a:srgbClr val="000000"/>
                          </a:solidFill>
                          <a:latin typeface="+mn-lt"/>
                        </a:rPr>
                        <a:t> </a:t>
                      </a:r>
                      <a:r>
                        <a:rPr lang="es-AR" sz="1200" b="0" i="0" u="none" strike="noStrike" dirty="0" err="1" smtClean="0">
                          <a:solidFill>
                            <a:srgbClr val="000000"/>
                          </a:solidFill>
                          <a:latin typeface="+mn-lt"/>
                        </a:rPr>
                        <a:t>ind</a:t>
                      </a:r>
                      <a:r>
                        <a:rPr lang="es-AR" sz="1200" b="0" i="0" u="none" strike="noStrike" dirty="0" smtClean="0">
                          <a:solidFill>
                            <a:srgbClr val="000000"/>
                          </a:solidFill>
                          <a:latin typeface="+mn-lt"/>
                        </a:rPr>
                        <a:t>.)</a:t>
                      </a:r>
                    </a:p>
                    <a:p>
                      <a:pPr marL="0" marR="0" indent="0" algn="l" defTabSz="457200" rtl="0" eaLnBrk="1" fontAlgn="b" latinLnBrk="0" hangingPunct="1">
                        <a:lnSpc>
                          <a:spcPct val="100000"/>
                        </a:lnSpc>
                        <a:spcBef>
                          <a:spcPts val="0"/>
                        </a:spcBef>
                        <a:spcAft>
                          <a:spcPts val="0"/>
                        </a:spcAft>
                        <a:buClrTx/>
                        <a:buSzTx/>
                        <a:buFontTx/>
                        <a:buNone/>
                        <a:tabLst/>
                        <a:defRPr/>
                      </a:pPr>
                      <a:r>
                        <a:rPr lang="es-AR" sz="1200" b="0" i="0" u="none" strike="noStrike" dirty="0" smtClean="0">
                          <a:solidFill>
                            <a:srgbClr val="000000"/>
                          </a:solidFill>
                          <a:latin typeface="+mn-lt"/>
                        </a:rPr>
                        <a:t>118000 (total)</a:t>
                      </a:r>
                      <a:endParaRPr lang="es-AR" sz="12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7231">
                <a:tc>
                  <a:txBody>
                    <a:bodyPr/>
                    <a:lstStyle/>
                    <a:p>
                      <a:pPr algn="ctr" rtl="0" fontAlgn="b"/>
                      <a:r>
                        <a:rPr lang="es-AR" sz="1200" b="0" i="0" u="none" strike="noStrike" dirty="0">
                          <a:solidFill>
                            <a:srgbClr val="000000"/>
                          </a:solidFill>
                          <a:latin typeface="Calibri"/>
                        </a:rPr>
                        <a:t>México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s-AR" sz="1200" b="0" i="0" u="none" strike="noStrike" dirty="0">
                          <a:solidFill>
                            <a:srgbClr val="000000"/>
                          </a:solidFill>
                          <a:latin typeface="Calibri"/>
                        </a:rPr>
                        <a:t>1.6 </a:t>
                      </a:r>
                      <a:r>
                        <a:rPr lang="es-AR" sz="1200" b="0" i="0" u="none" strike="noStrike" dirty="0" err="1">
                          <a:solidFill>
                            <a:srgbClr val="000000"/>
                          </a:solidFill>
                          <a:latin typeface="Calibri"/>
                        </a:rPr>
                        <a:t>mill</a:t>
                      </a:r>
                      <a:r>
                        <a:rPr lang="es-AR" sz="1200" b="0" i="0" u="none" strike="noStrike" dirty="0">
                          <a:solidFill>
                            <a:srgbClr val="000000"/>
                          </a:solidFill>
                          <a:latin typeface="Calibri"/>
                        </a:rPr>
                        <a:t> 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s-AR" sz="1200" b="0" i="0" u="none" strike="noStrike" dirty="0" smtClean="0">
                          <a:solidFill>
                            <a:srgbClr val="000000"/>
                          </a:solidFill>
                          <a:latin typeface="Calibri"/>
                        </a:rPr>
                        <a:t>0.1%</a:t>
                      </a:r>
                      <a:endParaRPr lang="es-AR"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es-AR" sz="1200" b="0" i="0" u="none" strike="noStrike" dirty="0" smtClean="0">
                          <a:solidFill>
                            <a:srgbClr val="000000"/>
                          </a:solidFill>
                          <a:latin typeface="Calibri"/>
                        </a:rPr>
                        <a:t>200000 (total </a:t>
                      </a:r>
                      <a:r>
                        <a:rPr lang="es-AR" sz="1200" b="0" i="0" u="none" strike="noStrike" dirty="0" err="1" smtClean="0">
                          <a:solidFill>
                            <a:srgbClr val="000000"/>
                          </a:solidFill>
                          <a:latin typeface="Calibri"/>
                        </a:rPr>
                        <a:t>including</a:t>
                      </a:r>
                      <a:r>
                        <a:rPr lang="es-AR" sz="1200" b="0" i="0" u="none" strike="noStrike" dirty="0" smtClean="0">
                          <a:solidFill>
                            <a:srgbClr val="000000"/>
                          </a:solidFill>
                          <a:latin typeface="Calibri"/>
                        </a:rPr>
                        <a:t> </a:t>
                      </a:r>
                      <a:r>
                        <a:rPr lang="es-AR" sz="1200" b="0" i="0" u="none" strike="noStrike" dirty="0" err="1" smtClean="0">
                          <a:solidFill>
                            <a:srgbClr val="000000"/>
                          </a:solidFill>
                          <a:latin typeface="Calibri"/>
                        </a:rPr>
                        <a:t>aquaculture</a:t>
                      </a:r>
                      <a:r>
                        <a:rPr lang="es-AR" sz="1200" b="0" i="0" u="none" strike="noStrike" dirty="0" smtClean="0">
                          <a:solidFill>
                            <a:srgbClr val="000000"/>
                          </a:solidFill>
                          <a:latin typeface="Calibri"/>
                        </a:rPr>
                        <a:t>)</a:t>
                      </a:r>
                      <a:endParaRPr lang="es-AR" sz="12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71820">
                <a:tc>
                  <a:txBody>
                    <a:bodyPr/>
                    <a:lstStyle/>
                    <a:p>
                      <a:pPr algn="ctr" rtl="0" fontAlgn="b"/>
                      <a:r>
                        <a:rPr lang="es-AR" sz="1200" b="0" i="0" u="none" strike="noStrike" dirty="0">
                          <a:solidFill>
                            <a:srgbClr val="000000"/>
                          </a:solidFill>
                          <a:latin typeface="Calibri"/>
                        </a:rPr>
                        <a:t>Perú</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s-AR" sz="1200" b="0" i="0" u="none" strike="noStrike" dirty="0">
                          <a:solidFill>
                            <a:srgbClr val="000000"/>
                          </a:solidFill>
                          <a:latin typeface="Calibri"/>
                        </a:rPr>
                        <a:t>7.1 </a:t>
                      </a:r>
                      <a:r>
                        <a:rPr lang="es-AR" sz="1200" b="0" i="0" u="none" strike="noStrike" dirty="0" err="1">
                          <a:solidFill>
                            <a:srgbClr val="000000"/>
                          </a:solidFill>
                          <a:latin typeface="Calibri"/>
                        </a:rPr>
                        <a:t>mill</a:t>
                      </a:r>
                      <a:r>
                        <a:rPr lang="es-AR" sz="1200" b="0" i="0" u="none" strike="noStrike" dirty="0">
                          <a:solidFill>
                            <a:srgbClr val="000000"/>
                          </a:solidFill>
                          <a:latin typeface="Calibri"/>
                        </a:rPr>
                        <a:t> 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s-AR" sz="1200" b="0" i="0" u="none" strike="noStrike" dirty="0">
                          <a:solidFill>
                            <a:srgbClr val="000000"/>
                          </a:solidFill>
                          <a:latin typeface="Calibri"/>
                        </a:rPr>
                        <a:t>1.4</a:t>
                      </a:r>
                      <a:r>
                        <a:rPr lang="es-AR" sz="1200" b="0" i="0" u="none" strike="noStrike" dirty="0" smtClean="0">
                          <a:solidFill>
                            <a:srgbClr val="000000"/>
                          </a:solidFill>
                          <a:latin typeface="Calibri"/>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s-AR" sz="1200" b="0" i="0" u="none" strike="noStrike" dirty="0" smtClean="0">
                          <a:solidFill>
                            <a:srgbClr val="000000"/>
                          </a:solidFill>
                          <a:latin typeface="+mn-lt"/>
                        </a:rPr>
                        <a:t>121000 (</a:t>
                      </a:r>
                      <a:r>
                        <a:rPr lang="es-AR" sz="1200" b="0" i="0" u="none" strike="noStrike" dirty="0" err="1" smtClean="0">
                          <a:solidFill>
                            <a:srgbClr val="000000"/>
                          </a:solidFill>
                          <a:latin typeface="+mn-lt"/>
                        </a:rPr>
                        <a:t>primary</a:t>
                      </a:r>
                      <a:r>
                        <a:rPr lang="es-AR" sz="1200" b="0" i="0" u="none" strike="noStrike" dirty="0" smtClean="0">
                          <a:solidFill>
                            <a:srgbClr val="000000"/>
                          </a:solidFill>
                          <a:latin typeface="+mn-lt"/>
                        </a:rPr>
                        <a:t> </a:t>
                      </a:r>
                      <a:r>
                        <a:rPr lang="es-AR" sz="1200" b="0" i="0" u="none" strike="noStrike" dirty="0" err="1" smtClean="0">
                          <a:solidFill>
                            <a:srgbClr val="000000"/>
                          </a:solidFill>
                          <a:latin typeface="+mn-lt"/>
                        </a:rPr>
                        <a:t>fisheries</a:t>
                      </a:r>
                      <a:r>
                        <a:rPr lang="es-AR" sz="1200" b="0" i="0" u="none" strike="noStrike" dirty="0" smtClean="0">
                          <a:solidFill>
                            <a:srgbClr val="000000"/>
                          </a:solidFill>
                          <a:latin typeface="+mn-lt"/>
                        </a:rPr>
                        <a:t>)               24000 (</a:t>
                      </a:r>
                      <a:r>
                        <a:rPr lang="es-AR" sz="1200" b="0" i="0" u="none" strike="noStrike" dirty="0" err="1" smtClean="0">
                          <a:solidFill>
                            <a:srgbClr val="000000"/>
                          </a:solidFill>
                          <a:latin typeface="+mn-lt"/>
                        </a:rPr>
                        <a:t>processing</a:t>
                      </a:r>
                      <a:r>
                        <a:rPr lang="es-AR" sz="1200" b="0" i="0" u="none" strike="noStrike" baseline="0" dirty="0" smtClean="0">
                          <a:solidFill>
                            <a:srgbClr val="000000"/>
                          </a:solidFill>
                          <a:latin typeface="+mn-lt"/>
                        </a:rPr>
                        <a:t> </a:t>
                      </a:r>
                      <a:r>
                        <a:rPr lang="es-AR" sz="1200" b="0" i="0" u="none" strike="noStrike" baseline="0" dirty="0" err="1" smtClean="0">
                          <a:solidFill>
                            <a:srgbClr val="000000"/>
                          </a:solidFill>
                          <a:latin typeface="+mn-lt"/>
                        </a:rPr>
                        <a:t>ind</a:t>
                      </a:r>
                      <a:r>
                        <a:rPr lang="es-AR" sz="1200" b="0" i="0" u="none" strike="noStrike" baseline="0" dirty="0" smtClean="0">
                          <a:solidFill>
                            <a:srgbClr val="000000"/>
                          </a:solidFill>
                          <a:latin typeface="+mn-lt"/>
                        </a:rPr>
                        <a:t>)</a:t>
                      </a:r>
                      <a:endParaRPr lang="es-AR" sz="1200" b="0" i="0" u="none" strike="noStrike" dirty="0" smtClean="0">
                        <a:solidFill>
                          <a:srgbClr val="000000"/>
                        </a:solidFill>
                        <a:latin typeface="+mn-lt"/>
                      </a:endParaRPr>
                    </a:p>
                    <a:p>
                      <a:pPr algn="l" rtl="0" fontAlgn="b"/>
                      <a:r>
                        <a:rPr lang="es-AR" sz="1200" b="0" i="0" u="none" strike="noStrike" dirty="0" smtClean="0">
                          <a:solidFill>
                            <a:srgbClr val="000000"/>
                          </a:solidFill>
                          <a:latin typeface="Calibri"/>
                        </a:rPr>
                        <a:t>145000 (total)</a:t>
                      </a:r>
                      <a:endParaRPr lang="es-AR" sz="1200" b="0" i="0" u="none" strike="noStrike" dirty="0">
                        <a:solidFill>
                          <a:srgbClr val="000000"/>
                        </a:solidFill>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7638220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3968520249"/>
              </p:ext>
            </p:extLst>
          </p:nvPr>
        </p:nvGraphicFramePr>
        <p:xfrm>
          <a:off x="110429" y="110606"/>
          <a:ext cx="6365325" cy="4949190"/>
        </p:xfrm>
        <a:graphic>
          <a:graphicData uri="http://schemas.openxmlformats.org/drawingml/2006/table">
            <a:tbl>
              <a:tblPr/>
              <a:tblGrid>
                <a:gridCol w="1466832"/>
                <a:gridCol w="1086543"/>
                <a:gridCol w="1231415"/>
                <a:gridCol w="1398921"/>
                <a:gridCol w="1121650"/>
                <a:gridCol w="59964"/>
              </a:tblGrid>
              <a:tr h="190500">
                <a:tc gridSpan="5">
                  <a:txBody>
                    <a:bodyPr/>
                    <a:lstStyle/>
                    <a:p>
                      <a:pPr algn="l" fontAlgn="b"/>
                      <a:r>
                        <a:rPr lang="fr-FR" sz="1600" b="1" i="0" u="none" strike="noStrike" dirty="0" smtClean="0">
                          <a:solidFill>
                            <a:srgbClr val="000000"/>
                          </a:solidFill>
                          <a:latin typeface="Calibri"/>
                        </a:rPr>
                        <a:t>RESULTS (</a:t>
                      </a:r>
                      <a:r>
                        <a:rPr lang="fr-FR" sz="1600" b="1" i="0" u="none" strike="noStrike" dirty="0" err="1" smtClean="0">
                          <a:solidFill>
                            <a:srgbClr val="000000"/>
                          </a:solidFill>
                          <a:latin typeface="Calibri"/>
                        </a:rPr>
                        <a:t>continued</a:t>
                      </a:r>
                      <a:r>
                        <a:rPr lang="fr-FR" sz="1600" b="1" i="0" u="none" strike="noStrike" dirty="0" smtClean="0">
                          <a:solidFill>
                            <a:srgbClr val="000000"/>
                          </a:solidFill>
                          <a:latin typeface="Calibri"/>
                        </a:rPr>
                        <a:t>)</a:t>
                      </a:r>
                    </a:p>
                    <a:p>
                      <a:pPr algn="l" fontAlgn="b"/>
                      <a:r>
                        <a:rPr lang="fr-FR" sz="1600" b="1" i="0" u="none" strike="noStrike" dirty="0" smtClean="0">
                          <a:solidFill>
                            <a:srgbClr val="000000"/>
                          </a:solidFill>
                          <a:latin typeface="Calibri"/>
                        </a:rPr>
                        <a:t>Table 2. Multiplier </a:t>
                      </a:r>
                      <a:r>
                        <a:rPr lang="fr-FR" sz="1600" b="1" i="0" u="none" strike="noStrike" dirty="0" err="1">
                          <a:solidFill>
                            <a:srgbClr val="000000"/>
                          </a:solidFill>
                          <a:latin typeface="Calibri"/>
                        </a:rPr>
                        <a:t>effect</a:t>
                      </a:r>
                      <a:r>
                        <a:rPr lang="fr-FR" sz="1600" b="1" i="0" u="none" strike="noStrike" dirty="0">
                          <a:solidFill>
                            <a:srgbClr val="000000"/>
                          </a:solidFill>
                          <a:latin typeface="Calibri"/>
                        </a:rPr>
                        <a:t> </a:t>
                      </a:r>
                      <a:r>
                        <a:rPr lang="fr-FR" sz="1600" b="1" i="0" u="none" strike="noStrike" dirty="0" err="1">
                          <a:solidFill>
                            <a:srgbClr val="000000"/>
                          </a:solidFill>
                          <a:latin typeface="Calibri"/>
                        </a:rPr>
                        <a:t>estimates</a:t>
                      </a:r>
                      <a:r>
                        <a:rPr lang="fr-FR" sz="1600" b="1" i="0" u="none" strike="noStrike" dirty="0">
                          <a:solidFill>
                            <a:srgbClr val="000000"/>
                          </a:solidFill>
                          <a:latin typeface="Calibri"/>
                        </a:rPr>
                        <a:t> per </a:t>
                      </a:r>
                      <a:r>
                        <a:rPr lang="fr-FR" sz="1600" b="1" i="0" u="none" strike="noStrike" dirty="0" smtClean="0">
                          <a:solidFill>
                            <a:srgbClr val="000000"/>
                          </a:solidFill>
                          <a:latin typeface="Calibri"/>
                        </a:rPr>
                        <a:t> </a:t>
                      </a:r>
                      <a:r>
                        <a:rPr lang="fr-FR" sz="1600" b="1" i="0" u="none" strike="noStrike" dirty="0" err="1" smtClean="0">
                          <a:solidFill>
                            <a:srgbClr val="000000"/>
                          </a:solidFill>
                          <a:latin typeface="Calibri"/>
                        </a:rPr>
                        <a:t>sub</a:t>
                      </a:r>
                      <a:r>
                        <a:rPr lang="fr-FR" sz="1600" b="1" i="0" u="none" strike="noStrike" dirty="0" smtClean="0">
                          <a:solidFill>
                            <a:srgbClr val="000000"/>
                          </a:solidFill>
                          <a:latin typeface="Calibri"/>
                        </a:rPr>
                        <a:t>-</a:t>
                      </a:r>
                      <a:r>
                        <a:rPr lang="fr-FR" sz="1600" b="1" i="0" u="none" strike="noStrike" dirty="0" err="1" smtClean="0">
                          <a:solidFill>
                            <a:srgbClr val="000000"/>
                          </a:solidFill>
                          <a:latin typeface="Calibri"/>
                        </a:rPr>
                        <a:t>sector</a:t>
                      </a:r>
                      <a:endParaRPr lang="fr-FR" sz="1600" b="1" i="0" u="none" strike="noStrike" dirty="0" smtClean="0">
                        <a:solidFill>
                          <a:srgbClr val="000000"/>
                        </a:solidFill>
                        <a:latin typeface="Calibri"/>
                      </a:endParaRPr>
                    </a:p>
                    <a:p>
                      <a:pPr algn="l" fontAlgn="b"/>
                      <a:r>
                        <a:rPr lang="es-AR" sz="1600" b="0" i="0" u="none" strike="noStrike" dirty="0" smtClean="0">
                          <a:solidFill>
                            <a:srgbClr val="000000"/>
                          </a:solidFill>
                          <a:latin typeface="+mn-lt"/>
                        </a:rPr>
                        <a:t>(</a:t>
                      </a:r>
                      <a:r>
                        <a:rPr lang="es-AR" sz="1200" b="0" i="0" u="none" strike="noStrike" dirty="0" err="1" smtClean="0">
                          <a:solidFill>
                            <a:srgbClr val="000000"/>
                          </a:solidFill>
                          <a:latin typeface="+mn-lt"/>
                        </a:rPr>
                        <a:t>range</a:t>
                      </a:r>
                      <a:r>
                        <a:rPr lang="es-AR" sz="1200" b="0" i="0" u="none" strike="noStrike" dirty="0" smtClean="0">
                          <a:solidFill>
                            <a:srgbClr val="000000"/>
                          </a:solidFill>
                          <a:latin typeface="+mn-lt"/>
                        </a:rPr>
                        <a:t> of </a:t>
                      </a:r>
                      <a:r>
                        <a:rPr lang="es-AR" sz="1200" b="0" i="0" u="none" strike="noStrike" dirty="0" err="1" smtClean="0">
                          <a:solidFill>
                            <a:srgbClr val="000000"/>
                          </a:solidFill>
                          <a:latin typeface="+mn-lt"/>
                        </a:rPr>
                        <a:t>estimates</a:t>
                      </a:r>
                      <a:r>
                        <a:rPr lang="es-AR" sz="1200" b="0" i="0" u="none" strike="noStrike" dirty="0" smtClean="0">
                          <a:solidFill>
                            <a:srgbClr val="000000"/>
                          </a:solidFill>
                          <a:latin typeface="+mn-lt"/>
                        </a:rPr>
                        <a:t> </a:t>
                      </a:r>
                      <a:r>
                        <a:rPr lang="es-AR" sz="1200" b="0" i="0" u="none" strike="noStrike" dirty="0" err="1" smtClean="0">
                          <a:solidFill>
                            <a:srgbClr val="000000"/>
                          </a:solidFill>
                          <a:latin typeface="+mn-lt"/>
                        </a:rPr>
                        <a:t>according</a:t>
                      </a:r>
                      <a:r>
                        <a:rPr lang="es-AR" sz="1200" b="0" i="0" u="none" strike="noStrike" dirty="0" smtClean="0">
                          <a:solidFill>
                            <a:srgbClr val="000000"/>
                          </a:solidFill>
                          <a:latin typeface="+mn-lt"/>
                        </a:rPr>
                        <a:t> </a:t>
                      </a:r>
                      <a:r>
                        <a:rPr lang="es-AR" sz="1200" b="0" i="0" u="none" strike="noStrike" dirty="0" err="1" smtClean="0">
                          <a:solidFill>
                            <a:srgbClr val="000000"/>
                          </a:solidFill>
                          <a:latin typeface="+mn-lt"/>
                        </a:rPr>
                        <a:t>to</a:t>
                      </a:r>
                      <a:r>
                        <a:rPr lang="es-AR" sz="1200" b="0" i="0" u="none" strike="noStrike" dirty="0" smtClean="0">
                          <a:solidFill>
                            <a:srgbClr val="000000"/>
                          </a:solidFill>
                          <a:latin typeface="+mn-lt"/>
                        </a:rPr>
                        <a:t> </a:t>
                      </a:r>
                      <a:r>
                        <a:rPr lang="es-AR" sz="1200" b="0" i="0" u="none" strike="noStrike" dirty="0" err="1" smtClean="0">
                          <a:solidFill>
                            <a:srgbClr val="000000"/>
                          </a:solidFill>
                          <a:latin typeface="+mn-lt"/>
                        </a:rPr>
                        <a:t>different</a:t>
                      </a:r>
                      <a:r>
                        <a:rPr lang="es-AR" sz="1200" b="0" i="0" u="none" strike="noStrike" baseline="0" dirty="0" smtClean="0">
                          <a:solidFill>
                            <a:srgbClr val="000000"/>
                          </a:solidFill>
                          <a:latin typeface="+mn-lt"/>
                        </a:rPr>
                        <a:t> </a:t>
                      </a:r>
                      <a:r>
                        <a:rPr lang="es-AR" sz="1200" b="0" i="0" u="none" strike="noStrike" baseline="0" dirty="0" err="1" smtClean="0">
                          <a:solidFill>
                            <a:srgbClr val="000000"/>
                          </a:solidFill>
                          <a:latin typeface="+mn-lt"/>
                        </a:rPr>
                        <a:t>indicator</a:t>
                      </a:r>
                      <a:r>
                        <a:rPr lang="es-AR" sz="1200" b="0" i="0" u="none" strike="noStrike" baseline="0" dirty="0" smtClean="0">
                          <a:solidFill>
                            <a:srgbClr val="000000"/>
                          </a:solidFill>
                          <a:latin typeface="+mn-lt"/>
                        </a:rPr>
                        <a:t> </a:t>
                      </a:r>
                      <a:r>
                        <a:rPr lang="es-AR" sz="1200" b="0" i="0" u="none" strike="noStrike" baseline="0" dirty="0" err="1" smtClean="0">
                          <a:solidFill>
                            <a:srgbClr val="000000"/>
                          </a:solidFill>
                          <a:latin typeface="+mn-lt"/>
                        </a:rPr>
                        <a:t>methodologies</a:t>
                      </a:r>
                      <a:r>
                        <a:rPr lang="es-AR" sz="1200" b="0" i="0" u="none" strike="noStrike" baseline="0" dirty="0" smtClean="0">
                          <a:solidFill>
                            <a:srgbClr val="000000"/>
                          </a:solidFill>
                          <a:latin typeface="+mn-lt"/>
                        </a:rPr>
                        <a:t> </a:t>
                      </a:r>
                      <a:r>
                        <a:rPr lang="es-AR" sz="1200" b="0" i="0" u="none" strike="noStrike" baseline="0" dirty="0" err="1" smtClean="0">
                          <a:solidFill>
                            <a:srgbClr val="000000"/>
                          </a:solidFill>
                          <a:latin typeface="+mn-lt"/>
                        </a:rPr>
                        <a:t>derived</a:t>
                      </a:r>
                      <a:r>
                        <a:rPr lang="es-AR" sz="1200" b="0" i="0" u="none" strike="noStrike" baseline="0" dirty="0" smtClean="0">
                          <a:solidFill>
                            <a:srgbClr val="000000"/>
                          </a:solidFill>
                          <a:latin typeface="+mn-lt"/>
                        </a:rPr>
                        <a:t>  </a:t>
                      </a:r>
                      <a:r>
                        <a:rPr lang="es-AR" sz="1200" b="0" i="0" u="none" strike="noStrike" dirty="0" err="1" smtClean="0">
                          <a:solidFill>
                            <a:srgbClr val="000000"/>
                          </a:solidFill>
                          <a:latin typeface="+mn-lt"/>
                        </a:rPr>
                        <a:t>from</a:t>
                      </a:r>
                      <a:r>
                        <a:rPr lang="es-AR" sz="1200" b="0" i="0" u="none" strike="noStrike" dirty="0" smtClean="0">
                          <a:solidFill>
                            <a:srgbClr val="000000"/>
                          </a:solidFill>
                          <a:latin typeface="+mn-lt"/>
                        </a:rPr>
                        <a:t> input-output</a:t>
                      </a:r>
                      <a:r>
                        <a:rPr lang="es-AR" sz="1200" b="0" i="0" u="none" strike="noStrike" baseline="0" dirty="0" smtClean="0">
                          <a:solidFill>
                            <a:srgbClr val="000000"/>
                          </a:solidFill>
                          <a:latin typeface="+mn-lt"/>
                        </a:rPr>
                        <a:t> </a:t>
                      </a:r>
                      <a:r>
                        <a:rPr lang="es-AR" sz="1200" b="0" i="0" u="none" strike="noStrike" baseline="0" dirty="0" err="1" smtClean="0">
                          <a:solidFill>
                            <a:srgbClr val="000000"/>
                          </a:solidFill>
                          <a:latin typeface="+mn-lt"/>
                        </a:rPr>
                        <a:t>matrixes</a:t>
                      </a:r>
                      <a:r>
                        <a:rPr lang="es-AR" sz="1200" b="0" i="0" u="none" strike="noStrike" baseline="0" dirty="0" smtClean="0">
                          <a:solidFill>
                            <a:srgbClr val="000000"/>
                          </a:solidFill>
                          <a:latin typeface="+mn-lt"/>
                        </a:rPr>
                        <a:t>). </a:t>
                      </a:r>
                      <a:endParaRPr lang="fr-FR" sz="12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es-AR"/>
                    </a:p>
                  </a:txBody>
                  <a:tcPr/>
                </a:tc>
                <a:tc hMerge="1">
                  <a:txBody>
                    <a:bodyPr/>
                    <a:lstStyle/>
                    <a:p>
                      <a:endParaRPr lang="es-AR"/>
                    </a:p>
                  </a:txBody>
                  <a:tcPr/>
                </a:tc>
                <a:tc hMerge="1">
                  <a:txBody>
                    <a:bodyPr/>
                    <a:lstStyle/>
                    <a:p>
                      <a:pPr algn="l" fontAlgn="b"/>
                      <a:endParaRPr lang="es-AR" sz="1600" b="0" i="0" u="none" strike="noStrike" baseline="0" dirty="0" smtClean="0">
                        <a:solidFill>
                          <a:srgbClr val="000000"/>
                        </a:solidFill>
                        <a:latin typeface="Calibri"/>
                      </a:endParaRPr>
                    </a:p>
                  </a:txBody>
                  <a:tcPr marL="9525" marR="9525" marT="9525" marB="0" anchor="b">
                    <a:lnL>
                      <a:noFill/>
                    </a:lnL>
                    <a:lnR>
                      <a:noFill/>
                    </a:lnR>
                    <a:lnT>
                      <a:noFill/>
                    </a:lnT>
                    <a:lnB>
                      <a:noFill/>
                    </a:lnB>
                  </a:tcPr>
                </a:tc>
                <a:tc hMerge="1">
                  <a:txBody>
                    <a:bodyPr/>
                    <a:lstStyle/>
                    <a:p>
                      <a:pPr algn="l" fontAlgn="b"/>
                      <a:endParaRPr lang="es-AR" sz="16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endParaRPr lang="es-AR" dirty="0"/>
                    </a:p>
                  </a:txBody>
                  <a:tcPr marL="9525" marR="9525" marT="9525" marB="0" anchor="b">
                    <a:lnL>
                      <a:noFill/>
                    </a:lnL>
                    <a:lnR>
                      <a:noFill/>
                    </a:lnR>
                    <a:lnT>
                      <a:noFill/>
                    </a:lnT>
                    <a:lnB>
                      <a:noFill/>
                    </a:lnB>
                  </a:tcPr>
                </a:tc>
              </a:tr>
              <a:tr h="476250">
                <a:tc gridSpan="6">
                  <a:txBody>
                    <a:bodyPr/>
                    <a:lstStyle/>
                    <a:p>
                      <a:pPr algn="ctr" fontAlgn="ctr"/>
                      <a:r>
                        <a:rPr lang="en-US" sz="1200" b="0" i="0" u="none" strike="noStrike" dirty="0">
                          <a:solidFill>
                            <a:srgbClr val="000000"/>
                          </a:solidFill>
                          <a:latin typeface="Calibri"/>
                        </a:rPr>
                        <a:t>If demand or production in one subsector increases by 1 unit, aggregate  output value/aggregate  value added/total employment </a:t>
                      </a:r>
                      <a:r>
                        <a:rPr lang="en-US" sz="1200" b="0" i="0" u="none" strike="noStrike" dirty="0" smtClean="0">
                          <a:solidFill>
                            <a:srgbClr val="000000"/>
                          </a:solidFill>
                          <a:latin typeface="Calibri"/>
                        </a:rPr>
                        <a:t>in the economy will </a:t>
                      </a:r>
                      <a:r>
                        <a:rPr lang="en-US" sz="1200" b="0" i="0" u="none" strike="noStrike" dirty="0">
                          <a:solidFill>
                            <a:srgbClr val="000000"/>
                          </a:solidFill>
                          <a:latin typeface="Calibri"/>
                        </a:rPr>
                        <a:t>increase by….</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r>
              <a:tr h="361950">
                <a:tc>
                  <a:txBody>
                    <a:bodyPr/>
                    <a:lstStyle/>
                    <a:p>
                      <a:pPr algn="l" fontAlgn="b"/>
                      <a:r>
                        <a:rPr lang="es-AR"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es-AR" sz="1600" b="0" i="0" u="none" strike="noStrike">
                          <a:solidFill>
                            <a:srgbClr val="000000"/>
                          </a:solidFill>
                          <a:latin typeface="Calibri"/>
                        </a:rPr>
                        <a:t>COUNTRY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s-AR" sz="1600" b="0" i="0" u="none" strike="noStrike" dirty="0">
                          <a:solidFill>
                            <a:srgbClr val="000000"/>
                          </a:solidFill>
                          <a:latin typeface="Calibri"/>
                        </a:rPr>
                        <a:t>Total </a:t>
                      </a:r>
                      <a:r>
                        <a:rPr lang="es-AR" sz="1600" b="0" i="0" u="none" strike="noStrike" dirty="0" err="1">
                          <a:solidFill>
                            <a:srgbClr val="000000"/>
                          </a:solidFill>
                          <a:latin typeface="Calibri"/>
                        </a:rPr>
                        <a:t>production</a:t>
                      </a:r>
                      <a:r>
                        <a:rPr lang="es-AR" sz="1600" b="0" i="0" u="none" strike="noStrike" dirty="0">
                          <a:solidFill>
                            <a:srgbClr val="000000"/>
                          </a:solidFill>
                          <a:latin typeface="Calibri"/>
                        </a:rPr>
                        <a:t> </a:t>
                      </a:r>
                      <a:r>
                        <a:rPr lang="es-AR" sz="1600" b="0" i="0" u="none" strike="noStrike" dirty="0" err="1">
                          <a:solidFill>
                            <a:srgbClr val="000000"/>
                          </a:solidFill>
                          <a:latin typeface="Calibri"/>
                        </a:rPr>
                        <a:t>multiplier</a:t>
                      </a:r>
                      <a:endParaRPr lang="es-AR"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s-AR" sz="1600" b="0" i="0" u="none" strike="noStrike" dirty="0" err="1">
                          <a:solidFill>
                            <a:srgbClr val="000000"/>
                          </a:solidFill>
                          <a:latin typeface="Calibri"/>
                        </a:rPr>
                        <a:t>Multipliers</a:t>
                      </a:r>
                      <a:r>
                        <a:rPr lang="es-AR" sz="1600" b="0" i="0" u="none" strike="noStrike" dirty="0">
                          <a:solidFill>
                            <a:srgbClr val="000000"/>
                          </a:solidFill>
                          <a:latin typeface="Calibri"/>
                        </a:rPr>
                        <a:t> of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c hMerge="1">
                  <a:txBody>
                    <a:bodyPr/>
                    <a:lstStyle/>
                    <a:p>
                      <a:endParaRPr lang="es-AR"/>
                    </a:p>
                  </a:txBody>
                  <a:tcPr/>
                </a:tc>
              </a:tr>
              <a:tr h="190500">
                <a:tc>
                  <a:txBody>
                    <a:bodyPr/>
                    <a:lstStyle/>
                    <a:p>
                      <a:pPr algn="l" fontAlgn="b"/>
                      <a:r>
                        <a:rPr lang="es-AR"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s-AR"/>
                    </a:p>
                  </a:txBody>
                  <a:tcPr/>
                </a:tc>
                <a:tc vMerge="1">
                  <a:txBody>
                    <a:bodyPr/>
                    <a:lstStyle/>
                    <a:p>
                      <a:endParaRPr lang="es-AR"/>
                    </a:p>
                  </a:txBody>
                  <a:tcPr/>
                </a:tc>
                <a:tc>
                  <a:txBody>
                    <a:bodyPr/>
                    <a:lstStyle/>
                    <a:p>
                      <a:pPr algn="l" fontAlgn="b"/>
                      <a:r>
                        <a:rPr lang="es-AR" sz="1600" b="0" i="0" u="none" strike="noStrike" dirty="0" err="1">
                          <a:solidFill>
                            <a:srgbClr val="000000"/>
                          </a:solidFill>
                          <a:latin typeface="Calibri"/>
                        </a:rPr>
                        <a:t>Value</a:t>
                      </a:r>
                      <a:r>
                        <a:rPr lang="es-AR" sz="1600" b="0" i="0" u="none" strike="noStrike" dirty="0">
                          <a:solidFill>
                            <a:srgbClr val="000000"/>
                          </a:solidFill>
                          <a:latin typeface="Calibri"/>
                        </a:rPr>
                        <a:t> </a:t>
                      </a:r>
                      <a:r>
                        <a:rPr lang="es-AR" sz="1600" b="0" i="0" u="none" strike="noStrike" dirty="0" err="1">
                          <a:solidFill>
                            <a:srgbClr val="000000"/>
                          </a:solidFill>
                          <a:latin typeface="Calibri"/>
                        </a:rPr>
                        <a:t>added</a:t>
                      </a:r>
                      <a:endParaRPr lang="es-AR"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AR" sz="1600" b="0" i="0" u="none" strike="noStrike">
                          <a:solidFill>
                            <a:srgbClr val="000000"/>
                          </a:solidFill>
                          <a:latin typeface="Calibri"/>
                        </a:rPr>
                        <a:t>Employment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r>
              <a:tr h="190500">
                <a:tc rowSpan="4">
                  <a:txBody>
                    <a:bodyPr/>
                    <a:lstStyle/>
                    <a:p>
                      <a:pPr algn="ctr" fontAlgn="ctr"/>
                      <a:r>
                        <a:rPr lang="es-AR" sz="1600" b="0" i="0" u="none" strike="noStrike" dirty="0">
                          <a:solidFill>
                            <a:srgbClr val="000000"/>
                          </a:solidFill>
                          <a:latin typeface="Calibri"/>
                        </a:rPr>
                        <a:t>FISHING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solidFill>
                            <a:srgbClr val="000000"/>
                          </a:solidFill>
                          <a:latin typeface="Calibri"/>
                        </a:rPr>
                        <a:t>Argentina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1.71-4.93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1.75-4.48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AR" sz="1600" b="0" i="0" u="none" strike="noStrike">
                          <a:solidFill>
                            <a:srgbClr val="000000"/>
                          </a:solidFill>
                          <a:latin typeface="Calibri"/>
                        </a:rPr>
                        <a:t>1.78-5.46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r>
              <a:tr h="190500">
                <a:tc vMerge="1">
                  <a:txBody>
                    <a:bodyPr/>
                    <a:lstStyle/>
                    <a:p>
                      <a:endParaRPr lang="es-AR"/>
                    </a:p>
                  </a:txBody>
                  <a:tcPr/>
                </a:tc>
                <a:tc>
                  <a:txBody>
                    <a:bodyPr/>
                    <a:lstStyle/>
                    <a:p>
                      <a:pPr algn="l" fontAlgn="b"/>
                      <a:r>
                        <a:rPr lang="es-AR" sz="1600" b="0" i="0" u="none" strike="noStrike">
                          <a:solidFill>
                            <a:srgbClr val="000000"/>
                          </a:solidFill>
                          <a:latin typeface="Calibri"/>
                        </a:rPr>
                        <a:t>Chile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1.61-3.04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1.38-2.24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AR" sz="1600" b="0" i="0" u="none" strike="noStrike">
                          <a:solidFill>
                            <a:srgbClr val="000000"/>
                          </a:solidFill>
                          <a:latin typeface="Calibri"/>
                        </a:rPr>
                        <a:t>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r>
              <a:tr h="190500">
                <a:tc vMerge="1">
                  <a:txBody>
                    <a:bodyPr/>
                    <a:lstStyle/>
                    <a:p>
                      <a:endParaRPr lang="es-AR"/>
                    </a:p>
                  </a:txBody>
                  <a:tcPr/>
                </a:tc>
                <a:tc>
                  <a:txBody>
                    <a:bodyPr/>
                    <a:lstStyle/>
                    <a:p>
                      <a:pPr algn="l" fontAlgn="b"/>
                      <a:r>
                        <a:rPr lang="es-AR" sz="1600" b="0" i="0" u="none" strike="noStrike">
                          <a:solidFill>
                            <a:srgbClr val="000000"/>
                          </a:solidFill>
                          <a:latin typeface="Calibri"/>
                        </a:rPr>
                        <a:t>México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1.73-3.03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1.64-2.65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AR" sz="1600" b="0" i="0" u="none" strike="noStrike">
                          <a:solidFill>
                            <a:srgbClr val="000000"/>
                          </a:solidFill>
                          <a:latin typeface="Calibri"/>
                        </a:rPr>
                        <a:t>1.16-1.44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r>
              <a:tr h="190500">
                <a:tc vMerge="1">
                  <a:txBody>
                    <a:bodyPr/>
                    <a:lstStyle/>
                    <a:p>
                      <a:endParaRPr lang="es-AR"/>
                    </a:p>
                  </a:txBody>
                  <a:tcPr/>
                </a:tc>
                <a:tc>
                  <a:txBody>
                    <a:bodyPr/>
                    <a:lstStyle/>
                    <a:p>
                      <a:pPr algn="l" fontAlgn="b"/>
                      <a:r>
                        <a:rPr lang="es-AR" sz="1600" b="0" i="0" u="none" strike="noStrike">
                          <a:solidFill>
                            <a:srgbClr val="000000"/>
                          </a:solidFill>
                          <a:latin typeface="Calibri"/>
                        </a:rPr>
                        <a:t>Perú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1.64-3.29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1.57-2.89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AR" sz="1600" b="0" i="0" u="none" strike="noStrike">
                          <a:solidFill>
                            <a:srgbClr val="000000"/>
                          </a:solidFill>
                          <a:latin typeface="Calibri"/>
                        </a:rPr>
                        <a:t>1.39-2.95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r>
              <a:tr h="190500">
                <a:tc rowSpan="4">
                  <a:txBody>
                    <a:bodyPr/>
                    <a:lstStyle/>
                    <a:p>
                      <a:pPr algn="ctr" fontAlgn="ctr"/>
                      <a:r>
                        <a:rPr lang="es-AR" sz="1600" b="0" i="0" u="none" strike="noStrike" dirty="0">
                          <a:solidFill>
                            <a:srgbClr val="000000"/>
                          </a:solidFill>
                          <a:latin typeface="Calibri"/>
                        </a:rPr>
                        <a:t>FISH PRODUCTS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a:solidFill>
                            <a:srgbClr val="000000"/>
                          </a:solidFill>
                          <a:latin typeface="Calibri"/>
                        </a:rPr>
                        <a:t>Argentina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2.27-3.29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3.72-9.24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AR" sz="1600" b="0" i="0" u="none" strike="noStrike">
                          <a:solidFill>
                            <a:srgbClr val="000000"/>
                          </a:solidFill>
                          <a:latin typeface="Calibri"/>
                        </a:rPr>
                        <a:t>2.76-6.64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r>
              <a:tr h="190500">
                <a:tc vMerge="1">
                  <a:txBody>
                    <a:bodyPr/>
                    <a:lstStyle/>
                    <a:p>
                      <a:endParaRPr lang="es-AR"/>
                    </a:p>
                  </a:txBody>
                  <a:tcPr/>
                </a:tc>
                <a:tc>
                  <a:txBody>
                    <a:bodyPr/>
                    <a:lstStyle/>
                    <a:p>
                      <a:pPr algn="l" fontAlgn="b"/>
                      <a:r>
                        <a:rPr lang="es-AR" sz="1600" b="0" i="0" u="none" strike="noStrike" dirty="0">
                          <a:solidFill>
                            <a:srgbClr val="000000"/>
                          </a:solidFill>
                          <a:latin typeface="Calibri"/>
                        </a:rPr>
                        <a:t>Chile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3.1-4.67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4.67-8.73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AR" sz="1600" b="0" i="0" u="none" strike="noStrike">
                          <a:solidFill>
                            <a:srgbClr val="000000"/>
                          </a:solidFill>
                          <a:latin typeface="Calibri"/>
                        </a:rPr>
                        <a:t>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r>
              <a:tr h="190500">
                <a:tc vMerge="1">
                  <a:txBody>
                    <a:bodyPr/>
                    <a:lstStyle/>
                    <a:p>
                      <a:endParaRPr lang="es-AR"/>
                    </a:p>
                  </a:txBody>
                  <a:tcPr/>
                </a:tc>
                <a:tc>
                  <a:txBody>
                    <a:bodyPr/>
                    <a:lstStyle/>
                    <a:p>
                      <a:pPr algn="l" fontAlgn="b"/>
                      <a:r>
                        <a:rPr lang="es-AR" sz="1600" b="0" i="0" u="none" strike="noStrike" dirty="0">
                          <a:solidFill>
                            <a:srgbClr val="000000"/>
                          </a:solidFill>
                          <a:latin typeface="Calibri"/>
                        </a:rPr>
                        <a:t>México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1.9-3.02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2.43-3.9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AR" sz="1600" b="0" i="0" u="none" strike="noStrike">
                          <a:solidFill>
                            <a:srgbClr val="000000"/>
                          </a:solidFill>
                          <a:latin typeface="Calibri"/>
                        </a:rPr>
                        <a:t>3.64-5.23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r>
              <a:tr h="190500">
                <a:tc vMerge="1">
                  <a:txBody>
                    <a:bodyPr/>
                    <a:lstStyle/>
                    <a:p>
                      <a:endParaRPr lang="es-AR"/>
                    </a:p>
                  </a:txBody>
                  <a:tcPr/>
                </a:tc>
                <a:tc>
                  <a:txBody>
                    <a:bodyPr/>
                    <a:lstStyle/>
                    <a:p>
                      <a:pPr algn="l" fontAlgn="b"/>
                      <a:r>
                        <a:rPr lang="es-AR" sz="1600" b="0" i="0" u="none" strike="noStrike" dirty="0">
                          <a:solidFill>
                            <a:srgbClr val="000000"/>
                          </a:solidFill>
                          <a:latin typeface="Calibri"/>
                        </a:rPr>
                        <a:t>Perú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1.91-4.68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2.24-4.42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AR" sz="1600" b="0" i="0" u="none" strike="noStrike">
                          <a:solidFill>
                            <a:srgbClr val="000000"/>
                          </a:solidFill>
                          <a:latin typeface="Calibri"/>
                        </a:rPr>
                        <a:t>3.67-9.97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r>
              <a:tr h="304800">
                <a:tc rowSpan="2">
                  <a:txBody>
                    <a:bodyPr/>
                    <a:lstStyle/>
                    <a:p>
                      <a:pPr algn="ctr" fontAlgn="ctr"/>
                      <a:r>
                        <a:rPr lang="es-AR" sz="1600" b="0" i="0" u="none" strike="noStrike" dirty="0">
                          <a:solidFill>
                            <a:srgbClr val="000000"/>
                          </a:solidFill>
                          <a:latin typeface="Calibri"/>
                        </a:rPr>
                        <a:t>FISHMEAL AND OIL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Chile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2.37-3.77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3.15-5.15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AR" sz="1600" b="0" i="0" u="none" strike="noStrike">
                          <a:solidFill>
                            <a:srgbClr val="000000"/>
                          </a:solidFill>
                          <a:latin typeface="Calibri"/>
                        </a:rPr>
                        <a:t>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r>
              <a:tr h="476250">
                <a:tc vMerge="1">
                  <a:txBody>
                    <a:bodyPr/>
                    <a:lstStyle/>
                    <a:p>
                      <a:endParaRPr lang="es-AR"/>
                    </a:p>
                  </a:txBody>
                  <a:tcPr/>
                </a:tc>
                <a:tc>
                  <a:txBody>
                    <a:bodyPr/>
                    <a:lstStyle/>
                    <a:p>
                      <a:pPr algn="l" fontAlgn="b"/>
                      <a:r>
                        <a:rPr lang="es-AR" sz="1600" b="0" i="0" u="none" strike="noStrike">
                          <a:solidFill>
                            <a:srgbClr val="000000"/>
                          </a:solidFill>
                          <a:latin typeface="Calibri"/>
                        </a:rPr>
                        <a:t>Perú</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1.88-3.55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AR" sz="1600" b="0" i="0" u="none" strike="noStrike" dirty="0">
                          <a:solidFill>
                            <a:srgbClr val="000000"/>
                          </a:solidFill>
                          <a:latin typeface="Calibri"/>
                        </a:rPr>
                        <a:t>1.88-3.88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s-AR" sz="1600" b="0" i="0" u="none" strike="noStrike" dirty="0">
                          <a:solidFill>
                            <a:srgbClr val="000000"/>
                          </a:solidFill>
                          <a:latin typeface="Calibri"/>
                        </a:rPr>
                        <a:t>7.01-20.14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AR"/>
                    </a:p>
                  </a:txBody>
                  <a:tcPr/>
                </a:tc>
              </a:tr>
            </a:tbl>
          </a:graphicData>
        </a:graphic>
      </p:graphicFrame>
      <p:sp>
        <p:nvSpPr>
          <p:cNvPr id="4" name="3 Rectángulo"/>
          <p:cNvSpPr/>
          <p:nvPr/>
        </p:nvSpPr>
        <p:spPr>
          <a:xfrm>
            <a:off x="110428" y="5462491"/>
            <a:ext cx="9033572" cy="1384995"/>
          </a:xfrm>
          <a:prstGeom prst="rect">
            <a:avLst/>
          </a:prstGeom>
        </p:spPr>
        <p:txBody>
          <a:bodyPr wrap="square">
            <a:spAutoFit/>
          </a:bodyPr>
          <a:lstStyle/>
          <a:p>
            <a:pPr defTabSz="457200" fontAlgn="auto">
              <a:spcBef>
                <a:spcPts val="0"/>
              </a:spcBef>
              <a:spcAft>
                <a:spcPts val="0"/>
              </a:spcAft>
            </a:pPr>
            <a:r>
              <a:rPr lang="es-ES" sz="1200" b="1" dirty="0" err="1" smtClean="0">
                <a:solidFill>
                  <a:prstClr val="black"/>
                </a:solidFill>
                <a:latin typeface="Comic Sans MS" pitchFamily="66" charset="0"/>
              </a:rPr>
              <a:t>Results</a:t>
            </a:r>
            <a:r>
              <a:rPr lang="es-ES" sz="1200" b="1" dirty="0" smtClean="0">
                <a:solidFill>
                  <a:prstClr val="black"/>
                </a:solidFill>
                <a:latin typeface="Comic Sans MS" pitchFamily="66" charset="0"/>
              </a:rPr>
              <a:t> </a:t>
            </a:r>
            <a:r>
              <a:rPr lang="es-ES" sz="1200" b="1" dirty="0" err="1" smtClean="0">
                <a:solidFill>
                  <a:prstClr val="black"/>
                </a:solidFill>
                <a:latin typeface="Comic Sans MS" pitchFamily="66" charset="0"/>
              </a:rPr>
              <a:t>on</a:t>
            </a:r>
            <a:r>
              <a:rPr lang="es-ES" sz="1200" b="1" dirty="0" smtClean="0">
                <a:solidFill>
                  <a:prstClr val="black"/>
                </a:solidFill>
                <a:latin typeface="Comic Sans MS" pitchFamily="66" charset="0"/>
              </a:rPr>
              <a:t> </a:t>
            </a:r>
            <a:r>
              <a:rPr lang="es-ES" sz="1200" b="1" dirty="0" err="1" smtClean="0">
                <a:solidFill>
                  <a:prstClr val="black"/>
                </a:solidFill>
                <a:latin typeface="Comic Sans MS" pitchFamily="66" charset="0"/>
              </a:rPr>
              <a:t>Interindustrial</a:t>
            </a:r>
            <a:r>
              <a:rPr lang="es-ES" sz="1200" b="1" dirty="0" smtClean="0">
                <a:solidFill>
                  <a:prstClr val="black"/>
                </a:solidFill>
                <a:latin typeface="Comic Sans MS" pitchFamily="66" charset="0"/>
              </a:rPr>
              <a:t> </a:t>
            </a:r>
            <a:r>
              <a:rPr lang="es-ES" sz="1200" b="1" dirty="0" err="1" smtClean="0">
                <a:solidFill>
                  <a:prstClr val="black"/>
                </a:solidFill>
                <a:latin typeface="Comic Sans MS" pitchFamily="66" charset="0"/>
              </a:rPr>
              <a:t>linkages</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An</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increase</a:t>
            </a:r>
            <a:r>
              <a:rPr lang="es-ES" sz="1200" dirty="0" smtClean="0">
                <a:solidFill>
                  <a:prstClr val="black"/>
                </a:solidFill>
                <a:latin typeface="Comic Sans MS" pitchFamily="66" charset="0"/>
              </a:rPr>
              <a:t> in </a:t>
            </a:r>
            <a:r>
              <a:rPr lang="es-ES" sz="1200" dirty="0" err="1" smtClean="0">
                <a:solidFill>
                  <a:prstClr val="black"/>
                </a:solidFill>
                <a:latin typeface="Comic Sans MS" pitchFamily="66" charset="0"/>
              </a:rPr>
              <a:t>demand</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from</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the</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fish</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processing</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industry</a:t>
            </a:r>
            <a:r>
              <a:rPr lang="es-ES" sz="1200" dirty="0" smtClean="0">
                <a:solidFill>
                  <a:prstClr val="black"/>
                </a:solidFill>
                <a:latin typeface="Comic Sans MS" pitchFamily="66" charset="0"/>
              </a:rPr>
              <a:t> has </a:t>
            </a:r>
            <a:r>
              <a:rPr lang="es-ES" sz="1200" dirty="0" err="1" smtClean="0">
                <a:solidFill>
                  <a:prstClr val="black"/>
                </a:solidFill>
                <a:latin typeface="Comic Sans MS" pitchFamily="66" charset="0"/>
              </a:rPr>
              <a:t>higher</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than</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average</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macroeconomic</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interindustrial</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stimulus</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effects</a:t>
            </a:r>
            <a:r>
              <a:rPr lang="es-ES" sz="1200" dirty="0" smtClean="0">
                <a:solidFill>
                  <a:prstClr val="black"/>
                </a:solidFill>
                <a:latin typeface="Comic Sans MS" pitchFamily="66" charset="0"/>
              </a:rPr>
              <a:t> in </a:t>
            </a:r>
            <a:r>
              <a:rPr lang="es-ES" sz="1200" dirty="0" err="1" smtClean="0">
                <a:solidFill>
                  <a:prstClr val="black"/>
                </a:solidFill>
                <a:latin typeface="Comic Sans MS" pitchFamily="66" charset="0"/>
              </a:rPr>
              <a:t>all</a:t>
            </a:r>
            <a:r>
              <a:rPr lang="es-ES" sz="1200" dirty="0" smtClean="0">
                <a:solidFill>
                  <a:prstClr val="black"/>
                </a:solidFill>
                <a:latin typeface="Comic Sans MS" pitchFamily="66" charset="0"/>
              </a:rPr>
              <a:t> 4 </a:t>
            </a:r>
            <a:r>
              <a:rPr lang="es-ES" sz="1200" dirty="0" err="1" smtClean="0">
                <a:solidFill>
                  <a:prstClr val="black"/>
                </a:solidFill>
                <a:latin typeface="Comic Sans MS" pitchFamily="66" charset="0"/>
              </a:rPr>
              <a:t>countries</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considered</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The</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linkage</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effects</a:t>
            </a:r>
            <a:r>
              <a:rPr lang="es-ES" sz="1200" dirty="0" smtClean="0">
                <a:solidFill>
                  <a:prstClr val="black"/>
                </a:solidFill>
                <a:latin typeface="Comic Sans MS" pitchFamily="66" charset="0"/>
              </a:rPr>
              <a:t> are </a:t>
            </a:r>
            <a:r>
              <a:rPr lang="es-ES" sz="1200" dirty="0" err="1" smtClean="0">
                <a:solidFill>
                  <a:prstClr val="black"/>
                </a:solidFill>
                <a:latin typeface="Comic Sans MS" pitchFamily="66" charset="0"/>
              </a:rPr>
              <a:t>stronger</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with</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upstream</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sectors</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suppliers</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than</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with</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downstream</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user</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sectors</a:t>
            </a:r>
            <a:r>
              <a:rPr lang="es-ES" sz="1200" dirty="0" smtClean="0">
                <a:solidFill>
                  <a:prstClr val="black"/>
                </a:solidFill>
                <a:latin typeface="Comic Sans MS" pitchFamily="66" charset="0"/>
              </a:rPr>
              <a:t>.</a:t>
            </a:r>
          </a:p>
          <a:p>
            <a:pPr defTabSz="457200" fontAlgn="auto">
              <a:spcBef>
                <a:spcPts val="0"/>
              </a:spcBef>
              <a:spcAft>
                <a:spcPts val="0"/>
              </a:spcAft>
            </a:pPr>
            <a:endParaRPr lang="es-ES" sz="1200" dirty="0" smtClean="0">
              <a:solidFill>
                <a:prstClr val="black"/>
              </a:solidFill>
              <a:latin typeface="Comic Sans MS" pitchFamily="66" charset="0"/>
            </a:endParaRPr>
          </a:p>
          <a:p>
            <a:pPr defTabSz="457200" fontAlgn="auto">
              <a:spcBef>
                <a:spcPts val="0"/>
              </a:spcBef>
              <a:spcAft>
                <a:spcPts val="0"/>
              </a:spcAft>
            </a:pPr>
            <a:r>
              <a:rPr lang="es-ES" sz="1200" dirty="0" err="1" smtClean="0">
                <a:solidFill>
                  <a:prstClr val="black"/>
                </a:solidFill>
                <a:latin typeface="Comic Sans MS" pitchFamily="66" charset="0"/>
              </a:rPr>
              <a:t>All</a:t>
            </a:r>
            <a:r>
              <a:rPr lang="es-ES" sz="1200" dirty="0" smtClean="0">
                <a:solidFill>
                  <a:prstClr val="black"/>
                </a:solidFill>
                <a:latin typeface="Comic Sans MS" pitchFamily="66" charset="0"/>
              </a:rPr>
              <a:t> of </a:t>
            </a:r>
            <a:r>
              <a:rPr lang="es-ES" sz="1200" dirty="0" err="1" smtClean="0">
                <a:solidFill>
                  <a:prstClr val="black"/>
                </a:solidFill>
                <a:latin typeface="Comic Sans MS" pitchFamily="66" charset="0"/>
              </a:rPr>
              <a:t>the</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above</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implies</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that</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an</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increase</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or</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decrease</a:t>
            </a:r>
            <a:r>
              <a:rPr lang="es-ES" sz="1200" dirty="0" smtClean="0">
                <a:solidFill>
                  <a:prstClr val="black"/>
                </a:solidFill>
                <a:latin typeface="Comic Sans MS" pitchFamily="66" charset="0"/>
              </a:rPr>
              <a:t> in </a:t>
            </a:r>
            <a:r>
              <a:rPr lang="es-ES" sz="1200" dirty="0" err="1" smtClean="0">
                <a:solidFill>
                  <a:prstClr val="black"/>
                </a:solidFill>
                <a:latin typeface="Comic Sans MS" pitchFamily="66" charset="0"/>
              </a:rPr>
              <a:t>production</a:t>
            </a:r>
            <a:r>
              <a:rPr lang="es-ES" sz="1200" dirty="0" smtClean="0">
                <a:solidFill>
                  <a:prstClr val="black"/>
                </a:solidFill>
                <a:latin typeface="Comic Sans MS" pitchFamily="66" charset="0"/>
              </a:rPr>
              <a:t> of </a:t>
            </a:r>
            <a:r>
              <a:rPr lang="es-ES" sz="1200" dirty="0" err="1" smtClean="0">
                <a:solidFill>
                  <a:prstClr val="black"/>
                </a:solidFill>
                <a:latin typeface="Comic Sans MS" pitchFamily="66" charset="0"/>
              </a:rPr>
              <a:t>the</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fisheries</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sectors</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with</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higher</a:t>
            </a:r>
            <a:r>
              <a:rPr lang="es-ES" sz="1200" dirty="0" smtClean="0">
                <a:solidFill>
                  <a:prstClr val="black"/>
                </a:solidFill>
                <a:latin typeface="Comic Sans MS" pitchFamily="66" charset="0"/>
              </a:rPr>
              <a:t> industrial </a:t>
            </a:r>
            <a:r>
              <a:rPr lang="es-ES" sz="1200" dirty="0" err="1" smtClean="0">
                <a:solidFill>
                  <a:prstClr val="black"/>
                </a:solidFill>
                <a:latin typeface="Comic Sans MS" pitchFamily="66" charset="0"/>
              </a:rPr>
              <a:t>processing</a:t>
            </a:r>
            <a:r>
              <a:rPr lang="es-ES" sz="1200" dirty="0" smtClean="0">
                <a:solidFill>
                  <a:prstClr val="black"/>
                </a:solidFill>
                <a:latin typeface="Comic Sans MS" pitchFamily="66" charset="0"/>
              </a:rPr>
              <a:t> are </a:t>
            </a:r>
            <a:r>
              <a:rPr lang="es-ES" sz="1200" dirty="0" err="1" smtClean="0">
                <a:solidFill>
                  <a:prstClr val="black"/>
                </a:solidFill>
                <a:latin typeface="Comic Sans MS" pitchFamily="66" charset="0"/>
              </a:rPr>
              <a:t>likely</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to</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have</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higher</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macroeconomic</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impact</a:t>
            </a:r>
            <a:r>
              <a:rPr lang="es-ES" sz="1200" dirty="0" smtClean="0">
                <a:solidFill>
                  <a:prstClr val="black"/>
                </a:solidFill>
                <a:latin typeface="Comic Sans MS" pitchFamily="66" charset="0"/>
              </a:rPr>
              <a:t>. And </a:t>
            </a:r>
            <a:r>
              <a:rPr lang="es-ES" sz="1200" dirty="0" err="1" smtClean="0">
                <a:solidFill>
                  <a:prstClr val="black"/>
                </a:solidFill>
                <a:latin typeface="Comic Sans MS" pitchFamily="66" charset="0"/>
              </a:rPr>
              <a:t>that</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considering</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the</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whole</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production</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chain</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is</a:t>
            </a:r>
            <a:r>
              <a:rPr lang="es-ES" sz="1200" dirty="0" smtClean="0">
                <a:solidFill>
                  <a:prstClr val="black"/>
                </a:solidFill>
                <a:latin typeface="Comic Sans MS" pitchFamily="66" charset="0"/>
              </a:rPr>
              <a:t> quite </a:t>
            </a:r>
            <a:r>
              <a:rPr lang="es-ES" sz="1200" dirty="0" err="1" smtClean="0">
                <a:solidFill>
                  <a:prstClr val="black"/>
                </a:solidFill>
                <a:latin typeface="Comic Sans MS" pitchFamily="66" charset="0"/>
              </a:rPr>
              <a:t>important</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to</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assess</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macroeconomic</a:t>
            </a:r>
            <a:r>
              <a:rPr lang="es-ES" sz="1200" dirty="0" smtClean="0">
                <a:solidFill>
                  <a:prstClr val="black"/>
                </a:solidFill>
                <a:latin typeface="Comic Sans MS" pitchFamily="66" charset="0"/>
              </a:rPr>
              <a:t> and </a:t>
            </a:r>
            <a:r>
              <a:rPr lang="es-ES" sz="1200" dirty="0" err="1" smtClean="0">
                <a:solidFill>
                  <a:prstClr val="black"/>
                </a:solidFill>
                <a:latin typeface="Comic Sans MS" pitchFamily="66" charset="0"/>
              </a:rPr>
              <a:t>socioeconomic</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vulnerability</a:t>
            </a:r>
            <a:r>
              <a:rPr lang="es-ES" sz="1200" dirty="0" smtClean="0">
                <a:solidFill>
                  <a:prstClr val="black"/>
                </a:solidFill>
                <a:latin typeface="Comic Sans MS" pitchFamily="66" charset="0"/>
              </a:rPr>
              <a:t> </a:t>
            </a:r>
            <a:r>
              <a:rPr lang="es-ES" sz="1200" dirty="0" err="1" smtClean="0">
                <a:solidFill>
                  <a:prstClr val="black"/>
                </a:solidFill>
                <a:latin typeface="Comic Sans MS" pitchFamily="66" charset="0"/>
              </a:rPr>
              <a:t>indicators</a:t>
            </a:r>
            <a:r>
              <a:rPr lang="es-ES" sz="1200" dirty="0" smtClean="0">
                <a:solidFill>
                  <a:prstClr val="black"/>
                </a:solidFill>
                <a:latin typeface="Comic Sans MS" pitchFamily="66" charset="0"/>
              </a:rPr>
              <a:t>. </a:t>
            </a:r>
            <a:endParaRPr lang="es-AR" sz="1200" dirty="0">
              <a:solidFill>
                <a:prstClr val="black"/>
              </a:solidFill>
              <a:latin typeface="Comic Sans MS" pitchFamily="66" charset="0"/>
            </a:endParaRPr>
          </a:p>
        </p:txBody>
      </p:sp>
      <p:sp>
        <p:nvSpPr>
          <p:cNvPr id="5" name="4 CuadroTexto"/>
          <p:cNvSpPr txBox="1"/>
          <p:nvPr/>
        </p:nvSpPr>
        <p:spPr>
          <a:xfrm>
            <a:off x="6475754" y="815053"/>
            <a:ext cx="2668245" cy="4770537"/>
          </a:xfrm>
          <a:prstGeom prst="rect">
            <a:avLst/>
          </a:prstGeom>
          <a:noFill/>
        </p:spPr>
        <p:txBody>
          <a:bodyPr wrap="square" rtlCol="0">
            <a:spAutoFit/>
          </a:bodyPr>
          <a:lstStyle/>
          <a:p>
            <a:pPr defTabSz="457200" fontAlgn="auto">
              <a:spcBef>
                <a:spcPts val="0"/>
              </a:spcBef>
              <a:spcAft>
                <a:spcPts val="0"/>
              </a:spcAft>
              <a:buFont typeface="Arial" pitchFamily="34" charset="0"/>
              <a:buChar char="•"/>
            </a:pPr>
            <a:r>
              <a:rPr lang="es-AR" sz="1600" dirty="0" err="1">
                <a:solidFill>
                  <a:srgbClr val="0070C0"/>
                </a:solidFill>
                <a:latin typeface="Comic Sans MS" pitchFamily="66" charset="0"/>
              </a:rPr>
              <a:t>Multiplier</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effects</a:t>
            </a:r>
            <a:r>
              <a:rPr lang="es-AR" sz="1600" dirty="0">
                <a:solidFill>
                  <a:srgbClr val="0070C0"/>
                </a:solidFill>
                <a:latin typeface="Comic Sans MS" pitchFamily="66" charset="0"/>
              </a:rPr>
              <a:t> are </a:t>
            </a:r>
            <a:r>
              <a:rPr lang="es-AR" sz="1600" dirty="0" err="1">
                <a:solidFill>
                  <a:srgbClr val="0070C0"/>
                </a:solidFill>
                <a:latin typeface="Comic Sans MS" pitchFamily="66" charset="0"/>
              </a:rPr>
              <a:t>relatively</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higher</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for</a:t>
            </a:r>
            <a:r>
              <a:rPr lang="es-AR" sz="1600" dirty="0">
                <a:solidFill>
                  <a:srgbClr val="0070C0"/>
                </a:solidFill>
                <a:latin typeface="Comic Sans MS" pitchFamily="66" charset="0"/>
              </a:rPr>
              <a:t> industrial </a:t>
            </a:r>
            <a:r>
              <a:rPr lang="es-AR" sz="1600" dirty="0" err="1">
                <a:solidFill>
                  <a:srgbClr val="0070C0"/>
                </a:solidFill>
                <a:latin typeface="Comic Sans MS" pitchFamily="66" charset="0"/>
              </a:rPr>
              <a:t>activities</a:t>
            </a:r>
            <a:r>
              <a:rPr lang="es-AR" sz="1600" dirty="0">
                <a:solidFill>
                  <a:srgbClr val="0070C0"/>
                </a:solidFill>
                <a:latin typeface="Comic Sans MS" pitchFamily="66" charset="0"/>
              </a:rPr>
              <a:t> (as </a:t>
            </a:r>
            <a:r>
              <a:rPr lang="es-AR" sz="1600" dirty="0" err="1">
                <a:solidFill>
                  <a:srgbClr val="0070C0"/>
                </a:solidFill>
                <a:latin typeface="Comic Sans MS" pitchFamily="66" charset="0"/>
              </a:rPr>
              <a:t>compared</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with</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primary</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fishing</a:t>
            </a:r>
            <a:r>
              <a:rPr lang="es-AR" sz="1600" dirty="0">
                <a:solidFill>
                  <a:srgbClr val="0070C0"/>
                </a:solidFill>
                <a:latin typeface="Comic Sans MS" pitchFamily="66" charset="0"/>
              </a:rPr>
              <a:t>). </a:t>
            </a:r>
          </a:p>
          <a:p>
            <a:pPr defTabSz="457200" fontAlgn="auto">
              <a:spcBef>
                <a:spcPts val="0"/>
              </a:spcBef>
              <a:spcAft>
                <a:spcPts val="0"/>
              </a:spcAft>
              <a:buFont typeface="Arial" pitchFamily="34" charset="0"/>
              <a:buChar char="•"/>
            </a:pPr>
            <a:r>
              <a:rPr lang="es-AR" sz="1600" dirty="0" err="1">
                <a:solidFill>
                  <a:srgbClr val="0070C0"/>
                </a:solidFill>
                <a:latin typeface="Comic Sans MS" pitchFamily="66" charset="0"/>
              </a:rPr>
              <a:t>Production</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multipliers</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exhibit</a:t>
            </a:r>
            <a:r>
              <a:rPr lang="es-AR" sz="1600" dirty="0">
                <a:solidFill>
                  <a:srgbClr val="0070C0"/>
                </a:solidFill>
                <a:latin typeface="Comic Sans MS" pitchFamily="66" charset="0"/>
              </a:rPr>
              <a:t> a </a:t>
            </a:r>
            <a:r>
              <a:rPr lang="es-AR" sz="1600" dirty="0" err="1">
                <a:solidFill>
                  <a:srgbClr val="0070C0"/>
                </a:solidFill>
                <a:latin typeface="Comic Sans MS" pitchFamily="66" charset="0"/>
              </a:rPr>
              <a:t>minimum</a:t>
            </a:r>
            <a:r>
              <a:rPr lang="es-AR" sz="1600" dirty="0">
                <a:solidFill>
                  <a:srgbClr val="0070C0"/>
                </a:solidFill>
                <a:latin typeface="Comic Sans MS" pitchFamily="66" charset="0"/>
              </a:rPr>
              <a:t> of 1.6 </a:t>
            </a:r>
            <a:r>
              <a:rPr lang="es-AR" sz="1600" dirty="0" err="1">
                <a:solidFill>
                  <a:srgbClr val="0070C0"/>
                </a:solidFill>
                <a:latin typeface="Comic Sans MS" pitchFamily="66" charset="0"/>
              </a:rPr>
              <a:t>for</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primary</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fishing</a:t>
            </a:r>
            <a:r>
              <a:rPr lang="es-AR" sz="1600" dirty="0">
                <a:solidFill>
                  <a:srgbClr val="0070C0"/>
                </a:solidFill>
                <a:latin typeface="Comic Sans MS" pitchFamily="66" charset="0"/>
              </a:rPr>
              <a:t> in Chile and a </a:t>
            </a:r>
            <a:r>
              <a:rPr lang="es-AR" sz="1600" dirty="0" err="1">
                <a:solidFill>
                  <a:srgbClr val="0070C0"/>
                </a:solidFill>
                <a:latin typeface="Comic Sans MS" pitchFamily="66" charset="0"/>
              </a:rPr>
              <a:t>maximum</a:t>
            </a:r>
            <a:r>
              <a:rPr lang="es-AR" sz="1600" dirty="0">
                <a:solidFill>
                  <a:srgbClr val="0070C0"/>
                </a:solidFill>
                <a:latin typeface="Comic Sans MS" pitchFamily="66" charset="0"/>
              </a:rPr>
              <a:t> of 4.68 </a:t>
            </a:r>
            <a:r>
              <a:rPr lang="es-AR" sz="1600" dirty="0" err="1">
                <a:solidFill>
                  <a:srgbClr val="0070C0"/>
                </a:solidFill>
                <a:latin typeface="Comic Sans MS" pitchFamily="66" charset="0"/>
              </a:rPr>
              <a:t>for</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fish</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products</a:t>
            </a:r>
            <a:r>
              <a:rPr lang="es-AR" sz="1600" dirty="0">
                <a:solidFill>
                  <a:srgbClr val="0070C0"/>
                </a:solidFill>
                <a:latin typeface="Comic Sans MS" pitchFamily="66" charset="0"/>
              </a:rPr>
              <a:t> in </a:t>
            </a:r>
            <a:r>
              <a:rPr lang="es-AR" sz="1600" dirty="0" err="1">
                <a:solidFill>
                  <a:srgbClr val="0070C0"/>
                </a:solidFill>
                <a:latin typeface="Comic Sans MS" pitchFamily="66" charset="0"/>
              </a:rPr>
              <a:t>Peru</a:t>
            </a:r>
            <a:r>
              <a:rPr lang="es-AR" sz="1600" dirty="0">
                <a:solidFill>
                  <a:srgbClr val="0070C0"/>
                </a:solidFill>
                <a:latin typeface="Comic Sans MS" pitchFamily="66" charset="0"/>
              </a:rPr>
              <a:t>.</a:t>
            </a:r>
          </a:p>
          <a:p>
            <a:pPr defTabSz="457200" fontAlgn="auto">
              <a:spcBef>
                <a:spcPts val="0"/>
              </a:spcBef>
              <a:spcAft>
                <a:spcPts val="0"/>
              </a:spcAft>
              <a:buFont typeface="Arial" pitchFamily="34" charset="0"/>
              <a:buChar char="•"/>
            </a:pPr>
            <a:r>
              <a:rPr lang="es-AR" sz="1600" dirty="0" err="1">
                <a:solidFill>
                  <a:srgbClr val="0070C0"/>
                </a:solidFill>
                <a:latin typeface="Comic Sans MS" pitchFamily="66" charset="0"/>
              </a:rPr>
              <a:t>Value</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added</a:t>
            </a:r>
            <a:r>
              <a:rPr lang="es-AR" sz="1600" dirty="0">
                <a:solidFill>
                  <a:srgbClr val="0070C0"/>
                </a:solidFill>
                <a:latin typeface="Comic Sans MS" pitchFamily="66" charset="0"/>
              </a:rPr>
              <a:t> and </a:t>
            </a:r>
            <a:r>
              <a:rPr lang="es-AR" sz="1600" dirty="0" err="1">
                <a:solidFill>
                  <a:srgbClr val="0070C0"/>
                </a:solidFill>
                <a:latin typeface="Comic Sans MS" pitchFamily="66" charset="0"/>
              </a:rPr>
              <a:t>employment</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multipliers</a:t>
            </a:r>
            <a:r>
              <a:rPr lang="es-AR" sz="1600" dirty="0">
                <a:solidFill>
                  <a:srgbClr val="0070C0"/>
                </a:solidFill>
                <a:latin typeface="Comic Sans MS" pitchFamily="66" charset="0"/>
              </a:rPr>
              <a:t> are </a:t>
            </a:r>
            <a:r>
              <a:rPr lang="es-AR" sz="1600" dirty="0" err="1">
                <a:solidFill>
                  <a:srgbClr val="0070C0"/>
                </a:solidFill>
                <a:latin typeface="Comic Sans MS" pitchFamily="66" charset="0"/>
              </a:rPr>
              <a:t>generally</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higher</a:t>
            </a:r>
            <a:r>
              <a:rPr lang="es-AR" sz="1600" dirty="0">
                <a:solidFill>
                  <a:srgbClr val="0070C0"/>
                </a:solidFill>
                <a:latin typeface="Comic Sans MS" pitchFamily="66" charset="0"/>
              </a:rPr>
              <a:t>, in particular </a:t>
            </a:r>
            <a:r>
              <a:rPr lang="es-AR" sz="1600" dirty="0" err="1">
                <a:solidFill>
                  <a:srgbClr val="0070C0"/>
                </a:solidFill>
                <a:latin typeface="Comic Sans MS" pitchFamily="66" charset="0"/>
              </a:rPr>
              <a:t>for</a:t>
            </a:r>
            <a:r>
              <a:rPr lang="es-AR" sz="1600" dirty="0">
                <a:solidFill>
                  <a:srgbClr val="0070C0"/>
                </a:solidFill>
                <a:latin typeface="Comic Sans MS" pitchFamily="66" charset="0"/>
              </a:rPr>
              <a:t> industrial </a:t>
            </a:r>
            <a:r>
              <a:rPr lang="es-AR" sz="1600" dirty="0" err="1">
                <a:solidFill>
                  <a:srgbClr val="0070C0"/>
                </a:solidFill>
                <a:latin typeface="Comic Sans MS" pitchFamily="66" charset="0"/>
              </a:rPr>
              <a:t>subsectors</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fish</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products</a:t>
            </a:r>
            <a:r>
              <a:rPr lang="es-AR" sz="1600" dirty="0">
                <a:solidFill>
                  <a:srgbClr val="0070C0"/>
                </a:solidFill>
                <a:latin typeface="Comic Sans MS" pitchFamily="66" charset="0"/>
              </a:rPr>
              <a:t> and </a:t>
            </a:r>
            <a:r>
              <a:rPr lang="es-AR" sz="1600" dirty="0" err="1">
                <a:solidFill>
                  <a:srgbClr val="0070C0"/>
                </a:solidFill>
                <a:latin typeface="Comic Sans MS" pitchFamily="66" charset="0"/>
              </a:rPr>
              <a:t>fishmeal</a:t>
            </a:r>
            <a:r>
              <a:rPr lang="es-AR" sz="1600" dirty="0">
                <a:solidFill>
                  <a:srgbClr val="0070C0"/>
                </a:solidFill>
                <a:latin typeface="Comic Sans MS" pitchFamily="66" charset="0"/>
              </a:rPr>
              <a:t> and </a:t>
            </a:r>
            <a:r>
              <a:rPr lang="es-AR" sz="1600" dirty="0" err="1">
                <a:solidFill>
                  <a:srgbClr val="0070C0"/>
                </a:solidFill>
                <a:latin typeface="Comic Sans MS" pitchFamily="66" charset="0"/>
              </a:rPr>
              <a:t>oil</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ranging</a:t>
            </a:r>
            <a:r>
              <a:rPr lang="es-AR" sz="1600" dirty="0">
                <a:solidFill>
                  <a:srgbClr val="0070C0"/>
                </a:solidFill>
                <a:latin typeface="Comic Sans MS" pitchFamily="66" charset="0"/>
              </a:rPr>
              <a:t> </a:t>
            </a:r>
            <a:r>
              <a:rPr lang="es-AR" sz="1600" dirty="0" err="1">
                <a:solidFill>
                  <a:srgbClr val="0070C0"/>
                </a:solidFill>
                <a:latin typeface="Comic Sans MS" pitchFamily="66" charset="0"/>
              </a:rPr>
              <a:t>from</a:t>
            </a:r>
            <a:r>
              <a:rPr lang="es-AR" sz="1600" dirty="0">
                <a:solidFill>
                  <a:srgbClr val="0070C0"/>
                </a:solidFill>
                <a:latin typeface="Comic Sans MS" pitchFamily="66" charset="0"/>
              </a:rPr>
              <a:t> 1.38 </a:t>
            </a:r>
            <a:r>
              <a:rPr lang="es-AR" sz="1600" dirty="0" err="1">
                <a:solidFill>
                  <a:srgbClr val="0070C0"/>
                </a:solidFill>
                <a:latin typeface="Comic Sans MS" pitchFamily="66" charset="0"/>
              </a:rPr>
              <a:t>to</a:t>
            </a:r>
            <a:r>
              <a:rPr lang="es-AR" sz="1600" dirty="0">
                <a:solidFill>
                  <a:srgbClr val="0070C0"/>
                </a:solidFill>
                <a:latin typeface="Comic Sans MS" pitchFamily="66" charset="0"/>
              </a:rPr>
              <a:t> 20.14 </a:t>
            </a:r>
          </a:p>
        </p:txBody>
      </p:sp>
    </p:spTree>
    <p:extLst>
      <p:ext uri="{BB962C8B-B14F-4D97-AF65-F5344CB8AC3E}">
        <p14:creationId xmlns:p14="http://schemas.microsoft.com/office/powerpoint/2010/main" val="41390190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70562" y="94931"/>
            <a:ext cx="9020521" cy="1231106"/>
          </a:xfrm>
          <a:prstGeom prst="rect">
            <a:avLst/>
          </a:prstGeom>
        </p:spPr>
        <p:txBody>
          <a:bodyPr wrap="square">
            <a:spAutoFit/>
          </a:bodyPr>
          <a:lstStyle/>
          <a:p>
            <a:pPr algn="ctr" defTabSz="457200" fontAlgn="auto">
              <a:spcBef>
                <a:spcPts val="0"/>
              </a:spcBef>
              <a:spcAft>
                <a:spcPts val="0"/>
              </a:spcAft>
            </a:pPr>
            <a:r>
              <a:rPr lang="en-US" sz="2400" b="1" baseline="30000" dirty="0" smtClean="0">
                <a:solidFill>
                  <a:prstClr val="black"/>
                </a:solidFill>
                <a:latin typeface="Comic Sans MS"/>
                <a:cs typeface="Comic Sans MS"/>
              </a:rPr>
              <a:t>Working Group “Socio-economic &amp; Ecosystem Services”</a:t>
            </a:r>
          </a:p>
          <a:p>
            <a:pPr algn="ctr" defTabSz="457200" fontAlgn="auto">
              <a:spcBef>
                <a:spcPts val="0"/>
              </a:spcBef>
              <a:spcAft>
                <a:spcPts val="0"/>
              </a:spcAft>
            </a:pPr>
            <a:r>
              <a:rPr lang="en-US" sz="2400" b="1" baseline="30000" dirty="0" smtClean="0">
                <a:solidFill>
                  <a:prstClr val="black"/>
                </a:solidFill>
                <a:latin typeface="Comic Sans MS"/>
                <a:cs typeface="Comic Sans MS"/>
              </a:rPr>
              <a:t>Ocean Governance</a:t>
            </a:r>
          </a:p>
          <a:p>
            <a:pPr algn="ctr" defTabSz="457200" fontAlgn="auto">
              <a:spcBef>
                <a:spcPts val="0"/>
              </a:spcBef>
              <a:spcAft>
                <a:spcPts val="0"/>
              </a:spcAft>
            </a:pPr>
            <a:r>
              <a:rPr lang="en-US" dirty="0" smtClean="0">
                <a:solidFill>
                  <a:prstClr val="black"/>
                </a:solidFill>
                <a:latin typeface="Comic Sans MS"/>
                <a:cs typeface="Comic Sans MS"/>
              </a:rPr>
              <a:t>Cecilia </a:t>
            </a:r>
            <a:r>
              <a:rPr lang="en-US" dirty="0" err="1" smtClean="0">
                <a:solidFill>
                  <a:prstClr val="black"/>
                </a:solidFill>
                <a:latin typeface="Comic Sans MS"/>
                <a:cs typeface="Comic Sans MS"/>
              </a:rPr>
              <a:t>Filipello</a:t>
            </a:r>
            <a:r>
              <a:rPr lang="en-US" dirty="0" smtClean="0">
                <a:solidFill>
                  <a:prstClr val="black"/>
                </a:solidFill>
                <a:latin typeface="Comic Sans MS"/>
                <a:cs typeface="Comic Sans MS"/>
              </a:rPr>
              <a:t>, MA International Economic Relations Thesis (</a:t>
            </a:r>
            <a:r>
              <a:rPr lang="en-US" dirty="0" err="1" smtClean="0">
                <a:solidFill>
                  <a:prstClr val="black"/>
                </a:solidFill>
                <a:latin typeface="Comic Sans MS"/>
                <a:cs typeface="Comic Sans MS"/>
              </a:rPr>
              <a:t>Facultad</a:t>
            </a:r>
            <a:r>
              <a:rPr lang="en-US" dirty="0" smtClean="0">
                <a:solidFill>
                  <a:prstClr val="black"/>
                </a:solidFill>
                <a:latin typeface="Comic Sans MS"/>
                <a:cs typeface="Comic Sans MS"/>
              </a:rPr>
              <a:t> </a:t>
            </a:r>
            <a:r>
              <a:rPr lang="en-US" dirty="0" err="1" smtClean="0">
                <a:solidFill>
                  <a:prstClr val="black"/>
                </a:solidFill>
                <a:latin typeface="Comic Sans MS"/>
                <a:cs typeface="Comic Sans MS"/>
              </a:rPr>
              <a:t>Cs.Economicas</a:t>
            </a:r>
            <a:r>
              <a:rPr lang="en-US" dirty="0" smtClean="0">
                <a:solidFill>
                  <a:prstClr val="black"/>
                </a:solidFill>
                <a:latin typeface="Comic Sans MS"/>
                <a:cs typeface="Comic Sans MS"/>
              </a:rPr>
              <a:t>, UBA) “</a:t>
            </a:r>
            <a:r>
              <a:rPr lang="en-US" dirty="0" smtClean="0">
                <a:solidFill>
                  <a:prstClr val="black"/>
                </a:solidFill>
                <a:latin typeface="Calibri"/>
              </a:rPr>
              <a:t>Ecosystem Services in Ocean Governance: Argentinean Case Study on the contribution of national and regional science programs”</a:t>
            </a:r>
            <a:br>
              <a:rPr lang="en-US" dirty="0" smtClean="0">
                <a:solidFill>
                  <a:prstClr val="black"/>
                </a:solidFill>
                <a:latin typeface="Calibri"/>
              </a:rPr>
            </a:br>
            <a:r>
              <a:rPr lang="en-US" dirty="0" smtClean="0">
                <a:solidFill>
                  <a:prstClr val="black"/>
                </a:solidFill>
                <a:latin typeface="Comic Sans MS"/>
                <a:cs typeface="Comic Sans MS"/>
              </a:rPr>
              <a:t>(to be submitted by April 2018)</a:t>
            </a:r>
          </a:p>
        </p:txBody>
      </p:sp>
      <p:sp>
        <p:nvSpPr>
          <p:cNvPr id="3" name="2 Rectángulo"/>
          <p:cNvSpPr/>
          <p:nvPr/>
        </p:nvSpPr>
        <p:spPr>
          <a:xfrm>
            <a:off x="70561" y="1360008"/>
            <a:ext cx="4431102" cy="5416868"/>
          </a:xfrm>
          <a:prstGeom prst="rect">
            <a:avLst/>
          </a:prstGeom>
        </p:spPr>
        <p:txBody>
          <a:bodyPr wrap="square">
            <a:spAutoFit/>
          </a:bodyPr>
          <a:lstStyle/>
          <a:p>
            <a:pPr defTabSz="457200" fontAlgn="auto">
              <a:spcBef>
                <a:spcPts val="0"/>
              </a:spcBef>
              <a:spcAft>
                <a:spcPts val="0"/>
              </a:spcAft>
            </a:pPr>
            <a:r>
              <a:rPr lang="en-US" sz="1600" b="1" dirty="0" smtClean="0">
                <a:solidFill>
                  <a:prstClr val="black"/>
                </a:solidFill>
                <a:latin typeface="Comic Sans MS" pitchFamily="66" charset="0"/>
              </a:rPr>
              <a:t>Main Question</a:t>
            </a:r>
            <a:r>
              <a:rPr lang="en-US" sz="1600" dirty="0">
                <a:solidFill>
                  <a:prstClr val="black"/>
                </a:solidFill>
                <a:latin typeface="Calibri"/>
              </a:rPr>
              <a:t>: </a:t>
            </a:r>
            <a:r>
              <a:rPr lang="en-US" sz="1600" b="1" dirty="0">
                <a:solidFill>
                  <a:srgbClr val="1F497D"/>
                </a:solidFill>
                <a:latin typeface="Comic Sans MS" pitchFamily="66" charset="0"/>
              </a:rPr>
              <a:t>How do initiatives  intended to generate scientific knowledge contribute to  the incorporation of ecosystem services into national and international policies?</a:t>
            </a:r>
          </a:p>
          <a:p>
            <a:pPr defTabSz="457200" fontAlgn="auto">
              <a:spcBef>
                <a:spcPts val="0"/>
              </a:spcBef>
              <a:spcAft>
                <a:spcPts val="0"/>
              </a:spcAft>
            </a:pPr>
            <a:r>
              <a:rPr lang="en-US" sz="1600" b="1" dirty="0" smtClean="0">
                <a:solidFill>
                  <a:prstClr val="black"/>
                </a:solidFill>
                <a:latin typeface="Comic Sans MS" pitchFamily="66" charset="0"/>
              </a:rPr>
              <a:t>Methodology</a:t>
            </a:r>
            <a:r>
              <a:rPr lang="en-US" sz="1600" dirty="0" smtClean="0">
                <a:solidFill>
                  <a:prstClr val="black"/>
                </a:solidFill>
                <a:latin typeface="Comic Sans MS" pitchFamily="66" charset="0"/>
              </a:rPr>
              <a:t>: Argentinean case study of two scientific initiatives aimed at improving our knowledge on the ocean ecosystems : </a:t>
            </a:r>
            <a:r>
              <a:rPr lang="en-US" sz="1600" dirty="0" smtClean="0">
                <a:solidFill>
                  <a:srgbClr val="1F497D"/>
                </a:solidFill>
                <a:latin typeface="Comic Sans MS" pitchFamily="66" charset="0"/>
              </a:rPr>
              <a:t>SABIA-Mar (satellite) mission (Brazil-Argentina) and Pampa Azul initiative (of Min. Science in </a:t>
            </a:r>
            <a:r>
              <a:rPr lang="en-US" sz="1600" dirty="0" err="1" smtClean="0">
                <a:solidFill>
                  <a:srgbClr val="1F497D"/>
                </a:solidFill>
                <a:latin typeface="Comic Sans MS" pitchFamily="66" charset="0"/>
              </a:rPr>
              <a:t>Arg</a:t>
            </a:r>
            <a:r>
              <a:rPr lang="en-US" sz="1600" dirty="0" smtClean="0">
                <a:solidFill>
                  <a:srgbClr val="1F497D"/>
                </a:solidFill>
                <a:latin typeface="Comic Sans MS" pitchFamily="66" charset="0"/>
              </a:rPr>
              <a:t>). </a:t>
            </a:r>
          </a:p>
          <a:p>
            <a:pPr defTabSz="457200" fontAlgn="auto">
              <a:spcBef>
                <a:spcPts val="0"/>
              </a:spcBef>
              <a:spcAft>
                <a:spcPts val="0"/>
              </a:spcAft>
            </a:pPr>
            <a:r>
              <a:rPr lang="en-US" sz="1200" dirty="0" smtClean="0">
                <a:solidFill>
                  <a:prstClr val="white">
                    <a:lumMod val="50000"/>
                  </a:prstClr>
                </a:solidFill>
                <a:latin typeface="Comic Sans MS" pitchFamily="66" charset="0"/>
              </a:rPr>
              <a:t>Goal: Understanding the contribution of science programs to improved ocean governance through semi-structured interviews of relevant actors. Representatives from public sector (Ministry of Environment; Fisheries Secretariat and Ministry of </a:t>
            </a:r>
            <a:r>
              <a:rPr lang="en-US" sz="1200" dirty="0" err="1" smtClean="0">
                <a:solidFill>
                  <a:prstClr val="white">
                    <a:lumMod val="50000"/>
                  </a:prstClr>
                </a:solidFill>
                <a:latin typeface="Comic Sans MS" pitchFamily="66" charset="0"/>
              </a:rPr>
              <a:t>Agroindustry</a:t>
            </a:r>
            <a:r>
              <a:rPr lang="en-US" sz="1200" dirty="0" smtClean="0">
                <a:solidFill>
                  <a:prstClr val="white">
                    <a:lumMod val="50000"/>
                  </a:prstClr>
                </a:solidFill>
                <a:latin typeface="Comic Sans MS" pitchFamily="66" charset="0"/>
              </a:rPr>
              <a:t>) - involved in ocean-related policies -, researchers involved in the programs, NGOs and international organizations‘ local staff (e.g. UNDP). The interviews aim at assessing the expected impact of these long term initiatives, based on </a:t>
            </a:r>
            <a:r>
              <a:rPr lang="en-US" sz="1200" b="1" dirty="0" smtClean="0">
                <a:solidFill>
                  <a:prstClr val="white">
                    <a:lumMod val="50000"/>
                  </a:prstClr>
                </a:solidFill>
                <a:latin typeface="Comic Sans MS" pitchFamily="66" charset="0"/>
              </a:rPr>
              <a:t>two</a:t>
            </a:r>
            <a:r>
              <a:rPr lang="en-US" sz="1200" dirty="0" smtClean="0">
                <a:solidFill>
                  <a:prstClr val="white">
                    <a:lumMod val="50000"/>
                  </a:prstClr>
                </a:solidFill>
                <a:latin typeface="Comic Sans MS" pitchFamily="66" charset="0"/>
              </a:rPr>
              <a:t> </a:t>
            </a:r>
            <a:r>
              <a:rPr lang="en-US" sz="1200" b="1" dirty="0" smtClean="0">
                <a:solidFill>
                  <a:prstClr val="white">
                    <a:lumMod val="50000"/>
                  </a:prstClr>
                </a:solidFill>
                <a:latin typeface="Comic Sans MS" pitchFamily="66" charset="0"/>
              </a:rPr>
              <a:t>indicators/criteria:</a:t>
            </a:r>
            <a:r>
              <a:rPr lang="en-US" sz="1200" dirty="0" smtClean="0">
                <a:solidFill>
                  <a:prstClr val="white">
                    <a:lumMod val="50000"/>
                  </a:prstClr>
                </a:solidFill>
                <a:latin typeface="Comic Sans MS" pitchFamily="66" charset="0"/>
              </a:rPr>
              <a:t> </a:t>
            </a:r>
          </a:p>
          <a:p>
            <a:pPr defTabSz="457200">
              <a:spcBef>
                <a:spcPts val="0"/>
              </a:spcBef>
              <a:spcAft>
                <a:spcPts val="0"/>
              </a:spcAft>
              <a:buFont typeface="Arial" pitchFamily="34" charset="0"/>
              <a:buChar char="•"/>
            </a:pPr>
            <a:r>
              <a:rPr lang="en-US" sz="1200" dirty="0" smtClean="0">
                <a:solidFill>
                  <a:prstClr val="white">
                    <a:lumMod val="50000"/>
                  </a:prstClr>
                </a:solidFill>
                <a:latin typeface="Comic Sans MS" pitchFamily="66" charset="0"/>
              </a:rPr>
              <a:t>addition of new scientific knowledge on natural systems and human-natural coupled systems </a:t>
            </a:r>
          </a:p>
          <a:p>
            <a:pPr defTabSz="457200">
              <a:spcBef>
                <a:spcPts val="0"/>
              </a:spcBef>
              <a:spcAft>
                <a:spcPts val="0"/>
              </a:spcAft>
              <a:buFont typeface="Arial" pitchFamily="34" charset="0"/>
              <a:buChar char="•"/>
            </a:pPr>
            <a:r>
              <a:rPr lang="en-US" sz="1200" dirty="0" smtClean="0">
                <a:solidFill>
                  <a:prstClr val="white">
                    <a:lumMod val="50000"/>
                  </a:prstClr>
                </a:solidFill>
                <a:latin typeface="Comic Sans MS" pitchFamily="66" charset="0"/>
              </a:rPr>
              <a:t>knowledge transfer from science to policy - use of scientific information for policymaking processes. </a:t>
            </a:r>
          </a:p>
          <a:p>
            <a:pPr defTabSz="457200" fontAlgn="auto">
              <a:spcBef>
                <a:spcPts val="0"/>
              </a:spcBef>
              <a:spcAft>
                <a:spcPts val="0"/>
              </a:spcAft>
            </a:pPr>
            <a:endParaRPr lang="es-AR" dirty="0">
              <a:solidFill>
                <a:prstClr val="black"/>
              </a:solidFill>
              <a:latin typeface="Comic Sans MS" pitchFamily="66" charset="0"/>
            </a:endParaRPr>
          </a:p>
        </p:txBody>
      </p:sp>
      <p:sp>
        <p:nvSpPr>
          <p:cNvPr id="4" name="3 Rectángulo"/>
          <p:cNvSpPr/>
          <p:nvPr/>
        </p:nvSpPr>
        <p:spPr>
          <a:xfrm>
            <a:off x="4501663" y="1360008"/>
            <a:ext cx="4589418" cy="5078313"/>
          </a:xfrm>
          <a:prstGeom prst="rect">
            <a:avLst/>
          </a:prstGeom>
        </p:spPr>
        <p:txBody>
          <a:bodyPr wrap="square">
            <a:spAutoFit/>
          </a:bodyPr>
          <a:lstStyle/>
          <a:p>
            <a:pPr defTabSz="457200" fontAlgn="auto">
              <a:spcBef>
                <a:spcPts val="0"/>
              </a:spcBef>
              <a:spcAft>
                <a:spcPts val="0"/>
              </a:spcAft>
            </a:pPr>
            <a:r>
              <a:rPr lang="en-US" sz="1600" b="1" dirty="0" smtClean="0">
                <a:solidFill>
                  <a:srgbClr val="1F497D"/>
                </a:solidFill>
                <a:latin typeface="Comic Sans MS" pitchFamily="66" charset="0"/>
              </a:rPr>
              <a:t>Preliminary Conclusions (fieldwork still ongoing)</a:t>
            </a:r>
            <a:r>
              <a:rPr lang="en-US" sz="1600" dirty="0" smtClean="0">
                <a:solidFill>
                  <a:srgbClr val="1F497D"/>
                </a:solidFill>
                <a:latin typeface="Comic Sans MS" pitchFamily="66" charset="0"/>
              </a:rPr>
              <a:t>: </a:t>
            </a:r>
            <a:br>
              <a:rPr lang="en-US" sz="1600" dirty="0" smtClean="0">
                <a:solidFill>
                  <a:srgbClr val="1F497D"/>
                </a:solidFill>
                <a:latin typeface="Comic Sans MS" pitchFamily="66" charset="0"/>
              </a:rPr>
            </a:br>
            <a:r>
              <a:rPr lang="en-US" sz="1600" dirty="0" smtClean="0">
                <a:solidFill>
                  <a:srgbClr val="1F497D"/>
                </a:solidFill>
                <a:latin typeface="Comic Sans MS" pitchFamily="66" charset="0"/>
              </a:rPr>
              <a:t>• Both programs are perceived to have high potential to provide:</a:t>
            </a:r>
          </a:p>
          <a:p>
            <a:pPr defTabSz="457200" fontAlgn="auto">
              <a:spcBef>
                <a:spcPts val="0"/>
              </a:spcBef>
              <a:spcAft>
                <a:spcPts val="0"/>
              </a:spcAft>
            </a:pPr>
            <a:r>
              <a:rPr lang="en-US" sz="1600" dirty="0" smtClean="0">
                <a:solidFill>
                  <a:srgbClr val="1F497D"/>
                </a:solidFill>
                <a:latin typeface="Comic Sans MS" pitchFamily="66" charset="0"/>
              </a:rPr>
              <a:t>	- tools/data to assess interactions between human activities and ecosystem services</a:t>
            </a:r>
          </a:p>
          <a:p>
            <a:pPr defTabSz="457200" fontAlgn="auto">
              <a:spcBef>
                <a:spcPts val="0"/>
              </a:spcBef>
              <a:spcAft>
                <a:spcPts val="0"/>
              </a:spcAft>
            </a:pPr>
            <a:r>
              <a:rPr lang="en-US" sz="1600" dirty="0" smtClean="0">
                <a:solidFill>
                  <a:srgbClr val="1F497D"/>
                </a:solidFill>
                <a:latin typeface="Comic Sans MS" pitchFamily="66" charset="0"/>
              </a:rPr>
              <a:t>	- information necessary to improve ocean sustainability.</a:t>
            </a:r>
            <a:br>
              <a:rPr lang="en-US" sz="1600" dirty="0" smtClean="0">
                <a:solidFill>
                  <a:srgbClr val="1F497D"/>
                </a:solidFill>
                <a:latin typeface="Comic Sans MS" pitchFamily="66" charset="0"/>
              </a:rPr>
            </a:br>
            <a:r>
              <a:rPr lang="en-US" sz="1200" dirty="0" smtClean="0">
                <a:solidFill>
                  <a:prstClr val="black"/>
                </a:solidFill>
                <a:latin typeface="Comic Sans MS" pitchFamily="66" charset="0"/>
              </a:rPr>
              <a:t>• To date, the management plan for the marine protected area </a:t>
            </a:r>
            <a:r>
              <a:rPr lang="en-US" sz="1200" dirty="0" err="1" smtClean="0">
                <a:solidFill>
                  <a:prstClr val="black"/>
                </a:solidFill>
                <a:latin typeface="Comic Sans MS" pitchFamily="66" charset="0"/>
              </a:rPr>
              <a:t>Banco</a:t>
            </a:r>
            <a:r>
              <a:rPr lang="en-US" sz="1200" dirty="0" smtClean="0">
                <a:solidFill>
                  <a:prstClr val="black"/>
                </a:solidFill>
                <a:latin typeface="Comic Sans MS" pitchFamily="66" charset="0"/>
              </a:rPr>
              <a:t> </a:t>
            </a:r>
            <a:r>
              <a:rPr lang="en-US" sz="1200" dirty="0" err="1" smtClean="0">
                <a:solidFill>
                  <a:prstClr val="black"/>
                </a:solidFill>
                <a:latin typeface="Comic Sans MS" pitchFamily="66" charset="0"/>
              </a:rPr>
              <a:t>Burdwood</a:t>
            </a:r>
            <a:r>
              <a:rPr lang="en-US" sz="1200" dirty="0" smtClean="0">
                <a:solidFill>
                  <a:prstClr val="black"/>
                </a:solidFill>
                <a:latin typeface="Comic Sans MS" pitchFamily="66" charset="0"/>
              </a:rPr>
              <a:t> is the only case identified where research results from Pampa </a:t>
            </a:r>
            <a:r>
              <a:rPr lang="en-US" sz="1200" dirty="0" err="1" smtClean="0">
                <a:solidFill>
                  <a:prstClr val="black"/>
                </a:solidFill>
                <a:latin typeface="Comic Sans MS" pitchFamily="66" charset="0"/>
              </a:rPr>
              <a:t>Azul</a:t>
            </a:r>
            <a:r>
              <a:rPr lang="en-US" sz="1200" dirty="0" smtClean="0">
                <a:solidFill>
                  <a:prstClr val="black"/>
                </a:solidFill>
                <a:latin typeface="Comic Sans MS" pitchFamily="66" charset="0"/>
              </a:rPr>
              <a:t> campaigns feed into policy mechanisms specifically aimed at sustainability .</a:t>
            </a:r>
            <a:br>
              <a:rPr lang="en-US" sz="1200" dirty="0" smtClean="0">
                <a:solidFill>
                  <a:prstClr val="black"/>
                </a:solidFill>
                <a:latin typeface="Comic Sans MS" pitchFamily="66" charset="0"/>
              </a:rPr>
            </a:br>
            <a:r>
              <a:rPr lang="en-US" sz="1200" dirty="0" smtClean="0">
                <a:solidFill>
                  <a:prstClr val="black"/>
                </a:solidFill>
                <a:latin typeface="Comic Sans MS" pitchFamily="66" charset="0"/>
              </a:rPr>
              <a:t>• So far, at Pampa </a:t>
            </a:r>
            <a:r>
              <a:rPr lang="en-US" sz="1200" dirty="0" err="1" smtClean="0">
                <a:solidFill>
                  <a:prstClr val="black"/>
                </a:solidFill>
                <a:latin typeface="Comic Sans MS" pitchFamily="66" charset="0"/>
              </a:rPr>
              <a:t>Azul</a:t>
            </a:r>
            <a:r>
              <a:rPr lang="en-US" sz="1200" dirty="0" smtClean="0">
                <a:solidFill>
                  <a:prstClr val="black"/>
                </a:solidFill>
                <a:latin typeface="Comic Sans MS" pitchFamily="66" charset="0"/>
              </a:rPr>
              <a:t> initiative (fostered by the Ministry of Science and Technology) there is no specific mechanism to promote the use of research results in policy decision-making, formulation, and implementation in other Ministries. At the moment, the only connection among different Ministries occurs through the involvement of their staff in Pampa </a:t>
            </a:r>
            <a:r>
              <a:rPr lang="en-US" sz="1200" dirty="0" err="1" smtClean="0">
                <a:solidFill>
                  <a:prstClr val="black"/>
                </a:solidFill>
                <a:latin typeface="Comic Sans MS" pitchFamily="66" charset="0"/>
              </a:rPr>
              <a:t>Azul</a:t>
            </a:r>
            <a:r>
              <a:rPr lang="en-US" sz="1200" dirty="0" smtClean="0">
                <a:solidFill>
                  <a:prstClr val="black"/>
                </a:solidFill>
                <a:latin typeface="Comic Sans MS" pitchFamily="66" charset="0"/>
              </a:rPr>
              <a:t> thematic working groups and the steering committees . </a:t>
            </a:r>
            <a:br>
              <a:rPr lang="en-US" sz="1200" dirty="0" smtClean="0">
                <a:solidFill>
                  <a:prstClr val="black"/>
                </a:solidFill>
                <a:latin typeface="Comic Sans MS" pitchFamily="66" charset="0"/>
              </a:rPr>
            </a:br>
            <a:r>
              <a:rPr lang="en-US" sz="1200" dirty="0" smtClean="0">
                <a:solidFill>
                  <a:prstClr val="black"/>
                </a:solidFill>
                <a:latin typeface="Comic Sans MS" pitchFamily="66" charset="0"/>
              </a:rPr>
              <a:t>• The approach and potential impact of Pampa </a:t>
            </a:r>
            <a:r>
              <a:rPr lang="en-US" sz="1200" dirty="0" err="1" smtClean="0">
                <a:solidFill>
                  <a:prstClr val="black"/>
                </a:solidFill>
                <a:latin typeface="Comic Sans MS" pitchFamily="66" charset="0"/>
              </a:rPr>
              <a:t>Azul</a:t>
            </a:r>
            <a:r>
              <a:rPr lang="en-US" sz="1200" dirty="0" smtClean="0">
                <a:solidFill>
                  <a:prstClr val="black"/>
                </a:solidFill>
                <a:latin typeface="Comic Sans MS" pitchFamily="66" charset="0"/>
              </a:rPr>
              <a:t> on “knowledge transfer” from science to policy is still to  be evaluated/identified through the pending interviews.</a:t>
            </a:r>
            <a:endParaRPr lang="es-AR" sz="1200" dirty="0">
              <a:solidFill>
                <a:prstClr val="black"/>
              </a:solidFill>
              <a:latin typeface="Comic Sans MS" pitchFamily="66" charset="0"/>
            </a:endParaRPr>
          </a:p>
        </p:txBody>
      </p:sp>
      <p:cxnSp>
        <p:nvCxnSpPr>
          <p:cNvPr id="6" name="5 Conector recto"/>
          <p:cNvCxnSpPr/>
          <p:nvPr/>
        </p:nvCxnSpPr>
        <p:spPr>
          <a:xfrm>
            <a:off x="2" y="1360006"/>
            <a:ext cx="909108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936470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20040"/>
            <a:ext cx="8153400" cy="762000"/>
          </a:xfrm>
        </p:spPr>
        <p:txBody>
          <a:bodyPr/>
          <a:lstStyle/>
          <a:p>
            <a:r>
              <a:rPr lang="pt-BR" dirty="0" smtClean="0"/>
              <a:t>Who </a:t>
            </a:r>
            <a:r>
              <a:rPr lang="pt-BR" dirty="0" err="1" smtClean="0"/>
              <a:t>we</a:t>
            </a:r>
            <a:r>
              <a:rPr lang="pt-BR" dirty="0" smtClean="0"/>
              <a:t> are? ANTARES</a:t>
            </a:r>
            <a:endParaRPr lang="pt-BR" dirty="0"/>
          </a:p>
        </p:txBody>
      </p:sp>
      <p:pic>
        <p:nvPicPr>
          <p:cNvPr id="4" name="Picture 2" descr="D:\sant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68617" y="1656414"/>
            <a:ext cx="5191525" cy="3244935"/>
          </a:xfrm>
          <a:prstGeom prst="rect">
            <a:avLst/>
          </a:prstGeom>
          <a:noFill/>
          <a:ln w="9525">
            <a:noFill/>
            <a:miter lim="800000"/>
            <a:headEnd/>
            <a:tailEnd/>
          </a:ln>
        </p:spPr>
      </p:pic>
      <p:sp>
        <p:nvSpPr>
          <p:cNvPr id="5" name="Retângulo 4"/>
          <p:cNvSpPr/>
          <p:nvPr/>
        </p:nvSpPr>
        <p:spPr>
          <a:xfrm>
            <a:off x="478303" y="5416062"/>
            <a:ext cx="8398412" cy="1446550"/>
          </a:xfrm>
          <a:prstGeom prst="rect">
            <a:avLst/>
          </a:prstGeom>
        </p:spPr>
        <p:txBody>
          <a:bodyPr wrap="square">
            <a:spAutoFit/>
          </a:bodyPr>
          <a:lstStyle/>
          <a:p>
            <a:pPr algn="just"/>
            <a:r>
              <a:rPr lang="en-US" sz="2200" dirty="0" smtClean="0">
                <a:latin typeface="+mn-lt"/>
              </a:rPr>
              <a:t>Objective to observe long-term changes on coastal waters around Latin America, with the main approach of developing time-series of in situ oceanographic measurements integrated with remote sensing data, products and modeling.</a:t>
            </a:r>
            <a:endParaRPr lang="pt-BR" sz="2200" dirty="0">
              <a:latin typeface="+mn-lt"/>
            </a:endParaRPr>
          </a:p>
        </p:txBody>
      </p:sp>
      <p:graphicFrame>
        <p:nvGraphicFramePr>
          <p:cNvPr id="23554" name="Object 2"/>
          <p:cNvGraphicFramePr>
            <a:graphicFrameLocks noChangeAspect="1"/>
          </p:cNvGraphicFramePr>
          <p:nvPr>
            <p:extLst>
              <p:ext uri="{D42A27DB-BD31-4B8C-83A1-F6EECF244321}">
                <p14:modId xmlns:p14="http://schemas.microsoft.com/office/powerpoint/2010/main" val="214338424"/>
              </p:ext>
            </p:extLst>
          </p:nvPr>
        </p:nvGraphicFramePr>
        <p:xfrm>
          <a:off x="1" y="984714"/>
          <a:ext cx="3733359" cy="4463684"/>
        </p:xfrm>
        <a:graphic>
          <a:graphicData uri="http://schemas.openxmlformats.org/presentationml/2006/ole">
            <mc:AlternateContent xmlns:mc="http://schemas.openxmlformats.org/markup-compatibility/2006">
              <mc:Choice xmlns:v="urn:schemas-microsoft-com:vml" Requires="v">
                <p:oleObj spid="_x0000_s22559" name="Document" r:id="rId4" imgW="8954750" imgH="10707595" progId="Word.Document.12">
                  <p:link updateAutomatic="1"/>
                </p:oleObj>
              </mc:Choice>
              <mc:Fallback>
                <p:oleObj name="Document" r:id="rId4" imgW="8954750" imgH="10707595" progId="Word.Document.12">
                  <p:link updateAutomatic="1"/>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984714"/>
                        <a:ext cx="3733359" cy="4463684"/>
                      </a:xfrm>
                      <a:prstGeom prst="rect">
                        <a:avLst/>
                      </a:prstGeom>
                      <a:noFill/>
                      <a:ln>
                        <a:noFill/>
                      </a:ln>
                      <a:effectLst/>
                      <a:extLst>
                        <a:ext uri="{909E8E84-426E-40dd-AFC4-6F175D3DCCD1}">
                          <a14:hiddenFill xmlns:a14="http://schemas.microsoft.com/office/drawing/2010/main">
                            <a:solidFill>
                              <a:srgbClr val="003399"/>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3"/>
          <p:cNvSpPr/>
          <p:nvPr/>
        </p:nvSpPr>
        <p:spPr>
          <a:xfrm>
            <a:off x="70562" y="149903"/>
            <a:ext cx="9020521" cy="1251625"/>
          </a:xfrm>
          <a:prstGeom prst="rect">
            <a:avLst/>
          </a:prstGeom>
        </p:spPr>
        <p:txBody>
          <a:bodyPr wrap="square">
            <a:spAutoFit/>
          </a:bodyPr>
          <a:lstStyle/>
          <a:p>
            <a:pPr algn="ctr" defTabSz="457200" fontAlgn="auto">
              <a:spcBef>
                <a:spcPts val="0"/>
              </a:spcBef>
              <a:spcAft>
                <a:spcPts val="0"/>
              </a:spcAft>
            </a:pPr>
            <a:r>
              <a:rPr lang="en-US" sz="2850" b="1" baseline="30000" dirty="0" smtClean="0">
                <a:solidFill>
                  <a:prstClr val="black"/>
                </a:solidFill>
                <a:latin typeface="Comic Sans MS"/>
                <a:cs typeface="Comic Sans MS"/>
              </a:rPr>
              <a:t>Working Group “Socio-economic &amp; Ecosystem Services”</a:t>
            </a:r>
          </a:p>
          <a:p>
            <a:pPr algn="ctr" defTabSz="457200" fontAlgn="auto">
              <a:spcBef>
                <a:spcPts val="0"/>
              </a:spcBef>
              <a:spcAft>
                <a:spcPts val="0"/>
              </a:spcAft>
            </a:pPr>
            <a:r>
              <a:rPr lang="en-US" sz="2850" b="1" baseline="30000" dirty="0" smtClean="0">
                <a:solidFill>
                  <a:prstClr val="black"/>
                </a:solidFill>
                <a:latin typeface="Comic Sans MS"/>
                <a:cs typeface="Comic Sans MS"/>
              </a:rPr>
              <a:t>Ocean Governance (FCE-UBA)</a:t>
            </a:r>
          </a:p>
          <a:p>
            <a:pPr algn="ctr" defTabSz="457200" fontAlgn="auto">
              <a:spcBef>
                <a:spcPts val="0"/>
              </a:spcBef>
              <a:spcAft>
                <a:spcPts val="0"/>
              </a:spcAft>
            </a:pPr>
            <a:r>
              <a:rPr lang="en-US" dirty="0" smtClean="0">
                <a:solidFill>
                  <a:prstClr val="black"/>
                </a:solidFill>
                <a:latin typeface="Comic Sans MS"/>
                <a:cs typeface="Comic Sans MS"/>
              </a:rPr>
              <a:t>“Scientific knowledge and sustainable ocean policies:  An analysis of a complex relationship” paper by M. </a:t>
            </a:r>
            <a:r>
              <a:rPr lang="en-US" dirty="0" err="1" smtClean="0">
                <a:solidFill>
                  <a:prstClr val="black"/>
                </a:solidFill>
                <a:latin typeface="Comic Sans MS"/>
                <a:cs typeface="Comic Sans MS"/>
              </a:rPr>
              <a:t>Chidiak</a:t>
            </a:r>
            <a:r>
              <a:rPr lang="en-US" dirty="0" smtClean="0">
                <a:solidFill>
                  <a:prstClr val="black"/>
                </a:solidFill>
                <a:latin typeface="Comic Sans MS"/>
                <a:cs typeface="Comic Sans MS"/>
              </a:rPr>
              <a:t> &amp; </a:t>
            </a:r>
            <a:r>
              <a:rPr lang="en-US" dirty="0" err="1" smtClean="0">
                <a:solidFill>
                  <a:prstClr val="black"/>
                </a:solidFill>
                <a:latin typeface="Comic Sans MS"/>
                <a:cs typeface="Comic Sans MS"/>
              </a:rPr>
              <a:t>C.Filipello</a:t>
            </a:r>
            <a:r>
              <a:rPr lang="en-US" dirty="0" smtClean="0">
                <a:solidFill>
                  <a:prstClr val="black"/>
                </a:solidFill>
                <a:latin typeface="Comic Sans MS"/>
                <a:cs typeface="Comic Sans MS"/>
              </a:rPr>
              <a:t>. Draft presented at COLACMAR, </a:t>
            </a:r>
            <a:r>
              <a:rPr lang="en-US" dirty="0" err="1" smtClean="0">
                <a:solidFill>
                  <a:prstClr val="black"/>
                </a:solidFill>
                <a:latin typeface="Comic Sans MS"/>
                <a:cs typeface="Comic Sans MS"/>
              </a:rPr>
              <a:t>Camboriú</a:t>
            </a:r>
            <a:r>
              <a:rPr lang="en-US" dirty="0" smtClean="0">
                <a:solidFill>
                  <a:prstClr val="black"/>
                </a:solidFill>
                <a:latin typeface="Comic Sans MS"/>
                <a:cs typeface="Comic Sans MS"/>
              </a:rPr>
              <a:t>, Brazil, 16 Nov 2017</a:t>
            </a:r>
          </a:p>
          <a:p>
            <a:pPr algn="ctr" defTabSz="457200" fontAlgn="auto">
              <a:spcBef>
                <a:spcPts val="0"/>
              </a:spcBef>
              <a:spcAft>
                <a:spcPts val="0"/>
              </a:spcAft>
            </a:pPr>
            <a:endParaRPr lang="en-US" sz="1000" dirty="0">
              <a:solidFill>
                <a:prstClr val="black"/>
              </a:solidFill>
              <a:latin typeface="Comic Sans MS"/>
              <a:cs typeface="Comic Sans MS"/>
            </a:endParaRPr>
          </a:p>
        </p:txBody>
      </p:sp>
      <p:sp>
        <p:nvSpPr>
          <p:cNvPr id="1025" name="Rectangle 1"/>
          <p:cNvSpPr>
            <a:spLocks noChangeArrowheads="1"/>
          </p:cNvSpPr>
          <p:nvPr/>
        </p:nvSpPr>
        <p:spPr bwMode="auto">
          <a:xfrm>
            <a:off x="70562" y="1374765"/>
            <a:ext cx="4301493" cy="3385542"/>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r>
              <a:rPr lang="en-US" b="1" dirty="0" smtClean="0">
                <a:solidFill>
                  <a:srgbClr val="212121"/>
                </a:solidFill>
                <a:latin typeface="Comic Sans MS" pitchFamily="66" charset="0"/>
                <a:cs typeface="Arial" pitchFamily="34" charset="0"/>
              </a:rPr>
              <a:t>Main Questions</a:t>
            </a:r>
            <a:r>
              <a:rPr lang="en-US" dirty="0" smtClean="0">
                <a:solidFill>
                  <a:srgbClr val="212121"/>
                </a:solidFill>
                <a:latin typeface="Comic Sans MS" pitchFamily="66" charset="0"/>
                <a:cs typeface="Arial" pitchFamily="34" charset="0"/>
              </a:rPr>
              <a:t>: </a:t>
            </a:r>
          </a:p>
          <a:p>
            <a:pPr>
              <a:buFont typeface="Arial" pitchFamily="34" charset="0"/>
              <a:buChar char="•"/>
            </a:pPr>
            <a:r>
              <a:rPr lang="en-US" sz="1600" dirty="0" smtClean="0">
                <a:solidFill>
                  <a:srgbClr val="1F497D"/>
                </a:solidFill>
                <a:latin typeface="Comic Sans MS" pitchFamily="66" charset="0"/>
                <a:cs typeface="Arial" pitchFamily="34" charset="0"/>
              </a:rPr>
              <a:t>More scientific knowledge, means better policies?</a:t>
            </a:r>
          </a:p>
          <a:p>
            <a:pPr>
              <a:buFont typeface="Arial" pitchFamily="34" charset="0"/>
              <a:buChar char="•"/>
            </a:pPr>
            <a:r>
              <a:rPr lang="en-US" sz="1600" dirty="0" smtClean="0">
                <a:solidFill>
                  <a:srgbClr val="1F497D"/>
                </a:solidFill>
                <a:latin typeface="Comic Sans MS" pitchFamily="66" charset="0"/>
                <a:cs typeface="Arial" pitchFamily="34" charset="0"/>
              </a:rPr>
              <a:t>Which are the main processes/ barriers for the incorporation of scientific knowledge in national policymaking processes?</a:t>
            </a:r>
            <a:r>
              <a:rPr lang="en-US" dirty="0" smtClean="0">
                <a:solidFill>
                  <a:prstClr val="black"/>
                </a:solidFill>
                <a:latin typeface="Comic Sans MS" pitchFamily="66" charset="0"/>
                <a:cs typeface="Arial" pitchFamily="34" charset="0"/>
              </a:rPr>
              <a:t> </a:t>
            </a:r>
            <a:r>
              <a:rPr lang="en-US" sz="1200" dirty="0" smtClean="0">
                <a:solidFill>
                  <a:prstClr val="black"/>
                </a:solidFill>
                <a:latin typeface="Comic Sans MS" pitchFamily="66" charset="0"/>
                <a:cs typeface="Arial" pitchFamily="34" charset="0"/>
              </a:rPr>
              <a:t>(inspired by preliminary results from CF MA Thesis)</a:t>
            </a:r>
          </a:p>
          <a:p>
            <a:r>
              <a:rPr lang="en-US" sz="1200" b="1" dirty="0" smtClean="0">
                <a:solidFill>
                  <a:prstClr val="black"/>
                </a:solidFill>
                <a:latin typeface="Comic Sans MS" pitchFamily="66" charset="0"/>
                <a:cs typeface="Arial" pitchFamily="34" charset="0"/>
              </a:rPr>
              <a:t>Methodology</a:t>
            </a:r>
            <a:r>
              <a:rPr lang="en-US" sz="1200" dirty="0" smtClean="0">
                <a:solidFill>
                  <a:prstClr val="black"/>
                </a:solidFill>
                <a:latin typeface="Comic Sans MS" pitchFamily="66" charset="0"/>
                <a:cs typeface="Arial" pitchFamily="34" charset="0"/>
              </a:rPr>
              <a:t>: </a:t>
            </a:r>
            <a:r>
              <a:rPr lang="en-US" sz="1200" dirty="0" smtClean="0">
                <a:solidFill>
                  <a:prstClr val="black"/>
                </a:solidFill>
                <a:latin typeface="Comic Sans MS" pitchFamily="66" charset="0"/>
              </a:rPr>
              <a:t>literature review and interviews with </a:t>
            </a:r>
            <a:r>
              <a:rPr lang="en-US" sz="1200" dirty="0" err="1" smtClean="0">
                <a:solidFill>
                  <a:prstClr val="black"/>
                </a:solidFill>
                <a:latin typeface="Comic Sans MS" pitchFamily="66" charset="0"/>
              </a:rPr>
              <a:t>decisionmakers</a:t>
            </a:r>
            <a:r>
              <a:rPr lang="en-US" sz="1200" dirty="0" smtClean="0">
                <a:solidFill>
                  <a:prstClr val="black"/>
                </a:solidFill>
                <a:latin typeface="Comic Sans MS" pitchFamily="66" charset="0"/>
              </a:rPr>
              <a:t> and researchers - an Argentinean case study. Goal: to understand how policymakers incorporate new scientific information in their policy decision/revision processes (fieldwork still ongoing). Evidence from other international experiences is also analyzed.</a:t>
            </a:r>
          </a:p>
          <a:p>
            <a:endParaRPr lang="en-US" dirty="0" smtClean="0">
              <a:solidFill>
                <a:prstClr val="black"/>
              </a:solidFill>
              <a:latin typeface="Comic Sans MS" pitchFamily="66" charset="0"/>
              <a:cs typeface="Arial" pitchFamily="34" charset="0"/>
            </a:endParaRPr>
          </a:p>
          <a:p>
            <a:endParaRPr lang="en-US" dirty="0" smtClean="0">
              <a:solidFill>
                <a:prstClr val="black"/>
              </a:solidFill>
              <a:latin typeface="Comic Sans MS" pitchFamily="66" charset="0"/>
              <a:cs typeface="Arial" pitchFamily="34" charset="0"/>
            </a:endParaRPr>
          </a:p>
          <a:p>
            <a:endParaRPr lang="en-US" dirty="0" smtClean="0">
              <a:solidFill>
                <a:prstClr val="black"/>
              </a:solidFill>
              <a:latin typeface="Comic Sans MS" pitchFamily="66" charset="0"/>
              <a:cs typeface="Arial" pitchFamily="34" charset="0"/>
            </a:endParaRPr>
          </a:p>
        </p:txBody>
      </p:sp>
      <p:sp>
        <p:nvSpPr>
          <p:cNvPr id="5" name="4 Rectángulo"/>
          <p:cNvSpPr/>
          <p:nvPr/>
        </p:nvSpPr>
        <p:spPr>
          <a:xfrm>
            <a:off x="4372054" y="1101354"/>
            <a:ext cx="4712676" cy="3108543"/>
          </a:xfrm>
          <a:prstGeom prst="rect">
            <a:avLst/>
          </a:prstGeom>
        </p:spPr>
        <p:txBody>
          <a:bodyPr wrap="square">
            <a:spAutoFit/>
          </a:bodyPr>
          <a:lstStyle/>
          <a:p>
            <a:pPr>
              <a:buFont typeface="Arial" pitchFamily="34" charset="0"/>
              <a:buChar char="•"/>
            </a:pPr>
            <a:endParaRPr lang="en-US" dirty="0" smtClean="0">
              <a:solidFill>
                <a:prstClr val="black"/>
              </a:solidFill>
              <a:latin typeface="Comic Sans MS" pitchFamily="66" charset="0"/>
            </a:endParaRPr>
          </a:p>
          <a:p>
            <a:r>
              <a:rPr lang="en-US" b="1" dirty="0" smtClean="0">
                <a:solidFill>
                  <a:prstClr val="black"/>
                </a:solidFill>
                <a:latin typeface="Comic Sans MS" pitchFamily="66" charset="0"/>
                <a:cs typeface="Arial" pitchFamily="34" charset="0"/>
              </a:rPr>
              <a:t>Preliminary Lessons: </a:t>
            </a:r>
            <a:r>
              <a:rPr lang="en-US" sz="1200" dirty="0" smtClean="0">
                <a:solidFill>
                  <a:prstClr val="black"/>
                </a:solidFill>
                <a:latin typeface="Comic Sans MS" pitchFamily="66" charset="0"/>
                <a:cs typeface="Arial" pitchFamily="34" charset="0"/>
              </a:rPr>
              <a:t>T</a:t>
            </a:r>
            <a:r>
              <a:rPr lang="en-US" sz="1200" dirty="0" smtClean="0">
                <a:solidFill>
                  <a:prstClr val="black"/>
                </a:solidFill>
                <a:latin typeface="Comic Sans MS" pitchFamily="66" charset="0"/>
              </a:rPr>
              <a:t>hose responsible for developing and implementing scientific programs –e.g. in context of SDG14 should consider existing “gaps” in knowledge creation: </a:t>
            </a:r>
          </a:p>
          <a:p>
            <a:pPr>
              <a:buFont typeface="Arial" pitchFamily="34" charset="0"/>
              <a:buChar char="•"/>
            </a:pPr>
            <a:r>
              <a:rPr lang="en-US" sz="1600" dirty="0" smtClean="0">
                <a:solidFill>
                  <a:srgbClr val="1F497D"/>
                </a:solidFill>
                <a:latin typeface="Comic Sans MS" pitchFamily="66" charset="0"/>
              </a:rPr>
              <a:t>need to “translate” scientific information into a format suitable for policy debate and </a:t>
            </a:r>
            <a:r>
              <a:rPr lang="en-US" sz="1600" dirty="0" err="1" smtClean="0">
                <a:solidFill>
                  <a:srgbClr val="1F497D"/>
                </a:solidFill>
                <a:latin typeface="Comic Sans MS" pitchFamily="66" charset="0"/>
              </a:rPr>
              <a:t>decisionmaking</a:t>
            </a:r>
            <a:endParaRPr lang="en-US" sz="1600" dirty="0" smtClean="0">
              <a:solidFill>
                <a:srgbClr val="1F497D"/>
              </a:solidFill>
              <a:latin typeface="Comic Sans MS" pitchFamily="66" charset="0"/>
            </a:endParaRPr>
          </a:p>
          <a:p>
            <a:pPr>
              <a:buFont typeface="Arial" pitchFamily="34" charset="0"/>
              <a:buChar char="•"/>
            </a:pPr>
            <a:r>
              <a:rPr lang="en-US" sz="1200" dirty="0" smtClean="0">
                <a:solidFill>
                  <a:prstClr val="black"/>
                </a:solidFill>
                <a:latin typeface="Comic Sans MS" pitchFamily="66" charset="0"/>
              </a:rPr>
              <a:t>need to train and include such “translators” either as scientific staff or within policymakers teams</a:t>
            </a:r>
          </a:p>
          <a:p>
            <a:pPr>
              <a:buFont typeface="Arial" pitchFamily="34" charset="0"/>
              <a:buChar char="•"/>
            </a:pPr>
            <a:r>
              <a:rPr lang="en-US" sz="1200" dirty="0" smtClean="0">
                <a:solidFill>
                  <a:prstClr val="black"/>
                </a:solidFill>
                <a:latin typeface="Comic Sans MS" pitchFamily="66" charset="0"/>
              </a:rPr>
              <a:t>need to develop/disseminate tools to facilitate the feed-in of new scientific results into policymaking processes involving many ministries. </a:t>
            </a:r>
            <a:r>
              <a:rPr lang="en-US" sz="1600" dirty="0">
                <a:solidFill>
                  <a:srgbClr val="1F497D"/>
                </a:solidFill>
                <a:latin typeface="Comic Sans MS" pitchFamily="66" charset="0"/>
              </a:rPr>
              <a:t>Challenge to include complex information about “invisible” processes such as marine ecosystem services.</a:t>
            </a:r>
          </a:p>
        </p:txBody>
      </p:sp>
      <p:sp>
        <p:nvSpPr>
          <p:cNvPr id="6" name="5 CuadroTexto"/>
          <p:cNvSpPr txBox="1"/>
          <p:nvPr/>
        </p:nvSpPr>
        <p:spPr>
          <a:xfrm>
            <a:off x="295422" y="4308127"/>
            <a:ext cx="8609428" cy="338554"/>
          </a:xfrm>
          <a:prstGeom prst="rect">
            <a:avLst/>
          </a:prstGeom>
          <a:noFill/>
          <a:ln w="3175">
            <a:solidFill>
              <a:schemeClr val="tx1"/>
            </a:solidFill>
          </a:ln>
        </p:spPr>
        <p:txBody>
          <a:bodyPr wrap="square" rtlCol="0">
            <a:spAutoFit/>
          </a:bodyPr>
          <a:lstStyle/>
          <a:p>
            <a:pPr algn="ctr" defTabSz="457200" fontAlgn="auto">
              <a:spcBef>
                <a:spcPts val="0"/>
              </a:spcBef>
              <a:spcAft>
                <a:spcPts val="0"/>
              </a:spcAft>
            </a:pPr>
            <a:r>
              <a:rPr lang="en-US" sz="1600" b="1" dirty="0" smtClean="0">
                <a:solidFill>
                  <a:prstClr val="black"/>
                </a:solidFill>
                <a:latin typeface="Calibri"/>
              </a:rPr>
              <a:t> Preliminary Results - Factors limiting Science-Policy interactions for sustainable policies </a:t>
            </a:r>
            <a:endParaRPr lang="en-US" sz="1600" b="1" dirty="0">
              <a:solidFill>
                <a:prstClr val="black"/>
              </a:solidFill>
              <a:latin typeface="Calibri"/>
            </a:endParaRPr>
          </a:p>
        </p:txBody>
      </p:sp>
      <p:graphicFrame>
        <p:nvGraphicFramePr>
          <p:cNvPr id="7" name="6 Tabla"/>
          <p:cNvGraphicFramePr>
            <a:graphicFrameLocks noGrp="1"/>
          </p:cNvGraphicFramePr>
          <p:nvPr>
            <p:extLst>
              <p:ext uri="{D42A27DB-BD31-4B8C-83A1-F6EECF244321}">
                <p14:modId xmlns:p14="http://schemas.microsoft.com/office/powerpoint/2010/main" val="2136144259"/>
              </p:ext>
            </p:extLst>
          </p:nvPr>
        </p:nvGraphicFramePr>
        <p:xfrm>
          <a:off x="272931" y="4662070"/>
          <a:ext cx="8609428" cy="2187526"/>
        </p:xfrm>
        <a:graphic>
          <a:graphicData uri="http://schemas.openxmlformats.org/drawingml/2006/table">
            <a:tbl>
              <a:tblPr firstRow="1" bandRow="1">
                <a:tableStyleId>{5C22544A-7EE6-4342-B048-85BDC9FD1C3A}</a:tableStyleId>
              </a:tblPr>
              <a:tblGrid>
                <a:gridCol w="4304714"/>
                <a:gridCol w="4304714"/>
              </a:tblGrid>
              <a:tr h="337624">
                <a:tc>
                  <a:txBody>
                    <a:bodyPr/>
                    <a:lstStyle/>
                    <a:p>
                      <a:pPr algn="ctr"/>
                      <a:r>
                        <a:rPr lang="en-US" sz="1400" noProof="0" dirty="0" smtClean="0"/>
                        <a:t>Lack of time and human resources</a:t>
                      </a:r>
                      <a:endParaRPr lang="en-US" sz="1400" noProof="0" dirty="0"/>
                    </a:p>
                  </a:txBody>
                  <a:tcPr/>
                </a:tc>
                <a:tc>
                  <a:txBody>
                    <a:bodyPr/>
                    <a:lstStyle/>
                    <a:p>
                      <a:pPr algn="ctr"/>
                      <a:r>
                        <a:rPr lang="en-US" sz="1400" noProof="0" dirty="0" smtClean="0"/>
                        <a:t>Different visions and missions</a:t>
                      </a:r>
                      <a:endParaRPr lang="en-US" sz="1400" noProof="0" dirty="0"/>
                    </a:p>
                  </a:txBody>
                  <a:tcPr/>
                </a:tc>
              </a:tr>
              <a:tr h="646256">
                <a:tc>
                  <a:txBody>
                    <a:bodyPr/>
                    <a:lstStyle/>
                    <a:p>
                      <a:r>
                        <a:rPr lang="en-US" sz="1200" noProof="0" dirty="0" smtClean="0">
                          <a:latin typeface="Comic Sans MS" pitchFamily="66" charset="0"/>
                        </a:rPr>
                        <a:t>Decision-makers: </a:t>
                      </a:r>
                      <a:r>
                        <a:rPr lang="en-US" sz="1200" baseline="0" noProof="0" dirty="0" smtClean="0">
                          <a:latin typeface="Comic Sans MS" pitchFamily="66" charset="0"/>
                        </a:rPr>
                        <a:t>Too busy with daily management activities, t</a:t>
                      </a:r>
                      <a:r>
                        <a:rPr lang="en-US" sz="1200" noProof="0" dirty="0" smtClean="0">
                          <a:latin typeface="Comic Sans MS" pitchFamily="66" charset="0"/>
                        </a:rPr>
                        <a:t>o keep up and incorporate increasing flows of new knowledge.</a:t>
                      </a:r>
                      <a:r>
                        <a:rPr lang="en-US" sz="1200" baseline="0" noProof="0" dirty="0" smtClean="0">
                          <a:latin typeface="Comic Sans MS" pitchFamily="66" charset="0"/>
                        </a:rPr>
                        <a:t>  </a:t>
                      </a:r>
                      <a:endParaRPr lang="en-US" sz="1200" noProof="0" dirty="0">
                        <a:latin typeface="Comic Sans MS" pitchFamily="66"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latin typeface="Comic Sans MS" pitchFamily="66" charset="0"/>
                        </a:rPr>
                        <a:t>Decision-makers: </a:t>
                      </a:r>
                      <a:r>
                        <a:rPr lang="en-US" sz="1200" dirty="0" smtClean="0">
                          <a:latin typeface="Comic Sans MS" pitchFamily="66" charset="0"/>
                        </a:rPr>
                        <a:t>researchers and institutions  are reluctant</a:t>
                      </a:r>
                      <a:r>
                        <a:rPr lang="en-US" sz="1200" baseline="0" dirty="0" smtClean="0">
                          <a:latin typeface="Comic Sans MS" pitchFamily="66" charset="0"/>
                        </a:rPr>
                        <a:t> </a:t>
                      </a:r>
                      <a:r>
                        <a:rPr lang="en-US" sz="1200" dirty="0" smtClean="0">
                          <a:latin typeface="Comic Sans MS" pitchFamily="66" charset="0"/>
                        </a:rPr>
                        <a:t>to share scientific results/data</a:t>
                      </a:r>
                      <a:r>
                        <a:rPr lang="en-US" sz="1200" baseline="0" dirty="0" smtClean="0">
                          <a:latin typeface="Comic Sans MS" pitchFamily="66" charset="0"/>
                        </a:rPr>
                        <a:t>. I</a:t>
                      </a:r>
                      <a:r>
                        <a:rPr lang="en-US" sz="1200" dirty="0" smtClean="0">
                          <a:latin typeface="Comic Sans MS" pitchFamily="66" charset="0"/>
                        </a:rPr>
                        <a:t>nterested in general trends (information</a:t>
                      </a:r>
                      <a:r>
                        <a:rPr lang="en-US" sz="1200" baseline="0" dirty="0" smtClean="0">
                          <a:latin typeface="Comic Sans MS" pitchFamily="66" charset="0"/>
                        </a:rPr>
                        <a:t> from scientific papers has to be processed)</a:t>
                      </a:r>
                      <a:r>
                        <a:rPr lang="en-US" sz="1200" dirty="0" smtClean="0">
                          <a:latin typeface="Comic Sans MS" pitchFamily="66" charset="0"/>
                        </a:rPr>
                        <a:t>.</a:t>
                      </a:r>
                      <a:endParaRPr lang="en-US" sz="1200" noProof="0" dirty="0">
                        <a:latin typeface="Comic Sans MS" pitchFamily="66" charset="0"/>
                      </a:endParaRPr>
                    </a:p>
                  </a:txBody>
                  <a:tcPr/>
                </a:tc>
              </a:tr>
              <a:tr h="1026942">
                <a:tc>
                  <a:txBody>
                    <a:bodyPr/>
                    <a:lstStyle/>
                    <a:p>
                      <a:r>
                        <a:rPr lang="en-US" sz="1200" noProof="0" dirty="0" smtClean="0">
                          <a:latin typeface="Comic Sans MS" pitchFamily="66" charset="0"/>
                        </a:rPr>
                        <a:t>Scientists: Too busy with own deadlines/research agenda</a:t>
                      </a:r>
                      <a:r>
                        <a:rPr lang="en-US" sz="1200" baseline="0" noProof="0" dirty="0" smtClean="0">
                          <a:latin typeface="Comic Sans MS" pitchFamily="66" charset="0"/>
                        </a:rPr>
                        <a:t> to participate in science-policy dialogues and  intra-governmental coordinating meetings</a:t>
                      </a:r>
                      <a:endParaRPr lang="en-US" sz="1200" noProof="0" dirty="0">
                        <a:latin typeface="Comic Sans MS" pitchFamily="66"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latin typeface="Comic Sans MS" pitchFamily="66" charset="0"/>
                        </a:rPr>
                        <a:t>Scientists: </a:t>
                      </a:r>
                      <a:r>
                        <a:rPr lang="en-US" sz="1200" dirty="0" smtClean="0">
                          <a:latin typeface="Comic Sans MS" pitchFamily="66" charset="0"/>
                        </a:rPr>
                        <a:t>Scientific projects only move forward if they are seen as related to some political objective (“</a:t>
                      </a:r>
                      <a:r>
                        <a:rPr lang="en-US" sz="1200" baseline="0" dirty="0" smtClean="0">
                          <a:latin typeface="Comic Sans MS" pitchFamily="66" charset="0"/>
                        </a:rPr>
                        <a:t>p</a:t>
                      </a:r>
                      <a:r>
                        <a:rPr lang="en-US" sz="1200" dirty="0" smtClean="0">
                          <a:latin typeface="Comic Sans MS" pitchFamily="66" charset="0"/>
                        </a:rPr>
                        <a:t>ull factor”).  If political priorities change,</a:t>
                      </a:r>
                      <a:r>
                        <a:rPr lang="en-US" sz="1200" baseline="0" dirty="0" smtClean="0">
                          <a:latin typeface="Comic Sans MS" pitchFamily="66" charset="0"/>
                        </a:rPr>
                        <a:t> y</a:t>
                      </a:r>
                      <a:r>
                        <a:rPr lang="en-US" sz="1200" dirty="0" smtClean="0">
                          <a:latin typeface="Comic Sans MS" pitchFamily="66" charset="0"/>
                        </a:rPr>
                        <a:t>ears of work and effort can seem pointless at the stroke of a pen.</a:t>
                      </a:r>
                      <a:endParaRPr lang="en-US" sz="1200" noProof="0" dirty="0">
                        <a:latin typeface="Comic Sans MS" pitchFamily="66" charset="0"/>
                      </a:endParaRPr>
                    </a:p>
                  </a:txBody>
                  <a:tcPr/>
                </a:tc>
              </a:tr>
            </a:tbl>
          </a:graphicData>
        </a:graphic>
      </p:graphicFrame>
      <p:cxnSp>
        <p:nvCxnSpPr>
          <p:cNvPr id="9" name="8 Conector recto"/>
          <p:cNvCxnSpPr/>
          <p:nvPr/>
        </p:nvCxnSpPr>
        <p:spPr>
          <a:xfrm>
            <a:off x="70560" y="1343984"/>
            <a:ext cx="901417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345573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76039" y="457200"/>
            <a:ext cx="7224963" cy="5871411"/>
          </a:xfrm>
        </p:spPr>
        <p:txBody>
          <a:bodyPr>
            <a:normAutofit fontScale="85000" lnSpcReduction="20000"/>
          </a:bodyPr>
          <a:lstStyle/>
          <a:p>
            <a:r>
              <a:rPr lang="en-US" sz="3300" b="1" i="1" u="sng" kern="0" cap="all" dirty="0">
                <a:solidFill>
                  <a:srgbClr val="003366"/>
                </a:solidFill>
                <a:latin typeface="+mj-lt"/>
                <a:ea typeface="+mj-ea"/>
                <a:cs typeface="+mj-cs"/>
              </a:rPr>
              <a:t>Science communication and diffusion of IAI-Antares</a:t>
            </a:r>
          </a:p>
          <a:p>
            <a:pPr algn="l"/>
            <a:r>
              <a:rPr lang="en-US" b="1" i="1" u="sng" dirty="0" smtClean="0">
                <a:solidFill>
                  <a:srgbClr val="0070C0"/>
                </a:solidFill>
              </a:rPr>
              <a:t>Inside IAI-Antares team</a:t>
            </a:r>
          </a:p>
          <a:p>
            <a:pPr algn="l"/>
            <a:r>
              <a:rPr lang="en-US" dirty="0"/>
              <a:t>E</a:t>
            </a:r>
            <a:r>
              <a:rPr lang="en-US" dirty="0" smtClean="0"/>
              <a:t>valuation of knowledge production and internal learning processes inside IAI-Antares project and how the interactions between the members in this process occur as a network. Based on interviews and workshop. </a:t>
            </a:r>
            <a:endParaRPr lang="en-US" sz="900" dirty="0"/>
          </a:p>
          <a:p>
            <a:pPr algn="l"/>
            <a:r>
              <a:rPr lang="en-US" b="1" i="1" u="sng" dirty="0" smtClean="0">
                <a:solidFill>
                  <a:srgbClr val="0070C0"/>
                </a:solidFill>
              </a:rPr>
              <a:t>Outside diffusion </a:t>
            </a:r>
            <a:r>
              <a:rPr lang="en-US" u="sng" dirty="0" smtClean="0"/>
              <a:t>of science knowledge produced by IAI-Antares </a:t>
            </a:r>
          </a:p>
          <a:p>
            <a:pPr algn="l"/>
            <a:r>
              <a:rPr lang="en-US" b="1" dirty="0">
                <a:solidFill>
                  <a:srgbClr val="0070C0"/>
                </a:solidFill>
              </a:rPr>
              <a:t>A</a:t>
            </a:r>
            <a:r>
              <a:rPr lang="en-US" b="1" dirty="0" smtClean="0">
                <a:solidFill>
                  <a:srgbClr val="0070C0"/>
                </a:solidFill>
              </a:rPr>
              <a:t>dequacy of scientific language </a:t>
            </a:r>
            <a:r>
              <a:rPr lang="en-US" dirty="0" smtClean="0"/>
              <a:t>to decision makers, policy makers, local residents, students, fishermen, tourists and other interested parties.</a:t>
            </a:r>
          </a:p>
          <a:p>
            <a:pPr algn="l"/>
            <a:r>
              <a:rPr lang="en-US" dirty="0" smtClean="0"/>
              <a:t>Promote activities with these parties in order </a:t>
            </a:r>
            <a:r>
              <a:rPr lang="en-US" b="1" dirty="0" smtClean="0">
                <a:solidFill>
                  <a:srgbClr val="0070C0"/>
                </a:solidFill>
              </a:rPr>
              <a:t>to raise awareness </a:t>
            </a:r>
            <a:r>
              <a:rPr lang="en-US" dirty="0" smtClean="0"/>
              <a:t>their active role in supporting the formulation and implementation of public policies aimed at integrated management of ecosystem resources and services. </a:t>
            </a:r>
          </a:p>
          <a:p>
            <a:pPr algn="l"/>
            <a:r>
              <a:rPr lang="en-US" b="1" dirty="0">
                <a:solidFill>
                  <a:srgbClr val="0070C0"/>
                </a:solidFill>
              </a:rPr>
              <a:t>P</a:t>
            </a:r>
            <a:r>
              <a:rPr lang="en-US" b="1" dirty="0" smtClean="0">
                <a:solidFill>
                  <a:srgbClr val="0070C0"/>
                </a:solidFill>
              </a:rPr>
              <a:t>roduce material for science dissemination </a:t>
            </a:r>
            <a:r>
              <a:rPr lang="en-US" dirty="0" smtClean="0"/>
              <a:t>such as news, reports, videos, images and others. Also we intend to use social media, mainly Facebook, for exchanging knowledge among members in a closed group and then creating a </a:t>
            </a:r>
            <a:r>
              <a:rPr lang="en-US" dirty="0" err="1" smtClean="0"/>
              <a:t>fanpage</a:t>
            </a:r>
            <a:r>
              <a:rPr lang="en-US" dirty="0" smtClean="0"/>
              <a:t> to publish and discuss research results with all publics.</a:t>
            </a:r>
          </a:p>
          <a:p>
            <a:pPr algn="l"/>
            <a:endParaRPr lang="en-US" dirty="0" smtClean="0"/>
          </a:p>
          <a:p>
            <a:pPr algn="l"/>
            <a:endParaRPr lang="en-US" dirty="0" smtClean="0"/>
          </a:p>
          <a:p>
            <a:pPr algn="l"/>
            <a:endParaRPr lang="en-US" dirty="0"/>
          </a:p>
          <a:p>
            <a:pPr algn="l"/>
            <a:endParaRPr lang="en-US" dirty="0"/>
          </a:p>
          <a:p>
            <a:endParaRPr lang="en-US" dirty="0" smtClean="0"/>
          </a:p>
          <a:p>
            <a:endParaRPr lang="pt-BR" dirty="0"/>
          </a:p>
        </p:txBody>
      </p:sp>
    </p:spTree>
    <p:extLst>
      <p:ext uri="{BB962C8B-B14F-4D97-AF65-F5344CB8AC3E}">
        <p14:creationId xmlns:p14="http://schemas.microsoft.com/office/powerpoint/2010/main" val="20765160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2" descr="foto.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7" name="Imagem 6" descr="logo.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97158" y="3874782"/>
            <a:ext cx="1080000" cy="1094544"/>
          </a:xfrm>
          <a:prstGeom prst="rect">
            <a:avLst/>
          </a:prstGeom>
        </p:spPr>
      </p:pic>
      <p:pic>
        <p:nvPicPr>
          <p:cNvPr id="4" name="Picture 2" descr="IAI - Home"/>
          <p:cNvPicPr>
            <a:picLocks noChangeAspect="1" noChangeArrowheads="1"/>
          </p:cNvPicPr>
          <p:nvPr/>
        </p:nvPicPr>
        <p:blipFill>
          <a:blip r:embed="rId5" cstate="print">
            <a:extLst>
              <a:ext uri="{28A0092B-C50C-407E-A947-70E740481C1C}">
                <a14:useLocalDpi xmlns:a14="http://schemas.microsoft.com/office/drawing/2010/main"/>
              </a:ext>
            </a:extLst>
          </a:blip>
          <a:srcRect l="3125" r="79063"/>
          <a:stretch>
            <a:fillRect/>
          </a:stretch>
        </p:blipFill>
        <p:spPr bwMode="auto">
          <a:xfrm>
            <a:off x="3023704" y="3908272"/>
            <a:ext cx="1080000" cy="1061054"/>
          </a:xfrm>
          <a:prstGeom prst="rect">
            <a:avLst/>
          </a:prstGeom>
          <a:noFill/>
        </p:spPr>
      </p:pic>
      <p:grpSp>
        <p:nvGrpSpPr>
          <p:cNvPr id="5" name="Grupo 4"/>
          <p:cNvGrpSpPr/>
          <p:nvPr/>
        </p:nvGrpSpPr>
        <p:grpSpPr>
          <a:xfrm>
            <a:off x="6348746" y="5950762"/>
            <a:ext cx="494952" cy="664064"/>
            <a:chOff x="0" y="0"/>
            <a:chExt cx="1112808" cy="1000664"/>
          </a:xfrm>
        </p:grpSpPr>
        <p:pic>
          <p:nvPicPr>
            <p:cNvPr id="6" name="Imagem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0" y="0"/>
              <a:ext cx="845389" cy="957532"/>
            </a:xfrm>
            <a:prstGeom prst="rect">
              <a:avLst/>
            </a:prstGeom>
          </p:spPr>
        </p:pic>
        <p:pic>
          <p:nvPicPr>
            <p:cNvPr id="8" name="Imagem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7419" y="672861"/>
              <a:ext cx="845389" cy="327803"/>
            </a:xfrm>
            <a:prstGeom prst="rect">
              <a:avLst/>
            </a:prstGeom>
          </p:spPr>
        </p:pic>
      </p:gr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318159" y="6046812"/>
            <a:ext cx="720000" cy="544608"/>
          </a:xfrm>
          <a:prstGeom prst="rect">
            <a:avLst/>
          </a:prstGeom>
          <a:noFill/>
          <a:ln w="9525">
            <a:noFill/>
            <a:miter lim="800000"/>
            <a:headEnd/>
            <a:tailEnd/>
          </a:ln>
        </p:spPr>
      </p:pic>
      <p:pic>
        <p:nvPicPr>
          <p:cNvPr id="10" name="Picture 3"/>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286200" y="6064004"/>
            <a:ext cx="720000" cy="601683"/>
          </a:xfrm>
          <a:prstGeom prst="rect">
            <a:avLst/>
          </a:prstGeom>
          <a:noFill/>
          <a:ln w="9525">
            <a:noFill/>
            <a:miter lim="800000"/>
            <a:headEnd/>
            <a:tailEnd/>
          </a:ln>
        </p:spPr>
      </p:pic>
      <p:pic>
        <p:nvPicPr>
          <p:cNvPr id="11" name="Picture 11" descr="C:\Users\Felipe\Desktop\each.jpg"/>
          <p:cNvPicPr>
            <a:picLocks noChangeAspect="1" noChangeArrowheads="1"/>
          </p:cNvPicPr>
          <p:nvPr/>
        </p:nvPicPr>
        <p:blipFill>
          <a:blip r:embed="rId10" cstate="print"/>
          <a:srcRect/>
          <a:stretch>
            <a:fillRect/>
          </a:stretch>
        </p:blipFill>
        <p:spPr bwMode="auto">
          <a:xfrm>
            <a:off x="5339097" y="5924589"/>
            <a:ext cx="675555" cy="720000"/>
          </a:xfrm>
          <a:prstGeom prst="rect">
            <a:avLst/>
          </a:prstGeom>
          <a:noFill/>
        </p:spPr>
      </p:pic>
      <p:pic>
        <p:nvPicPr>
          <p:cNvPr id="12" name="Picture 2"/>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8254741" y="6045933"/>
            <a:ext cx="720000" cy="631011"/>
          </a:xfrm>
          <a:prstGeom prst="rect">
            <a:avLst/>
          </a:prstGeom>
          <a:noFill/>
          <a:ln w="9525">
            <a:noFill/>
            <a:miter lim="800000"/>
            <a:headEnd/>
            <a:tailEnd/>
          </a:ln>
        </p:spPr>
      </p:pic>
      <p:pic>
        <p:nvPicPr>
          <p:cNvPr id="16" name="Picture 8" descr="Official%20PML%20logo"/>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868132" y="5511092"/>
            <a:ext cx="900000" cy="301513"/>
          </a:xfrm>
          <a:prstGeom prst="rect">
            <a:avLst/>
          </a:prstGeom>
          <a:noFill/>
          <a:ln w="9525">
            <a:noFill/>
            <a:miter lim="800000"/>
            <a:headEnd/>
            <a:tailEnd/>
          </a:ln>
        </p:spPr>
      </p:pic>
      <p:pic>
        <p:nvPicPr>
          <p:cNvPr id="17" name="Picture 9" descr="GEOlogo"/>
          <p:cNvPicPr>
            <a:picLocks noChangeAspect="1" noChangeArrowheads="1"/>
          </p:cNvPicPr>
          <p:nvPr/>
        </p:nvPicPr>
        <p:blipFill>
          <a:blip r:embed="rId13" cstate="print"/>
          <a:srcRect/>
          <a:stretch>
            <a:fillRect/>
          </a:stretch>
        </p:blipFill>
        <p:spPr bwMode="auto">
          <a:xfrm>
            <a:off x="3327003" y="5996185"/>
            <a:ext cx="720000" cy="540055"/>
          </a:xfrm>
          <a:prstGeom prst="rect">
            <a:avLst/>
          </a:prstGeom>
          <a:solidFill>
            <a:schemeClr val="bg1"/>
          </a:solidFill>
          <a:ln w="9525">
            <a:noFill/>
            <a:miter lim="800000"/>
            <a:headEnd/>
            <a:tailEnd/>
          </a:ln>
        </p:spPr>
      </p:pic>
      <p:pic>
        <p:nvPicPr>
          <p:cNvPr id="18" name="Picture 10" descr="gooslogofront"/>
          <p:cNvPicPr>
            <a:picLocks noChangeAspect="1" noChangeArrowheads="1"/>
          </p:cNvPicPr>
          <p:nvPr/>
        </p:nvPicPr>
        <p:blipFill>
          <a:blip r:embed="rId14" cstate="print"/>
          <a:srcRect/>
          <a:stretch>
            <a:fillRect/>
          </a:stretch>
        </p:blipFill>
        <p:spPr bwMode="auto">
          <a:xfrm>
            <a:off x="2235967" y="6209111"/>
            <a:ext cx="864000" cy="429108"/>
          </a:xfrm>
          <a:prstGeom prst="rect">
            <a:avLst/>
          </a:prstGeom>
          <a:noFill/>
          <a:ln w="9525">
            <a:noFill/>
            <a:miter lim="800000"/>
            <a:headEnd/>
            <a:tailEnd/>
          </a:ln>
        </p:spPr>
      </p:pic>
      <p:pic>
        <p:nvPicPr>
          <p:cNvPr id="19" name="Picture 1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9382" y="6268482"/>
            <a:ext cx="1080000" cy="442194"/>
          </a:xfrm>
          <a:prstGeom prst="rect">
            <a:avLst/>
          </a:prstGeom>
          <a:noFill/>
          <a:ln w="9525">
            <a:noFill/>
            <a:miter lim="800000"/>
            <a:headEnd/>
            <a:tailEnd/>
          </a:ln>
        </p:spPr>
      </p:pic>
      <p:pic>
        <p:nvPicPr>
          <p:cNvPr id="15" name="Picture 12" descr="ioccg-line"/>
          <p:cNvPicPr>
            <a:picLocks noChangeAspect="1" noChangeArrowheads="1"/>
          </p:cNvPicPr>
          <p:nvPr/>
        </p:nvPicPr>
        <p:blipFill>
          <a:blip r:embed="rId16" cstate="print">
            <a:extLst>
              <a:ext uri="{28A0092B-C50C-407E-A947-70E740481C1C}">
                <a14:useLocalDpi xmlns:a14="http://schemas.microsoft.com/office/drawing/2010/main"/>
              </a:ext>
            </a:extLst>
          </a:blip>
          <a:srcRect l="71326"/>
          <a:stretch>
            <a:fillRect/>
          </a:stretch>
        </p:blipFill>
        <p:spPr bwMode="auto">
          <a:xfrm>
            <a:off x="5676875" y="5507100"/>
            <a:ext cx="900000" cy="304838"/>
          </a:xfrm>
          <a:prstGeom prst="rect">
            <a:avLst/>
          </a:prstGeom>
          <a:noFill/>
          <a:ln w="9525">
            <a:noFill/>
            <a:miter lim="800000"/>
            <a:headEnd/>
            <a:tailEnd/>
          </a:ln>
        </p:spPr>
      </p:pic>
      <p:pic>
        <p:nvPicPr>
          <p:cNvPr id="20" name="Imagem 19" descr="02_A4_header.png">
            <a:extLst>
              <a:ext uri="{FF2B5EF4-FFF2-40B4-BE49-F238E27FC236}">
                <a16:creationId xmlns="" xmlns:a16="http://schemas.microsoft.com/office/drawing/2014/main" id="{59E73E6B-0E08-4057-9A9B-C1645989645D}"/>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7144843" y="5902416"/>
            <a:ext cx="622994" cy="720000"/>
          </a:xfrm>
          <a:prstGeom prst="rect">
            <a:avLst/>
          </a:prstGeom>
        </p:spPr>
      </p:pic>
      <p:pic>
        <p:nvPicPr>
          <p:cNvPr id="21" name="Picture 2">
            <a:extLst>
              <a:ext uri="{FF2B5EF4-FFF2-40B4-BE49-F238E27FC236}">
                <a16:creationId xmlns="" xmlns:a16="http://schemas.microsoft.com/office/drawing/2014/main" id="{680C92AD-815A-41B6-AAA0-DD7F7B69C87A}"/>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l="5403" r="5374"/>
          <a:stretch/>
        </p:blipFill>
        <p:spPr bwMode="auto">
          <a:xfrm>
            <a:off x="4211385" y="5364437"/>
            <a:ext cx="900000" cy="50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p:cNvPicPr>
          <p:nvPr/>
        </p:nvPicPr>
        <p:blipFill>
          <a:blip r:embed="rId19" cstate="print"/>
          <a:stretch>
            <a:fillRect/>
          </a:stretch>
        </p:blipFill>
        <p:spPr>
          <a:xfrm>
            <a:off x="1346227" y="5294023"/>
            <a:ext cx="720000" cy="645192"/>
          </a:xfrm>
          <a:prstGeom prst="rect">
            <a:avLst/>
          </a:prstGeom>
        </p:spPr>
      </p:pic>
      <p:pic>
        <p:nvPicPr>
          <p:cNvPr id="23" name="Picture 5" descr="inpe_logo"/>
          <p:cNvPicPr>
            <a:picLocks noChangeAspect="1" noChangeArrowheads="1"/>
          </p:cNvPicPr>
          <p:nvPr/>
        </p:nvPicPr>
        <p:blipFill>
          <a:blip r:embed="rId20" cstate="print"/>
          <a:srcRect/>
          <a:stretch>
            <a:fillRect/>
          </a:stretch>
        </p:blipFill>
        <p:spPr bwMode="auto">
          <a:xfrm>
            <a:off x="2346101" y="5383646"/>
            <a:ext cx="720000" cy="601410"/>
          </a:xfrm>
          <a:prstGeom prst="rect">
            <a:avLst/>
          </a:prstGeom>
          <a:noFill/>
          <a:ln w="9525">
            <a:noFill/>
            <a:miter lim="800000"/>
            <a:headEnd/>
            <a:tailEnd/>
          </a:ln>
        </p:spPr>
      </p:pic>
      <p:pic>
        <p:nvPicPr>
          <p:cNvPr id="24" name="Imagem 23" descr="iousp_logo.png"/>
          <p:cNvPicPr>
            <a:picLocks noChangeAspect="1"/>
          </p:cNvPicPr>
          <p:nvPr/>
        </p:nvPicPr>
        <p:blipFill>
          <a:blip r:embed="rId21" cstate="print"/>
          <a:stretch>
            <a:fillRect/>
          </a:stretch>
        </p:blipFill>
        <p:spPr>
          <a:xfrm>
            <a:off x="249382" y="5589450"/>
            <a:ext cx="720000" cy="535000"/>
          </a:xfrm>
          <a:prstGeom prst="rect">
            <a:avLst/>
          </a:prstGeom>
        </p:spPr>
      </p:pic>
      <p:pic>
        <p:nvPicPr>
          <p:cNvPr id="25" name="Imagen 4"/>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036902" y="5125498"/>
            <a:ext cx="684000" cy="68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1" descr="Nuevo Logo Imarpe 2001"/>
          <p:cNvPicPr>
            <a:picLocks noChangeAspect="1" noChangeArrowheads="1"/>
          </p:cNvPicPr>
          <p:nvPr/>
        </p:nvPicPr>
        <p:blipFill>
          <a:blip r:embed="rId23" cstate="print">
            <a:clrChange>
              <a:clrFrom>
                <a:srgbClr val="FFFFFF"/>
              </a:clrFrom>
              <a:clrTo>
                <a:srgbClr val="FFFFFF">
                  <a:alpha val="0"/>
                </a:srgbClr>
              </a:clrTo>
            </a:clrChange>
            <a:lum bright="6000" contrast="6000"/>
            <a:extLst>
              <a:ext uri="{28A0092B-C50C-407E-A947-70E740481C1C}">
                <a14:useLocalDpi xmlns:a14="http://schemas.microsoft.com/office/drawing/2010/main"/>
              </a:ext>
            </a:extLst>
          </a:blip>
          <a:srcRect b="-3499"/>
          <a:stretch>
            <a:fillRect/>
          </a:stretch>
        </p:blipFill>
        <p:spPr bwMode="auto">
          <a:xfrm>
            <a:off x="3327003" y="5336482"/>
            <a:ext cx="720000" cy="62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67732" y="-67732"/>
            <a:ext cx="1039965" cy="307777"/>
          </a:xfrm>
          <a:prstGeom prst="rect">
            <a:avLst/>
          </a:prstGeom>
          <a:noFill/>
        </p:spPr>
        <p:txBody>
          <a:bodyPr wrap="none" rtlCol="0">
            <a:spAutoFit/>
          </a:bodyPr>
          <a:lstStyle/>
          <a:p>
            <a:r>
              <a:rPr lang="pt-BR" dirty="0" err="1" smtClean="0">
                <a:solidFill>
                  <a:srgbClr val="000000"/>
                </a:solidFill>
              </a:rPr>
              <a:t>P.Sinisgalli</a:t>
            </a:r>
            <a:endParaRPr lang="pt-BR" dirty="0">
              <a:solidFill>
                <a:srgbClr val="000000"/>
              </a:solidFill>
            </a:endParaRPr>
          </a:p>
        </p:txBody>
      </p:sp>
    </p:spTree>
    <p:extLst>
      <p:ext uri="{BB962C8B-B14F-4D97-AF65-F5344CB8AC3E}">
        <p14:creationId xmlns:p14="http://schemas.microsoft.com/office/powerpoint/2010/main" val="425580435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20040"/>
            <a:ext cx="8153400" cy="762000"/>
          </a:xfrm>
        </p:spPr>
        <p:txBody>
          <a:bodyPr/>
          <a:lstStyle/>
          <a:p>
            <a:r>
              <a:rPr lang="pt-BR" dirty="0" err="1" smtClean="0"/>
              <a:t>Participants</a:t>
            </a:r>
            <a:endParaRPr lang="pt-BR" dirty="0" smtClean="0"/>
          </a:p>
        </p:txBody>
      </p:sp>
      <p:sp>
        <p:nvSpPr>
          <p:cNvPr id="3" name="Content Placeholder 2"/>
          <p:cNvSpPr>
            <a:spLocks noGrp="1"/>
          </p:cNvSpPr>
          <p:nvPr>
            <p:ph idx="1"/>
          </p:nvPr>
        </p:nvSpPr>
        <p:spPr>
          <a:xfrm>
            <a:off x="457200" y="1005840"/>
            <a:ext cx="8686800" cy="5852160"/>
          </a:xfrm>
        </p:spPr>
        <p:txBody>
          <a:bodyPr/>
          <a:lstStyle/>
          <a:p>
            <a:r>
              <a:rPr lang="pt-BR" sz="2000" b="1" dirty="0" smtClean="0"/>
              <a:t>PI:</a:t>
            </a:r>
            <a:r>
              <a:rPr lang="pt-BR" sz="2000" dirty="0" smtClean="0"/>
              <a:t> </a:t>
            </a:r>
            <a:r>
              <a:rPr lang="pt-BR" sz="2000" b="1" dirty="0" smtClean="0"/>
              <a:t>Milton Kampel</a:t>
            </a:r>
            <a:r>
              <a:rPr lang="pt-BR" sz="2000" dirty="0" smtClean="0"/>
              <a:t>, Instituto Nacional de Pesquisas Espaciais, </a:t>
            </a:r>
            <a:r>
              <a:rPr lang="pt-BR" sz="2000" dirty="0" err="1" smtClean="0"/>
              <a:t>Brazil</a:t>
            </a:r>
            <a:r>
              <a:rPr lang="pt-BR" sz="2000" dirty="0" smtClean="0"/>
              <a:t>, </a:t>
            </a:r>
            <a:r>
              <a:rPr lang="en-US" sz="2000" u="sng" dirty="0" smtClean="0">
                <a:hlinkClick r:id="rId3"/>
              </a:rPr>
              <a:t>milton.kampel@inpe.br</a:t>
            </a:r>
            <a:endParaRPr lang="en-US" sz="2000" u="sng" dirty="0" smtClean="0"/>
          </a:p>
          <a:p>
            <a:r>
              <a:rPr lang="es-ES" sz="2000" b="1" dirty="0" smtClean="0"/>
              <a:t>Co-</a:t>
            </a:r>
            <a:r>
              <a:rPr lang="es-ES" sz="2000" b="1" dirty="0" err="1" smtClean="0"/>
              <a:t>PIs</a:t>
            </a:r>
            <a:r>
              <a:rPr lang="es-ES" sz="2000" b="1" dirty="0" smtClean="0"/>
              <a:t>:</a:t>
            </a:r>
          </a:p>
          <a:p>
            <a:pPr>
              <a:buNone/>
            </a:pPr>
            <a:r>
              <a:rPr lang="es-ES" sz="2000" b="1" dirty="0" smtClean="0"/>
              <a:t>	</a:t>
            </a:r>
            <a:r>
              <a:rPr lang="es-ES" sz="1600" dirty="0" smtClean="0"/>
              <a:t>Argentina</a:t>
            </a:r>
            <a:endParaRPr lang="pt-BR" sz="1600" dirty="0" smtClean="0"/>
          </a:p>
          <a:p>
            <a:pPr lvl="1"/>
            <a:r>
              <a:rPr lang="es-MX" sz="1600" b="1" dirty="0" smtClean="0"/>
              <a:t>Vivian </a:t>
            </a:r>
            <a:r>
              <a:rPr lang="es-MX" sz="1600" b="1" dirty="0" err="1" smtClean="0"/>
              <a:t>Lutz</a:t>
            </a:r>
            <a:r>
              <a:rPr lang="es-MX" sz="1600" dirty="0" smtClean="0"/>
              <a:t>, Instituto Nacional de Investigación y Desarrollo Pesquero (INIDEP), Consejo Nacional de Investigaciones Científicas y Técnicas, </a:t>
            </a:r>
            <a:r>
              <a:rPr lang="es-ES" sz="1600" dirty="0" smtClean="0"/>
              <a:t>Argentina, </a:t>
            </a:r>
            <a:r>
              <a:rPr lang="es-ES" sz="1600" u="sng" dirty="0" smtClean="0">
                <a:hlinkClick r:id="rId4"/>
              </a:rPr>
              <a:t>vlutz@inidep.edu.ar</a:t>
            </a:r>
            <a:endParaRPr lang="es-ES" sz="1600" u="sng" dirty="0" smtClean="0"/>
          </a:p>
          <a:p>
            <a:pPr lvl="1"/>
            <a:r>
              <a:rPr lang="es-ES" sz="1600" dirty="0" smtClean="0"/>
              <a:t>Martina G. </a:t>
            </a:r>
            <a:r>
              <a:rPr lang="es-ES" sz="1600" dirty="0" err="1" smtClean="0"/>
              <a:t>Chidiak</a:t>
            </a:r>
            <a:r>
              <a:rPr lang="es-ES" sz="1600" dirty="0" smtClean="0"/>
              <a:t>, Universidad de Buenos Aires, Facultad de Ciencias Económicas (ECON-UBA), Argentina, </a:t>
            </a:r>
            <a:r>
              <a:rPr lang="es-ES" sz="1600" u="sng" dirty="0" smtClean="0">
                <a:hlinkClick r:id="rId4"/>
              </a:rPr>
              <a:t>martinachidiak@gmail.com</a:t>
            </a:r>
          </a:p>
          <a:p>
            <a:pPr lvl="1"/>
            <a:r>
              <a:rPr lang="es-MX" sz="1600" dirty="0" smtClean="0"/>
              <a:t>Rubén Mario </a:t>
            </a:r>
            <a:r>
              <a:rPr lang="es-MX" sz="1600" dirty="0" err="1" smtClean="0"/>
              <a:t>Negri</a:t>
            </a:r>
            <a:r>
              <a:rPr lang="es-MX" sz="1600" dirty="0" smtClean="0"/>
              <a:t>, INIDEP, Universidad Nacional de Mar del Plata Facultad de Ciencias Exactas y Naturales, </a:t>
            </a:r>
            <a:r>
              <a:rPr lang="es-ES" sz="1600" dirty="0" smtClean="0"/>
              <a:t>Argentina, </a:t>
            </a:r>
            <a:r>
              <a:rPr lang="es-ES" sz="1600" u="sng" dirty="0" smtClean="0">
                <a:hlinkClick r:id="rId5"/>
              </a:rPr>
              <a:t>negri@inidep.edu.ar</a:t>
            </a:r>
            <a:endParaRPr lang="pt-BR" sz="1600" dirty="0" smtClean="0"/>
          </a:p>
          <a:p>
            <a:pPr lvl="1">
              <a:buNone/>
            </a:pPr>
            <a:r>
              <a:rPr lang="pt-BR" sz="1600" dirty="0" err="1" smtClean="0"/>
              <a:t>Brazil</a:t>
            </a:r>
            <a:endParaRPr lang="pt-BR" sz="1600" dirty="0" smtClean="0"/>
          </a:p>
          <a:p>
            <a:pPr lvl="1"/>
            <a:r>
              <a:rPr lang="pt-BR" sz="1600" b="1" dirty="0"/>
              <a:t>Paulo </a:t>
            </a:r>
            <a:r>
              <a:rPr lang="pt-BR" sz="1600" b="1" dirty="0" err="1"/>
              <a:t>Sinisgalli</a:t>
            </a:r>
            <a:r>
              <a:rPr lang="pt-BR" sz="1600" dirty="0"/>
              <a:t>, Universidade de </a:t>
            </a:r>
            <a:r>
              <a:rPr lang="pt-BR" sz="1600" dirty="0" err="1"/>
              <a:t>Sao</a:t>
            </a:r>
            <a:r>
              <a:rPr lang="pt-BR" sz="1600" dirty="0"/>
              <a:t> Paulo, Escola de Artes, Ciências e Humanidades (EACH-USP), </a:t>
            </a:r>
            <a:r>
              <a:rPr lang="pt-BR" sz="1600" dirty="0" err="1"/>
              <a:t>Brazil</a:t>
            </a:r>
            <a:r>
              <a:rPr lang="pt-BR" sz="1600" dirty="0"/>
              <a:t>, </a:t>
            </a:r>
            <a:r>
              <a:rPr lang="pt-BR" sz="1600" u="sng" dirty="0">
                <a:hlinkClick r:id="rId6"/>
              </a:rPr>
              <a:t>psinisgalli@usp.br</a:t>
            </a:r>
          </a:p>
          <a:p>
            <a:pPr lvl="1"/>
            <a:r>
              <a:rPr lang="pt-BR" sz="1600" dirty="0" smtClean="0"/>
              <a:t>Frederico </a:t>
            </a:r>
            <a:r>
              <a:rPr lang="pt-BR" sz="1600" dirty="0" err="1" smtClean="0"/>
              <a:t>Brandini</a:t>
            </a:r>
            <a:r>
              <a:rPr lang="pt-BR" sz="1600" dirty="0"/>
              <a:t>, Instituto Oceanográfico - Universidade de </a:t>
            </a:r>
            <a:r>
              <a:rPr lang="pt-BR" sz="1600" dirty="0" err="1"/>
              <a:t>Sao</a:t>
            </a:r>
            <a:r>
              <a:rPr lang="pt-BR" sz="1600" dirty="0"/>
              <a:t> Paulo, </a:t>
            </a:r>
            <a:r>
              <a:rPr lang="pt-BR" sz="1600" dirty="0" err="1"/>
              <a:t>Brazil</a:t>
            </a:r>
            <a:r>
              <a:rPr lang="pt-BR" sz="1600" dirty="0" smtClean="0"/>
              <a:t>, brandini@usp.br</a:t>
            </a:r>
          </a:p>
          <a:p>
            <a:pPr lvl="1"/>
            <a:r>
              <a:rPr lang="pt-BR" sz="1600" dirty="0" smtClean="0"/>
              <a:t>Alexander Turra, Instituto Oceanográfico - Universidade de </a:t>
            </a:r>
            <a:r>
              <a:rPr lang="pt-BR" sz="1600" dirty="0" err="1" smtClean="0"/>
              <a:t>Sao</a:t>
            </a:r>
            <a:r>
              <a:rPr lang="pt-BR" sz="1600" dirty="0" smtClean="0"/>
              <a:t> Paulo, </a:t>
            </a:r>
            <a:r>
              <a:rPr lang="pt-BR" sz="1600" dirty="0" err="1" smtClean="0"/>
              <a:t>Brazil</a:t>
            </a:r>
            <a:r>
              <a:rPr lang="pt-BR" sz="1600" dirty="0" smtClean="0"/>
              <a:t>, </a:t>
            </a:r>
            <a:r>
              <a:rPr lang="en-US" sz="1600" u="sng" dirty="0" smtClean="0">
                <a:hlinkClick r:id="rId6"/>
              </a:rPr>
              <a:t>turra@usp.br</a:t>
            </a:r>
            <a:endParaRPr lang="en-US" sz="1600" u="sng" dirty="0" smtClean="0"/>
          </a:p>
          <a:p>
            <a:pPr lvl="1"/>
            <a:r>
              <a:rPr lang="pt-BR" sz="1600" dirty="0" smtClean="0"/>
              <a:t>Pedro Roberto Jacobi, Universidade de São Paulo, Faculdade de Educação (FE-USP), </a:t>
            </a:r>
            <a:r>
              <a:rPr lang="pt-BR" sz="1600" u="sng" dirty="0" smtClean="0">
                <a:hlinkClick r:id="rId6"/>
              </a:rPr>
              <a:t>prjacobi@usp.br</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20040"/>
            <a:ext cx="8153400" cy="762000"/>
          </a:xfrm>
        </p:spPr>
        <p:txBody>
          <a:bodyPr/>
          <a:lstStyle/>
          <a:p>
            <a:r>
              <a:rPr lang="pt-BR" dirty="0" err="1" smtClean="0"/>
              <a:t>Participants</a:t>
            </a:r>
            <a:endParaRPr lang="pt-BR" dirty="0" smtClean="0"/>
          </a:p>
        </p:txBody>
      </p:sp>
      <p:sp>
        <p:nvSpPr>
          <p:cNvPr id="3" name="Content Placeholder 2"/>
          <p:cNvSpPr>
            <a:spLocks noGrp="1"/>
          </p:cNvSpPr>
          <p:nvPr>
            <p:ph idx="1"/>
          </p:nvPr>
        </p:nvSpPr>
        <p:spPr>
          <a:xfrm>
            <a:off x="457200" y="1066800"/>
            <a:ext cx="8686800" cy="5562600"/>
          </a:xfrm>
        </p:spPr>
        <p:txBody>
          <a:bodyPr/>
          <a:lstStyle/>
          <a:p>
            <a:r>
              <a:rPr lang="es-ES" sz="2000" b="1" dirty="0" smtClean="0"/>
              <a:t>Co-</a:t>
            </a:r>
            <a:r>
              <a:rPr lang="es-ES" sz="2000" b="1" dirty="0" err="1" smtClean="0"/>
              <a:t>PIs</a:t>
            </a:r>
            <a:r>
              <a:rPr lang="es-ES" sz="2000" b="1" dirty="0" smtClean="0"/>
              <a:t>:</a:t>
            </a:r>
          </a:p>
          <a:p>
            <a:pPr lvl="1">
              <a:buNone/>
            </a:pPr>
            <a:r>
              <a:rPr lang="es-ES" sz="2000" b="1" dirty="0" smtClean="0"/>
              <a:t>	</a:t>
            </a:r>
            <a:r>
              <a:rPr lang="es-MX" sz="1600" dirty="0" smtClean="0"/>
              <a:t>Chile</a:t>
            </a:r>
          </a:p>
          <a:p>
            <a:pPr lvl="1"/>
            <a:r>
              <a:rPr lang="es-MX" sz="1600" dirty="0" smtClean="0"/>
              <a:t>Rubén Escribano, Centro de Investigación Oceanográfica en el Pacífico Sur-Oriental (COPAS), Departamento de Oceanografía de la Universidad de Concepción, Chile, </a:t>
            </a:r>
            <a:r>
              <a:rPr lang="es-ES" sz="1600" u="sng" dirty="0" smtClean="0">
                <a:hlinkClick r:id="rId3"/>
              </a:rPr>
              <a:t>rescribano@udec.cl</a:t>
            </a:r>
            <a:endParaRPr lang="pt-BR" sz="1600" dirty="0" smtClean="0"/>
          </a:p>
          <a:p>
            <a:pPr lvl="1">
              <a:buNone/>
            </a:pPr>
            <a:r>
              <a:rPr lang="es-MX" sz="1600" dirty="0" err="1" smtClean="0"/>
              <a:t>Mexico</a:t>
            </a:r>
            <a:endParaRPr lang="es-MX" sz="1600" dirty="0" smtClean="0"/>
          </a:p>
          <a:p>
            <a:pPr lvl="1"/>
            <a:r>
              <a:rPr lang="es-ES" sz="1600" dirty="0" smtClean="0"/>
              <a:t>Eduardo Santamaría-del Ángel (Antares </a:t>
            </a:r>
            <a:r>
              <a:rPr lang="es-ES" sz="1600" dirty="0" err="1" smtClean="0"/>
              <a:t>Coordinator</a:t>
            </a:r>
            <a:r>
              <a:rPr lang="es-ES" sz="1600" dirty="0" smtClean="0"/>
              <a:t>), Facultad de Ciencias Marinas, Universidad Autónoma de Baja California (FCM-UABC), </a:t>
            </a:r>
            <a:r>
              <a:rPr lang="es-ES" sz="1600" dirty="0" err="1" smtClean="0"/>
              <a:t>Mexico</a:t>
            </a:r>
            <a:r>
              <a:rPr lang="es-ES" sz="1600" dirty="0" smtClean="0"/>
              <a:t>, </a:t>
            </a:r>
            <a:r>
              <a:rPr lang="es-ES" sz="1600" dirty="0" smtClean="0">
                <a:hlinkClick r:id="rId4"/>
              </a:rPr>
              <a:t>santamaria@uabc.edu.mx</a:t>
            </a:r>
            <a:endParaRPr lang="es-ES" sz="1600" dirty="0" smtClean="0"/>
          </a:p>
          <a:p>
            <a:pPr lvl="1"/>
            <a:r>
              <a:rPr lang="es-ES" sz="1600" dirty="0" smtClean="0"/>
              <a:t>Adriana González-</a:t>
            </a:r>
            <a:r>
              <a:rPr lang="es-ES" sz="1600" dirty="0" err="1" smtClean="0"/>
              <a:t>silvera</a:t>
            </a:r>
            <a:r>
              <a:rPr lang="es-ES" sz="1600" dirty="0" smtClean="0"/>
              <a:t>, Facultad de Ciencias Marinas, Universidad Autónoma de Baja California (FCM-UABC), </a:t>
            </a:r>
            <a:r>
              <a:rPr lang="es-ES" sz="1600" dirty="0" err="1" smtClean="0"/>
              <a:t>Mexico</a:t>
            </a:r>
            <a:r>
              <a:rPr lang="es-ES" sz="1600" dirty="0" smtClean="0"/>
              <a:t>,  </a:t>
            </a:r>
            <a:r>
              <a:rPr lang="es-ES" sz="1600" dirty="0" smtClean="0">
                <a:hlinkClick r:id="rId4"/>
              </a:rPr>
              <a:t>adriana.gonzalez@uabc.edu.mx</a:t>
            </a:r>
          </a:p>
          <a:p>
            <a:pPr lvl="1">
              <a:buNone/>
            </a:pPr>
            <a:r>
              <a:rPr lang="es-MX" sz="1600" dirty="0" err="1" smtClean="0"/>
              <a:t>Peru</a:t>
            </a:r>
            <a:endParaRPr lang="es-MX" sz="1600" dirty="0" smtClean="0"/>
          </a:p>
          <a:p>
            <a:pPr lvl="1"/>
            <a:r>
              <a:rPr lang="es-ES" sz="1600" dirty="0" err="1" smtClean="0"/>
              <a:t>Jesus</a:t>
            </a:r>
            <a:r>
              <a:rPr lang="es-ES" sz="1600" dirty="0" smtClean="0"/>
              <a:t> Ledesma, Instituto del Mar del Perú (IMARPE), </a:t>
            </a:r>
            <a:r>
              <a:rPr lang="es-ES" sz="1600" dirty="0" err="1" smtClean="0"/>
              <a:t>Peru</a:t>
            </a:r>
            <a:r>
              <a:rPr lang="es-ES" sz="1600" dirty="0" smtClean="0"/>
              <a:t>, </a:t>
            </a:r>
            <a:r>
              <a:rPr lang="es-ES" sz="1600" dirty="0" smtClean="0">
                <a:hlinkClick r:id="rId5"/>
              </a:rPr>
              <a:t>jledesma@imarpe.gob.pe</a:t>
            </a:r>
            <a:endParaRPr lang="es-ES" sz="1600" dirty="0" smtClean="0"/>
          </a:p>
          <a:p>
            <a:pPr lvl="1"/>
            <a:r>
              <a:rPr lang="es-ES" altLang="ja-JP" sz="1600" dirty="0" smtClean="0"/>
              <a:t>Luis Escudero Herrera, Instituto del Mar del Perú</a:t>
            </a:r>
            <a:r>
              <a:rPr lang="ja-JP" altLang="pt-BR" sz="1600" dirty="0" smtClean="0"/>
              <a:t> </a:t>
            </a:r>
            <a:r>
              <a:rPr lang="pt-BR" altLang="ja-JP" sz="1600" dirty="0" smtClean="0"/>
              <a:t>(IMARPE), Peru, </a:t>
            </a:r>
            <a:r>
              <a:rPr lang="pt-BR" altLang="ja-JP" sz="1600" dirty="0" smtClean="0">
                <a:hlinkClick r:id="rId6"/>
              </a:rPr>
              <a:t>lescudero@imarpe.gob.pe</a:t>
            </a:r>
            <a:endParaRPr lang="es-MX" sz="1600" dirty="0" smtClean="0"/>
          </a:p>
          <a:p>
            <a:pPr lvl="1">
              <a:buNone/>
            </a:pPr>
            <a:r>
              <a:rPr lang="es-MX" sz="1600" dirty="0" smtClean="0"/>
              <a:t>USA</a:t>
            </a:r>
          </a:p>
          <a:p>
            <a:pPr lvl="1"/>
            <a:r>
              <a:rPr lang="en-US" sz="1600" b="1" dirty="0" smtClean="0"/>
              <a:t>Robert </a:t>
            </a:r>
            <a:r>
              <a:rPr lang="en-US" sz="1600" b="1" dirty="0" err="1" smtClean="0"/>
              <a:t>Frouin</a:t>
            </a:r>
            <a:r>
              <a:rPr lang="en-US" sz="1600" dirty="0" smtClean="0"/>
              <a:t>, Scripps Institution of Oceanography, University of California-San Diego (SIO-UCSD), USA, </a:t>
            </a:r>
            <a:r>
              <a:rPr lang="en-US" sz="1600" dirty="0" smtClean="0">
                <a:hlinkClick r:id="rId7"/>
              </a:rPr>
              <a:t>rfrouin@ucsd.edu</a:t>
            </a:r>
            <a:endParaRPr lang="en-US" sz="1600"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320040"/>
            <a:ext cx="8153400" cy="762000"/>
          </a:xfrm>
        </p:spPr>
        <p:txBody>
          <a:bodyPr/>
          <a:lstStyle/>
          <a:p>
            <a:r>
              <a:rPr lang="pt-BR" dirty="0" err="1" smtClean="0"/>
              <a:t>Participants</a:t>
            </a:r>
            <a:endParaRPr lang="pt-BR" dirty="0" smtClean="0"/>
          </a:p>
        </p:txBody>
      </p:sp>
      <p:sp>
        <p:nvSpPr>
          <p:cNvPr id="3" name="Content Placeholder 2"/>
          <p:cNvSpPr>
            <a:spLocks noGrp="1"/>
          </p:cNvSpPr>
          <p:nvPr>
            <p:ph idx="1"/>
          </p:nvPr>
        </p:nvSpPr>
        <p:spPr>
          <a:xfrm>
            <a:off x="457200" y="1066800"/>
            <a:ext cx="8686800" cy="5562600"/>
          </a:xfrm>
        </p:spPr>
        <p:txBody>
          <a:bodyPr/>
          <a:lstStyle/>
          <a:p>
            <a:endParaRPr lang="es-ES" sz="2000" b="1" dirty="0" smtClean="0"/>
          </a:p>
          <a:p>
            <a:r>
              <a:rPr lang="es-ES" sz="2000" b="1" dirty="0" smtClean="0"/>
              <a:t>Co-</a:t>
            </a:r>
            <a:r>
              <a:rPr lang="es-ES" sz="2000" b="1" dirty="0" err="1" smtClean="0"/>
              <a:t>PIs</a:t>
            </a:r>
            <a:r>
              <a:rPr lang="es-ES" sz="2000" b="1" dirty="0" smtClean="0"/>
              <a:t>:</a:t>
            </a:r>
          </a:p>
          <a:p>
            <a:pPr lvl="1">
              <a:buNone/>
            </a:pPr>
            <a:r>
              <a:rPr lang="es-ES" sz="2000" b="1" dirty="0" smtClean="0"/>
              <a:t>	</a:t>
            </a:r>
            <a:r>
              <a:rPr lang="en-US" sz="1600" dirty="0" smtClean="0"/>
              <a:t>Venezuela</a:t>
            </a:r>
          </a:p>
          <a:p>
            <a:pPr lvl="1"/>
            <a:r>
              <a:rPr lang="es-ES" sz="1600" dirty="0" err="1" smtClean="0"/>
              <a:t>Jaimie</a:t>
            </a:r>
            <a:r>
              <a:rPr lang="es-ES" sz="1600" dirty="0" smtClean="0"/>
              <a:t> Rojas-Marques,  Fundación La Salle de Ciencias Naturales, Estación de Investigaciones Marinas de Margarita (EDIMAR-FLASA), Venezuela, </a:t>
            </a:r>
            <a:r>
              <a:rPr lang="es-ES" sz="1600" dirty="0" smtClean="0">
                <a:hlinkClick r:id="rId3"/>
              </a:rPr>
              <a:t>jaimajo2000@gmail.com</a:t>
            </a:r>
            <a:endParaRPr lang="es-ES" sz="1600" dirty="0" smtClean="0"/>
          </a:p>
          <a:p>
            <a:pPr lvl="1">
              <a:buNone/>
            </a:pPr>
            <a:endParaRPr lang="es-MX" sz="1600" dirty="0" smtClean="0"/>
          </a:p>
          <a:p>
            <a:pPr lvl="1">
              <a:buNone/>
            </a:pPr>
            <a:r>
              <a:rPr lang="es-MX" sz="1600" dirty="0" smtClean="0"/>
              <a:t>Colombia and Ecuador – </a:t>
            </a:r>
            <a:r>
              <a:rPr lang="es-MX" sz="1600" dirty="0" err="1" smtClean="0"/>
              <a:t>Collaborators</a:t>
            </a:r>
            <a:endParaRPr lang="es-MX" sz="1600" dirty="0" smtClean="0"/>
          </a:p>
          <a:p>
            <a:pPr lvl="1">
              <a:buNone/>
            </a:pPr>
            <a:endParaRPr lang="es-MX" sz="1600" dirty="0" smtClean="0"/>
          </a:p>
          <a:p>
            <a:pPr marL="342900" lvl="1" indent="-342900">
              <a:buClr>
                <a:schemeClr val="bg2"/>
              </a:buClr>
              <a:buSzPct val="75000"/>
              <a:buFont typeface="Wingdings" pitchFamily="2" charset="2"/>
              <a:buChar char="n"/>
            </a:pPr>
            <a:r>
              <a:rPr lang="es-ES" b="1" dirty="0" smtClean="0">
                <a:ea typeface="+mn-ea"/>
                <a:cs typeface="+mn-cs"/>
              </a:rPr>
              <a:t>7 (+2) </a:t>
            </a:r>
            <a:r>
              <a:rPr lang="es-ES" b="1" dirty="0" err="1" smtClean="0">
                <a:ea typeface="+mn-ea"/>
                <a:cs typeface="+mn-cs"/>
              </a:rPr>
              <a:t>Countries</a:t>
            </a:r>
            <a:r>
              <a:rPr lang="es-ES" b="1" dirty="0" smtClean="0">
                <a:ea typeface="+mn-ea"/>
                <a:cs typeface="+mn-cs"/>
              </a:rPr>
              <a:t>:</a:t>
            </a:r>
            <a:endParaRPr lang="es-ES" b="1" dirty="0">
              <a:ea typeface="+mn-ea"/>
              <a:cs typeface="+mn-cs"/>
            </a:endParaRPr>
          </a:p>
          <a:p>
            <a:pPr lvl="1"/>
            <a:r>
              <a:rPr lang="es-ES" sz="1600" dirty="0" smtClean="0"/>
              <a:t>Argentina, </a:t>
            </a:r>
            <a:r>
              <a:rPr lang="es-ES" sz="1600" dirty="0" err="1" smtClean="0"/>
              <a:t>Brazil</a:t>
            </a:r>
            <a:r>
              <a:rPr lang="es-ES" sz="1600" dirty="0" smtClean="0"/>
              <a:t>, Chile, </a:t>
            </a:r>
            <a:r>
              <a:rPr lang="es-ES" sz="1600" dirty="0" err="1" smtClean="0"/>
              <a:t>Mexico</a:t>
            </a:r>
            <a:r>
              <a:rPr lang="es-ES" sz="1600" dirty="0" smtClean="0"/>
              <a:t>, </a:t>
            </a:r>
            <a:r>
              <a:rPr lang="es-ES" sz="1600" dirty="0" err="1"/>
              <a:t>P</a:t>
            </a:r>
            <a:r>
              <a:rPr lang="es-ES" sz="1600" dirty="0" err="1" smtClean="0"/>
              <a:t>eru</a:t>
            </a:r>
            <a:r>
              <a:rPr lang="es-ES" sz="1600" dirty="0" smtClean="0"/>
              <a:t>, USA, Venezuela</a:t>
            </a:r>
            <a:r>
              <a:rPr lang="es-ES" sz="1600" dirty="0"/>
              <a:t> </a:t>
            </a:r>
            <a:r>
              <a:rPr lang="es-ES" sz="1600" dirty="0" smtClean="0"/>
              <a:t>(Colombia, Ecuador) </a:t>
            </a:r>
            <a:endParaRPr lang="es-ES" sz="1600" dirty="0"/>
          </a:p>
          <a:p>
            <a:pPr lvl="1">
              <a:buNone/>
            </a:pPr>
            <a:endParaRPr lang="es-MX" sz="1600" b="1" dirty="0" smtClean="0"/>
          </a:p>
          <a:p>
            <a:pPr marL="342900" lvl="1" indent="-342900">
              <a:buClr>
                <a:schemeClr val="bg2"/>
              </a:buClr>
              <a:buSzPct val="75000"/>
              <a:buFont typeface="Wingdings" pitchFamily="2" charset="2"/>
              <a:buChar char="n"/>
            </a:pPr>
            <a:r>
              <a:rPr lang="es-ES" b="1" dirty="0" smtClean="0">
                <a:ea typeface="+mn-ea"/>
                <a:cs typeface="+mn-cs"/>
              </a:rPr>
              <a:t>Time series </a:t>
            </a:r>
            <a:r>
              <a:rPr lang="es-ES" b="1" dirty="0" err="1" smtClean="0">
                <a:ea typeface="+mn-ea"/>
                <a:cs typeface="+mn-cs"/>
              </a:rPr>
              <a:t>starting</a:t>
            </a:r>
            <a:r>
              <a:rPr lang="es-ES" b="1" dirty="0" smtClean="0">
                <a:ea typeface="+mn-ea"/>
                <a:cs typeface="+mn-cs"/>
              </a:rPr>
              <a:t> in 1995 (CARIACO, CALLO) </a:t>
            </a:r>
            <a:r>
              <a:rPr lang="es-ES" b="1" dirty="0" err="1" smtClean="0">
                <a:ea typeface="+mn-ea"/>
                <a:cs typeface="+mn-cs"/>
              </a:rPr>
              <a:t>for</a:t>
            </a:r>
            <a:r>
              <a:rPr lang="es-ES" b="1" dirty="0" smtClean="0">
                <a:ea typeface="+mn-ea"/>
                <a:cs typeface="+mn-cs"/>
              </a:rPr>
              <a:t> </a:t>
            </a:r>
            <a:r>
              <a:rPr lang="es-ES" b="1" dirty="0" err="1" smtClean="0">
                <a:ea typeface="+mn-ea"/>
                <a:cs typeface="+mn-cs"/>
              </a:rPr>
              <a:t>the</a:t>
            </a:r>
            <a:r>
              <a:rPr lang="es-ES" b="1" dirty="0" smtClean="0">
                <a:ea typeface="+mn-ea"/>
                <a:cs typeface="+mn-cs"/>
              </a:rPr>
              <a:t> </a:t>
            </a:r>
            <a:r>
              <a:rPr lang="es-ES" b="1" dirty="0" err="1" smtClean="0">
                <a:ea typeface="+mn-ea"/>
                <a:cs typeface="+mn-cs"/>
              </a:rPr>
              <a:t>oldest</a:t>
            </a:r>
            <a:r>
              <a:rPr lang="es-ES" b="1" dirty="0" smtClean="0">
                <a:ea typeface="+mn-ea"/>
                <a:cs typeface="+mn-cs"/>
              </a:rPr>
              <a:t> and 2008 </a:t>
            </a:r>
            <a:r>
              <a:rPr lang="es-ES" b="1" dirty="0" err="1" smtClean="0">
                <a:ea typeface="+mn-ea"/>
                <a:cs typeface="+mn-cs"/>
              </a:rPr>
              <a:t>for</a:t>
            </a:r>
            <a:r>
              <a:rPr lang="es-ES" b="1" dirty="0" smtClean="0">
                <a:ea typeface="+mn-ea"/>
                <a:cs typeface="+mn-cs"/>
              </a:rPr>
              <a:t> </a:t>
            </a:r>
            <a:r>
              <a:rPr lang="es-ES" b="1" dirty="0" err="1" smtClean="0">
                <a:ea typeface="+mn-ea"/>
                <a:cs typeface="+mn-cs"/>
              </a:rPr>
              <a:t>the</a:t>
            </a:r>
            <a:r>
              <a:rPr lang="es-ES" b="1" dirty="0" smtClean="0">
                <a:ea typeface="+mn-ea"/>
                <a:cs typeface="+mn-cs"/>
              </a:rPr>
              <a:t> </a:t>
            </a:r>
            <a:r>
              <a:rPr lang="es-ES" b="1" dirty="0" err="1" smtClean="0">
                <a:ea typeface="+mn-ea"/>
                <a:cs typeface="+mn-cs"/>
              </a:rPr>
              <a:t>youngest</a:t>
            </a:r>
            <a:r>
              <a:rPr lang="es-ES" b="1" dirty="0" smtClean="0">
                <a:ea typeface="+mn-ea"/>
                <a:cs typeface="+mn-cs"/>
              </a:rPr>
              <a:t> (CARTAGENA).</a:t>
            </a:r>
            <a:endParaRPr lang="es-ES" b="1" dirty="0">
              <a:ea typeface="+mn-ea"/>
              <a:cs typeface="+mn-cs"/>
            </a:endParaRPr>
          </a:p>
          <a:p>
            <a:pPr lvl="1">
              <a:buNone/>
            </a:pPr>
            <a:endParaRPr lang="es-MX" sz="1600" b="1"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9" name="Oval 16"/>
          <p:cNvSpPr>
            <a:spLocks noChangeArrowheads="1"/>
          </p:cNvSpPr>
          <p:nvPr/>
        </p:nvSpPr>
        <p:spPr bwMode="auto">
          <a:xfrm>
            <a:off x="1600202" y="1247775"/>
            <a:ext cx="7027863" cy="5637213"/>
          </a:xfrm>
          <a:prstGeom prst="ellipse">
            <a:avLst/>
          </a:prstGeom>
          <a:solidFill>
            <a:srgbClr val="CC99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 charset="0"/>
              </a:defRPr>
            </a:lvl1pPr>
            <a:lvl2pPr marL="742950" indent="-285750">
              <a:spcBef>
                <a:spcPct val="20000"/>
              </a:spcBef>
              <a:buChar char="–"/>
              <a:defRPr sz="2800">
                <a:solidFill>
                  <a:schemeClr val="tx1"/>
                </a:solidFill>
                <a:latin typeface="Times New Roman" pitchFamily="-1" charset="0"/>
              </a:defRPr>
            </a:lvl2pPr>
            <a:lvl3pPr marL="1143000" indent="-228600">
              <a:spcBef>
                <a:spcPct val="20000"/>
              </a:spcBef>
              <a:buChar char="•"/>
              <a:defRPr sz="2400">
                <a:solidFill>
                  <a:schemeClr val="tx1"/>
                </a:solidFill>
                <a:latin typeface="Times New Roman" pitchFamily="-1" charset="0"/>
              </a:defRPr>
            </a:lvl3pPr>
            <a:lvl4pPr marL="1600200" indent="-228600">
              <a:spcBef>
                <a:spcPct val="20000"/>
              </a:spcBef>
              <a:buChar char="–"/>
              <a:defRPr sz="2000">
                <a:solidFill>
                  <a:schemeClr val="tx1"/>
                </a:solidFill>
                <a:latin typeface="Times New Roman" pitchFamily="-1" charset="0"/>
              </a:defRPr>
            </a:lvl4pPr>
            <a:lvl5pPr marL="2057400" indent="-228600">
              <a:spcBef>
                <a:spcPct val="20000"/>
              </a:spcBef>
              <a:buChar char="»"/>
              <a:defRPr sz="2000">
                <a:solidFill>
                  <a:schemeClr val="tx1"/>
                </a:solidFill>
                <a:latin typeface="Times New Roman" pitchFamily="-1" charset="0"/>
              </a:defRPr>
            </a:lvl5pPr>
            <a:lvl6pPr marL="2514600" indent="-228600" eaLnBrk="0" fontAlgn="base" hangingPunct="0">
              <a:spcBef>
                <a:spcPct val="20000"/>
              </a:spcBef>
              <a:spcAft>
                <a:spcPct val="0"/>
              </a:spcAft>
              <a:buChar char="»"/>
              <a:defRPr sz="2000">
                <a:solidFill>
                  <a:schemeClr val="tx1"/>
                </a:solidFill>
                <a:latin typeface="Times New Roman" pitchFamily="-1" charset="0"/>
              </a:defRPr>
            </a:lvl6pPr>
            <a:lvl7pPr marL="2971800" indent="-228600" eaLnBrk="0" fontAlgn="base" hangingPunct="0">
              <a:spcBef>
                <a:spcPct val="20000"/>
              </a:spcBef>
              <a:spcAft>
                <a:spcPct val="0"/>
              </a:spcAft>
              <a:buChar char="»"/>
              <a:defRPr sz="2000">
                <a:solidFill>
                  <a:schemeClr val="tx1"/>
                </a:solidFill>
                <a:latin typeface="Times New Roman" pitchFamily="-1" charset="0"/>
              </a:defRPr>
            </a:lvl7pPr>
            <a:lvl8pPr marL="3429000" indent="-228600" eaLnBrk="0" fontAlgn="base" hangingPunct="0">
              <a:spcBef>
                <a:spcPct val="20000"/>
              </a:spcBef>
              <a:spcAft>
                <a:spcPct val="0"/>
              </a:spcAft>
              <a:buChar char="»"/>
              <a:defRPr sz="2000">
                <a:solidFill>
                  <a:schemeClr val="tx1"/>
                </a:solidFill>
                <a:latin typeface="Times New Roman" pitchFamily="-1" charset="0"/>
              </a:defRPr>
            </a:lvl8pPr>
            <a:lvl9pPr marL="3886200" indent="-228600" eaLnBrk="0" fontAlgn="base" hangingPunct="0">
              <a:spcBef>
                <a:spcPct val="20000"/>
              </a:spcBef>
              <a:spcAft>
                <a:spcPct val="0"/>
              </a:spcAft>
              <a:buChar char="»"/>
              <a:defRPr sz="2000">
                <a:solidFill>
                  <a:schemeClr val="tx1"/>
                </a:solidFill>
                <a:latin typeface="Times New Roman" pitchFamily="-1"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s-AR" altLang="es-AR" sz="3200" b="0" i="0" u="none" strike="noStrike" kern="0" cap="none" spc="0" normalizeH="0" baseline="0" noProof="0" smtClean="0">
              <a:ln>
                <a:noFill/>
              </a:ln>
              <a:solidFill>
                <a:srgbClr val="0000FF"/>
              </a:solidFill>
              <a:effectLst/>
              <a:uLnTx/>
              <a:uFillTx/>
              <a:latin typeface="Times New Roman" pitchFamily="-1" charset="0"/>
              <a:cs typeface="Arial" charset="0"/>
            </a:endParaRPr>
          </a:p>
        </p:txBody>
      </p:sp>
      <p:sp>
        <p:nvSpPr>
          <p:cNvPr id="20" name="Oval 11"/>
          <p:cNvSpPr>
            <a:spLocks noChangeArrowheads="1"/>
          </p:cNvSpPr>
          <p:nvPr/>
        </p:nvSpPr>
        <p:spPr bwMode="auto">
          <a:xfrm>
            <a:off x="-3581400" y="-3352800"/>
            <a:ext cx="6807200" cy="5951538"/>
          </a:xfrm>
          <a:prstGeom prst="ellipse">
            <a:avLst/>
          </a:prstGeom>
          <a:solidFill>
            <a:srgbClr val="99CC00"/>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 charset="0"/>
              </a:defRPr>
            </a:lvl1pPr>
            <a:lvl2pPr marL="742950" indent="-285750">
              <a:spcBef>
                <a:spcPct val="20000"/>
              </a:spcBef>
              <a:buChar char="–"/>
              <a:defRPr sz="2800">
                <a:solidFill>
                  <a:schemeClr val="tx1"/>
                </a:solidFill>
                <a:latin typeface="Times New Roman" pitchFamily="-1" charset="0"/>
              </a:defRPr>
            </a:lvl2pPr>
            <a:lvl3pPr marL="1143000" indent="-228600">
              <a:spcBef>
                <a:spcPct val="20000"/>
              </a:spcBef>
              <a:buChar char="•"/>
              <a:defRPr sz="2400">
                <a:solidFill>
                  <a:schemeClr val="tx1"/>
                </a:solidFill>
                <a:latin typeface="Times New Roman" pitchFamily="-1" charset="0"/>
              </a:defRPr>
            </a:lvl3pPr>
            <a:lvl4pPr marL="1600200" indent="-228600">
              <a:spcBef>
                <a:spcPct val="20000"/>
              </a:spcBef>
              <a:buChar char="–"/>
              <a:defRPr sz="2000">
                <a:solidFill>
                  <a:schemeClr val="tx1"/>
                </a:solidFill>
                <a:latin typeface="Times New Roman" pitchFamily="-1" charset="0"/>
              </a:defRPr>
            </a:lvl4pPr>
            <a:lvl5pPr marL="2057400" indent="-228600">
              <a:spcBef>
                <a:spcPct val="20000"/>
              </a:spcBef>
              <a:buChar char="»"/>
              <a:defRPr sz="2000">
                <a:solidFill>
                  <a:schemeClr val="tx1"/>
                </a:solidFill>
                <a:latin typeface="Times New Roman" pitchFamily="-1" charset="0"/>
              </a:defRPr>
            </a:lvl5pPr>
            <a:lvl6pPr marL="2514600" indent="-228600" eaLnBrk="0" fontAlgn="base" hangingPunct="0">
              <a:spcBef>
                <a:spcPct val="20000"/>
              </a:spcBef>
              <a:spcAft>
                <a:spcPct val="0"/>
              </a:spcAft>
              <a:buChar char="»"/>
              <a:defRPr sz="2000">
                <a:solidFill>
                  <a:schemeClr val="tx1"/>
                </a:solidFill>
                <a:latin typeface="Times New Roman" pitchFamily="-1" charset="0"/>
              </a:defRPr>
            </a:lvl6pPr>
            <a:lvl7pPr marL="2971800" indent="-228600" eaLnBrk="0" fontAlgn="base" hangingPunct="0">
              <a:spcBef>
                <a:spcPct val="20000"/>
              </a:spcBef>
              <a:spcAft>
                <a:spcPct val="0"/>
              </a:spcAft>
              <a:buChar char="»"/>
              <a:defRPr sz="2000">
                <a:solidFill>
                  <a:schemeClr val="tx1"/>
                </a:solidFill>
                <a:latin typeface="Times New Roman" pitchFamily="-1" charset="0"/>
              </a:defRPr>
            </a:lvl7pPr>
            <a:lvl8pPr marL="3429000" indent="-228600" eaLnBrk="0" fontAlgn="base" hangingPunct="0">
              <a:spcBef>
                <a:spcPct val="20000"/>
              </a:spcBef>
              <a:spcAft>
                <a:spcPct val="0"/>
              </a:spcAft>
              <a:buChar char="»"/>
              <a:defRPr sz="2000">
                <a:solidFill>
                  <a:schemeClr val="tx1"/>
                </a:solidFill>
                <a:latin typeface="Times New Roman" pitchFamily="-1" charset="0"/>
              </a:defRPr>
            </a:lvl8pPr>
            <a:lvl9pPr marL="3886200" indent="-228600" eaLnBrk="0" fontAlgn="base" hangingPunct="0">
              <a:spcBef>
                <a:spcPct val="20000"/>
              </a:spcBef>
              <a:spcAft>
                <a:spcPct val="0"/>
              </a:spcAft>
              <a:buChar char="»"/>
              <a:defRPr sz="2000">
                <a:solidFill>
                  <a:schemeClr val="tx1"/>
                </a:solidFill>
                <a:latin typeface="Times New Roman" pitchFamily="-1"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1200" b="1" i="0" u="none" strike="noStrike" kern="0" cap="none" spc="0" normalizeH="0" baseline="0" noProof="0" smtClean="0">
                <a:ln>
                  <a:noFill/>
                </a:ln>
                <a:solidFill>
                  <a:srgbClr val="0000FF"/>
                </a:solidFill>
                <a:effectLst/>
                <a:uLnTx/>
                <a:uFillTx/>
                <a:latin typeface="Times New Roman" pitchFamily="-1" charset="0"/>
                <a:cs typeface="Arial" charset="0"/>
              </a:rPr>
              <a:t>			   	</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200" b="1"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200" b="1"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1200" b="1" i="0" u="none" strike="noStrike" kern="0" cap="none" spc="0" normalizeH="0" baseline="0" noProof="0" smtClean="0">
                <a:ln>
                  <a:noFill/>
                </a:ln>
                <a:solidFill>
                  <a:srgbClr val="0000FF"/>
                </a:solidFill>
                <a:effectLst/>
                <a:uLnTx/>
                <a:uFillTx/>
                <a:latin typeface="Times New Roman" pitchFamily="-1" charset="0"/>
                <a:cs typeface="Arial" charset="0"/>
              </a:rPr>
              <a:t>				</a:t>
            </a:r>
            <a:r>
              <a:rPr kumimoji="0" lang="es-AR" altLang="es-AR" sz="2000" b="1" i="0" u="none" strike="noStrike" kern="0" cap="none" spc="0" normalizeH="0" baseline="0" noProof="0" smtClean="0">
                <a:ln>
                  <a:noFill/>
                </a:ln>
                <a:solidFill>
                  <a:srgbClr val="0000FF"/>
                </a:solidFill>
                <a:effectLst/>
                <a:uLnTx/>
                <a:uFillTx/>
                <a:latin typeface="Times New Roman" pitchFamily="-1" charset="0"/>
                <a:cs typeface="Arial" charset="0"/>
              </a:rPr>
              <a:t>	Antares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1600" b="1" i="0" u="none" strike="noStrike" kern="0" cap="none" spc="0" normalizeH="0" baseline="0" noProof="0" smtClean="0">
                <a:ln>
                  <a:noFill/>
                </a:ln>
                <a:solidFill>
                  <a:srgbClr val="0000FF"/>
                </a:solidFill>
                <a:effectLst/>
                <a:uLnTx/>
                <a:uFillTx/>
                <a:latin typeface="Times New Roman" pitchFamily="-1" charset="0"/>
                <a:cs typeface="Arial" charset="0"/>
              </a:rPr>
              <a:t>					</a:t>
            </a:r>
            <a:r>
              <a:rPr kumimoji="0" lang="es-AR" altLang="es-AR" sz="1200" b="1" i="0" u="none" strike="noStrike" kern="0" cap="none" spc="0" normalizeH="0" baseline="0" noProof="0" smtClean="0">
                <a:ln>
                  <a:noFill/>
                </a:ln>
                <a:solidFill>
                  <a:srgbClr val="0000FF"/>
                </a:solidFill>
                <a:effectLst/>
                <a:uLnTx/>
                <a:uFillTx/>
                <a:latin typeface="Times New Roman" pitchFamily="-1" charset="0"/>
                <a:cs typeface="Arial" charset="0"/>
              </a:rPr>
              <a:t>(</a:t>
            </a:r>
            <a:r>
              <a:rPr kumimoji="0" lang="es-AR" altLang="es-AR" sz="1400" b="1" i="0" u="none" strike="noStrike" kern="0" cap="none" spc="0" normalizeH="0" baseline="0" noProof="0" smtClean="0">
                <a:ln>
                  <a:noFill/>
                </a:ln>
                <a:solidFill>
                  <a:srgbClr val="0000FF"/>
                </a:solidFill>
                <a:effectLst/>
                <a:uLnTx/>
                <a:uFillTx/>
                <a:latin typeface="Times New Roman" pitchFamily="-1" charset="0"/>
                <a:cs typeface="Arial" charset="0"/>
              </a:rPr>
              <a:t>Coordinadora: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1400" b="1" i="0" u="none" strike="noStrike" kern="0" cap="none" spc="0" normalizeH="0" baseline="0" noProof="0" smtClean="0">
                <a:ln>
                  <a:noFill/>
                </a:ln>
                <a:solidFill>
                  <a:srgbClr val="0000FF"/>
                </a:solidFill>
                <a:effectLst/>
                <a:uLnTx/>
                <a:uFillTx/>
                <a:latin typeface="Times New Roman" pitchFamily="-1" charset="0"/>
                <a:cs typeface="Arial" charset="0"/>
              </a:rPr>
              <a:t>					A. Dogliotti IAFE - Argentina)</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1200" b="1" i="0" u="none" strike="noStrike" kern="0" cap="none" spc="0" normalizeH="0" baseline="0" noProof="0" smtClean="0">
                <a:ln>
                  <a:noFill/>
                </a:ln>
                <a:solidFill>
                  <a:srgbClr val="0000FF"/>
                </a:solidFill>
                <a:effectLst/>
                <a:uLnTx/>
                <a:uFillTx/>
                <a:latin typeface="Times New Roman" pitchFamily="-1" charset="0"/>
                <a:cs typeface="Arial" charset="0"/>
              </a:rPr>
              <a:t> 				</a:t>
            </a:r>
            <a:endParaRPr kumimoji="0" lang="es-ES" altLang="ja-JP" sz="12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ES" altLang="es-AR" sz="14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ES" altLang="es-AR" sz="14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ES" altLang="es-AR" sz="14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ES" altLang="es-AR" sz="14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ES" altLang="es-AR" sz="14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ES" altLang="es-AR" sz="14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ES"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1400" b="0" i="0" u="none" strike="noStrike" kern="0" cap="none" spc="0" normalizeH="0" baseline="0" noProof="0" smtClean="0">
                <a:ln>
                  <a:noFill/>
                </a:ln>
                <a:solidFill>
                  <a:srgbClr val="0000FF"/>
                </a:solidFill>
                <a:effectLst/>
                <a:uLnTx/>
                <a:uFillTx/>
                <a:latin typeface="Times New Roman" pitchFamily="-1" charset="0"/>
                <a:cs typeface="Arial" charset="0"/>
              </a:rPr>
              <a:t>		</a:t>
            </a:r>
            <a:endParaRPr kumimoji="0" lang="es-ES" altLang="es-AR" sz="1600" b="0" i="0" u="none" strike="noStrike" kern="0" cap="none" spc="0" normalizeH="0" baseline="0" noProof="0" smtClean="0">
              <a:ln>
                <a:noFill/>
              </a:ln>
              <a:solidFill>
                <a:srgbClr val="0000FF"/>
              </a:solidFill>
              <a:effectLst/>
              <a:uLnTx/>
              <a:uFillTx/>
              <a:latin typeface="Times New Roman" pitchFamily="-1" charset="0"/>
              <a:cs typeface="Arial" charset="0"/>
            </a:endParaRPr>
          </a:p>
        </p:txBody>
      </p:sp>
      <p:sp>
        <p:nvSpPr>
          <p:cNvPr id="21" name="Elipse 20"/>
          <p:cNvSpPr/>
          <p:nvPr/>
        </p:nvSpPr>
        <p:spPr>
          <a:xfrm>
            <a:off x="-182563" y="992190"/>
            <a:ext cx="1935163" cy="1438275"/>
          </a:xfrm>
          <a:prstGeom prst="ellipse">
            <a:avLst/>
          </a:prstGeom>
          <a:solidFill>
            <a:srgbClr val="BBE0E3"/>
          </a:solidFill>
          <a:ln w="25400" cap="flat" cmpd="sng" algn="ctr">
            <a:solidFill>
              <a:srgbClr val="BBE0E3">
                <a:shade val="50000"/>
              </a:srgbClr>
            </a:solidFill>
            <a:prstDash val="solid"/>
          </a:ln>
          <a:effectLst/>
        </p:spPr>
        <p:txBody>
          <a:bodyPr anchor="ctr"/>
          <a:lstStyle>
            <a:lvl1pPr>
              <a:defRPr sz="1600">
                <a:solidFill>
                  <a:schemeClr val="accent2"/>
                </a:solidFill>
                <a:latin typeface="Times New Roman" panose="02020603050405020304" pitchFamily="18" charset="0"/>
              </a:defRPr>
            </a:lvl1pPr>
            <a:lvl2pPr marL="742950" indent="-285750">
              <a:defRPr sz="1600">
                <a:solidFill>
                  <a:schemeClr val="accent2"/>
                </a:solidFill>
                <a:latin typeface="Times New Roman" panose="02020603050405020304" pitchFamily="18" charset="0"/>
              </a:defRPr>
            </a:lvl2pPr>
            <a:lvl3pPr marL="1143000" indent="-228600">
              <a:defRPr sz="1600">
                <a:solidFill>
                  <a:schemeClr val="accent2"/>
                </a:solidFill>
                <a:latin typeface="Times New Roman" panose="02020603050405020304" pitchFamily="18" charset="0"/>
              </a:defRPr>
            </a:lvl3pPr>
            <a:lvl4pPr marL="1600200" indent="-228600">
              <a:defRPr sz="1600">
                <a:solidFill>
                  <a:schemeClr val="accent2"/>
                </a:solidFill>
                <a:latin typeface="Times New Roman" panose="02020603050405020304" pitchFamily="18" charset="0"/>
              </a:defRPr>
            </a:lvl4pPr>
            <a:lvl5pPr marL="2057400" indent="-228600">
              <a:defRPr sz="1600">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1600">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1600">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1600">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1600">
                <a:solidFill>
                  <a:schemeClr val="accent2"/>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altLang="es-AR" sz="12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AR" altLang="es-AR" sz="1200" b="1"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mn-cs"/>
              </a:rPr>
              <a:t>LA-NANO</a:t>
            </a:r>
          </a:p>
          <a:p>
            <a:pPr marL="0" marR="0" lvl="0" indent="0" defTabSz="914400" eaLnBrk="1" fontAlgn="auto" latinLnBrk="0" hangingPunct="1">
              <a:lnSpc>
                <a:spcPct val="100000"/>
              </a:lnSpc>
              <a:spcBef>
                <a:spcPts val="0"/>
              </a:spcBef>
              <a:spcAft>
                <a:spcPts val="0"/>
              </a:spcAft>
              <a:buClrTx/>
              <a:buSzTx/>
              <a:buFontTx/>
              <a:buNone/>
              <a:tabLst/>
              <a:defRPr/>
            </a:pPr>
            <a:r>
              <a:rPr kumimoji="0" lang="es-AR" altLang="es-AR" sz="12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mn-cs"/>
              </a:rPr>
              <a:t> (Coordinador:</a:t>
            </a:r>
          </a:p>
          <a:p>
            <a:pPr marL="0" marR="0" lvl="0" indent="0" defTabSz="914400" eaLnBrk="1" fontAlgn="auto" latinLnBrk="0" hangingPunct="1">
              <a:lnSpc>
                <a:spcPct val="100000"/>
              </a:lnSpc>
              <a:spcBef>
                <a:spcPts val="0"/>
              </a:spcBef>
              <a:spcAft>
                <a:spcPts val="0"/>
              </a:spcAft>
              <a:buClrTx/>
              <a:buSzTx/>
              <a:buFontTx/>
              <a:buNone/>
              <a:tabLst/>
              <a:defRPr/>
            </a:pPr>
            <a:r>
              <a:rPr kumimoji="0" lang="es-AR" altLang="es-AR" sz="1200" b="0" i="0" u="none" strike="noStrike" kern="0" cap="none" spc="0" normalizeH="0" baseline="0" noProof="0" dirty="0" smtClean="0">
                <a:ln>
                  <a:noFill/>
                </a:ln>
                <a:solidFill>
                  <a:srgbClr val="0000FF"/>
                </a:solidFill>
                <a:effectLst/>
                <a:uLnTx/>
                <a:uFillTx/>
                <a:latin typeface="Times New Roman" panose="02020603050405020304" pitchFamily="18" charset="0"/>
                <a:ea typeface="+mn-ea"/>
                <a:cs typeface="+mn-cs"/>
              </a:rPr>
              <a:t> J. Ledesma – IMARPE - Perú)</a:t>
            </a:r>
          </a:p>
        </p:txBody>
      </p:sp>
      <p:grpSp>
        <p:nvGrpSpPr>
          <p:cNvPr id="22" name="Grupo 3"/>
          <p:cNvGrpSpPr>
            <a:grpSpLocks/>
          </p:cNvGrpSpPr>
          <p:nvPr/>
        </p:nvGrpSpPr>
        <p:grpSpPr bwMode="auto">
          <a:xfrm>
            <a:off x="2209800" y="1390650"/>
            <a:ext cx="5791200" cy="4198938"/>
            <a:chOff x="2209800" y="1058863"/>
            <a:chExt cx="5791200" cy="4198937"/>
          </a:xfrm>
        </p:grpSpPr>
        <p:grpSp>
          <p:nvGrpSpPr>
            <p:cNvPr id="23" name="Group 13"/>
            <p:cNvGrpSpPr>
              <a:grpSpLocks/>
            </p:cNvGrpSpPr>
            <p:nvPr/>
          </p:nvGrpSpPr>
          <p:grpSpPr bwMode="auto">
            <a:xfrm>
              <a:off x="2209800" y="2133600"/>
              <a:ext cx="5715000" cy="1371600"/>
              <a:chOff x="1008" y="816"/>
              <a:chExt cx="3600" cy="864"/>
            </a:xfrm>
          </p:grpSpPr>
          <p:sp>
            <p:nvSpPr>
              <p:cNvPr id="27" name="Rectangle 2"/>
              <p:cNvSpPr>
                <a:spLocks noChangeArrowheads="1"/>
              </p:cNvSpPr>
              <p:nvPr/>
            </p:nvSpPr>
            <p:spPr bwMode="auto">
              <a:xfrm>
                <a:off x="1008" y="816"/>
                <a:ext cx="864" cy="864"/>
              </a:xfrm>
              <a:prstGeom prst="rect">
                <a:avLst/>
              </a:prstGeom>
              <a:solidFill>
                <a:srgbClr val="BBE0E3"/>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 charset="0"/>
                  </a:defRPr>
                </a:lvl1pPr>
                <a:lvl2pPr marL="742950" indent="-285750">
                  <a:spcBef>
                    <a:spcPct val="20000"/>
                  </a:spcBef>
                  <a:buChar char="–"/>
                  <a:defRPr sz="2800">
                    <a:solidFill>
                      <a:schemeClr val="tx1"/>
                    </a:solidFill>
                    <a:latin typeface="Times New Roman" pitchFamily="-1" charset="0"/>
                  </a:defRPr>
                </a:lvl2pPr>
                <a:lvl3pPr marL="1143000" indent="-228600">
                  <a:spcBef>
                    <a:spcPct val="20000"/>
                  </a:spcBef>
                  <a:buChar char="•"/>
                  <a:defRPr sz="2400">
                    <a:solidFill>
                      <a:schemeClr val="tx1"/>
                    </a:solidFill>
                    <a:latin typeface="Times New Roman" pitchFamily="-1" charset="0"/>
                  </a:defRPr>
                </a:lvl3pPr>
                <a:lvl4pPr marL="1600200" indent="-228600">
                  <a:spcBef>
                    <a:spcPct val="20000"/>
                  </a:spcBef>
                  <a:buChar char="–"/>
                  <a:defRPr sz="2000">
                    <a:solidFill>
                      <a:schemeClr val="tx1"/>
                    </a:solidFill>
                    <a:latin typeface="Times New Roman" pitchFamily="-1" charset="0"/>
                  </a:defRPr>
                </a:lvl4pPr>
                <a:lvl5pPr marL="2057400" indent="-228600">
                  <a:spcBef>
                    <a:spcPct val="20000"/>
                  </a:spcBef>
                  <a:buChar char="»"/>
                  <a:defRPr sz="2000">
                    <a:solidFill>
                      <a:schemeClr val="tx1"/>
                    </a:solidFill>
                    <a:latin typeface="Times New Roman" pitchFamily="-1" charset="0"/>
                  </a:defRPr>
                </a:lvl5pPr>
                <a:lvl6pPr marL="2514600" indent="-228600" eaLnBrk="0" fontAlgn="base" hangingPunct="0">
                  <a:spcBef>
                    <a:spcPct val="20000"/>
                  </a:spcBef>
                  <a:spcAft>
                    <a:spcPct val="0"/>
                  </a:spcAft>
                  <a:buChar char="»"/>
                  <a:defRPr sz="2000">
                    <a:solidFill>
                      <a:schemeClr val="tx1"/>
                    </a:solidFill>
                    <a:latin typeface="Times New Roman" pitchFamily="-1" charset="0"/>
                  </a:defRPr>
                </a:lvl6pPr>
                <a:lvl7pPr marL="2971800" indent="-228600" eaLnBrk="0" fontAlgn="base" hangingPunct="0">
                  <a:spcBef>
                    <a:spcPct val="20000"/>
                  </a:spcBef>
                  <a:spcAft>
                    <a:spcPct val="0"/>
                  </a:spcAft>
                  <a:buChar char="»"/>
                  <a:defRPr sz="2000">
                    <a:solidFill>
                      <a:schemeClr val="tx1"/>
                    </a:solidFill>
                    <a:latin typeface="Times New Roman" pitchFamily="-1" charset="0"/>
                  </a:defRPr>
                </a:lvl7pPr>
                <a:lvl8pPr marL="3429000" indent="-228600" eaLnBrk="0" fontAlgn="base" hangingPunct="0">
                  <a:spcBef>
                    <a:spcPct val="20000"/>
                  </a:spcBef>
                  <a:spcAft>
                    <a:spcPct val="0"/>
                  </a:spcAft>
                  <a:buChar char="»"/>
                  <a:defRPr sz="2000">
                    <a:solidFill>
                      <a:schemeClr val="tx1"/>
                    </a:solidFill>
                    <a:latin typeface="Times New Roman" pitchFamily="-1" charset="0"/>
                  </a:defRPr>
                </a:lvl8pPr>
                <a:lvl9pPr marL="3886200" indent="-228600" eaLnBrk="0" fontAlgn="base" hangingPunct="0">
                  <a:spcBef>
                    <a:spcPct val="20000"/>
                  </a:spcBef>
                  <a:spcAft>
                    <a:spcPct val="0"/>
                  </a:spcAft>
                  <a:buChar char="»"/>
                  <a:defRPr sz="2000">
                    <a:solidFill>
                      <a:schemeClr val="tx1"/>
                    </a:solidFill>
                    <a:latin typeface="Times New Roman" pitchFamily="-1"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20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2000" b="1" i="0" u="none" strike="noStrike" kern="0" cap="none" spc="0" normalizeH="0" baseline="0" noProof="0" smtClean="0">
                    <a:ln>
                      <a:noFill/>
                    </a:ln>
                    <a:solidFill>
                      <a:srgbClr val="0000FF"/>
                    </a:solidFill>
                    <a:effectLst/>
                    <a:uLnTx/>
                    <a:uFillTx/>
                    <a:latin typeface="Times New Roman" pitchFamily="-1" charset="0"/>
                    <a:cs typeface="Arial" charset="0"/>
                  </a:rPr>
                  <a:t>[ISTS]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1600" b="0" i="0" u="none" strike="noStrike" kern="0" cap="none" spc="0" normalizeH="0" baseline="0" noProof="0" smtClean="0">
                    <a:ln>
                      <a:noFill/>
                    </a:ln>
                    <a:solidFill>
                      <a:srgbClr val="0000FF"/>
                    </a:solidFill>
                    <a:effectLst/>
                    <a:uLnTx/>
                    <a:uFillTx/>
                    <a:latin typeface="Times New Roman" pitchFamily="-1" charset="0"/>
                    <a:cs typeface="Arial" charset="0"/>
                  </a:rPr>
                  <a:t>R. Escribano</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1600" b="0" i="0" u="none" strike="noStrike" kern="0" cap="none" spc="0" normalizeH="0" baseline="0" noProof="0" smtClean="0">
                    <a:ln>
                      <a:noFill/>
                    </a:ln>
                    <a:solidFill>
                      <a:srgbClr val="0000FF"/>
                    </a:solidFill>
                    <a:effectLst/>
                    <a:uLnTx/>
                    <a:uFillTx/>
                    <a:latin typeface="Times New Roman" pitchFamily="-1" charset="0"/>
                    <a:cs typeface="Arial" charset="0"/>
                  </a:rPr>
                  <a:t>R. Negri</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ES" altLang="es-AR" sz="2000" b="0" i="0" u="none" strike="noStrike" kern="0" cap="none" spc="0" normalizeH="0" baseline="0" noProof="0" smtClean="0">
                  <a:ln>
                    <a:noFill/>
                  </a:ln>
                  <a:solidFill>
                    <a:srgbClr val="0000FF"/>
                  </a:solidFill>
                  <a:effectLst/>
                  <a:uLnTx/>
                  <a:uFillTx/>
                  <a:latin typeface="Times New Roman" pitchFamily="-1" charset="0"/>
                  <a:cs typeface="Arial" charset="0"/>
                </a:endParaRPr>
              </a:p>
            </p:txBody>
          </p:sp>
          <p:sp>
            <p:nvSpPr>
              <p:cNvPr id="28" name="Rectangle 3"/>
              <p:cNvSpPr>
                <a:spLocks noChangeArrowheads="1"/>
              </p:cNvSpPr>
              <p:nvPr/>
            </p:nvSpPr>
            <p:spPr bwMode="auto">
              <a:xfrm>
                <a:off x="1920" y="816"/>
                <a:ext cx="864" cy="864"/>
              </a:xfrm>
              <a:prstGeom prst="rect">
                <a:avLst/>
              </a:prstGeom>
              <a:solidFill>
                <a:srgbClr val="BBE0E3"/>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 charset="0"/>
                  </a:defRPr>
                </a:lvl1pPr>
                <a:lvl2pPr marL="742950" indent="-285750">
                  <a:spcBef>
                    <a:spcPct val="20000"/>
                  </a:spcBef>
                  <a:buChar char="–"/>
                  <a:defRPr sz="2800">
                    <a:solidFill>
                      <a:schemeClr val="tx1"/>
                    </a:solidFill>
                    <a:latin typeface="Times New Roman" pitchFamily="-1" charset="0"/>
                  </a:defRPr>
                </a:lvl2pPr>
                <a:lvl3pPr marL="1143000" indent="-228600">
                  <a:spcBef>
                    <a:spcPct val="20000"/>
                  </a:spcBef>
                  <a:buChar char="•"/>
                  <a:defRPr sz="2400">
                    <a:solidFill>
                      <a:schemeClr val="tx1"/>
                    </a:solidFill>
                    <a:latin typeface="Times New Roman" pitchFamily="-1" charset="0"/>
                  </a:defRPr>
                </a:lvl3pPr>
                <a:lvl4pPr marL="1600200" indent="-228600">
                  <a:spcBef>
                    <a:spcPct val="20000"/>
                  </a:spcBef>
                  <a:buChar char="–"/>
                  <a:defRPr sz="2000">
                    <a:solidFill>
                      <a:schemeClr val="tx1"/>
                    </a:solidFill>
                    <a:latin typeface="Times New Roman" pitchFamily="-1" charset="0"/>
                  </a:defRPr>
                </a:lvl4pPr>
                <a:lvl5pPr marL="2057400" indent="-228600">
                  <a:spcBef>
                    <a:spcPct val="20000"/>
                  </a:spcBef>
                  <a:buChar char="»"/>
                  <a:defRPr sz="2000">
                    <a:solidFill>
                      <a:schemeClr val="tx1"/>
                    </a:solidFill>
                    <a:latin typeface="Times New Roman" pitchFamily="-1" charset="0"/>
                  </a:defRPr>
                </a:lvl5pPr>
                <a:lvl6pPr marL="2514600" indent="-228600" eaLnBrk="0" fontAlgn="base" hangingPunct="0">
                  <a:spcBef>
                    <a:spcPct val="20000"/>
                  </a:spcBef>
                  <a:spcAft>
                    <a:spcPct val="0"/>
                  </a:spcAft>
                  <a:buChar char="»"/>
                  <a:defRPr sz="2000">
                    <a:solidFill>
                      <a:schemeClr val="tx1"/>
                    </a:solidFill>
                    <a:latin typeface="Times New Roman" pitchFamily="-1" charset="0"/>
                  </a:defRPr>
                </a:lvl6pPr>
                <a:lvl7pPr marL="2971800" indent="-228600" eaLnBrk="0" fontAlgn="base" hangingPunct="0">
                  <a:spcBef>
                    <a:spcPct val="20000"/>
                  </a:spcBef>
                  <a:spcAft>
                    <a:spcPct val="0"/>
                  </a:spcAft>
                  <a:buChar char="»"/>
                  <a:defRPr sz="2000">
                    <a:solidFill>
                      <a:schemeClr val="tx1"/>
                    </a:solidFill>
                    <a:latin typeface="Times New Roman" pitchFamily="-1" charset="0"/>
                  </a:defRPr>
                </a:lvl7pPr>
                <a:lvl8pPr marL="3429000" indent="-228600" eaLnBrk="0" fontAlgn="base" hangingPunct="0">
                  <a:spcBef>
                    <a:spcPct val="20000"/>
                  </a:spcBef>
                  <a:spcAft>
                    <a:spcPct val="0"/>
                  </a:spcAft>
                  <a:buChar char="»"/>
                  <a:defRPr sz="2000">
                    <a:solidFill>
                      <a:schemeClr val="tx1"/>
                    </a:solidFill>
                    <a:latin typeface="Times New Roman" pitchFamily="-1" charset="0"/>
                  </a:defRPr>
                </a:lvl8pPr>
                <a:lvl9pPr marL="3886200" indent="-228600" eaLnBrk="0" fontAlgn="base" hangingPunct="0">
                  <a:spcBef>
                    <a:spcPct val="20000"/>
                  </a:spcBef>
                  <a:spcAft>
                    <a:spcPct val="0"/>
                  </a:spcAft>
                  <a:buChar char="»"/>
                  <a:defRPr sz="2000">
                    <a:solidFill>
                      <a:schemeClr val="tx1"/>
                    </a:solidFill>
                    <a:latin typeface="Times New Roman" pitchFamily="-1"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s-AR" altLang="es-AR" sz="2000" b="0" i="0" u="none" strike="noStrike" kern="0" cap="none" spc="0" normalizeH="0" baseline="0" noProof="0" smtClean="0">
                  <a:ln>
                    <a:noFill/>
                  </a:ln>
                  <a:solidFill>
                    <a:srgbClr val="0000FF"/>
                  </a:solidFill>
                  <a:effectLst/>
                  <a:uLnTx/>
                  <a:uFillTx/>
                  <a:latin typeface="Times New Roman" pitchFamily="-1" charset="0"/>
                  <a:cs typeface="Arial"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2000" b="1" i="0" u="none" strike="noStrike" kern="0" cap="none" spc="0" normalizeH="0" baseline="0" noProof="0" smtClean="0">
                    <a:ln>
                      <a:noFill/>
                    </a:ln>
                    <a:solidFill>
                      <a:srgbClr val="0000FF"/>
                    </a:solidFill>
                    <a:effectLst/>
                    <a:uLnTx/>
                    <a:uFillTx/>
                    <a:latin typeface="Times New Roman" pitchFamily="-1" charset="0"/>
                    <a:cs typeface="Arial" charset="0"/>
                  </a:rPr>
                  <a:t>[Sat]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1600" b="0" i="0" u="none" strike="noStrike" kern="0" cap="none" spc="0" normalizeH="0" baseline="0" noProof="0" smtClean="0">
                    <a:ln>
                      <a:noFill/>
                    </a:ln>
                    <a:solidFill>
                      <a:srgbClr val="0000FF"/>
                    </a:solidFill>
                    <a:effectLst/>
                    <a:uLnTx/>
                    <a:uFillTx/>
                    <a:latin typeface="Times New Roman" pitchFamily="-1" charset="0"/>
                    <a:cs typeface="Arial" charset="0"/>
                  </a:rPr>
                  <a:t>M. Kampel</a:t>
                </a:r>
              </a:p>
              <a:p>
                <a:pPr marL="0" marR="0" lvl="0" indent="0" algn="ctr" defTabSz="914400" eaLnBrk="1" fontAlgn="auto" latinLnBrk="0" hangingPunct="1">
                  <a:lnSpc>
                    <a:spcPct val="100000"/>
                  </a:lnSpc>
                  <a:spcBef>
                    <a:spcPct val="0"/>
                  </a:spcBef>
                  <a:spcAft>
                    <a:spcPts val="0"/>
                  </a:spcAft>
                  <a:buClrTx/>
                  <a:buSzTx/>
                  <a:buFontTx/>
                  <a:buNone/>
                  <a:tabLst/>
                  <a:defRPr/>
                </a:pPr>
                <a:endParaRPr kumimoji="0" lang="es-ES" altLang="es-AR" sz="2000" b="0" i="0" u="none" strike="noStrike" kern="0" cap="none" spc="0" normalizeH="0" baseline="0" noProof="0" smtClean="0">
                  <a:ln>
                    <a:noFill/>
                  </a:ln>
                  <a:solidFill>
                    <a:srgbClr val="0000FF"/>
                  </a:solidFill>
                  <a:effectLst/>
                  <a:uLnTx/>
                  <a:uFillTx/>
                  <a:latin typeface="Times New Roman" pitchFamily="-1" charset="0"/>
                  <a:cs typeface="Arial" charset="0"/>
                </a:endParaRPr>
              </a:p>
            </p:txBody>
          </p:sp>
          <p:sp>
            <p:nvSpPr>
              <p:cNvPr id="29" name="Rectangle 4"/>
              <p:cNvSpPr>
                <a:spLocks noChangeArrowheads="1"/>
              </p:cNvSpPr>
              <p:nvPr/>
            </p:nvSpPr>
            <p:spPr bwMode="auto">
              <a:xfrm>
                <a:off x="2832" y="816"/>
                <a:ext cx="864" cy="864"/>
              </a:xfrm>
              <a:prstGeom prst="rect">
                <a:avLst/>
              </a:prstGeom>
              <a:solidFill>
                <a:srgbClr val="BBE0E3"/>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 charset="0"/>
                  </a:defRPr>
                </a:lvl1pPr>
                <a:lvl2pPr marL="742950" indent="-285750">
                  <a:spcBef>
                    <a:spcPct val="20000"/>
                  </a:spcBef>
                  <a:buChar char="–"/>
                  <a:defRPr sz="2800">
                    <a:solidFill>
                      <a:schemeClr val="tx1"/>
                    </a:solidFill>
                    <a:latin typeface="Times New Roman" pitchFamily="-1" charset="0"/>
                  </a:defRPr>
                </a:lvl2pPr>
                <a:lvl3pPr marL="1143000" indent="-228600">
                  <a:spcBef>
                    <a:spcPct val="20000"/>
                  </a:spcBef>
                  <a:buChar char="•"/>
                  <a:defRPr sz="2400">
                    <a:solidFill>
                      <a:schemeClr val="tx1"/>
                    </a:solidFill>
                    <a:latin typeface="Times New Roman" pitchFamily="-1" charset="0"/>
                  </a:defRPr>
                </a:lvl3pPr>
                <a:lvl4pPr marL="1600200" indent="-228600">
                  <a:spcBef>
                    <a:spcPct val="20000"/>
                  </a:spcBef>
                  <a:buChar char="–"/>
                  <a:defRPr sz="2000">
                    <a:solidFill>
                      <a:schemeClr val="tx1"/>
                    </a:solidFill>
                    <a:latin typeface="Times New Roman" pitchFamily="-1" charset="0"/>
                  </a:defRPr>
                </a:lvl4pPr>
                <a:lvl5pPr marL="2057400" indent="-228600">
                  <a:spcBef>
                    <a:spcPct val="20000"/>
                  </a:spcBef>
                  <a:buChar char="»"/>
                  <a:defRPr sz="2000">
                    <a:solidFill>
                      <a:schemeClr val="tx1"/>
                    </a:solidFill>
                    <a:latin typeface="Times New Roman" pitchFamily="-1" charset="0"/>
                  </a:defRPr>
                </a:lvl5pPr>
                <a:lvl6pPr marL="2514600" indent="-228600" eaLnBrk="0" fontAlgn="base" hangingPunct="0">
                  <a:spcBef>
                    <a:spcPct val="20000"/>
                  </a:spcBef>
                  <a:spcAft>
                    <a:spcPct val="0"/>
                  </a:spcAft>
                  <a:buChar char="»"/>
                  <a:defRPr sz="2000">
                    <a:solidFill>
                      <a:schemeClr val="tx1"/>
                    </a:solidFill>
                    <a:latin typeface="Times New Roman" pitchFamily="-1" charset="0"/>
                  </a:defRPr>
                </a:lvl6pPr>
                <a:lvl7pPr marL="2971800" indent="-228600" eaLnBrk="0" fontAlgn="base" hangingPunct="0">
                  <a:spcBef>
                    <a:spcPct val="20000"/>
                  </a:spcBef>
                  <a:spcAft>
                    <a:spcPct val="0"/>
                  </a:spcAft>
                  <a:buChar char="»"/>
                  <a:defRPr sz="2000">
                    <a:solidFill>
                      <a:schemeClr val="tx1"/>
                    </a:solidFill>
                    <a:latin typeface="Times New Roman" pitchFamily="-1" charset="0"/>
                  </a:defRPr>
                </a:lvl7pPr>
                <a:lvl8pPr marL="3429000" indent="-228600" eaLnBrk="0" fontAlgn="base" hangingPunct="0">
                  <a:spcBef>
                    <a:spcPct val="20000"/>
                  </a:spcBef>
                  <a:spcAft>
                    <a:spcPct val="0"/>
                  </a:spcAft>
                  <a:buChar char="»"/>
                  <a:defRPr sz="2000">
                    <a:solidFill>
                      <a:schemeClr val="tx1"/>
                    </a:solidFill>
                    <a:latin typeface="Times New Roman" pitchFamily="-1" charset="0"/>
                  </a:defRPr>
                </a:lvl8pPr>
                <a:lvl9pPr marL="3886200" indent="-228600" eaLnBrk="0" fontAlgn="base" hangingPunct="0">
                  <a:spcBef>
                    <a:spcPct val="20000"/>
                  </a:spcBef>
                  <a:spcAft>
                    <a:spcPct val="0"/>
                  </a:spcAft>
                  <a:buChar char="»"/>
                  <a:defRPr sz="2000">
                    <a:solidFill>
                      <a:schemeClr val="tx1"/>
                    </a:solidFill>
                    <a:latin typeface="Times New Roman" pitchFamily="-1"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ja-JP" sz="2000" b="1"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rPr>
                  <a:t>[NatMod]</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s-AR" sz="16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rPr>
                  <a:t>R. Frouin</a:t>
                </a:r>
                <a:endParaRPr kumimoji="0" lang="es-ES" altLang="es-AR" sz="16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endParaRPr>
              </a:p>
            </p:txBody>
          </p:sp>
          <p:sp>
            <p:nvSpPr>
              <p:cNvPr id="30" name="Rectangle 5"/>
              <p:cNvSpPr>
                <a:spLocks noChangeArrowheads="1"/>
              </p:cNvSpPr>
              <p:nvPr/>
            </p:nvSpPr>
            <p:spPr bwMode="auto">
              <a:xfrm>
                <a:off x="3744" y="816"/>
                <a:ext cx="864" cy="864"/>
              </a:xfrm>
              <a:prstGeom prst="rect">
                <a:avLst/>
              </a:prstGeom>
              <a:solidFill>
                <a:srgbClr val="BBE0E3"/>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 charset="0"/>
                  </a:defRPr>
                </a:lvl1pPr>
                <a:lvl2pPr marL="742950" indent="-285750">
                  <a:spcBef>
                    <a:spcPct val="20000"/>
                  </a:spcBef>
                  <a:buChar char="–"/>
                  <a:defRPr sz="2800">
                    <a:solidFill>
                      <a:schemeClr val="tx1"/>
                    </a:solidFill>
                    <a:latin typeface="Times New Roman" pitchFamily="-1" charset="0"/>
                  </a:defRPr>
                </a:lvl2pPr>
                <a:lvl3pPr marL="1143000" indent="-228600">
                  <a:spcBef>
                    <a:spcPct val="20000"/>
                  </a:spcBef>
                  <a:buChar char="•"/>
                  <a:defRPr sz="2400">
                    <a:solidFill>
                      <a:schemeClr val="tx1"/>
                    </a:solidFill>
                    <a:latin typeface="Times New Roman" pitchFamily="-1" charset="0"/>
                  </a:defRPr>
                </a:lvl3pPr>
                <a:lvl4pPr marL="1600200" indent="-228600">
                  <a:spcBef>
                    <a:spcPct val="20000"/>
                  </a:spcBef>
                  <a:buChar char="–"/>
                  <a:defRPr sz="2000">
                    <a:solidFill>
                      <a:schemeClr val="tx1"/>
                    </a:solidFill>
                    <a:latin typeface="Times New Roman" pitchFamily="-1" charset="0"/>
                  </a:defRPr>
                </a:lvl4pPr>
                <a:lvl5pPr marL="2057400" indent="-228600">
                  <a:spcBef>
                    <a:spcPct val="20000"/>
                  </a:spcBef>
                  <a:buChar char="»"/>
                  <a:defRPr sz="2000">
                    <a:solidFill>
                      <a:schemeClr val="tx1"/>
                    </a:solidFill>
                    <a:latin typeface="Times New Roman" pitchFamily="-1" charset="0"/>
                  </a:defRPr>
                </a:lvl5pPr>
                <a:lvl6pPr marL="2514600" indent="-228600" eaLnBrk="0" fontAlgn="base" hangingPunct="0">
                  <a:spcBef>
                    <a:spcPct val="20000"/>
                  </a:spcBef>
                  <a:spcAft>
                    <a:spcPct val="0"/>
                  </a:spcAft>
                  <a:buChar char="»"/>
                  <a:defRPr sz="2000">
                    <a:solidFill>
                      <a:schemeClr val="tx1"/>
                    </a:solidFill>
                    <a:latin typeface="Times New Roman" pitchFamily="-1" charset="0"/>
                  </a:defRPr>
                </a:lvl6pPr>
                <a:lvl7pPr marL="2971800" indent="-228600" eaLnBrk="0" fontAlgn="base" hangingPunct="0">
                  <a:spcBef>
                    <a:spcPct val="20000"/>
                  </a:spcBef>
                  <a:spcAft>
                    <a:spcPct val="0"/>
                  </a:spcAft>
                  <a:buChar char="»"/>
                  <a:defRPr sz="2000">
                    <a:solidFill>
                      <a:schemeClr val="tx1"/>
                    </a:solidFill>
                    <a:latin typeface="Times New Roman" pitchFamily="-1" charset="0"/>
                  </a:defRPr>
                </a:lvl7pPr>
                <a:lvl8pPr marL="3429000" indent="-228600" eaLnBrk="0" fontAlgn="base" hangingPunct="0">
                  <a:spcBef>
                    <a:spcPct val="20000"/>
                  </a:spcBef>
                  <a:spcAft>
                    <a:spcPct val="0"/>
                  </a:spcAft>
                  <a:buChar char="»"/>
                  <a:defRPr sz="2000">
                    <a:solidFill>
                      <a:schemeClr val="tx1"/>
                    </a:solidFill>
                    <a:latin typeface="Times New Roman" pitchFamily="-1" charset="0"/>
                  </a:defRPr>
                </a:lvl8pPr>
                <a:lvl9pPr marL="3886200" indent="-228600" eaLnBrk="0" fontAlgn="base" hangingPunct="0">
                  <a:spcBef>
                    <a:spcPct val="20000"/>
                  </a:spcBef>
                  <a:spcAft>
                    <a:spcPct val="0"/>
                  </a:spcAft>
                  <a:buChar char="»"/>
                  <a:defRPr sz="2000">
                    <a:solidFill>
                      <a:schemeClr val="tx1"/>
                    </a:solidFill>
                    <a:latin typeface="Times New Roman" pitchFamily="-1"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ja-JP" sz="2000" b="1"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rPr>
                  <a:t>[SEES]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s-AR" sz="16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rPr>
                  <a:t>M. Chidiak</a:t>
                </a:r>
                <a:endParaRPr kumimoji="0" lang="es-ES" altLang="es-AR" sz="16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endParaRPr>
              </a:p>
            </p:txBody>
          </p:sp>
        </p:grpSp>
        <p:sp>
          <p:nvSpPr>
            <p:cNvPr id="24" name="Rectangle 6"/>
            <p:cNvSpPr>
              <a:spLocks noChangeArrowheads="1"/>
            </p:cNvSpPr>
            <p:nvPr/>
          </p:nvSpPr>
          <p:spPr bwMode="auto">
            <a:xfrm>
              <a:off x="2209800" y="3886200"/>
              <a:ext cx="5791200" cy="533400"/>
            </a:xfrm>
            <a:prstGeom prst="rect">
              <a:avLst/>
            </a:prstGeom>
            <a:solidFill>
              <a:srgbClr val="BBE0E3"/>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marL="342900" marR="0" lvl="0" indent="-34290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rPr>
                <a:t>[ID/TD-1] </a:t>
              </a:r>
              <a:r>
                <a:rPr kumimoji="0" lang="en-US" altLang="ja-JP" sz="1800" b="1" i="1"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rPr>
                <a:t>Support</a:t>
              </a:r>
            </a:p>
            <a:p>
              <a:pPr marL="342900" marR="0" lvl="0" indent="-34290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rPr>
                <a:t>M.Kampel – I. Carcioffi</a:t>
              </a:r>
            </a:p>
          </p:txBody>
        </p:sp>
        <p:sp>
          <p:nvSpPr>
            <p:cNvPr id="25" name="Rectangle 9"/>
            <p:cNvSpPr>
              <a:spLocks noChangeArrowheads="1"/>
            </p:cNvSpPr>
            <p:nvPr/>
          </p:nvSpPr>
          <p:spPr bwMode="auto">
            <a:xfrm>
              <a:off x="2209800" y="4648200"/>
              <a:ext cx="5791200" cy="609600"/>
            </a:xfrm>
            <a:prstGeom prst="rect">
              <a:avLst/>
            </a:prstGeom>
            <a:solidFill>
              <a:srgbClr val="BBE0E3"/>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marL="342900" marR="0" lvl="0" indent="-34290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rPr>
                <a:t>[ID/TD-2] </a:t>
              </a:r>
              <a:r>
                <a:rPr kumimoji="0" lang="en-US" altLang="ja-JP" sz="1800" b="1" i="1"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rPr>
                <a:t>Regulation</a:t>
              </a:r>
            </a:p>
            <a:p>
              <a:pPr marL="342900" marR="0" lvl="0" indent="-34290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smtClean="0">
                  <a:ln>
                    <a:noFill/>
                  </a:ln>
                  <a:solidFill>
                    <a:srgbClr val="0000FF"/>
                  </a:solidFill>
                  <a:effectLst/>
                  <a:uLnTx/>
                  <a:uFillTx/>
                  <a:latin typeface="Times New Roman" pitchFamily="-1" charset="0"/>
                  <a:ea typeface="ＭＳ Ｐゴシック" pitchFamily="-1" charset="-128"/>
                  <a:cs typeface="Arial" charset="0"/>
                </a:rPr>
                <a:t>R. Negri – V. Lutz</a:t>
              </a:r>
            </a:p>
          </p:txBody>
        </p:sp>
        <p:sp>
          <p:nvSpPr>
            <p:cNvPr id="26" name="Text Box 17"/>
            <p:cNvSpPr txBox="1">
              <a:spLocks noChangeArrowheads="1"/>
            </p:cNvSpPr>
            <p:nvPr/>
          </p:nvSpPr>
          <p:spPr bwMode="auto">
            <a:xfrm>
              <a:off x="3225800" y="1058863"/>
              <a:ext cx="412273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 charset="0"/>
                </a:defRPr>
              </a:lvl1pPr>
              <a:lvl2pPr marL="742950" indent="-285750">
                <a:spcBef>
                  <a:spcPct val="20000"/>
                </a:spcBef>
                <a:buChar char="–"/>
                <a:defRPr sz="2800">
                  <a:solidFill>
                    <a:schemeClr val="tx1"/>
                  </a:solidFill>
                  <a:latin typeface="Times New Roman" pitchFamily="-1" charset="0"/>
                </a:defRPr>
              </a:lvl2pPr>
              <a:lvl3pPr marL="1143000" indent="-228600">
                <a:spcBef>
                  <a:spcPct val="20000"/>
                </a:spcBef>
                <a:buChar char="•"/>
                <a:defRPr sz="2400">
                  <a:solidFill>
                    <a:schemeClr val="tx1"/>
                  </a:solidFill>
                  <a:latin typeface="Times New Roman" pitchFamily="-1" charset="0"/>
                </a:defRPr>
              </a:lvl3pPr>
              <a:lvl4pPr marL="1600200" indent="-228600">
                <a:spcBef>
                  <a:spcPct val="20000"/>
                </a:spcBef>
                <a:buChar char="–"/>
                <a:defRPr sz="2000">
                  <a:solidFill>
                    <a:schemeClr val="tx1"/>
                  </a:solidFill>
                  <a:latin typeface="Times New Roman" pitchFamily="-1" charset="0"/>
                </a:defRPr>
              </a:lvl4pPr>
              <a:lvl5pPr marL="2057400" indent="-228600">
                <a:spcBef>
                  <a:spcPct val="20000"/>
                </a:spcBef>
                <a:buChar char="»"/>
                <a:defRPr sz="2000">
                  <a:solidFill>
                    <a:schemeClr val="tx1"/>
                  </a:solidFill>
                  <a:latin typeface="Times New Roman" pitchFamily="-1" charset="0"/>
                </a:defRPr>
              </a:lvl5pPr>
              <a:lvl6pPr marL="2514600" indent="-228600" eaLnBrk="0" fontAlgn="base" hangingPunct="0">
                <a:spcBef>
                  <a:spcPct val="20000"/>
                </a:spcBef>
                <a:spcAft>
                  <a:spcPct val="0"/>
                </a:spcAft>
                <a:buChar char="»"/>
                <a:defRPr sz="2000">
                  <a:solidFill>
                    <a:schemeClr val="tx1"/>
                  </a:solidFill>
                  <a:latin typeface="Times New Roman" pitchFamily="-1" charset="0"/>
                </a:defRPr>
              </a:lvl6pPr>
              <a:lvl7pPr marL="2971800" indent="-228600" eaLnBrk="0" fontAlgn="base" hangingPunct="0">
                <a:spcBef>
                  <a:spcPct val="20000"/>
                </a:spcBef>
                <a:spcAft>
                  <a:spcPct val="0"/>
                </a:spcAft>
                <a:buChar char="»"/>
                <a:defRPr sz="2000">
                  <a:solidFill>
                    <a:schemeClr val="tx1"/>
                  </a:solidFill>
                  <a:latin typeface="Times New Roman" pitchFamily="-1" charset="0"/>
                </a:defRPr>
              </a:lvl7pPr>
              <a:lvl8pPr marL="3429000" indent="-228600" eaLnBrk="0" fontAlgn="base" hangingPunct="0">
                <a:spcBef>
                  <a:spcPct val="20000"/>
                </a:spcBef>
                <a:spcAft>
                  <a:spcPct val="0"/>
                </a:spcAft>
                <a:buChar char="»"/>
                <a:defRPr sz="2000">
                  <a:solidFill>
                    <a:schemeClr val="tx1"/>
                  </a:solidFill>
                  <a:latin typeface="Times New Roman" pitchFamily="-1" charset="0"/>
                </a:defRPr>
              </a:lvl8pPr>
              <a:lvl9pPr marL="3886200" indent="-228600" eaLnBrk="0" fontAlgn="base" hangingPunct="0">
                <a:spcBef>
                  <a:spcPct val="20000"/>
                </a:spcBef>
                <a:spcAft>
                  <a:spcPct val="0"/>
                </a:spcAft>
                <a:buChar char="»"/>
                <a:defRPr sz="2000">
                  <a:solidFill>
                    <a:schemeClr val="tx1"/>
                  </a:solidFill>
                  <a:latin typeface="Times New Roman" pitchFamily="-1"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AR" altLang="es-AR" sz="2400" b="1" i="0" u="none" strike="noStrike" kern="0" cap="none" spc="0" normalizeH="0" baseline="0" noProof="0" smtClean="0">
                  <a:ln>
                    <a:noFill/>
                  </a:ln>
                  <a:solidFill>
                    <a:srgbClr val="0000FF"/>
                  </a:solidFill>
                  <a:effectLst/>
                  <a:uLnTx/>
                  <a:uFillTx/>
                  <a:latin typeface="Times New Roman" pitchFamily="-1" charset="0"/>
                  <a:cs typeface="Arial" charset="0"/>
                </a:rPr>
                <a:t>IAI-CRN3094 </a:t>
              </a:r>
            </a:p>
            <a:p>
              <a:pPr marL="0" marR="0" lvl="0" indent="0" defTabSz="914400" eaLnBrk="1" fontAlgn="auto" latinLnBrk="0" hangingPunct="1">
                <a:lnSpc>
                  <a:spcPct val="100000"/>
                </a:lnSpc>
                <a:spcBef>
                  <a:spcPct val="0"/>
                </a:spcBef>
                <a:spcAft>
                  <a:spcPts val="0"/>
                </a:spcAft>
                <a:buClrTx/>
                <a:buSzTx/>
                <a:buFontTx/>
                <a:buNone/>
                <a:tabLst/>
                <a:defRPr/>
              </a:pPr>
              <a:r>
                <a:rPr kumimoji="0" lang="es-AR" altLang="es-AR" sz="1600" b="1" i="0" u="none" strike="noStrike" kern="0" cap="none" spc="0" normalizeH="0" baseline="0" noProof="0" smtClean="0">
                  <a:ln>
                    <a:noFill/>
                  </a:ln>
                  <a:solidFill>
                    <a:srgbClr val="0000FF"/>
                  </a:solidFill>
                  <a:effectLst/>
                  <a:uLnTx/>
                  <a:uFillTx/>
                  <a:latin typeface="Times New Roman" pitchFamily="-1" charset="0"/>
                  <a:cs typeface="Arial" charset="0"/>
                </a:rPr>
                <a:t>(PI: M. Kampel, INPE)</a:t>
              </a:r>
            </a:p>
            <a:p>
              <a:pPr marL="0" marR="0" lvl="0" indent="0" defTabSz="914400" eaLnBrk="1" fontAlgn="auto" latinLnBrk="0" hangingPunct="1">
                <a:lnSpc>
                  <a:spcPct val="100000"/>
                </a:lnSpc>
                <a:spcBef>
                  <a:spcPct val="0"/>
                </a:spcBef>
                <a:spcAft>
                  <a:spcPts val="0"/>
                </a:spcAft>
                <a:buClrTx/>
                <a:buSzTx/>
                <a:buFontTx/>
                <a:buNone/>
                <a:tabLst/>
                <a:defRPr/>
              </a:pPr>
              <a:r>
                <a:rPr kumimoji="0" lang="es-AR" altLang="es-AR" sz="1400" b="1" i="0" u="none" strike="noStrike" kern="0" cap="none" spc="0" normalizeH="0" baseline="0" noProof="0" smtClean="0">
                  <a:ln>
                    <a:noFill/>
                  </a:ln>
                  <a:solidFill>
                    <a:srgbClr val="0000FF"/>
                  </a:solidFill>
                  <a:effectLst/>
                  <a:uLnTx/>
                  <a:uFillTx/>
                  <a:latin typeface="Times New Roman" pitchFamily="-1" charset="0"/>
                  <a:cs typeface="Arial" charset="0"/>
                </a:rPr>
                <a:t>Web-Master:Ezequiel Cozzolino (INIDEP)</a:t>
              </a:r>
              <a:endParaRPr kumimoji="0" lang="es-ES" altLang="es-AR" sz="1400" b="1" i="0" u="none" strike="noStrike" kern="0" cap="none" spc="0" normalizeH="0" baseline="0" noProof="0" smtClean="0">
                <a:ln>
                  <a:noFill/>
                </a:ln>
                <a:solidFill>
                  <a:srgbClr val="0000FF"/>
                </a:solidFill>
                <a:effectLst/>
                <a:uLnTx/>
                <a:uFillTx/>
                <a:latin typeface="Times New Roman" pitchFamily="-1" charset="0"/>
                <a:cs typeface="Arial" charset="0"/>
              </a:endParaRPr>
            </a:p>
          </p:txBody>
        </p:sp>
      </p:grpSp>
      <p:sp>
        <p:nvSpPr>
          <p:cNvPr id="31" name="Cerrar llave 4"/>
          <p:cNvSpPr/>
          <p:nvPr/>
        </p:nvSpPr>
        <p:spPr>
          <a:xfrm rot="1966253">
            <a:off x="1976438" y="793750"/>
            <a:ext cx="477837" cy="1066800"/>
          </a:xfrm>
          <a:prstGeom prst="rightBrace">
            <a:avLst/>
          </a:prstGeom>
          <a:noFill/>
          <a:ln w="38100" cap="flat" cmpd="sng" algn="ctr">
            <a:solidFill>
              <a:srgbClr val="0000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AR" sz="1600" b="0" i="0" u="none" strike="noStrike" kern="0" cap="none" spc="0" normalizeH="0" baseline="0" noProof="0">
              <a:ln>
                <a:noFill/>
              </a:ln>
              <a:solidFill>
                <a:srgbClr val="0000FF"/>
              </a:solidFill>
              <a:effectLst/>
              <a:uLnTx/>
              <a:uFillTx/>
              <a:latin typeface="Times New Roman"/>
              <a:ea typeface="+mn-ea"/>
              <a:cs typeface="+mn-cs"/>
            </a:endParaRPr>
          </a:p>
        </p:txBody>
      </p:sp>
      <p:sp>
        <p:nvSpPr>
          <p:cNvPr id="32" name="Line 15"/>
          <p:cNvSpPr>
            <a:spLocks noChangeShapeType="1"/>
          </p:cNvSpPr>
          <p:nvPr/>
        </p:nvSpPr>
        <p:spPr bwMode="auto">
          <a:xfrm>
            <a:off x="2427289" y="1511300"/>
            <a:ext cx="1503362" cy="1087438"/>
          </a:xfrm>
          <a:prstGeom prst="line">
            <a:avLst/>
          </a:prstGeom>
          <a:noFill/>
          <a:ln w="3175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srgbClr val="0000FF"/>
              </a:solidFill>
              <a:effectLst/>
              <a:uLnTx/>
              <a:uFillTx/>
              <a:cs typeface="Arial" charset="0"/>
            </a:endParaRPr>
          </a:p>
        </p:txBody>
      </p:sp>
      <p:sp>
        <p:nvSpPr>
          <p:cNvPr id="33" name="CuadroTexto 2"/>
          <p:cNvSpPr txBox="1">
            <a:spLocks noChangeArrowheads="1"/>
          </p:cNvSpPr>
          <p:nvPr/>
        </p:nvSpPr>
        <p:spPr bwMode="auto">
          <a:xfrm>
            <a:off x="3365969" y="318058"/>
            <a:ext cx="57229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 charset="0"/>
              </a:defRPr>
            </a:lvl1pPr>
            <a:lvl2pPr marL="742950" indent="-285750">
              <a:spcBef>
                <a:spcPct val="20000"/>
              </a:spcBef>
              <a:buChar char="–"/>
              <a:defRPr sz="2800">
                <a:solidFill>
                  <a:schemeClr val="tx1"/>
                </a:solidFill>
                <a:latin typeface="Times New Roman" pitchFamily="-1" charset="0"/>
              </a:defRPr>
            </a:lvl2pPr>
            <a:lvl3pPr marL="1143000" indent="-228600">
              <a:spcBef>
                <a:spcPct val="20000"/>
              </a:spcBef>
              <a:buChar char="•"/>
              <a:defRPr sz="2400">
                <a:solidFill>
                  <a:schemeClr val="tx1"/>
                </a:solidFill>
                <a:latin typeface="Times New Roman" pitchFamily="-1" charset="0"/>
              </a:defRPr>
            </a:lvl3pPr>
            <a:lvl4pPr marL="1600200" indent="-228600">
              <a:spcBef>
                <a:spcPct val="20000"/>
              </a:spcBef>
              <a:buChar char="–"/>
              <a:defRPr sz="2000">
                <a:solidFill>
                  <a:schemeClr val="tx1"/>
                </a:solidFill>
                <a:latin typeface="Times New Roman" pitchFamily="-1" charset="0"/>
              </a:defRPr>
            </a:lvl4pPr>
            <a:lvl5pPr marL="2057400" indent="-228600">
              <a:spcBef>
                <a:spcPct val="20000"/>
              </a:spcBef>
              <a:buChar char="»"/>
              <a:defRPr sz="2000">
                <a:solidFill>
                  <a:schemeClr val="tx1"/>
                </a:solidFill>
                <a:latin typeface="Times New Roman" pitchFamily="-1" charset="0"/>
              </a:defRPr>
            </a:lvl5pPr>
            <a:lvl6pPr marL="2514600" indent="-228600" eaLnBrk="0" fontAlgn="base" hangingPunct="0">
              <a:spcBef>
                <a:spcPct val="20000"/>
              </a:spcBef>
              <a:spcAft>
                <a:spcPct val="0"/>
              </a:spcAft>
              <a:buChar char="»"/>
              <a:defRPr sz="2000">
                <a:solidFill>
                  <a:schemeClr val="tx1"/>
                </a:solidFill>
                <a:latin typeface="Times New Roman" pitchFamily="-1" charset="0"/>
              </a:defRPr>
            </a:lvl6pPr>
            <a:lvl7pPr marL="2971800" indent="-228600" eaLnBrk="0" fontAlgn="base" hangingPunct="0">
              <a:spcBef>
                <a:spcPct val="20000"/>
              </a:spcBef>
              <a:spcAft>
                <a:spcPct val="0"/>
              </a:spcAft>
              <a:buChar char="»"/>
              <a:defRPr sz="2000">
                <a:solidFill>
                  <a:schemeClr val="tx1"/>
                </a:solidFill>
                <a:latin typeface="Times New Roman" pitchFamily="-1" charset="0"/>
              </a:defRPr>
            </a:lvl7pPr>
            <a:lvl8pPr marL="3429000" indent="-228600" eaLnBrk="0" fontAlgn="base" hangingPunct="0">
              <a:spcBef>
                <a:spcPct val="20000"/>
              </a:spcBef>
              <a:spcAft>
                <a:spcPct val="0"/>
              </a:spcAft>
              <a:buChar char="»"/>
              <a:defRPr sz="2000">
                <a:solidFill>
                  <a:schemeClr val="tx1"/>
                </a:solidFill>
                <a:latin typeface="Times New Roman" pitchFamily="-1" charset="0"/>
              </a:defRPr>
            </a:lvl8pPr>
            <a:lvl9pPr marL="3886200" indent="-228600" eaLnBrk="0" fontAlgn="base" hangingPunct="0">
              <a:spcBef>
                <a:spcPct val="20000"/>
              </a:spcBef>
              <a:spcAft>
                <a:spcPct val="0"/>
              </a:spcAft>
              <a:buChar char="»"/>
              <a:defRPr sz="2000">
                <a:solidFill>
                  <a:schemeClr val="tx1"/>
                </a:solidFill>
                <a:latin typeface="Times New Roman" pitchFamily="-1" charset="0"/>
              </a:defRPr>
            </a:lvl9pPr>
          </a:lstStyle>
          <a:p>
            <a:pPr algn="ctr">
              <a:spcBef>
                <a:spcPct val="0"/>
              </a:spcBef>
              <a:buFontTx/>
              <a:buNone/>
            </a:pPr>
            <a:r>
              <a:rPr lang="es-AR" altLang="es-AR" sz="2000" b="1" smtClean="0">
                <a:solidFill>
                  <a:srgbClr val="0000FF"/>
                </a:solidFill>
                <a:cs typeface="Arial" charset="0"/>
              </a:rPr>
              <a:t>Evaluación de los Servicios Ecosistémicos Marinos en las Estaciones de Serie de Tiempo </a:t>
            </a:r>
          </a:p>
          <a:p>
            <a:pPr algn="ctr">
              <a:spcBef>
                <a:spcPct val="0"/>
              </a:spcBef>
              <a:buFontTx/>
              <a:buNone/>
            </a:pPr>
            <a:r>
              <a:rPr lang="es-AR" altLang="es-AR" sz="2000" b="1" smtClean="0">
                <a:solidFill>
                  <a:srgbClr val="0000FF"/>
                </a:solidFill>
                <a:cs typeface="Arial" charset="0"/>
              </a:rPr>
              <a:t>de la Red Latinoamericana Antares</a:t>
            </a:r>
            <a:r>
              <a:rPr lang="es-ES" altLang="es-AR" sz="2000" b="1" smtClean="0">
                <a:solidFill>
                  <a:srgbClr val="0000FF"/>
                </a:solidFill>
                <a:cs typeface="Arial" charset="0"/>
              </a:rPr>
              <a:t> </a:t>
            </a:r>
          </a:p>
        </p:txBody>
      </p:sp>
      <p:sp>
        <p:nvSpPr>
          <p:cNvPr id="34" name="Line 15"/>
          <p:cNvSpPr>
            <a:spLocks noChangeShapeType="1"/>
          </p:cNvSpPr>
          <p:nvPr/>
        </p:nvSpPr>
        <p:spPr bwMode="auto">
          <a:xfrm>
            <a:off x="2430465" y="1536700"/>
            <a:ext cx="530225" cy="985838"/>
          </a:xfrm>
          <a:prstGeom prst="line">
            <a:avLst/>
          </a:prstGeom>
          <a:noFill/>
          <a:ln w="3175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srgbClr val="0000FF"/>
              </a:solidFill>
              <a:effectLst/>
              <a:uLnTx/>
              <a:uFillTx/>
              <a:cs typeface="Arial" charset="0"/>
            </a:endParaRPr>
          </a:p>
        </p:txBody>
      </p:sp>
      <p:pic>
        <p:nvPicPr>
          <p:cNvPr id="35" name="Imagen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6676" y="5157788"/>
            <a:ext cx="1685925"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450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i="1" dirty="0" smtClean="0">
                <a:effectLst>
                  <a:outerShdw blurRad="38100" dist="38100" dir="2700000" algn="tl">
                    <a:srgbClr val="000000">
                      <a:alpha val="43137"/>
                    </a:srgbClr>
                  </a:outerShdw>
                </a:effectLst>
              </a:rPr>
              <a:t>SIGMA-ANTARES</a:t>
            </a:r>
            <a:endParaRPr lang="pt-BR" i="1" dirty="0">
              <a:effectLst>
                <a:outerShdw blurRad="38100" dist="38100" dir="2700000" algn="tl">
                  <a:srgbClr val="000000">
                    <a:alpha val="43137"/>
                  </a:srgbClr>
                </a:outerShdw>
              </a:effectLst>
            </a:endParaRPr>
          </a:p>
        </p:txBody>
      </p:sp>
      <p:pic>
        <p:nvPicPr>
          <p:cNvPr id="3" name="Imagem 2">
            <a:extLst>
              <a:ext uri="{FF2B5EF4-FFF2-40B4-BE49-F238E27FC236}">
                <a16:creationId xmlns:lc="http://schemas.openxmlformats.org/drawingml/2006/lockedCanvas" xmlns:a16="http://schemas.microsoft.com/office/drawing/2014/main" xmlns="" id="{E5AA8637-D5DA-4443-8028-D43E01A046D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1640"/>
          <a:stretch/>
        </p:blipFill>
        <p:spPr>
          <a:xfrm>
            <a:off x="1" y="1165412"/>
            <a:ext cx="9166334" cy="5692588"/>
          </a:xfrm>
          <a:prstGeom prst="rect">
            <a:avLst/>
          </a:prstGeom>
        </p:spPr>
      </p:pic>
    </p:spTree>
    <p:extLst>
      <p:ext uri="{BB962C8B-B14F-4D97-AF65-F5344CB8AC3E}">
        <p14:creationId xmlns:p14="http://schemas.microsoft.com/office/powerpoint/2010/main" val="39574735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i="1" cap="all" dirty="0" err="1" smtClean="0"/>
              <a:t>Modelling</a:t>
            </a:r>
            <a:endParaRPr lang="pt-BR" i="1" cap="all" dirty="0"/>
          </a:p>
        </p:txBody>
      </p:sp>
      <p:sp>
        <p:nvSpPr>
          <p:cNvPr id="5" name="CaixaDeTexto 4"/>
          <p:cNvSpPr txBox="1"/>
          <p:nvPr/>
        </p:nvSpPr>
        <p:spPr>
          <a:xfrm>
            <a:off x="483367" y="1650732"/>
            <a:ext cx="8609601" cy="307777"/>
          </a:xfrm>
          <a:prstGeom prst="rect">
            <a:avLst/>
          </a:prstGeom>
          <a:noFill/>
        </p:spPr>
        <p:txBody>
          <a:bodyPr wrap="none" rtlCol="0">
            <a:spAutoFit/>
          </a:bodyPr>
          <a:lstStyle/>
          <a:p>
            <a:r>
              <a:rPr lang="en-US" dirty="0" smtClean="0"/>
              <a:t>Yearly averaged NEMO ORCA2/PISCES primary production, new production , </a:t>
            </a:r>
            <a:r>
              <a:rPr lang="en-US" dirty="0" smtClean="0">
                <a:latin typeface="Symbol" pitchFamily="18" charset="2"/>
              </a:rPr>
              <a:t></a:t>
            </a:r>
            <a:r>
              <a:rPr lang="en-US" dirty="0" smtClean="0"/>
              <a:t>pCO2 during 1968-2007. </a:t>
            </a:r>
            <a:r>
              <a:rPr lang="pt-BR" dirty="0" smtClean="0"/>
              <a:t>.</a:t>
            </a:r>
            <a:endParaRPr lang="pt-BR" dirty="0"/>
          </a:p>
        </p:txBody>
      </p:sp>
      <p:pic>
        <p:nvPicPr>
          <p:cNvPr id="3074" name="Picture 3"/>
          <p:cNvPicPr>
            <a:picLocks noChangeAspect="1" noChangeArrowheads="1"/>
          </p:cNvPicPr>
          <p:nvPr/>
        </p:nvPicPr>
        <p:blipFill>
          <a:blip r:embed="rId2" cstate="print"/>
          <a:srcRect/>
          <a:stretch>
            <a:fillRect/>
          </a:stretch>
        </p:blipFill>
        <p:spPr bwMode="auto">
          <a:xfrm>
            <a:off x="-40627" y="2092165"/>
            <a:ext cx="9175905" cy="3250800"/>
          </a:xfrm>
          <a:prstGeom prst="rect">
            <a:avLst/>
          </a:prstGeom>
          <a:noFill/>
          <a:ln w="9525">
            <a:noFill/>
            <a:miter lim="800000"/>
            <a:headEnd/>
            <a:tailEnd/>
          </a:ln>
        </p:spPr>
      </p:pic>
    </p:spTree>
    <p:extLst>
      <p:ext uri="{BB962C8B-B14F-4D97-AF65-F5344CB8AC3E}">
        <p14:creationId xmlns:p14="http://schemas.microsoft.com/office/powerpoint/2010/main" val="2941733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26720" y="5334000"/>
            <a:ext cx="8641080" cy="1524000"/>
          </a:xfrm>
          <a:prstGeom prst="rect">
            <a:avLst/>
          </a:prstGeom>
        </p:spPr>
        <p:txBody>
          <a:bodyPr>
            <a:no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buNone/>
            </a:pPr>
            <a:r>
              <a:rPr lang="es-MX" sz="1400" kern="0" dirty="0" err="1" smtClean="0"/>
              <a:t>Article</a:t>
            </a:r>
            <a:r>
              <a:rPr lang="es-MX" sz="1400" kern="0" dirty="0" smtClean="0"/>
              <a:t> </a:t>
            </a:r>
            <a:r>
              <a:rPr lang="es-MX" sz="1400" kern="0" dirty="0" err="1" smtClean="0"/>
              <a:t>submitted</a:t>
            </a:r>
            <a:r>
              <a:rPr lang="es-MX" sz="1400" kern="0" dirty="0" smtClean="0"/>
              <a:t> to </a:t>
            </a:r>
            <a:r>
              <a:rPr lang="es-MX" sz="1400" kern="0" dirty="0" err="1" smtClean="0"/>
              <a:t>Oceanography</a:t>
            </a:r>
            <a:r>
              <a:rPr lang="es-MX" sz="1400" kern="0" dirty="0" smtClean="0"/>
              <a:t> Magazine in 2017: </a:t>
            </a:r>
            <a:r>
              <a:rPr lang="en-US" sz="1400" i="1" kern="0" dirty="0" smtClean="0"/>
              <a:t>Phytoplankton pigment variability and community structure around Latin America coastal time series stations: the ANTARES network.</a:t>
            </a:r>
            <a:endParaRPr lang="es-MX" sz="1400" kern="0" dirty="0" smtClean="0"/>
          </a:p>
          <a:p>
            <a:pPr marL="0" indent="0">
              <a:buNone/>
            </a:pPr>
            <a:r>
              <a:rPr lang="en-US" sz="1400" u="sng" kern="0" dirty="0" smtClean="0"/>
              <a:t>Authors:</a:t>
            </a:r>
            <a:r>
              <a:rPr lang="en-US" sz="1400" kern="0" dirty="0" smtClean="0"/>
              <a:t> Adriana Gonzalez-</a:t>
            </a:r>
            <a:r>
              <a:rPr lang="en-US" sz="1400" kern="0" dirty="0" err="1" smtClean="0"/>
              <a:t>Silvera</a:t>
            </a:r>
            <a:r>
              <a:rPr lang="en-US" sz="1400" kern="0" dirty="0" smtClean="0"/>
              <a:t>, Roberto </a:t>
            </a:r>
            <a:r>
              <a:rPr lang="en-US" sz="1400" kern="0" dirty="0" err="1" smtClean="0"/>
              <a:t>Millán-Núñez</a:t>
            </a:r>
            <a:r>
              <a:rPr lang="en-US" sz="1400" kern="0" dirty="0" smtClean="0"/>
              <a:t>, Eduardo Santamaria-del-Angel, </a:t>
            </a:r>
            <a:r>
              <a:rPr lang="en-US" sz="1400" kern="0" dirty="0" err="1" smtClean="0"/>
              <a:t>Liseth</a:t>
            </a:r>
            <a:r>
              <a:rPr lang="en-US" sz="1400" kern="0" dirty="0" smtClean="0"/>
              <a:t> </a:t>
            </a:r>
            <a:r>
              <a:rPr lang="en-US" sz="1400" kern="0" dirty="0" err="1" smtClean="0"/>
              <a:t>Arregoces</a:t>
            </a:r>
            <a:r>
              <a:rPr lang="en-US" sz="1400" kern="0" dirty="0" smtClean="0"/>
              <a:t>, </a:t>
            </a:r>
            <a:r>
              <a:rPr lang="en-US" sz="1400" kern="0" dirty="0" err="1" smtClean="0"/>
              <a:t>Avy</a:t>
            </a:r>
            <a:r>
              <a:rPr lang="en-US" sz="1400" kern="0" dirty="0" smtClean="0"/>
              <a:t> </a:t>
            </a:r>
            <a:r>
              <a:rPr lang="en-US" sz="1400" kern="0" dirty="0" err="1" smtClean="0"/>
              <a:t>Bernales</a:t>
            </a:r>
            <a:r>
              <a:rPr lang="en-US" sz="1400" kern="0" dirty="0" smtClean="0"/>
              <a:t>, Mary Luz </a:t>
            </a:r>
            <a:r>
              <a:rPr lang="en-US" sz="1400" kern="0" dirty="0" err="1" smtClean="0"/>
              <a:t>Cañón-Paez</a:t>
            </a:r>
            <a:r>
              <a:rPr lang="en-US" sz="1400" kern="0" dirty="0" smtClean="0"/>
              <a:t>, Salvador Gaeta, Milton Kampel, </a:t>
            </a:r>
            <a:r>
              <a:rPr lang="en-US" sz="1400" kern="0" dirty="0" err="1" smtClean="0"/>
              <a:t>Jesús</a:t>
            </a:r>
            <a:r>
              <a:rPr lang="en-US" sz="1400" kern="0" dirty="0" smtClean="0"/>
              <a:t> Ledesma, </a:t>
            </a:r>
            <a:r>
              <a:rPr lang="en-US" sz="1400" kern="0" dirty="0" err="1" smtClean="0"/>
              <a:t>Mayza</a:t>
            </a:r>
            <a:r>
              <a:rPr lang="en-US" sz="1400" kern="0" dirty="0" smtClean="0"/>
              <a:t> </a:t>
            </a:r>
            <a:r>
              <a:rPr lang="en-US" sz="1400" kern="0" dirty="0" err="1" smtClean="0"/>
              <a:t>Pompeu</a:t>
            </a:r>
            <a:r>
              <a:rPr lang="en-US" sz="1400" kern="0" dirty="0" smtClean="0"/>
              <a:t>, Jaimie Rojas, </a:t>
            </a:r>
            <a:r>
              <a:rPr lang="en-US" sz="1400" kern="0" dirty="0" err="1" smtClean="0"/>
              <a:t>María</a:t>
            </a:r>
            <a:r>
              <a:rPr lang="en-US" sz="1400" kern="0" dirty="0" smtClean="0"/>
              <a:t> </a:t>
            </a:r>
            <a:r>
              <a:rPr lang="en-US" sz="1400" kern="0" dirty="0" err="1" smtClean="0"/>
              <a:t>Guillermina</a:t>
            </a:r>
            <a:r>
              <a:rPr lang="en-US" sz="1400" kern="0" dirty="0" smtClean="0"/>
              <a:t> Ruiz, Natalia </a:t>
            </a:r>
            <a:r>
              <a:rPr lang="en-US" sz="1400" kern="0" dirty="0" err="1" smtClean="0"/>
              <a:t>Rudorff</a:t>
            </a:r>
            <a:r>
              <a:rPr lang="en-US" sz="1400" kern="0" dirty="0" smtClean="0"/>
              <a:t>, Ricardo Silva, Abraham Saavedra-Garcia.</a:t>
            </a:r>
          </a:p>
          <a:p>
            <a:endParaRPr lang="es-MX" sz="2000" kern="0" dirty="0"/>
          </a:p>
        </p:txBody>
      </p:sp>
      <p:grpSp>
        <p:nvGrpSpPr>
          <p:cNvPr id="3" name="Group 12"/>
          <p:cNvGrpSpPr/>
          <p:nvPr/>
        </p:nvGrpSpPr>
        <p:grpSpPr>
          <a:xfrm>
            <a:off x="228602" y="152400"/>
            <a:ext cx="4677431" cy="4800600"/>
            <a:chOff x="228600" y="152400"/>
            <a:chExt cx="4677431" cy="4800600"/>
          </a:xfrm>
        </p:grpSpPr>
        <p:grpSp>
          <p:nvGrpSpPr>
            <p:cNvPr id="4" name="Group 10"/>
            <p:cNvGrpSpPr/>
            <p:nvPr/>
          </p:nvGrpSpPr>
          <p:grpSpPr>
            <a:xfrm>
              <a:off x="228600" y="152400"/>
              <a:ext cx="4661401" cy="4800600"/>
              <a:chOff x="609600" y="838200"/>
              <a:chExt cx="4661401" cy="4800600"/>
            </a:xfrm>
          </p:grpSpPr>
          <p:pic>
            <p:nvPicPr>
              <p:cNvPr id="6" name="Picture 3" descr="Figure 3 22 de noviembr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9600" y="838200"/>
                <a:ext cx="3663198" cy="4800600"/>
              </a:xfrm>
              <a:prstGeom prst="rect">
                <a:avLst/>
              </a:prstGeom>
            </p:spPr>
          </p:pic>
          <p:sp>
            <p:nvSpPr>
              <p:cNvPr id="7" name="TextBox 4"/>
              <p:cNvSpPr txBox="1"/>
              <p:nvPr/>
            </p:nvSpPr>
            <p:spPr>
              <a:xfrm>
                <a:off x="4267200" y="1066800"/>
                <a:ext cx="873957" cy="307777"/>
              </a:xfrm>
              <a:prstGeom prst="rect">
                <a:avLst/>
              </a:prstGeom>
              <a:noFill/>
            </p:spPr>
            <p:txBody>
              <a:bodyPr wrap="none" rtlCol="0">
                <a:spAutoFit/>
              </a:bodyPr>
              <a:lstStyle/>
              <a:p>
                <a:r>
                  <a:rPr lang="es-MX" sz="1400" dirty="0" smtClean="0"/>
                  <a:t>IMARPE</a:t>
                </a:r>
                <a:endParaRPr lang="es-MX" sz="1400" dirty="0"/>
              </a:p>
            </p:txBody>
          </p:sp>
          <p:sp>
            <p:nvSpPr>
              <p:cNvPr id="8" name="TextBox 5"/>
              <p:cNvSpPr txBox="1"/>
              <p:nvPr/>
            </p:nvSpPr>
            <p:spPr>
              <a:xfrm>
                <a:off x="4267200" y="1752600"/>
                <a:ext cx="665567" cy="307777"/>
              </a:xfrm>
              <a:prstGeom prst="rect">
                <a:avLst/>
              </a:prstGeom>
              <a:noFill/>
            </p:spPr>
            <p:txBody>
              <a:bodyPr wrap="none" rtlCol="0">
                <a:spAutoFit/>
              </a:bodyPr>
              <a:lstStyle/>
              <a:p>
                <a:r>
                  <a:rPr lang="es-MX" sz="1400" dirty="0" smtClean="0"/>
                  <a:t>EPEA</a:t>
                </a:r>
                <a:endParaRPr lang="es-MX" sz="1400" dirty="0"/>
              </a:p>
            </p:txBody>
          </p:sp>
          <p:sp>
            <p:nvSpPr>
              <p:cNvPr id="9" name="TextBox 6"/>
              <p:cNvSpPr txBox="1"/>
              <p:nvPr/>
            </p:nvSpPr>
            <p:spPr>
              <a:xfrm>
                <a:off x="4267200" y="2438400"/>
                <a:ext cx="861133" cy="307777"/>
              </a:xfrm>
              <a:prstGeom prst="rect">
                <a:avLst/>
              </a:prstGeom>
              <a:noFill/>
            </p:spPr>
            <p:txBody>
              <a:bodyPr wrap="none" rtlCol="0">
                <a:spAutoFit/>
              </a:bodyPr>
              <a:lstStyle/>
              <a:p>
                <a:r>
                  <a:rPr lang="es-MX" sz="1400" dirty="0" err="1" smtClean="0"/>
                  <a:t>Ubatuba</a:t>
                </a:r>
                <a:endParaRPr lang="es-MX" sz="1400" dirty="0"/>
              </a:p>
            </p:txBody>
          </p:sp>
          <p:sp>
            <p:nvSpPr>
              <p:cNvPr id="10" name="TextBox 7"/>
              <p:cNvSpPr txBox="1"/>
              <p:nvPr/>
            </p:nvSpPr>
            <p:spPr>
              <a:xfrm>
                <a:off x="4267200" y="3200400"/>
                <a:ext cx="1003801" cy="307777"/>
              </a:xfrm>
              <a:prstGeom prst="rect">
                <a:avLst/>
              </a:prstGeom>
              <a:noFill/>
            </p:spPr>
            <p:txBody>
              <a:bodyPr wrap="none" rtlCol="0">
                <a:spAutoFit/>
              </a:bodyPr>
              <a:lstStyle/>
              <a:p>
                <a:r>
                  <a:rPr lang="es-MX" sz="1400" dirty="0" smtClean="0"/>
                  <a:t>CARIACO</a:t>
                </a:r>
                <a:endParaRPr lang="es-MX" sz="1400" dirty="0"/>
              </a:p>
            </p:txBody>
          </p:sp>
          <p:sp>
            <p:nvSpPr>
              <p:cNvPr id="11" name="TextBox 9"/>
              <p:cNvSpPr txBox="1"/>
              <p:nvPr/>
            </p:nvSpPr>
            <p:spPr>
              <a:xfrm>
                <a:off x="4267200" y="4724400"/>
                <a:ext cx="990977" cy="307777"/>
              </a:xfrm>
              <a:prstGeom prst="rect">
                <a:avLst/>
              </a:prstGeom>
              <a:noFill/>
            </p:spPr>
            <p:txBody>
              <a:bodyPr wrap="none" rtlCol="0">
                <a:spAutoFit/>
              </a:bodyPr>
              <a:lstStyle/>
              <a:p>
                <a:r>
                  <a:rPr lang="es-MX" sz="1400" dirty="0" smtClean="0"/>
                  <a:t>Ensenada</a:t>
                </a:r>
                <a:endParaRPr lang="es-MX" sz="1400" dirty="0"/>
              </a:p>
            </p:txBody>
          </p:sp>
        </p:grpSp>
        <p:sp>
          <p:nvSpPr>
            <p:cNvPr id="5" name="TextBox 8"/>
            <p:cNvSpPr txBox="1"/>
            <p:nvPr/>
          </p:nvSpPr>
          <p:spPr>
            <a:xfrm>
              <a:off x="3886200" y="3352800"/>
              <a:ext cx="1019831" cy="307777"/>
            </a:xfrm>
            <a:prstGeom prst="rect">
              <a:avLst/>
            </a:prstGeom>
            <a:noFill/>
          </p:spPr>
          <p:txBody>
            <a:bodyPr wrap="none" rtlCol="0">
              <a:spAutoFit/>
            </a:bodyPr>
            <a:lstStyle/>
            <a:p>
              <a:r>
                <a:rPr lang="es-MX" sz="1400" dirty="0" smtClean="0"/>
                <a:t>Cartagena</a:t>
              </a:r>
              <a:endParaRPr lang="es-MX" sz="1400" dirty="0"/>
            </a:p>
          </p:txBody>
        </p:sp>
      </p:grpSp>
      <p:pic>
        <p:nvPicPr>
          <p:cNvPr id="12" name="Picture 11" descr="Figure 4.tif"/>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876800" y="304800"/>
            <a:ext cx="4038600" cy="4114800"/>
          </a:xfrm>
          <a:prstGeom prst="rect">
            <a:avLst/>
          </a:prstGeom>
        </p:spPr>
      </p:pic>
      <p:sp>
        <p:nvSpPr>
          <p:cNvPr id="13" name="TextBox 14"/>
          <p:cNvSpPr txBox="1"/>
          <p:nvPr/>
        </p:nvSpPr>
        <p:spPr>
          <a:xfrm>
            <a:off x="5181602" y="76200"/>
            <a:ext cx="873957" cy="307777"/>
          </a:xfrm>
          <a:prstGeom prst="rect">
            <a:avLst/>
          </a:prstGeom>
          <a:noFill/>
        </p:spPr>
        <p:txBody>
          <a:bodyPr wrap="none" rtlCol="0">
            <a:spAutoFit/>
          </a:bodyPr>
          <a:lstStyle/>
          <a:p>
            <a:r>
              <a:rPr lang="es-MX" sz="1400" dirty="0" smtClean="0"/>
              <a:t>IMARPE</a:t>
            </a:r>
            <a:endParaRPr lang="es-MX" sz="1400" dirty="0"/>
          </a:p>
        </p:txBody>
      </p:sp>
      <p:sp>
        <p:nvSpPr>
          <p:cNvPr id="14" name="TextBox 15"/>
          <p:cNvSpPr txBox="1"/>
          <p:nvPr/>
        </p:nvSpPr>
        <p:spPr>
          <a:xfrm>
            <a:off x="5181602" y="1371604"/>
            <a:ext cx="665567" cy="307777"/>
          </a:xfrm>
          <a:prstGeom prst="rect">
            <a:avLst/>
          </a:prstGeom>
          <a:noFill/>
        </p:spPr>
        <p:txBody>
          <a:bodyPr wrap="none" rtlCol="0">
            <a:spAutoFit/>
          </a:bodyPr>
          <a:lstStyle/>
          <a:p>
            <a:r>
              <a:rPr lang="es-MX" sz="1400" dirty="0" smtClean="0"/>
              <a:t>EPEA</a:t>
            </a:r>
            <a:endParaRPr lang="es-MX" sz="1400" dirty="0"/>
          </a:p>
        </p:txBody>
      </p:sp>
      <p:sp>
        <p:nvSpPr>
          <p:cNvPr id="15" name="TextBox 16"/>
          <p:cNvSpPr txBox="1"/>
          <p:nvPr/>
        </p:nvSpPr>
        <p:spPr>
          <a:xfrm>
            <a:off x="5105402" y="2667004"/>
            <a:ext cx="861133" cy="307777"/>
          </a:xfrm>
          <a:prstGeom prst="rect">
            <a:avLst/>
          </a:prstGeom>
          <a:noFill/>
        </p:spPr>
        <p:txBody>
          <a:bodyPr wrap="none" rtlCol="0">
            <a:spAutoFit/>
          </a:bodyPr>
          <a:lstStyle/>
          <a:p>
            <a:r>
              <a:rPr lang="es-MX" sz="1400" dirty="0" err="1" smtClean="0"/>
              <a:t>Ubatuba</a:t>
            </a:r>
            <a:endParaRPr lang="es-MX" sz="1400" dirty="0"/>
          </a:p>
        </p:txBody>
      </p:sp>
      <p:sp>
        <p:nvSpPr>
          <p:cNvPr id="16" name="TextBox 17"/>
          <p:cNvSpPr txBox="1"/>
          <p:nvPr/>
        </p:nvSpPr>
        <p:spPr>
          <a:xfrm>
            <a:off x="7086602" y="0"/>
            <a:ext cx="1003801" cy="307777"/>
          </a:xfrm>
          <a:prstGeom prst="rect">
            <a:avLst/>
          </a:prstGeom>
          <a:noFill/>
        </p:spPr>
        <p:txBody>
          <a:bodyPr wrap="none" rtlCol="0">
            <a:spAutoFit/>
          </a:bodyPr>
          <a:lstStyle/>
          <a:p>
            <a:r>
              <a:rPr lang="es-MX" sz="1400" dirty="0" smtClean="0"/>
              <a:t>CARIACO</a:t>
            </a:r>
            <a:endParaRPr lang="es-MX" sz="1400" dirty="0"/>
          </a:p>
        </p:txBody>
      </p:sp>
      <p:sp>
        <p:nvSpPr>
          <p:cNvPr id="17" name="TextBox 18"/>
          <p:cNvSpPr txBox="1"/>
          <p:nvPr/>
        </p:nvSpPr>
        <p:spPr>
          <a:xfrm>
            <a:off x="7086602" y="1371604"/>
            <a:ext cx="1019831" cy="307777"/>
          </a:xfrm>
          <a:prstGeom prst="rect">
            <a:avLst/>
          </a:prstGeom>
          <a:noFill/>
        </p:spPr>
        <p:txBody>
          <a:bodyPr wrap="none" rtlCol="0">
            <a:spAutoFit/>
          </a:bodyPr>
          <a:lstStyle/>
          <a:p>
            <a:r>
              <a:rPr lang="es-MX" sz="1400" dirty="0" smtClean="0"/>
              <a:t>Cartagena</a:t>
            </a:r>
            <a:endParaRPr lang="es-MX" sz="1400" dirty="0"/>
          </a:p>
        </p:txBody>
      </p:sp>
      <p:sp>
        <p:nvSpPr>
          <p:cNvPr id="18" name="TextBox 19"/>
          <p:cNvSpPr txBox="1"/>
          <p:nvPr/>
        </p:nvSpPr>
        <p:spPr>
          <a:xfrm>
            <a:off x="7086602" y="2667004"/>
            <a:ext cx="990977" cy="307777"/>
          </a:xfrm>
          <a:prstGeom prst="rect">
            <a:avLst/>
          </a:prstGeom>
          <a:noFill/>
        </p:spPr>
        <p:txBody>
          <a:bodyPr wrap="none" rtlCol="0">
            <a:spAutoFit/>
          </a:bodyPr>
          <a:lstStyle/>
          <a:p>
            <a:r>
              <a:rPr lang="es-MX" sz="1400" dirty="0" smtClean="0"/>
              <a:t>Ensenada</a:t>
            </a:r>
            <a:endParaRPr lang="es-MX" sz="1400" dirty="0"/>
          </a:p>
        </p:txBody>
      </p:sp>
      <p:sp>
        <p:nvSpPr>
          <p:cNvPr id="19" name="TextBox 20"/>
          <p:cNvSpPr txBox="1"/>
          <p:nvPr/>
        </p:nvSpPr>
        <p:spPr>
          <a:xfrm>
            <a:off x="5029200" y="4495801"/>
            <a:ext cx="3657600" cy="523220"/>
          </a:xfrm>
          <a:prstGeom prst="rect">
            <a:avLst/>
          </a:prstGeom>
          <a:noFill/>
        </p:spPr>
        <p:txBody>
          <a:bodyPr wrap="square" rtlCol="0">
            <a:spAutoFit/>
          </a:bodyPr>
          <a:lstStyle/>
          <a:p>
            <a:r>
              <a:rPr lang="es-MX" dirty="0" err="1" smtClean="0"/>
              <a:t>Diagnostic</a:t>
            </a:r>
            <a:r>
              <a:rPr lang="es-MX" dirty="0" smtClean="0"/>
              <a:t> </a:t>
            </a:r>
            <a:r>
              <a:rPr lang="es-MX" dirty="0" err="1" smtClean="0"/>
              <a:t>phytoplankton</a:t>
            </a:r>
            <a:r>
              <a:rPr lang="es-MX" dirty="0" smtClean="0"/>
              <a:t> </a:t>
            </a:r>
            <a:r>
              <a:rPr lang="es-MX" dirty="0" err="1" smtClean="0"/>
              <a:t>pigments</a:t>
            </a:r>
            <a:r>
              <a:rPr lang="es-MX" dirty="0" smtClean="0"/>
              <a:t> at Antares </a:t>
            </a:r>
            <a:r>
              <a:rPr lang="es-MX" dirty="0" err="1" smtClean="0"/>
              <a:t>stations</a:t>
            </a:r>
            <a:r>
              <a:rPr lang="es-MX" dirty="0" smtClean="0"/>
              <a:t> (2012-2014)</a:t>
            </a:r>
            <a:endParaRPr lang="es-MX" dirty="0"/>
          </a:p>
        </p:txBody>
      </p:sp>
    </p:spTree>
    <p:extLst>
      <p:ext uri="{BB962C8B-B14F-4D97-AF65-F5344CB8AC3E}">
        <p14:creationId xmlns:p14="http://schemas.microsoft.com/office/powerpoint/2010/main" val="1452204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3_Pixel">
  <a:themeElements>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2_Pixel">
      <a:majorFont>
        <a:latin typeface="ZapfHumnst BT"/>
        <a:ea typeface=""/>
        <a:cs typeface=""/>
      </a:majorFont>
      <a:minorFont>
        <a:latin typeface="Humnst777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2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2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2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2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2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2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2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2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2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2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2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2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modelo_apres</Template>
  <TotalTime>32317</TotalTime>
  <Words>2527</Words>
  <Application>Microsoft Macintosh PowerPoint</Application>
  <PresentationFormat>On-screen Show (4:3)</PresentationFormat>
  <Paragraphs>343</Paragraphs>
  <Slides>22</Slides>
  <Notes>7</Notes>
  <HiddenSlides>0</HiddenSlides>
  <MMClips>0</MMClips>
  <ScaleCrop>false</ScaleCrop>
  <HeadingPairs>
    <vt:vector size="8" baseType="variant">
      <vt:variant>
        <vt:lpstr>Fonts Used</vt:lpstr>
      </vt:variant>
      <vt:variant>
        <vt:i4>6</vt:i4>
      </vt:variant>
      <vt:variant>
        <vt:lpstr>Theme</vt:lpstr>
      </vt:variant>
      <vt:variant>
        <vt:i4>4</vt:i4>
      </vt:variant>
      <vt:variant>
        <vt:lpstr>Links</vt:lpstr>
      </vt:variant>
      <vt:variant>
        <vt:i4>1</vt:i4>
      </vt:variant>
      <vt:variant>
        <vt:lpstr>Slide Titles</vt:lpstr>
      </vt:variant>
      <vt:variant>
        <vt:i4>22</vt:i4>
      </vt:variant>
    </vt:vector>
  </HeadingPairs>
  <TitlesOfParts>
    <vt:vector size="33" baseType="lpstr">
      <vt:lpstr>ＭＳ Ｐゴシック</vt:lpstr>
      <vt:lpstr>Comic Sans MS</vt:lpstr>
      <vt:lpstr>Humnst777 BT</vt:lpstr>
      <vt:lpstr>Calibri</vt:lpstr>
      <vt:lpstr>ZapfHumnst BT</vt:lpstr>
      <vt:lpstr>Calibri Light</vt:lpstr>
      <vt:lpstr>3_Pixel</vt:lpstr>
      <vt:lpstr>Office Theme</vt:lpstr>
      <vt:lpstr>1_Office Theme</vt:lpstr>
      <vt:lpstr>Tema do Office</vt:lpstr>
      <vt:lpstr>???</vt:lpstr>
      <vt:lpstr>ASSESSMENT OF MARINE ECOSYSTEM SERVICES AT THE LATIN-AMERICAN ANTARES TIME-SERIES NETWORK CRN3094</vt:lpstr>
      <vt:lpstr>Who we are? ANTARES</vt:lpstr>
      <vt:lpstr>Participants</vt:lpstr>
      <vt:lpstr>Participants</vt:lpstr>
      <vt:lpstr>Participants</vt:lpstr>
      <vt:lpstr>PowerPoint Presentation</vt:lpstr>
      <vt:lpstr>SIGMA-ANTARES</vt:lpstr>
      <vt:lpstr>Modelling</vt:lpstr>
      <vt:lpstr>PowerPoint Presentation</vt:lpstr>
      <vt:lpstr>PowerPoint Presentation</vt:lpstr>
      <vt:lpstr>PowerPoint Presentation</vt:lpstr>
      <vt:lpstr>PowerPoint Presentation</vt:lpstr>
      <vt:lpstr>The Araçá Bay</vt:lpstr>
      <vt:lpstr>Tourist Perception</vt:lpstr>
      <vt:lpstr>Willingness to Pay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MARINE ECOSYSTEM SERVICES AT THE LATIN-AMERICAN ANTARES TIME-SERIES NETWORK</dc:title>
  <dc:creator>cmmdq04c</dc:creator>
  <cp:lastModifiedBy>puboffice</cp:lastModifiedBy>
  <cp:revision>535</cp:revision>
  <dcterms:created xsi:type="dcterms:W3CDTF">2013-04-17T07:09:05Z</dcterms:created>
  <dcterms:modified xsi:type="dcterms:W3CDTF">2017-12-04T23:50:39Z</dcterms:modified>
</cp:coreProperties>
</file>