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94" r:id="rId3"/>
    <p:sldId id="269" r:id="rId4"/>
    <p:sldId id="257" r:id="rId5"/>
    <p:sldId id="268" r:id="rId6"/>
    <p:sldId id="270" r:id="rId7"/>
    <p:sldId id="272" r:id="rId8"/>
    <p:sldId id="274" r:id="rId9"/>
    <p:sldId id="275" r:id="rId10"/>
    <p:sldId id="263" r:id="rId11"/>
    <p:sldId id="276" r:id="rId12"/>
    <p:sldId id="277" r:id="rId13"/>
    <p:sldId id="283" r:id="rId14"/>
    <p:sldId id="260" r:id="rId15"/>
    <p:sldId id="282" r:id="rId16"/>
    <p:sldId id="281" r:id="rId17"/>
    <p:sldId id="286" r:id="rId18"/>
    <p:sldId id="285" r:id="rId19"/>
    <p:sldId id="287" r:id="rId20"/>
    <p:sldId id="288" r:id="rId21"/>
    <p:sldId id="289" r:id="rId22"/>
    <p:sldId id="290" r:id="rId23"/>
    <p:sldId id="292" r:id="rId24"/>
    <p:sldId id="293" r:id="rId25"/>
    <p:sldId id="291" r:id="rId2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2" autoAdjust="0"/>
    <p:restoredTop sz="95179" autoAdjust="0"/>
  </p:normalViewPr>
  <p:slideViewPr>
    <p:cSldViewPr snapToGrid="0">
      <p:cViewPr>
        <p:scale>
          <a:sx n="60" d="100"/>
          <a:sy n="60" d="100"/>
        </p:scale>
        <p:origin x="-2288" y="-8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art\Mis_documentos\ARTICULOS\2.EN%20REVISI&#211;N\SPECIAL%20ISSUE%20JAE\Tasas%20de%20desmonte_q,r,R_superfnatural_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5473381920366"/>
          <c:y val="0.0567077803022276"/>
          <c:w val="0.754127912742637"/>
          <c:h val="0.75397954950511"/>
        </c:manualLayout>
      </c:layout>
      <c:scatterChart>
        <c:scatterStyle val="lineMarker"/>
        <c:varyColors val="0"/>
        <c:ser>
          <c:idx val="0"/>
          <c:order val="0"/>
          <c:tx>
            <c:strRef>
              <c:f>ANALISISxPERIODO!$B$107</c:f>
              <c:strCache>
                <c:ptCount val="1"/>
                <c:pt idx="0">
                  <c:v>ARGENTINA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70C0"/>
              </a:solidFill>
              <a:ln>
                <a:noFill/>
              </a:ln>
            </c:spPr>
          </c:marker>
          <c:trendline>
            <c:spPr>
              <a:ln w="15875">
                <a:solidFill>
                  <a:srgbClr val="0070C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ANALISISxPERIODO!$A$108:$A$112</c:f>
              <c:numCache>
                <c:formatCode>General</c:formatCode>
                <c:ptCount val="5"/>
                <c:pt idx="0">
                  <c:v>1976.0</c:v>
                </c:pt>
                <c:pt idx="1">
                  <c:v>1986.0</c:v>
                </c:pt>
                <c:pt idx="2">
                  <c:v>1996.0</c:v>
                </c:pt>
                <c:pt idx="3">
                  <c:v>2006.0</c:v>
                </c:pt>
                <c:pt idx="4">
                  <c:v>2012.0</c:v>
                </c:pt>
              </c:numCache>
            </c:numRef>
          </c:xVal>
          <c:yVal>
            <c:numRef>
              <c:f>ANALISISxPERIODO!$B$108:$B$112</c:f>
              <c:numCache>
                <c:formatCode>General</c:formatCode>
                <c:ptCount val="5"/>
                <c:pt idx="0">
                  <c:v>0.162072219796094</c:v>
                </c:pt>
                <c:pt idx="1">
                  <c:v>0.452447333836969</c:v>
                </c:pt>
                <c:pt idx="2">
                  <c:v>0.330201224530602</c:v>
                </c:pt>
                <c:pt idx="3">
                  <c:v>0.76145458578778</c:v>
                </c:pt>
                <c:pt idx="4">
                  <c:v>0.852691920099214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ANALISISxPERIODO!$C$107</c:f>
              <c:strCache>
                <c:ptCount val="1"/>
                <c:pt idx="0">
                  <c:v>PARAGUAY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FFC000"/>
              </a:solidFill>
              <a:ln>
                <a:noFill/>
              </a:ln>
            </c:spPr>
          </c:marker>
          <c:trendline>
            <c:spPr>
              <a:ln w="12700">
                <a:solidFill>
                  <a:srgbClr val="FFC000"/>
                </a:solidFill>
              </a:ln>
            </c:spPr>
            <c:trendlineType val="exp"/>
            <c:dispRSqr val="0"/>
            <c:dispEq val="0"/>
          </c:trendline>
          <c:xVal>
            <c:numRef>
              <c:f>ANALISISxPERIODO!$A$108:$A$112</c:f>
              <c:numCache>
                <c:formatCode>General</c:formatCode>
                <c:ptCount val="5"/>
                <c:pt idx="0">
                  <c:v>1976.0</c:v>
                </c:pt>
                <c:pt idx="1">
                  <c:v>1986.0</c:v>
                </c:pt>
                <c:pt idx="2">
                  <c:v>1996.0</c:v>
                </c:pt>
                <c:pt idx="3">
                  <c:v>2006.0</c:v>
                </c:pt>
                <c:pt idx="4">
                  <c:v>2012.0</c:v>
                </c:pt>
              </c:numCache>
            </c:numRef>
          </c:xVal>
          <c:yVal>
            <c:numRef>
              <c:f>ANALISISxPERIODO!$C$108:$C$112</c:f>
              <c:numCache>
                <c:formatCode>General</c:formatCode>
                <c:ptCount val="5"/>
                <c:pt idx="0">
                  <c:v>0.0242090910862802</c:v>
                </c:pt>
                <c:pt idx="1">
                  <c:v>0.230683401684884</c:v>
                </c:pt>
                <c:pt idx="2">
                  <c:v>0.390139528301359</c:v>
                </c:pt>
                <c:pt idx="3">
                  <c:v>0.724229139875021</c:v>
                </c:pt>
                <c:pt idx="4">
                  <c:v>2.441872881438197</c:v>
                </c:pt>
              </c:numCache>
            </c:numRef>
          </c:yVal>
          <c:smooth val="0"/>
        </c:ser>
        <c:ser>
          <c:idx val="1"/>
          <c:order val="2"/>
          <c:tx>
            <c:strRef>
              <c:f>ANALISISxPERIODO!$D$107</c:f>
              <c:strCache>
                <c:ptCount val="1"/>
                <c:pt idx="0">
                  <c:v>BOLIVIA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92D050"/>
              </a:solidFill>
              <a:ln>
                <a:noFill/>
              </a:ln>
            </c:spPr>
          </c:marker>
          <c:trendline>
            <c:spPr>
              <a:ln w="12700">
                <a:solidFill>
                  <a:srgbClr val="92D05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ANALISISxPERIODO!$A$108:$A$112</c:f>
              <c:numCache>
                <c:formatCode>General</c:formatCode>
                <c:ptCount val="5"/>
                <c:pt idx="0">
                  <c:v>1976.0</c:v>
                </c:pt>
                <c:pt idx="1">
                  <c:v>1986.0</c:v>
                </c:pt>
                <c:pt idx="2">
                  <c:v>1996.0</c:v>
                </c:pt>
                <c:pt idx="3">
                  <c:v>2006.0</c:v>
                </c:pt>
                <c:pt idx="4">
                  <c:v>2012.0</c:v>
                </c:pt>
              </c:numCache>
            </c:numRef>
          </c:xVal>
          <c:yVal>
            <c:numRef>
              <c:f>ANALISISxPERIODO!$D$108:$D$112</c:f>
              <c:numCache>
                <c:formatCode>General</c:formatCode>
                <c:ptCount val="5"/>
                <c:pt idx="0">
                  <c:v>0.00827650660426562</c:v>
                </c:pt>
                <c:pt idx="1">
                  <c:v>0.0365445112116558</c:v>
                </c:pt>
                <c:pt idx="2">
                  <c:v>0.111200994972838</c:v>
                </c:pt>
                <c:pt idx="3">
                  <c:v>0.147167883285004</c:v>
                </c:pt>
                <c:pt idx="4">
                  <c:v>0.249963349432159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4212072"/>
        <c:axId val="-2104206120"/>
      </c:scatterChart>
      <c:valAx>
        <c:axId val="-2104212072"/>
        <c:scaling>
          <c:orientation val="minMax"/>
          <c:max val="2016.0"/>
          <c:min val="1976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b="0" i="1" dirty="0" err="1" smtClean="0"/>
                  <a:t>Año</a:t>
                </a:r>
                <a:endParaRPr lang="en-US" b="0" i="1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4206120"/>
        <c:crosses val="autoZero"/>
        <c:crossBetween val="midCat"/>
      </c:valAx>
      <c:valAx>
        <c:axId val="-2104206120"/>
        <c:scaling>
          <c:orientation val="minMax"/>
          <c:max val="2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 i="1"/>
                </a:pPr>
                <a:r>
                  <a:rPr lang="en-US" b="0" i="1" dirty="0" smtClean="0"/>
                  <a:t>Annual</a:t>
                </a:r>
                <a:r>
                  <a:rPr lang="en-US" b="0" i="1" baseline="0" dirty="0" smtClean="0"/>
                  <a:t> deforestation rate</a:t>
                </a:r>
                <a:endParaRPr lang="en-US" b="0" i="1" dirty="0"/>
              </a:p>
            </c:rich>
          </c:tx>
          <c:layout>
            <c:manualLayout>
              <c:xMode val="edge"/>
              <c:yMode val="edge"/>
              <c:x val="0.0237805041344806"/>
              <c:y val="0.09657319086191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04212072"/>
        <c:crosses val="autoZero"/>
        <c:crossBetween val="midCat"/>
      </c:valAx>
    </c:plotArea>
    <c:legend>
      <c:legendPos val="r"/>
      <c:legendEntry>
        <c:idx val="3"/>
        <c:txPr>
          <a:bodyPr/>
          <a:lstStyle/>
          <a:p>
            <a:pPr>
              <a:lnSpc>
                <a:spcPct val="100000"/>
              </a:lnSpc>
              <a:defRPr sz="1000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lnSpc>
                <a:spcPct val="100000"/>
              </a:lnSpc>
              <a:defRPr sz="1000"/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lnSpc>
                <a:spcPct val="100000"/>
              </a:lnSpc>
              <a:defRPr sz="1000"/>
            </a:pPr>
            <a:endParaRPr lang="en-US"/>
          </a:p>
        </c:txPr>
      </c:legendEntry>
      <c:layout>
        <c:manualLayout>
          <c:xMode val="edge"/>
          <c:yMode val="edge"/>
          <c:x val="0.21990575210174"/>
          <c:y val="0.0751034196819353"/>
          <c:w val="0.347416594571089"/>
          <c:h val="0.309890427796864"/>
        </c:manualLayout>
      </c:layout>
      <c:overlay val="0"/>
      <c:txPr>
        <a:bodyPr/>
        <a:lstStyle/>
        <a:p>
          <a:pPr>
            <a:lnSpc>
              <a:spcPct val="100000"/>
            </a:lnSpc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592AA-B6EC-4137-95CC-4CB4F12C24BD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E4774-D2D3-4345-A47D-C38822A0179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490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hyperlink" Target="http://dx.doi.org/10.1371/journal.pone.015501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AR" altLang="es-MX" smtClean="0"/>
              <a:t>Version 1</a:t>
            </a:r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D11A04-BFA5-4912-B70B-9E05E7FEBE10}" type="slidenum">
              <a:rPr lang="es-UY" altLang="es-MX" smtClean="0">
                <a:latin typeface="Calibri" panose="020F0502020204030204" pitchFamily="34" charset="0"/>
              </a:rPr>
              <a:pPr/>
              <a:t>4</a:t>
            </a:fld>
            <a:endParaRPr lang="es-UY" altLang="es-MX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1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UY" altLang="es-MX" smtClean="0"/>
              <a:t>Evaluation of feedbacks needs the construction of scenarios</a:t>
            </a:r>
          </a:p>
        </p:txBody>
      </p:sp>
      <p:sp>
        <p:nvSpPr>
          <p:cNvPr id="532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B9340E-768E-4675-A76A-81BF444002D2}" type="slidenum">
              <a:rPr lang="es-AR" altLang="es-MX" smtClean="0"/>
              <a:pPr>
                <a:spcBef>
                  <a:spcPct val="0"/>
                </a:spcBef>
              </a:pPr>
              <a:t>6</a:t>
            </a:fld>
            <a:endParaRPr lang="es-AR" altLang="es-MX" smtClean="0"/>
          </a:p>
        </p:txBody>
      </p:sp>
    </p:spTree>
    <p:extLst>
      <p:ext uri="{BB962C8B-B14F-4D97-AF65-F5344CB8AC3E}">
        <p14:creationId xmlns:p14="http://schemas.microsoft.com/office/powerpoint/2010/main" val="130741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UY" altLang="es-MX" smtClean="0"/>
              <a:t>General structure of a production function. Examples for agronomy. Examples for ecology</a:t>
            </a:r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F44F82-A74C-4A2B-82E4-7D0D91516453}" type="slidenum">
              <a:rPr lang="es-UY" altLang="es-MX" smtClean="0">
                <a:latin typeface="Calibri" panose="020F0502020204030204" pitchFamily="34" charset="0"/>
              </a:rPr>
              <a:pPr/>
              <a:t>10</a:t>
            </a:fld>
            <a:endParaRPr lang="es-UY" altLang="es-MX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49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Tomado de: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P.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Carmona, L.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Nahuelhual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2016. Focusing conservation efforts on ecosystem service supply may increase vulnerability of socio-ecological systems. 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 </a:t>
            </a:r>
            <a:r>
              <a:rPr lang="es-A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   </a:t>
            </a:r>
            <a:r>
              <a:rPr lang="es-A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http://dx.doi.org/10.1371/journal.pone.0155019</a:t>
            </a:r>
            <a:endParaRPr lang="es-A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AR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s-A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</a:t>
            </a:r>
            <a:r>
              <a:rPr lang="es-A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</a:t>
            </a:r>
            <a:r>
              <a:rPr lang="es-A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presenta ECOSER 2.0 (mayormente como </a:t>
            </a:r>
            <a:r>
              <a:rPr lang="es-A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</a:t>
            </a:r>
            <a:r>
              <a:rPr lang="es-A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Suplementaria) y se muestra una aplicación a dos casos de estudio, donde los de ES </a:t>
            </a:r>
            <a:r>
              <a:rPr lang="es-A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</a:t>
            </a:r>
            <a:r>
              <a:rPr lang="es-A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vs. </a:t>
            </a:r>
            <a:r>
              <a:rPr lang="es-A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hotspots</a:t>
            </a:r>
            <a:r>
              <a:rPr lang="es-A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A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vunerabilidad</a:t>
            </a:r>
            <a:r>
              <a:rPr lang="es-A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socio-ecológica prácticamente se excluyen entre sí (o sea que priorizando las áreas de conservación según su </a:t>
            </a:r>
            <a:r>
              <a:rPr lang="es-A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</a:t>
            </a:r>
            <a:r>
              <a:rPr lang="es-A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provisión, no estamos necesariamente asegurando ese flujo donde la gente más lo necesita ….)</a:t>
            </a:r>
            <a:endParaRPr lang="es-AR" u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8258F-B4FB-4FFD-9414-4A14F86C1B08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752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5320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003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79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808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017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64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649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171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889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897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245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B2C66-5430-4804-8359-D77DACC794E2}" type="datetimeFigureOut">
              <a:rPr lang="es-MX" smtClean="0"/>
              <a:t>04/12/2017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CE7FE-4F3B-4FD6-8A94-D24FA612E11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109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5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one/article?id=10.1371/journal.pone.0155019" TargetMode="External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http://journals.plos.org/plosone/article?id=10.1371/journal.pone.0155019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jpe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7" Type="http://schemas.openxmlformats.org/officeDocument/2006/relationships/image" Target="../media/image71.png"/><Relationship Id="rId18" Type="http://schemas.openxmlformats.org/officeDocument/2006/relationships/image" Target="../media/image72.png"/><Relationship Id="rId19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 FAUBA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08" y="5801826"/>
            <a:ext cx="4206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 IFEVA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133" y="5798651"/>
            <a:ext cx="87788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 U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533" y="5720863"/>
            <a:ext cx="7620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Nueva logo CONIC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358" y="5860563"/>
            <a:ext cx="790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lart grande_transparen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71" y="3956666"/>
            <a:ext cx="723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883077" y="3863160"/>
            <a:ext cx="463525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MX" sz="1800" b="1" dirty="0"/>
              <a:t>José Paruelo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MX" sz="1600" b="1" dirty="0"/>
              <a:t>Laboratorio de Análisis Regional y Teledetección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MX" sz="1600" b="1" dirty="0"/>
              <a:t>IFEVA-Facultad de Agronomía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MX" sz="1600" b="1" dirty="0"/>
              <a:t>UBA - CONICET</a:t>
            </a:r>
          </a:p>
        </p:txBody>
      </p:sp>
      <p:pic>
        <p:nvPicPr>
          <p:cNvPr id="10" name="10 Imagen" descr="best-p_cut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1" y="838933"/>
            <a:ext cx="2209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1 Imagen" descr="iai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438" y="447614"/>
            <a:ext cx="7620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2 CuadroTexto"/>
          <p:cNvSpPr txBox="1"/>
          <p:nvPr/>
        </p:nvSpPr>
        <p:spPr>
          <a:xfrm>
            <a:off x="576263" y="2159346"/>
            <a:ext cx="791197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2800" b="1" dirty="0" err="1">
                <a:latin typeface="+mn-lt"/>
              </a:rPr>
              <a:t>Bridging</a:t>
            </a:r>
            <a:r>
              <a:rPr lang="es-AR" sz="2800" b="1" dirty="0">
                <a:latin typeface="+mn-lt"/>
              </a:rPr>
              <a:t> </a:t>
            </a:r>
            <a:r>
              <a:rPr lang="es-AR" sz="2800" b="1" dirty="0" err="1">
                <a:latin typeface="+mn-lt"/>
              </a:rPr>
              <a:t>Ecosystem</a:t>
            </a:r>
            <a:r>
              <a:rPr lang="es-AR" sz="2800" b="1" dirty="0">
                <a:latin typeface="+mn-lt"/>
              </a:rPr>
              <a:t> </a:t>
            </a:r>
            <a:r>
              <a:rPr lang="es-AR" sz="2800" b="1" dirty="0" err="1">
                <a:latin typeface="+mn-lt"/>
              </a:rPr>
              <a:t>Services</a:t>
            </a:r>
            <a:r>
              <a:rPr lang="es-AR" sz="2800" b="1" dirty="0">
                <a:latin typeface="+mn-lt"/>
              </a:rPr>
              <a:t> and Territorial </a:t>
            </a:r>
            <a:r>
              <a:rPr lang="es-AR" sz="2800" b="1" dirty="0" err="1">
                <a:latin typeface="+mn-lt"/>
              </a:rPr>
              <a:t>Planning</a:t>
            </a:r>
            <a:endParaRPr lang="es-AR" sz="2800" b="1" dirty="0">
              <a:latin typeface="+mn-lt"/>
            </a:endParaRPr>
          </a:p>
          <a:p>
            <a:pPr>
              <a:defRPr/>
            </a:pPr>
            <a:r>
              <a:rPr lang="es-AR" sz="2800" b="1" dirty="0">
                <a:latin typeface="+mn-lt"/>
              </a:rPr>
              <a:t>IAI-CRN 3095</a:t>
            </a:r>
          </a:p>
        </p:txBody>
      </p:sp>
      <p:pic>
        <p:nvPicPr>
          <p:cNvPr id="14" name="Picture 16" descr="http://www.fcien.edu.uy/templates/fciencias/images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008" y="5706576"/>
            <a:ext cx="113347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067" y="4042547"/>
            <a:ext cx="2803589" cy="25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318293" y="2177756"/>
            <a:ext cx="1431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UY" altLang="es-MX" sz="2400" b="1" i="1" dirty="0"/>
              <a:t>- </a:t>
            </a:r>
            <a:r>
              <a:rPr lang="es-UY" altLang="es-MX" sz="2400" b="1" i="1" dirty="0" err="1" smtClean="0"/>
              <a:t>Models</a:t>
            </a:r>
            <a:endParaRPr lang="es-UY" altLang="es-MX" sz="2400" b="1" i="1" dirty="0"/>
          </a:p>
        </p:txBody>
      </p:sp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285748" y="1228398"/>
            <a:ext cx="3090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UY" altLang="es-MX" sz="2400" b="1" i="1" dirty="0"/>
              <a:t>- </a:t>
            </a:r>
            <a:r>
              <a:rPr lang="es-UY" altLang="es-MX" sz="2400" b="1" i="1" dirty="0" err="1"/>
              <a:t>Direct</a:t>
            </a:r>
            <a:r>
              <a:rPr lang="es-UY" altLang="es-MX" sz="2400" b="1" i="1" dirty="0"/>
              <a:t> </a:t>
            </a:r>
            <a:r>
              <a:rPr lang="es-UY" altLang="es-MX" sz="2400" b="1" i="1" dirty="0" err="1"/>
              <a:t>Measurements</a:t>
            </a:r>
            <a:endParaRPr lang="es-UY" altLang="es-MX" sz="2400" b="1" i="1" dirty="0"/>
          </a:p>
        </p:txBody>
      </p:sp>
      <p:sp>
        <p:nvSpPr>
          <p:cNvPr id="66575" name="16 CuadroTexto"/>
          <p:cNvSpPr txBox="1">
            <a:spLocks noChangeArrowheads="1"/>
          </p:cNvSpPr>
          <p:nvPr/>
        </p:nvSpPr>
        <p:spPr bwMode="auto">
          <a:xfrm>
            <a:off x="250579" y="217782"/>
            <a:ext cx="5759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UY" altLang="es-MX" sz="2800" b="1" i="1" dirty="0" err="1">
                <a:solidFill>
                  <a:srgbClr val="FF0000"/>
                </a:solidFill>
              </a:rPr>
              <a:t>Quantifying</a:t>
            </a:r>
            <a:r>
              <a:rPr lang="es-UY" altLang="es-MX" sz="2800" b="1" i="1" dirty="0">
                <a:solidFill>
                  <a:srgbClr val="FF0000"/>
                </a:solidFill>
              </a:rPr>
              <a:t> </a:t>
            </a:r>
            <a:r>
              <a:rPr lang="es-UY" altLang="es-MX" sz="2800" b="1" i="1" dirty="0" err="1">
                <a:solidFill>
                  <a:srgbClr val="FF0000"/>
                </a:solidFill>
              </a:rPr>
              <a:t>Ecosystem</a:t>
            </a:r>
            <a:r>
              <a:rPr lang="es-UY" altLang="es-MX" sz="2800" b="1" i="1" dirty="0">
                <a:solidFill>
                  <a:srgbClr val="FF0000"/>
                </a:solidFill>
              </a:rPr>
              <a:t> </a:t>
            </a:r>
            <a:r>
              <a:rPr lang="es-UY" altLang="es-MX" sz="2800" b="1" i="1" dirty="0" err="1" smtClean="0">
                <a:solidFill>
                  <a:srgbClr val="FF0000"/>
                </a:solidFill>
              </a:rPr>
              <a:t>Services</a:t>
            </a:r>
            <a:endParaRPr lang="es-UY" altLang="es-MX" sz="2800" b="1" i="1" dirty="0">
              <a:solidFill>
                <a:srgbClr val="FF0000"/>
              </a:solidFill>
            </a:endParaRPr>
          </a:p>
        </p:txBody>
      </p:sp>
      <p:sp>
        <p:nvSpPr>
          <p:cNvPr id="41" name="3 CuadroTexto"/>
          <p:cNvSpPr txBox="1">
            <a:spLocks noChangeArrowheads="1"/>
          </p:cNvSpPr>
          <p:nvPr/>
        </p:nvSpPr>
        <p:spPr bwMode="auto">
          <a:xfrm>
            <a:off x="414765" y="2980389"/>
            <a:ext cx="2832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UY" altLang="es-MX" sz="2400" b="1" i="1" dirty="0"/>
              <a:t>- </a:t>
            </a:r>
            <a:r>
              <a:rPr lang="es-UY" altLang="es-MX" sz="2400" b="1" i="1" dirty="0" err="1" smtClean="0"/>
              <a:t>Impact</a:t>
            </a:r>
            <a:r>
              <a:rPr lang="es-UY" altLang="es-MX" sz="2400" b="1" i="1" dirty="0" smtClean="0"/>
              <a:t> </a:t>
            </a:r>
            <a:r>
              <a:rPr lang="es-UY" altLang="es-MX" sz="2400" b="1" i="1" dirty="0" err="1" smtClean="0"/>
              <a:t>functions</a:t>
            </a:r>
            <a:endParaRPr lang="es-UY" altLang="es-MX" sz="2400" b="1" i="1" dirty="0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769" y="4114051"/>
            <a:ext cx="3778502" cy="226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3 Conector recto de flecha"/>
          <p:cNvCxnSpPr/>
          <p:nvPr/>
        </p:nvCxnSpPr>
        <p:spPr>
          <a:xfrm>
            <a:off x="1597191" y="5231939"/>
            <a:ext cx="3643338" cy="1588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6 CuadroTexto"/>
          <p:cNvSpPr txBox="1"/>
          <p:nvPr/>
        </p:nvSpPr>
        <p:spPr>
          <a:xfrm>
            <a:off x="1597191" y="4810263"/>
            <a:ext cx="2187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000" b="1" i="1" dirty="0" err="1" smtClean="0"/>
              <a:t>Land</a:t>
            </a:r>
            <a:r>
              <a:rPr lang="es-UY" sz="2000" b="1" i="1" dirty="0" smtClean="0"/>
              <a:t> Use and</a:t>
            </a:r>
          </a:p>
          <a:p>
            <a:endParaRPr lang="es-UY" sz="2000" b="1" i="1" dirty="0" smtClean="0"/>
          </a:p>
          <a:p>
            <a:r>
              <a:rPr lang="es-UY" sz="2000" b="1" i="1" dirty="0" err="1" smtClean="0"/>
              <a:t>Land</a:t>
            </a:r>
            <a:r>
              <a:rPr lang="es-UY" sz="2000" b="1" i="1" dirty="0" smtClean="0"/>
              <a:t> </a:t>
            </a:r>
            <a:r>
              <a:rPr lang="es-UY" sz="2000" b="1" i="1" dirty="0" err="1" smtClean="0"/>
              <a:t>Cover</a:t>
            </a:r>
            <a:r>
              <a:rPr lang="es-UY" sz="2000" b="1" i="1" dirty="0" smtClean="0"/>
              <a:t> </a:t>
            </a:r>
            <a:r>
              <a:rPr lang="es-UY" sz="2000" b="1" i="1" dirty="0" err="1" smtClean="0"/>
              <a:t>change</a:t>
            </a:r>
            <a:endParaRPr lang="es-UY" sz="2000" b="1" i="1" dirty="0"/>
          </a:p>
        </p:txBody>
      </p:sp>
      <p:cxnSp>
        <p:nvCxnSpPr>
          <p:cNvPr id="45" name="9 Conector recto"/>
          <p:cNvCxnSpPr/>
          <p:nvPr/>
        </p:nvCxnSpPr>
        <p:spPr>
          <a:xfrm>
            <a:off x="5883471" y="4304833"/>
            <a:ext cx="2428892" cy="1588"/>
          </a:xfrm>
          <a:prstGeom prst="line">
            <a:avLst/>
          </a:prstGeom>
          <a:ln w="635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10 Conector recto"/>
          <p:cNvCxnSpPr/>
          <p:nvPr/>
        </p:nvCxnSpPr>
        <p:spPr>
          <a:xfrm>
            <a:off x="5883471" y="6089195"/>
            <a:ext cx="2428892" cy="1588"/>
          </a:xfrm>
          <a:prstGeom prst="line">
            <a:avLst/>
          </a:prstGeom>
          <a:ln w="635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12 Conector recto de flecha"/>
          <p:cNvCxnSpPr/>
          <p:nvPr/>
        </p:nvCxnSpPr>
        <p:spPr>
          <a:xfrm rot="5400000">
            <a:off x="7170149" y="5162089"/>
            <a:ext cx="1571636" cy="1588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13 CuadroTexto"/>
          <p:cNvSpPr txBox="1"/>
          <p:nvPr/>
        </p:nvSpPr>
        <p:spPr>
          <a:xfrm>
            <a:off x="7489492" y="5031884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000" b="1" i="1" dirty="0" err="1" smtClean="0"/>
              <a:t>Impact</a:t>
            </a:r>
            <a:endParaRPr lang="es-UY" sz="2000" b="1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13" y="3516377"/>
            <a:ext cx="6798058" cy="345783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51" y="98682"/>
            <a:ext cx="1718519" cy="1382652"/>
          </a:xfrm>
          <a:prstGeom prst="rect">
            <a:avLst/>
          </a:prstGeom>
        </p:spPr>
      </p:pic>
      <p:sp>
        <p:nvSpPr>
          <p:cNvPr id="19" name="Elipse 18"/>
          <p:cNvSpPr/>
          <p:nvPr/>
        </p:nvSpPr>
        <p:spPr>
          <a:xfrm>
            <a:off x="8248540" y="869226"/>
            <a:ext cx="7620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578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41" grpId="0"/>
      <p:bldP spid="44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6 Grupo"/>
          <p:cNvGrpSpPr/>
          <p:nvPr/>
        </p:nvGrpSpPr>
        <p:grpSpPr>
          <a:xfrm>
            <a:off x="214282" y="357166"/>
            <a:ext cx="8784998" cy="4929222"/>
            <a:chOff x="214282" y="357166"/>
            <a:chExt cx="8784998" cy="4929222"/>
          </a:xfrm>
        </p:grpSpPr>
        <p:sp>
          <p:nvSpPr>
            <p:cNvPr id="32" name="31 Rectángulo redondeado"/>
            <p:cNvSpPr/>
            <p:nvPr/>
          </p:nvSpPr>
          <p:spPr>
            <a:xfrm>
              <a:off x="357158" y="1142984"/>
              <a:ext cx="2214578" cy="4286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/>
            </a:p>
          </p:txBody>
        </p:sp>
        <p:sp>
          <p:nvSpPr>
            <p:cNvPr id="33" name="32 Rectángulo redondeado"/>
            <p:cNvSpPr/>
            <p:nvPr/>
          </p:nvSpPr>
          <p:spPr>
            <a:xfrm>
              <a:off x="571472" y="1928802"/>
              <a:ext cx="2000264" cy="42862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/>
            </a:p>
          </p:txBody>
        </p:sp>
        <p:sp>
          <p:nvSpPr>
            <p:cNvPr id="34" name="33 Rectángulo redondeado"/>
            <p:cNvSpPr/>
            <p:nvPr/>
          </p:nvSpPr>
          <p:spPr>
            <a:xfrm>
              <a:off x="3428992" y="1071546"/>
              <a:ext cx="1714512" cy="1214446"/>
            </a:xfrm>
            <a:prstGeom prst="round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/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500034" y="1202280"/>
              <a:ext cx="201208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500" b="1" dirty="0" err="1" smtClean="0">
                  <a:latin typeface="Arial" pitchFamily="34" charset="0"/>
                  <a:cs typeface="Arial" pitchFamily="34" charset="0"/>
                </a:rPr>
                <a:t>Mechanistic</a:t>
              </a:r>
              <a:r>
                <a:rPr lang="es-UY" sz="15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UY" sz="1500" b="1" dirty="0" err="1" smtClean="0">
                  <a:latin typeface="Arial" pitchFamily="34" charset="0"/>
                  <a:cs typeface="Arial" pitchFamily="34" charset="0"/>
                </a:rPr>
                <a:t>models</a:t>
              </a:r>
              <a:endParaRPr lang="es-UY" sz="15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571472" y="1988098"/>
              <a:ext cx="21431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sz="1500" b="1" dirty="0" err="1" smtClean="0">
                  <a:latin typeface="Arial" pitchFamily="34" charset="0"/>
                  <a:cs typeface="Arial" pitchFamily="34" charset="0"/>
                </a:rPr>
                <a:t>Field</a:t>
              </a:r>
              <a:r>
                <a:rPr lang="es-UY" sz="15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UY" sz="1500" b="1" dirty="0" err="1" smtClean="0">
                  <a:latin typeface="Arial" pitchFamily="34" charset="0"/>
                  <a:cs typeface="Arial" pitchFamily="34" charset="0"/>
                </a:rPr>
                <a:t>measurements</a:t>
              </a:r>
              <a:endParaRPr lang="es-UY" sz="15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7" name="36 Conector angular"/>
            <p:cNvCxnSpPr>
              <a:stCxn id="32" idx="3"/>
              <a:endCxn id="34" idx="1"/>
            </p:cNvCxnSpPr>
            <p:nvPr/>
          </p:nvCxnSpPr>
          <p:spPr>
            <a:xfrm>
              <a:off x="2571736" y="1357298"/>
              <a:ext cx="857256" cy="32147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37 Forma"/>
            <p:cNvCxnSpPr>
              <a:stCxn id="33" idx="3"/>
            </p:cNvCxnSpPr>
            <p:nvPr/>
          </p:nvCxnSpPr>
          <p:spPr>
            <a:xfrm flipV="1">
              <a:off x="2571736" y="1500176"/>
              <a:ext cx="428628" cy="642940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CuadroTexto"/>
            <p:cNvSpPr txBox="1"/>
            <p:nvPr/>
          </p:nvSpPr>
          <p:spPr>
            <a:xfrm>
              <a:off x="6015490" y="500042"/>
              <a:ext cx="2056973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UY" i="1" dirty="0" err="1" smtClean="0">
                  <a:latin typeface="Arial" pitchFamily="34" charset="0"/>
                  <a:cs typeface="Arial" pitchFamily="34" charset="0"/>
                </a:rPr>
                <a:t>Mapping</a:t>
              </a:r>
              <a:r>
                <a:rPr lang="es-UY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UY" i="1" dirty="0" err="1" smtClean="0">
                  <a:latin typeface="Arial" pitchFamily="34" charset="0"/>
                  <a:cs typeface="Arial" pitchFamily="34" charset="0"/>
                </a:rPr>
                <a:t>functions</a:t>
              </a:r>
              <a:endParaRPr lang="es-UY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214282" y="357166"/>
              <a:ext cx="2928958" cy="2214578"/>
            </a:xfrm>
            <a:prstGeom prst="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571472" y="500042"/>
              <a:ext cx="2274982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UY" i="1" dirty="0" err="1" smtClean="0">
                  <a:latin typeface="Arial" pitchFamily="34" charset="0"/>
                  <a:cs typeface="Arial" pitchFamily="34" charset="0"/>
                </a:rPr>
                <a:t>Production</a:t>
              </a:r>
              <a:r>
                <a:rPr lang="es-UY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UY" i="1" dirty="0" err="1" smtClean="0">
                  <a:latin typeface="Arial" pitchFamily="34" charset="0"/>
                  <a:cs typeface="Arial" pitchFamily="34" charset="0"/>
                </a:rPr>
                <a:t>functions</a:t>
              </a:r>
              <a:endParaRPr lang="es-UY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2" name="Picture 12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081" r="3896"/>
            <a:stretch>
              <a:fillRect/>
            </a:stretch>
          </p:blipFill>
          <p:spPr bwMode="auto">
            <a:xfrm>
              <a:off x="5429256" y="928670"/>
              <a:ext cx="3570024" cy="281451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43" name="42 CuadroTexto"/>
            <p:cNvSpPr txBox="1"/>
            <p:nvPr/>
          </p:nvSpPr>
          <p:spPr>
            <a:xfrm>
              <a:off x="5572132" y="4105967"/>
              <a:ext cx="2857520" cy="32316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UY" sz="1500" b="1" i="1" dirty="0" smtClean="0">
                  <a:latin typeface="Arial" pitchFamily="34" charset="0"/>
                  <a:cs typeface="Arial" pitchFamily="34" charset="0"/>
                </a:rPr>
                <a:t>  ESPI = (</a:t>
              </a:r>
              <a:r>
                <a:rPr lang="es-UY" sz="1500" b="1" i="1" dirty="0" err="1" smtClean="0">
                  <a:latin typeface="Arial" pitchFamily="34" charset="0"/>
                  <a:cs typeface="Arial" pitchFamily="34" charset="0"/>
                </a:rPr>
                <a:t>NDVI</a:t>
              </a:r>
              <a:r>
                <a:rPr lang="es-UY" sz="1500" b="1" i="1" baseline="-25000" dirty="0" err="1" smtClean="0">
                  <a:latin typeface="Arial" pitchFamily="34" charset="0"/>
                  <a:cs typeface="Arial" pitchFamily="34" charset="0"/>
                </a:rPr>
                <a:t>mean</a:t>
              </a:r>
              <a:r>
                <a:rPr lang="es-UY" sz="1500" b="1" i="1" dirty="0" smtClean="0">
                  <a:latin typeface="Arial" pitchFamily="34" charset="0"/>
                  <a:cs typeface="Arial" pitchFamily="34" charset="0"/>
                </a:rPr>
                <a:t>)</a:t>
              </a:r>
              <a:r>
                <a:rPr lang="es-UY" sz="1500" b="1" i="1" baseline="30000" dirty="0" smtClean="0">
                  <a:latin typeface="Arial" pitchFamily="34" charset="0"/>
                  <a:cs typeface="Arial" pitchFamily="34" charset="0"/>
                </a:rPr>
                <a:t>x</a:t>
              </a:r>
              <a:r>
                <a:rPr lang="es-UY" sz="1500" b="1" i="1" dirty="0" smtClean="0">
                  <a:latin typeface="Arial" pitchFamily="34" charset="0"/>
                  <a:cs typeface="Arial" pitchFamily="34" charset="0"/>
                </a:rPr>
                <a:t>(1-NDVI</a:t>
              </a:r>
              <a:r>
                <a:rPr lang="es-UY" sz="1500" b="1" i="1" baseline="-25000" dirty="0" smtClean="0">
                  <a:latin typeface="Arial" pitchFamily="34" charset="0"/>
                  <a:cs typeface="Arial" pitchFamily="34" charset="0"/>
                </a:rPr>
                <a:t>CV</a:t>
              </a:r>
              <a:r>
                <a:rPr lang="es-UY" sz="1500" b="1" i="1" dirty="0" smtClean="0">
                  <a:latin typeface="Arial" pitchFamily="34" charset="0"/>
                  <a:cs typeface="Arial" pitchFamily="34" charset="0"/>
                </a:rPr>
                <a:t>)</a:t>
              </a:r>
              <a:endParaRPr lang="es-UY" sz="1500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3307468" y="3335537"/>
              <a:ext cx="1714512" cy="16430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/>
            </a:p>
          </p:txBody>
        </p:sp>
        <p:sp>
          <p:nvSpPr>
            <p:cNvPr id="45" name="44 CuadroTexto"/>
            <p:cNvSpPr txBox="1"/>
            <p:nvPr/>
          </p:nvSpPr>
          <p:spPr>
            <a:xfrm rot="16200000">
              <a:off x="2779719" y="401668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b="1" i="1" dirty="0" smtClean="0"/>
                <a:t>ESPI</a:t>
              </a:r>
              <a:endParaRPr lang="es-UY" dirty="0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3093154" y="4978611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400" dirty="0" smtClean="0">
                  <a:latin typeface="Arial" pitchFamily="34" charset="0"/>
                  <a:cs typeface="Arial" pitchFamily="34" charset="0"/>
                </a:rPr>
                <a:t>2000</a:t>
              </a:r>
              <a:endParaRPr lang="es-UY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4593352" y="4978611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400" dirty="0" smtClean="0">
                  <a:latin typeface="Arial" pitchFamily="34" charset="0"/>
                  <a:cs typeface="Arial" pitchFamily="34" charset="0"/>
                </a:rPr>
                <a:t>2014</a:t>
              </a:r>
              <a:endParaRPr lang="es-UY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8" name="47 Conector recto"/>
            <p:cNvCxnSpPr/>
            <p:nvPr/>
          </p:nvCxnSpPr>
          <p:spPr>
            <a:xfrm>
              <a:off x="3450344" y="3692727"/>
              <a:ext cx="1285884" cy="92869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48 Conector recto"/>
            <p:cNvCxnSpPr/>
            <p:nvPr/>
          </p:nvCxnSpPr>
          <p:spPr>
            <a:xfrm>
              <a:off x="3450344" y="4192793"/>
              <a:ext cx="1357322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Conector recto"/>
            <p:cNvCxnSpPr/>
            <p:nvPr/>
          </p:nvCxnSpPr>
          <p:spPr>
            <a:xfrm flipV="1">
              <a:off x="3521782" y="3764165"/>
              <a:ext cx="1214446" cy="928694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"/>
            <p:cNvCxnSpPr/>
            <p:nvPr/>
          </p:nvCxnSpPr>
          <p:spPr>
            <a:xfrm rot="5400000">
              <a:off x="3558295" y="3942760"/>
              <a:ext cx="213520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51 Conector recto"/>
            <p:cNvCxnSpPr/>
            <p:nvPr/>
          </p:nvCxnSpPr>
          <p:spPr>
            <a:xfrm>
              <a:off x="3736096" y="4548395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52 Elipse"/>
            <p:cNvSpPr/>
            <p:nvPr/>
          </p:nvSpPr>
          <p:spPr>
            <a:xfrm>
              <a:off x="3593220" y="3764165"/>
              <a:ext cx="428628" cy="4286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928662" y="3857628"/>
              <a:ext cx="2000265" cy="6209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/>
            </a:p>
          </p:txBody>
        </p:sp>
        <p:sp>
          <p:nvSpPr>
            <p:cNvPr id="55" name="54 CuadroTexto"/>
            <p:cNvSpPr txBox="1"/>
            <p:nvPr/>
          </p:nvSpPr>
          <p:spPr>
            <a:xfrm flipH="1">
              <a:off x="857224" y="3902523"/>
              <a:ext cx="20717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UY" sz="1600" i="1" dirty="0" err="1" smtClean="0">
                  <a:latin typeface="Arial" pitchFamily="34" charset="0"/>
                  <a:cs typeface="Arial" pitchFamily="34" charset="0"/>
                </a:rPr>
                <a:t>Map</a:t>
              </a:r>
              <a:r>
                <a:rPr lang="es-UY" sz="1600" i="1" dirty="0" smtClean="0">
                  <a:latin typeface="Arial" pitchFamily="34" charset="0"/>
                  <a:cs typeface="Arial" pitchFamily="34" charset="0"/>
                </a:rPr>
                <a:t> of ESPI </a:t>
              </a:r>
              <a:r>
                <a:rPr lang="es-UY" sz="1600" i="1" dirty="0" err="1" smtClean="0">
                  <a:latin typeface="Arial" pitchFamily="34" charset="0"/>
                  <a:cs typeface="Arial" pitchFamily="34" charset="0"/>
                </a:rPr>
                <a:t>trends</a:t>
              </a:r>
              <a:r>
                <a:rPr lang="es-UY" sz="1600" i="1" dirty="0" smtClean="0">
                  <a:latin typeface="Arial" pitchFamily="34" charset="0"/>
                  <a:cs typeface="Arial" pitchFamily="34" charset="0"/>
                </a:rPr>
                <a:t> 2000-2014</a:t>
              </a:r>
              <a:endParaRPr lang="es-UY" sz="16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428992" y="1110935"/>
              <a:ext cx="16430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UY" sz="1600" b="1" dirty="0" err="1" smtClean="0"/>
                <a:t>Ecosystem</a:t>
              </a:r>
              <a:r>
                <a:rPr lang="es-UY" sz="1600" b="1" dirty="0" smtClean="0"/>
                <a:t> </a:t>
              </a:r>
            </a:p>
            <a:p>
              <a:pPr algn="ctr"/>
              <a:r>
                <a:rPr lang="es-UY" sz="1600" b="1" dirty="0" err="1" smtClean="0"/>
                <a:t>Services</a:t>
              </a:r>
              <a:r>
                <a:rPr lang="es-UY" sz="1600" b="1" dirty="0" smtClean="0"/>
                <a:t> (ES) </a:t>
              </a:r>
            </a:p>
            <a:p>
              <a:pPr algn="ctr"/>
              <a:r>
                <a:rPr lang="es-UY" sz="1600" b="1" dirty="0" err="1" smtClean="0"/>
                <a:t>provision</a:t>
              </a:r>
              <a:r>
                <a:rPr lang="es-UY" sz="1600" b="1" dirty="0" smtClean="0"/>
                <a:t> </a:t>
              </a:r>
            </a:p>
            <a:p>
              <a:pPr algn="ctr"/>
              <a:r>
                <a:rPr lang="es-UY" sz="1600" b="1" dirty="0" err="1" smtClean="0"/>
                <a:t>estimates</a:t>
              </a:r>
              <a:r>
                <a:rPr lang="es-UY" sz="1600" b="1" dirty="0" smtClean="0"/>
                <a:t> </a:t>
              </a:r>
              <a:endParaRPr lang="es-UY" sz="1600" b="1" dirty="0"/>
            </a:p>
          </p:txBody>
        </p:sp>
        <p:cxnSp>
          <p:nvCxnSpPr>
            <p:cNvPr id="57" name="56 Conector recto de flecha"/>
            <p:cNvCxnSpPr/>
            <p:nvPr/>
          </p:nvCxnSpPr>
          <p:spPr>
            <a:xfrm>
              <a:off x="5143504" y="1714488"/>
              <a:ext cx="428628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59 Rectángulo"/>
            <p:cNvSpPr/>
            <p:nvPr/>
          </p:nvSpPr>
          <p:spPr>
            <a:xfrm>
              <a:off x="5572133" y="357166"/>
              <a:ext cx="3357586" cy="3357586"/>
            </a:xfrm>
            <a:prstGeom prst="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 dirty="0"/>
            </a:p>
          </p:txBody>
        </p:sp>
        <p:cxnSp>
          <p:nvCxnSpPr>
            <p:cNvPr id="61" name="60 Conector recto de flecha"/>
            <p:cNvCxnSpPr/>
            <p:nvPr/>
          </p:nvCxnSpPr>
          <p:spPr>
            <a:xfrm rot="5400000">
              <a:off x="6965967" y="3893347"/>
              <a:ext cx="356396" cy="7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61 Conector recto"/>
            <p:cNvCxnSpPr/>
            <p:nvPr/>
          </p:nvCxnSpPr>
          <p:spPr>
            <a:xfrm rot="5400000">
              <a:off x="3914691" y="4442032"/>
              <a:ext cx="213520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62 Conector recto"/>
            <p:cNvCxnSpPr/>
            <p:nvPr/>
          </p:nvCxnSpPr>
          <p:spPr>
            <a:xfrm>
              <a:off x="3664658" y="4048329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63 Elipse"/>
            <p:cNvSpPr/>
            <p:nvPr/>
          </p:nvSpPr>
          <p:spPr>
            <a:xfrm>
              <a:off x="3674182" y="4264231"/>
              <a:ext cx="419104" cy="428628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/>
            </a:p>
          </p:txBody>
        </p:sp>
        <p:sp>
          <p:nvSpPr>
            <p:cNvPr id="66" name="65 Rectángulo"/>
            <p:cNvSpPr/>
            <p:nvPr/>
          </p:nvSpPr>
          <p:spPr>
            <a:xfrm>
              <a:off x="785786" y="3214686"/>
              <a:ext cx="4357718" cy="2071702"/>
            </a:xfrm>
            <a:prstGeom prst="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 dirty="0"/>
            </a:p>
          </p:txBody>
        </p:sp>
        <p:cxnSp>
          <p:nvCxnSpPr>
            <p:cNvPr id="67" name="66 Conector curvado"/>
            <p:cNvCxnSpPr>
              <a:stCxn id="64" idx="4"/>
              <a:endCxn id="54" idx="2"/>
            </p:cNvCxnSpPr>
            <p:nvPr/>
          </p:nvCxnSpPr>
          <p:spPr>
            <a:xfrm rot="5400000" flipH="1">
              <a:off x="2799108" y="3608233"/>
              <a:ext cx="214314" cy="1954939"/>
            </a:xfrm>
            <a:prstGeom prst="curvedConnector3">
              <a:avLst>
                <a:gd name="adj1" fmla="val -106666"/>
              </a:avLst>
            </a:prstGeom>
            <a:ln w="2540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curvado"/>
            <p:cNvCxnSpPr>
              <a:stCxn id="53" idx="0"/>
              <a:endCxn id="55" idx="0"/>
            </p:cNvCxnSpPr>
            <p:nvPr/>
          </p:nvCxnSpPr>
          <p:spPr>
            <a:xfrm rot="16200000" flipH="1" flipV="1">
              <a:off x="2781126" y="2876114"/>
              <a:ext cx="138358" cy="1914459"/>
            </a:xfrm>
            <a:prstGeom prst="curvedConnector3">
              <a:avLst>
                <a:gd name="adj1" fmla="val -165224"/>
              </a:avLst>
            </a:prstGeom>
            <a:ln w="254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68 Rectángulo"/>
            <p:cNvSpPr/>
            <p:nvPr/>
          </p:nvSpPr>
          <p:spPr>
            <a:xfrm>
              <a:off x="7286645" y="1214422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UY" b="1" dirty="0" smtClean="0">
                  <a:latin typeface="Arial" pitchFamily="34" charset="0"/>
                  <a:cs typeface="Arial" pitchFamily="34" charset="0"/>
                </a:rPr>
                <a:t>ES</a:t>
              </a:r>
              <a:endParaRPr lang="es-AR" dirty="0"/>
            </a:p>
          </p:txBody>
        </p:sp>
        <p:cxnSp>
          <p:nvCxnSpPr>
            <p:cNvPr id="86" name="85 Conector recto de flecha"/>
            <p:cNvCxnSpPr/>
            <p:nvPr/>
          </p:nvCxnSpPr>
          <p:spPr>
            <a:xfrm flipH="1" flipV="1">
              <a:off x="5143504" y="4284668"/>
              <a:ext cx="428628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57 CuadroTexto"/>
          <p:cNvSpPr txBox="1"/>
          <p:nvPr/>
        </p:nvSpPr>
        <p:spPr>
          <a:xfrm>
            <a:off x="285720" y="6143644"/>
            <a:ext cx="340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 smtClean="0"/>
              <a:t>Paruelo et al. 2016. </a:t>
            </a:r>
            <a:r>
              <a:rPr lang="es-UY" dirty="0" err="1" smtClean="0"/>
              <a:t>Ecol</a:t>
            </a:r>
            <a:r>
              <a:rPr lang="es-UY" dirty="0" smtClean="0"/>
              <a:t> </a:t>
            </a:r>
            <a:r>
              <a:rPr lang="es-UY" dirty="0" err="1" smtClean="0"/>
              <a:t>Indicators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66466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1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0" y="440222"/>
            <a:ext cx="4166686" cy="5650523"/>
          </a:xfrm>
          <a:prstGeom prst="rect">
            <a:avLst/>
          </a:prstGeom>
          <a:ln>
            <a:noFill/>
          </a:ln>
        </p:spPr>
      </p:pic>
      <p:sp>
        <p:nvSpPr>
          <p:cNvPr id="21" name="20 CuadroTexto"/>
          <p:cNvSpPr txBox="1"/>
          <p:nvPr/>
        </p:nvSpPr>
        <p:spPr>
          <a:xfrm>
            <a:off x="84390" y="6401742"/>
            <a:ext cx="359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 smtClean="0"/>
              <a:t>Paruelo et al. 2016. </a:t>
            </a:r>
            <a:r>
              <a:rPr lang="es-UY" dirty="0" err="1" smtClean="0"/>
              <a:t>Ecol</a:t>
            </a:r>
            <a:r>
              <a:rPr lang="es-UY" dirty="0" smtClean="0"/>
              <a:t> </a:t>
            </a:r>
            <a:r>
              <a:rPr lang="es-UY" dirty="0" err="1" smtClean="0"/>
              <a:t>Indicators</a:t>
            </a:r>
            <a:endParaRPr lang="es-UY" dirty="0"/>
          </a:p>
        </p:txBody>
      </p:sp>
      <p:pic>
        <p:nvPicPr>
          <p:cNvPr id="23" name="2 Imagen" descr="unna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956" y="440222"/>
            <a:ext cx="3979398" cy="562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5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18 Grupo"/>
          <p:cNvGrpSpPr/>
          <p:nvPr/>
        </p:nvGrpSpPr>
        <p:grpSpPr>
          <a:xfrm>
            <a:off x="1463411" y="1412776"/>
            <a:ext cx="5377974" cy="3843256"/>
            <a:chOff x="3698611" y="1268760"/>
            <a:chExt cx="5377974" cy="3843256"/>
          </a:xfrm>
        </p:grpSpPr>
        <p:grpSp>
          <p:nvGrpSpPr>
            <p:cNvPr id="11" name="10 Grupo"/>
            <p:cNvGrpSpPr/>
            <p:nvPr/>
          </p:nvGrpSpPr>
          <p:grpSpPr>
            <a:xfrm>
              <a:off x="3698611" y="1268760"/>
              <a:ext cx="5377974" cy="3718567"/>
              <a:chOff x="593204" y="548680"/>
              <a:chExt cx="7914754" cy="5472608"/>
            </a:xfrm>
          </p:grpSpPr>
          <p:grpSp>
            <p:nvGrpSpPr>
              <p:cNvPr id="7" name="6 Grupo"/>
              <p:cNvGrpSpPr/>
              <p:nvPr/>
            </p:nvGrpSpPr>
            <p:grpSpPr>
              <a:xfrm>
                <a:off x="593204" y="548680"/>
                <a:ext cx="7914754" cy="5472608"/>
                <a:chOff x="593204" y="548680"/>
                <a:chExt cx="7914754" cy="5472608"/>
              </a:xfrm>
            </p:grpSpPr>
            <p:pic>
              <p:nvPicPr>
                <p:cNvPr id="4" name="3 Imagen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711" b="2564"/>
                <a:stretch>
                  <a:fillRect/>
                </a:stretch>
              </p:blipFill>
              <p:spPr bwMode="auto">
                <a:xfrm>
                  <a:off x="755576" y="548680"/>
                  <a:ext cx="7752382" cy="5472608"/>
                </a:xfrm>
                <a:prstGeom prst="rect">
                  <a:avLst/>
                </a:prstGeom>
                <a:noFill/>
              </p:spPr>
            </p:pic>
            <p:sp>
              <p:nvSpPr>
                <p:cNvPr id="5" name="4 Rectángulo"/>
                <p:cNvSpPr/>
                <p:nvPr/>
              </p:nvSpPr>
              <p:spPr>
                <a:xfrm rot="16200000">
                  <a:off x="-212300" y="2944039"/>
                  <a:ext cx="2260776" cy="4373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sp>
              <p:nvSpPr>
                <p:cNvPr id="6" name="5 CuadroTexto"/>
                <p:cNvSpPr txBox="1"/>
                <p:nvPr/>
              </p:nvSpPr>
              <p:spPr>
                <a:xfrm rot="16200000">
                  <a:off x="-565674" y="2661326"/>
                  <a:ext cx="2861302" cy="543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AR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ESPI/MAP (x1000)</a:t>
                  </a:r>
                  <a:endParaRPr lang="es-AR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9" name="8 Rectángulo"/>
              <p:cNvSpPr/>
              <p:nvPr/>
            </p:nvSpPr>
            <p:spPr>
              <a:xfrm rot="16200000">
                <a:off x="6696236" y="1232756"/>
                <a:ext cx="720080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6787012" y="953213"/>
                <a:ext cx="495649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RPG</a:t>
                </a:r>
                <a:endParaRPr lang="es-A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6788152" y="1332303"/>
                <a:ext cx="634214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Chaco</a:t>
                </a:r>
                <a:endParaRPr lang="es-A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2" name="11 Rectángulo"/>
            <p:cNvSpPr/>
            <p:nvPr/>
          </p:nvSpPr>
          <p:spPr>
            <a:xfrm rot="16200000">
              <a:off x="6133044" y="4620363"/>
              <a:ext cx="440357" cy="4892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148064" y="474268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Human</a:t>
              </a:r>
              <a:r>
                <a:rPr lang="es-A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s-AR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Influence</a:t>
              </a:r>
              <a:r>
                <a:rPr lang="es-A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s-AR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Index</a:t>
              </a:r>
              <a:endParaRPr lang="es-AR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6" name="16 Rectángulo"/>
          <p:cNvSpPr/>
          <p:nvPr/>
        </p:nvSpPr>
        <p:spPr>
          <a:xfrm>
            <a:off x="4837712" y="3479967"/>
            <a:ext cx="1134126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871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217" y="900848"/>
            <a:ext cx="5393737" cy="419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26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706" y="762000"/>
            <a:ext cx="4930588" cy="48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8235" y="246530"/>
            <a:ext cx="8258735" cy="287899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es-MX" sz="1412" b="1">
                <a:solidFill>
                  <a:schemeClr val="tx2"/>
                </a:solidFill>
              </a:rPr>
              <a:t>Fig 1. ECOSER 2.0 flow chart.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26676" y="5748618"/>
            <a:ext cx="8101853" cy="5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s-MX" sz="1059" dirty="0" err="1"/>
              <a:t>Laterra</a:t>
            </a:r>
            <a:r>
              <a:rPr lang="en-US" altLang="es-MX" sz="1059" dirty="0"/>
              <a:t> P, </a:t>
            </a:r>
            <a:r>
              <a:rPr lang="en-US" altLang="es-MX" sz="1059" dirty="0" err="1"/>
              <a:t>Barral</a:t>
            </a:r>
            <a:r>
              <a:rPr lang="en-US" altLang="es-MX" sz="1059" dirty="0"/>
              <a:t> P, Carmona A, </a:t>
            </a:r>
            <a:r>
              <a:rPr lang="en-US" altLang="es-MX" sz="1059" dirty="0" err="1"/>
              <a:t>Nahuelhual</a:t>
            </a:r>
            <a:r>
              <a:rPr lang="en-US" altLang="es-MX" sz="1059" dirty="0"/>
              <a:t> L (2016) Focusing Conservation Efforts on Ecosystem Service Supply May Increase Vulnerability of Socio-Ecological Systems. PLOS ONE 11(5): e0155019. https://doi.org/10.1371/journal.pone.0155019</a:t>
            </a:r>
          </a:p>
          <a:p>
            <a:pPr eaLnBrk="1" hangingPunct="1"/>
            <a:r>
              <a:rPr lang="en-US" altLang="es-MX" sz="1059" dirty="0">
                <a:hlinkClick r:id="rId3"/>
              </a:rPr>
              <a:t>http://journals.plos.org/plosone/article?id=10.1371/journal.pone.0155019</a:t>
            </a:r>
            <a:endParaRPr lang="en-US" altLang="es-MX" sz="1059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176" y="6152030"/>
            <a:ext cx="2140324" cy="6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9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P. Laterra, Xalapa 2016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2622-C620-450C-A6B8-AA7781A27E3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625" y="836712"/>
            <a:ext cx="4441928" cy="574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89531" y="14654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Ancud, </a:t>
            </a:r>
            <a:r>
              <a:rPr lang="es-AR" dirty="0" err="1">
                <a:solidFill>
                  <a:srgbClr val="FF0000"/>
                </a:solidFill>
              </a:rPr>
              <a:t>Chiloe</a:t>
            </a:r>
            <a:r>
              <a:rPr lang="es-AR" dirty="0">
                <a:solidFill>
                  <a:srgbClr val="FF0000"/>
                </a:solidFill>
              </a:rPr>
              <a:t>, Chile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773589" y="116632"/>
            <a:ext cx="222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Mar Chiquita, Buenos Aires, Argentina</a:t>
            </a:r>
          </a:p>
        </p:txBody>
      </p:sp>
      <p:grpSp>
        <p:nvGrpSpPr>
          <p:cNvPr id="8" name="1 Grupo"/>
          <p:cNvGrpSpPr/>
          <p:nvPr/>
        </p:nvGrpSpPr>
        <p:grpSpPr>
          <a:xfrm>
            <a:off x="676748" y="2597046"/>
            <a:ext cx="2844463" cy="1529584"/>
            <a:chOff x="1465131" y="1544856"/>
            <a:chExt cx="2844998" cy="1529769"/>
          </a:xfrm>
        </p:grpSpPr>
        <p:cxnSp>
          <p:nvCxnSpPr>
            <p:cNvPr id="11" name="4 Conector recto de flecha"/>
            <p:cNvCxnSpPr/>
            <p:nvPr/>
          </p:nvCxnSpPr>
          <p:spPr>
            <a:xfrm flipH="1" flipV="1">
              <a:off x="2235985" y="1544856"/>
              <a:ext cx="1317236" cy="1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cxnSp>
          <p:nvCxnSpPr>
            <p:cNvPr id="12" name="5 Conector recto de flecha"/>
            <p:cNvCxnSpPr/>
            <p:nvPr/>
          </p:nvCxnSpPr>
          <p:spPr>
            <a:xfrm>
              <a:off x="2212654" y="3074625"/>
              <a:ext cx="1334488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13" name="6 Elipse"/>
            <p:cNvSpPr/>
            <p:nvPr/>
          </p:nvSpPr>
          <p:spPr>
            <a:xfrm>
              <a:off x="2981661" y="1657356"/>
              <a:ext cx="1328468" cy="1233577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 kern="0">
                  <a:solidFill>
                    <a:sysClr val="windowText" lastClr="000000"/>
                  </a:solidFill>
                  <a:ea typeface="Times New Roman"/>
                  <a:cs typeface="Times New Roman"/>
                </a:rPr>
                <a:t> </a:t>
              </a:r>
              <a:endParaRPr lang="es-AR" sz="1100" kern="0">
                <a:solidFill>
                  <a:sysClr val="windowText" lastClr="000000"/>
                </a:solidFill>
                <a:ea typeface="Times New Roman"/>
                <a:cs typeface="Times New Roman"/>
              </a:endParaRPr>
            </a:p>
          </p:txBody>
        </p:sp>
        <p:sp>
          <p:nvSpPr>
            <p:cNvPr id="14" name="17 Elipse"/>
            <p:cNvSpPr/>
            <p:nvPr/>
          </p:nvSpPr>
          <p:spPr>
            <a:xfrm>
              <a:off x="1465131" y="1664748"/>
              <a:ext cx="1328420" cy="123317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000" kern="0">
                  <a:solidFill>
                    <a:sysClr val="windowText" lastClr="000000"/>
                  </a:solidFill>
                  <a:ea typeface="Times New Roman"/>
                  <a:cs typeface="Times New Roman"/>
                </a:rPr>
                <a:t> </a:t>
              </a:r>
              <a:endParaRPr lang="es-AR" sz="1100" kern="0">
                <a:solidFill>
                  <a:sysClr val="windowText" lastClr="000000"/>
                </a:solidFill>
                <a:ea typeface="Times New Roman"/>
                <a:cs typeface="Times New Roman"/>
              </a:endParaRPr>
            </a:p>
          </p:txBody>
        </p:sp>
        <p:sp>
          <p:nvSpPr>
            <p:cNvPr id="15" name="21 Cuadro de texto"/>
            <p:cNvSpPr txBox="1"/>
            <p:nvPr/>
          </p:nvSpPr>
          <p:spPr>
            <a:xfrm>
              <a:off x="1509895" y="1819324"/>
              <a:ext cx="1231900" cy="95821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 b="1" kern="0">
                  <a:solidFill>
                    <a:sysClr val="windowText" lastClr="000000"/>
                  </a:solidFill>
                  <a:ea typeface="Times New Roman"/>
                  <a:cs typeface="Times New Roman"/>
                </a:rPr>
                <a:t>Focus on SEV hotspots</a:t>
              </a:r>
              <a:r>
                <a:rPr lang="en-US" sz="1000" kern="0">
                  <a:solidFill>
                    <a:sysClr val="windowText" lastClr="000000"/>
                  </a:solidFill>
                  <a:ea typeface="Times New Roman"/>
                  <a:cs typeface="Times New Roman"/>
                </a:rPr>
                <a:t> </a:t>
              </a:r>
              <a:r>
                <a:rPr lang="en-US" sz="1100" kern="0">
                  <a:solidFill>
                    <a:sysClr val="windowText" lastClr="000000"/>
                  </a:solidFill>
                  <a:ea typeface="Times New Roman"/>
                  <a:cs typeface="Times New Roman"/>
                </a:rPr>
                <a:t>(scenario-based planning)</a:t>
              </a:r>
              <a:endParaRPr lang="es-AR" sz="1100" kern="0">
                <a:solidFill>
                  <a:sysClr val="windowText" lastClr="000000"/>
                </a:solidFill>
                <a:ea typeface="Times New Roma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 kern="0">
                  <a:solidFill>
                    <a:sysClr val="windowText" lastClr="000000"/>
                  </a:solidFill>
                  <a:latin typeface="Times New Roman"/>
                  <a:ea typeface="Times New Roman"/>
                </a:rPr>
                <a:t> </a:t>
              </a:r>
              <a:endParaRPr lang="es-AR" sz="1200" kern="0">
                <a:solidFill>
                  <a:sysClr val="windowText" lastClr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6" name="21 Cuadro de texto"/>
            <p:cNvSpPr txBox="1"/>
            <p:nvPr/>
          </p:nvSpPr>
          <p:spPr>
            <a:xfrm>
              <a:off x="2990287" y="1819243"/>
              <a:ext cx="1312370" cy="91476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 b="1" kern="0">
                  <a:solidFill>
                    <a:sysClr val="windowText" lastClr="000000"/>
                  </a:solidFill>
                  <a:ea typeface="Times New Roman"/>
                  <a:cs typeface="Times New Roman"/>
                </a:rPr>
                <a:t>Focus on ESS hotspots   </a:t>
              </a:r>
              <a:r>
                <a:rPr lang="en-US" sz="1100" kern="0">
                  <a:solidFill>
                    <a:sysClr val="windowText" lastClr="000000"/>
                  </a:solidFill>
                  <a:ea typeface="Times New Roman"/>
                  <a:cs typeface="Times New Roman"/>
                </a:rPr>
                <a:t>     (supply maintenance)</a:t>
              </a:r>
              <a:endParaRPr lang="es-AR" sz="1100" kern="0">
                <a:solidFill>
                  <a:sysClr val="windowText" lastClr="000000"/>
                </a:solidFill>
                <a:ea typeface="Times New Roma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 kern="0">
                  <a:solidFill>
                    <a:sysClr val="windowText" lastClr="000000"/>
                  </a:solidFill>
                  <a:latin typeface="Times New Roman"/>
                  <a:ea typeface="Times New Roman"/>
                </a:rPr>
                <a:t> </a:t>
              </a:r>
              <a:endParaRPr lang="es-AR" sz="1200" kern="0">
                <a:solidFill>
                  <a:sysClr val="windowText" lastClr="000000"/>
                </a:solidFill>
                <a:latin typeface="Times New Roman"/>
                <a:ea typeface="Times New Roman"/>
              </a:endParaRP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13497" y="6217333"/>
            <a:ext cx="8101853" cy="5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s-MX" sz="1059" dirty="0" err="1"/>
              <a:t>Laterra</a:t>
            </a:r>
            <a:r>
              <a:rPr lang="en-US" altLang="es-MX" sz="1059" dirty="0"/>
              <a:t> P, </a:t>
            </a:r>
            <a:r>
              <a:rPr lang="en-US" altLang="es-MX" sz="1059" dirty="0" err="1"/>
              <a:t>Barral</a:t>
            </a:r>
            <a:r>
              <a:rPr lang="en-US" altLang="es-MX" sz="1059" dirty="0"/>
              <a:t> P, Carmona A, </a:t>
            </a:r>
            <a:r>
              <a:rPr lang="en-US" altLang="es-MX" sz="1059" dirty="0" err="1"/>
              <a:t>Nahuelhual</a:t>
            </a:r>
            <a:r>
              <a:rPr lang="en-US" altLang="es-MX" sz="1059" dirty="0"/>
              <a:t> L (2016) Focusing Conservation Efforts on Ecosystem Service Supply May Increase Vulnerability of Socio-Ecological Systems. PLOS ONE 11(5): e0155019. https://doi.org/10.1371/journal.pone.0155019</a:t>
            </a:r>
          </a:p>
          <a:p>
            <a:pPr eaLnBrk="1" hangingPunct="1"/>
            <a:r>
              <a:rPr lang="en-US" altLang="es-MX" sz="1059" dirty="0">
                <a:hlinkClick r:id="rId4"/>
              </a:rPr>
              <a:t>http://journals.plos.org/plosone/article?id=10.1371/journal.pone.0155019</a:t>
            </a:r>
            <a:endParaRPr lang="en-US" altLang="es-MX" sz="1059" dirty="0"/>
          </a:p>
        </p:txBody>
      </p:sp>
    </p:spTree>
    <p:extLst>
      <p:ext uri="{BB962C8B-B14F-4D97-AF65-F5344CB8AC3E}">
        <p14:creationId xmlns:p14="http://schemas.microsoft.com/office/powerpoint/2010/main" val="2928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9600" y="832339"/>
            <a:ext cx="4704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dirty="0" err="1" smtClean="0"/>
              <a:t>Policy</a:t>
            </a:r>
            <a:r>
              <a:rPr lang="es-MX" sz="3200" b="1" i="1" dirty="0" smtClean="0"/>
              <a:t> </a:t>
            </a:r>
            <a:r>
              <a:rPr lang="es-MX" sz="3200" b="1" i="1" dirty="0" err="1" smtClean="0"/>
              <a:t>relevance</a:t>
            </a:r>
            <a:r>
              <a:rPr lang="es-MX" sz="3200" b="1" i="1" dirty="0" smtClean="0"/>
              <a:t> -</a:t>
            </a:r>
            <a:r>
              <a:rPr lang="es-MX" sz="3200" b="1" i="1" dirty="0" err="1" smtClean="0"/>
              <a:t>Outreach</a:t>
            </a:r>
            <a:endParaRPr lang="es-MX" sz="3200" b="1" i="1" dirty="0"/>
          </a:p>
        </p:txBody>
      </p:sp>
    </p:spTree>
    <p:extLst>
      <p:ext uri="{BB962C8B-B14F-4D97-AF65-F5344CB8AC3E}">
        <p14:creationId xmlns:p14="http://schemas.microsoft.com/office/powerpoint/2010/main" val="390924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7" y="532284"/>
            <a:ext cx="8954233" cy="48245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771" y="5325979"/>
            <a:ext cx="4850376" cy="15280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526" y="2519553"/>
            <a:ext cx="4978934" cy="432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8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3" y="309469"/>
            <a:ext cx="8710862" cy="530855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BB57077-D85E-4C73-9C0F-4EBA0503D0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905" y="2492200"/>
            <a:ext cx="3729790" cy="37419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F6843AA-D35E-4BFB-86BD-D3AE0855A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06" y="2530474"/>
            <a:ext cx="3498956" cy="38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3 Grupo"/>
          <p:cNvGrpSpPr>
            <a:grpSpLocks/>
          </p:cNvGrpSpPr>
          <p:nvPr/>
        </p:nvGrpSpPr>
        <p:grpSpPr bwMode="auto">
          <a:xfrm>
            <a:off x="3453815" y="2607094"/>
            <a:ext cx="642937" cy="1152525"/>
            <a:chOff x="3357554" y="2786058"/>
            <a:chExt cx="642936" cy="1152861"/>
          </a:xfrm>
        </p:grpSpPr>
        <p:pic>
          <p:nvPicPr>
            <p:cNvPr id="3" name="4 Imagen" descr="logo_lar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54" y="2786058"/>
              <a:ext cx="642936" cy="814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0" y="3643314"/>
              <a:ext cx="428628" cy="29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24 Grupo"/>
          <p:cNvGrpSpPr>
            <a:grpSpLocks/>
          </p:cNvGrpSpPr>
          <p:nvPr/>
        </p:nvGrpSpPr>
        <p:grpSpPr bwMode="auto">
          <a:xfrm>
            <a:off x="4739690" y="2678531"/>
            <a:ext cx="1087437" cy="831850"/>
            <a:chOff x="4643438" y="2857496"/>
            <a:chExt cx="1087551" cy="832819"/>
          </a:xfrm>
        </p:grpSpPr>
        <p:pic>
          <p:nvPicPr>
            <p:cNvPr id="6" name="3 Imagen" descr="geap_gim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2857496"/>
              <a:ext cx="1087551" cy="630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190" y="3394710"/>
              <a:ext cx="428628" cy="29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25 Grupo"/>
          <p:cNvGrpSpPr>
            <a:grpSpLocks/>
          </p:cNvGrpSpPr>
          <p:nvPr/>
        </p:nvGrpSpPr>
        <p:grpSpPr bwMode="auto">
          <a:xfrm>
            <a:off x="3168065" y="4535906"/>
            <a:ext cx="1643062" cy="1009650"/>
            <a:chOff x="3071802" y="4714884"/>
            <a:chExt cx="1642923" cy="1009985"/>
          </a:xfrm>
        </p:grpSpPr>
        <p:pic>
          <p:nvPicPr>
            <p:cNvPr id="9" name="6 Imagen" descr="gea_gimp_180x11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802" y="4714884"/>
              <a:ext cx="1642923" cy="94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830" y="5429264"/>
              <a:ext cx="428628" cy="29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20 Grupo"/>
          <p:cNvGrpSpPr>
            <a:grpSpLocks/>
          </p:cNvGrpSpPr>
          <p:nvPr/>
        </p:nvGrpSpPr>
        <p:grpSpPr bwMode="auto">
          <a:xfrm>
            <a:off x="6097002" y="1392656"/>
            <a:ext cx="809625" cy="1357313"/>
            <a:chOff x="6000760" y="1571612"/>
            <a:chExt cx="809839" cy="1357322"/>
          </a:xfrm>
        </p:grpSpPr>
        <p:pic>
          <p:nvPicPr>
            <p:cNvPr id="12" name="9 Imagen" descr="Logo-uac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60" y="1571612"/>
              <a:ext cx="809839" cy="96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073" y="2571744"/>
              <a:ext cx="555629" cy="357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22 Grupo"/>
          <p:cNvGrpSpPr>
            <a:grpSpLocks/>
          </p:cNvGrpSpPr>
          <p:nvPr/>
        </p:nvGrpSpPr>
        <p:grpSpPr bwMode="auto">
          <a:xfrm>
            <a:off x="1382127" y="3777081"/>
            <a:ext cx="1270000" cy="1044575"/>
            <a:chOff x="1500166" y="3643314"/>
            <a:chExt cx="1269842" cy="1044781"/>
          </a:xfrm>
        </p:grpSpPr>
        <p:pic>
          <p:nvPicPr>
            <p:cNvPr id="15" name="7 Imagen" descr="ciga_gimp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66" y="3643314"/>
              <a:ext cx="1269842" cy="736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18" y="4286256"/>
              <a:ext cx="642942" cy="401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26 Grupo"/>
          <p:cNvGrpSpPr>
            <a:grpSpLocks/>
          </p:cNvGrpSpPr>
          <p:nvPr/>
        </p:nvGrpSpPr>
        <p:grpSpPr bwMode="auto">
          <a:xfrm>
            <a:off x="6001752" y="3750094"/>
            <a:ext cx="952500" cy="1238250"/>
            <a:chOff x="5905900" y="3929066"/>
            <a:chExt cx="952116" cy="1239080"/>
          </a:xfrm>
        </p:grpSpPr>
        <p:pic>
          <p:nvPicPr>
            <p:cNvPr id="18" name="10 Imagen" descr="maryland_logo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900" y="3929066"/>
              <a:ext cx="952116" cy="93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636" y="4857760"/>
              <a:ext cx="500066" cy="310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21 Grupo"/>
          <p:cNvGrpSpPr>
            <a:grpSpLocks/>
          </p:cNvGrpSpPr>
          <p:nvPr/>
        </p:nvGrpSpPr>
        <p:grpSpPr bwMode="auto">
          <a:xfrm>
            <a:off x="2096502" y="1321219"/>
            <a:ext cx="857250" cy="1071562"/>
            <a:chOff x="2143109" y="1571612"/>
            <a:chExt cx="857256" cy="1071569"/>
          </a:xfrm>
        </p:grpSpPr>
        <p:pic>
          <p:nvPicPr>
            <p:cNvPr id="21" name="5 Imagen" descr="gep_gimp_200x116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09" y="1571612"/>
              <a:ext cx="857256" cy="77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84" y="2357430"/>
              <a:ext cx="476252" cy="285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19 Grupo"/>
          <p:cNvGrpSpPr>
            <a:grpSpLocks/>
          </p:cNvGrpSpPr>
          <p:nvPr/>
        </p:nvGrpSpPr>
        <p:grpSpPr bwMode="auto">
          <a:xfrm>
            <a:off x="3882440" y="606844"/>
            <a:ext cx="984250" cy="928687"/>
            <a:chOff x="3786182" y="785794"/>
            <a:chExt cx="984089" cy="928693"/>
          </a:xfrm>
        </p:grpSpPr>
        <p:pic>
          <p:nvPicPr>
            <p:cNvPr id="24" name="8 Imagen" descr="fsociales_udelar_gimp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182" y="785794"/>
              <a:ext cx="984089" cy="570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310" y="1428736"/>
              <a:ext cx="476252" cy="285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33 Conector recto de flecha"/>
          <p:cNvCxnSpPr/>
          <p:nvPr/>
        </p:nvCxnSpPr>
        <p:spPr>
          <a:xfrm rot="16200000" flipH="1">
            <a:off x="2655302" y="2214981"/>
            <a:ext cx="620713" cy="976313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35 Conector recto de flecha"/>
          <p:cNvCxnSpPr/>
          <p:nvPr/>
        </p:nvCxnSpPr>
        <p:spPr>
          <a:xfrm flipV="1">
            <a:off x="4096752" y="2992856"/>
            <a:ext cx="642938" cy="2063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37 Conector recto de flecha"/>
          <p:cNvCxnSpPr/>
          <p:nvPr/>
        </p:nvCxnSpPr>
        <p:spPr>
          <a:xfrm rot="10800000" flipV="1">
            <a:off x="5284202" y="1875256"/>
            <a:ext cx="812800" cy="80327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41 Conector recto de flecha"/>
          <p:cNvCxnSpPr/>
          <p:nvPr/>
        </p:nvCxnSpPr>
        <p:spPr>
          <a:xfrm rot="10800000">
            <a:off x="4096752" y="3013494"/>
            <a:ext cx="1905000" cy="120332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43 Conector recto de flecha"/>
          <p:cNvCxnSpPr/>
          <p:nvPr/>
        </p:nvCxnSpPr>
        <p:spPr>
          <a:xfrm rot="16200000" flipV="1">
            <a:off x="3511758" y="4058863"/>
            <a:ext cx="776287" cy="1778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46 Conector recto de flecha"/>
          <p:cNvCxnSpPr/>
          <p:nvPr/>
        </p:nvCxnSpPr>
        <p:spPr>
          <a:xfrm flipV="1">
            <a:off x="4811127" y="4216819"/>
            <a:ext cx="1190625" cy="79375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11 Imagen" descr="iai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190" y="3548481"/>
            <a:ext cx="4841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11 Imagen" descr="iai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9752" y="4334294"/>
            <a:ext cx="4841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1 Imagen" descr="iai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690" y="3905669"/>
            <a:ext cx="4841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11 Imagen" descr="iai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8002" y="2402306"/>
            <a:ext cx="48418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62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626" y="2181166"/>
            <a:ext cx="4359374" cy="31842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89" y="385008"/>
            <a:ext cx="2518611" cy="770022"/>
          </a:xfrm>
          <a:prstGeom prst="rect">
            <a:avLst/>
          </a:prstGeom>
        </p:spPr>
      </p:pic>
      <p:pic>
        <p:nvPicPr>
          <p:cNvPr id="4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540" y="119562"/>
            <a:ext cx="537967" cy="552409"/>
          </a:xfrm>
          <a:prstGeom prst="rect">
            <a:avLst/>
          </a:prstGeom>
        </p:spPr>
      </p:pic>
      <p:pic>
        <p:nvPicPr>
          <p:cNvPr id="5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929" y="222410"/>
            <a:ext cx="795683" cy="449561"/>
          </a:xfrm>
          <a:prstGeom prst="rect">
            <a:avLst/>
          </a:prstGeom>
        </p:spPr>
      </p:pic>
      <p:pic>
        <p:nvPicPr>
          <p:cNvPr id="6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451" y="384266"/>
            <a:ext cx="895081" cy="287705"/>
          </a:xfrm>
          <a:prstGeom prst="rect">
            <a:avLst/>
          </a:prstGeom>
        </p:spPr>
      </p:pic>
      <p:pic>
        <p:nvPicPr>
          <p:cNvPr id="7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229" y="914846"/>
            <a:ext cx="827222" cy="448346"/>
          </a:xfrm>
          <a:prstGeom prst="rect">
            <a:avLst/>
          </a:prstGeom>
        </p:spPr>
      </p:pic>
      <p:pic>
        <p:nvPicPr>
          <p:cNvPr id="8" name="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942" y="834928"/>
            <a:ext cx="477740" cy="426553"/>
          </a:xfrm>
          <a:prstGeom prst="rect">
            <a:avLst/>
          </a:prstGeom>
        </p:spPr>
      </p:pic>
      <p:pic>
        <p:nvPicPr>
          <p:cNvPr id="10" name="1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159" y="251811"/>
            <a:ext cx="438100" cy="397578"/>
          </a:xfrm>
          <a:prstGeom prst="rect">
            <a:avLst/>
          </a:prstGeom>
        </p:spPr>
      </p:pic>
      <p:pic>
        <p:nvPicPr>
          <p:cNvPr id="11" name="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982" y="257593"/>
            <a:ext cx="528159" cy="394088"/>
          </a:xfrm>
          <a:prstGeom prst="rect">
            <a:avLst/>
          </a:prstGeom>
        </p:spPr>
      </p:pic>
      <p:pic>
        <p:nvPicPr>
          <p:cNvPr id="12" name="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810" y="272925"/>
            <a:ext cx="482633" cy="473243"/>
          </a:xfrm>
          <a:prstGeom prst="rect">
            <a:avLst/>
          </a:prstGeom>
        </p:spPr>
      </p:pic>
      <p:pic>
        <p:nvPicPr>
          <p:cNvPr id="13" name="4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561" y="1417905"/>
            <a:ext cx="531162" cy="382793"/>
          </a:xfrm>
          <a:prstGeom prst="rect">
            <a:avLst/>
          </a:prstGeom>
        </p:spPr>
      </p:pic>
      <p:pic>
        <p:nvPicPr>
          <p:cNvPr id="14" name="5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205" y="932092"/>
            <a:ext cx="1003529" cy="2702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5" name="6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57" y="865724"/>
            <a:ext cx="436803" cy="477598"/>
          </a:xfrm>
          <a:prstGeom prst="rect">
            <a:avLst/>
          </a:prstGeom>
        </p:spPr>
      </p:pic>
      <p:pic>
        <p:nvPicPr>
          <p:cNvPr id="16" name="7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634" y="1424186"/>
            <a:ext cx="617950" cy="335107"/>
          </a:xfrm>
          <a:prstGeom prst="rect">
            <a:avLst/>
          </a:prstGeom>
        </p:spPr>
      </p:pic>
      <p:pic>
        <p:nvPicPr>
          <p:cNvPr id="17" name="8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667" y="1481463"/>
            <a:ext cx="750551" cy="276819"/>
          </a:xfrm>
          <a:prstGeom prst="rect">
            <a:avLst/>
          </a:prstGeom>
        </p:spPr>
      </p:pic>
      <p:pic>
        <p:nvPicPr>
          <p:cNvPr id="18" name="9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796" y="303735"/>
            <a:ext cx="839579" cy="253536"/>
          </a:xfrm>
          <a:prstGeom prst="rect">
            <a:avLst/>
          </a:prstGeom>
        </p:spPr>
      </p:pic>
      <p:pic>
        <p:nvPicPr>
          <p:cNvPr id="19" name="10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827" y="858054"/>
            <a:ext cx="710362" cy="45010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589" y="2227409"/>
            <a:ext cx="4301152" cy="32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5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gran chaco la pelicu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341" y="757146"/>
            <a:ext cx="1790476" cy="2552381"/>
          </a:xfrm>
          <a:prstGeom prst="rect">
            <a:avLst/>
          </a:prstGeom>
        </p:spPr>
      </p:pic>
      <p:sp>
        <p:nvSpPr>
          <p:cNvPr id="5" name="AutoShape 4" descr="Resultado de imagen para rio nuevo san luis document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438" y="4446170"/>
            <a:ext cx="2466975" cy="1847850"/>
          </a:xfrm>
          <a:prstGeom prst="rect">
            <a:avLst/>
          </a:prstGeom>
        </p:spPr>
      </p:pic>
      <p:sp>
        <p:nvSpPr>
          <p:cNvPr id="7" name="AutoShape 6" descr="Resultado de imagen para Aquí somos Bosque y Agu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5" y="757146"/>
            <a:ext cx="2143125" cy="21431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326" y="1300521"/>
            <a:ext cx="2803589" cy="2577327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 flipV="1">
            <a:off x="4395537" y="1684421"/>
            <a:ext cx="2053388" cy="1442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4195011" y="2638833"/>
            <a:ext cx="1227220" cy="180733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 flipV="1">
            <a:off x="2294021" y="2397030"/>
            <a:ext cx="1487906" cy="5753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17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63" y="352926"/>
            <a:ext cx="8117305" cy="55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5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15" y="606850"/>
            <a:ext cx="8293768" cy="56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8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9600" y="832339"/>
            <a:ext cx="2648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dirty="0" err="1" smtClean="0"/>
              <a:t>The</a:t>
            </a:r>
            <a:r>
              <a:rPr lang="es-MX" sz="3200" b="1" i="1" dirty="0" smtClean="0"/>
              <a:t> </a:t>
            </a:r>
            <a:r>
              <a:rPr lang="es-MX" sz="3200" b="1" i="1" dirty="0" err="1" smtClean="0"/>
              <a:t>network</a:t>
            </a:r>
            <a:r>
              <a:rPr lang="es-MX" sz="3200" b="1" i="1" dirty="0" smtClean="0"/>
              <a:t>…</a:t>
            </a:r>
            <a:endParaRPr lang="es-MX" sz="3200" b="1" i="1" dirty="0"/>
          </a:p>
        </p:txBody>
      </p:sp>
    </p:spTree>
    <p:extLst>
      <p:ext uri="{BB962C8B-B14F-4D97-AF65-F5344CB8AC3E}">
        <p14:creationId xmlns:p14="http://schemas.microsoft.com/office/powerpoint/2010/main" val="171393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861"/>
            <a:ext cx="9144000" cy="581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9600" y="832339"/>
            <a:ext cx="5992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dirty="0" smtClean="0"/>
              <a:t>Conceptual </a:t>
            </a:r>
            <a:r>
              <a:rPr lang="es-MX" sz="3200" b="1" i="1" dirty="0" err="1" smtClean="0"/>
              <a:t>Frameworks</a:t>
            </a:r>
            <a:r>
              <a:rPr lang="es-MX" sz="3200" b="1" i="1" dirty="0" smtClean="0"/>
              <a:t> of BEST-P</a:t>
            </a:r>
            <a:endParaRPr lang="es-MX" sz="3200" b="1" i="1" dirty="0"/>
          </a:p>
        </p:txBody>
      </p:sp>
    </p:spTree>
    <p:extLst>
      <p:ext uri="{BB962C8B-B14F-4D97-AF65-F5344CB8AC3E}">
        <p14:creationId xmlns:p14="http://schemas.microsoft.com/office/powerpoint/2010/main" val="90027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3" descr="C:\Users\Hernan\Dropbox\Capturas de pantalla\Captura de pantalla 2016-06-01 12.32.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313" y="714375"/>
            <a:ext cx="3786187" cy="5572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Elipse"/>
          <p:cNvSpPr/>
          <p:nvPr/>
        </p:nvSpPr>
        <p:spPr>
          <a:xfrm>
            <a:off x="785813" y="4652963"/>
            <a:ext cx="1465262" cy="129698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 err="1">
                <a:solidFill>
                  <a:schemeClr val="tx1"/>
                </a:solidFill>
              </a:rPr>
              <a:t>External</a:t>
            </a:r>
            <a:r>
              <a:rPr lang="es-AR" b="1" dirty="0">
                <a:solidFill>
                  <a:schemeClr val="tx1"/>
                </a:solidFill>
              </a:rPr>
              <a:t> </a:t>
            </a:r>
            <a:r>
              <a:rPr lang="es-AR" b="1" dirty="0" err="1">
                <a:solidFill>
                  <a:schemeClr val="tx1"/>
                </a:solidFill>
              </a:rPr>
              <a:t>events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 rot="5400000">
            <a:off x="3200400" y="3321050"/>
            <a:ext cx="29527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 rot="5400000" flipH="1">
            <a:off x="2656682" y="3382169"/>
            <a:ext cx="2808287" cy="22225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5" name="36 Rectángulo"/>
          <p:cNvSpPr>
            <a:spLocks noChangeArrowheads="1"/>
          </p:cNvSpPr>
          <p:nvPr/>
        </p:nvSpPr>
        <p:spPr bwMode="auto">
          <a:xfrm>
            <a:off x="3092450" y="765175"/>
            <a:ext cx="264318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2000" b="1">
                <a:solidFill>
                  <a:srgbClr val="FFC000"/>
                </a:solidFill>
                <a:latin typeface="Calibri" panose="020F0502020204030204" pitchFamily="34" charset="0"/>
              </a:rPr>
              <a:t>SYSTEM WITH A ‘NORMAL’ STRUCTURE AND FUNCTIONING</a:t>
            </a:r>
          </a:p>
        </p:txBody>
      </p:sp>
      <p:sp>
        <p:nvSpPr>
          <p:cNvPr id="6" name="36 Rectángulo"/>
          <p:cNvSpPr>
            <a:spLocks noChangeArrowheads="1"/>
          </p:cNvSpPr>
          <p:nvPr/>
        </p:nvSpPr>
        <p:spPr bwMode="auto">
          <a:xfrm>
            <a:off x="3008313" y="5005388"/>
            <a:ext cx="2643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2000" b="1">
                <a:solidFill>
                  <a:srgbClr val="FFC000"/>
                </a:solidFill>
                <a:latin typeface="Calibri" panose="020F0502020204030204" pitchFamily="34" charset="0"/>
              </a:rPr>
              <a:t>SYSTEM WITH AN ‘ALTERED’ STRUCTURE AND FUNCTIONING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81538" y="1979613"/>
            <a:ext cx="1292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1600" b="1">
                <a:solidFill>
                  <a:srgbClr val="FFC000"/>
                </a:solidFill>
                <a:latin typeface="Calibri" panose="020F0502020204030204" pitchFamily="34" charset="0"/>
              </a:rPr>
              <a:t>Stress</a:t>
            </a:r>
          </a:p>
          <a:p>
            <a:pPr algn="ctr"/>
            <a:r>
              <a:rPr lang="es-ES" altLang="es-MX" sz="1600" b="1">
                <a:solidFill>
                  <a:srgbClr val="FFC000"/>
                </a:solidFill>
                <a:latin typeface="Calibri" panose="020F0502020204030204" pitchFamily="34" charset="0"/>
              </a:rPr>
              <a:t>Disturbances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755900" y="4149725"/>
            <a:ext cx="116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1600" b="1">
                <a:solidFill>
                  <a:srgbClr val="FFC000"/>
                </a:solidFill>
                <a:latin typeface="Calibri" panose="020F0502020204030204" pitchFamily="34" charset="0"/>
              </a:rPr>
              <a:t>Restoration</a:t>
            </a:r>
          </a:p>
        </p:txBody>
      </p:sp>
      <p:grpSp>
        <p:nvGrpSpPr>
          <p:cNvPr id="2" name="22 Grupo"/>
          <p:cNvGrpSpPr>
            <a:grpSpLocks/>
          </p:cNvGrpSpPr>
          <p:nvPr/>
        </p:nvGrpSpPr>
        <p:grpSpPr bwMode="auto">
          <a:xfrm rot="5400000">
            <a:off x="4528344" y="3458369"/>
            <a:ext cx="288925" cy="373063"/>
            <a:chOff x="5868143" y="3573006"/>
            <a:chExt cx="440434" cy="1139552"/>
          </a:xfrm>
        </p:grpSpPr>
        <p:sp>
          <p:nvSpPr>
            <p:cNvPr id="24" name="23 Triángulo isósceles"/>
            <p:cNvSpPr/>
            <p:nvPr/>
          </p:nvSpPr>
          <p:spPr>
            <a:xfrm rot="10800000">
              <a:off x="5868144" y="3568160"/>
              <a:ext cx="440434" cy="56250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25" name="24 Triángulo isósceles"/>
            <p:cNvSpPr/>
            <p:nvPr/>
          </p:nvSpPr>
          <p:spPr>
            <a:xfrm>
              <a:off x="5868144" y="4145207"/>
              <a:ext cx="440434" cy="56250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</p:grpSp>
      <p:sp>
        <p:nvSpPr>
          <p:cNvPr id="27" name="Oval 10"/>
          <p:cNvSpPr>
            <a:spLocks noChangeArrowheads="1"/>
          </p:cNvSpPr>
          <p:nvPr/>
        </p:nvSpPr>
        <p:spPr bwMode="auto">
          <a:xfrm rot="-2151166">
            <a:off x="2324100" y="2362200"/>
            <a:ext cx="4064000" cy="17399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s-UY" altLang="es-MX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27 Grupo"/>
          <p:cNvGrpSpPr>
            <a:grpSpLocks/>
          </p:cNvGrpSpPr>
          <p:nvPr/>
        </p:nvGrpSpPr>
        <p:grpSpPr bwMode="auto">
          <a:xfrm rot="5400000">
            <a:off x="3926681" y="2953544"/>
            <a:ext cx="287338" cy="374650"/>
            <a:chOff x="5097406" y="3573002"/>
            <a:chExt cx="440438" cy="1139557"/>
          </a:xfrm>
        </p:grpSpPr>
        <p:sp>
          <p:nvSpPr>
            <p:cNvPr id="29" name="28 Triángulo isósceles"/>
            <p:cNvSpPr/>
            <p:nvPr/>
          </p:nvSpPr>
          <p:spPr>
            <a:xfrm rot="10800000">
              <a:off x="5097406" y="3577829"/>
              <a:ext cx="440438" cy="56495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30" name="29 Triángulo isósceles"/>
            <p:cNvSpPr/>
            <p:nvPr/>
          </p:nvSpPr>
          <p:spPr>
            <a:xfrm>
              <a:off x="5097405" y="4152436"/>
              <a:ext cx="440438" cy="56494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</p:grpSp>
      <p:sp>
        <p:nvSpPr>
          <p:cNvPr id="44" name="43 Forma libre"/>
          <p:cNvSpPr/>
          <p:nvPr/>
        </p:nvSpPr>
        <p:spPr>
          <a:xfrm flipV="1">
            <a:off x="2143125" y="3213100"/>
            <a:ext cx="1535113" cy="1644650"/>
          </a:xfrm>
          <a:custGeom>
            <a:avLst/>
            <a:gdLst>
              <a:gd name="connsiteX0" fmla="*/ 0 w 2514600"/>
              <a:gd name="connsiteY0" fmla="*/ 0 h 1733550"/>
              <a:gd name="connsiteX1" fmla="*/ 1162050 w 2514600"/>
              <a:gd name="connsiteY1" fmla="*/ 933450 h 1733550"/>
              <a:gd name="connsiteX2" fmla="*/ 2514600 w 2514600"/>
              <a:gd name="connsiteY2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1733550">
                <a:moveTo>
                  <a:pt x="0" y="0"/>
                </a:moveTo>
                <a:cubicBezTo>
                  <a:pt x="371475" y="322262"/>
                  <a:pt x="742950" y="644525"/>
                  <a:pt x="1162050" y="933450"/>
                </a:cubicBezTo>
                <a:cubicBezTo>
                  <a:pt x="1581150" y="1222375"/>
                  <a:pt x="2047875" y="1477962"/>
                  <a:pt x="2514600" y="1733550"/>
                </a:cubicBezTo>
              </a:path>
            </a:pathLst>
          </a:cu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45" name="44 Forma libre"/>
          <p:cNvSpPr/>
          <p:nvPr/>
        </p:nvSpPr>
        <p:spPr>
          <a:xfrm rot="11050942" flipV="1">
            <a:off x="3033713" y="3813175"/>
            <a:ext cx="1276350" cy="1320800"/>
          </a:xfrm>
          <a:custGeom>
            <a:avLst/>
            <a:gdLst>
              <a:gd name="connsiteX0" fmla="*/ 0 w 3067050"/>
              <a:gd name="connsiteY0" fmla="*/ 0 h 2276475"/>
              <a:gd name="connsiteX1" fmla="*/ 1752600 w 3067050"/>
              <a:gd name="connsiteY1" fmla="*/ 1676400 h 2276475"/>
              <a:gd name="connsiteX2" fmla="*/ 2324100 w 3067050"/>
              <a:gd name="connsiteY2" fmla="*/ 2190750 h 2276475"/>
              <a:gd name="connsiteX3" fmla="*/ 3067050 w 3067050"/>
              <a:gd name="connsiteY3" fmla="*/ 2190750 h 227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050" h="2276475">
                <a:moveTo>
                  <a:pt x="0" y="0"/>
                </a:moveTo>
                <a:lnTo>
                  <a:pt x="1752600" y="1676400"/>
                </a:lnTo>
                <a:cubicBezTo>
                  <a:pt x="2139950" y="2041525"/>
                  <a:pt x="2105025" y="2105025"/>
                  <a:pt x="2324100" y="2190750"/>
                </a:cubicBezTo>
                <a:cubicBezTo>
                  <a:pt x="2543175" y="2276475"/>
                  <a:pt x="2805112" y="2233612"/>
                  <a:pt x="3067050" y="2190750"/>
                </a:cubicBezTo>
              </a:path>
            </a:pathLst>
          </a:custGeom>
          <a:ln w="38100">
            <a:solidFill>
              <a:schemeClr val="accent4">
                <a:lumMod val="75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46" name="45 Forma libre"/>
          <p:cNvSpPr/>
          <p:nvPr/>
        </p:nvSpPr>
        <p:spPr>
          <a:xfrm rot="16526387">
            <a:off x="5099050" y="1647825"/>
            <a:ext cx="512763" cy="2525713"/>
          </a:xfrm>
          <a:custGeom>
            <a:avLst/>
            <a:gdLst>
              <a:gd name="connsiteX0" fmla="*/ 0 w 1047750"/>
              <a:gd name="connsiteY0" fmla="*/ 2381250 h 2381250"/>
              <a:gd name="connsiteX1" fmla="*/ 762000 w 1047750"/>
              <a:gd name="connsiteY1" fmla="*/ 1200150 h 2381250"/>
              <a:gd name="connsiteX2" fmla="*/ 952500 w 1047750"/>
              <a:gd name="connsiteY2" fmla="*/ 571500 h 2381250"/>
              <a:gd name="connsiteX3" fmla="*/ 190500 w 1047750"/>
              <a:gd name="connsiteY3" fmla="*/ 0 h 2381250"/>
              <a:gd name="connsiteX4" fmla="*/ 190500 w 1047750"/>
              <a:gd name="connsiteY4" fmla="*/ 0 h 238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0" h="2381250">
                <a:moveTo>
                  <a:pt x="0" y="2381250"/>
                </a:moveTo>
                <a:cubicBezTo>
                  <a:pt x="301625" y="1941512"/>
                  <a:pt x="603250" y="1501775"/>
                  <a:pt x="762000" y="1200150"/>
                </a:cubicBezTo>
                <a:cubicBezTo>
                  <a:pt x="920750" y="898525"/>
                  <a:pt x="1047750" y="771525"/>
                  <a:pt x="952500" y="571500"/>
                </a:cubicBezTo>
                <a:cubicBezTo>
                  <a:pt x="857250" y="371475"/>
                  <a:pt x="190500" y="0"/>
                  <a:pt x="190500" y="0"/>
                </a:cubicBezTo>
                <a:lnTo>
                  <a:pt x="190500" y="0"/>
                </a:lnTo>
              </a:path>
            </a:pathLst>
          </a:cu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47" name="46 Forma libre"/>
          <p:cNvSpPr/>
          <p:nvPr/>
        </p:nvSpPr>
        <p:spPr>
          <a:xfrm rot="16413384">
            <a:off x="5026819" y="3140869"/>
            <a:ext cx="1090613" cy="1927225"/>
          </a:xfrm>
          <a:custGeom>
            <a:avLst/>
            <a:gdLst>
              <a:gd name="connsiteX0" fmla="*/ 1301750 w 1301750"/>
              <a:gd name="connsiteY0" fmla="*/ 2724150 h 2724150"/>
              <a:gd name="connsiteX1" fmla="*/ 63500 w 1301750"/>
              <a:gd name="connsiteY1" fmla="*/ 1066800 h 2724150"/>
              <a:gd name="connsiteX2" fmla="*/ 920750 w 1301750"/>
              <a:gd name="connsiteY2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1750" h="2724150">
                <a:moveTo>
                  <a:pt x="1301750" y="2724150"/>
                </a:moveTo>
                <a:cubicBezTo>
                  <a:pt x="714375" y="2122487"/>
                  <a:pt x="127000" y="1520825"/>
                  <a:pt x="63500" y="1066800"/>
                </a:cubicBezTo>
                <a:cubicBezTo>
                  <a:pt x="0" y="612775"/>
                  <a:pt x="460375" y="306387"/>
                  <a:pt x="920750" y="0"/>
                </a:cubicBezTo>
              </a:path>
            </a:pathLst>
          </a:custGeom>
          <a:ln w="381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463" y="2546350"/>
            <a:ext cx="219868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7500938" y="3789363"/>
            <a:ext cx="958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1600" b="1">
                <a:latin typeface="Calibri" panose="020F0502020204030204" pitchFamily="34" charset="0"/>
              </a:rPr>
              <a:t>Affectors</a:t>
            </a: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7524750" y="2319338"/>
            <a:ext cx="908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1600" b="1">
                <a:latin typeface="Calibri" panose="020F0502020204030204" pitchFamily="34" charset="0"/>
              </a:rPr>
              <a:t>Enjoyers</a:t>
            </a: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8316913" y="1743075"/>
            <a:ext cx="700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1600" b="1">
                <a:latin typeface="Calibri" panose="020F0502020204030204" pitchFamily="34" charset="0"/>
              </a:rPr>
              <a:t>Public</a:t>
            </a:r>
          </a:p>
        </p:txBody>
      </p:sp>
      <p:sp>
        <p:nvSpPr>
          <p:cNvPr id="69" name="Text Box 9"/>
          <p:cNvSpPr txBox="1">
            <a:spLocks noChangeArrowheads="1"/>
          </p:cNvSpPr>
          <p:nvPr/>
        </p:nvSpPr>
        <p:spPr bwMode="auto">
          <a:xfrm>
            <a:off x="7577138" y="1724025"/>
            <a:ext cx="78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1600" b="1">
                <a:latin typeface="Calibri" panose="020F0502020204030204" pitchFamily="34" charset="0"/>
              </a:rPr>
              <a:t>Private</a:t>
            </a: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8725" y="765175"/>
            <a:ext cx="14573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36 Rectángulo"/>
          <p:cNvSpPr>
            <a:spLocks noChangeArrowheads="1"/>
          </p:cNvSpPr>
          <p:nvPr/>
        </p:nvSpPr>
        <p:spPr bwMode="auto">
          <a:xfrm>
            <a:off x="6537325" y="817563"/>
            <a:ext cx="2643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2800" b="1">
                <a:latin typeface="Calibri" panose="020F0502020204030204" pitchFamily="34" charset="0"/>
              </a:rPr>
              <a:t>Benefits</a:t>
            </a:r>
          </a:p>
        </p:txBody>
      </p:sp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7793038" y="5586413"/>
            <a:ext cx="700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1600" b="1">
                <a:latin typeface="Calibri" panose="020F0502020204030204" pitchFamily="34" charset="0"/>
              </a:rPr>
              <a:t>Public</a:t>
            </a:r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7053263" y="5583238"/>
            <a:ext cx="781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1600" b="1">
                <a:latin typeface="Calibri" panose="020F0502020204030204" pitchFamily="34" charset="0"/>
              </a:rPr>
              <a:t>Private</a:t>
            </a:r>
          </a:p>
        </p:txBody>
      </p:sp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25" y="4652963"/>
            <a:ext cx="13827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36 Rectángulo"/>
          <p:cNvSpPr>
            <a:spLocks noChangeArrowheads="1"/>
          </p:cNvSpPr>
          <p:nvPr/>
        </p:nvSpPr>
        <p:spPr bwMode="auto">
          <a:xfrm>
            <a:off x="6969125" y="4778375"/>
            <a:ext cx="26431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sz="2800" b="1">
                <a:latin typeface="Calibri" panose="020F0502020204030204" pitchFamily="34" charset="0"/>
              </a:rPr>
              <a:t>Benefits</a:t>
            </a:r>
          </a:p>
        </p:txBody>
      </p:sp>
      <p:sp>
        <p:nvSpPr>
          <p:cNvPr id="83" name="36 Rectángulo"/>
          <p:cNvSpPr>
            <a:spLocks noChangeArrowheads="1"/>
          </p:cNvSpPr>
          <p:nvPr/>
        </p:nvSpPr>
        <p:spPr bwMode="auto">
          <a:xfrm>
            <a:off x="6588125" y="1773238"/>
            <a:ext cx="36036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kern="300" dirty="0">
                <a:latin typeface="Calibri" pitchFamily="34" charset="0"/>
              </a:rPr>
              <a:t>S</a:t>
            </a:r>
          </a:p>
          <a:p>
            <a:pPr algn="ctr">
              <a:defRPr/>
            </a:pPr>
            <a:r>
              <a:rPr lang="es-ES" sz="1400" b="1" kern="300" dirty="0">
                <a:latin typeface="Calibri" pitchFamily="34" charset="0"/>
              </a:rPr>
              <a:t>TAKEHOLDERS</a:t>
            </a:r>
          </a:p>
        </p:txBody>
      </p:sp>
      <p:sp>
        <p:nvSpPr>
          <p:cNvPr id="84" name="83 Forma libre"/>
          <p:cNvSpPr/>
          <p:nvPr/>
        </p:nvSpPr>
        <p:spPr>
          <a:xfrm rot="11454934" flipV="1">
            <a:off x="7027863" y="1336675"/>
            <a:ext cx="423862" cy="1031875"/>
          </a:xfrm>
          <a:custGeom>
            <a:avLst/>
            <a:gdLst>
              <a:gd name="connsiteX0" fmla="*/ 0 w 2514600"/>
              <a:gd name="connsiteY0" fmla="*/ 0 h 1733550"/>
              <a:gd name="connsiteX1" fmla="*/ 1162050 w 2514600"/>
              <a:gd name="connsiteY1" fmla="*/ 933450 h 1733550"/>
              <a:gd name="connsiteX2" fmla="*/ 2514600 w 2514600"/>
              <a:gd name="connsiteY2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1733550">
                <a:moveTo>
                  <a:pt x="0" y="0"/>
                </a:moveTo>
                <a:cubicBezTo>
                  <a:pt x="371475" y="322262"/>
                  <a:pt x="742950" y="644525"/>
                  <a:pt x="1162050" y="933450"/>
                </a:cubicBezTo>
                <a:cubicBezTo>
                  <a:pt x="1581150" y="1222375"/>
                  <a:pt x="2047875" y="1477962"/>
                  <a:pt x="2514600" y="1733550"/>
                </a:cubicBezTo>
              </a:path>
            </a:pathLst>
          </a:custGeom>
          <a:ln w="104775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" name="84 Forma libre"/>
          <p:cNvSpPr/>
          <p:nvPr/>
        </p:nvSpPr>
        <p:spPr>
          <a:xfrm rot="17799042" flipV="1">
            <a:off x="7158037" y="3643313"/>
            <a:ext cx="423863" cy="1214438"/>
          </a:xfrm>
          <a:custGeom>
            <a:avLst/>
            <a:gdLst>
              <a:gd name="connsiteX0" fmla="*/ 0 w 2514600"/>
              <a:gd name="connsiteY0" fmla="*/ 0 h 1733550"/>
              <a:gd name="connsiteX1" fmla="*/ 1162050 w 2514600"/>
              <a:gd name="connsiteY1" fmla="*/ 933450 h 1733550"/>
              <a:gd name="connsiteX2" fmla="*/ 2514600 w 2514600"/>
              <a:gd name="connsiteY2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1733550">
                <a:moveTo>
                  <a:pt x="0" y="0"/>
                </a:moveTo>
                <a:cubicBezTo>
                  <a:pt x="371475" y="322262"/>
                  <a:pt x="742950" y="644525"/>
                  <a:pt x="1162050" y="933450"/>
                </a:cubicBezTo>
                <a:cubicBezTo>
                  <a:pt x="1581150" y="1222375"/>
                  <a:pt x="2047875" y="1477962"/>
                  <a:pt x="2514600" y="1733550"/>
                </a:cubicBezTo>
              </a:path>
            </a:pathLst>
          </a:custGeom>
          <a:ln w="104775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85 CuadroTexto"/>
          <p:cNvSpPr txBox="1">
            <a:spLocks noChangeArrowheads="1"/>
          </p:cNvSpPr>
          <p:nvPr/>
        </p:nvSpPr>
        <p:spPr bwMode="auto">
          <a:xfrm>
            <a:off x="285750" y="857250"/>
            <a:ext cx="1512888" cy="21859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MX" b="1">
                <a:latin typeface="Calibri" panose="020F0502020204030204" pitchFamily="34" charset="0"/>
              </a:rPr>
              <a:t>Political, cultural, </a:t>
            </a:r>
          </a:p>
          <a:p>
            <a:pPr algn="ctr"/>
            <a:r>
              <a:rPr lang="es-ES" altLang="es-MX" b="1">
                <a:latin typeface="Calibri" panose="020F0502020204030204" pitchFamily="34" charset="0"/>
              </a:rPr>
              <a:t>social, institutional, economic &amp;</a:t>
            </a:r>
          </a:p>
          <a:p>
            <a:pPr algn="ctr"/>
            <a:r>
              <a:rPr lang="es-ES" altLang="es-MX" b="1">
                <a:latin typeface="Calibri" panose="020F0502020204030204" pitchFamily="34" charset="0"/>
              </a:rPr>
              <a:t>technological </a:t>
            </a:r>
            <a:r>
              <a:rPr lang="es-ES" altLang="es-MX" sz="2600" b="1">
                <a:latin typeface="Calibri" panose="020F0502020204030204" pitchFamily="34" charset="0"/>
              </a:rPr>
              <a:t>context</a:t>
            </a:r>
            <a:endParaRPr lang="es-AR" altLang="es-MX" sz="2600" b="1"/>
          </a:p>
        </p:txBody>
      </p:sp>
      <p:sp>
        <p:nvSpPr>
          <p:cNvPr id="88" name="87 Forma libre"/>
          <p:cNvSpPr/>
          <p:nvPr/>
        </p:nvSpPr>
        <p:spPr>
          <a:xfrm rot="7466379" flipV="1">
            <a:off x="1820862" y="1995488"/>
            <a:ext cx="669925" cy="1295400"/>
          </a:xfrm>
          <a:custGeom>
            <a:avLst/>
            <a:gdLst>
              <a:gd name="connsiteX0" fmla="*/ 0 w 2514600"/>
              <a:gd name="connsiteY0" fmla="*/ 0 h 1733550"/>
              <a:gd name="connsiteX1" fmla="*/ 1162050 w 2514600"/>
              <a:gd name="connsiteY1" fmla="*/ 933450 h 1733550"/>
              <a:gd name="connsiteX2" fmla="*/ 2514600 w 2514600"/>
              <a:gd name="connsiteY2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1733550">
                <a:moveTo>
                  <a:pt x="0" y="0"/>
                </a:moveTo>
                <a:cubicBezTo>
                  <a:pt x="371475" y="322262"/>
                  <a:pt x="742950" y="644525"/>
                  <a:pt x="1162050" y="933450"/>
                </a:cubicBezTo>
                <a:cubicBezTo>
                  <a:pt x="1581150" y="1222375"/>
                  <a:pt x="2047875" y="1477962"/>
                  <a:pt x="2514600" y="1733550"/>
                </a:cubicBezTo>
              </a:path>
            </a:pathLst>
          </a:custGeom>
          <a:ln w="104775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9" name="88 Forma libre"/>
          <p:cNvSpPr/>
          <p:nvPr/>
        </p:nvSpPr>
        <p:spPr>
          <a:xfrm rot="4084386" flipV="1">
            <a:off x="6057106" y="4939507"/>
            <a:ext cx="557213" cy="1250950"/>
          </a:xfrm>
          <a:custGeom>
            <a:avLst/>
            <a:gdLst>
              <a:gd name="connsiteX0" fmla="*/ 0 w 2514600"/>
              <a:gd name="connsiteY0" fmla="*/ 0 h 1733550"/>
              <a:gd name="connsiteX1" fmla="*/ 1162050 w 2514600"/>
              <a:gd name="connsiteY1" fmla="*/ 933450 h 1733550"/>
              <a:gd name="connsiteX2" fmla="*/ 2514600 w 2514600"/>
              <a:gd name="connsiteY2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1733550">
                <a:moveTo>
                  <a:pt x="0" y="0"/>
                </a:moveTo>
                <a:cubicBezTo>
                  <a:pt x="371475" y="322262"/>
                  <a:pt x="742950" y="644525"/>
                  <a:pt x="1162050" y="933450"/>
                </a:cubicBezTo>
                <a:cubicBezTo>
                  <a:pt x="1581150" y="1222375"/>
                  <a:pt x="2047875" y="1477962"/>
                  <a:pt x="2514600" y="1733550"/>
                </a:cubicBezTo>
              </a:path>
            </a:pathLst>
          </a:custGeom>
          <a:ln w="104775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0" name="89 Forma libre"/>
          <p:cNvSpPr/>
          <p:nvPr/>
        </p:nvSpPr>
        <p:spPr>
          <a:xfrm rot="4084386" flipV="1">
            <a:off x="6114257" y="661194"/>
            <a:ext cx="557212" cy="1250950"/>
          </a:xfrm>
          <a:custGeom>
            <a:avLst/>
            <a:gdLst>
              <a:gd name="connsiteX0" fmla="*/ 0 w 2514600"/>
              <a:gd name="connsiteY0" fmla="*/ 0 h 1733550"/>
              <a:gd name="connsiteX1" fmla="*/ 1162050 w 2514600"/>
              <a:gd name="connsiteY1" fmla="*/ 933450 h 1733550"/>
              <a:gd name="connsiteX2" fmla="*/ 2514600 w 2514600"/>
              <a:gd name="connsiteY2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1733550">
                <a:moveTo>
                  <a:pt x="0" y="0"/>
                </a:moveTo>
                <a:cubicBezTo>
                  <a:pt x="371475" y="322262"/>
                  <a:pt x="742950" y="644525"/>
                  <a:pt x="1162050" y="933450"/>
                </a:cubicBezTo>
                <a:cubicBezTo>
                  <a:pt x="1581150" y="1222375"/>
                  <a:pt x="2047875" y="1477962"/>
                  <a:pt x="2514600" y="1733550"/>
                </a:cubicBezTo>
              </a:path>
            </a:pathLst>
          </a:custGeom>
          <a:ln w="104775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0" y="772487"/>
            <a:ext cx="6281428" cy="50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1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06669" y="2713887"/>
            <a:ext cx="7715250" cy="3100760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UY" sz="2800"/>
          </a:p>
        </p:txBody>
      </p: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19882" y="2856761"/>
            <a:ext cx="77152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s-UY" altLang="es-MX" sz="2800" b="1" dirty="0" err="1">
                <a:latin typeface="+mn-lt"/>
              </a:rPr>
              <a:t>Describing</a:t>
            </a:r>
            <a:r>
              <a:rPr lang="es-UY" altLang="es-MX" sz="2800" b="1" dirty="0">
                <a:latin typeface="+mn-lt"/>
              </a:rPr>
              <a:t> </a:t>
            </a:r>
            <a:r>
              <a:rPr lang="es-UY" altLang="es-MX" sz="2800" b="1" dirty="0" err="1">
                <a:latin typeface="+mn-lt"/>
              </a:rPr>
              <a:t>the</a:t>
            </a:r>
            <a:r>
              <a:rPr lang="es-UY" altLang="es-MX" sz="2800" b="1" dirty="0">
                <a:latin typeface="+mn-lt"/>
              </a:rPr>
              <a:t> </a:t>
            </a:r>
            <a:r>
              <a:rPr lang="es-UY" altLang="es-MX" sz="2800" b="1" dirty="0" err="1">
                <a:latin typeface="+mn-lt"/>
              </a:rPr>
              <a:t>changes</a:t>
            </a:r>
            <a:endParaRPr lang="es-UY" altLang="es-MX" sz="2800" b="1" dirty="0">
              <a:latin typeface="+mn-lt"/>
            </a:endParaRPr>
          </a:p>
          <a:p>
            <a:pPr eaLnBrk="1" hangingPunct="1">
              <a:buFontTx/>
              <a:buAutoNum type="arabicPeriod"/>
            </a:pPr>
            <a:endParaRPr lang="es-UY" altLang="es-MX" sz="2800" b="1" dirty="0">
              <a:latin typeface="+mn-lt"/>
            </a:endParaRPr>
          </a:p>
          <a:p>
            <a:pPr eaLnBrk="1" hangingPunct="1">
              <a:buFontTx/>
              <a:buAutoNum type="arabicPeriod"/>
            </a:pPr>
            <a:r>
              <a:rPr lang="es-UY" altLang="es-MX" sz="2800" b="1" dirty="0" err="1">
                <a:latin typeface="+mn-lt"/>
              </a:rPr>
              <a:t>Building</a:t>
            </a:r>
            <a:r>
              <a:rPr lang="es-UY" altLang="es-MX" sz="2800" b="1" dirty="0">
                <a:latin typeface="+mn-lt"/>
              </a:rPr>
              <a:t> </a:t>
            </a:r>
            <a:r>
              <a:rPr lang="es-UY" altLang="es-MX" sz="2800" b="1" dirty="0" err="1">
                <a:latin typeface="+mn-lt"/>
              </a:rPr>
              <a:t>hypotheses</a:t>
            </a:r>
            <a:r>
              <a:rPr lang="es-UY" altLang="es-MX" sz="2800" b="1" dirty="0">
                <a:latin typeface="+mn-lt"/>
              </a:rPr>
              <a:t> </a:t>
            </a:r>
            <a:r>
              <a:rPr lang="es-UY" altLang="es-MX" sz="2800" b="1" dirty="0" err="1">
                <a:latin typeface="+mn-lt"/>
              </a:rPr>
              <a:t>on</a:t>
            </a:r>
            <a:r>
              <a:rPr lang="es-UY" altLang="es-MX" sz="2800" b="1" dirty="0">
                <a:latin typeface="+mn-lt"/>
              </a:rPr>
              <a:t> </a:t>
            </a:r>
            <a:r>
              <a:rPr lang="es-UY" altLang="es-MX" sz="2800" b="1" dirty="0" err="1">
                <a:latin typeface="+mn-lt"/>
              </a:rPr>
              <a:t>the</a:t>
            </a:r>
            <a:r>
              <a:rPr lang="es-UY" altLang="es-MX" sz="2800" b="1" dirty="0">
                <a:latin typeface="+mn-lt"/>
              </a:rPr>
              <a:t> drivers of </a:t>
            </a:r>
            <a:r>
              <a:rPr lang="es-UY" altLang="es-MX" sz="2800" b="1" dirty="0" err="1">
                <a:latin typeface="+mn-lt"/>
              </a:rPr>
              <a:t>land</a:t>
            </a:r>
            <a:r>
              <a:rPr lang="es-UY" altLang="es-MX" sz="2800" b="1" dirty="0">
                <a:latin typeface="+mn-lt"/>
              </a:rPr>
              <a:t> use/</a:t>
            </a:r>
            <a:r>
              <a:rPr lang="es-UY" altLang="es-MX" sz="2800" b="1" dirty="0" err="1">
                <a:latin typeface="+mn-lt"/>
              </a:rPr>
              <a:t>land</a:t>
            </a:r>
            <a:r>
              <a:rPr lang="es-UY" altLang="es-MX" sz="2800" b="1" dirty="0">
                <a:latin typeface="+mn-lt"/>
              </a:rPr>
              <a:t> </a:t>
            </a:r>
            <a:r>
              <a:rPr lang="es-UY" altLang="es-MX" sz="2800" b="1" dirty="0" err="1">
                <a:latin typeface="+mn-lt"/>
              </a:rPr>
              <a:t>cover</a:t>
            </a:r>
            <a:r>
              <a:rPr lang="es-UY" altLang="es-MX" sz="2800" b="1" dirty="0">
                <a:latin typeface="+mn-lt"/>
              </a:rPr>
              <a:t> </a:t>
            </a:r>
            <a:r>
              <a:rPr lang="es-UY" altLang="es-MX" sz="2800" b="1" dirty="0" err="1">
                <a:latin typeface="+mn-lt"/>
              </a:rPr>
              <a:t>changes</a:t>
            </a:r>
            <a:r>
              <a:rPr lang="es-UY" altLang="es-MX" sz="2800" b="1" dirty="0">
                <a:latin typeface="+mn-lt"/>
              </a:rPr>
              <a:t> </a:t>
            </a:r>
          </a:p>
          <a:p>
            <a:pPr eaLnBrk="1" hangingPunct="1">
              <a:buFontTx/>
              <a:buAutoNum type="arabicPeriod"/>
            </a:pPr>
            <a:endParaRPr lang="es-UY" altLang="es-MX" sz="2800" b="1" dirty="0">
              <a:latin typeface="+mn-lt"/>
            </a:endParaRPr>
          </a:p>
          <a:p>
            <a:pPr eaLnBrk="1" hangingPunct="1">
              <a:buFontTx/>
              <a:buAutoNum type="arabicPeriod"/>
            </a:pPr>
            <a:r>
              <a:rPr lang="es-UY" altLang="es-MX" sz="2800" b="1" dirty="0" err="1">
                <a:latin typeface="+mn-lt"/>
              </a:rPr>
              <a:t>Quantifying</a:t>
            </a:r>
            <a:r>
              <a:rPr lang="es-UY" altLang="es-MX" sz="2800" b="1" dirty="0">
                <a:latin typeface="+mn-lt"/>
              </a:rPr>
              <a:t> </a:t>
            </a:r>
            <a:r>
              <a:rPr lang="es-UY" altLang="es-MX" sz="2800" b="1" dirty="0" err="1">
                <a:latin typeface="+mn-lt"/>
              </a:rPr>
              <a:t>the</a:t>
            </a:r>
            <a:r>
              <a:rPr lang="es-UY" altLang="es-MX" sz="2800" b="1" dirty="0">
                <a:latin typeface="+mn-lt"/>
              </a:rPr>
              <a:t> </a:t>
            </a:r>
            <a:r>
              <a:rPr lang="es-UY" altLang="es-MX" sz="2800" b="1" dirty="0" err="1">
                <a:latin typeface="+mn-lt"/>
              </a:rPr>
              <a:t>consequences</a:t>
            </a:r>
            <a:endParaRPr lang="es-UY" altLang="es-MX" sz="2800" b="1" dirty="0">
              <a:latin typeface="+mn-lt"/>
            </a:endParaRPr>
          </a:p>
          <a:p>
            <a:pPr marL="0" indent="0" eaLnBrk="1" hangingPunct="1"/>
            <a:endParaRPr lang="es-UY" altLang="es-MX" sz="2800" b="1" dirty="0">
              <a:latin typeface="+mn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09600" y="832339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dirty="0" err="1" smtClean="0"/>
              <a:t>What</a:t>
            </a:r>
            <a:r>
              <a:rPr lang="es-MX" sz="3200" b="1" i="1" dirty="0" smtClean="0"/>
              <a:t> </a:t>
            </a:r>
            <a:r>
              <a:rPr lang="es-MX" sz="3200" b="1" i="1" dirty="0" err="1" smtClean="0"/>
              <a:t>we</a:t>
            </a:r>
            <a:r>
              <a:rPr lang="es-MX" sz="3200" b="1" i="1" dirty="0" smtClean="0"/>
              <a:t> </a:t>
            </a:r>
            <a:r>
              <a:rPr lang="es-MX" sz="3200" b="1" i="1" dirty="0" err="1" smtClean="0"/>
              <a:t>did</a:t>
            </a:r>
            <a:r>
              <a:rPr lang="es-MX" sz="3200" b="1" i="1" dirty="0" smtClean="0"/>
              <a:t>?</a:t>
            </a:r>
            <a:endParaRPr lang="es-MX" sz="3200" b="1" i="1" dirty="0"/>
          </a:p>
        </p:txBody>
      </p:sp>
    </p:spTree>
    <p:extLst>
      <p:ext uri="{BB962C8B-B14F-4D97-AF65-F5344CB8AC3E}">
        <p14:creationId xmlns:p14="http://schemas.microsoft.com/office/powerpoint/2010/main" val="289102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85" y="44097"/>
            <a:ext cx="4429156" cy="62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11 Gráfico"/>
          <p:cNvGraphicFramePr/>
          <p:nvPr>
            <p:extLst/>
          </p:nvPr>
        </p:nvGraphicFramePr>
        <p:xfrm>
          <a:off x="4714876" y="571480"/>
          <a:ext cx="4214842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 descr="C:\Users\MARIA-PC\Google Drive\PROYECTO\CAP 2_Transformation dynamics\Figs\Fig5.em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10" t="24172" r="21080" b="21023"/>
          <a:stretch/>
        </p:blipFill>
        <p:spPr bwMode="auto">
          <a:xfrm>
            <a:off x="4857752" y="3794730"/>
            <a:ext cx="4286248" cy="30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9741" y="3869010"/>
            <a:ext cx="510331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936" y="35921"/>
            <a:ext cx="23352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34 Elipse"/>
          <p:cNvSpPr/>
          <p:nvPr/>
        </p:nvSpPr>
        <p:spPr>
          <a:xfrm>
            <a:off x="7357086" y="535983"/>
            <a:ext cx="1071562" cy="1000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UY"/>
          </a:p>
        </p:txBody>
      </p:sp>
      <p:sp>
        <p:nvSpPr>
          <p:cNvPr id="9" name="6 CuadroTexto"/>
          <p:cNvSpPr txBox="1">
            <a:spLocks noChangeArrowheads="1"/>
          </p:cNvSpPr>
          <p:nvPr/>
        </p:nvSpPr>
        <p:spPr bwMode="auto">
          <a:xfrm>
            <a:off x="280585" y="6438569"/>
            <a:ext cx="34451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MX" sz="1100" b="1" i="1" dirty="0" smtClean="0">
                <a:latin typeface="Arial" panose="020B0604020202020204" pitchFamily="34" charset="0"/>
              </a:rPr>
              <a:t>Vallejos </a:t>
            </a:r>
            <a:r>
              <a:rPr lang="es-AR" altLang="es-MX" sz="1100" b="1" i="1" dirty="0">
                <a:latin typeface="Arial" panose="020B0604020202020204" pitchFamily="34" charset="0"/>
              </a:rPr>
              <a:t>et al.  </a:t>
            </a:r>
            <a:r>
              <a:rPr lang="es-AR" altLang="es-MX" sz="1100" b="1" i="1" dirty="0" smtClean="0">
                <a:latin typeface="Arial" panose="020B0604020202020204" pitchFamily="34" charset="0"/>
              </a:rPr>
              <a:t>2015. </a:t>
            </a:r>
            <a:r>
              <a:rPr lang="es-AR" altLang="es-MX" sz="1100" b="1" i="1" dirty="0" err="1" smtClean="0">
                <a:latin typeface="Arial" panose="020B0604020202020204" pitchFamily="34" charset="0"/>
              </a:rPr>
              <a:t>Journal</a:t>
            </a:r>
            <a:r>
              <a:rPr lang="es-AR" altLang="es-MX" sz="1100" b="1" i="1" dirty="0" smtClean="0">
                <a:latin typeface="Arial" panose="020B0604020202020204" pitchFamily="34" charset="0"/>
              </a:rPr>
              <a:t> of </a:t>
            </a:r>
            <a:r>
              <a:rPr lang="es-AR" altLang="es-MX" sz="1100" b="1" i="1" dirty="0" err="1" smtClean="0">
                <a:latin typeface="Arial" panose="020B0604020202020204" pitchFamily="34" charset="0"/>
              </a:rPr>
              <a:t>Arid</a:t>
            </a:r>
            <a:r>
              <a:rPr lang="es-AR" altLang="es-MX" sz="1100" b="1" i="1" dirty="0" smtClean="0">
                <a:latin typeface="Arial" panose="020B0604020202020204" pitchFamily="34" charset="0"/>
              </a:rPr>
              <a:t> </a:t>
            </a:r>
            <a:r>
              <a:rPr lang="es-AR" altLang="es-MX" sz="1100" b="1" i="1" dirty="0" err="1" smtClean="0">
                <a:latin typeface="Arial" panose="020B0604020202020204" pitchFamily="34" charset="0"/>
              </a:rPr>
              <a:t>Environment</a:t>
            </a:r>
            <a:endParaRPr lang="es-AR" altLang="es-MX" sz="11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931" y="1194594"/>
            <a:ext cx="325278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288" y="4022725"/>
            <a:ext cx="365601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9"/>
          <p:cNvSpPr txBox="1">
            <a:spLocks noChangeArrowheads="1"/>
          </p:cNvSpPr>
          <p:nvPr/>
        </p:nvSpPr>
        <p:spPr bwMode="auto">
          <a:xfrm>
            <a:off x="5383213" y="714375"/>
            <a:ext cx="154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800" b="1" dirty="0" err="1">
                <a:solidFill>
                  <a:srgbClr val="FF0000"/>
                </a:solidFill>
              </a:rPr>
              <a:t>Deforestation</a:t>
            </a:r>
            <a:r>
              <a:rPr lang="es-ES" altLang="es-MX" sz="1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1270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785813"/>
            <a:ext cx="4144962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6 CuadroTexto"/>
          <p:cNvSpPr txBox="1">
            <a:spLocks noChangeArrowheads="1"/>
          </p:cNvSpPr>
          <p:nvPr/>
        </p:nvSpPr>
        <p:spPr bwMode="auto">
          <a:xfrm>
            <a:off x="4357688" y="6357938"/>
            <a:ext cx="26098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MX" sz="1100" b="1" i="1" dirty="0">
                <a:latin typeface="Arial" panose="020B0604020202020204" pitchFamily="34" charset="0"/>
              </a:rPr>
              <a:t>Volante et al.  2016. </a:t>
            </a:r>
            <a:r>
              <a:rPr lang="es-AR" altLang="es-MX" sz="1100" b="1" i="1" dirty="0" err="1">
                <a:latin typeface="Arial" panose="020B0604020202020204" pitchFamily="34" charset="0"/>
              </a:rPr>
              <a:t>Land</a:t>
            </a:r>
            <a:r>
              <a:rPr lang="es-AR" altLang="es-MX" sz="1100" b="1" i="1" dirty="0">
                <a:latin typeface="Arial" panose="020B0604020202020204" pitchFamily="34" charset="0"/>
              </a:rPr>
              <a:t> Use </a:t>
            </a:r>
            <a:r>
              <a:rPr lang="es-AR" altLang="es-MX" sz="1100" b="1" i="1" dirty="0" err="1">
                <a:latin typeface="Arial" panose="020B0604020202020204" pitchFamily="34" charset="0"/>
              </a:rPr>
              <a:t>Policy</a:t>
            </a:r>
            <a:endParaRPr lang="es-AR" altLang="es-MX" sz="1100" b="1" i="1" dirty="0">
              <a:latin typeface="Arial" panose="020B0604020202020204" pitchFamily="34" charset="0"/>
            </a:endParaRPr>
          </a:p>
        </p:txBody>
      </p:sp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588" y="0"/>
            <a:ext cx="164941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/>
          <p:cNvSpPr/>
          <p:nvPr/>
        </p:nvSpPr>
        <p:spPr>
          <a:xfrm>
            <a:off x="7494588" y="5000625"/>
            <a:ext cx="741362" cy="92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00743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857875" y="1643063"/>
            <a:ext cx="642938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UY"/>
          </a:p>
        </p:txBody>
      </p:sp>
      <p:pic>
        <p:nvPicPr>
          <p:cNvPr id="46083" name="4 Imagen" descr="IMG_13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0" y="333375"/>
            <a:ext cx="49260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Imagen 4" descr="C:\Users\Usuario\Google Drive\Marce Roman\Figuras\Proyecto_buffers_color_español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138" y="-26988"/>
            <a:ext cx="2816225" cy="39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Imagen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638" y="3949700"/>
            <a:ext cx="374650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23081" y="6488668"/>
            <a:ext cx="229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i="1" dirty="0" smtClean="0"/>
              <a:t>Vallejos 2017, PhD </a:t>
            </a:r>
            <a:r>
              <a:rPr lang="es-MX" sz="1600" b="1" i="1" dirty="0" err="1" smtClean="0"/>
              <a:t>thesis</a:t>
            </a:r>
            <a:endParaRPr lang="es-MX" sz="1600" b="1" i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69" y="4409937"/>
            <a:ext cx="3471956" cy="20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echa derecha 7"/>
          <p:cNvSpPr/>
          <p:nvPr/>
        </p:nvSpPr>
        <p:spPr>
          <a:xfrm rot="-3360000">
            <a:off x="2881290" y="3621914"/>
            <a:ext cx="953037" cy="785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0" y="3175"/>
            <a:ext cx="1718519" cy="138265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1101969" y="93785"/>
            <a:ext cx="7620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501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10277</TotalTime>
  <Words>548</Words>
  <Application>Microsoft Macintosh PowerPoint</Application>
  <PresentationFormat>On-screen Show (4:3)</PresentationFormat>
  <Paragraphs>92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Paruelo</dc:creator>
  <cp:lastModifiedBy>puboffice</cp:lastModifiedBy>
  <cp:revision>27</cp:revision>
  <dcterms:created xsi:type="dcterms:W3CDTF">2017-11-16T18:24:22Z</dcterms:created>
  <dcterms:modified xsi:type="dcterms:W3CDTF">2017-12-05T00:19:20Z</dcterms:modified>
</cp:coreProperties>
</file>