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16"/>
  </p:notesMasterIdLst>
  <p:sldIdLst>
    <p:sldId id="256" r:id="rId2"/>
    <p:sldId id="257" r:id="rId3"/>
    <p:sldId id="271" r:id="rId4"/>
    <p:sldId id="258" r:id="rId5"/>
    <p:sldId id="282" r:id="rId6"/>
    <p:sldId id="278" r:id="rId7"/>
    <p:sldId id="273" r:id="rId8"/>
    <p:sldId id="274" r:id="rId9"/>
    <p:sldId id="275" r:id="rId10"/>
    <p:sldId id="276" r:id="rId11"/>
    <p:sldId id="277" r:id="rId12"/>
    <p:sldId id="279" r:id="rId13"/>
    <p:sldId id="283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19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6A2E4-5010-374C-843E-4AC13C835309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103C0-BB65-EE40-815A-2C04DF5D8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98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0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BIOPIRE: Trans/</a:t>
            </a:r>
            <a:r>
              <a:rPr lang="en-US" dirty="0" err="1" smtClean="0"/>
              <a:t>interdisciplinarity</a:t>
            </a:r>
            <a:r>
              <a:rPr lang="en-US" dirty="0" smtClean="0"/>
              <a:t> and Forest-related Bioenergy Development across the Americas </a:t>
            </a:r>
            <a:r>
              <a:rPr lang="en-US" sz="2200" dirty="0" smtClean="0"/>
              <a:t>by Kathy Halvorsen and Erin </a:t>
            </a:r>
            <a:r>
              <a:rPr lang="en-US" sz="2200" dirty="0" err="1" smtClean="0"/>
              <a:t>Pischke</a:t>
            </a:r>
            <a:endParaRPr lang="en-US" sz="2200" dirty="0"/>
          </a:p>
        </p:txBody>
      </p:sp>
      <p:pic>
        <p:nvPicPr>
          <p:cNvPr id="6" name="Content Placeholder 5" descr="IMG_350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4" b="10494"/>
          <a:stretch>
            <a:fillRect/>
          </a:stretch>
        </p:blipFill>
        <p:spPr>
          <a:xfrm>
            <a:off x="851443" y="2009138"/>
            <a:ext cx="7539516" cy="446786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02" y="5881421"/>
            <a:ext cx="1343332" cy="892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634" y="5883453"/>
            <a:ext cx="1273156" cy="8906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790" y="5883453"/>
            <a:ext cx="1438033" cy="814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823" y="5883453"/>
            <a:ext cx="1493998" cy="8553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9916" y="5883453"/>
            <a:ext cx="1461821" cy="9745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1737" y="5884215"/>
            <a:ext cx="1453669" cy="85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66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BIOPIRE trans/id teamwork skills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Successful training is possible </a:t>
            </a:r>
          </a:p>
          <a:p>
            <a:endParaRPr lang="en-US" dirty="0" smtClean="0"/>
          </a:p>
          <a:p>
            <a:r>
              <a:rPr lang="en-US" dirty="0" smtClean="0"/>
              <a:t>Sufficient time is needed – 4-12 months</a:t>
            </a:r>
          </a:p>
          <a:p>
            <a:endParaRPr lang="en-US" dirty="0" smtClean="0"/>
          </a:p>
          <a:p>
            <a:r>
              <a:rPr lang="en-US" dirty="0" smtClean="0"/>
              <a:t>Uneven impacts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02" y="5881421"/>
            <a:ext cx="1343332" cy="892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634" y="5883453"/>
            <a:ext cx="1273156" cy="890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790" y="5883453"/>
            <a:ext cx="1438033" cy="814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823" y="5883453"/>
            <a:ext cx="1493998" cy="8553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9916" y="5883453"/>
            <a:ext cx="1461821" cy="9745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1737" y="5884215"/>
            <a:ext cx="1453669" cy="854626"/>
          </a:xfrm>
          <a:prstGeom prst="rect">
            <a:avLst/>
          </a:prstGeom>
        </p:spPr>
      </p:pic>
      <p:pic>
        <p:nvPicPr>
          <p:cNvPr id="13" name="Content Placeholder 9" descr="IMG_1248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4" b="10494"/>
          <a:stretch>
            <a:fillRect/>
          </a:stretch>
        </p:blipFill>
        <p:spPr>
          <a:xfrm>
            <a:off x="4429606" y="2343136"/>
            <a:ext cx="4495800" cy="266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20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BIOPIRE trans/id findings policy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Six international training activities TD groups</a:t>
            </a:r>
          </a:p>
          <a:p>
            <a:endParaRPr lang="en-US" dirty="0" smtClean="0"/>
          </a:p>
          <a:p>
            <a:r>
              <a:rPr lang="en-US" dirty="0" smtClean="0"/>
              <a:t>BIOPIRE website</a:t>
            </a:r>
          </a:p>
          <a:p>
            <a:endParaRPr lang="en-US" dirty="0" smtClean="0"/>
          </a:p>
          <a:p>
            <a:r>
              <a:rPr lang="en-US" dirty="0" smtClean="0"/>
              <a:t>Communications to IAI, NSF; PDS exercises, webinars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02" y="5881421"/>
            <a:ext cx="1343332" cy="892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634" y="5883453"/>
            <a:ext cx="1273156" cy="890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790" y="5883453"/>
            <a:ext cx="1438033" cy="814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823" y="5883453"/>
            <a:ext cx="1493998" cy="8553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9916" y="5883453"/>
            <a:ext cx="1461821" cy="9745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1737" y="5884215"/>
            <a:ext cx="1453669" cy="854626"/>
          </a:xfrm>
          <a:prstGeom prst="rect">
            <a:avLst/>
          </a:prstGeom>
        </p:spPr>
      </p:pic>
      <p:pic>
        <p:nvPicPr>
          <p:cNvPr id="11" name="Picture 10" descr="DSC00235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23" y="2548467"/>
            <a:ext cx="4309532" cy="287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20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did being ID/TD allow us to do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Allowed </a:t>
            </a:r>
            <a:r>
              <a:rPr lang="en-US" dirty="0" smtClean="0"/>
              <a:t>big picture</a:t>
            </a:r>
          </a:p>
          <a:p>
            <a:endParaRPr lang="en-US" dirty="0"/>
          </a:p>
          <a:p>
            <a:r>
              <a:rPr lang="en-US" dirty="0" smtClean="0"/>
              <a:t>Could not have created ID/TD trainings</a:t>
            </a:r>
          </a:p>
          <a:p>
            <a:endParaRPr lang="en-US" dirty="0"/>
          </a:p>
          <a:p>
            <a:r>
              <a:rPr lang="en-US" dirty="0" smtClean="0"/>
              <a:t>Allowed understanding of policy impacts on social, ecological systems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02" y="5881421"/>
            <a:ext cx="1343332" cy="892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634" y="5883453"/>
            <a:ext cx="1273156" cy="890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790" y="5883453"/>
            <a:ext cx="1438033" cy="814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823" y="5883453"/>
            <a:ext cx="1493998" cy="8553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9916" y="5883453"/>
            <a:ext cx="1461821" cy="9745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1737" y="5884215"/>
            <a:ext cx="1453669" cy="854626"/>
          </a:xfrm>
          <a:prstGeom prst="rect">
            <a:avLst/>
          </a:prstGeom>
        </p:spPr>
      </p:pic>
      <p:pic>
        <p:nvPicPr>
          <p:cNvPr id="11" name="Picture 10" descr="DSC00415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23278"/>
            <a:ext cx="4204028" cy="280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44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learned, 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Lessons: Include policymakers on research team at proposal stage on, truly ID/TD pubs </a:t>
            </a:r>
            <a:r>
              <a:rPr lang="en-US" sz="2400" smtClean="0"/>
              <a:t>are hard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Next steps: Publish integrated pubs, policy recommendations</a:t>
            </a:r>
          </a:p>
          <a:p>
            <a:endParaRPr lang="en-US" sz="2400" dirty="0" smtClean="0"/>
          </a:p>
          <a:p>
            <a:r>
              <a:rPr lang="en-US" sz="2400" dirty="0" smtClean="0"/>
              <a:t>NSF INFEWS, CNH RCN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02" y="5881421"/>
            <a:ext cx="1343332" cy="892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634" y="5883453"/>
            <a:ext cx="1273156" cy="890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790" y="5883453"/>
            <a:ext cx="1438033" cy="814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823" y="5883453"/>
            <a:ext cx="1493998" cy="8553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9916" y="5883453"/>
            <a:ext cx="1461821" cy="9745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1737" y="5884215"/>
            <a:ext cx="1453669" cy="854626"/>
          </a:xfrm>
          <a:prstGeom prst="rect">
            <a:avLst/>
          </a:prstGeom>
        </p:spPr>
      </p:pic>
      <p:pic>
        <p:nvPicPr>
          <p:cNvPr id="11" name="Picture 10" descr="IMG_1241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37067"/>
            <a:ext cx="4107494" cy="308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36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02" y="5881421"/>
            <a:ext cx="1343332" cy="892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634" y="5883453"/>
            <a:ext cx="1273156" cy="890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790" y="5883453"/>
            <a:ext cx="1438033" cy="814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823" y="5883453"/>
            <a:ext cx="1493998" cy="855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9916" y="5883453"/>
            <a:ext cx="1461821" cy="9745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1737" y="5884215"/>
            <a:ext cx="1453669" cy="8546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IMG_1027 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00" y="1258394"/>
            <a:ext cx="6912937" cy="462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63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BIOPIRE project</a:t>
            </a:r>
            <a:endParaRPr lang="en-US" dirty="0"/>
          </a:p>
        </p:txBody>
      </p:sp>
      <p:pic>
        <p:nvPicPr>
          <p:cNvPr id="20" name="Content Placeholder 19" descr="IMG_125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r="11582"/>
          <a:stretch>
            <a:fillRect/>
          </a:stretch>
        </p:blipFill>
        <p:spPr/>
      </p:pic>
      <p:sp>
        <p:nvSpPr>
          <p:cNvPr id="19" name="Text Placeholder 1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 dirty="0" smtClean="0"/>
              <a:t>BIOPIRE </a:t>
            </a:r>
            <a:r>
              <a:rPr lang="en-US" sz="2000" dirty="0"/>
              <a:t>2011-</a:t>
            </a:r>
            <a:r>
              <a:rPr lang="en-US" sz="2000" dirty="0" smtClean="0"/>
              <a:t>2018</a:t>
            </a:r>
          </a:p>
          <a:p>
            <a:endParaRPr lang="en-US" sz="2000" dirty="0"/>
          </a:p>
          <a:p>
            <a:r>
              <a:rPr lang="en-US" sz="2000" dirty="0" smtClean="0"/>
              <a:t>IAI CRN3 2014-2017</a:t>
            </a:r>
          </a:p>
          <a:p>
            <a:endParaRPr lang="en-US" sz="2000" dirty="0"/>
          </a:p>
          <a:p>
            <a:r>
              <a:rPr lang="en-US" sz="2000" dirty="0" smtClean="0"/>
              <a:t>NSF PIRE, RCN, IREU; NSERC; FAO, USAID PEER </a:t>
            </a:r>
            <a:r>
              <a:rPr lang="en-US" sz="2000" dirty="0" err="1" smtClean="0"/>
              <a:t>etc</a:t>
            </a:r>
            <a:r>
              <a:rPr lang="en-US" sz="2000" dirty="0" smtClean="0"/>
              <a:t> funds</a:t>
            </a:r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02" y="5881421"/>
            <a:ext cx="1343332" cy="892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634" y="5883453"/>
            <a:ext cx="1273156" cy="8906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790" y="5883453"/>
            <a:ext cx="1438033" cy="814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823" y="5883453"/>
            <a:ext cx="1493998" cy="8553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9916" y="5883453"/>
            <a:ext cx="1461821" cy="9745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1737" y="5884215"/>
            <a:ext cx="1453669" cy="85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32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BIOPIRE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Six countries: Argentina, Brazil, Canada, Mexico, Uruguay, and the United States</a:t>
            </a:r>
          </a:p>
          <a:p>
            <a:r>
              <a:rPr lang="en-US" dirty="0" smtClean="0"/>
              <a:t>130+ social, natural, and engineering scientists, students, plus other sector collaborators –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 err="1" smtClean="0"/>
              <a:t>Decisionmakers</a:t>
            </a:r>
            <a:r>
              <a:rPr lang="en-US" dirty="0" smtClean="0"/>
              <a:t> - NGO (CI), industry (</a:t>
            </a:r>
            <a:r>
              <a:rPr lang="en-US" dirty="0" err="1" smtClean="0"/>
              <a:t>Agropalma</a:t>
            </a:r>
            <a:r>
              <a:rPr lang="en-US" dirty="0" smtClean="0"/>
              <a:t>, </a:t>
            </a:r>
            <a:r>
              <a:rPr lang="en-US" dirty="0" err="1" smtClean="0"/>
              <a:t>Biopalma</a:t>
            </a:r>
            <a:r>
              <a:rPr lang="en-US" dirty="0" smtClean="0"/>
              <a:t> etc.), government at various levels, communities, participants in ID/TD skill training courses, online class, IAI PDS workshops</a:t>
            </a:r>
          </a:p>
          <a:p>
            <a:r>
              <a:rPr lang="en-US" dirty="0" smtClean="0"/>
              <a:t>Four </a:t>
            </a:r>
            <a:r>
              <a:rPr lang="en-US" dirty="0" err="1" smtClean="0"/>
              <a:t>subteams</a:t>
            </a:r>
            <a:r>
              <a:rPr lang="en-US" dirty="0" smtClean="0"/>
              <a:t>: Socioeconomic, Ecosystem, Metrics, and Policy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02" y="5881421"/>
            <a:ext cx="1343332" cy="892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634" y="5883453"/>
            <a:ext cx="1273156" cy="890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790" y="5883453"/>
            <a:ext cx="1438033" cy="814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823" y="5883453"/>
            <a:ext cx="1493998" cy="855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9916" y="5883453"/>
            <a:ext cx="1461821" cy="9745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1737" y="5884215"/>
            <a:ext cx="1453669" cy="85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70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BIOPIRE Research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How is Pan American forest-related bioenergy development impacting </a:t>
            </a:r>
            <a:r>
              <a:rPr lang="en-US" sz="2000" dirty="0" err="1"/>
              <a:t>socioecological</a:t>
            </a:r>
            <a:r>
              <a:rPr lang="en-US" sz="2000" dirty="0"/>
              <a:t> systems, and associated ecosystem services, and how can those impacts best be measured, modeled, and mitigated?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What is effective in terms of inter/</a:t>
            </a:r>
            <a:r>
              <a:rPr lang="en-US" sz="2000" dirty="0" err="1" smtClean="0"/>
              <a:t>transdisciplinary</a:t>
            </a:r>
            <a:r>
              <a:rPr lang="en-US" sz="2000" dirty="0" smtClean="0"/>
              <a:t> teamwork skill development?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Content Placeholder 10" descr="IMG_0980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2" b="11312"/>
          <a:stretch>
            <a:fillRect/>
          </a:stretch>
        </p:blipFill>
        <p:spPr>
          <a:xfrm>
            <a:off x="5031746" y="1614009"/>
            <a:ext cx="3655054" cy="42702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02" y="5881421"/>
            <a:ext cx="1343332" cy="892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634" y="5883453"/>
            <a:ext cx="1273156" cy="890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790" y="5883453"/>
            <a:ext cx="1438033" cy="814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823" y="5883453"/>
            <a:ext cx="1493998" cy="8553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9916" y="5883453"/>
            <a:ext cx="1461821" cy="9745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1737" y="5884215"/>
            <a:ext cx="1453669" cy="85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21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8" y="2854251"/>
            <a:ext cx="2280452" cy="1431893"/>
          </a:xfrm>
        </p:spPr>
        <p:txBody>
          <a:bodyPr>
            <a:noAutofit/>
          </a:bodyPr>
          <a:lstStyle/>
          <a:p>
            <a:r>
              <a:rPr lang="en-US" sz="4000" b="1" dirty="0" err="1" smtClean="0"/>
              <a:t>BIOPIRECases</a:t>
            </a:r>
            <a:r>
              <a:rPr lang="en-US" sz="4000" b="1" dirty="0" smtClean="0"/>
              <a:t> and foci</a:t>
            </a:r>
            <a:endParaRPr lang="en-US" sz="40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2271295" y="0"/>
            <a:ext cx="6858000" cy="6858000"/>
            <a:chOff x="1143000" y="0"/>
            <a:chExt cx="6858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0" y="0"/>
              <a:ext cx="6858000" cy="6858000"/>
            </a:xfrm>
            <a:prstGeom prst="rect">
              <a:avLst/>
            </a:prstGeom>
          </p:spPr>
        </p:pic>
        <p:sp>
          <p:nvSpPr>
            <p:cNvPr id="4" name="Donut 3"/>
            <p:cNvSpPr/>
            <p:nvPr/>
          </p:nvSpPr>
          <p:spPr>
            <a:xfrm>
              <a:off x="4389566" y="1417638"/>
              <a:ext cx="378795" cy="365108"/>
            </a:xfrm>
            <a:prstGeom prst="donu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Donut 4"/>
            <p:cNvSpPr/>
            <p:nvPr/>
          </p:nvSpPr>
          <p:spPr>
            <a:xfrm>
              <a:off x="5500094" y="4355579"/>
              <a:ext cx="378795" cy="365108"/>
            </a:xfrm>
            <a:prstGeom prst="donu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Donut 5"/>
            <p:cNvSpPr/>
            <p:nvPr/>
          </p:nvSpPr>
          <p:spPr>
            <a:xfrm>
              <a:off x="4315571" y="2502389"/>
              <a:ext cx="378795" cy="365108"/>
            </a:xfrm>
            <a:prstGeom prst="donu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Donut 6"/>
            <p:cNvSpPr/>
            <p:nvPr/>
          </p:nvSpPr>
          <p:spPr>
            <a:xfrm>
              <a:off x="5856607" y="3352784"/>
              <a:ext cx="378795" cy="365108"/>
            </a:xfrm>
            <a:prstGeom prst="donu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545" y="3680665"/>
            <a:ext cx="1600293" cy="2133724"/>
          </a:xfrm>
          <a:prstGeom prst="rect">
            <a:avLst/>
          </a:prstGeom>
        </p:spPr>
      </p:pic>
      <p:pic>
        <p:nvPicPr>
          <p:cNvPr id="18" name="Picture 4" descr="TT_Cedar Falls FL_11-20 No R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5143" y="22423"/>
            <a:ext cx="1715725" cy="221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zEkiv4-X32cIRLsGEU1HrrztVnWvwOi2OqzIyQkwdmc,5BlNxDPfgvmxknPyfy5qpiK7hUpibHnHoU0Yw9MR1Hc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1889" y="1497366"/>
            <a:ext cx="1969303" cy="1476977"/>
          </a:xfrm>
          <a:prstGeom prst="rect">
            <a:avLst/>
          </a:prstGeom>
        </p:spPr>
      </p:pic>
      <p:cxnSp>
        <p:nvCxnSpPr>
          <p:cNvPr id="20" name="Straight Connector 19"/>
          <p:cNvCxnSpPr>
            <a:endCxn id="7" idx="7"/>
          </p:cNvCxnSpPr>
          <p:nvPr/>
        </p:nvCxnSpPr>
        <p:spPr>
          <a:xfrm flipH="1">
            <a:off x="7308224" y="3050559"/>
            <a:ext cx="453510" cy="355694"/>
          </a:xfrm>
          <a:prstGeom prst="line">
            <a:avLst/>
          </a:prstGeom>
          <a:ln>
            <a:solidFill>
              <a:srgbClr val="FF0C4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837366" y="2426173"/>
            <a:ext cx="1184523" cy="130760"/>
          </a:xfrm>
          <a:prstGeom prst="line">
            <a:avLst/>
          </a:prstGeom>
          <a:ln>
            <a:solidFill>
              <a:srgbClr val="FF0C4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5" idx="5"/>
          </p:cNvCxnSpPr>
          <p:nvPr/>
        </p:nvCxnSpPr>
        <p:spPr>
          <a:xfrm>
            <a:off x="6951711" y="4667218"/>
            <a:ext cx="962423" cy="513022"/>
          </a:xfrm>
          <a:prstGeom prst="line">
            <a:avLst/>
          </a:prstGeom>
          <a:ln>
            <a:solidFill>
              <a:srgbClr val="FF0C4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4" idx="2"/>
          </p:cNvCxnSpPr>
          <p:nvPr/>
        </p:nvCxnSpPr>
        <p:spPr>
          <a:xfrm flipH="1" flipV="1">
            <a:off x="2993374" y="1417639"/>
            <a:ext cx="2524487" cy="182553"/>
          </a:xfrm>
          <a:prstGeom prst="line">
            <a:avLst/>
          </a:prstGeom>
          <a:ln>
            <a:solidFill>
              <a:srgbClr val="FF0C4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34348" y="89971"/>
            <a:ext cx="1327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Northern </a:t>
            </a:r>
            <a:r>
              <a:rPr lang="en-US" dirty="0" err="1" smtClean="0"/>
              <a:t>Hardwoodand</a:t>
            </a:r>
            <a:r>
              <a:rPr lang="en-US" dirty="0" smtClean="0"/>
              <a:t> Aspen spp.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663320" y="5406068"/>
            <a:ext cx="1327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Eucalyptus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663321" y="2974343"/>
            <a:ext cx="1327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Oil Palm</a:t>
            </a:r>
            <a:endParaRPr lang="en-US" dirty="0"/>
          </a:p>
        </p:txBody>
      </p:sp>
      <p:sp>
        <p:nvSpPr>
          <p:cNvPr id="25" name="Donut 24"/>
          <p:cNvSpPr/>
          <p:nvPr/>
        </p:nvSpPr>
        <p:spPr>
          <a:xfrm>
            <a:off x="5906727" y="1172065"/>
            <a:ext cx="378795" cy="365108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DSCN039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706" y="-76215"/>
            <a:ext cx="1063229" cy="1417638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6193880" y="795867"/>
            <a:ext cx="937826" cy="477798"/>
          </a:xfrm>
          <a:prstGeom prst="line">
            <a:avLst/>
          </a:prstGeom>
          <a:ln>
            <a:solidFill>
              <a:srgbClr val="FF0C4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199692" y="22423"/>
            <a:ext cx="9046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N. Hard-</a:t>
            </a:r>
          </a:p>
          <a:p>
            <a:r>
              <a:rPr lang="en-US" sz="1600" dirty="0" smtClean="0"/>
              <a:t>woods</a:t>
            </a:r>
            <a:endParaRPr lang="en-US" sz="1600" dirty="0"/>
          </a:p>
        </p:txBody>
      </p:sp>
      <p:sp>
        <p:nvSpPr>
          <p:cNvPr id="29" name="Donut 28"/>
          <p:cNvSpPr/>
          <p:nvPr/>
        </p:nvSpPr>
        <p:spPr>
          <a:xfrm>
            <a:off x="6730533" y="4614317"/>
            <a:ext cx="378795" cy="365108"/>
          </a:xfrm>
          <a:prstGeom prst="donu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4274048" y="2636610"/>
            <a:ext cx="1184523" cy="130760"/>
          </a:xfrm>
          <a:prstGeom prst="line">
            <a:avLst/>
          </a:prstGeom>
          <a:ln>
            <a:solidFill>
              <a:srgbClr val="FF0C4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Content Placeholder 11" descr="IMG_081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1" r="17211"/>
          <a:stretch>
            <a:fillRect/>
          </a:stretch>
        </p:blipFill>
        <p:spPr>
          <a:xfrm>
            <a:off x="3174049" y="2198889"/>
            <a:ext cx="1084673" cy="1240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80868" y="1829557"/>
            <a:ext cx="105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Jatropha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302" y="5881421"/>
            <a:ext cx="1343332" cy="8927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3634" y="5883453"/>
            <a:ext cx="1273156" cy="89068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6790" y="5883453"/>
            <a:ext cx="1438033" cy="81410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4823" y="5883453"/>
            <a:ext cx="1493998" cy="85538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9916" y="5883453"/>
            <a:ext cx="1461821" cy="97454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71737" y="5884215"/>
            <a:ext cx="1453669" cy="85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99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BIOPIRE policy 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Private policies – forest, biofuel certification programs</a:t>
            </a:r>
          </a:p>
          <a:p>
            <a:endParaRPr lang="en-US" sz="2400" dirty="0"/>
          </a:p>
          <a:p>
            <a:r>
              <a:rPr lang="en-US" sz="2400" dirty="0" smtClean="0"/>
              <a:t>Public policies – national, state/provincial bioenergy incentive, regulatory requirements; forest policy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12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62521"/>
            <a:ext cx="4256939" cy="3192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02" y="5881421"/>
            <a:ext cx="1343332" cy="892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634" y="5883453"/>
            <a:ext cx="1273156" cy="890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790" y="5883453"/>
            <a:ext cx="1438033" cy="8141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823" y="5883453"/>
            <a:ext cx="1493998" cy="8553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9916" y="5883453"/>
            <a:ext cx="1461821" cy="9745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1737" y="5884215"/>
            <a:ext cx="1453669" cy="85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12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BIOPIRE policy-related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Public perceptions - mixed</a:t>
            </a:r>
          </a:p>
          <a:p>
            <a:endParaRPr lang="en-US" dirty="0"/>
          </a:p>
          <a:p>
            <a:r>
              <a:rPr lang="en-US" dirty="0" smtClean="0"/>
              <a:t>Policy is piecemeal – focus on one stage </a:t>
            </a:r>
          </a:p>
          <a:p>
            <a:endParaRPr lang="en-US" dirty="0"/>
          </a:p>
          <a:p>
            <a:r>
              <a:rPr lang="en-US" dirty="0" smtClean="0"/>
              <a:t>Need to incorporate feedstock landscape design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02" y="5881421"/>
            <a:ext cx="1343332" cy="892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634" y="5883453"/>
            <a:ext cx="1273156" cy="890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790" y="5883453"/>
            <a:ext cx="1438033" cy="814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823" y="5883453"/>
            <a:ext cx="1493998" cy="8553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9916" y="5883453"/>
            <a:ext cx="1461821" cy="9745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1737" y="5884215"/>
            <a:ext cx="1453669" cy="854626"/>
          </a:xfrm>
          <a:prstGeom prst="rect">
            <a:avLst/>
          </a:prstGeom>
        </p:spPr>
      </p:pic>
      <p:pic>
        <p:nvPicPr>
          <p:cNvPr id="11" name="Picture 10" descr="20942106922_437ef3baef_z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05" y="1384746"/>
            <a:ext cx="3232600" cy="43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6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BIOPIRE Forest-related Bioenergy Science-policy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RCN conferences</a:t>
            </a:r>
          </a:p>
          <a:p>
            <a:endParaRPr lang="en-US" dirty="0"/>
          </a:p>
          <a:p>
            <a:r>
              <a:rPr lang="en-US" dirty="0" smtClean="0"/>
              <a:t>Policymaker, NGO, industry collaborators, sources, dissemination</a:t>
            </a:r>
          </a:p>
          <a:p>
            <a:endParaRPr lang="en-US" dirty="0"/>
          </a:p>
          <a:p>
            <a:r>
              <a:rPr lang="en-US" dirty="0" smtClean="0"/>
              <a:t>Recommendations to certification bodies, communities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02" y="5881421"/>
            <a:ext cx="1343332" cy="892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634" y="5883453"/>
            <a:ext cx="1273156" cy="890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790" y="5883453"/>
            <a:ext cx="1438033" cy="814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823" y="5883453"/>
            <a:ext cx="1493998" cy="8553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9916" y="5883453"/>
            <a:ext cx="1461821" cy="9745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1737" y="5884215"/>
            <a:ext cx="1453669" cy="854626"/>
          </a:xfrm>
          <a:prstGeom prst="rect">
            <a:avLst/>
          </a:prstGeom>
        </p:spPr>
      </p:pic>
      <p:pic>
        <p:nvPicPr>
          <p:cNvPr id="11" name="Picture 10" descr="IMG_1196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788" y="2164546"/>
            <a:ext cx="4410861" cy="330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33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BIOPIRE trans/id teamwork skills policy 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National environmental assessment laws, planning</a:t>
            </a:r>
          </a:p>
          <a:p>
            <a:endParaRPr lang="en-US" dirty="0"/>
          </a:p>
          <a:p>
            <a:r>
              <a:rPr lang="en-US" dirty="0" smtClean="0"/>
              <a:t>Global change-related science funding agencies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02" y="5881421"/>
            <a:ext cx="1343332" cy="892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634" y="5883453"/>
            <a:ext cx="1273156" cy="890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790" y="5883453"/>
            <a:ext cx="1438033" cy="814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823" y="5883453"/>
            <a:ext cx="1493998" cy="8553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9916" y="5883453"/>
            <a:ext cx="1461821" cy="9745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1737" y="5884215"/>
            <a:ext cx="1453669" cy="854626"/>
          </a:xfrm>
          <a:prstGeom prst="rect">
            <a:avLst/>
          </a:prstGeom>
        </p:spPr>
      </p:pic>
      <p:pic>
        <p:nvPicPr>
          <p:cNvPr id="11" name="Picture 10" descr="DSC00226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75374"/>
            <a:ext cx="4165219" cy="277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20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215</TotalTime>
  <Words>413</Words>
  <Application>Microsoft Macintosh PowerPoint</Application>
  <PresentationFormat>On-screen Show (4:3)</PresentationFormat>
  <Paragraphs>70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Clarity</vt:lpstr>
      <vt:lpstr>BIOPIRE: Trans/interdisciplinarity and Forest-related Bioenergy Development across the Americas by Kathy Halvorsen and Erin Pischke</vt:lpstr>
      <vt:lpstr>BIOPIRE project</vt:lpstr>
      <vt:lpstr>BIOPIRE</vt:lpstr>
      <vt:lpstr>BIOPIRE Research questions</vt:lpstr>
      <vt:lpstr>BIOPIRECases and foci</vt:lpstr>
      <vt:lpstr>BIOPIRE policy context</vt:lpstr>
      <vt:lpstr>BIOPIRE policy-related findings</vt:lpstr>
      <vt:lpstr>BIOPIRE Forest-related Bioenergy Science-policy activities</vt:lpstr>
      <vt:lpstr>BIOPIRE trans/id teamwork skills policy context</vt:lpstr>
      <vt:lpstr>BIOPIRE trans/id teamwork skills findings</vt:lpstr>
      <vt:lpstr>BIOPIRE trans/id findings policy activities</vt:lpstr>
      <vt:lpstr>What did being ID/TD allow us to do?</vt:lpstr>
      <vt:lpstr>Lessons learned, next steps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Trans/interdisciplinarity and Forest-related Bioenergy Development across the Americas by Kathy Halvorsen and Erin Pischke</dc:title>
  <dc:creator>Kathy Halvorsen</dc:creator>
  <cp:lastModifiedBy>Kathy Halvorsen</cp:lastModifiedBy>
  <cp:revision>28</cp:revision>
  <dcterms:created xsi:type="dcterms:W3CDTF">2017-11-27T19:40:51Z</dcterms:created>
  <dcterms:modified xsi:type="dcterms:W3CDTF">2017-11-30T01:02:20Z</dcterms:modified>
</cp:coreProperties>
</file>