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3" r:id="rId4"/>
    <p:sldId id="261" r:id="rId5"/>
    <p:sldId id="262" r:id="rId6"/>
    <p:sldId id="264" r:id="rId7"/>
    <p:sldId id="268" r:id="rId8"/>
    <p:sldId id="265" r:id="rId9"/>
    <p:sldId id="267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EFC661-1EC6-4D55-B23B-AAC3CA6E9C6A}" type="slidenum">
              <a:rPr lang="es-ES" altLang="es-U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U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21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0470F6-A65A-4BB5-AC17-095FB9944FD8}" type="slidenum">
              <a:rPr lang="es-ES" altLang="es-U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U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2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2EF73-9106-44FE-8985-B3F69AF62C1D}" type="slidenum">
              <a:rPr lang="es-ES" altLang="es-U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U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1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0602F6-0236-45A5-84BE-8DC0C651703B}" type="slidenum">
              <a:rPr lang="es-ES" altLang="es-U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U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3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68E43-DA2A-4C73-8B08-8BEA9A64622E}" type="slidenum">
              <a:rPr lang="es-ES" altLang="es-U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U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54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824224-7B0F-49A4-A66B-A8F18CD39E9A}" type="slidenum">
              <a:rPr lang="es-ES" altLang="es-U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U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78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5380CA-B2D5-4984-A95A-7B88F3176EA2}" type="slidenum">
              <a:rPr lang="es-ES" altLang="es-U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U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7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B1E43-C01B-4C18-9764-E5BD89E07B73}" type="slidenum">
              <a:rPr lang="es-ES" altLang="es-U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U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1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E69EBB-272D-4845-B23F-557BB308A006}" type="slidenum">
              <a:rPr lang="es-ES" altLang="es-U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U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9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4A3515-426B-4780-AB2D-089699284B62}" type="slidenum">
              <a:rPr lang="es-ES" altLang="es-U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U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3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A1634-A7F2-421E-8E50-39FC6FF126D7}" type="slidenum">
              <a:rPr lang="es-ES" altLang="es-U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U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3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UY" smtClean="0"/>
              <a:t>Haga clic para modificar el estilo de texto del patrón</a:t>
            </a:r>
          </a:p>
          <a:p>
            <a:pPr lvl="1"/>
            <a:r>
              <a:rPr lang="es-ES" altLang="es-UY" smtClean="0"/>
              <a:t>Segundo nivel</a:t>
            </a:r>
          </a:p>
          <a:p>
            <a:pPr lvl="2"/>
            <a:r>
              <a:rPr lang="es-ES" altLang="es-UY" smtClean="0"/>
              <a:t>Tercer nivel</a:t>
            </a:r>
          </a:p>
          <a:p>
            <a:pPr lvl="3"/>
            <a:r>
              <a:rPr lang="es-ES" altLang="es-UY" smtClean="0"/>
              <a:t>Cuarto nivel</a:t>
            </a:r>
          </a:p>
          <a:p>
            <a:pPr lvl="4"/>
            <a:r>
              <a:rPr lang="es-ES" altLang="es-UY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UY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3C6785-65FE-424E-BD5B-8BEBE52788AB}" type="slidenum">
              <a:rPr lang="es-ES" altLang="es-UY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 altLang="es-UY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40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body" idx="1"/>
          </p:nvPr>
        </p:nvSpPr>
        <p:spPr>
          <a:xfrm>
            <a:off x="2405311" y="371475"/>
            <a:ext cx="8229600" cy="3158332"/>
          </a:xfrm>
          <a:extLst/>
        </p:spPr>
        <p:txBody>
          <a:bodyPr anchor="b"/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Transferring climate knowledge </a:t>
            </a:r>
            <a:endParaRPr lang="en-US" sz="36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science-policy interface </a:t>
            </a:r>
            <a:endParaRPr lang="en-US" sz="36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adaptation to drought in </a:t>
            </a:r>
            <a:r>
              <a:rPr lang="en-US" sz="3600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Uruguay</a:t>
            </a:r>
          </a:p>
          <a:p>
            <a:pPr algn="ctr" fontAlgn="auto">
              <a:spcAft>
                <a:spcPts val="0"/>
              </a:spcAft>
              <a:defRPr/>
            </a:pPr>
            <a:endParaRPr lang="es-UY" sz="3000" b="1" dirty="0" smtClean="0">
              <a:ln w="3175">
                <a:solidFill>
                  <a:prstClr val="white">
                    <a:alpha val="65000"/>
                  </a:prstClr>
                </a:solidFill>
              </a:ln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UY" sz="3000" b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es-UY" sz="3000" b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es-UY" sz="3000" b="1" dirty="0">
                <a:ln w="3175">
                  <a:solidFill>
                    <a:prstClr val="white">
                      <a:alpha val="65000"/>
                    </a:prstClr>
                  </a:solidFill>
                </a:ln>
                <a:solidFill>
                  <a:srgbClr val="C00000"/>
                </a:solidFill>
                <a:cs typeface="Arial" panose="020B0604020202020204" pitchFamily="34" charset="0"/>
              </a:rPr>
              <a:t>IAI CRN3106</a:t>
            </a:r>
            <a:endParaRPr lang="es-UY" sz="3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pic>
        <p:nvPicPr>
          <p:cNvPr id="40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2724151"/>
            <a:ext cx="982663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708275"/>
            <a:ext cx="749300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2 Subtítulo"/>
          <p:cNvSpPr txBox="1">
            <a:spLocks/>
          </p:cNvSpPr>
          <p:nvPr/>
        </p:nvSpPr>
        <p:spPr bwMode="auto">
          <a:xfrm>
            <a:off x="1919536" y="4816054"/>
            <a:ext cx="920115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None/>
            </a:pPr>
            <a:r>
              <a:rPr lang="es-UY" altLang="es-UY" sz="2400" dirty="0">
                <a:solidFill>
                  <a:srgbClr val="000000"/>
                </a:solidFill>
              </a:rPr>
              <a:t>Gabriela Cruz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s-UY" altLang="es-UY" sz="2000" dirty="0" smtClean="0">
                <a:solidFill>
                  <a:srgbClr val="000000"/>
                </a:solidFill>
              </a:rPr>
              <a:t>Centro Interdisciplinario de Respuesta al Cambio y Variabilidad Climática y</a:t>
            </a:r>
          </a:p>
          <a:p>
            <a:pPr algn="ctr" fontAlgn="base">
              <a:spcAft>
                <a:spcPct val="0"/>
              </a:spcAft>
              <a:buNone/>
            </a:pPr>
            <a:r>
              <a:rPr lang="es-UY" altLang="es-UY" sz="2000" dirty="0" smtClean="0">
                <a:solidFill>
                  <a:srgbClr val="000000"/>
                </a:solidFill>
              </a:rPr>
              <a:t> Facultad </a:t>
            </a:r>
            <a:r>
              <a:rPr lang="es-UY" altLang="es-UY" sz="2000" dirty="0">
                <a:solidFill>
                  <a:srgbClr val="000000"/>
                </a:solidFill>
              </a:rPr>
              <a:t>Agronomía (</a:t>
            </a:r>
            <a:r>
              <a:rPr lang="es-UY" altLang="es-UY" sz="2000" dirty="0" err="1">
                <a:solidFill>
                  <a:srgbClr val="000000"/>
                </a:solidFill>
              </a:rPr>
              <a:t>UdelaR</a:t>
            </a:r>
            <a:r>
              <a:rPr lang="es-UY" altLang="es-UY" sz="20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720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s-UY" sz="3200" dirty="0" smtClean="0">
                <a:solidFill>
                  <a:srgbClr val="C00000"/>
                </a:solidFill>
              </a:rPr>
              <a:t>Posibles impactos a futuro</a:t>
            </a:r>
            <a:endParaRPr lang="es-UY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3705" y="1600201"/>
            <a:ext cx="10218295" cy="4525963"/>
          </a:xfrm>
        </p:spPr>
        <p:txBody>
          <a:bodyPr/>
          <a:lstStyle/>
          <a:p>
            <a:r>
              <a:rPr lang="es-UY" dirty="0" smtClean="0"/>
              <a:t>Case 1: </a:t>
            </a:r>
            <a:r>
              <a:rPr lang="en-US" dirty="0" err="1" smtClean="0"/>
              <a:t>Interinstitutional</a:t>
            </a:r>
            <a:r>
              <a:rPr lang="en-US" dirty="0" smtClean="0"/>
              <a:t> agreement about the past, to continue adapting to droughts (need to translate and publish in another format)</a:t>
            </a:r>
            <a:endParaRPr lang="es-UY" dirty="0" smtClean="0"/>
          </a:p>
          <a:p>
            <a:endParaRPr lang="es-UY" dirty="0" smtClean="0"/>
          </a:p>
          <a:p>
            <a:endParaRPr lang="es-UY" dirty="0"/>
          </a:p>
          <a:p>
            <a:r>
              <a:rPr lang="es-UY" dirty="0" smtClean="0"/>
              <a:t>Case 2: Potential of d</a:t>
            </a:r>
            <a:r>
              <a:rPr lang="en-US" dirty="0" err="1" smtClean="0"/>
              <a:t>evelopment</a:t>
            </a:r>
            <a:r>
              <a:rPr lang="en-US" dirty="0" smtClean="0"/>
              <a:t> of climate services differentiated by regions and by type of user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209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7" y="0"/>
            <a:ext cx="10972800" cy="1143000"/>
          </a:xfrm>
        </p:spPr>
        <p:txBody>
          <a:bodyPr/>
          <a:lstStyle/>
          <a:p>
            <a:r>
              <a:rPr lang="es-UY" sz="3200" dirty="0" smtClean="0">
                <a:solidFill>
                  <a:srgbClr val="C00000"/>
                </a:solidFill>
              </a:rPr>
              <a:t>Oportunities</a:t>
            </a:r>
            <a:endParaRPr lang="es-UY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3063" y="1700213"/>
            <a:ext cx="10325100" cy="4525963"/>
          </a:xfrm>
        </p:spPr>
        <p:txBody>
          <a:bodyPr/>
          <a:lstStyle/>
          <a:p>
            <a:r>
              <a:rPr lang="en-US" sz="2900" dirty="0" smtClean="0"/>
              <a:t>The context of specific academic development and current policy, favor the creation and application of climate services for the agricultural sector in Uruguay</a:t>
            </a:r>
          </a:p>
          <a:p>
            <a:endParaRPr lang="es-ES" sz="2900" dirty="0"/>
          </a:p>
          <a:p>
            <a:r>
              <a:rPr lang="es-ES" sz="2900" dirty="0" err="1" smtClean="0"/>
              <a:t>Contacts</a:t>
            </a:r>
            <a:r>
              <a:rPr lang="es-ES" sz="2900" dirty="0" smtClean="0"/>
              <a:t> and </a:t>
            </a:r>
            <a:r>
              <a:rPr lang="es-ES" sz="2900" dirty="0" err="1" smtClean="0"/>
              <a:t>collaborations</a:t>
            </a:r>
            <a:r>
              <a:rPr lang="es-ES" sz="2900" dirty="0" smtClean="0"/>
              <a:t> </a:t>
            </a:r>
          </a:p>
          <a:p>
            <a:endParaRPr lang="es-ES" sz="2900" dirty="0"/>
          </a:p>
          <a:p>
            <a:r>
              <a:rPr lang="en-US" sz="2900" dirty="0" smtClean="0"/>
              <a:t>Environment for interdisciplinary knowledge creation (Interdisciplinary Space, CIRCVC-</a:t>
            </a:r>
            <a:r>
              <a:rPr lang="en-US" sz="2900" dirty="0" err="1" smtClean="0"/>
              <a:t>UdelaR</a:t>
            </a:r>
            <a:r>
              <a:rPr lang="en-US" sz="2900" dirty="0" smtClean="0"/>
              <a:t>)</a:t>
            </a:r>
          </a:p>
          <a:p>
            <a:pPr marL="0" indent="0">
              <a:buNone/>
            </a:pPr>
            <a:endParaRPr lang="es-ES" sz="2900" dirty="0" smtClean="0"/>
          </a:p>
          <a:p>
            <a:endParaRPr lang="es-ES" sz="2900" dirty="0"/>
          </a:p>
          <a:p>
            <a:endParaRPr lang="es-UY" sz="2900" dirty="0"/>
          </a:p>
        </p:txBody>
      </p:sp>
    </p:spTree>
    <p:extLst>
      <p:ext uri="{BB962C8B-B14F-4D97-AF65-F5344CB8AC3E}">
        <p14:creationId xmlns:p14="http://schemas.microsoft.com/office/powerpoint/2010/main" val="14224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950" y="2614613"/>
            <a:ext cx="7410450" cy="3511551"/>
          </a:xfrm>
        </p:spPr>
        <p:txBody>
          <a:bodyPr/>
          <a:lstStyle/>
          <a:p>
            <a:pPr marL="0" indent="0">
              <a:buNone/>
            </a:pPr>
            <a:r>
              <a:rPr lang="es-UY" dirty="0" smtClean="0"/>
              <a:t>THANK YOU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3204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Research Findings </a:t>
            </a:r>
            <a:endParaRPr lang="es-UY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187" y="1457324"/>
            <a:ext cx="10972800" cy="4525963"/>
          </a:xfrm>
        </p:spPr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dirty="0"/>
              <a:t>use and the development of climate information have evolved positively in recent decades in </a:t>
            </a:r>
            <a:r>
              <a:rPr lang="en-US" sz="2800" dirty="0" smtClean="0"/>
              <a:t>Uruguay, </a:t>
            </a:r>
            <a:r>
              <a:rPr lang="en-US" sz="2800" dirty="0"/>
              <a:t>resulting in greater adaptation to </a:t>
            </a:r>
            <a:r>
              <a:rPr lang="en-US" sz="2800" dirty="0" smtClean="0"/>
              <a:t>agricultural </a:t>
            </a:r>
            <a:r>
              <a:rPr lang="en-US" sz="2800" dirty="0"/>
              <a:t>droughts than in the </a:t>
            </a:r>
            <a:r>
              <a:rPr lang="en-US" sz="2800" dirty="0" smtClean="0"/>
              <a:t>past. </a:t>
            </a:r>
          </a:p>
          <a:p>
            <a:endParaRPr lang="es-ES" sz="2800" dirty="0" smtClean="0"/>
          </a:p>
          <a:p>
            <a:r>
              <a:rPr lang="es-ES" sz="2800" dirty="0" smtClean="0"/>
              <a:t>This </a:t>
            </a:r>
            <a:r>
              <a:rPr lang="es-ES" sz="2800" dirty="0" err="1" smtClean="0"/>
              <a:t>evolution</a:t>
            </a:r>
            <a:r>
              <a:rPr lang="es-ES" sz="2800" dirty="0" smtClean="0"/>
              <a:t> </a:t>
            </a:r>
            <a:r>
              <a:rPr lang="es-ES" sz="2800" dirty="0" err="1" smtClean="0"/>
              <a:t>is</a:t>
            </a:r>
            <a:r>
              <a:rPr lang="es-ES" sz="2800" dirty="0" smtClean="0"/>
              <a:t> </a:t>
            </a:r>
            <a:r>
              <a:rPr lang="es-ES" sz="2800" dirty="0" err="1" smtClean="0"/>
              <a:t>explained</a:t>
            </a:r>
            <a:r>
              <a:rPr lang="es-ES" sz="2800" dirty="0" smtClean="0"/>
              <a:t> </a:t>
            </a:r>
            <a:r>
              <a:rPr lang="es-ES" sz="2800" dirty="0" err="1" smtClean="0"/>
              <a:t>by</a:t>
            </a:r>
            <a:r>
              <a:rPr lang="es-ES" sz="2800" dirty="0" smtClean="0"/>
              <a:t>:</a:t>
            </a:r>
          </a:p>
          <a:p>
            <a:pPr marL="0" indent="0">
              <a:buNone/>
            </a:pPr>
            <a:r>
              <a:rPr lang="es-ES" sz="2800" dirty="0" smtClean="0"/>
              <a:t>     - </a:t>
            </a:r>
            <a:r>
              <a:rPr lang="en-US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creation of specific research groups that address the issue, and by social learning at different levels </a:t>
            </a:r>
            <a:endParaRPr lang="es-ES" sz="2800" dirty="0" smtClean="0"/>
          </a:p>
          <a:p>
            <a:pPr marL="0" indent="0">
              <a:buNone/>
            </a:pPr>
            <a:r>
              <a:rPr lang="es-ES" sz="2800" dirty="0"/>
              <a:t> </a:t>
            </a:r>
            <a:r>
              <a:rPr lang="es-ES" sz="2800" dirty="0" smtClean="0"/>
              <a:t>    - </a:t>
            </a:r>
            <a:r>
              <a:rPr lang="en-US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implementation of public policies for the sector </a:t>
            </a:r>
            <a:r>
              <a:rPr lang="es-ES" sz="2800" dirty="0" smtClean="0"/>
              <a:t>(</a:t>
            </a:r>
            <a:r>
              <a:rPr lang="en-US" sz="28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Ministry of Livestock, Agriculture and Fisheries)</a:t>
            </a:r>
            <a:r>
              <a:rPr lang="es-ES" sz="2800" dirty="0" smtClean="0"/>
              <a:t> </a:t>
            </a:r>
            <a:endParaRPr lang="es-UY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19187" y="964881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600" dirty="0" smtClean="0">
                <a:solidFill>
                  <a:srgbClr val="C00000"/>
                </a:solidFill>
              </a:rPr>
              <a:t>1</a:t>
            </a:r>
            <a:endParaRPr lang="es-UY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6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549092"/>
              </p:ext>
            </p:extLst>
          </p:nvPr>
        </p:nvGraphicFramePr>
        <p:xfrm>
          <a:off x="1524000" y="0"/>
          <a:ext cx="9036052" cy="678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Y" sz="2000" dirty="0" smtClean="0">
                          <a:solidFill>
                            <a:schemeClr val="tx1"/>
                          </a:solidFill>
                        </a:rPr>
                        <a:t>1988-89</a:t>
                      </a:r>
                      <a:endParaRPr lang="es-UY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000" dirty="0" smtClean="0">
                          <a:solidFill>
                            <a:schemeClr val="tx1"/>
                          </a:solidFill>
                        </a:rPr>
                        <a:t>1999-00</a:t>
                      </a:r>
                      <a:endParaRPr lang="es-UY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000" dirty="0" smtClean="0">
                          <a:solidFill>
                            <a:schemeClr val="tx1"/>
                          </a:solidFill>
                        </a:rPr>
                        <a:t>2008-09</a:t>
                      </a:r>
                      <a:endParaRPr lang="es-UY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20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s-UY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UY" sz="1700" b="1" i="1" dirty="0" smtClean="0">
                          <a:solidFill>
                            <a:schemeClr val="tx1"/>
                          </a:solidFill>
                        </a:rPr>
                        <a:t>16 </a:t>
                      </a:r>
                      <a:r>
                        <a:rPr lang="es-UY" sz="1700" b="1" i="1" dirty="0" err="1" smtClean="0">
                          <a:solidFill>
                            <a:schemeClr val="tx1"/>
                          </a:solidFill>
                        </a:rPr>
                        <a:t>months</a:t>
                      </a:r>
                      <a:r>
                        <a:rPr lang="es-UY" sz="1700" b="1" i="1" dirty="0" smtClean="0">
                          <a:solidFill>
                            <a:schemeClr val="tx1"/>
                          </a:solidFill>
                        </a:rPr>
                        <a:t> W-S-S</a:t>
                      </a:r>
                      <a:endParaRPr lang="es-UY" sz="1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700" b="1" i="1" dirty="0" smtClean="0">
                          <a:solidFill>
                            <a:schemeClr val="tx1"/>
                          </a:solidFill>
                        </a:rPr>
                        <a:t>4 </a:t>
                      </a:r>
                      <a:r>
                        <a:rPr lang="es-UY" sz="1700" b="1" i="1" dirty="0" err="1" smtClean="0">
                          <a:solidFill>
                            <a:schemeClr val="tx1"/>
                          </a:solidFill>
                        </a:rPr>
                        <a:t>months</a:t>
                      </a:r>
                      <a:r>
                        <a:rPr lang="es-UY" sz="1700" b="1" i="1" dirty="0" smtClean="0">
                          <a:solidFill>
                            <a:schemeClr val="tx1"/>
                          </a:solidFill>
                        </a:rPr>
                        <a:t> S-S</a:t>
                      </a:r>
                      <a:endParaRPr lang="es-UY" sz="1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700" b="1" i="1" dirty="0" smtClean="0">
                          <a:solidFill>
                            <a:schemeClr val="tx1"/>
                          </a:solidFill>
                        </a:rPr>
                        <a:t>9 </a:t>
                      </a:r>
                      <a:r>
                        <a:rPr lang="es-UY" sz="1700" b="1" i="1" dirty="0" err="1" smtClean="0">
                          <a:solidFill>
                            <a:schemeClr val="tx1"/>
                          </a:solidFill>
                        </a:rPr>
                        <a:t>months</a:t>
                      </a:r>
                      <a:r>
                        <a:rPr lang="es-UY" sz="1700" b="1" i="1" dirty="0" smtClean="0">
                          <a:solidFill>
                            <a:schemeClr val="tx1"/>
                          </a:solidFill>
                        </a:rPr>
                        <a:t> S-S</a:t>
                      </a:r>
                      <a:endParaRPr lang="es-UY" sz="1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UY" sz="1700" b="1" i="1" dirty="0" smtClean="0">
                          <a:solidFill>
                            <a:schemeClr val="tx1"/>
                          </a:solidFill>
                        </a:rPr>
                        <a:t>7 </a:t>
                      </a:r>
                      <a:r>
                        <a:rPr lang="es-UY" sz="1700" b="1" i="1" dirty="0" err="1" smtClean="0">
                          <a:solidFill>
                            <a:schemeClr val="tx1"/>
                          </a:solidFill>
                        </a:rPr>
                        <a:t>months</a:t>
                      </a:r>
                      <a:r>
                        <a:rPr lang="es-UY" sz="1700" b="1" i="1" dirty="0" smtClean="0">
                          <a:solidFill>
                            <a:schemeClr val="tx1"/>
                          </a:solidFill>
                        </a:rPr>
                        <a:t> S-O-W</a:t>
                      </a:r>
                      <a:endParaRPr lang="es-UY" sz="17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UY" sz="17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UY" sz="170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>
                    <a:solidFill>
                      <a:schemeClr val="accent3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6" name="5 Conector recto de flecha"/>
          <p:cNvCxnSpPr/>
          <p:nvPr/>
        </p:nvCxnSpPr>
        <p:spPr>
          <a:xfrm>
            <a:off x="3903663" y="1223963"/>
            <a:ext cx="4176712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055638" y="1837629"/>
            <a:ext cx="4667250" cy="112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Y" sz="1600" dirty="0" smtClean="0">
                <a:solidFill>
                  <a:srgbClr val="000000"/>
                </a:solidFill>
              </a:rPr>
              <a:t>Creation of </a:t>
            </a:r>
            <a:r>
              <a:rPr lang="en-US" altLang="es-UY" sz="1600" dirty="0">
                <a:solidFill>
                  <a:srgbClr val="000000"/>
                </a:solidFill>
              </a:rPr>
              <a:t>an Agricultural Emergency Fund </a:t>
            </a:r>
            <a:r>
              <a:rPr lang="es-UY" altLang="es-UY" sz="1600" dirty="0" smtClean="0">
                <a:solidFill>
                  <a:srgbClr val="000000"/>
                </a:solidFill>
              </a:rPr>
              <a:t>(</a:t>
            </a:r>
            <a:r>
              <a:rPr lang="es-UY" altLang="es-UY" sz="1600" dirty="0" err="1" smtClean="0">
                <a:solidFill>
                  <a:srgbClr val="000000"/>
                </a:solidFill>
              </a:rPr>
              <a:t>information</a:t>
            </a:r>
            <a:r>
              <a:rPr lang="es-UY" altLang="es-UY" sz="1600" dirty="0" smtClean="0">
                <a:solidFill>
                  <a:srgbClr val="000000"/>
                </a:solidFill>
              </a:rPr>
              <a:t> </a:t>
            </a:r>
            <a:r>
              <a:rPr lang="es-UY" altLang="es-UY" sz="1600" dirty="0" err="1" smtClean="0">
                <a:solidFill>
                  <a:srgbClr val="000000"/>
                </a:solidFill>
              </a:rPr>
              <a:t>from</a:t>
            </a:r>
            <a:r>
              <a:rPr lang="es-UY" altLang="es-UY" sz="1600" dirty="0" smtClean="0">
                <a:solidFill>
                  <a:srgbClr val="000000"/>
                </a:solidFill>
              </a:rPr>
              <a:t> INIA-GRAS and DNM)</a:t>
            </a:r>
            <a:endParaRPr lang="es-UY" altLang="es-UY" sz="16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700" dirty="0" err="1" smtClean="0">
                <a:solidFill>
                  <a:srgbClr val="000000"/>
                </a:solidFill>
              </a:rPr>
              <a:t>D</a:t>
            </a:r>
            <a:r>
              <a:rPr lang="es-UY" altLang="es-UY" sz="1700" dirty="0" err="1" smtClean="0">
                <a:solidFill>
                  <a:srgbClr val="000000"/>
                </a:solidFill>
              </a:rPr>
              <a:t>eclaration</a:t>
            </a:r>
            <a:r>
              <a:rPr lang="es-UY" altLang="es-UY" sz="1700" dirty="0" smtClean="0">
                <a:solidFill>
                  <a:srgbClr val="000000"/>
                </a:solidFill>
              </a:rPr>
              <a:t> </a:t>
            </a:r>
            <a:r>
              <a:rPr lang="es-UY" altLang="es-UY" sz="1700" dirty="0">
                <a:solidFill>
                  <a:srgbClr val="000000"/>
                </a:solidFill>
              </a:rPr>
              <a:t>of </a:t>
            </a:r>
            <a:r>
              <a:rPr lang="es-UY" altLang="es-UY" sz="1700" dirty="0" err="1" smtClean="0">
                <a:solidFill>
                  <a:srgbClr val="000000"/>
                </a:solidFill>
              </a:rPr>
              <a:t>drought</a:t>
            </a:r>
            <a:r>
              <a:rPr lang="es-UY" altLang="es-UY" sz="1700" dirty="0" smtClean="0">
                <a:solidFill>
                  <a:srgbClr val="000000"/>
                </a:solidFill>
              </a:rPr>
              <a:t> </a:t>
            </a:r>
            <a:r>
              <a:rPr lang="es-UY" altLang="es-UY" sz="1700" dirty="0" err="1" smtClean="0">
                <a:solidFill>
                  <a:srgbClr val="000000"/>
                </a:solidFill>
              </a:rPr>
              <a:t>agricultural</a:t>
            </a:r>
            <a:r>
              <a:rPr lang="es-UY" altLang="es-UY" sz="1700" dirty="0" smtClean="0">
                <a:solidFill>
                  <a:srgbClr val="000000"/>
                </a:solidFill>
              </a:rPr>
              <a:t> </a:t>
            </a:r>
            <a:r>
              <a:rPr lang="es-UY" altLang="es-UY" sz="1700" dirty="0" err="1" smtClean="0">
                <a:solidFill>
                  <a:srgbClr val="000000"/>
                </a:solidFill>
              </a:rPr>
              <a:t>emergency</a:t>
            </a:r>
            <a:r>
              <a:rPr lang="es-UY" altLang="es-UY" sz="1700" dirty="0" smtClean="0">
                <a:solidFill>
                  <a:srgbClr val="000000"/>
                </a:solidFill>
              </a:rPr>
              <a:t> </a:t>
            </a:r>
            <a:r>
              <a:rPr lang="es-UY" altLang="es-UY" sz="1700" dirty="0" smtClean="0">
                <a:solidFill>
                  <a:srgbClr val="000000"/>
                </a:solidFill>
              </a:rPr>
              <a:t> </a:t>
            </a:r>
            <a:endParaRPr lang="es-UY" altLang="es-UY" sz="17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Y" sz="1700" dirty="0" smtClean="0">
                <a:solidFill>
                  <a:srgbClr val="000000"/>
                </a:solidFill>
              </a:rPr>
              <a:t>Food </a:t>
            </a:r>
            <a:r>
              <a:rPr lang="en-US" altLang="es-UY" sz="1700" dirty="0">
                <a:solidFill>
                  <a:srgbClr val="000000"/>
                </a:solidFill>
              </a:rPr>
              <a:t>rations </a:t>
            </a:r>
            <a:r>
              <a:rPr lang="en-US" altLang="es-UY" sz="1700" dirty="0" smtClean="0">
                <a:solidFill>
                  <a:srgbClr val="000000"/>
                </a:solidFill>
              </a:rPr>
              <a:t>available for small farmers</a:t>
            </a:r>
            <a:r>
              <a:rPr lang="es-UY" altLang="es-UY" sz="1800" dirty="0" smtClean="0"/>
              <a:t> </a:t>
            </a:r>
            <a:endParaRPr lang="es-UY" altLang="es-UY" sz="1800" dirty="0"/>
          </a:p>
        </p:txBody>
      </p:sp>
      <p:sp>
        <p:nvSpPr>
          <p:cNvPr id="10" name="9 Rectángulo redondeado"/>
          <p:cNvSpPr/>
          <p:nvPr/>
        </p:nvSpPr>
        <p:spPr>
          <a:xfrm>
            <a:off x="3151188" y="766763"/>
            <a:ext cx="1255712" cy="457200"/>
          </a:xfrm>
          <a:prstGeom prst="roundRect">
            <a:avLst/>
          </a:prstGeom>
          <a:solidFill>
            <a:srgbClr val="FAE3A4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UY" sz="1600" dirty="0" err="1" smtClean="0">
                <a:solidFill>
                  <a:schemeClr val="tx1"/>
                </a:solidFill>
              </a:rPr>
              <a:t>Perception</a:t>
            </a:r>
            <a:endParaRPr lang="es-UY" sz="1600" dirty="0">
              <a:solidFill>
                <a:schemeClr val="tx1"/>
              </a:solidFill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211176" y="2772099"/>
            <a:ext cx="1485900" cy="566739"/>
          </a:xfrm>
          <a:prstGeom prst="roundRect">
            <a:avLst/>
          </a:prstGeom>
          <a:solidFill>
            <a:srgbClr val="FAE3A4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UY" sz="1600" dirty="0" smtClean="0">
                <a:solidFill>
                  <a:schemeClr val="tx1"/>
                </a:solidFill>
              </a:rPr>
              <a:t>Government</a:t>
            </a:r>
            <a:endParaRPr lang="es-UY" sz="1600" dirty="0">
              <a:solidFill>
                <a:schemeClr val="tx1"/>
              </a:solidFill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927351" y="5930900"/>
            <a:ext cx="1255713" cy="457200"/>
          </a:xfrm>
          <a:prstGeom prst="roundRect">
            <a:avLst/>
          </a:prstGeom>
          <a:solidFill>
            <a:srgbClr val="FAE3A4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UY" sz="1600" dirty="0" err="1" smtClean="0">
                <a:solidFill>
                  <a:schemeClr val="tx1"/>
                </a:solidFill>
              </a:rPr>
              <a:t>Science</a:t>
            </a:r>
            <a:endParaRPr lang="es-UY" sz="1600" dirty="0">
              <a:solidFill>
                <a:schemeClr val="tx1"/>
              </a:solidFill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1524001" y="995364"/>
            <a:ext cx="2290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/>
              <a:t>Low</a:t>
            </a:r>
            <a:r>
              <a:rPr lang="es-UY" altLang="es-UY" sz="1800" dirty="0"/>
              <a:t> </a:t>
            </a:r>
            <a:r>
              <a:rPr lang="es-UY" altLang="es-UY" sz="1800" dirty="0" err="1"/>
              <a:t>frequency</a:t>
            </a:r>
            <a:r>
              <a:rPr lang="es-UY" altLang="es-UY" sz="1800" dirty="0"/>
              <a:t> </a:t>
            </a:r>
            <a:r>
              <a:rPr lang="es-UY" altLang="es-UY" sz="1800" dirty="0" err="1" smtClean="0"/>
              <a:t>event</a:t>
            </a:r>
            <a:endParaRPr lang="es-UY" altLang="es-UY" sz="1800" dirty="0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8166101" y="1035051"/>
            <a:ext cx="23519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/>
              <a:t>First</a:t>
            </a:r>
            <a:r>
              <a:rPr lang="es-UY" altLang="es-UY" sz="1800" dirty="0"/>
              <a:t> factor of </a:t>
            </a:r>
            <a:r>
              <a:rPr lang="es-UY" altLang="es-UY" sz="1800" dirty="0" err="1" smtClean="0"/>
              <a:t>change</a:t>
            </a:r>
            <a:endParaRPr lang="es-UY" altLang="es-UY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/>
              <a:t> (</a:t>
            </a:r>
            <a:r>
              <a:rPr lang="es-UY" altLang="es-UY" sz="1800" dirty="0" smtClean="0"/>
              <a:t>NW-Small </a:t>
            </a:r>
            <a:r>
              <a:rPr lang="es-UY" altLang="es-UY" sz="1800" dirty="0" err="1" smtClean="0"/>
              <a:t>farmers</a:t>
            </a:r>
            <a:r>
              <a:rPr lang="es-UY" altLang="es-UY" sz="1800" dirty="0" smtClean="0"/>
              <a:t>)</a:t>
            </a:r>
            <a:endParaRPr lang="es-UY" altLang="es-UY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/>
              <a:t> 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3903663" y="1908176"/>
            <a:ext cx="2129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/>
              <a:t>Affected</a:t>
            </a:r>
            <a:r>
              <a:rPr lang="es-UY" altLang="es-UY" sz="1800" dirty="0"/>
              <a:t> </a:t>
            </a:r>
            <a:r>
              <a:rPr lang="es-UY" altLang="es-UY" sz="1800" dirty="0" err="1"/>
              <a:t>areas</a:t>
            </a:r>
            <a:r>
              <a:rPr lang="es-UY" altLang="es-UY" sz="1800" dirty="0"/>
              <a:t> are </a:t>
            </a:r>
            <a:endParaRPr lang="es-UY" altLang="es-UY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 smtClean="0"/>
              <a:t>Prioritized</a:t>
            </a:r>
            <a:r>
              <a:rPr lang="es-UY" altLang="es-UY" sz="1800" dirty="0" smtClean="0"/>
              <a:t> (INIA)</a:t>
            </a:r>
            <a:endParaRPr lang="es-UY" altLang="es-UY" sz="1800" dirty="0"/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1524001" y="1958975"/>
            <a:ext cx="23796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 smtClean="0"/>
              <a:t>Export</a:t>
            </a:r>
            <a:r>
              <a:rPr lang="es-UY" altLang="es-UY" sz="1800" dirty="0" smtClean="0"/>
              <a:t> </a:t>
            </a:r>
            <a:r>
              <a:rPr lang="es-UY" altLang="es-UY" sz="1800" dirty="0"/>
              <a:t>of </a:t>
            </a:r>
            <a:r>
              <a:rPr lang="es-UY" altLang="es-UY" sz="1800" dirty="0" err="1"/>
              <a:t>live</a:t>
            </a:r>
            <a:r>
              <a:rPr lang="es-UY" altLang="es-UY" sz="1800" dirty="0"/>
              <a:t> </a:t>
            </a:r>
            <a:r>
              <a:rPr lang="es-UY" altLang="es-UY" sz="1800" dirty="0" err="1" smtClean="0"/>
              <a:t>animals</a:t>
            </a:r>
            <a:endParaRPr lang="es-UY" altLang="es-UY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 smtClean="0"/>
              <a:t>Extention</a:t>
            </a:r>
            <a:r>
              <a:rPr lang="es-UY" altLang="es-UY" sz="1800" dirty="0" smtClean="0"/>
              <a:t> </a:t>
            </a:r>
            <a:r>
              <a:rPr lang="es-UY" altLang="es-UY" sz="1800" dirty="0"/>
              <a:t>of </a:t>
            </a:r>
            <a:r>
              <a:rPr lang="es-UY" altLang="es-UY" sz="1800" dirty="0" err="1"/>
              <a:t>credit</a:t>
            </a:r>
            <a:r>
              <a:rPr lang="es-UY" altLang="es-UY" sz="1800" dirty="0"/>
              <a:t> </a:t>
            </a:r>
            <a:r>
              <a:rPr lang="es-UY" altLang="es-UY" sz="1800" dirty="0" err="1" smtClean="0"/>
              <a:t>lines</a:t>
            </a:r>
            <a:endParaRPr lang="es-UY" altLang="es-UY" sz="1800" dirty="0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1422401" y="3500439"/>
            <a:ext cx="24801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Y" sz="1800" dirty="0" smtClean="0"/>
              <a:t>Without </a:t>
            </a:r>
            <a:r>
              <a:rPr lang="en-US" altLang="es-UY" sz="1800" dirty="0"/>
              <a:t>a specific </a:t>
            </a:r>
            <a:endParaRPr lang="en-US" altLang="es-UY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s-UY" sz="1800" dirty="0" smtClean="0"/>
              <a:t>institutional framework</a:t>
            </a:r>
            <a:endParaRPr lang="es-UY" altLang="es-UY" sz="1800" dirty="0"/>
          </a:p>
        </p:txBody>
      </p:sp>
      <p:sp>
        <p:nvSpPr>
          <p:cNvPr id="11333" name="17 CuadroTexto"/>
          <p:cNvSpPr txBox="1">
            <a:spLocks noChangeArrowheads="1"/>
          </p:cNvSpPr>
          <p:nvPr/>
        </p:nvSpPr>
        <p:spPr bwMode="auto">
          <a:xfrm>
            <a:off x="2927350" y="42926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/>
              <a:t> 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3821114" y="3500438"/>
            <a:ext cx="177484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 smtClean="0"/>
              <a:t>Creation</a:t>
            </a:r>
            <a:r>
              <a:rPr lang="es-UY" altLang="es-UY" sz="1800" dirty="0" smtClean="0"/>
              <a:t> of </a:t>
            </a:r>
            <a:r>
              <a:rPr lang="es-UY" altLang="es-UY" sz="1800" dirty="0" err="1" smtClean="0"/>
              <a:t>the</a:t>
            </a:r>
            <a:r>
              <a:rPr lang="es-UY" altLang="es-UY" sz="18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/>
              <a:t>Commission</a:t>
            </a:r>
            <a:r>
              <a:rPr lang="es-UY" altLang="es-UY" sz="1800" dirty="0"/>
              <a:t> of </a:t>
            </a:r>
            <a:endParaRPr lang="es-UY" altLang="es-UY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 smtClean="0"/>
              <a:t>Drought</a:t>
            </a:r>
            <a:endParaRPr lang="es-UY" altLang="es-UY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smtClean="0"/>
              <a:t>SINAE</a:t>
            </a:r>
            <a:endParaRPr lang="es-UY" altLang="es-UY" sz="1800" dirty="0"/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6113463" y="3363913"/>
            <a:ext cx="20185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 smtClean="0"/>
              <a:t>Descentralization</a:t>
            </a:r>
            <a:r>
              <a:rPr lang="es-UY" altLang="es-UY" sz="1800" dirty="0" smtClean="0"/>
              <a:t> </a:t>
            </a:r>
            <a:endParaRPr lang="es-UY" altLang="es-UY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/>
              <a:t>(MDR)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/>
              <a:t>Registry</a:t>
            </a:r>
            <a:r>
              <a:rPr lang="es-UY" altLang="es-UY" sz="1800" dirty="0"/>
              <a:t> of </a:t>
            </a:r>
            <a:endParaRPr lang="es-UY" altLang="es-UY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 smtClean="0"/>
              <a:t>Family</a:t>
            </a:r>
            <a:r>
              <a:rPr lang="es-UY" altLang="es-UY" sz="1800" dirty="0" smtClean="0"/>
              <a:t> </a:t>
            </a:r>
            <a:r>
              <a:rPr lang="es-UY" altLang="es-UY" sz="1800" dirty="0" err="1" smtClean="0"/>
              <a:t>Farmers</a:t>
            </a:r>
            <a:r>
              <a:rPr lang="es-UY" altLang="es-UY" sz="1800" dirty="0" smtClean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smtClean="0"/>
              <a:t>SNRCC</a:t>
            </a:r>
            <a:endParaRPr lang="es-UY" altLang="es-UY" sz="1800" dirty="0"/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8472488" y="3422650"/>
            <a:ext cx="13901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/>
              <a:t>SNIA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/>
              <a:t>INUMET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/>
              <a:t>Pilot</a:t>
            </a:r>
            <a:r>
              <a:rPr lang="es-UY" altLang="es-UY" sz="1800" dirty="0"/>
              <a:t> test of </a:t>
            </a:r>
            <a:endParaRPr lang="es-UY" altLang="es-UY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 smtClean="0"/>
              <a:t>insurance</a:t>
            </a:r>
            <a:r>
              <a:rPr lang="es-UY" altLang="es-UY" sz="1800" dirty="0" smtClean="0"/>
              <a:t> </a:t>
            </a:r>
            <a:endParaRPr lang="es-UY" altLang="es-UY" sz="1800" dirty="0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549401" y="5013326"/>
            <a:ext cx="21210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 smtClean="0"/>
              <a:t>Precipitation</a:t>
            </a:r>
            <a:r>
              <a:rPr lang="es-UY" altLang="es-UY" sz="1800" dirty="0" smtClean="0"/>
              <a:t> </a:t>
            </a:r>
            <a:r>
              <a:rPr lang="es-UY" altLang="es-UY" sz="1800" dirty="0" err="1" smtClean="0"/>
              <a:t>deficit</a:t>
            </a:r>
            <a:endParaRPr lang="es-UY" altLang="es-UY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/>
              <a:t> (</a:t>
            </a:r>
            <a:r>
              <a:rPr lang="es-UY" altLang="es-UY" sz="1800" dirty="0" err="1"/>
              <a:t>Fcien</a:t>
            </a:r>
            <a:r>
              <a:rPr lang="es-UY" altLang="es-UY" sz="1800" dirty="0"/>
              <a:t>)</a:t>
            </a:r>
          </a:p>
        </p:txBody>
      </p:sp>
      <p:sp>
        <p:nvSpPr>
          <p:cNvPr id="23" name="22 Rectángulo"/>
          <p:cNvSpPr>
            <a:spLocks noChangeArrowheads="1"/>
          </p:cNvSpPr>
          <p:nvPr/>
        </p:nvSpPr>
        <p:spPr bwMode="auto">
          <a:xfrm>
            <a:off x="3760788" y="5003801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smtClean="0"/>
              <a:t>INIA Proyects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smtClean="0"/>
              <a:t>IRI </a:t>
            </a:r>
            <a:r>
              <a:rPr lang="es-UY" altLang="es-UY" sz="1800" dirty="0" err="1" smtClean="0"/>
              <a:t>collaboration</a:t>
            </a:r>
            <a:endParaRPr lang="es-UY" altLang="es-UY" sz="1800" dirty="0"/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5999163" y="5003801"/>
            <a:ext cx="24257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s-UY" altLang="es-UY" sz="1800" dirty="0" smtClean="0"/>
              <a:t>CIRCVC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smtClean="0"/>
              <a:t>GRAS-INIA </a:t>
            </a:r>
            <a:r>
              <a:rPr lang="es-UY" altLang="es-UY" sz="1800" dirty="0"/>
              <a:t>(</a:t>
            </a:r>
            <a:r>
              <a:rPr lang="es-UY" altLang="es-UY" sz="1800" dirty="0" err="1" smtClean="0"/>
              <a:t>monitoring</a:t>
            </a:r>
            <a:r>
              <a:rPr lang="es-UY" altLang="es-UY" sz="1800" dirty="0" smtClean="0"/>
              <a:t> </a:t>
            </a:r>
            <a:r>
              <a:rPr lang="es-UY" altLang="es-UY" sz="1800" dirty="0"/>
              <a:t>NDVI, BH)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 smtClean="0"/>
              <a:t>Climate</a:t>
            </a:r>
            <a:r>
              <a:rPr lang="es-UY" altLang="es-UY" sz="1800" dirty="0" smtClean="0"/>
              <a:t> </a:t>
            </a:r>
            <a:r>
              <a:rPr lang="es-UY" altLang="es-UY" sz="1800" dirty="0" err="1" smtClean="0"/>
              <a:t>forecast</a:t>
            </a:r>
            <a:endParaRPr lang="es-UY" altLang="es-UY" sz="1800" dirty="0"/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8424864" y="5003800"/>
            <a:ext cx="22108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err="1" smtClean="0"/>
              <a:t>Applied</a:t>
            </a:r>
            <a:r>
              <a:rPr lang="es-UY" altLang="es-UY" sz="1800" dirty="0" smtClean="0"/>
              <a:t> </a:t>
            </a:r>
            <a:r>
              <a:rPr lang="es-UY" altLang="es-UY" sz="1800" dirty="0" err="1" smtClean="0"/>
              <a:t>research</a:t>
            </a:r>
            <a:r>
              <a:rPr lang="es-UY" altLang="es-UY" sz="1800" dirty="0" smtClean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smtClean="0"/>
              <a:t>(</a:t>
            </a:r>
            <a:r>
              <a:rPr lang="es-UY" altLang="es-UY" sz="1800" dirty="0" err="1"/>
              <a:t>UdelaR</a:t>
            </a:r>
            <a:r>
              <a:rPr lang="es-UY" altLang="es-UY" sz="18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smtClean="0"/>
              <a:t>IRI </a:t>
            </a:r>
            <a:r>
              <a:rPr lang="es-UY" altLang="es-UY" sz="1800" dirty="0" err="1" smtClean="0"/>
              <a:t>advice</a:t>
            </a:r>
            <a:r>
              <a:rPr lang="es-UY" altLang="es-UY" sz="1800" dirty="0" smtClean="0"/>
              <a:t> to MGAP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es-UY" sz="1800" dirty="0" smtClean="0"/>
              <a:t> </a:t>
            </a:r>
            <a:r>
              <a:rPr lang="es-UY" altLang="es-UY" sz="1800" dirty="0"/>
              <a:t>(SNIA)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0213" y="542608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600" dirty="0" smtClean="0">
                <a:solidFill>
                  <a:srgbClr val="C00000"/>
                </a:solidFill>
              </a:rPr>
              <a:t>1</a:t>
            </a:r>
            <a:endParaRPr lang="es-UY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638" y="1528763"/>
            <a:ext cx="10434206" cy="4525963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production of useful, relevant and legitimate information is linked to the elaboration process </a:t>
            </a:r>
            <a:r>
              <a:rPr lang="en-US" dirty="0" smtClean="0"/>
              <a:t>itself </a:t>
            </a:r>
          </a:p>
          <a:p>
            <a:endParaRPr lang="en-US" dirty="0"/>
          </a:p>
          <a:p>
            <a:r>
              <a:rPr lang="en-US" dirty="0"/>
              <a:t>The impact of this type of process is </a:t>
            </a:r>
            <a:r>
              <a:rPr lang="en-US" dirty="0" smtClean="0"/>
              <a:t>translated </a:t>
            </a:r>
            <a:r>
              <a:rPr lang="en-US" dirty="0"/>
              <a:t>into bringing collective learning to a new </a:t>
            </a:r>
            <a:r>
              <a:rPr lang="en-US" dirty="0" smtClean="0"/>
              <a:t>level (</a:t>
            </a:r>
            <a:r>
              <a:rPr lang="en-US" dirty="0" smtClean="0"/>
              <a:t>in addition to </a:t>
            </a:r>
            <a:r>
              <a:rPr lang="en-US" dirty="0" smtClean="0"/>
              <a:t>the </a:t>
            </a:r>
            <a:r>
              <a:rPr lang="en-US" dirty="0"/>
              <a:t>information </a:t>
            </a:r>
            <a:r>
              <a:rPr lang="en-US" dirty="0" smtClean="0"/>
              <a:t>generated)</a:t>
            </a:r>
            <a:endParaRPr lang="es-UY" dirty="0"/>
          </a:p>
        </p:txBody>
      </p:sp>
      <p:sp>
        <p:nvSpPr>
          <p:cNvPr id="5" name="TextBox 4"/>
          <p:cNvSpPr txBox="1"/>
          <p:nvPr/>
        </p:nvSpPr>
        <p:spPr>
          <a:xfrm>
            <a:off x="947737" y="707707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600" dirty="0">
                <a:solidFill>
                  <a:srgbClr val="C00000"/>
                </a:solidFill>
              </a:rPr>
              <a:t>2</a:t>
            </a:r>
            <a:endParaRPr lang="es-UY" sz="2600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Research Findings </a:t>
            </a:r>
            <a:endParaRPr lang="es-UY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14438" y="942975"/>
            <a:ext cx="10977562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</a:t>
            </a:r>
            <a:r>
              <a:rPr lang="en-US" sz="2400" dirty="0" smtClean="0"/>
              <a:t>or </a:t>
            </a:r>
            <a:r>
              <a:rPr lang="en-US" sz="2400" dirty="0"/>
              <a:t>some </a:t>
            </a:r>
            <a:r>
              <a:rPr lang="en-US" sz="2400" dirty="0" smtClean="0"/>
              <a:t>livestock farmers, </a:t>
            </a:r>
            <a:r>
              <a:rPr lang="en-US" sz="2400" dirty="0"/>
              <a:t>their decisions are not well informed by available climate services </a:t>
            </a:r>
            <a:r>
              <a:rPr lang="es-ES" sz="2400" dirty="0" smtClean="0"/>
              <a:t> </a:t>
            </a:r>
            <a:endParaRPr lang="es-UY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5350"/>
            <a:ext cx="7886294" cy="4251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298" y="3964138"/>
            <a:ext cx="5791702" cy="29751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71663" y="6378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smtClean="0"/>
              <a:t>Network</a:t>
            </a:r>
            <a:endParaRPr lang="es-UY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817605" y="2184237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smtClean="0"/>
              <a:t>Q </a:t>
            </a:r>
            <a:r>
              <a:rPr lang="es-UY" b="1" dirty="0" err="1" smtClean="0"/>
              <a:t>Methodology</a:t>
            </a:r>
            <a:endParaRPr lang="es-UY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91132" y="2710123"/>
            <a:ext cx="3433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profiles were found:</a:t>
            </a:r>
          </a:p>
          <a:p>
            <a:r>
              <a:rPr lang="en-US" dirty="0"/>
              <a:t>Convinced, Pragmatic, Pessimist and </a:t>
            </a:r>
            <a:r>
              <a:rPr lang="en-US" dirty="0" smtClean="0"/>
              <a:t>Skeptic</a:t>
            </a:r>
            <a:endParaRPr lang="es-UY" dirty="0"/>
          </a:p>
        </p:txBody>
      </p:sp>
      <p:sp>
        <p:nvSpPr>
          <p:cNvPr id="12" name="TextBox 11"/>
          <p:cNvSpPr txBox="1"/>
          <p:nvPr/>
        </p:nvSpPr>
        <p:spPr>
          <a:xfrm>
            <a:off x="661988" y="650557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600" dirty="0" smtClean="0">
                <a:solidFill>
                  <a:srgbClr val="C00000"/>
                </a:solidFill>
              </a:rPr>
              <a:t>3</a:t>
            </a:r>
            <a:endParaRPr lang="es-UY" sz="2600" dirty="0">
              <a:solidFill>
                <a:srgbClr val="C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Research Findings </a:t>
            </a:r>
            <a:endParaRPr lang="es-UY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4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714501"/>
            <a:ext cx="10577512" cy="4525963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was consensus on taking measures prior to droughts, which is why it is suggested to focus on the development of climate services oriented towards prevention</a:t>
            </a:r>
            <a:endParaRPr lang="es-ES" sz="2700" dirty="0" smtClean="0"/>
          </a:p>
          <a:p>
            <a:pPr marL="0" indent="0">
              <a:buNone/>
            </a:pPr>
            <a:endParaRPr lang="es-ES" sz="27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context of academic development and the current political will favor the creation and application of climate services for the agricultural sector in Uruguay</a:t>
            </a:r>
            <a:endParaRPr lang="es-UY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3893" y="793432"/>
            <a:ext cx="370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600" dirty="0">
                <a:solidFill>
                  <a:srgbClr val="C00000"/>
                </a:solidFill>
              </a:rPr>
              <a:t>4</a:t>
            </a:r>
            <a:endParaRPr lang="es-UY" sz="2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963" y="5729288"/>
            <a:ext cx="117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NONE OF THE PREVIOUS RESULTS WOULD HAVE BEEN ACHIEVED WITHOUT </a:t>
            </a:r>
            <a:r>
              <a:rPr lang="en-US" b="1" dirty="0" smtClean="0">
                <a:solidFill>
                  <a:srgbClr val="C00000"/>
                </a:solidFill>
              </a:rPr>
              <a:t>INTERDISCIPLINARITY</a:t>
            </a:r>
            <a:endParaRPr lang="es-UY" b="1" dirty="0">
              <a:solidFill>
                <a:srgbClr val="C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Research Findings </a:t>
            </a:r>
            <a:endParaRPr lang="es-UY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8857"/>
          </a:xfrm>
        </p:spPr>
        <p:txBody>
          <a:bodyPr/>
          <a:lstStyle/>
          <a:p>
            <a:r>
              <a:rPr lang="es-UY" sz="3600" dirty="0" err="1" smtClean="0">
                <a:solidFill>
                  <a:srgbClr val="C00000"/>
                </a:solidFill>
              </a:rPr>
              <a:t>Science</a:t>
            </a:r>
            <a:r>
              <a:rPr lang="es-UY" sz="3600" dirty="0" smtClean="0">
                <a:solidFill>
                  <a:srgbClr val="C00000"/>
                </a:solidFill>
              </a:rPr>
              <a:t> – </a:t>
            </a:r>
            <a:r>
              <a:rPr lang="es-UY" sz="3600" dirty="0" err="1" smtClean="0">
                <a:solidFill>
                  <a:srgbClr val="C00000"/>
                </a:solidFill>
              </a:rPr>
              <a:t>Policy</a:t>
            </a:r>
            <a:r>
              <a:rPr lang="es-UY" sz="3600" dirty="0">
                <a:solidFill>
                  <a:srgbClr val="C00000"/>
                </a:solidFill>
              </a:rPr>
              <a:t/>
            </a:r>
            <a:br>
              <a:rPr lang="es-UY" sz="3600" dirty="0">
                <a:solidFill>
                  <a:srgbClr val="C00000"/>
                </a:solidFill>
              </a:rPr>
            </a:br>
            <a:endParaRPr lang="es-UY" sz="27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3535" y="13922"/>
            <a:ext cx="116570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 err="1" smtClean="0"/>
              <a:t>Actors</a:t>
            </a:r>
            <a:endParaRPr lang="es-UY" sz="2700" dirty="0"/>
          </a:p>
        </p:txBody>
      </p:sp>
      <p:sp>
        <p:nvSpPr>
          <p:cNvPr id="6" name="Oval 5"/>
          <p:cNvSpPr/>
          <p:nvPr/>
        </p:nvSpPr>
        <p:spPr>
          <a:xfrm>
            <a:off x="2225886" y="1423136"/>
            <a:ext cx="1116598" cy="99091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7" name="Oval 6"/>
          <p:cNvSpPr/>
          <p:nvPr/>
        </p:nvSpPr>
        <p:spPr>
          <a:xfrm>
            <a:off x="4093172" y="2995581"/>
            <a:ext cx="1091784" cy="10447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Oval 7"/>
          <p:cNvSpPr/>
          <p:nvPr/>
        </p:nvSpPr>
        <p:spPr>
          <a:xfrm>
            <a:off x="2265208" y="4745603"/>
            <a:ext cx="1146597" cy="102393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TextBox 8"/>
          <p:cNvSpPr txBox="1"/>
          <p:nvPr/>
        </p:nvSpPr>
        <p:spPr>
          <a:xfrm>
            <a:off x="3411805" y="1235334"/>
            <a:ext cx="5489708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200" dirty="0" smtClean="0"/>
              <a:t>Academia</a:t>
            </a:r>
          </a:p>
          <a:p>
            <a:pPr algn="ctr"/>
            <a:endParaRPr lang="es-UY" sz="700" dirty="0" smtClean="0"/>
          </a:p>
          <a:p>
            <a:pPr algn="ctr"/>
            <a:r>
              <a:rPr lang="es-UY" dirty="0" err="1" smtClean="0"/>
              <a:t>UdelaR</a:t>
            </a:r>
            <a:r>
              <a:rPr lang="es-UY" dirty="0" smtClean="0"/>
              <a:t>, INIA, UNIFESP, UNRC, U. Miami, IRI, UBA</a:t>
            </a:r>
            <a:endParaRPr lang="es-UY" dirty="0"/>
          </a:p>
        </p:txBody>
      </p:sp>
      <p:sp>
        <p:nvSpPr>
          <p:cNvPr id="10" name="TextBox 9"/>
          <p:cNvSpPr txBox="1"/>
          <p:nvPr/>
        </p:nvSpPr>
        <p:spPr>
          <a:xfrm>
            <a:off x="5446336" y="2995970"/>
            <a:ext cx="3254096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200" dirty="0" err="1" smtClean="0"/>
              <a:t>Public</a:t>
            </a:r>
            <a:r>
              <a:rPr lang="es-UY" sz="2200" dirty="0" smtClean="0"/>
              <a:t> </a:t>
            </a:r>
            <a:r>
              <a:rPr lang="es-UY" sz="2200" dirty="0" err="1" smtClean="0"/>
              <a:t>Policy</a:t>
            </a:r>
            <a:endParaRPr lang="es-UY" sz="2200" dirty="0" smtClean="0"/>
          </a:p>
          <a:p>
            <a:pPr algn="ctr"/>
            <a:endParaRPr lang="es-UY" sz="700" dirty="0" smtClean="0"/>
          </a:p>
          <a:p>
            <a:pPr algn="ctr"/>
            <a:r>
              <a:rPr lang="es-UY" dirty="0" smtClean="0"/>
              <a:t>IPA, MGAP, INUMET, SNRCC</a:t>
            </a:r>
            <a:endParaRPr lang="es-UY" dirty="0"/>
          </a:p>
        </p:txBody>
      </p:sp>
      <p:sp>
        <p:nvSpPr>
          <p:cNvPr id="11" name="TextBox 10"/>
          <p:cNvSpPr txBox="1"/>
          <p:nvPr/>
        </p:nvSpPr>
        <p:spPr>
          <a:xfrm>
            <a:off x="3418217" y="4673460"/>
            <a:ext cx="527580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200" dirty="0" err="1" smtClean="0"/>
              <a:t>Farmers</a:t>
            </a:r>
            <a:endParaRPr lang="es-UY" sz="2200" dirty="0" smtClean="0"/>
          </a:p>
          <a:p>
            <a:pPr algn="ctr"/>
            <a:endParaRPr lang="es-UY" sz="700" dirty="0" smtClean="0"/>
          </a:p>
          <a:p>
            <a:pPr algn="ctr"/>
            <a:r>
              <a:rPr lang="es-UY" dirty="0" smtClean="0"/>
              <a:t>Rural Organizations</a:t>
            </a:r>
            <a:r>
              <a:rPr lang="es-UY" dirty="0"/>
              <a:t>, </a:t>
            </a:r>
            <a:r>
              <a:rPr lang="es-UY" dirty="0" smtClean="0"/>
              <a:t>Individual </a:t>
            </a:r>
            <a:r>
              <a:rPr lang="es-UY" dirty="0" err="1" smtClean="0"/>
              <a:t>Livestock</a:t>
            </a:r>
            <a:r>
              <a:rPr lang="es-UY" dirty="0" smtClean="0"/>
              <a:t> </a:t>
            </a:r>
            <a:r>
              <a:rPr lang="es-UY" dirty="0" err="1"/>
              <a:t>F</a:t>
            </a:r>
            <a:r>
              <a:rPr lang="es-UY" dirty="0" err="1" smtClean="0"/>
              <a:t>armers</a:t>
            </a:r>
            <a:endParaRPr lang="es-UY" dirty="0" smtClean="0"/>
          </a:p>
          <a:p>
            <a:pPr algn="ctr"/>
            <a:r>
              <a:rPr lang="es-UY" dirty="0" err="1"/>
              <a:t>Southeast</a:t>
            </a:r>
            <a:r>
              <a:rPr lang="es-UY" dirty="0"/>
              <a:t> of </a:t>
            </a:r>
            <a:r>
              <a:rPr lang="es-UY" dirty="0" smtClean="0"/>
              <a:t>Uruguay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3907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01520" y="1996075"/>
            <a:ext cx="1116598" cy="99091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" name="Oval 5"/>
          <p:cNvSpPr/>
          <p:nvPr/>
        </p:nvSpPr>
        <p:spPr>
          <a:xfrm>
            <a:off x="1001520" y="4807752"/>
            <a:ext cx="1091784" cy="10447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8" name="TextBox 7"/>
          <p:cNvSpPr txBox="1"/>
          <p:nvPr/>
        </p:nvSpPr>
        <p:spPr>
          <a:xfrm>
            <a:off x="946230" y="1457466"/>
            <a:ext cx="143981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200" dirty="0" smtClean="0"/>
              <a:t>Academia</a:t>
            </a:r>
          </a:p>
          <a:p>
            <a:pPr algn="ctr"/>
            <a:endParaRPr lang="es-UY" sz="7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74708" y="4269143"/>
            <a:ext cx="178286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200" dirty="0" err="1" smtClean="0"/>
              <a:t>Public</a:t>
            </a:r>
            <a:r>
              <a:rPr lang="es-UY" sz="2200" dirty="0" smtClean="0"/>
              <a:t> </a:t>
            </a:r>
            <a:r>
              <a:rPr lang="es-UY" sz="2200" dirty="0" err="1" smtClean="0"/>
              <a:t>Policy</a:t>
            </a:r>
            <a:endParaRPr lang="es-UY" sz="2200" dirty="0" smtClean="0"/>
          </a:p>
          <a:p>
            <a:pPr algn="ctr"/>
            <a:endParaRPr lang="es-UY" sz="7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472854"/>
            <a:ext cx="224292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700" dirty="0" smtClean="0"/>
              <a:t>Coproduction</a:t>
            </a:r>
            <a:endParaRPr lang="es-UY" sz="2700" dirty="0"/>
          </a:p>
        </p:txBody>
      </p:sp>
      <p:sp>
        <p:nvSpPr>
          <p:cNvPr id="15" name="TextBox 14"/>
          <p:cNvSpPr txBox="1"/>
          <p:nvPr/>
        </p:nvSpPr>
        <p:spPr>
          <a:xfrm>
            <a:off x="1342869" y="3433371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000" dirty="0" smtClean="0"/>
              <a:t>+</a:t>
            </a:r>
            <a:endParaRPr lang="es-UY" sz="3000" dirty="0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331" y="2794809"/>
            <a:ext cx="5112619" cy="127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 bwMode="auto">
          <a:xfrm>
            <a:off x="3114599" y="4269143"/>
            <a:ext cx="872490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US" altLang="es-UY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Thirty years of multi-level processes for adaptation of livestock production to droughts in Uruguay</a:t>
            </a:r>
            <a:r>
              <a:rPr lang="es-UY" altLang="es-UY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UY" altLang="es-UY" sz="2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Y" altLang="es-UY" sz="1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UY" altLang="es-UY" sz="1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es-UY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Cruz, G.; </a:t>
            </a:r>
            <a:r>
              <a:rPr lang="pt-BR" altLang="es-UY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Baethgen</a:t>
            </a:r>
            <a:r>
              <a:rPr lang="pt-BR" altLang="es-UY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W.; </a:t>
            </a:r>
            <a:r>
              <a:rPr lang="pt-BR" altLang="es-UY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Bartaburu</a:t>
            </a:r>
            <a:r>
              <a:rPr lang="pt-BR" altLang="es-UY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D.; </a:t>
            </a:r>
            <a:r>
              <a:rPr lang="pt-BR" altLang="es-UY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Bidegain</a:t>
            </a:r>
            <a:r>
              <a:rPr lang="pt-BR" altLang="es-UY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M.; </a:t>
            </a:r>
            <a:r>
              <a:rPr lang="pt-BR" altLang="es-UY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Giménez</a:t>
            </a:r>
            <a:r>
              <a:rPr lang="pt-BR" altLang="es-UY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A; </a:t>
            </a:r>
            <a:r>
              <a:rPr lang="pt-BR" altLang="es-UY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Methol</a:t>
            </a:r>
            <a:r>
              <a:rPr lang="pt-BR" altLang="es-UY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M.; Morales, H.; Picasso, V.; </a:t>
            </a:r>
            <a:r>
              <a:rPr lang="pt-BR" altLang="es-UY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Podesta</a:t>
            </a:r>
            <a:r>
              <a:rPr lang="pt-BR" altLang="es-UY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G.;  Taddei, R.; Terra, R.; </a:t>
            </a:r>
            <a:r>
              <a:rPr lang="pt-BR" altLang="es-UY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Tiscornia</a:t>
            </a:r>
            <a:r>
              <a:rPr lang="pt-BR" altLang="es-UY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G.; </a:t>
            </a:r>
            <a:r>
              <a:rPr lang="pt-BR" altLang="es-UY" sz="18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Vinocur</a:t>
            </a:r>
            <a:r>
              <a:rPr lang="pt-BR" altLang="es-UY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M.</a:t>
            </a:r>
            <a:r>
              <a:rPr lang="es-UY" altLang="es-UY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UY" altLang="es-UY" sz="1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UY" altLang="es-UY" sz="1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88526" y="469567"/>
            <a:ext cx="10005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200" dirty="0" smtClean="0"/>
              <a:t>Case1</a:t>
            </a:r>
            <a:endParaRPr lang="es-UY" sz="220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09600" y="173731"/>
            <a:ext cx="10972800" cy="918857"/>
          </a:xfrm>
        </p:spPr>
        <p:txBody>
          <a:bodyPr/>
          <a:lstStyle/>
          <a:p>
            <a:r>
              <a:rPr lang="es-UY" sz="3600" dirty="0" err="1" smtClean="0">
                <a:solidFill>
                  <a:srgbClr val="C00000"/>
                </a:solidFill>
              </a:rPr>
              <a:t>Science</a:t>
            </a:r>
            <a:r>
              <a:rPr lang="es-UY" sz="3600" dirty="0" smtClean="0">
                <a:solidFill>
                  <a:srgbClr val="C00000"/>
                </a:solidFill>
              </a:rPr>
              <a:t> – </a:t>
            </a:r>
            <a:r>
              <a:rPr lang="es-UY" sz="3600" dirty="0" err="1" smtClean="0">
                <a:solidFill>
                  <a:srgbClr val="C00000"/>
                </a:solidFill>
              </a:rPr>
              <a:t>Policy</a:t>
            </a:r>
            <a:r>
              <a:rPr lang="es-UY" sz="3600" dirty="0">
                <a:solidFill>
                  <a:srgbClr val="C00000"/>
                </a:solidFill>
              </a:rPr>
              <a:t/>
            </a:r>
            <a:br>
              <a:rPr lang="es-UY" sz="3600" dirty="0">
                <a:solidFill>
                  <a:srgbClr val="C00000"/>
                </a:solidFill>
              </a:rPr>
            </a:br>
            <a:endParaRPr lang="es-UY" sz="27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3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515932" y="337730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200" dirty="0" smtClean="0"/>
              <a:t>Case 2</a:t>
            </a:r>
            <a:endParaRPr lang="es-UY" sz="2200" dirty="0"/>
          </a:p>
        </p:txBody>
      </p:sp>
      <p:sp>
        <p:nvSpPr>
          <p:cNvPr id="10" name="Oval 9"/>
          <p:cNvSpPr/>
          <p:nvPr/>
        </p:nvSpPr>
        <p:spPr>
          <a:xfrm>
            <a:off x="9333875" y="3135089"/>
            <a:ext cx="1116598" cy="99091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Oval 10"/>
          <p:cNvSpPr/>
          <p:nvPr/>
        </p:nvSpPr>
        <p:spPr>
          <a:xfrm>
            <a:off x="2443797" y="1386238"/>
            <a:ext cx="1091784" cy="104470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Oval 11"/>
          <p:cNvSpPr/>
          <p:nvPr/>
        </p:nvSpPr>
        <p:spPr>
          <a:xfrm>
            <a:off x="2388984" y="3477734"/>
            <a:ext cx="1146597" cy="102393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3" name="TextBox 12"/>
          <p:cNvSpPr txBox="1"/>
          <p:nvPr/>
        </p:nvSpPr>
        <p:spPr>
          <a:xfrm>
            <a:off x="9172265" y="2466074"/>
            <a:ext cx="143981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200" dirty="0" smtClean="0"/>
              <a:t>Academia</a:t>
            </a:r>
          </a:p>
          <a:p>
            <a:pPr algn="ctr"/>
            <a:endParaRPr lang="es-UY" sz="7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131347" y="829871"/>
            <a:ext cx="17828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200" dirty="0" err="1" smtClean="0"/>
              <a:t>Public</a:t>
            </a:r>
            <a:r>
              <a:rPr lang="es-UY" sz="2200" dirty="0" smtClean="0"/>
              <a:t> </a:t>
            </a:r>
            <a:r>
              <a:rPr lang="es-UY" sz="2200" dirty="0" err="1" smtClean="0"/>
              <a:t>Policy</a:t>
            </a:r>
            <a:endParaRPr lang="es-UY" sz="22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393631" y="3008119"/>
            <a:ext cx="1237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200" dirty="0" err="1" smtClean="0"/>
              <a:t>Farmers</a:t>
            </a:r>
            <a:endParaRPr lang="es-UY" sz="22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818234" y="2468953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000" dirty="0" smtClean="0"/>
              <a:t>+</a:t>
            </a:r>
            <a:endParaRPr lang="es-UY" sz="3000" dirty="0"/>
          </a:p>
        </p:txBody>
      </p:sp>
      <p:sp>
        <p:nvSpPr>
          <p:cNvPr id="19" name="Pentagon 18"/>
          <p:cNvSpPr/>
          <p:nvPr/>
        </p:nvSpPr>
        <p:spPr>
          <a:xfrm>
            <a:off x="4910384" y="3135089"/>
            <a:ext cx="3614063" cy="1029442"/>
          </a:xfrm>
          <a:prstGeom prst="homePlate">
            <a:avLst/>
          </a:prstGeom>
          <a:solidFill>
            <a:srgbClr val="D4CA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sz="2200" dirty="0" err="1" smtClean="0">
                <a:solidFill>
                  <a:schemeClr val="tx1"/>
                </a:solidFill>
              </a:rPr>
              <a:t>Provision</a:t>
            </a:r>
            <a:r>
              <a:rPr lang="es-UY" sz="2200" dirty="0" smtClean="0">
                <a:solidFill>
                  <a:schemeClr val="tx1"/>
                </a:solidFill>
              </a:rPr>
              <a:t> </a:t>
            </a:r>
            <a:r>
              <a:rPr lang="es-UY" sz="2200" dirty="0">
                <a:solidFill>
                  <a:schemeClr val="tx1"/>
                </a:solidFill>
              </a:rPr>
              <a:t>of </a:t>
            </a:r>
            <a:r>
              <a:rPr lang="es-UY" sz="2200" dirty="0" smtClean="0">
                <a:solidFill>
                  <a:schemeClr val="tx1"/>
                </a:solidFill>
              </a:rPr>
              <a:t>data/</a:t>
            </a:r>
            <a:r>
              <a:rPr lang="es-UY" sz="2200" dirty="0" err="1" smtClean="0">
                <a:solidFill>
                  <a:schemeClr val="tx1"/>
                </a:solidFill>
              </a:rPr>
              <a:t>information</a:t>
            </a:r>
            <a:endParaRPr lang="es-UY" sz="2200" dirty="0">
              <a:solidFill>
                <a:schemeClr val="tx1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09575" y="59617"/>
            <a:ext cx="10972800" cy="918857"/>
          </a:xfrm>
        </p:spPr>
        <p:txBody>
          <a:bodyPr/>
          <a:lstStyle/>
          <a:p>
            <a:r>
              <a:rPr lang="es-UY" sz="3600" dirty="0" err="1" smtClean="0">
                <a:solidFill>
                  <a:srgbClr val="C00000"/>
                </a:solidFill>
              </a:rPr>
              <a:t>Science</a:t>
            </a:r>
            <a:r>
              <a:rPr lang="es-UY" sz="3600" dirty="0" smtClean="0">
                <a:solidFill>
                  <a:srgbClr val="C00000"/>
                </a:solidFill>
              </a:rPr>
              <a:t> – </a:t>
            </a:r>
            <a:r>
              <a:rPr lang="es-UY" sz="3600" dirty="0" err="1" smtClean="0">
                <a:solidFill>
                  <a:srgbClr val="C00000"/>
                </a:solidFill>
              </a:rPr>
              <a:t>Policy</a:t>
            </a:r>
            <a:r>
              <a:rPr lang="es-UY" sz="3600" dirty="0">
                <a:solidFill>
                  <a:srgbClr val="C00000"/>
                </a:solidFill>
              </a:rPr>
              <a:t/>
            </a:r>
            <a:br>
              <a:rPr lang="es-UY" sz="3600" dirty="0">
                <a:solidFill>
                  <a:srgbClr val="C00000"/>
                </a:solidFill>
              </a:rPr>
            </a:br>
            <a:endParaRPr lang="es-UY" sz="2700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03983" y="5589079"/>
            <a:ext cx="1116598" cy="99091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23" name="TextBox 22"/>
          <p:cNvSpPr txBox="1"/>
          <p:nvPr/>
        </p:nvSpPr>
        <p:spPr>
          <a:xfrm>
            <a:off x="2269780" y="5074579"/>
            <a:ext cx="143981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200" dirty="0" smtClean="0"/>
              <a:t>Academia</a:t>
            </a:r>
          </a:p>
          <a:p>
            <a:pPr algn="ctr"/>
            <a:endParaRPr lang="es-UY" sz="7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757739" y="4603233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000" dirty="0" smtClean="0"/>
              <a:t>+</a:t>
            </a:r>
            <a:endParaRPr lang="es-UY" sz="3000" dirty="0"/>
          </a:p>
        </p:txBody>
      </p:sp>
    </p:spTree>
    <p:extLst>
      <p:ext uri="{BB962C8B-B14F-4D97-AF65-F5344CB8AC3E}">
        <p14:creationId xmlns:p14="http://schemas.microsoft.com/office/powerpoint/2010/main" val="20316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548</Words>
  <Application>Microsoft Office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Diseño predeterminado</vt:lpstr>
      <vt:lpstr>PowerPoint Presentation</vt:lpstr>
      <vt:lpstr>Research Findings </vt:lpstr>
      <vt:lpstr>PowerPoint Presentation</vt:lpstr>
      <vt:lpstr>Research Findings </vt:lpstr>
      <vt:lpstr>Research Findings </vt:lpstr>
      <vt:lpstr>Research Findings </vt:lpstr>
      <vt:lpstr>Science – Policy </vt:lpstr>
      <vt:lpstr>Science – Policy </vt:lpstr>
      <vt:lpstr>Science – Policy </vt:lpstr>
      <vt:lpstr>Posibles impactos a futuro</vt:lpstr>
      <vt:lpstr>Oportunities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Usuario</cp:lastModifiedBy>
  <cp:revision>56</cp:revision>
  <dcterms:created xsi:type="dcterms:W3CDTF">2017-11-27T16:10:59Z</dcterms:created>
  <dcterms:modified xsi:type="dcterms:W3CDTF">2017-11-29T02:02:39Z</dcterms:modified>
</cp:coreProperties>
</file>