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421" r:id="rId6"/>
    <p:sldId id="440" r:id="rId7"/>
    <p:sldId id="436" r:id="rId8"/>
    <p:sldId id="438" r:id="rId9"/>
    <p:sldId id="430" r:id="rId10"/>
    <p:sldId id="437" r:id="rId11"/>
    <p:sldId id="432" r:id="rId12"/>
    <p:sldId id="441" r:id="rId13"/>
    <p:sldId id="439" r:id="rId14"/>
    <p:sldId id="443" r:id="rId15"/>
    <p:sldId id="444" r:id="rId16"/>
    <p:sldId id="445" r:id="rId17"/>
    <p:sldId id="447" r:id="rId18"/>
    <p:sldId id="448" r:id="rId19"/>
    <p:sldId id="449" r:id="rId20"/>
    <p:sldId id="442" r:id="rId21"/>
    <p:sldId id="451" r:id="rId22"/>
    <p:sldId id="453" r:id="rId23"/>
    <p:sldId id="454" r:id="rId24"/>
    <p:sldId id="396" r:id="rId25"/>
  </p:sldIdLst>
  <p:sldSz cx="12192000" cy="6858000"/>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orient="horz" pos="3589" userDrawn="1">
          <p15:clr>
            <a:srgbClr val="A4A3A4"/>
          </p15:clr>
        </p15:guide>
        <p15:guide id="3" orient="horz" pos="2387" userDrawn="1">
          <p15:clr>
            <a:srgbClr val="A4A3A4"/>
          </p15:clr>
        </p15:guide>
        <p15:guide id="4" orient="horz" pos="4225" userDrawn="1">
          <p15:clr>
            <a:srgbClr val="A4A3A4"/>
          </p15:clr>
        </p15:guide>
        <p15:guide id="5" orient="horz" pos="801" userDrawn="1">
          <p15:clr>
            <a:srgbClr val="A4A3A4"/>
          </p15:clr>
        </p15:guide>
        <p15:guide id="6" orient="horz" pos="695" userDrawn="1">
          <p15:clr>
            <a:srgbClr val="A4A3A4"/>
          </p15:clr>
        </p15:guide>
        <p15:guide id="7" pos="3840" userDrawn="1">
          <p15:clr>
            <a:srgbClr val="A4A3A4"/>
          </p15:clr>
        </p15:guide>
        <p15:guide id="8" pos="384" userDrawn="1">
          <p15:clr>
            <a:srgbClr val="A4A3A4"/>
          </p15:clr>
        </p15:guide>
        <p15:guide id="9" pos="7312" userDrawn="1">
          <p15:clr>
            <a:srgbClr val="A4A3A4"/>
          </p15:clr>
        </p15:guide>
        <p15:guide id="10" pos="3765" userDrawn="1">
          <p15:clr>
            <a:srgbClr val="A4A3A4"/>
          </p15:clr>
        </p15:guide>
        <p15:guide id="11" pos="3915" userDrawn="1">
          <p15:clr>
            <a:srgbClr val="A4A3A4"/>
          </p15:clr>
        </p15:guide>
        <p15:guide id="12" pos="5178" userDrawn="1">
          <p15:clr>
            <a:srgbClr val="A4A3A4"/>
          </p15:clr>
        </p15:guide>
        <p15:guide id="13" pos="22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 id="1" name="Anna Muller" initials="AM" lastIdx="1" clrIdx="1">
    <p:extLst>
      <p:ext uri="{19B8F6BF-5375-455C-9EA6-DF929625EA0E}">
        <p15:presenceInfo xmlns:p15="http://schemas.microsoft.com/office/powerpoint/2012/main" userId="Anna Mu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80"/>
    <a:srgbClr val="FFFFFF"/>
    <a:srgbClr val="5F604B"/>
    <a:srgbClr val="EEAF30"/>
    <a:srgbClr val="D4DADE"/>
    <a:srgbClr val="ADB8BF"/>
    <a:srgbClr val="7AB800"/>
    <a:srgbClr val="75765C"/>
    <a:srgbClr val="BFBFBF"/>
    <a:srgbClr val="4E4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75144" autoAdjust="0"/>
  </p:normalViewPr>
  <p:slideViewPr>
    <p:cSldViewPr snapToGrid="0" showGuides="1">
      <p:cViewPr varScale="1">
        <p:scale>
          <a:sx n="56" d="100"/>
          <a:sy n="56" d="100"/>
        </p:scale>
        <p:origin x="1212" y="66"/>
      </p:cViewPr>
      <p:guideLst>
        <p:guide orient="horz" pos="550"/>
        <p:guide orient="horz" pos="3589"/>
        <p:guide orient="horz" pos="2387"/>
        <p:guide orient="horz" pos="4225"/>
        <p:guide orient="horz" pos="801"/>
        <p:guide orient="horz" pos="695"/>
        <p:guide pos="3840"/>
        <p:guide pos="384"/>
        <p:guide pos="7312"/>
        <p:guide pos="3765"/>
        <p:guide pos="3915"/>
        <p:guide pos="5178"/>
        <p:guide pos="2212"/>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9" d="100"/>
          <a:sy n="59" d="100"/>
        </p:scale>
        <p:origin x="-250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8FA3CA-5725-4BA7-A851-72A62AC5A8EE}" type="datetimeFigureOut">
              <a:rPr lang="en-CA" smtClean="0"/>
              <a:pPr/>
              <a:t>2017-11-29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F873CA4-7EF9-467F-99BD-6DDCB9451CF6}" type="slidenum">
              <a:rPr lang="en-CA" smtClean="0"/>
              <a:pPr/>
              <a:t>‹Nº›</a:t>
            </a:fld>
            <a:endParaRPr lang="en-CA"/>
          </a:p>
        </p:txBody>
      </p:sp>
    </p:spTree>
    <p:extLst>
      <p:ext uri="{BB962C8B-B14F-4D97-AF65-F5344CB8AC3E}">
        <p14:creationId xmlns:p14="http://schemas.microsoft.com/office/powerpoint/2010/main" val="217547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B58700-9FA2-48CE-AC88-D71D45EB490A}" type="datetimeFigureOut">
              <a:rPr lang="en-US" smtClean="0"/>
              <a:pPr/>
              <a:t>11/29/2017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9BC4E5-2BC1-4F43-85DD-A1B8F74CB7EB}" type="slidenum">
              <a:rPr lang="en-US" smtClean="0"/>
              <a:pPr/>
              <a:t>‹Nº›</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Foto</a:t>
            </a:r>
            <a:r>
              <a:rPr lang="en-US" dirty="0" smtClean="0"/>
              <a:t> </a:t>
            </a:r>
            <a:r>
              <a:rPr lang="en-US" dirty="0" err="1" smtClean="0"/>
              <a:t>prensalibre</a:t>
            </a:r>
            <a:r>
              <a:rPr lang="en-US" dirty="0" smtClean="0"/>
              <a:t> Guatemala</a:t>
            </a:r>
          </a:p>
          <a:p>
            <a:r>
              <a:rPr lang="en-US" dirty="0" smtClean="0"/>
              <a:t>Dry corridor</a:t>
            </a:r>
            <a:r>
              <a:rPr lang="en-US" baseline="0" dirty="0" smtClean="0"/>
              <a:t> </a:t>
            </a:r>
            <a:r>
              <a:rPr lang="en-US" baseline="0" dirty="0" err="1" smtClean="0"/>
              <a:t>gtm</a:t>
            </a:r>
            <a:endParaRPr lang="en-US" baseline="0" dirty="0" smtClean="0"/>
          </a:p>
          <a:p>
            <a:r>
              <a:rPr lang="en-US" baseline="0" dirty="0" smtClean="0"/>
              <a:t>Traditionally dry spells during the year. BUT patterns change and challenge farmers traditional agricultural practices and coping mechanisms. Earlier start or longer dry spells have effects on agricultural production and thus food security of people.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a:p>
        </p:txBody>
      </p:sp>
    </p:spTree>
    <p:extLst>
      <p:ext uri="{BB962C8B-B14F-4D97-AF65-F5344CB8AC3E}">
        <p14:creationId xmlns:p14="http://schemas.microsoft.com/office/powerpoint/2010/main" val="336032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YOU/FINAL SLIDE</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20</a:t>
            </a:fld>
            <a:endParaRPr lang="en-US"/>
          </a:p>
        </p:txBody>
      </p:sp>
    </p:spTree>
    <p:extLst>
      <p:ext uri="{BB962C8B-B14F-4D97-AF65-F5344CB8AC3E}">
        <p14:creationId xmlns:p14="http://schemas.microsoft.com/office/powerpoint/2010/main" val="396887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err="1" smtClean="0"/>
              <a:t>There</a:t>
            </a:r>
            <a:r>
              <a:rPr lang="es-CR" dirty="0" smtClean="0"/>
              <a:t> </a:t>
            </a:r>
            <a:r>
              <a:rPr lang="es-CR" dirty="0" err="1" smtClean="0"/>
              <a:t>have</a:t>
            </a:r>
            <a:r>
              <a:rPr lang="es-CR" baseline="0" dirty="0" smtClean="0"/>
              <a:t> </a:t>
            </a:r>
            <a:r>
              <a:rPr lang="es-CR" baseline="0" dirty="0" err="1" smtClean="0"/>
              <a:t>always</a:t>
            </a:r>
            <a:r>
              <a:rPr lang="es-CR" baseline="0" dirty="0" smtClean="0"/>
              <a:t> </a:t>
            </a:r>
            <a:r>
              <a:rPr lang="es-CR" baseline="0" dirty="0" err="1" smtClean="0"/>
              <a:t>been</a:t>
            </a:r>
            <a:r>
              <a:rPr lang="es-CR" baseline="0" dirty="0" smtClean="0"/>
              <a:t> </a:t>
            </a:r>
            <a:r>
              <a:rPr lang="es-CR" baseline="0" dirty="0" err="1" smtClean="0"/>
              <a:t>periods</a:t>
            </a:r>
            <a:r>
              <a:rPr lang="es-CR" baseline="0" dirty="0" smtClean="0"/>
              <a:t> of </a:t>
            </a:r>
            <a:r>
              <a:rPr lang="es-CR" baseline="0" dirty="0" err="1" smtClean="0"/>
              <a:t>drought</a:t>
            </a:r>
            <a:r>
              <a:rPr lang="es-CR" baseline="0" dirty="0" smtClean="0"/>
              <a:t> in Guatemala. </a:t>
            </a:r>
            <a:r>
              <a:rPr lang="es-CR" baseline="0" dirty="0" err="1" smtClean="0"/>
              <a:t>This</a:t>
            </a:r>
            <a:r>
              <a:rPr lang="es-CR" baseline="0" dirty="0" smtClean="0"/>
              <a:t> has </a:t>
            </a:r>
            <a:r>
              <a:rPr lang="es-CR" baseline="0" dirty="0" err="1" smtClean="0"/>
              <a:t>been</a:t>
            </a:r>
            <a:r>
              <a:rPr lang="es-CR" baseline="0" dirty="0" smtClean="0"/>
              <a:t> </a:t>
            </a:r>
            <a:r>
              <a:rPr lang="es-CR" baseline="0" dirty="0" err="1" smtClean="0"/>
              <a:t>part</a:t>
            </a:r>
            <a:r>
              <a:rPr lang="es-CR" baseline="0" dirty="0" smtClean="0"/>
              <a:t> of </a:t>
            </a:r>
            <a:r>
              <a:rPr lang="es-CR" baseline="0" dirty="0" err="1" smtClean="0"/>
              <a:t>the</a:t>
            </a:r>
            <a:r>
              <a:rPr lang="es-CR" baseline="0" dirty="0" smtClean="0"/>
              <a:t> </a:t>
            </a:r>
            <a:r>
              <a:rPr lang="es-CR" baseline="0" dirty="0" err="1" smtClean="0"/>
              <a:t>agricultural</a:t>
            </a:r>
            <a:r>
              <a:rPr lang="es-CR" baseline="0" dirty="0" smtClean="0"/>
              <a:t> </a:t>
            </a:r>
            <a:r>
              <a:rPr lang="es-CR" baseline="0" dirty="0" err="1" smtClean="0"/>
              <a:t>production</a:t>
            </a:r>
            <a:r>
              <a:rPr lang="es-CR" baseline="0" dirty="0" smtClean="0"/>
              <a:t> </a:t>
            </a:r>
            <a:r>
              <a:rPr lang="es-CR" baseline="0" dirty="0" err="1" smtClean="0"/>
              <a:t>cycle</a:t>
            </a:r>
            <a:r>
              <a:rPr lang="es-CR" baseline="0" dirty="0" smtClean="0"/>
              <a:t>. </a:t>
            </a:r>
            <a:r>
              <a:rPr lang="es-CR" baseline="0" dirty="0" err="1" smtClean="0"/>
              <a:t>But</a:t>
            </a:r>
            <a:r>
              <a:rPr lang="es-CR" baseline="0" dirty="0" smtClean="0"/>
              <a:t> </a:t>
            </a:r>
            <a:r>
              <a:rPr lang="es-CR" baseline="0" dirty="0" err="1" smtClean="0"/>
              <a:t>climatic</a:t>
            </a:r>
            <a:r>
              <a:rPr lang="es-CR" baseline="0" dirty="0" smtClean="0"/>
              <a:t> </a:t>
            </a:r>
            <a:r>
              <a:rPr lang="es-CR" baseline="0" dirty="0" err="1" smtClean="0"/>
              <a:t>patterns</a:t>
            </a:r>
            <a:r>
              <a:rPr lang="es-CR" baseline="0" dirty="0" smtClean="0"/>
              <a:t> </a:t>
            </a:r>
            <a:r>
              <a:rPr lang="es-CR" baseline="0" dirty="0" err="1" smtClean="0"/>
              <a:t>change</a:t>
            </a:r>
            <a:r>
              <a:rPr lang="es-CR" baseline="0" dirty="0" smtClean="0"/>
              <a:t> – </a:t>
            </a:r>
            <a:r>
              <a:rPr lang="es-CR" baseline="0" dirty="0" err="1" smtClean="0"/>
              <a:t>drought</a:t>
            </a:r>
            <a:r>
              <a:rPr lang="es-CR" baseline="0" dirty="0" smtClean="0"/>
              <a:t> </a:t>
            </a:r>
            <a:r>
              <a:rPr lang="es-CR" baseline="0" dirty="0" err="1" smtClean="0"/>
              <a:t>starts</a:t>
            </a:r>
            <a:r>
              <a:rPr lang="es-CR" baseline="0" dirty="0" smtClean="0"/>
              <a:t> </a:t>
            </a:r>
            <a:r>
              <a:rPr lang="es-CR" baseline="0" dirty="0" err="1" smtClean="0"/>
              <a:t>earlier</a:t>
            </a:r>
            <a:r>
              <a:rPr lang="es-CR" baseline="0" dirty="0" smtClean="0"/>
              <a:t>/</a:t>
            </a:r>
            <a:r>
              <a:rPr lang="es-CR" baseline="0" dirty="0" err="1" smtClean="0"/>
              <a:t>later</a:t>
            </a:r>
            <a:r>
              <a:rPr lang="es-CR" baseline="0" dirty="0" smtClean="0"/>
              <a:t>, </a:t>
            </a:r>
            <a:r>
              <a:rPr lang="es-CR" baseline="0" dirty="0" err="1" smtClean="0"/>
              <a:t>lasts</a:t>
            </a:r>
            <a:r>
              <a:rPr lang="es-CR" baseline="0" dirty="0" smtClean="0"/>
              <a:t> </a:t>
            </a:r>
            <a:r>
              <a:rPr lang="es-CR" baseline="0" dirty="0" err="1" smtClean="0"/>
              <a:t>longer</a:t>
            </a:r>
            <a:r>
              <a:rPr lang="es-CR" baseline="0" dirty="0" smtClean="0"/>
              <a:t>/</a:t>
            </a:r>
            <a:r>
              <a:rPr lang="es-CR" baseline="0" dirty="0" err="1" smtClean="0"/>
              <a:t>recovery</a:t>
            </a:r>
            <a:r>
              <a:rPr lang="es-CR" baseline="0" dirty="0" smtClean="0"/>
              <a:t> time </a:t>
            </a:r>
            <a:r>
              <a:rPr lang="es-CR" baseline="0" dirty="0" err="1" smtClean="0"/>
              <a:t>shoterns</a:t>
            </a:r>
            <a:r>
              <a:rPr lang="es-CR" baseline="0" dirty="0" smtClean="0"/>
              <a:t> etc. And </a:t>
            </a:r>
            <a:r>
              <a:rPr lang="es-CR" baseline="0" dirty="0" err="1" smtClean="0"/>
              <a:t>this</a:t>
            </a:r>
            <a:r>
              <a:rPr lang="es-CR" baseline="0" dirty="0" smtClean="0"/>
              <a:t> </a:t>
            </a:r>
            <a:r>
              <a:rPr lang="es-CR" baseline="0" dirty="0" err="1" smtClean="0"/>
              <a:t>challenges</a:t>
            </a:r>
            <a:r>
              <a:rPr lang="es-CR" baseline="0" dirty="0" smtClean="0"/>
              <a:t> </a:t>
            </a:r>
            <a:r>
              <a:rPr lang="es-CR" baseline="0" dirty="0" err="1" smtClean="0"/>
              <a:t>traditional</a:t>
            </a:r>
            <a:r>
              <a:rPr lang="es-CR" baseline="0" dirty="0" smtClean="0"/>
              <a:t> </a:t>
            </a:r>
            <a:r>
              <a:rPr lang="es-CR" baseline="0" dirty="0" err="1" smtClean="0"/>
              <a:t>coping</a:t>
            </a:r>
            <a:r>
              <a:rPr lang="es-CR" baseline="0" dirty="0" smtClean="0"/>
              <a:t> </a:t>
            </a:r>
            <a:r>
              <a:rPr lang="es-CR" baseline="0" dirty="0" err="1" smtClean="0"/>
              <a:t>mechanisms</a:t>
            </a:r>
            <a:r>
              <a:rPr lang="es-CR" baseline="0" dirty="0" smtClean="0"/>
              <a:t>.</a:t>
            </a:r>
            <a:endParaRPr lang="es-CR" dirty="0" smtClean="0"/>
          </a:p>
          <a:p>
            <a:r>
              <a:rPr lang="es-CR" dirty="0" smtClean="0"/>
              <a:t>In </a:t>
            </a:r>
            <a:r>
              <a:rPr lang="es-CR" dirty="0" err="1" smtClean="0"/>
              <a:t>the</a:t>
            </a:r>
            <a:r>
              <a:rPr lang="es-CR" dirty="0" smtClean="0"/>
              <a:t> </a:t>
            </a:r>
            <a:r>
              <a:rPr lang="es-CR" dirty="0" err="1" smtClean="0"/>
              <a:t>last</a:t>
            </a:r>
            <a:r>
              <a:rPr lang="es-CR" dirty="0" smtClean="0"/>
              <a:t> </a:t>
            </a:r>
            <a:r>
              <a:rPr lang="es-CR" dirty="0" err="1" smtClean="0"/>
              <a:t>drought</a:t>
            </a:r>
            <a:r>
              <a:rPr lang="es-CR" baseline="0" dirty="0" smtClean="0"/>
              <a:t> </a:t>
            </a:r>
            <a:r>
              <a:rPr lang="es-CR" baseline="0" dirty="0" err="1" smtClean="0"/>
              <a:t>period</a:t>
            </a:r>
            <a:r>
              <a:rPr lang="es-CR" baseline="0" dirty="0" smtClean="0"/>
              <a:t> in 2015/2016 extended </a:t>
            </a:r>
            <a:r>
              <a:rPr lang="es-CR" baseline="0" dirty="0" err="1" smtClean="0"/>
              <a:t>drought</a:t>
            </a:r>
            <a:r>
              <a:rPr lang="es-CR" baseline="0" dirty="0" smtClean="0"/>
              <a:t> </a:t>
            </a:r>
            <a:r>
              <a:rPr lang="es-CR" baseline="0" dirty="0" err="1" smtClean="0"/>
              <a:t>severly</a:t>
            </a:r>
            <a:r>
              <a:rPr lang="es-CR" baseline="0" dirty="0" smtClean="0"/>
              <a:t> </a:t>
            </a:r>
            <a:r>
              <a:rPr lang="es-CR" baseline="0" dirty="0" err="1" smtClean="0"/>
              <a:t>damage</a:t>
            </a:r>
            <a:r>
              <a:rPr lang="es-CR" baseline="0" dirty="0" smtClean="0"/>
              <a:t> 50-100% of </a:t>
            </a:r>
            <a:r>
              <a:rPr lang="es-CR" baseline="0" dirty="0" err="1" smtClean="0"/>
              <a:t>basic</a:t>
            </a:r>
            <a:r>
              <a:rPr lang="es-CR" baseline="0" dirty="0" smtClean="0"/>
              <a:t> </a:t>
            </a:r>
            <a:r>
              <a:rPr lang="es-CR" baseline="0" dirty="0" err="1" smtClean="0"/>
              <a:t>grain</a:t>
            </a:r>
            <a:r>
              <a:rPr lang="es-CR" baseline="0" dirty="0" smtClean="0"/>
              <a:t> </a:t>
            </a:r>
            <a:r>
              <a:rPr lang="es-CR" baseline="0" dirty="0" err="1" smtClean="0"/>
              <a:t>production</a:t>
            </a:r>
            <a:r>
              <a:rPr lang="es-CR" baseline="0" dirty="0" smtClean="0"/>
              <a:t>. </a:t>
            </a:r>
          </a:p>
          <a:p>
            <a:endParaRPr lang="es-CR" baseline="0" dirty="0" smtClean="0"/>
          </a:p>
          <a:p>
            <a:r>
              <a:rPr lang="es-CR" baseline="0" dirty="0" err="1" smtClean="0"/>
              <a:t>Acute</a:t>
            </a:r>
            <a:r>
              <a:rPr lang="es-CR" baseline="0" dirty="0" smtClean="0"/>
              <a:t> </a:t>
            </a:r>
            <a:r>
              <a:rPr lang="es-CR" baseline="0" dirty="0" err="1" smtClean="0"/>
              <a:t>undernutrition</a:t>
            </a:r>
            <a:r>
              <a:rPr lang="es-CR" baseline="0" dirty="0" smtClean="0"/>
              <a:t> </a:t>
            </a:r>
            <a:r>
              <a:rPr lang="es-CR" baseline="0" dirty="0" err="1" smtClean="0"/>
              <a:t>among</a:t>
            </a:r>
            <a:r>
              <a:rPr lang="es-CR" baseline="0" dirty="0" smtClean="0"/>
              <a:t> </a:t>
            </a:r>
            <a:r>
              <a:rPr lang="es-CR" baseline="0" dirty="0" err="1" smtClean="0"/>
              <a:t>kids</a:t>
            </a:r>
            <a:r>
              <a:rPr lang="es-CR" baseline="0" dirty="0" smtClean="0"/>
              <a:t> </a:t>
            </a:r>
            <a:r>
              <a:rPr lang="es-CR" baseline="0" dirty="0" err="1" smtClean="0"/>
              <a:t>under</a:t>
            </a:r>
            <a:r>
              <a:rPr lang="es-CR" baseline="0" dirty="0" smtClean="0"/>
              <a:t> 5 in Guatemala rose to </a:t>
            </a:r>
            <a:r>
              <a:rPr lang="es-CR" baseline="0" dirty="0" err="1" smtClean="0"/>
              <a:t>worrysome</a:t>
            </a:r>
            <a:r>
              <a:rPr lang="es-CR" baseline="0" dirty="0" smtClean="0"/>
              <a:t> </a:t>
            </a:r>
            <a:r>
              <a:rPr lang="es-CR" baseline="0" dirty="0" err="1" smtClean="0"/>
              <a:t>levels</a:t>
            </a:r>
            <a:r>
              <a:rPr lang="es-CR" baseline="0" dirty="0" smtClean="0"/>
              <a:t> in </a:t>
            </a:r>
            <a:r>
              <a:rPr lang="es-CR" baseline="0" dirty="0" err="1" smtClean="0"/>
              <a:t>the</a:t>
            </a:r>
            <a:r>
              <a:rPr lang="es-CR" baseline="0" dirty="0" smtClean="0"/>
              <a:t> </a:t>
            </a:r>
            <a:r>
              <a:rPr lang="es-CR" baseline="0" dirty="0" err="1" smtClean="0"/>
              <a:t>drought</a:t>
            </a:r>
            <a:r>
              <a:rPr lang="es-CR" baseline="0" dirty="0" smtClean="0"/>
              <a:t> </a:t>
            </a:r>
            <a:r>
              <a:rPr lang="es-CR" baseline="0" dirty="0" err="1" smtClean="0"/>
              <a:t>prone</a:t>
            </a:r>
            <a:r>
              <a:rPr lang="es-CR" baseline="0" dirty="0" smtClean="0"/>
              <a:t> </a:t>
            </a:r>
            <a:r>
              <a:rPr lang="es-CR" baseline="0" dirty="0" err="1" smtClean="0"/>
              <a:t>regions</a:t>
            </a:r>
            <a:r>
              <a:rPr lang="es-CR" baseline="0" dirty="0" smtClean="0"/>
              <a:t> (</a:t>
            </a:r>
            <a:r>
              <a:rPr lang="es-CR" baseline="0" dirty="0" err="1" smtClean="0"/>
              <a:t>last</a:t>
            </a:r>
            <a:r>
              <a:rPr lang="es-CR" baseline="0" dirty="0" smtClean="0"/>
              <a:t> time in 2014/2015).  </a:t>
            </a:r>
            <a:r>
              <a:rPr lang="es-CR" baseline="0" dirty="0" err="1" smtClean="0"/>
              <a:t>Emergency</a:t>
            </a:r>
            <a:r>
              <a:rPr lang="es-CR" baseline="0" dirty="0" smtClean="0"/>
              <a:t> </a:t>
            </a:r>
            <a:r>
              <a:rPr lang="es-CR" baseline="0" dirty="0" err="1" smtClean="0"/>
              <a:t>situation</a:t>
            </a:r>
            <a:r>
              <a:rPr lang="es-CR" baseline="0" dirty="0" smtClean="0"/>
              <a:t>: </a:t>
            </a:r>
            <a:r>
              <a:rPr lang="es-CR" baseline="0" dirty="0" err="1" smtClean="0"/>
              <a:t>acute</a:t>
            </a:r>
            <a:r>
              <a:rPr lang="es-CR" baseline="0" dirty="0" smtClean="0"/>
              <a:t> </a:t>
            </a:r>
            <a:r>
              <a:rPr lang="es-CR" baseline="0" dirty="0" err="1" smtClean="0"/>
              <a:t>undernutrition</a:t>
            </a:r>
            <a:r>
              <a:rPr lang="es-CR" baseline="0" dirty="0" smtClean="0"/>
              <a:t> can lead to </a:t>
            </a:r>
            <a:r>
              <a:rPr lang="es-CR" baseline="0" dirty="0" err="1" smtClean="0"/>
              <a:t>death</a:t>
            </a:r>
            <a:r>
              <a:rPr lang="es-CR" baseline="0" dirty="0" smtClean="0"/>
              <a:t> </a:t>
            </a:r>
            <a:r>
              <a:rPr lang="es-CR" baseline="0" dirty="0" err="1" smtClean="0"/>
              <a:t>if</a:t>
            </a:r>
            <a:r>
              <a:rPr lang="es-CR" baseline="0" dirty="0" smtClean="0"/>
              <a:t> </a:t>
            </a:r>
            <a:r>
              <a:rPr lang="es-CR" baseline="0" dirty="0" err="1" smtClean="0"/>
              <a:t>not</a:t>
            </a:r>
            <a:r>
              <a:rPr lang="es-CR" baseline="0" dirty="0" smtClean="0"/>
              <a:t> </a:t>
            </a:r>
            <a:r>
              <a:rPr lang="es-CR" baseline="0" dirty="0" err="1" smtClean="0"/>
              <a:t>treated</a:t>
            </a:r>
            <a:r>
              <a:rPr lang="es-CR" baseline="0" dirty="0" smtClean="0"/>
              <a:t> in time. </a:t>
            </a:r>
          </a:p>
          <a:p>
            <a:endParaRPr lang="es-CR" baseline="0" dirty="0" smtClean="0"/>
          </a:p>
          <a:p>
            <a:r>
              <a:rPr lang="es-CR" baseline="0" dirty="0" err="1" smtClean="0"/>
              <a:t>But</a:t>
            </a:r>
            <a:r>
              <a:rPr lang="es-CR" baseline="0" dirty="0" smtClean="0"/>
              <a:t> </a:t>
            </a:r>
            <a:r>
              <a:rPr lang="es-CR" baseline="0" dirty="0" err="1" smtClean="0"/>
              <a:t>the</a:t>
            </a:r>
            <a:r>
              <a:rPr lang="es-CR" baseline="0" dirty="0" smtClean="0"/>
              <a:t> </a:t>
            </a:r>
            <a:r>
              <a:rPr lang="es-CR" baseline="0" dirty="0" err="1" smtClean="0"/>
              <a:t>governmen</a:t>
            </a:r>
            <a:r>
              <a:rPr lang="es-CR" baseline="0" dirty="0" smtClean="0"/>
              <a:t> of Guatemala </a:t>
            </a:r>
            <a:r>
              <a:rPr lang="es-CR" baseline="0" dirty="0" err="1" smtClean="0"/>
              <a:t>did</a:t>
            </a:r>
            <a:r>
              <a:rPr lang="es-CR" baseline="0" dirty="0" smtClean="0"/>
              <a:t> </a:t>
            </a:r>
            <a:r>
              <a:rPr lang="es-CR" baseline="0" dirty="0" err="1" smtClean="0"/>
              <a:t>not</a:t>
            </a:r>
            <a:r>
              <a:rPr lang="es-CR" baseline="0" dirty="0" smtClean="0"/>
              <a:t> declare </a:t>
            </a:r>
            <a:r>
              <a:rPr lang="es-CR" baseline="0" dirty="0" err="1" smtClean="0"/>
              <a:t>an</a:t>
            </a:r>
            <a:r>
              <a:rPr lang="es-CR" baseline="0" dirty="0" smtClean="0"/>
              <a:t> </a:t>
            </a:r>
            <a:r>
              <a:rPr lang="es-CR" baseline="0" dirty="0" err="1" smtClean="0"/>
              <a:t>emergency</a:t>
            </a:r>
            <a:r>
              <a:rPr lang="es-CR" baseline="0" dirty="0" smtClean="0"/>
              <a:t> </a:t>
            </a:r>
            <a:r>
              <a:rPr lang="es-CR" baseline="0" dirty="0" err="1" smtClean="0"/>
              <a:t>situation</a:t>
            </a:r>
            <a:r>
              <a:rPr lang="es-CR" baseline="0" dirty="0" smtClean="0"/>
              <a:t>. </a:t>
            </a:r>
            <a:r>
              <a:rPr lang="es-CR" baseline="0" dirty="0" err="1" smtClean="0"/>
              <a:t>One</a:t>
            </a:r>
            <a:r>
              <a:rPr lang="es-CR" baseline="0" dirty="0" smtClean="0"/>
              <a:t> </a:t>
            </a:r>
            <a:r>
              <a:rPr lang="es-CR" baseline="0" dirty="0" err="1" smtClean="0"/>
              <a:t>reason</a:t>
            </a:r>
            <a:r>
              <a:rPr lang="es-CR" baseline="0" dirty="0" smtClean="0"/>
              <a:t> </a:t>
            </a:r>
            <a:r>
              <a:rPr lang="es-CR" baseline="0" dirty="0" err="1" smtClean="0"/>
              <a:t>was</a:t>
            </a:r>
            <a:r>
              <a:rPr lang="es-CR" baseline="0" dirty="0" smtClean="0"/>
              <a:t> </a:t>
            </a:r>
            <a:r>
              <a:rPr lang="es-CR" baseline="0" dirty="0" err="1" smtClean="0"/>
              <a:t>clearly</a:t>
            </a:r>
            <a:r>
              <a:rPr lang="es-CR" baseline="0" dirty="0" smtClean="0"/>
              <a:t> </a:t>
            </a:r>
            <a:r>
              <a:rPr lang="es-CR" baseline="0" dirty="0" err="1" smtClean="0"/>
              <a:t>the</a:t>
            </a:r>
            <a:r>
              <a:rPr lang="es-CR" baseline="0" dirty="0" smtClean="0"/>
              <a:t> </a:t>
            </a:r>
            <a:r>
              <a:rPr lang="es-CR" baseline="0" dirty="0" err="1" smtClean="0"/>
              <a:t>political</a:t>
            </a:r>
            <a:r>
              <a:rPr lang="es-CR" baseline="0" dirty="0" smtClean="0"/>
              <a:t> </a:t>
            </a:r>
            <a:r>
              <a:rPr lang="es-CR" baseline="0" dirty="0" err="1" smtClean="0"/>
              <a:t>situation</a:t>
            </a:r>
            <a:r>
              <a:rPr lang="es-CR" baseline="0" dirty="0" smtClean="0"/>
              <a:t> (</a:t>
            </a:r>
            <a:r>
              <a:rPr lang="es-CR" baseline="0" dirty="0" err="1" smtClean="0"/>
              <a:t>election</a:t>
            </a:r>
            <a:r>
              <a:rPr lang="es-CR" baseline="0" dirty="0" smtClean="0"/>
              <a:t> </a:t>
            </a:r>
            <a:r>
              <a:rPr lang="es-CR" baseline="0" dirty="0" err="1" smtClean="0"/>
              <a:t>year</a:t>
            </a:r>
            <a:r>
              <a:rPr lang="es-CR" baseline="0" dirty="0" smtClean="0"/>
              <a:t>…) </a:t>
            </a:r>
            <a:r>
              <a:rPr lang="es-CR" baseline="0" dirty="0" err="1" smtClean="0"/>
              <a:t>but</a:t>
            </a:r>
            <a:r>
              <a:rPr lang="es-CR" baseline="0" dirty="0" smtClean="0"/>
              <a:t> </a:t>
            </a:r>
            <a:r>
              <a:rPr lang="es-CR" baseline="0" dirty="0" err="1" smtClean="0"/>
              <a:t>also</a:t>
            </a:r>
            <a:r>
              <a:rPr lang="es-CR" baseline="0" dirty="0" smtClean="0"/>
              <a:t> </a:t>
            </a:r>
            <a:r>
              <a:rPr lang="es-CR" baseline="0" dirty="0" err="1" smtClean="0"/>
              <a:t>due</a:t>
            </a:r>
            <a:r>
              <a:rPr lang="es-CR" baseline="0" dirty="0" smtClean="0"/>
              <a:t> to </a:t>
            </a:r>
            <a:r>
              <a:rPr lang="es-CR" baseline="0" dirty="0" err="1" smtClean="0"/>
              <a:t>missing</a:t>
            </a:r>
            <a:r>
              <a:rPr lang="es-CR" baseline="0" dirty="0" smtClean="0"/>
              <a:t> </a:t>
            </a:r>
            <a:r>
              <a:rPr lang="es-CR" baseline="0" dirty="0" err="1" smtClean="0"/>
              <a:t>or</a:t>
            </a:r>
            <a:r>
              <a:rPr lang="es-CR" baseline="0" dirty="0" smtClean="0"/>
              <a:t> </a:t>
            </a:r>
            <a:r>
              <a:rPr lang="es-CR" baseline="0" dirty="0" err="1" smtClean="0"/>
              <a:t>bad</a:t>
            </a:r>
            <a:r>
              <a:rPr lang="es-CR" baseline="0" dirty="0" smtClean="0"/>
              <a:t> </a:t>
            </a:r>
            <a:r>
              <a:rPr lang="es-CR" baseline="0" dirty="0" err="1" smtClean="0"/>
              <a:t>quality</a:t>
            </a:r>
            <a:r>
              <a:rPr lang="es-CR" baseline="0" dirty="0" smtClean="0"/>
              <a:t> data. </a:t>
            </a:r>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3</a:t>
            </a:fld>
            <a:endParaRPr lang="en-US"/>
          </a:p>
        </p:txBody>
      </p:sp>
    </p:spTree>
    <p:extLst>
      <p:ext uri="{BB962C8B-B14F-4D97-AF65-F5344CB8AC3E}">
        <p14:creationId xmlns:p14="http://schemas.microsoft.com/office/powerpoint/2010/main" val="344181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CR" dirty="0" smtClean="0"/>
              <a:t>In Guatemala,</a:t>
            </a:r>
            <a:r>
              <a:rPr lang="es-CR" baseline="0" dirty="0" smtClean="0"/>
              <a:t> </a:t>
            </a:r>
            <a:r>
              <a:rPr lang="es-CR" baseline="0" dirty="0" err="1" smtClean="0"/>
              <a:t>there</a:t>
            </a:r>
            <a:r>
              <a:rPr lang="es-CR" baseline="0" dirty="0" smtClean="0"/>
              <a:t> </a:t>
            </a:r>
            <a:r>
              <a:rPr lang="es-CR" baseline="0" dirty="0" err="1" smtClean="0"/>
              <a:t>is</a:t>
            </a:r>
            <a:r>
              <a:rPr lang="es-CR" baseline="0" dirty="0" smtClean="0"/>
              <a:t> </a:t>
            </a:r>
            <a:r>
              <a:rPr lang="es-CR" baseline="0" dirty="0" err="1" smtClean="0"/>
              <a:t>information</a:t>
            </a:r>
            <a:r>
              <a:rPr lang="es-CR" baseline="0" dirty="0" smtClean="0"/>
              <a:t> </a:t>
            </a:r>
            <a:r>
              <a:rPr lang="es-CR" baseline="0" dirty="0" err="1" smtClean="0"/>
              <a:t>available</a:t>
            </a:r>
            <a:r>
              <a:rPr lang="es-CR" baseline="0" dirty="0" smtClean="0"/>
              <a:t> </a:t>
            </a:r>
            <a:r>
              <a:rPr lang="es-CR" baseline="0" dirty="0" err="1" smtClean="0"/>
              <a:t>on</a:t>
            </a:r>
            <a:r>
              <a:rPr lang="es-CR" baseline="0" dirty="0" smtClean="0"/>
              <a:t> </a:t>
            </a:r>
            <a:r>
              <a:rPr lang="es-CR" baseline="0" dirty="0" err="1" smtClean="0"/>
              <a:t>drought</a:t>
            </a:r>
            <a:r>
              <a:rPr lang="es-CR" baseline="0" dirty="0" smtClean="0"/>
              <a:t> and </a:t>
            </a:r>
            <a:r>
              <a:rPr lang="es-CR" baseline="0" dirty="0" err="1" smtClean="0"/>
              <a:t>foos</a:t>
            </a:r>
            <a:r>
              <a:rPr lang="es-CR" baseline="0" dirty="0" smtClean="0"/>
              <a:t> </a:t>
            </a:r>
            <a:r>
              <a:rPr lang="es-CR" baseline="0" dirty="0" err="1" smtClean="0"/>
              <a:t>security</a:t>
            </a:r>
            <a:r>
              <a:rPr lang="es-CR" baseline="0" dirty="0" smtClean="0"/>
              <a:t>. </a:t>
            </a:r>
            <a:r>
              <a:rPr lang="es-CR" baseline="0" dirty="0" err="1" smtClean="0"/>
              <a:t>But</a:t>
            </a:r>
            <a:r>
              <a:rPr lang="es-CR" baseline="0" dirty="0" smtClean="0"/>
              <a:t> </a:t>
            </a:r>
            <a:r>
              <a:rPr lang="es-CR" baseline="0" dirty="0" err="1" smtClean="0"/>
              <a:t>it</a:t>
            </a:r>
            <a:r>
              <a:rPr lang="es-CR" baseline="0" dirty="0" smtClean="0"/>
              <a:t> </a:t>
            </a:r>
            <a:r>
              <a:rPr lang="es-CR" baseline="0" dirty="0" err="1" smtClean="0"/>
              <a:t>is</a:t>
            </a:r>
            <a:r>
              <a:rPr lang="es-CR" baseline="0" dirty="0" smtClean="0"/>
              <a:t> </a:t>
            </a:r>
            <a:r>
              <a:rPr lang="es-CR" baseline="0" dirty="0" err="1" smtClean="0"/>
              <a:t>rarely</a:t>
            </a:r>
            <a:r>
              <a:rPr lang="es-CR" baseline="0" dirty="0" smtClean="0"/>
              <a:t> </a:t>
            </a:r>
            <a:r>
              <a:rPr lang="es-CR" baseline="0" dirty="0" err="1" smtClean="0"/>
              <a:t>used</a:t>
            </a:r>
            <a:r>
              <a:rPr lang="es-CR" baseline="0" dirty="0" smtClean="0"/>
              <a:t> </a:t>
            </a:r>
            <a:r>
              <a:rPr lang="es-CR" baseline="0" dirty="0" err="1" smtClean="0"/>
              <a:t>for</a:t>
            </a:r>
            <a:r>
              <a:rPr lang="es-CR" baseline="0" dirty="0" smtClean="0"/>
              <a:t> </a:t>
            </a:r>
            <a:r>
              <a:rPr lang="es-CR" baseline="0" dirty="0" err="1" smtClean="0"/>
              <a:t>decision</a:t>
            </a:r>
            <a:r>
              <a:rPr lang="es-CR" baseline="0" dirty="0" smtClean="0"/>
              <a:t> </a:t>
            </a:r>
            <a:r>
              <a:rPr lang="es-CR" baseline="0" dirty="0" err="1" smtClean="0"/>
              <a:t>making</a:t>
            </a:r>
            <a:r>
              <a:rPr lang="es-CR" baseline="0" dirty="0" smtClean="0"/>
              <a:t> and </a:t>
            </a:r>
            <a:r>
              <a:rPr lang="es-CR" baseline="0" dirty="0" err="1" smtClean="0"/>
              <a:t>climate</a:t>
            </a:r>
            <a:r>
              <a:rPr lang="es-CR" baseline="0" dirty="0" smtClean="0"/>
              <a:t> </a:t>
            </a:r>
            <a:r>
              <a:rPr lang="es-CR" baseline="0" dirty="0" err="1" smtClean="0"/>
              <a:t>risk</a:t>
            </a:r>
            <a:r>
              <a:rPr lang="es-CR" baseline="0" dirty="0" smtClean="0"/>
              <a:t> </a:t>
            </a:r>
            <a:r>
              <a:rPr lang="es-CR" baseline="0" dirty="0" err="1" smtClean="0"/>
              <a:t>managemtn</a:t>
            </a:r>
            <a:r>
              <a:rPr lang="es-CR" baseline="0" dirty="0" smtClean="0"/>
              <a:t>. </a:t>
            </a:r>
          </a:p>
          <a:p>
            <a:pPr defTabSz="931774">
              <a:defRPr/>
            </a:pPr>
            <a:r>
              <a:rPr lang="es-CR" dirty="0" smtClean="0"/>
              <a:t>In Guatemala, </a:t>
            </a:r>
            <a:r>
              <a:rPr lang="es-CR" dirty="0" err="1" smtClean="0"/>
              <a:t>we</a:t>
            </a:r>
            <a:r>
              <a:rPr lang="es-CR" dirty="0" smtClean="0"/>
              <a:t> </a:t>
            </a:r>
            <a:r>
              <a:rPr lang="es-CR" dirty="0" err="1" smtClean="0"/>
              <a:t>see</a:t>
            </a:r>
            <a:r>
              <a:rPr lang="es-CR" dirty="0" smtClean="0"/>
              <a:t> a reactive </a:t>
            </a:r>
            <a:r>
              <a:rPr lang="es-CR" dirty="0" err="1" smtClean="0"/>
              <a:t>approach</a:t>
            </a:r>
            <a:r>
              <a:rPr lang="es-CR" dirty="0" smtClean="0"/>
              <a:t> to </a:t>
            </a:r>
            <a:r>
              <a:rPr lang="es-CR" dirty="0" err="1" smtClean="0"/>
              <a:t>drought</a:t>
            </a:r>
            <a:r>
              <a:rPr lang="es-CR" dirty="0" smtClean="0"/>
              <a:t> and </a:t>
            </a:r>
            <a:r>
              <a:rPr lang="es-CR" dirty="0" err="1" smtClean="0"/>
              <a:t>food</a:t>
            </a:r>
            <a:r>
              <a:rPr lang="es-CR" dirty="0" smtClean="0"/>
              <a:t> </a:t>
            </a:r>
            <a:r>
              <a:rPr lang="es-CR" dirty="0" err="1" smtClean="0"/>
              <a:t>security</a:t>
            </a:r>
            <a:r>
              <a:rPr lang="es-CR" dirty="0" smtClean="0"/>
              <a:t> </a:t>
            </a:r>
            <a:r>
              <a:rPr lang="es-CR" dirty="0" err="1" smtClean="0"/>
              <a:t>management</a:t>
            </a:r>
            <a:r>
              <a:rPr lang="es-CR" dirty="0" smtClean="0"/>
              <a:t>. </a:t>
            </a:r>
            <a:r>
              <a:rPr lang="es-CR" dirty="0" err="1" smtClean="0"/>
              <a:t>Nicely</a:t>
            </a:r>
            <a:r>
              <a:rPr lang="es-CR" dirty="0" smtClean="0"/>
              <a:t> </a:t>
            </a:r>
            <a:r>
              <a:rPr lang="es-CR" dirty="0" err="1" smtClean="0"/>
              <a:t>described</a:t>
            </a:r>
            <a:r>
              <a:rPr lang="es-CR" baseline="0" dirty="0" smtClean="0"/>
              <a:t> </a:t>
            </a:r>
            <a:r>
              <a:rPr lang="es-CR" baseline="0" dirty="0" err="1" smtClean="0"/>
              <a:t>by</a:t>
            </a:r>
            <a:r>
              <a:rPr lang="es-CR" baseline="0" dirty="0" smtClean="0"/>
              <a:t> </a:t>
            </a:r>
            <a:r>
              <a:rPr lang="es-CR" baseline="0" dirty="0" err="1" smtClean="0"/>
              <a:t>this</a:t>
            </a:r>
            <a:r>
              <a:rPr lang="es-CR" baseline="0" dirty="0" smtClean="0"/>
              <a:t> </a:t>
            </a:r>
            <a:r>
              <a:rPr lang="es-CR" baseline="0" dirty="0" err="1" smtClean="0"/>
              <a:t>hydro-illogical</a:t>
            </a:r>
            <a:r>
              <a:rPr lang="es-CR" baseline="0" dirty="0" smtClean="0"/>
              <a:t> </a:t>
            </a:r>
            <a:r>
              <a:rPr lang="es-CR" baseline="0" dirty="0" err="1" smtClean="0"/>
              <a:t>cycle</a:t>
            </a:r>
            <a:r>
              <a:rPr lang="es-CR" baseline="0" dirty="0" smtClean="0"/>
              <a:t>:  </a:t>
            </a:r>
            <a:r>
              <a:rPr lang="es-CR" baseline="0" dirty="0" err="1" smtClean="0"/>
              <a:t>nothing</a:t>
            </a:r>
            <a:r>
              <a:rPr lang="es-CR" baseline="0" dirty="0" smtClean="0"/>
              <a:t> </a:t>
            </a:r>
            <a:r>
              <a:rPr lang="es-CR" baseline="0" dirty="0" err="1" smtClean="0"/>
              <a:t>is</a:t>
            </a:r>
            <a:r>
              <a:rPr lang="es-CR" baseline="0" dirty="0" smtClean="0"/>
              <a:t> done </a:t>
            </a:r>
            <a:r>
              <a:rPr lang="es-CR" baseline="0" dirty="0" err="1" smtClean="0"/>
              <a:t>until</a:t>
            </a:r>
            <a:r>
              <a:rPr lang="es-CR" baseline="0" dirty="0" smtClean="0"/>
              <a:t> </a:t>
            </a:r>
            <a:r>
              <a:rPr lang="es-CR" baseline="0" dirty="0" err="1" smtClean="0"/>
              <a:t>the</a:t>
            </a:r>
            <a:r>
              <a:rPr lang="es-CR" baseline="0" dirty="0" smtClean="0"/>
              <a:t> </a:t>
            </a:r>
            <a:r>
              <a:rPr lang="es-CR" baseline="0" dirty="0" err="1" smtClean="0"/>
              <a:t>sitution</a:t>
            </a:r>
            <a:r>
              <a:rPr lang="es-CR" baseline="0" dirty="0" smtClean="0"/>
              <a:t>  </a:t>
            </a:r>
            <a:r>
              <a:rPr lang="es-CR" baseline="0" dirty="0" err="1" smtClean="0"/>
              <a:t>is</a:t>
            </a:r>
            <a:r>
              <a:rPr lang="es-CR" baseline="0" dirty="0" smtClean="0"/>
              <a:t> </a:t>
            </a:r>
            <a:endParaRPr lang="es-CR" dirty="0" smtClean="0"/>
          </a:p>
          <a:p>
            <a:pPr defTabSz="931774">
              <a:defRPr/>
            </a:pPr>
            <a:endParaRPr lang="es-CR" dirty="0" smtClean="0"/>
          </a:p>
          <a:p>
            <a:pPr defTabSz="931774">
              <a:defRPr/>
            </a:pPr>
            <a:r>
              <a:rPr lang="es-CR" dirty="0" err="1" smtClean="0"/>
              <a:t>But</a:t>
            </a:r>
            <a:r>
              <a:rPr lang="es-CR" dirty="0" smtClean="0"/>
              <a:t> in </a:t>
            </a:r>
            <a:r>
              <a:rPr lang="es-CR" dirty="0" err="1" smtClean="0"/>
              <a:t>the</a:t>
            </a:r>
            <a:r>
              <a:rPr lang="es-CR" dirty="0" smtClean="0"/>
              <a:t> </a:t>
            </a:r>
            <a:r>
              <a:rPr lang="es-CR" dirty="0" err="1" smtClean="0"/>
              <a:t>face</a:t>
            </a:r>
            <a:r>
              <a:rPr lang="es-CR" dirty="0" smtClean="0"/>
              <a:t> of </a:t>
            </a:r>
            <a:r>
              <a:rPr lang="es-CR" dirty="0" err="1" smtClean="0"/>
              <a:t>changing</a:t>
            </a:r>
            <a:r>
              <a:rPr lang="es-CR" dirty="0" smtClean="0"/>
              <a:t> </a:t>
            </a:r>
            <a:r>
              <a:rPr lang="es-CR" dirty="0" err="1" smtClean="0"/>
              <a:t>climatic</a:t>
            </a:r>
            <a:r>
              <a:rPr lang="es-CR" dirty="0" smtClean="0"/>
              <a:t> </a:t>
            </a:r>
            <a:r>
              <a:rPr lang="es-CR" dirty="0" err="1" smtClean="0"/>
              <a:t>patterns</a:t>
            </a:r>
            <a:r>
              <a:rPr lang="es-CR" dirty="0" smtClean="0"/>
              <a:t>: agro-</a:t>
            </a:r>
            <a:r>
              <a:rPr lang="es-CR" dirty="0" err="1" smtClean="0"/>
              <a:t>climatic</a:t>
            </a:r>
            <a:r>
              <a:rPr lang="es-CR" baseline="0" dirty="0" smtClean="0"/>
              <a:t> </a:t>
            </a:r>
            <a:r>
              <a:rPr lang="es-CR" baseline="0" dirty="0" err="1" smtClean="0"/>
              <a:t>information</a:t>
            </a:r>
            <a:r>
              <a:rPr lang="es-CR" baseline="0" dirty="0" smtClean="0"/>
              <a:t> </a:t>
            </a:r>
            <a:r>
              <a:rPr lang="es-CR" baseline="0" dirty="0" err="1" smtClean="0"/>
              <a:t>is</a:t>
            </a:r>
            <a:r>
              <a:rPr lang="es-CR" baseline="0" dirty="0" smtClean="0"/>
              <a:t> </a:t>
            </a:r>
            <a:r>
              <a:rPr lang="es-CR" baseline="0" dirty="0" err="1" smtClean="0"/>
              <a:t>critical</a:t>
            </a:r>
            <a:r>
              <a:rPr lang="es-CR" baseline="0" dirty="0" smtClean="0"/>
              <a:t> </a:t>
            </a:r>
            <a:r>
              <a:rPr lang="es-CR" baseline="0" dirty="0" err="1" smtClean="0"/>
              <a:t>for</a:t>
            </a:r>
            <a:r>
              <a:rPr lang="es-CR" baseline="0" dirty="0" smtClean="0"/>
              <a:t> </a:t>
            </a:r>
            <a:r>
              <a:rPr lang="es-CR" baseline="0" dirty="0" err="1" smtClean="0"/>
              <a:t>breaking</a:t>
            </a:r>
            <a:r>
              <a:rPr lang="es-CR" baseline="0" dirty="0" smtClean="0"/>
              <a:t> </a:t>
            </a:r>
            <a:r>
              <a:rPr lang="es-CR" baseline="0" dirty="0" err="1" smtClean="0"/>
              <a:t>this</a:t>
            </a:r>
            <a:r>
              <a:rPr lang="es-CR" baseline="0" dirty="0" smtClean="0"/>
              <a:t> </a:t>
            </a:r>
            <a:r>
              <a:rPr lang="es-CR" baseline="0" dirty="0" err="1" smtClean="0"/>
              <a:t>cycle</a:t>
            </a:r>
            <a:r>
              <a:rPr lang="es-CR" baseline="0" dirty="0" smtClean="0"/>
              <a:t> and to </a:t>
            </a:r>
            <a:r>
              <a:rPr lang="es-CR" baseline="0" dirty="0" err="1" smtClean="0"/>
              <a:t>improve</a:t>
            </a:r>
            <a:r>
              <a:rPr lang="es-CR" baseline="0" dirty="0" smtClean="0"/>
              <a:t> </a:t>
            </a:r>
            <a:r>
              <a:rPr lang="es-CR" baseline="0" dirty="0" err="1" smtClean="0"/>
              <a:t>decision</a:t>
            </a:r>
            <a:r>
              <a:rPr lang="es-CR" baseline="0" dirty="0" smtClean="0"/>
              <a:t> </a:t>
            </a:r>
            <a:r>
              <a:rPr lang="es-CR" baseline="0" dirty="0" err="1" smtClean="0"/>
              <a:t>making</a:t>
            </a:r>
            <a:r>
              <a:rPr lang="es-CR" baseline="0" dirty="0" smtClean="0"/>
              <a:t> and </a:t>
            </a:r>
            <a:r>
              <a:rPr lang="es-CR" baseline="0" dirty="0" err="1" smtClean="0"/>
              <a:t>emergency</a:t>
            </a:r>
            <a:r>
              <a:rPr lang="es-CR" baseline="0" dirty="0" smtClean="0"/>
              <a:t> </a:t>
            </a:r>
            <a:r>
              <a:rPr lang="es-CR" baseline="0" dirty="0" err="1" smtClean="0"/>
              <a:t>respone</a:t>
            </a:r>
            <a:endParaRPr lang="es-CR" baseline="0" dirty="0" smtClean="0"/>
          </a:p>
          <a:p>
            <a:endParaRPr lang="es-CR" dirty="0" smtClean="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4</a:t>
            </a:fld>
            <a:endParaRPr lang="en-US"/>
          </a:p>
        </p:txBody>
      </p:sp>
    </p:spTree>
    <p:extLst>
      <p:ext uri="{BB962C8B-B14F-4D97-AF65-F5344CB8AC3E}">
        <p14:creationId xmlns:p14="http://schemas.microsoft.com/office/powerpoint/2010/main" val="53676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Picture: ACF</a:t>
            </a:r>
          </a:p>
          <a:p>
            <a:r>
              <a:rPr lang="es-CR" dirty="0" err="1" smtClean="0"/>
              <a:t>One</a:t>
            </a:r>
            <a:r>
              <a:rPr lang="es-CR" baseline="0" dirty="0" smtClean="0"/>
              <a:t> of </a:t>
            </a:r>
            <a:r>
              <a:rPr lang="es-CR" baseline="0" dirty="0" err="1" smtClean="0"/>
              <a:t>the</a:t>
            </a:r>
            <a:r>
              <a:rPr lang="es-CR" baseline="0" dirty="0" smtClean="0"/>
              <a:t> </a:t>
            </a:r>
            <a:r>
              <a:rPr lang="es-CR" baseline="0" dirty="0" err="1" smtClean="0"/>
              <a:t>reasons</a:t>
            </a:r>
            <a:r>
              <a:rPr lang="es-CR" baseline="0" dirty="0" smtClean="0"/>
              <a:t> </a:t>
            </a:r>
            <a:r>
              <a:rPr lang="es-CR" baseline="0" dirty="0" err="1" smtClean="0"/>
              <a:t>for</a:t>
            </a:r>
            <a:r>
              <a:rPr lang="es-CR" baseline="0" dirty="0" smtClean="0"/>
              <a:t> </a:t>
            </a:r>
            <a:r>
              <a:rPr lang="es-CR" baseline="0" dirty="0" err="1" smtClean="0"/>
              <a:t>not</a:t>
            </a:r>
            <a:r>
              <a:rPr lang="es-CR" baseline="0" dirty="0" smtClean="0"/>
              <a:t> </a:t>
            </a:r>
            <a:r>
              <a:rPr lang="es-CR" baseline="0" dirty="0" err="1" smtClean="0"/>
              <a:t>using</a:t>
            </a:r>
            <a:r>
              <a:rPr lang="es-CR" baseline="0" dirty="0" smtClean="0"/>
              <a:t> agro-</a:t>
            </a:r>
            <a:r>
              <a:rPr lang="es-CR" baseline="0" dirty="0" err="1" smtClean="0"/>
              <a:t>climatic</a:t>
            </a:r>
            <a:r>
              <a:rPr lang="es-CR" baseline="0" dirty="0" smtClean="0"/>
              <a:t> </a:t>
            </a:r>
            <a:r>
              <a:rPr lang="es-CR" baseline="0" dirty="0" err="1" smtClean="0"/>
              <a:t>information</a:t>
            </a:r>
            <a:r>
              <a:rPr lang="es-CR" baseline="0" dirty="0" smtClean="0"/>
              <a:t> in a </a:t>
            </a:r>
            <a:r>
              <a:rPr lang="es-CR" baseline="0" dirty="0" err="1" smtClean="0"/>
              <a:t>decision</a:t>
            </a:r>
            <a:r>
              <a:rPr lang="es-CR" baseline="0" dirty="0" smtClean="0"/>
              <a:t> </a:t>
            </a:r>
            <a:r>
              <a:rPr lang="es-CR" baseline="0" dirty="0" err="1" smtClean="0"/>
              <a:t>making</a:t>
            </a:r>
            <a:r>
              <a:rPr lang="es-CR" baseline="0" dirty="0" smtClean="0"/>
              <a:t> </a:t>
            </a:r>
            <a:r>
              <a:rPr lang="es-CR" baseline="0" dirty="0" err="1" smtClean="0"/>
              <a:t>context</a:t>
            </a:r>
            <a:r>
              <a:rPr lang="es-CR" baseline="0" dirty="0" smtClean="0"/>
              <a:t> </a:t>
            </a:r>
            <a:r>
              <a:rPr lang="es-CR" baseline="0" dirty="0" err="1" smtClean="0"/>
              <a:t>is</a:t>
            </a:r>
            <a:r>
              <a:rPr lang="es-CR" baseline="0" dirty="0" smtClean="0"/>
              <a:t> </a:t>
            </a:r>
            <a:r>
              <a:rPr lang="es-CR" baseline="0" dirty="0" err="1" smtClean="0"/>
              <a:t>its</a:t>
            </a:r>
            <a:r>
              <a:rPr lang="es-CR" baseline="0" dirty="0" smtClean="0"/>
              <a:t> </a:t>
            </a:r>
            <a:r>
              <a:rPr lang="es-CR" baseline="0" dirty="0" err="1" smtClean="0"/>
              <a:t>inadequate</a:t>
            </a:r>
            <a:r>
              <a:rPr lang="es-CR" baseline="0" dirty="0" smtClean="0"/>
              <a:t> </a:t>
            </a:r>
            <a:r>
              <a:rPr lang="es-CR" baseline="0" dirty="0" err="1" smtClean="0"/>
              <a:t>scale</a:t>
            </a:r>
            <a:r>
              <a:rPr lang="es-CR" baseline="0" dirty="0" smtClean="0"/>
              <a:t>: </a:t>
            </a:r>
            <a:r>
              <a:rPr lang="es-CR" baseline="0" dirty="0" err="1" smtClean="0"/>
              <a:t>most</a:t>
            </a:r>
            <a:r>
              <a:rPr lang="es-CR" baseline="0" dirty="0" smtClean="0"/>
              <a:t> </a:t>
            </a:r>
            <a:r>
              <a:rPr lang="es-CR" baseline="0" dirty="0" err="1" smtClean="0"/>
              <a:t>information</a:t>
            </a:r>
            <a:r>
              <a:rPr lang="es-CR" baseline="0" dirty="0" smtClean="0"/>
              <a:t> </a:t>
            </a:r>
            <a:r>
              <a:rPr lang="es-CR" baseline="0" dirty="0" err="1" smtClean="0"/>
              <a:t>is</a:t>
            </a:r>
            <a:r>
              <a:rPr lang="es-CR" baseline="0" dirty="0" smtClean="0"/>
              <a:t> </a:t>
            </a:r>
            <a:r>
              <a:rPr lang="es-CR" baseline="0" dirty="0" err="1" smtClean="0"/>
              <a:t>available</a:t>
            </a:r>
            <a:r>
              <a:rPr lang="es-CR" baseline="0" dirty="0" smtClean="0"/>
              <a:t> at </a:t>
            </a:r>
            <a:r>
              <a:rPr lang="es-CR" baseline="0" dirty="0" err="1" smtClean="0"/>
              <a:t>the</a:t>
            </a:r>
            <a:r>
              <a:rPr lang="es-CR" baseline="0" dirty="0" smtClean="0"/>
              <a:t> country/regional </a:t>
            </a:r>
            <a:r>
              <a:rPr lang="es-CR" baseline="0" dirty="0" err="1" smtClean="0"/>
              <a:t>level</a:t>
            </a:r>
            <a:r>
              <a:rPr lang="es-CR" baseline="0" dirty="0" smtClean="0"/>
              <a:t>. </a:t>
            </a:r>
          </a:p>
          <a:p>
            <a:endParaRPr lang="es-CR" dirty="0" smtClean="0"/>
          </a:p>
          <a:p>
            <a:r>
              <a:rPr lang="es-CR" dirty="0" err="1" smtClean="0"/>
              <a:t>But</a:t>
            </a:r>
            <a:r>
              <a:rPr lang="es-CR" dirty="0" smtClean="0"/>
              <a:t>: </a:t>
            </a:r>
            <a:r>
              <a:rPr lang="es-CR" dirty="0" err="1" smtClean="0"/>
              <a:t>Not</a:t>
            </a:r>
            <a:r>
              <a:rPr lang="es-CR" dirty="0" smtClean="0"/>
              <a:t> </a:t>
            </a:r>
            <a:r>
              <a:rPr lang="es-CR" dirty="0" err="1" smtClean="0"/>
              <a:t>all</a:t>
            </a:r>
            <a:r>
              <a:rPr lang="es-CR" dirty="0" smtClean="0"/>
              <a:t> </a:t>
            </a:r>
            <a:r>
              <a:rPr lang="es-CR" dirty="0" err="1" smtClean="0"/>
              <a:t>communities</a:t>
            </a:r>
            <a:r>
              <a:rPr lang="es-CR" dirty="0" smtClean="0"/>
              <a:t> are </a:t>
            </a:r>
            <a:r>
              <a:rPr lang="es-CR" dirty="0" err="1" smtClean="0"/>
              <a:t>affected</a:t>
            </a:r>
            <a:r>
              <a:rPr lang="es-CR" dirty="0" smtClean="0"/>
              <a:t> </a:t>
            </a:r>
            <a:r>
              <a:rPr lang="es-CR" dirty="0" err="1" smtClean="0"/>
              <a:t>equally</a:t>
            </a:r>
            <a:r>
              <a:rPr lang="es-CR" dirty="0" smtClean="0"/>
              <a:t> </a:t>
            </a:r>
            <a:r>
              <a:rPr lang="es-CR" dirty="0" err="1" smtClean="0"/>
              <a:t>by</a:t>
            </a:r>
            <a:r>
              <a:rPr lang="es-CR" dirty="0" smtClean="0"/>
              <a:t> </a:t>
            </a:r>
            <a:r>
              <a:rPr lang="es-CR" dirty="0" err="1" smtClean="0"/>
              <a:t>drought</a:t>
            </a:r>
            <a:r>
              <a:rPr lang="es-CR" dirty="0" smtClean="0"/>
              <a:t>: </a:t>
            </a:r>
            <a:r>
              <a:rPr lang="es-CR" dirty="0" err="1" smtClean="0"/>
              <a:t>some</a:t>
            </a:r>
            <a:r>
              <a:rPr lang="es-CR" dirty="0" smtClean="0"/>
              <a:t> </a:t>
            </a:r>
            <a:r>
              <a:rPr lang="es-CR" dirty="0" err="1" smtClean="0"/>
              <a:t>experience</a:t>
            </a:r>
            <a:r>
              <a:rPr lang="es-CR" dirty="0" smtClean="0"/>
              <a:t> more </a:t>
            </a:r>
            <a:r>
              <a:rPr lang="es-CR" dirty="0" err="1" smtClean="0"/>
              <a:t>damages</a:t>
            </a:r>
            <a:r>
              <a:rPr lang="es-CR" dirty="0" smtClean="0"/>
              <a:t> </a:t>
            </a:r>
            <a:r>
              <a:rPr lang="es-CR" dirty="0" err="1" smtClean="0"/>
              <a:t>than</a:t>
            </a:r>
            <a:r>
              <a:rPr lang="es-CR" baseline="0" dirty="0" smtClean="0"/>
              <a:t> </a:t>
            </a:r>
            <a:r>
              <a:rPr lang="es-CR" baseline="0" dirty="0" err="1" smtClean="0"/>
              <a:t>others</a:t>
            </a:r>
            <a:r>
              <a:rPr lang="es-CR" baseline="0" dirty="0" smtClean="0"/>
              <a:t> </a:t>
            </a:r>
            <a:r>
              <a:rPr lang="es-CR" baseline="0" dirty="0" err="1" smtClean="0"/>
              <a:t>due</a:t>
            </a:r>
            <a:r>
              <a:rPr lang="es-CR" baseline="0" dirty="0" smtClean="0"/>
              <a:t> to </a:t>
            </a:r>
            <a:r>
              <a:rPr lang="es-CR" baseline="0" dirty="0" err="1" smtClean="0"/>
              <a:t>micorclimatic</a:t>
            </a:r>
            <a:r>
              <a:rPr lang="es-CR" baseline="0" dirty="0" smtClean="0"/>
              <a:t> </a:t>
            </a:r>
            <a:r>
              <a:rPr lang="es-CR" baseline="0" dirty="0" err="1" smtClean="0"/>
              <a:t>patterns</a:t>
            </a:r>
            <a:r>
              <a:rPr lang="es-CR" baseline="0" dirty="0" smtClean="0"/>
              <a:t>, </a:t>
            </a:r>
            <a:r>
              <a:rPr lang="es-CR" baseline="0" dirty="0" err="1" smtClean="0"/>
              <a:t>agricultural</a:t>
            </a:r>
            <a:r>
              <a:rPr lang="es-CR" baseline="0" dirty="0" smtClean="0"/>
              <a:t> </a:t>
            </a:r>
            <a:r>
              <a:rPr lang="es-CR" baseline="0" dirty="0" err="1" smtClean="0"/>
              <a:t>practices</a:t>
            </a:r>
            <a:r>
              <a:rPr lang="es-CR" baseline="0" dirty="0" smtClean="0"/>
              <a:t> </a:t>
            </a:r>
            <a:r>
              <a:rPr lang="es-CR" baseline="0" dirty="0" err="1" smtClean="0"/>
              <a:t>or</a:t>
            </a:r>
            <a:r>
              <a:rPr lang="es-CR" baseline="0" dirty="0" smtClean="0"/>
              <a:t> </a:t>
            </a:r>
            <a:r>
              <a:rPr lang="es-CR" baseline="0" dirty="0" err="1" smtClean="0"/>
              <a:t>socioeconomic</a:t>
            </a:r>
            <a:r>
              <a:rPr lang="es-CR" baseline="0" dirty="0" smtClean="0"/>
              <a:t> </a:t>
            </a:r>
            <a:r>
              <a:rPr lang="es-CR" baseline="0" dirty="0" err="1" smtClean="0"/>
              <a:t>vulnerability</a:t>
            </a:r>
            <a:r>
              <a:rPr lang="es-CR" baseline="0" dirty="0" smtClean="0"/>
              <a:t>/</a:t>
            </a:r>
            <a:r>
              <a:rPr lang="es-CR" baseline="0" dirty="0" err="1" smtClean="0"/>
              <a:t>resilience</a:t>
            </a:r>
            <a:r>
              <a:rPr lang="es-CR" baseline="0" dirty="0" smtClean="0"/>
              <a:t>. </a:t>
            </a:r>
          </a:p>
          <a:p>
            <a:r>
              <a:rPr lang="es-CR" baseline="0" dirty="0" err="1" smtClean="0"/>
              <a:t>Some</a:t>
            </a:r>
            <a:r>
              <a:rPr lang="es-CR" baseline="0" dirty="0" smtClean="0"/>
              <a:t> </a:t>
            </a:r>
            <a:r>
              <a:rPr lang="es-CR" baseline="0" dirty="0" err="1" smtClean="0"/>
              <a:t>experience</a:t>
            </a:r>
            <a:r>
              <a:rPr lang="es-CR" baseline="0" dirty="0" smtClean="0"/>
              <a:t> more </a:t>
            </a:r>
            <a:r>
              <a:rPr lang="es-CR" baseline="0" dirty="0" err="1" smtClean="0"/>
              <a:t>undernutrition</a:t>
            </a:r>
            <a:r>
              <a:rPr lang="es-CR" baseline="0" dirty="0" smtClean="0"/>
              <a:t> </a:t>
            </a:r>
            <a:r>
              <a:rPr lang="es-CR" baseline="0" dirty="0" err="1" smtClean="0"/>
              <a:t>than</a:t>
            </a:r>
            <a:r>
              <a:rPr lang="es-CR" baseline="0" dirty="0" smtClean="0"/>
              <a:t> </a:t>
            </a:r>
            <a:r>
              <a:rPr lang="es-CR" baseline="0" dirty="0" err="1" smtClean="0"/>
              <a:t>others</a:t>
            </a:r>
            <a:r>
              <a:rPr lang="es-CR" baseline="0" dirty="0" smtClean="0"/>
              <a:t>. </a:t>
            </a:r>
          </a:p>
          <a:p>
            <a:endParaRPr lang="es-CR" baseline="0" dirty="0" smtClean="0"/>
          </a:p>
          <a:p>
            <a:r>
              <a:rPr lang="es-CR" baseline="0" dirty="0" smtClean="0"/>
              <a:t>So </a:t>
            </a:r>
            <a:r>
              <a:rPr lang="es-CR" baseline="0" dirty="0" err="1" smtClean="0"/>
              <a:t>it</a:t>
            </a:r>
            <a:r>
              <a:rPr lang="es-CR" baseline="0" dirty="0" smtClean="0"/>
              <a:t> </a:t>
            </a:r>
            <a:r>
              <a:rPr lang="es-CR" baseline="0" dirty="0" err="1" smtClean="0"/>
              <a:t>is</a:t>
            </a:r>
            <a:r>
              <a:rPr lang="es-CR" baseline="0" dirty="0" smtClean="0"/>
              <a:t> </a:t>
            </a:r>
            <a:r>
              <a:rPr lang="es-CR" baseline="0" dirty="0" err="1" smtClean="0"/>
              <a:t>not</a:t>
            </a:r>
            <a:r>
              <a:rPr lang="es-CR" baseline="0" dirty="0" smtClean="0"/>
              <a:t> </a:t>
            </a:r>
            <a:r>
              <a:rPr lang="es-CR" baseline="0" dirty="0" err="1" smtClean="0"/>
              <a:t>only</a:t>
            </a:r>
            <a:r>
              <a:rPr lang="es-CR" baseline="0" dirty="0" smtClean="0"/>
              <a:t> </a:t>
            </a:r>
            <a:r>
              <a:rPr lang="es-CR" baseline="0" dirty="0" err="1" smtClean="0"/>
              <a:t>about</a:t>
            </a:r>
            <a:r>
              <a:rPr lang="es-CR" baseline="0" dirty="0" smtClean="0"/>
              <a:t> </a:t>
            </a:r>
            <a:r>
              <a:rPr lang="es-CR" baseline="0" dirty="0" err="1" smtClean="0"/>
              <a:t>having</a:t>
            </a:r>
            <a:r>
              <a:rPr lang="es-CR" baseline="0" dirty="0" smtClean="0"/>
              <a:t> </a:t>
            </a:r>
            <a:r>
              <a:rPr lang="es-CR" baseline="0" dirty="0" err="1" smtClean="0"/>
              <a:t>information</a:t>
            </a:r>
            <a:r>
              <a:rPr lang="es-CR" baseline="0" dirty="0" smtClean="0"/>
              <a:t> </a:t>
            </a:r>
            <a:r>
              <a:rPr lang="es-CR" baseline="0" dirty="0" err="1" smtClean="0"/>
              <a:t>but</a:t>
            </a:r>
            <a:r>
              <a:rPr lang="es-CR" baseline="0" dirty="0" smtClean="0"/>
              <a:t> </a:t>
            </a:r>
            <a:r>
              <a:rPr lang="es-CR" baseline="0" dirty="0" err="1" smtClean="0"/>
              <a:t>having</a:t>
            </a:r>
            <a:r>
              <a:rPr lang="es-CR" baseline="0" dirty="0" smtClean="0"/>
              <a:t> </a:t>
            </a:r>
            <a:r>
              <a:rPr lang="es-CR" baseline="0" dirty="0" err="1" smtClean="0"/>
              <a:t>information</a:t>
            </a:r>
            <a:r>
              <a:rPr lang="es-CR" baseline="0" dirty="0" smtClean="0"/>
              <a:t> </a:t>
            </a:r>
            <a:r>
              <a:rPr lang="es-CR" baseline="0" dirty="0" err="1" smtClean="0"/>
              <a:t>that</a:t>
            </a:r>
            <a:r>
              <a:rPr lang="es-CR" baseline="0" dirty="0" smtClean="0"/>
              <a:t> </a:t>
            </a:r>
            <a:r>
              <a:rPr lang="es-CR" baseline="0" dirty="0" err="1" smtClean="0"/>
              <a:t>allows</a:t>
            </a:r>
            <a:r>
              <a:rPr lang="es-CR" baseline="0" dirty="0" smtClean="0"/>
              <a:t> to </a:t>
            </a:r>
            <a:r>
              <a:rPr lang="es-CR" baseline="0" dirty="0" err="1" smtClean="0"/>
              <a:t>see</a:t>
            </a:r>
            <a:r>
              <a:rPr lang="es-CR" baseline="0" dirty="0" smtClean="0"/>
              <a:t> </a:t>
            </a:r>
            <a:r>
              <a:rPr lang="es-CR" baseline="0" dirty="0" err="1" smtClean="0"/>
              <a:t>the</a:t>
            </a:r>
            <a:r>
              <a:rPr lang="es-CR" baseline="0" dirty="0" smtClean="0"/>
              <a:t> </a:t>
            </a:r>
            <a:r>
              <a:rPr lang="es-CR" baseline="0" dirty="0" err="1" smtClean="0"/>
              <a:t>diversified</a:t>
            </a:r>
            <a:r>
              <a:rPr lang="es-CR" baseline="0" dirty="0" smtClean="0"/>
              <a:t> </a:t>
            </a:r>
            <a:r>
              <a:rPr lang="es-CR" baseline="0" dirty="0" err="1" smtClean="0"/>
              <a:t>impact</a:t>
            </a:r>
            <a:r>
              <a:rPr lang="es-CR" baseline="0" dirty="0" smtClean="0"/>
              <a:t> of </a:t>
            </a:r>
            <a:r>
              <a:rPr lang="es-CR" baseline="0" dirty="0" err="1" smtClean="0"/>
              <a:t>droughts</a:t>
            </a:r>
            <a:r>
              <a:rPr lang="es-CR" baseline="0" dirty="0" smtClean="0"/>
              <a:t> in </a:t>
            </a:r>
            <a:r>
              <a:rPr lang="es-CR" baseline="0" dirty="0" err="1" smtClean="0"/>
              <a:t>the</a:t>
            </a:r>
            <a:r>
              <a:rPr lang="es-CR" baseline="0" dirty="0" smtClean="0"/>
              <a:t> </a:t>
            </a:r>
            <a:r>
              <a:rPr lang="es-CR" baseline="0" dirty="0" err="1" smtClean="0"/>
              <a:t>communities</a:t>
            </a:r>
            <a:r>
              <a:rPr lang="es-CR" baseline="0" dirty="0" smtClean="0"/>
              <a:t> to </a:t>
            </a:r>
            <a:r>
              <a:rPr lang="es-CR" baseline="0" dirty="0" err="1" smtClean="0"/>
              <a:t>guide</a:t>
            </a:r>
            <a:r>
              <a:rPr lang="es-CR" baseline="0" dirty="0" smtClean="0"/>
              <a:t> response and </a:t>
            </a:r>
            <a:r>
              <a:rPr lang="es-CR" baseline="0" dirty="0" err="1" smtClean="0"/>
              <a:t>prevention</a:t>
            </a:r>
            <a:r>
              <a:rPr lang="es-CR" baseline="0" dirty="0" smtClean="0"/>
              <a:t>. </a:t>
            </a:r>
          </a:p>
          <a:p>
            <a:endParaRPr lang="es-CR" baseline="0" dirty="0" smtClean="0"/>
          </a:p>
          <a:p>
            <a:r>
              <a:rPr lang="es-CR" baseline="0" dirty="0" err="1" smtClean="0"/>
              <a:t>For</a:t>
            </a:r>
            <a:r>
              <a:rPr lang="es-CR" baseline="0" dirty="0" smtClean="0"/>
              <a:t> </a:t>
            </a:r>
            <a:r>
              <a:rPr lang="es-CR" baseline="0" dirty="0" err="1" smtClean="0"/>
              <a:t>public</a:t>
            </a:r>
            <a:r>
              <a:rPr lang="es-CR" baseline="0" dirty="0" smtClean="0"/>
              <a:t> and </a:t>
            </a:r>
            <a:r>
              <a:rPr lang="es-CR" baseline="0" dirty="0" err="1" smtClean="0"/>
              <a:t>international</a:t>
            </a:r>
            <a:r>
              <a:rPr lang="es-CR" baseline="0" dirty="0" smtClean="0"/>
              <a:t> </a:t>
            </a:r>
            <a:r>
              <a:rPr lang="es-CR" baseline="0" dirty="0" err="1" smtClean="0"/>
              <a:t>institutions</a:t>
            </a:r>
            <a:r>
              <a:rPr lang="es-CR" baseline="0" dirty="0" smtClean="0"/>
              <a:t> to </a:t>
            </a:r>
            <a:r>
              <a:rPr lang="es-CR" baseline="0" dirty="0" err="1" smtClean="0"/>
              <a:t>intervene</a:t>
            </a:r>
            <a:r>
              <a:rPr lang="es-CR" baseline="0" dirty="0" smtClean="0"/>
              <a:t> in a </a:t>
            </a:r>
            <a:r>
              <a:rPr lang="es-CR" baseline="0" dirty="0" err="1" smtClean="0"/>
              <a:t>timely</a:t>
            </a:r>
            <a:r>
              <a:rPr lang="es-CR" baseline="0" dirty="0" smtClean="0"/>
              <a:t> and </a:t>
            </a:r>
            <a:r>
              <a:rPr lang="es-CR" baseline="0" dirty="0" err="1" smtClean="0"/>
              <a:t>effectvie</a:t>
            </a:r>
            <a:r>
              <a:rPr lang="es-CR" baseline="0" dirty="0" smtClean="0"/>
              <a:t> </a:t>
            </a:r>
            <a:r>
              <a:rPr lang="es-CR" baseline="0" dirty="0" err="1" smtClean="0"/>
              <a:t>manner</a:t>
            </a:r>
            <a:r>
              <a:rPr lang="es-CR" baseline="0" dirty="0" smtClean="0"/>
              <a:t> </a:t>
            </a:r>
            <a:r>
              <a:rPr lang="es-CR" baseline="0" dirty="0" err="1" smtClean="0"/>
              <a:t>it</a:t>
            </a:r>
            <a:r>
              <a:rPr lang="es-CR" baseline="0" dirty="0" smtClean="0"/>
              <a:t> </a:t>
            </a:r>
            <a:r>
              <a:rPr lang="es-CR" baseline="0" dirty="0" err="1" smtClean="0"/>
              <a:t>is</a:t>
            </a:r>
            <a:r>
              <a:rPr lang="es-CR" baseline="0" dirty="0" smtClean="0"/>
              <a:t> </a:t>
            </a:r>
            <a:r>
              <a:rPr lang="es-CR" baseline="0" dirty="0" err="1" smtClean="0"/>
              <a:t>essential</a:t>
            </a:r>
            <a:r>
              <a:rPr lang="es-CR" baseline="0" dirty="0" smtClean="0"/>
              <a:t> to </a:t>
            </a:r>
            <a:r>
              <a:rPr lang="es-CR" baseline="0" dirty="0" err="1" smtClean="0"/>
              <a:t>understand</a:t>
            </a:r>
            <a:r>
              <a:rPr lang="es-CR" baseline="0" dirty="0" smtClean="0"/>
              <a:t> </a:t>
            </a:r>
            <a:r>
              <a:rPr lang="es-CR" baseline="0" dirty="0" err="1" smtClean="0"/>
              <a:t>which</a:t>
            </a:r>
            <a:r>
              <a:rPr lang="es-CR" baseline="0" dirty="0" smtClean="0"/>
              <a:t> </a:t>
            </a:r>
            <a:r>
              <a:rPr lang="es-CR" baseline="0" dirty="0" err="1" smtClean="0"/>
              <a:t>communities</a:t>
            </a:r>
            <a:r>
              <a:rPr lang="es-CR" baseline="0" dirty="0" smtClean="0"/>
              <a:t> </a:t>
            </a:r>
            <a:r>
              <a:rPr lang="es-CR" baseline="0" dirty="0" err="1" smtClean="0"/>
              <a:t>or</a:t>
            </a:r>
            <a:r>
              <a:rPr lang="es-CR" baseline="0" dirty="0" smtClean="0"/>
              <a:t> </a:t>
            </a:r>
            <a:r>
              <a:rPr lang="es-CR" baseline="0" dirty="0" err="1" smtClean="0"/>
              <a:t>regions</a:t>
            </a:r>
            <a:r>
              <a:rPr lang="es-CR" baseline="0" dirty="0" smtClean="0"/>
              <a:t> are more </a:t>
            </a:r>
            <a:r>
              <a:rPr lang="es-CR" baseline="0" dirty="0" err="1" smtClean="0"/>
              <a:t>affected</a:t>
            </a:r>
            <a:r>
              <a:rPr lang="es-CR" baseline="0" dirty="0" smtClean="0"/>
              <a:t> tan </a:t>
            </a:r>
            <a:r>
              <a:rPr lang="es-CR" baseline="0" dirty="0" err="1" smtClean="0"/>
              <a:t>others</a:t>
            </a:r>
            <a:r>
              <a:rPr lang="es-CR" baseline="0" dirty="0" smtClean="0"/>
              <a:t> / </a:t>
            </a:r>
            <a:r>
              <a:rPr lang="es-CR" baseline="0" dirty="0" err="1" smtClean="0"/>
              <a:t>or</a:t>
            </a:r>
            <a:r>
              <a:rPr lang="es-CR" baseline="0" dirty="0" smtClean="0"/>
              <a:t> </a:t>
            </a:r>
            <a:r>
              <a:rPr lang="es-CR" baseline="0" dirty="0" err="1" smtClean="0"/>
              <a:t>will</a:t>
            </a:r>
            <a:r>
              <a:rPr lang="es-CR" baseline="0" dirty="0" smtClean="0"/>
              <a:t> be more </a:t>
            </a:r>
            <a:r>
              <a:rPr lang="es-CR" baseline="0" dirty="0" err="1" smtClean="0"/>
              <a:t>affected</a:t>
            </a:r>
            <a:r>
              <a:rPr lang="es-CR" baseline="0" dirty="0" smtClean="0"/>
              <a:t> </a:t>
            </a:r>
            <a:r>
              <a:rPr lang="es-CR" baseline="0" dirty="0" err="1" smtClean="0"/>
              <a:t>than</a:t>
            </a:r>
            <a:r>
              <a:rPr lang="es-CR" baseline="0" dirty="0" smtClean="0"/>
              <a:t> </a:t>
            </a:r>
            <a:r>
              <a:rPr lang="es-CR" baseline="0" dirty="0" err="1" smtClean="0"/>
              <a:t>others</a:t>
            </a:r>
            <a:r>
              <a:rPr lang="es-CR" baseline="0" dirty="0" smtClean="0"/>
              <a:t>. </a:t>
            </a:r>
            <a:r>
              <a:rPr lang="es-CR" baseline="0" dirty="0" err="1" smtClean="0"/>
              <a:t>They</a:t>
            </a:r>
            <a:r>
              <a:rPr lang="es-CR" baseline="0" dirty="0" smtClean="0"/>
              <a:t> </a:t>
            </a:r>
            <a:r>
              <a:rPr lang="es-CR" baseline="0" dirty="0" err="1" smtClean="0"/>
              <a:t>need</a:t>
            </a:r>
            <a:r>
              <a:rPr lang="es-CR" baseline="0" dirty="0" smtClean="0"/>
              <a:t> </a:t>
            </a:r>
            <a:r>
              <a:rPr lang="es-CR" baseline="0" dirty="0" err="1" smtClean="0"/>
              <a:t>info</a:t>
            </a:r>
            <a:r>
              <a:rPr lang="es-CR" baseline="0" dirty="0" smtClean="0"/>
              <a:t> to decide </a:t>
            </a:r>
            <a:r>
              <a:rPr lang="es-CR" baseline="0" dirty="0" err="1" smtClean="0"/>
              <a:t>on</a:t>
            </a:r>
            <a:r>
              <a:rPr lang="es-CR" baseline="0" dirty="0" smtClean="0"/>
              <a:t> </a:t>
            </a:r>
            <a:r>
              <a:rPr lang="es-CR" baseline="0" dirty="0" err="1" smtClean="0"/>
              <a:t>where</a:t>
            </a:r>
            <a:r>
              <a:rPr lang="es-CR" baseline="0" dirty="0" smtClean="0"/>
              <a:t> to </a:t>
            </a:r>
            <a:r>
              <a:rPr lang="es-CR" baseline="0" dirty="0" err="1" smtClean="0"/>
              <a:t>bring</a:t>
            </a:r>
            <a:r>
              <a:rPr lang="es-CR" baseline="0" dirty="0" smtClean="0"/>
              <a:t> </a:t>
            </a:r>
            <a:r>
              <a:rPr lang="es-CR" baseline="0" dirty="0" err="1" smtClean="0"/>
              <a:t>all</a:t>
            </a:r>
            <a:r>
              <a:rPr lang="es-CR" baseline="0" dirty="0" smtClean="0"/>
              <a:t> </a:t>
            </a:r>
            <a:r>
              <a:rPr lang="es-CR" baseline="0" dirty="0" err="1" smtClean="0"/>
              <a:t>their</a:t>
            </a:r>
            <a:r>
              <a:rPr lang="es-CR" baseline="0" dirty="0" smtClean="0"/>
              <a:t> </a:t>
            </a:r>
            <a:r>
              <a:rPr lang="es-CR" baseline="0" dirty="0" err="1" smtClean="0"/>
              <a:t>resources</a:t>
            </a:r>
            <a:r>
              <a:rPr lang="es-CR" baseline="0" dirty="0" smtClean="0"/>
              <a:t>. </a:t>
            </a:r>
            <a:endParaRPr lang="es-CR" dirty="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5</a:t>
            </a:fld>
            <a:endParaRPr lang="en-US"/>
          </a:p>
        </p:txBody>
      </p:sp>
    </p:spTree>
    <p:extLst>
      <p:ext uri="{BB962C8B-B14F-4D97-AF65-F5344CB8AC3E}">
        <p14:creationId xmlns:p14="http://schemas.microsoft.com/office/powerpoint/2010/main" val="163867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err="1" smtClean="0"/>
              <a:t>Dry</a:t>
            </a:r>
            <a:r>
              <a:rPr lang="es-CR" baseline="0" dirty="0" smtClean="0"/>
              <a:t> </a:t>
            </a:r>
            <a:r>
              <a:rPr lang="es-CR" baseline="0" dirty="0" err="1" smtClean="0"/>
              <a:t>corridor</a:t>
            </a:r>
            <a:r>
              <a:rPr lang="es-CR" baseline="0" dirty="0" smtClean="0"/>
              <a:t> (</a:t>
            </a:r>
            <a:r>
              <a:rPr lang="es-CR" baseline="0" dirty="0" err="1" smtClean="0"/>
              <a:t>circle</a:t>
            </a:r>
            <a:r>
              <a:rPr lang="es-CR" baseline="0" dirty="0" smtClean="0"/>
              <a:t>)</a:t>
            </a:r>
          </a:p>
          <a:p>
            <a:r>
              <a:rPr lang="es-CR" baseline="0" dirty="0" err="1" smtClean="0"/>
              <a:t>But</a:t>
            </a:r>
            <a:r>
              <a:rPr lang="es-CR" baseline="0" dirty="0" smtClean="0"/>
              <a:t> </a:t>
            </a:r>
            <a:r>
              <a:rPr lang="es-CR" baseline="0" dirty="0" err="1" smtClean="0"/>
              <a:t>most</a:t>
            </a:r>
            <a:r>
              <a:rPr lang="es-CR" baseline="0" dirty="0" smtClean="0"/>
              <a:t> of </a:t>
            </a:r>
            <a:r>
              <a:rPr lang="es-CR" baseline="0" dirty="0" err="1" smtClean="0"/>
              <a:t>the</a:t>
            </a:r>
            <a:r>
              <a:rPr lang="es-CR" baseline="0" dirty="0" smtClean="0"/>
              <a:t> </a:t>
            </a:r>
            <a:r>
              <a:rPr lang="es-CR" baseline="0" dirty="0" err="1" smtClean="0"/>
              <a:t>relevant</a:t>
            </a:r>
            <a:r>
              <a:rPr lang="es-CR" baseline="0" dirty="0" smtClean="0"/>
              <a:t> </a:t>
            </a:r>
            <a:r>
              <a:rPr lang="es-CR" baseline="0" dirty="0" err="1" smtClean="0"/>
              <a:t>decisions</a:t>
            </a:r>
            <a:r>
              <a:rPr lang="es-CR" baseline="0" dirty="0" smtClean="0"/>
              <a:t> are </a:t>
            </a:r>
            <a:r>
              <a:rPr lang="es-CR" baseline="0" dirty="0" err="1" smtClean="0"/>
              <a:t>made</a:t>
            </a:r>
            <a:r>
              <a:rPr lang="es-CR" baseline="0" dirty="0" smtClean="0"/>
              <a:t> at </a:t>
            </a:r>
            <a:r>
              <a:rPr lang="es-CR" baseline="0" dirty="0" err="1" smtClean="0"/>
              <a:t>the</a:t>
            </a:r>
            <a:r>
              <a:rPr lang="es-CR" baseline="0" dirty="0" smtClean="0"/>
              <a:t> central </a:t>
            </a:r>
            <a:r>
              <a:rPr lang="es-CR" baseline="0" dirty="0" err="1" smtClean="0"/>
              <a:t>level</a:t>
            </a:r>
            <a:r>
              <a:rPr lang="es-CR" baseline="0" dirty="0" smtClean="0"/>
              <a:t> (</a:t>
            </a:r>
            <a:r>
              <a:rPr lang="es-CR" baseline="0" dirty="0" err="1" smtClean="0"/>
              <a:t>Star</a:t>
            </a:r>
            <a:r>
              <a:rPr lang="es-CR" baseline="0" dirty="0" smtClean="0"/>
              <a:t>). </a:t>
            </a:r>
            <a:r>
              <a:rPr lang="es-CR" baseline="0" dirty="0" err="1" smtClean="0"/>
              <a:t>For</a:t>
            </a:r>
            <a:r>
              <a:rPr lang="es-CR" baseline="0" dirty="0" smtClean="0"/>
              <a:t> </a:t>
            </a:r>
            <a:r>
              <a:rPr lang="es-CR" baseline="0" dirty="0" err="1" smtClean="0"/>
              <a:t>example</a:t>
            </a:r>
            <a:r>
              <a:rPr lang="es-CR" baseline="0" dirty="0" smtClean="0"/>
              <a:t> </a:t>
            </a:r>
            <a:r>
              <a:rPr lang="es-CR" baseline="0" dirty="0" err="1" smtClean="0"/>
              <a:t>budget</a:t>
            </a:r>
            <a:r>
              <a:rPr lang="es-CR" baseline="0" dirty="0" smtClean="0"/>
              <a:t> </a:t>
            </a:r>
            <a:r>
              <a:rPr lang="es-CR" baseline="0" dirty="0" err="1" smtClean="0"/>
              <a:t>alllocation</a:t>
            </a:r>
            <a:r>
              <a:rPr lang="es-CR" baseline="0" dirty="0" smtClean="0"/>
              <a:t>, </a:t>
            </a:r>
            <a:r>
              <a:rPr lang="es-CR" baseline="0" dirty="0" err="1" smtClean="0"/>
              <a:t>whether</a:t>
            </a:r>
            <a:r>
              <a:rPr lang="es-CR" baseline="0" dirty="0" smtClean="0"/>
              <a:t> to declare </a:t>
            </a:r>
            <a:r>
              <a:rPr lang="es-CR" baseline="0" dirty="0" err="1" smtClean="0"/>
              <a:t>an</a:t>
            </a:r>
            <a:r>
              <a:rPr lang="es-CR" baseline="0" dirty="0" smtClean="0"/>
              <a:t> </a:t>
            </a:r>
            <a:r>
              <a:rPr lang="es-CR" baseline="0" dirty="0" err="1" smtClean="0"/>
              <a:t>emergency</a:t>
            </a:r>
            <a:r>
              <a:rPr lang="es-CR" baseline="0" dirty="0" smtClean="0"/>
              <a:t>, </a:t>
            </a:r>
            <a:r>
              <a:rPr lang="es-CR" baseline="0" dirty="0" err="1" smtClean="0"/>
              <a:t>food</a:t>
            </a:r>
            <a:r>
              <a:rPr lang="es-CR" baseline="0" dirty="0" smtClean="0"/>
              <a:t> </a:t>
            </a:r>
            <a:r>
              <a:rPr lang="es-CR" baseline="0" dirty="0" err="1" smtClean="0"/>
              <a:t>aid</a:t>
            </a:r>
            <a:r>
              <a:rPr lang="es-CR" baseline="0" dirty="0" smtClean="0"/>
              <a:t> etc.</a:t>
            </a:r>
          </a:p>
          <a:p>
            <a:endParaRPr lang="es-CR" baseline="0" dirty="0" smtClean="0"/>
          </a:p>
          <a:p>
            <a:r>
              <a:rPr lang="es-CR" baseline="0" dirty="0" smtClean="0"/>
              <a:t>So </a:t>
            </a:r>
            <a:r>
              <a:rPr lang="es-CR" baseline="0" dirty="0" err="1" smtClean="0"/>
              <a:t>the</a:t>
            </a:r>
            <a:r>
              <a:rPr lang="es-CR" baseline="0" dirty="0" smtClean="0"/>
              <a:t> </a:t>
            </a:r>
            <a:r>
              <a:rPr lang="es-CR" baseline="0" dirty="0" err="1" smtClean="0"/>
              <a:t>question</a:t>
            </a:r>
            <a:r>
              <a:rPr lang="es-CR" baseline="0" dirty="0" smtClean="0"/>
              <a:t> </a:t>
            </a:r>
            <a:r>
              <a:rPr lang="es-CR" baseline="0" dirty="0" err="1" smtClean="0"/>
              <a:t>is</a:t>
            </a:r>
            <a:r>
              <a:rPr lang="es-CR" baseline="0" dirty="0" smtClean="0"/>
              <a:t> </a:t>
            </a:r>
            <a:r>
              <a:rPr lang="es-CR" baseline="0" dirty="0" err="1" smtClean="0"/>
              <a:t>how</a:t>
            </a:r>
            <a:r>
              <a:rPr lang="es-CR" baseline="0" dirty="0" smtClean="0"/>
              <a:t> </a:t>
            </a:r>
            <a:r>
              <a:rPr lang="es-CR" baseline="0" dirty="0" err="1" smtClean="0"/>
              <a:t>we</a:t>
            </a:r>
            <a:r>
              <a:rPr lang="es-CR" baseline="0" dirty="0" smtClean="0"/>
              <a:t> can </a:t>
            </a:r>
            <a:r>
              <a:rPr lang="es-CR" baseline="0" dirty="0" err="1" smtClean="0"/>
              <a:t>bring</a:t>
            </a:r>
            <a:r>
              <a:rPr lang="es-CR" baseline="0" dirty="0" smtClean="0"/>
              <a:t> </a:t>
            </a:r>
            <a:r>
              <a:rPr lang="es-CR" baseline="0" dirty="0" err="1" smtClean="0"/>
              <a:t>the</a:t>
            </a:r>
            <a:r>
              <a:rPr lang="es-CR" baseline="0" dirty="0" smtClean="0"/>
              <a:t> </a:t>
            </a:r>
            <a:r>
              <a:rPr lang="es-CR" baseline="0" dirty="0" err="1" smtClean="0"/>
              <a:t>information</a:t>
            </a:r>
            <a:r>
              <a:rPr lang="es-CR" baseline="0" dirty="0" smtClean="0"/>
              <a:t> </a:t>
            </a:r>
            <a:r>
              <a:rPr lang="es-CR" baseline="0" dirty="0" err="1" smtClean="0"/>
              <a:t>from</a:t>
            </a:r>
            <a:r>
              <a:rPr lang="es-CR" baseline="0" dirty="0" smtClean="0"/>
              <a:t> </a:t>
            </a:r>
            <a:r>
              <a:rPr lang="es-CR" baseline="0" dirty="0" err="1" smtClean="0"/>
              <a:t>the</a:t>
            </a:r>
            <a:r>
              <a:rPr lang="es-CR" baseline="0" dirty="0" smtClean="0"/>
              <a:t> local </a:t>
            </a:r>
            <a:r>
              <a:rPr lang="es-CR" baseline="0" dirty="0" err="1" smtClean="0"/>
              <a:t>level</a:t>
            </a:r>
            <a:r>
              <a:rPr lang="es-CR" baseline="0" dirty="0" smtClean="0"/>
              <a:t> to </a:t>
            </a:r>
            <a:r>
              <a:rPr lang="es-CR" baseline="0" dirty="0" err="1" smtClean="0"/>
              <a:t>decision</a:t>
            </a:r>
            <a:r>
              <a:rPr lang="es-CR" baseline="0" dirty="0" smtClean="0"/>
              <a:t> </a:t>
            </a:r>
            <a:r>
              <a:rPr lang="es-CR" baseline="0" dirty="0" err="1" smtClean="0"/>
              <a:t>makers</a:t>
            </a:r>
            <a:r>
              <a:rPr lang="es-CR" baseline="0" dirty="0" smtClean="0"/>
              <a:t> to </a:t>
            </a:r>
            <a:r>
              <a:rPr lang="es-CR" baseline="0" dirty="0" err="1" smtClean="0"/>
              <a:t>improve</a:t>
            </a:r>
            <a:r>
              <a:rPr lang="es-CR" baseline="0" dirty="0" smtClean="0"/>
              <a:t> </a:t>
            </a:r>
            <a:r>
              <a:rPr lang="es-CR" baseline="0" dirty="0" err="1" smtClean="0"/>
              <a:t>decision</a:t>
            </a:r>
            <a:r>
              <a:rPr lang="es-CR" baseline="0" dirty="0" smtClean="0"/>
              <a:t> </a:t>
            </a:r>
            <a:r>
              <a:rPr lang="es-CR" baseline="0" dirty="0" err="1" smtClean="0"/>
              <a:t>making</a:t>
            </a:r>
            <a:r>
              <a:rPr lang="es-CR" baseline="0" dirty="0" smtClean="0"/>
              <a:t> and </a:t>
            </a:r>
            <a:r>
              <a:rPr lang="es-CR" baseline="0" dirty="0" err="1" smtClean="0"/>
              <a:t>planning</a:t>
            </a:r>
            <a:r>
              <a:rPr lang="es-CR" baseline="0" dirty="0" smtClean="0"/>
              <a:t>?</a:t>
            </a:r>
            <a:endParaRPr lang="es-CR" dirty="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6</a:t>
            </a:fld>
            <a:endParaRPr lang="en-US"/>
          </a:p>
        </p:txBody>
      </p:sp>
    </p:spTree>
    <p:extLst>
      <p:ext uri="{BB962C8B-B14F-4D97-AF65-F5344CB8AC3E}">
        <p14:creationId xmlns:p14="http://schemas.microsoft.com/office/powerpoint/2010/main" val="411445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In </a:t>
            </a:r>
            <a:r>
              <a:rPr lang="es-CR" dirty="0" err="1" smtClean="0"/>
              <a:t>order</a:t>
            </a:r>
            <a:r>
              <a:rPr lang="es-CR" dirty="0" smtClean="0"/>
              <a:t> to bridge </a:t>
            </a:r>
            <a:r>
              <a:rPr lang="es-CR" dirty="0" err="1" smtClean="0"/>
              <a:t>this</a:t>
            </a:r>
            <a:r>
              <a:rPr lang="es-CR" dirty="0" smtClean="0"/>
              <a:t> gap, </a:t>
            </a:r>
            <a:r>
              <a:rPr lang="es-CR" dirty="0" err="1" smtClean="0"/>
              <a:t>we</a:t>
            </a:r>
            <a:r>
              <a:rPr lang="es-CR" dirty="0" smtClean="0"/>
              <a:t> </a:t>
            </a:r>
            <a:r>
              <a:rPr lang="es-CR" dirty="0" err="1" smtClean="0"/>
              <a:t>focus</a:t>
            </a:r>
            <a:r>
              <a:rPr lang="es-CR" dirty="0" smtClean="0"/>
              <a:t> in </a:t>
            </a:r>
            <a:r>
              <a:rPr lang="es-CR" dirty="0" err="1" smtClean="0"/>
              <a:t>our</a:t>
            </a:r>
            <a:r>
              <a:rPr lang="es-CR" dirty="0" smtClean="0"/>
              <a:t> </a:t>
            </a:r>
            <a:r>
              <a:rPr lang="es-CR" dirty="0" err="1" smtClean="0"/>
              <a:t>work</a:t>
            </a:r>
            <a:r>
              <a:rPr lang="es-CR" dirty="0" smtClean="0"/>
              <a:t> </a:t>
            </a:r>
            <a:r>
              <a:rPr lang="es-CR" dirty="0" err="1" smtClean="0"/>
              <a:t>on</a:t>
            </a:r>
            <a:r>
              <a:rPr lang="es-CR" baseline="0" dirty="0" smtClean="0"/>
              <a:t> </a:t>
            </a:r>
            <a:r>
              <a:rPr lang="es-CR" baseline="0" dirty="0" err="1" smtClean="0"/>
              <a:t>the</a:t>
            </a:r>
            <a:r>
              <a:rPr lang="es-CR" baseline="0" dirty="0" smtClean="0"/>
              <a:t> </a:t>
            </a:r>
            <a:r>
              <a:rPr lang="es-CR" baseline="0" dirty="0" err="1" smtClean="0"/>
              <a:t>fit</a:t>
            </a:r>
            <a:r>
              <a:rPr lang="es-CR" baseline="0" dirty="0" smtClean="0"/>
              <a:t> </a:t>
            </a:r>
            <a:r>
              <a:rPr lang="es-CR" baseline="0" dirty="0" err="1" smtClean="0"/>
              <a:t>between</a:t>
            </a:r>
            <a:r>
              <a:rPr lang="es-CR" baseline="0" dirty="0" smtClean="0"/>
              <a:t> </a:t>
            </a:r>
            <a:r>
              <a:rPr lang="es-CR" baseline="0" dirty="0" err="1" smtClean="0"/>
              <a:t>information</a:t>
            </a:r>
            <a:r>
              <a:rPr lang="es-CR" baseline="0" dirty="0" smtClean="0"/>
              <a:t>, </a:t>
            </a:r>
            <a:r>
              <a:rPr lang="es-CR" baseline="0" dirty="0" err="1" smtClean="0"/>
              <a:t>information</a:t>
            </a:r>
            <a:r>
              <a:rPr lang="es-CR" baseline="0" dirty="0" smtClean="0"/>
              <a:t> </a:t>
            </a:r>
            <a:r>
              <a:rPr lang="es-CR" baseline="0" dirty="0" err="1" smtClean="0"/>
              <a:t>sistems</a:t>
            </a:r>
            <a:r>
              <a:rPr lang="es-CR" baseline="0" dirty="0" smtClean="0"/>
              <a:t> and </a:t>
            </a:r>
            <a:r>
              <a:rPr lang="es-CR" baseline="0" dirty="0" err="1" smtClean="0"/>
              <a:t>decision</a:t>
            </a:r>
            <a:r>
              <a:rPr lang="es-CR" baseline="0" dirty="0" smtClean="0"/>
              <a:t> </a:t>
            </a:r>
            <a:r>
              <a:rPr lang="es-CR" baseline="0" dirty="0" err="1" smtClean="0"/>
              <a:t>making</a:t>
            </a:r>
            <a:r>
              <a:rPr lang="es-CR" baseline="0" dirty="0" smtClean="0"/>
              <a:t>.</a:t>
            </a:r>
          </a:p>
          <a:p>
            <a:r>
              <a:rPr lang="es-CR" baseline="0" dirty="0" err="1" smtClean="0"/>
              <a:t>For</a:t>
            </a:r>
            <a:r>
              <a:rPr lang="es-CR" baseline="0" dirty="0" smtClean="0"/>
              <a:t> </a:t>
            </a:r>
            <a:r>
              <a:rPr lang="es-CR" baseline="0" dirty="0" err="1" smtClean="0"/>
              <a:t>this</a:t>
            </a:r>
            <a:r>
              <a:rPr lang="es-CR" baseline="0" dirty="0" smtClean="0"/>
              <a:t> </a:t>
            </a:r>
            <a:r>
              <a:rPr lang="es-CR" baseline="0" dirty="0" err="1" smtClean="0"/>
              <a:t>end</a:t>
            </a:r>
            <a:r>
              <a:rPr lang="es-CR" baseline="0" dirty="0" smtClean="0"/>
              <a:t> </a:t>
            </a:r>
            <a:r>
              <a:rPr lang="es-CR" baseline="0" dirty="0" err="1" smtClean="0"/>
              <a:t>we</a:t>
            </a:r>
            <a:r>
              <a:rPr lang="es-CR" baseline="0" dirty="0" smtClean="0"/>
              <a:t> </a:t>
            </a:r>
            <a:r>
              <a:rPr lang="es-CR" baseline="0" dirty="0" err="1" smtClean="0"/>
              <a:t>aim</a:t>
            </a:r>
            <a:r>
              <a:rPr lang="es-CR" baseline="0" dirty="0" smtClean="0"/>
              <a:t> to: </a:t>
            </a:r>
          </a:p>
          <a:p>
            <a:r>
              <a:rPr lang="es-CR" b="1" baseline="0" dirty="0" err="1" smtClean="0"/>
              <a:t>Understand</a:t>
            </a:r>
            <a:r>
              <a:rPr lang="es-CR" b="1" baseline="0" dirty="0" smtClean="0"/>
              <a:t> </a:t>
            </a:r>
            <a:r>
              <a:rPr lang="es-CR" b="1" baseline="0" dirty="0" err="1" smtClean="0"/>
              <a:t>the</a:t>
            </a:r>
            <a:r>
              <a:rPr lang="es-CR" b="1" baseline="0" dirty="0" smtClean="0"/>
              <a:t> </a:t>
            </a:r>
            <a:r>
              <a:rPr lang="es-CR" b="1" baseline="0" dirty="0" err="1" smtClean="0"/>
              <a:t>relevant</a:t>
            </a:r>
            <a:r>
              <a:rPr lang="es-CR" b="1" baseline="0" dirty="0" smtClean="0"/>
              <a:t> </a:t>
            </a:r>
            <a:r>
              <a:rPr lang="es-CR" b="1" baseline="0" dirty="0" err="1" smtClean="0"/>
              <a:t>decisions</a:t>
            </a:r>
            <a:r>
              <a:rPr lang="es-CR" b="1" baseline="0" dirty="0" smtClean="0"/>
              <a:t> and </a:t>
            </a:r>
            <a:r>
              <a:rPr lang="es-CR" b="1" baseline="0" dirty="0" err="1" smtClean="0"/>
              <a:t>the</a:t>
            </a:r>
            <a:r>
              <a:rPr lang="es-CR" b="1" baseline="0" dirty="0" smtClean="0"/>
              <a:t> </a:t>
            </a:r>
            <a:r>
              <a:rPr lang="es-CR" b="1" baseline="0" dirty="0" err="1" smtClean="0"/>
              <a:t>decision</a:t>
            </a:r>
            <a:r>
              <a:rPr lang="es-CR" b="1" baseline="0" dirty="0" smtClean="0"/>
              <a:t> </a:t>
            </a:r>
            <a:r>
              <a:rPr lang="es-CR" b="1" baseline="0" dirty="0" err="1" smtClean="0"/>
              <a:t>making</a:t>
            </a:r>
            <a:r>
              <a:rPr lang="es-CR" b="1" baseline="0" dirty="0" smtClean="0"/>
              <a:t> </a:t>
            </a:r>
            <a:r>
              <a:rPr lang="es-CR" b="1" baseline="0" dirty="0" err="1" smtClean="0"/>
              <a:t>context</a:t>
            </a:r>
            <a:endParaRPr lang="es-CR" b="1" baseline="0" dirty="0" smtClean="0"/>
          </a:p>
          <a:p>
            <a:endParaRPr lang="es-CR" b="1" dirty="0" smtClean="0"/>
          </a:p>
          <a:p>
            <a:r>
              <a:rPr lang="es-CR" b="1" dirty="0" err="1" smtClean="0"/>
              <a:t>Understand</a:t>
            </a:r>
            <a:r>
              <a:rPr lang="es-CR" b="1" dirty="0" smtClean="0"/>
              <a:t> </a:t>
            </a:r>
            <a:r>
              <a:rPr lang="es-CR" b="1" dirty="0" err="1" smtClean="0"/>
              <a:t>which</a:t>
            </a:r>
            <a:r>
              <a:rPr lang="es-CR" b="1" dirty="0" smtClean="0"/>
              <a:t> </a:t>
            </a:r>
            <a:r>
              <a:rPr lang="es-CR" b="1" dirty="0" err="1" smtClean="0"/>
              <a:t>information</a:t>
            </a:r>
            <a:r>
              <a:rPr lang="es-CR" b="1" dirty="0" smtClean="0"/>
              <a:t> </a:t>
            </a:r>
            <a:r>
              <a:rPr lang="es-CR" b="1" dirty="0" err="1" smtClean="0"/>
              <a:t>decision</a:t>
            </a:r>
            <a:r>
              <a:rPr lang="es-CR" b="1" dirty="0" smtClean="0"/>
              <a:t> </a:t>
            </a:r>
            <a:r>
              <a:rPr lang="es-CR" b="1" dirty="0" err="1" smtClean="0"/>
              <a:t>maker</a:t>
            </a:r>
            <a:r>
              <a:rPr lang="es-CR" b="1" dirty="0" smtClean="0"/>
              <a:t> </a:t>
            </a:r>
            <a:r>
              <a:rPr lang="es-CR" b="1" dirty="0" err="1" smtClean="0"/>
              <a:t>need</a:t>
            </a:r>
            <a:r>
              <a:rPr lang="es-CR" b="1" dirty="0" smtClean="0"/>
              <a:t> to </a:t>
            </a:r>
            <a:r>
              <a:rPr lang="es-CR" b="1" dirty="0" err="1" smtClean="0"/>
              <a:t>make</a:t>
            </a:r>
            <a:r>
              <a:rPr lang="es-CR" b="1" dirty="0" smtClean="0"/>
              <a:t> </a:t>
            </a:r>
            <a:r>
              <a:rPr lang="es-CR" b="1" dirty="0" err="1" smtClean="0"/>
              <a:t>their</a:t>
            </a:r>
            <a:r>
              <a:rPr lang="es-CR" b="1" dirty="0" smtClean="0"/>
              <a:t> </a:t>
            </a:r>
            <a:r>
              <a:rPr lang="es-CR" b="1" dirty="0" err="1" smtClean="0"/>
              <a:t>decisions</a:t>
            </a:r>
            <a:endParaRPr lang="es-CR" b="1" dirty="0" smtClean="0"/>
          </a:p>
          <a:p>
            <a:endParaRPr lang="es-CR" b="1" dirty="0" smtClean="0"/>
          </a:p>
          <a:p>
            <a:r>
              <a:rPr lang="es-CR" b="1" dirty="0" smtClean="0"/>
              <a:t>Understand </a:t>
            </a:r>
            <a:r>
              <a:rPr lang="es-CR" b="1" dirty="0" err="1" smtClean="0"/>
              <a:t>how</a:t>
            </a:r>
            <a:r>
              <a:rPr lang="es-CR" b="1" dirty="0" smtClean="0"/>
              <a:t> to </a:t>
            </a:r>
            <a:r>
              <a:rPr lang="es-CR" b="1" dirty="0" err="1" smtClean="0"/>
              <a:t>present</a:t>
            </a:r>
            <a:r>
              <a:rPr lang="es-CR" b="1" dirty="0" smtClean="0"/>
              <a:t> </a:t>
            </a:r>
            <a:r>
              <a:rPr lang="es-CR" b="1" dirty="0" err="1" smtClean="0"/>
              <a:t>information</a:t>
            </a:r>
            <a:r>
              <a:rPr lang="es-CR" b="1" dirty="0" smtClean="0"/>
              <a:t> </a:t>
            </a:r>
            <a:r>
              <a:rPr lang="es-CR" b="1" dirty="0" err="1" smtClean="0"/>
              <a:t>that</a:t>
            </a:r>
            <a:r>
              <a:rPr lang="es-CR" b="1" dirty="0" smtClean="0"/>
              <a:t> </a:t>
            </a:r>
            <a:r>
              <a:rPr lang="es-CR" b="1" dirty="0" err="1" smtClean="0"/>
              <a:t>it</a:t>
            </a:r>
            <a:r>
              <a:rPr lang="es-CR" b="1" dirty="0" smtClean="0"/>
              <a:t> can be </a:t>
            </a:r>
            <a:r>
              <a:rPr lang="es-CR" b="1" dirty="0" err="1" smtClean="0"/>
              <a:t>understand</a:t>
            </a:r>
            <a:r>
              <a:rPr lang="es-CR" b="1" dirty="0" smtClean="0"/>
              <a:t> </a:t>
            </a:r>
            <a:r>
              <a:rPr lang="es-CR" b="1" dirty="0" err="1" smtClean="0"/>
              <a:t>by</a:t>
            </a:r>
            <a:r>
              <a:rPr lang="es-CR" b="1" dirty="0" smtClean="0"/>
              <a:t> </a:t>
            </a:r>
            <a:r>
              <a:rPr lang="es-CR" b="1" dirty="0" err="1" smtClean="0"/>
              <a:t>stakeholder</a:t>
            </a:r>
            <a:endParaRPr lang="es-CR" b="1" dirty="0" smtClean="0"/>
          </a:p>
          <a:p>
            <a:endParaRPr lang="es-CR" b="1" dirty="0" smtClean="0"/>
          </a:p>
          <a:p>
            <a:r>
              <a:rPr lang="es-CR" b="1" dirty="0" err="1" smtClean="0"/>
              <a:t>Integrate</a:t>
            </a:r>
            <a:r>
              <a:rPr lang="es-CR" b="1" dirty="0" smtClean="0"/>
              <a:t> </a:t>
            </a:r>
            <a:r>
              <a:rPr lang="es-CR" b="1" dirty="0" err="1" smtClean="0"/>
              <a:t>user</a:t>
            </a:r>
            <a:r>
              <a:rPr lang="es-CR" b="1" dirty="0" smtClean="0"/>
              <a:t> and </a:t>
            </a:r>
            <a:r>
              <a:rPr lang="es-CR" b="1" dirty="0" err="1" smtClean="0"/>
              <a:t>decision</a:t>
            </a:r>
            <a:r>
              <a:rPr lang="es-CR" b="1" dirty="0" smtClean="0"/>
              <a:t> </a:t>
            </a:r>
            <a:r>
              <a:rPr lang="es-CR" b="1" dirty="0" err="1" smtClean="0"/>
              <a:t>maker</a:t>
            </a:r>
            <a:r>
              <a:rPr lang="es-CR" b="1" dirty="0" smtClean="0"/>
              <a:t> </a:t>
            </a:r>
            <a:r>
              <a:rPr lang="es-CR" b="1" dirty="0" err="1" smtClean="0"/>
              <a:t>into</a:t>
            </a:r>
            <a:r>
              <a:rPr lang="es-CR" b="1" dirty="0" smtClean="0"/>
              <a:t> </a:t>
            </a:r>
            <a:r>
              <a:rPr lang="es-CR" b="1" dirty="0" err="1" smtClean="0"/>
              <a:t>solution-finding</a:t>
            </a:r>
            <a:r>
              <a:rPr lang="es-CR" b="1" dirty="0" smtClean="0"/>
              <a:t> </a:t>
            </a:r>
            <a:r>
              <a:rPr lang="es-CR" b="1" dirty="0" err="1" smtClean="0"/>
              <a:t>process</a:t>
            </a:r>
            <a:endParaRPr lang="es-CR" b="1" dirty="0" smtClean="0"/>
          </a:p>
          <a:p>
            <a:endParaRPr lang="es-CR" b="1" dirty="0" smtClean="0"/>
          </a:p>
          <a:p>
            <a:r>
              <a:rPr lang="es-CR" b="1" dirty="0" err="1" smtClean="0"/>
              <a:t>Identify</a:t>
            </a:r>
            <a:r>
              <a:rPr lang="es-CR" b="1" dirty="0" smtClean="0"/>
              <a:t> </a:t>
            </a:r>
            <a:r>
              <a:rPr lang="es-CR" b="1" dirty="0" err="1" smtClean="0"/>
              <a:t>bottlenecks</a:t>
            </a:r>
            <a:r>
              <a:rPr lang="es-CR" b="1" baseline="0" dirty="0" smtClean="0"/>
              <a:t> to </a:t>
            </a:r>
            <a:r>
              <a:rPr lang="es-CR" b="1" baseline="0" dirty="0" err="1" smtClean="0"/>
              <a:t>information</a:t>
            </a:r>
            <a:r>
              <a:rPr lang="es-CR" b="1" baseline="0" dirty="0" smtClean="0"/>
              <a:t> use and </a:t>
            </a:r>
            <a:r>
              <a:rPr lang="es-CR" b="1" baseline="0" dirty="0" err="1" smtClean="0"/>
              <a:t>information</a:t>
            </a:r>
            <a:r>
              <a:rPr lang="es-CR" b="1" baseline="0" dirty="0" smtClean="0"/>
              <a:t> </a:t>
            </a:r>
            <a:r>
              <a:rPr lang="es-CR" b="1" baseline="0" dirty="0" err="1" smtClean="0"/>
              <a:t>system</a:t>
            </a:r>
            <a:r>
              <a:rPr lang="es-CR" b="1" baseline="0" dirty="0" smtClean="0"/>
              <a:t> </a:t>
            </a:r>
            <a:r>
              <a:rPr lang="es-CR" b="1" baseline="0" dirty="0" err="1" smtClean="0"/>
              <a:t>uptake</a:t>
            </a:r>
            <a:endParaRPr lang="es-CR" b="1" dirty="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7</a:t>
            </a:fld>
            <a:endParaRPr lang="en-US"/>
          </a:p>
        </p:txBody>
      </p:sp>
    </p:spTree>
    <p:extLst>
      <p:ext uri="{BB962C8B-B14F-4D97-AF65-F5344CB8AC3E}">
        <p14:creationId xmlns:p14="http://schemas.microsoft.com/office/powerpoint/2010/main" val="48639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https://www.interaction-design.org/literature/article/design-thinking-a-quick-overview</a:t>
            </a:r>
            <a:endParaRPr lang="es-CR" dirty="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11</a:t>
            </a:fld>
            <a:endParaRPr lang="en-US"/>
          </a:p>
        </p:txBody>
      </p:sp>
    </p:spTree>
    <p:extLst>
      <p:ext uri="{BB962C8B-B14F-4D97-AF65-F5344CB8AC3E}">
        <p14:creationId xmlns:p14="http://schemas.microsoft.com/office/powerpoint/2010/main" val="207463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err="1" smtClean="0"/>
              <a:t>What</a:t>
            </a:r>
            <a:r>
              <a:rPr lang="es-CR" dirty="0" smtClean="0"/>
              <a:t> </a:t>
            </a:r>
            <a:r>
              <a:rPr lang="es-CR" dirty="0" err="1" smtClean="0"/>
              <a:t>is</a:t>
            </a:r>
            <a:r>
              <a:rPr lang="es-CR" dirty="0" smtClean="0"/>
              <a:t> </a:t>
            </a:r>
            <a:r>
              <a:rPr lang="es-CR" dirty="0" err="1" smtClean="0"/>
              <a:t>the</a:t>
            </a:r>
            <a:r>
              <a:rPr lang="es-CR" dirty="0" smtClean="0"/>
              <a:t> </a:t>
            </a:r>
            <a:r>
              <a:rPr lang="es-CR" dirty="0" err="1" smtClean="0"/>
              <a:t>disciplinary</a:t>
            </a:r>
            <a:r>
              <a:rPr lang="es-CR" dirty="0" smtClean="0"/>
              <a:t> </a:t>
            </a:r>
            <a:r>
              <a:rPr lang="es-CR" dirty="0" err="1" smtClean="0"/>
              <a:t>impact</a:t>
            </a:r>
            <a:r>
              <a:rPr lang="es-CR" dirty="0" smtClean="0"/>
              <a:t> and </a:t>
            </a:r>
            <a:r>
              <a:rPr lang="es-CR" dirty="0" err="1" smtClean="0"/>
              <a:t>which</a:t>
            </a:r>
            <a:r>
              <a:rPr lang="es-CR" dirty="0" smtClean="0"/>
              <a:t> </a:t>
            </a:r>
            <a:r>
              <a:rPr lang="es-CR" dirty="0" err="1" smtClean="0"/>
              <a:t>outcomes</a:t>
            </a:r>
            <a:r>
              <a:rPr lang="es-CR" dirty="0" smtClean="0"/>
              <a:t> </a:t>
            </a:r>
            <a:r>
              <a:rPr lang="es-CR" dirty="0" err="1" smtClean="0"/>
              <a:t>wouldnts</a:t>
            </a:r>
            <a:r>
              <a:rPr lang="es-CR" dirty="0" smtClean="0"/>
              <a:t> </a:t>
            </a:r>
            <a:r>
              <a:rPr lang="es-CR" dirty="0" err="1" smtClean="0"/>
              <a:t>have</a:t>
            </a:r>
            <a:r>
              <a:rPr lang="es-CR" dirty="0" smtClean="0"/>
              <a:t> </a:t>
            </a:r>
            <a:r>
              <a:rPr lang="es-CR" dirty="0" err="1" smtClean="0"/>
              <a:t>been</a:t>
            </a:r>
            <a:r>
              <a:rPr lang="es-CR" dirty="0" smtClean="0"/>
              <a:t> </a:t>
            </a:r>
            <a:r>
              <a:rPr lang="es-CR" dirty="0" err="1" smtClean="0"/>
              <a:t>achieved</a:t>
            </a:r>
            <a:r>
              <a:rPr lang="es-CR" baseline="0" dirty="0" smtClean="0"/>
              <a:t> </a:t>
            </a:r>
            <a:r>
              <a:rPr lang="es-CR" baseline="0" dirty="0" err="1" smtClean="0"/>
              <a:t>without</a:t>
            </a:r>
            <a:r>
              <a:rPr lang="es-CR" baseline="0" dirty="0" smtClean="0"/>
              <a:t> </a:t>
            </a:r>
            <a:r>
              <a:rPr lang="es-CR" baseline="0" dirty="0" err="1" smtClean="0"/>
              <a:t>interdisciplinarity</a:t>
            </a:r>
            <a:endParaRPr lang="es-CR" baseline="0" dirty="0" smtClean="0"/>
          </a:p>
          <a:p>
            <a:pPr marL="174708" indent="-174708">
              <a:buFontTx/>
              <a:buChar char="-"/>
            </a:pPr>
            <a:r>
              <a:rPr lang="es-CR" baseline="0" dirty="0" err="1" smtClean="0"/>
              <a:t>Finding</a:t>
            </a:r>
            <a:r>
              <a:rPr lang="es-CR" baseline="0" dirty="0" smtClean="0"/>
              <a:t> </a:t>
            </a:r>
            <a:r>
              <a:rPr lang="es-CR" baseline="0" dirty="0" err="1" smtClean="0"/>
              <a:t>the</a:t>
            </a:r>
            <a:r>
              <a:rPr lang="es-CR" baseline="0" dirty="0" smtClean="0"/>
              <a:t> </a:t>
            </a:r>
            <a:r>
              <a:rPr lang="es-CR" baseline="0" dirty="0" err="1" smtClean="0"/>
              <a:t>fit</a:t>
            </a:r>
            <a:r>
              <a:rPr lang="es-CR" baseline="0" dirty="0" smtClean="0"/>
              <a:t> </a:t>
            </a:r>
            <a:r>
              <a:rPr lang="es-CR" baseline="0" dirty="0" err="1" smtClean="0"/>
              <a:t>between</a:t>
            </a:r>
            <a:r>
              <a:rPr lang="es-CR" baseline="0" dirty="0" smtClean="0"/>
              <a:t> </a:t>
            </a:r>
            <a:r>
              <a:rPr lang="es-CR" baseline="0" dirty="0" err="1" smtClean="0"/>
              <a:t>information</a:t>
            </a:r>
            <a:r>
              <a:rPr lang="es-CR" baseline="0" dirty="0" smtClean="0"/>
              <a:t>, IS and </a:t>
            </a:r>
            <a:r>
              <a:rPr lang="es-CR" baseline="0" dirty="0" err="1" smtClean="0"/>
              <a:t>the</a:t>
            </a:r>
            <a:r>
              <a:rPr lang="es-CR" baseline="0" dirty="0" smtClean="0"/>
              <a:t> </a:t>
            </a:r>
            <a:r>
              <a:rPr lang="es-CR" baseline="0" dirty="0" err="1" smtClean="0"/>
              <a:t>decision</a:t>
            </a:r>
            <a:r>
              <a:rPr lang="es-CR" baseline="0" dirty="0" smtClean="0"/>
              <a:t> </a:t>
            </a:r>
            <a:r>
              <a:rPr lang="es-CR" baseline="0" dirty="0" err="1" smtClean="0"/>
              <a:t>making</a:t>
            </a:r>
            <a:r>
              <a:rPr lang="es-CR" baseline="0" dirty="0" smtClean="0"/>
              <a:t> </a:t>
            </a:r>
            <a:r>
              <a:rPr lang="es-CR" baseline="0" dirty="0" err="1" smtClean="0"/>
              <a:t>context</a:t>
            </a:r>
            <a:r>
              <a:rPr lang="es-CR" baseline="0" dirty="0" smtClean="0"/>
              <a:t> </a:t>
            </a:r>
            <a:r>
              <a:rPr lang="es-CR" baseline="0" dirty="0" err="1" smtClean="0"/>
              <a:t>requires</a:t>
            </a:r>
            <a:r>
              <a:rPr lang="es-CR" baseline="0" dirty="0" smtClean="0"/>
              <a:t> </a:t>
            </a:r>
            <a:r>
              <a:rPr lang="es-CR" baseline="0" dirty="0" err="1" smtClean="0"/>
              <a:t>involvement</a:t>
            </a:r>
            <a:r>
              <a:rPr lang="es-CR" baseline="0" dirty="0" smtClean="0"/>
              <a:t> of </a:t>
            </a:r>
            <a:r>
              <a:rPr lang="es-CR" baseline="0" dirty="0" err="1" smtClean="0"/>
              <a:t>scientists</a:t>
            </a:r>
            <a:r>
              <a:rPr lang="es-CR" baseline="0" dirty="0" smtClean="0"/>
              <a:t> </a:t>
            </a:r>
            <a:r>
              <a:rPr lang="es-CR" baseline="0" dirty="0" err="1" smtClean="0"/>
              <a:t>from</a:t>
            </a:r>
            <a:r>
              <a:rPr lang="es-CR" baseline="0" dirty="0" smtClean="0"/>
              <a:t> </a:t>
            </a:r>
            <a:r>
              <a:rPr lang="es-CR" baseline="0" dirty="0" err="1" smtClean="0"/>
              <a:t>different</a:t>
            </a:r>
            <a:r>
              <a:rPr lang="es-CR" baseline="0" dirty="0" smtClean="0"/>
              <a:t> disciplines and </a:t>
            </a:r>
            <a:r>
              <a:rPr lang="es-CR" baseline="0" dirty="0" err="1" smtClean="0"/>
              <a:t>stakeholders</a:t>
            </a:r>
            <a:r>
              <a:rPr lang="es-CR" baseline="0" dirty="0" smtClean="0"/>
              <a:t>. </a:t>
            </a:r>
          </a:p>
          <a:p>
            <a:pPr marL="174708" indent="-174708">
              <a:buFontTx/>
              <a:buChar char="-"/>
            </a:pPr>
            <a:r>
              <a:rPr lang="es-CR" baseline="0" dirty="0" err="1" smtClean="0"/>
              <a:t>Participatory</a:t>
            </a:r>
            <a:r>
              <a:rPr lang="es-CR" baseline="0" dirty="0" smtClean="0"/>
              <a:t> </a:t>
            </a:r>
            <a:r>
              <a:rPr lang="es-CR" baseline="0" dirty="0" err="1" smtClean="0"/>
              <a:t>design</a:t>
            </a:r>
            <a:r>
              <a:rPr lang="es-CR" baseline="0" dirty="0" smtClean="0"/>
              <a:t> </a:t>
            </a:r>
            <a:r>
              <a:rPr lang="es-CR" baseline="0" dirty="0" err="1" smtClean="0"/>
              <a:t>approaches</a:t>
            </a:r>
            <a:r>
              <a:rPr lang="es-CR" baseline="0" dirty="0" smtClean="0"/>
              <a:t> to </a:t>
            </a:r>
            <a:r>
              <a:rPr lang="es-CR" baseline="0" dirty="0" err="1" smtClean="0"/>
              <a:t>increase</a:t>
            </a:r>
            <a:r>
              <a:rPr lang="es-CR" baseline="0" dirty="0" smtClean="0"/>
              <a:t> </a:t>
            </a:r>
            <a:r>
              <a:rPr lang="es-CR" baseline="0" dirty="0" err="1" smtClean="0"/>
              <a:t>adoption</a:t>
            </a:r>
            <a:r>
              <a:rPr lang="es-CR" baseline="0" dirty="0" smtClean="0"/>
              <a:t> and use of IS </a:t>
            </a:r>
            <a:r>
              <a:rPr lang="es-CR" baseline="0" dirty="0" err="1" smtClean="0"/>
              <a:t>systems</a:t>
            </a:r>
            <a:endParaRPr lang="es-CR" baseline="0" dirty="0" smtClean="0"/>
          </a:p>
          <a:p>
            <a:pPr marL="174708" indent="-174708">
              <a:buFontTx/>
              <a:buChar char="-"/>
            </a:pPr>
            <a:r>
              <a:rPr lang="es-CR" baseline="0" dirty="0" err="1" smtClean="0"/>
              <a:t>Only</a:t>
            </a:r>
            <a:r>
              <a:rPr lang="es-CR" baseline="0" dirty="0" smtClean="0"/>
              <a:t> </a:t>
            </a:r>
            <a:r>
              <a:rPr lang="es-CR" baseline="0" dirty="0" err="1" smtClean="0"/>
              <a:t>if</a:t>
            </a:r>
            <a:r>
              <a:rPr lang="es-CR" baseline="0" dirty="0" smtClean="0"/>
              <a:t> </a:t>
            </a:r>
            <a:r>
              <a:rPr lang="es-CR" baseline="0" dirty="0" err="1" smtClean="0"/>
              <a:t>we</a:t>
            </a:r>
            <a:r>
              <a:rPr lang="es-CR" baseline="0" dirty="0" smtClean="0"/>
              <a:t> </a:t>
            </a:r>
            <a:r>
              <a:rPr lang="es-CR" baseline="0" dirty="0" err="1" smtClean="0"/>
              <a:t>manage</a:t>
            </a:r>
            <a:r>
              <a:rPr lang="es-CR" baseline="0" dirty="0" smtClean="0"/>
              <a:t> to </a:t>
            </a:r>
            <a:r>
              <a:rPr lang="es-CR" baseline="0" dirty="0" err="1" smtClean="0"/>
              <a:t>integrate</a:t>
            </a:r>
            <a:r>
              <a:rPr lang="es-CR" baseline="0" dirty="0" smtClean="0"/>
              <a:t> </a:t>
            </a:r>
            <a:r>
              <a:rPr lang="es-CR" baseline="0" dirty="0" err="1" smtClean="0"/>
              <a:t>the</a:t>
            </a:r>
            <a:r>
              <a:rPr lang="es-CR" baseline="0" dirty="0" smtClean="0"/>
              <a:t> disciplines and </a:t>
            </a:r>
            <a:r>
              <a:rPr lang="es-CR" baseline="0" dirty="0" err="1" smtClean="0"/>
              <a:t>actors</a:t>
            </a:r>
            <a:r>
              <a:rPr lang="es-CR" baseline="0" dirty="0" smtClean="0"/>
              <a:t> </a:t>
            </a:r>
            <a:r>
              <a:rPr lang="es-CR" baseline="0" dirty="0" err="1" smtClean="0"/>
              <a:t>into</a:t>
            </a:r>
            <a:r>
              <a:rPr lang="es-CR" baseline="0" dirty="0" smtClean="0"/>
              <a:t> </a:t>
            </a:r>
            <a:r>
              <a:rPr lang="es-CR" baseline="0" dirty="0" err="1" smtClean="0"/>
              <a:t>the</a:t>
            </a:r>
            <a:r>
              <a:rPr lang="es-CR" baseline="0" dirty="0" smtClean="0"/>
              <a:t> </a:t>
            </a:r>
            <a:r>
              <a:rPr lang="es-CR" baseline="0" dirty="0" err="1" smtClean="0"/>
              <a:t>system</a:t>
            </a:r>
            <a:r>
              <a:rPr lang="es-CR" baseline="0" dirty="0" smtClean="0"/>
              <a:t> </a:t>
            </a:r>
            <a:r>
              <a:rPr lang="es-CR" baseline="0" dirty="0" err="1" smtClean="0"/>
              <a:t>it</a:t>
            </a:r>
            <a:r>
              <a:rPr lang="es-CR" baseline="0" dirty="0" smtClean="0"/>
              <a:t> </a:t>
            </a:r>
            <a:r>
              <a:rPr lang="es-CR" baseline="0" dirty="0" err="1" smtClean="0"/>
              <a:t>will</a:t>
            </a:r>
            <a:r>
              <a:rPr lang="es-CR" baseline="0" dirty="0" smtClean="0"/>
              <a:t> be </a:t>
            </a:r>
            <a:r>
              <a:rPr lang="es-CR" baseline="0" dirty="0" err="1" smtClean="0"/>
              <a:t>adopted</a:t>
            </a:r>
            <a:r>
              <a:rPr lang="es-CR" baseline="0" dirty="0" smtClean="0"/>
              <a:t> and </a:t>
            </a:r>
            <a:r>
              <a:rPr lang="es-CR" baseline="0" dirty="0" err="1" smtClean="0"/>
              <a:t>used</a:t>
            </a:r>
            <a:endParaRPr lang="es-CR" dirty="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15</a:t>
            </a:fld>
            <a:endParaRPr lang="en-US"/>
          </a:p>
        </p:txBody>
      </p:sp>
    </p:spTree>
    <p:extLst>
      <p:ext uri="{BB962C8B-B14F-4D97-AF65-F5344CB8AC3E}">
        <p14:creationId xmlns:p14="http://schemas.microsoft.com/office/powerpoint/2010/main" val="351958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err="1" smtClean="0"/>
              <a:t>What</a:t>
            </a:r>
            <a:r>
              <a:rPr lang="es-CR" dirty="0" smtClean="0"/>
              <a:t> I </a:t>
            </a:r>
            <a:r>
              <a:rPr lang="es-CR" dirty="0" err="1" smtClean="0"/>
              <a:t>would</a:t>
            </a:r>
            <a:r>
              <a:rPr lang="es-CR" dirty="0" smtClean="0"/>
              <a:t> </a:t>
            </a:r>
            <a:r>
              <a:rPr lang="es-CR" dirty="0" err="1" smtClean="0"/>
              <a:t>have</a:t>
            </a:r>
            <a:r>
              <a:rPr lang="es-CR" dirty="0" smtClean="0"/>
              <a:t> done </a:t>
            </a:r>
            <a:r>
              <a:rPr lang="es-CR" dirty="0" err="1" smtClean="0"/>
              <a:t>differently</a:t>
            </a:r>
            <a:r>
              <a:rPr lang="es-CR" dirty="0" smtClean="0"/>
              <a:t> </a:t>
            </a:r>
            <a:endParaRPr lang="es-CR" dirty="0"/>
          </a:p>
        </p:txBody>
      </p:sp>
      <p:sp>
        <p:nvSpPr>
          <p:cNvPr id="4" name="Marcador de número de diapositiva 3"/>
          <p:cNvSpPr>
            <a:spLocks noGrp="1"/>
          </p:cNvSpPr>
          <p:nvPr>
            <p:ph type="sldNum" sz="quarter" idx="10"/>
          </p:nvPr>
        </p:nvSpPr>
        <p:spPr/>
        <p:txBody>
          <a:bodyPr/>
          <a:lstStyle/>
          <a:p>
            <a:fld id="{FE9BC4E5-2BC1-4F43-85DD-A1B8F74CB7EB}" type="slidenum">
              <a:rPr lang="en-US" smtClean="0"/>
              <a:pPr/>
              <a:t>19</a:t>
            </a:fld>
            <a:endParaRPr lang="en-US"/>
          </a:p>
        </p:txBody>
      </p:sp>
    </p:spTree>
    <p:extLst>
      <p:ext uri="{BB962C8B-B14F-4D97-AF65-F5344CB8AC3E}">
        <p14:creationId xmlns:p14="http://schemas.microsoft.com/office/powerpoint/2010/main" val="2036078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0" name="Group 9"/>
          <p:cNvGrpSpPr/>
          <p:nvPr userDrawn="1"/>
        </p:nvGrpSpPr>
        <p:grpSpPr>
          <a:xfrm>
            <a:off x="1" y="-180975"/>
            <a:ext cx="12192000" cy="1378839"/>
            <a:chOff x="1" y="-180975"/>
            <a:chExt cx="9144000" cy="1378839"/>
          </a:xfrm>
        </p:grpSpPr>
        <p:sp>
          <p:nvSpPr>
            <p:cNvPr id="11" name="Rectangle 10"/>
            <p:cNvSpPr/>
            <p:nvPr userDrawn="1"/>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ioversity FINAL out copy.gif"/>
            <p:cNvPicPr>
              <a:picLocks noChangeAspect="1"/>
            </p:cNvPicPr>
            <p:nvPr userDrawn="1"/>
          </p:nvPicPr>
          <p:blipFill>
            <a:blip r:embed="rId2" cstate="print"/>
            <a:stretch>
              <a:fillRect/>
            </a:stretch>
          </p:blipFill>
          <p:spPr>
            <a:xfrm>
              <a:off x="190180" y="151272"/>
              <a:ext cx="985527" cy="859075"/>
            </a:xfrm>
            <a:prstGeom prst="rect">
              <a:avLst/>
            </a:prstGeom>
          </p:spPr>
        </p:pic>
        <p:pic>
          <p:nvPicPr>
            <p:cNvPr id="13" name="Picture 2" descr="C:\Users\ncapozio\Documents\DESKTOP\LOGOS\CGIAR\CGIAR tagline\CGIAR LOGO WITH TAG LINE green.png"/>
            <p:cNvPicPr>
              <a:picLocks noChangeAspect="1" noChangeArrowheads="1"/>
            </p:cNvPicPr>
            <p:nvPr userDrawn="1"/>
          </p:nvPicPr>
          <p:blipFill>
            <a:blip r:embed="rId3" cstate="print"/>
            <a:srcRect r="61358" b="58739"/>
            <a:stretch>
              <a:fillRect/>
            </a:stretch>
          </p:blipFill>
          <p:spPr bwMode="auto">
            <a:xfrm>
              <a:off x="7997403" y="104139"/>
              <a:ext cx="1032297" cy="963358"/>
            </a:xfrm>
            <a:prstGeom prst="rect">
              <a:avLst/>
            </a:prstGeom>
            <a:noFill/>
          </p:spPr>
        </p:pic>
      </p:grpSp>
      <p:sp>
        <p:nvSpPr>
          <p:cNvPr id="17" name="Rectangle 16"/>
          <p:cNvSpPr/>
          <p:nvPr userDrawn="1"/>
        </p:nvSpPr>
        <p:spPr>
          <a:xfrm>
            <a:off x="0" y="4997302"/>
            <a:ext cx="12192000" cy="186069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TextBox 17"/>
          <p:cNvSpPr txBox="1"/>
          <p:nvPr userDrawn="1"/>
        </p:nvSpPr>
        <p:spPr>
          <a:xfrm>
            <a:off x="453657" y="5211089"/>
            <a:ext cx="8718697" cy="1231106"/>
          </a:xfrm>
          <a:prstGeom prst="rect">
            <a:avLst/>
          </a:prstGeom>
          <a:noFill/>
        </p:spPr>
        <p:txBody>
          <a:bodyPr wrap="square" rtlCol="0">
            <a:spAutoFit/>
          </a:bodyPr>
          <a:lstStyle/>
          <a:p>
            <a:r>
              <a:rPr lang="en-US" sz="3000" b="1" dirty="0" smtClean="0">
                <a:latin typeface="Arial Narrow" pitchFamily="34" charset="0"/>
                <a:cs typeface="Calibri" pitchFamily="34" charset="0"/>
              </a:rPr>
              <a:t>Presentation title</a:t>
            </a:r>
          </a:p>
          <a:p>
            <a:r>
              <a:rPr lang="en-US" sz="2400" dirty="0" smtClean="0">
                <a:latin typeface="Arial Narrow" pitchFamily="34" charset="0"/>
                <a:cs typeface="Calibri" pitchFamily="34" charset="0"/>
              </a:rPr>
              <a:t>Name Surname, Title</a:t>
            </a:r>
          </a:p>
          <a:p>
            <a:r>
              <a:rPr lang="en-US" sz="2000" dirty="0" smtClean="0">
                <a:latin typeface="Arial Narrow" pitchFamily="34" charset="0"/>
                <a:cs typeface="Calibri" pitchFamily="34" charset="0"/>
              </a:rPr>
              <a:t>Date</a:t>
            </a:r>
          </a:p>
        </p:txBody>
      </p:sp>
      <p:pic>
        <p:nvPicPr>
          <p:cNvPr id="21" name="Picture 3" descr="Z:\Desktop\cover.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0837" b="21774"/>
          <a:stretch/>
        </p:blipFill>
        <p:spPr bwMode="auto">
          <a:xfrm>
            <a:off x="0" y="804334"/>
            <a:ext cx="12192000" cy="6053666"/>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userDrawn="1"/>
        </p:nvSpPr>
        <p:spPr>
          <a:xfrm>
            <a:off x="0" y="0"/>
            <a:ext cx="12192000" cy="119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descr="Bioversity FINAL out copy.gif"/>
          <p:cNvPicPr>
            <a:picLocks noChangeAspect="1"/>
          </p:cNvPicPr>
          <p:nvPr userDrawn="1"/>
        </p:nvPicPr>
        <p:blipFill>
          <a:blip r:embed="rId2" cstate="print"/>
          <a:stretch>
            <a:fillRect/>
          </a:stretch>
        </p:blipFill>
        <p:spPr>
          <a:xfrm>
            <a:off x="424173" y="151272"/>
            <a:ext cx="985527" cy="859075"/>
          </a:xfrm>
          <a:prstGeom prst="rect">
            <a:avLst/>
          </a:prstGeom>
        </p:spPr>
      </p:pic>
      <p:pic>
        <p:nvPicPr>
          <p:cNvPr id="26" name="Picture 2" descr="C:\Users\ncapozio\Documents\DESKTOP\LOGOS\CGIAR\CGIAR tagline\CGIAR LOGO WITH TAG LINE green.png"/>
          <p:cNvPicPr>
            <a:picLocks noChangeAspect="1" noChangeArrowheads="1"/>
          </p:cNvPicPr>
          <p:nvPr userDrawn="1"/>
        </p:nvPicPr>
        <p:blipFill>
          <a:blip r:embed="rId3" cstate="print"/>
          <a:srcRect r="61358" b="58739"/>
          <a:stretch>
            <a:fillRect/>
          </a:stretch>
        </p:blipFill>
        <p:spPr bwMode="auto">
          <a:xfrm>
            <a:off x="10782302" y="104139"/>
            <a:ext cx="1032297" cy="963358"/>
          </a:xfrm>
          <a:prstGeom prst="rect">
            <a:avLst/>
          </a:prstGeom>
          <a:noFill/>
        </p:spPr>
      </p:pic>
      <p:sp>
        <p:nvSpPr>
          <p:cNvPr id="14" name="Picture Placeholder 10"/>
          <p:cNvSpPr>
            <a:spLocks noGrp="1"/>
          </p:cNvSpPr>
          <p:nvPr>
            <p:ph type="pic" sz="quarter" idx="16"/>
          </p:nvPr>
        </p:nvSpPr>
        <p:spPr>
          <a:xfrm>
            <a:off x="0" y="1199936"/>
            <a:ext cx="12192000" cy="5658064"/>
          </a:xfrm>
          <a:prstGeom prst="rect">
            <a:avLst/>
          </a:prstGeom>
          <a:solidFill>
            <a:schemeClr val="bg1">
              <a:alpha val="58000"/>
            </a:schemeClr>
          </a:solidFill>
        </p:spPr>
        <p:txBody>
          <a:bodyPr/>
          <a:lstStyle>
            <a:lvl1pPr algn="ctr">
              <a:defRPr>
                <a:solidFill>
                  <a:schemeClr val="bg1"/>
                </a:solidFill>
                <a:effectLst>
                  <a:glow rad="228600">
                    <a:schemeClr val="accent2">
                      <a:satMod val="175000"/>
                      <a:alpha val="40000"/>
                    </a:schemeClr>
                  </a:glow>
                </a:effectLst>
              </a:defRPr>
            </a:lvl1pPr>
          </a:lstStyle>
          <a:p>
            <a:endParaRPr lang="en-US" dirty="0" smtClean="0"/>
          </a:p>
          <a:p>
            <a:endParaRPr lang="en-US" dirty="0" smtClean="0"/>
          </a:p>
        </p:txBody>
      </p:sp>
    </p:spTree>
    <p:extLst>
      <p:ext uri="{BB962C8B-B14F-4D97-AF65-F5344CB8AC3E}">
        <p14:creationId xmlns:p14="http://schemas.microsoft.com/office/powerpoint/2010/main" val="80544854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1" y="1381125"/>
            <a:ext cx="10970683" cy="4824414"/>
          </a:xfrm>
          <a:prstGeom prst="rect">
            <a:avLst/>
          </a:prstGeom>
        </p:spPr>
        <p:txBody>
          <a:bodyPr>
            <a:normAutofit/>
          </a:bodyPr>
          <a:lstStyle>
            <a:lvl1pPr>
              <a:buClr>
                <a:schemeClr val="tx1"/>
              </a:buClr>
              <a:defRPr sz="2800">
                <a:solidFill>
                  <a:schemeClr val="tx1"/>
                </a:solidFill>
                <a:latin typeface="Arial Narrow" pitchFamily="34" charset="0"/>
                <a:cs typeface="Calibri" pitchFamily="34" charset="0"/>
              </a:defRPr>
            </a:lvl1pPr>
            <a:lvl2pPr>
              <a:buClr>
                <a:schemeClr val="tx1"/>
              </a:buClr>
              <a:defRPr sz="2600">
                <a:solidFill>
                  <a:schemeClr val="tx1"/>
                </a:solidFill>
                <a:latin typeface="Arial Narrow" pitchFamily="34" charset="0"/>
                <a:cs typeface="Calibri" pitchFamily="34" charset="0"/>
              </a:defRPr>
            </a:lvl2pPr>
            <a:lvl3pPr marL="868680">
              <a:buClr>
                <a:schemeClr val="tx1"/>
              </a:buClr>
              <a:defRPr sz="2400">
                <a:solidFill>
                  <a:schemeClr val="tx1"/>
                </a:solidFill>
                <a:latin typeface="Arial Narrow" pitchFamily="34" charset="0"/>
                <a:cs typeface="Calibri" pitchFamily="34" charset="0"/>
              </a:defRPr>
            </a:lvl3pPr>
            <a:lvl4pPr marL="1143000">
              <a:buClr>
                <a:schemeClr val="tx1"/>
              </a:buClr>
              <a:defRPr sz="2000">
                <a:solidFill>
                  <a:schemeClr val="tx1"/>
                </a:solidFill>
                <a:latin typeface="Arial Narrow" pitchFamily="34" charset="0"/>
                <a:cs typeface="Calibri" pitchFamily="34" charset="0"/>
              </a:defRPr>
            </a:lvl4pPr>
            <a:lvl5pPr marL="1417320">
              <a:buClr>
                <a:schemeClr val="tx1"/>
              </a:buClr>
              <a:defRPr sz="1800">
                <a:solidFill>
                  <a:schemeClr val="tx1"/>
                </a:solidFill>
                <a:latin typeface="Arial Narrow" pitchFamily="34" charset="0"/>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4"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8"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2"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line title and bullets">
    <p:spTree>
      <p:nvGrpSpPr>
        <p:cNvPr id="1" name=""/>
        <p:cNvGrpSpPr/>
        <p:nvPr/>
      </p:nvGrpSpPr>
      <p:grpSpPr>
        <a:xfrm>
          <a:off x="0" y="0"/>
          <a:ext cx="0" cy="0"/>
          <a:chOff x="0" y="0"/>
          <a:chExt cx="0" cy="0"/>
        </a:xfrm>
      </p:grpSpPr>
      <p:sp>
        <p:nvSpPr>
          <p:cNvPr id="12" name="Title 3"/>
          <p:cNvSpPr>
            <a:spLocks noGrp="1"/>
          </p:cNvSpPr>
          <p:nvPr>
            <p:ph type="title" hasCustomPrompt="1"/>
          </p:nvPr>
        </p:nvSpPr>
        <p:spPr>
          <a:xfrm>
            <a:off x="614714" y="361517"/>
            <a:ext cx="10940348" cy="882493"/>
          </a:xfrm>
          <a:prstGeom prst="rect">
            <a:avLst/>
          </a:prstGeom>
        </p:spPr>
        <p:txBody>
          <a:bodyPr anchor="t">
            <a:normAutofit/>
          </a:bodyPr>
          <a:lstStyle>
            <a:lvl1pPr>
              <a:lnSpc>
                <a:spcPts val="3400"/>
              </a:lnSpc>
              <a:spcAft>
                <a:spcPts val="0"/>
              </a:spcAft>
              <a:defRPr sz="3200" b="1" baseline="0">
                <a:solidFill>
                  <a:srgbClr val="003580"/>
                </a:solidFill>
                <a:latin typeface="Arial Narrow" pitchFamily="34" charset="0"/>
                <a:cs typeface="Calibri" pitchFamily="34" charset="0"/>
              </a:defRPr>
            </a:lvl1pPr>
          </a:lstStyle>
          <a:p>
            <a:r>
              <a:rPr lang="en-US" dirty="0" smtClean="0"/>
              <a:t>Master Title Slide </a:t>
            </a:r>
            <a:br>
              <a:rPr lang="en-US" dirty="0" smtClean="0"/>
            </a:br>
            <a:r>
              <a:rPr lang="en-US" dirty="0" smtClean="0"/>
              <a:t>Two-line Headline</a:t>
            </a:r>
            <a:br>
              <a:rPr lang="en-US" dirty="0" smtClean="0"/>
            </a:br>
            <a:endParaRPr lang="en-CA" dirty="0"/>
          </a:p>
        </p:txBody>
      </p:sp>
      <p:sp>
        <p:nvSpPr>
          <p:cNvPr id="14" name="Content Placeholder 9"/>
          <p:cNvSpPr>
            <a:spLocks noGrp="1"/>
          </p:cNvSpPr>
          <p:nvPr>
            <p:ph sz="quarter" idx="12" hasCustomPrompt="1"/>
          </p:nvPr>
        </p:nvSpPr>
        <p:spPr>
          <a:xfrm>
            <a:off x="609601" y="1381125"/>
            <a:ext cx="10970683" cy="4824414"/>
          </a:xfrm>
          <a:prstGeom prst="rect">
            <a:avLst/>
          </a:prstGeom>
        </p:spPr>
        <p:txBody>
          <a:bodyPr>
            <a:normAutofit/>
          </a:bodyPr>
          <a:lstStyle>
            <a:lvl1pPr>
              <a:buClr>
                <a:schemeClr val="tx1"/>
              </a:buClr>
              <a:defRPr sz="2800">
                <a:solidFill>
                  <a:schemeClr val="tx1"/>
                </a:solidFill>
                <a:latin typeface="Arial Narrow" pitchFamily="34" charset="0"/>
                <a:cs typeface="Calibri" pitchFamily="34" charset="0"/>
              </a:defRPr>
            </a:lvl1pPr>
            <a:lvl2pPr>
              <a:buClr>
                <a:schemeClr val="tx1"/>
              </a:buClr>
              <a:defRPr sz="2600">
                <a:solidFill>
                  <a:schemeClr val="tx1"/>
                </a:solidFill>
                <a:latin typeface="Arial Narrow" pitchFamily="34" charset="0"/>
                <a:cs typeface="Calibri" pitchFamily="34" charset="0"/>
              </a:defRPr>
            </a:lvl2pPr>
            <a:lvl3pPr marL="868680">
              <a:buClr>
                <a:schemeClr val="tx1"/>
              </a:buClr>
              <a:defRPr sz="2400">
                <a:solidFill>
                  <a:schemeClr val="tx1"/>
                </a:solidFill>
                <a:latin typeface="Arial Narrow" pitchFamily="34" charset="0"/>
                <a:cs typeface="Calibri" pitchFamily="34" charset="0"/>
              </a:defRPr>
            </a:lvl3pPr>
            <a:lvl4pPr marL="1143000">
              <a:buClr>
                <a:schemeClr val="tx1"/>
              </a:buClr>
              <a:defRPr sz="2000">
                <a:solidFill>
                  <a:schemeClr val="tx1"/>
                </a:solidFill>
                <a:latin typeface="Arial Narrow" pitchFamily="34" charset="0"/>
                <a:cs typeface="Calibri" pitchFamily="34" charset="0"/>
              </a:defRPr>
            </a:lvl4pPr>
            <a:lvl5pPr marL="1417320">
              <a:buClr>
                <a:schemeClr val="tx1"/>
              </a:buClr>
              <a:defRPr sz="1800">
                <a:solidFill>
                  <a:schemeClr val="tx1"/>
                </a:solidFill>
                <a:latin typeface="Arial Narrow" pitchFamily="34" charset="0"/>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8"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1"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umn bulle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2" y="1381125"/>
            <a:ext cx="5367865" cy="4824414"/>
          </a:xfrm>
          <a:prstGeom prst="rect">
            <a:avLst/>
          </a:prstGeom>
        </p:spPr>
        <p:txBody>
          <a:bodyPr>
            <a:normAutofit/>
          </a:bodyPr>
          <a:lstStyle>
            <a:lvl1pPr>
              <a:buClr>
                <a:schemeClr val="tx1"/>
              </a:buClr>
              <a:defRPr sz="2400">
                <a:solidFill>
                  <a:srgbClr val="5F604B"/>
                </a:solidFill>
                <a:latin typeface="+mj-lt"/>
                <a:cs typeface="Calibri" pitchFamily="34" charset="0"/>
              </a:defRPr>
            </a:lvl1pPr>
            <a:lvl2pPr>
              <a:buClr>
                <a:schemeClr val="tx1"/>
              </a:buClr>
              <a:defRPr sz="2000">
                <a:solidFill>
                  <a:srgbClr val="5F604B"/>
                </a:solidFill>
                <a:latin typeface="+mj-lt"/>
                <a:cs typeface="Calibri" pitchFamily="34" charset="0"/>
              </a:defRPr>
            </a:lvl2pPr>
            <a:lvl3pPr>
              <a:buClr>
                <a:schemeClr val="tx1"/>
              </a:buClr>
              <a:defRPr sz="1800">
                <a:solidFill>
                  <a:srgbClr val="5F604B"/>
                </a:solidFill>
                <a:latin typeface="+mj-lt"/>
                <a:cs typeface="Calibri" pitchFamily="34" charset="0"/>
              </a:defRPr>
            </a:lvl3pPr>
            <a:lvl4pPr>
              <a:buClr>
                <a:schemeClr val="tx1"/>
              </a:buClr>
              <a:defRPr sz="1600">
                <a:solidFill>
                  <a:srgbClr val="5F604B"/>
                </a:solidFill>
                <a:latin typeface="+mj-lt"/>
                <a:cs typeface="Calibri" pitchFamily="34" charset="0"/>
              </a:defRPr>
            </a:lvl4pPr>
            <a:lvl5pPr>
              <a:buClr>
                <a:schemeClr val="tx1"/>
              </a:buClr>
              <a:defRPr sz="1400">
                <a:solidFill>
                  <a:srgbClr val="5F604B"/>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12"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13" name="Content Placeholder 9"/>
          <p:cNvSpPr>
            <a:spLocks noGrp="1"/>
          </p:cNvSpPr>
          <p:nvPr>
            <p:ph sz="quarter" idx="13" hasCustomPrompt="1"/>
          </p:nvPr>
        </p:nvSpPr>
        <p:spPr>
          <a:xfrm>
            <a:off x="6199965" y="1384669"/>
            <a:ext cx="5367865" cy="4824414"/>
          </a:xfrm>
          <a:prstGeom prst="rect">
            <a:avLst/>
          </a:prstGeom>
        </p:spPr>
        <p:txBody>
          <a:bodyPr>
            <a:normAutofit/>
          </a:bodyPr>
          <a:lstStyle>
            <a:lvl1pPr>
              <a:buClr>
                <a:schemeClr val="tx1"/>
              </a:buClr>
              <a:defRPr sz="2400">
                <a:solidFill>
                  <a:srgbClr val="5F604B"/>
                </a:solidFill>
                <a:latin typeface="+mj-lt"/>
                <a:cs typeface="Calibri" pitchFamily="34" charset="0"/>
              </a:defRPr>
            </a:lvl1pPr>
            <a:lvl2pPr>
              <a:buClr>
                <a:schemeClr val="tx1"/>
              </a:buClr>
              <a:defRPr sz="2000">
                <a:solidFill>
                  <a:srgbClr val="5F604B"/>
                </a:solidFill>
                <a:latin typeface="+mj-lt"/>
                <a:cs typeface="Calibri" pitchFamily="34" charset="0"/>
              </a:defRPr>
            </a:lvl2pPr>
            <a:lvl3pPr>
              <a:buClr>
                <a:schemeClr val="tx1"/>
              </a:buClr>
              <a:defRPr sz="1800">
                <a:solidFill>
                  <a:srgbClr val="5F604B"/>
                </a:solidFill>
                <a:latin typeface="+mj-lt"/>
                <a:cs typeface="Calibri" pitchFamily="34" charset="0"/>
              </a:defRPr>
            </a:lvl3pPr>
            <a:lvl4pPr>
              <a:buClr>
                <a:schemeClr val="tx1"/>
              </a:buClr>
              <a:defRPr sz="1600">
                <a:solidFill>
                  <a:srgbClr val="5F604B"/>
                </a:solidFill>
                <a:latin typeface="+mj-lt"/>
                <a:cs typeface="Calibri" pitchFamily="34" charset="0"/>
              </a:defRPr>
            </a:lvl4pPr>
            <a:lvl5pPr>
              <a:buClr>
                <a:schemeClr val="tx1"/>
              </a:buClr>
              <a:defRPr sz="1400">
                <a:solidFill>
                  <a:srgbClr val="5F604B"/>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9"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5"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hoto with title and tex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99233" y="0"/>
            <a:ext cx="12376297" cy="6858000"/>
          </a:xfrm>
          <a:prstGeom prst="rect">
            <a:avLst/>
          </a:prstGeom>
        </p:spPr>
        <p:txBody>
          <a:bodyPr/>
          <a:lstStyle/>
          <a:p>
            <a:endParaRPr lang="en-US" dirty="0"/>
          </a:p>
        </p:txBody>
      </p:sp>
      <p:sp>
        <p:nvSpPr>
          <p:cNvPr id="20" name="Content Placeholder 19"/>
          <p:cNvSpPr>
            <a:spLocks noGrp="1"/>
          </p:cNvSpPr>
          <p:nvPr>
            <p:ph sz="quarter" idx="19"/>
          </p:nvPr>
        </p:nvSpPr>
        <p:spPr>
          <a:xfrm>
            <a:off x="587996" y="0"/>
            <a:ext cx="5486400" cy="6858000"/>
          </a:xfrm>
          <a:prstGeom prst="rect">
            <a:avLst/>
          </a:prstGeom>
          <a:solidFill>
            <a:schemeClr val="bg1">
              <a:alpha val="85000"/>
            </a:schemeClr>
          </a:solidFill>
        </p:spPr>
        <p:txBody>
          <a:bodyPr/>
          <a:lstStyle>
            <a:lvl1pPr>
              <a:buNone/>
              <a:defRPr/>
            </a:lvl1pPr>
          </a:lstStyle>
          <a:p>
            <a:pPr lvl="0"/>
            <a:endParaRPr lang="en-US" dirty="0" smtClean="0"/>
          </a:p>
        </p:txBody>
      </p:sp>
      <p:sp>
        <p:nvSpPr>
          <p:cNvPr id="23" name="Title 3"/>
          <p:cNvSpPr>
            <a:spLocks noGrp="1"/>
          </p:cNvSpPr>
          <p:nvPr>
            <p:ph type="title" hasCustomPrompt="1"/>
          </p:nvPr>
        </p:nvSpPr>
        <p:spPr>
          <a:xfrm>
            <a:off x="840827" y="1355824"/>
            <a:ext cx="4078015" cy="570857"/>
          </a:xfrm>
          <a:prstGeom prst="rect">
            <a:avLst/>
          </a:prstGeom>
        </p:spPr>
        <p:txBody>
          <a:bodyPr anchor="t">
            <a:normAutofit/>
          </a:bodyPr>
          <a:lstStyle>
            <a:lvl1pPr>
              <a:defRPr sz="3600" b="1">
                <a:solidFill>
                  <a:schemeClr val="tx2"/>
                </a:solidFill>
                <a:latin typeface="Arial Narrow" pitchFamily="34" charset="0"/>
                <a:cs typeface="Calibri" pitchFamily="34" charset="0"/>
              </a:defRPr>
            </a:lvl1pPr>
          </a:lstStyle>
          <a:p>
            <a:r>
              <a:rPr lang="en-US" dirty="0" smtClean="0"/>
              <a:t>Headline</a:t>
            </a:r>
            <a:endParaRPr lang="en-CA" dirty="0"/>
          </a:p>
        </p:txBody>
      </p:sp>
      <p:sp>
        <p:nvSpPr>
          <p:cNvPr id="24" name="Text Placeholder 12"/>
          <p:cNvSpPr>
            <a:spLocks noGrp="1"/>
          </p:cNvSpPr>
          <p:nvPr>
            <p:ph type="body" sz="quarter" idx="14" hasCustomPrompt="1"/>
          </p:nvPr>
        </p:nvSpPr>
        <p:spPr>
          <a:xfrm>
            <a:off x="866971" y="2081052"/>
            <a:ext cx="4745563" cy="3767956"/>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7" name="Text Placeholder 11"/>
          <p:cNvSpPr>
            <a:spLocks noGrp="1"/>
          </p:cNvSpPr>
          <p:nvPr>
            <p:ph type="body" sz="quarter" idx="18" hasCustomPrompt="1"/>
          </p:nvPr>
        </p:nvSpPr>
        <p:spPr>
          <a:xfrm rot="16200000">
            <a:off x="10833329" y="1008235"/>
            <a:ext cx="2366907" cy="350437"/>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dirty="0" smtClean="0"/>
              <a:t>Photo credit</a:t>
            </a:r>
            <a:endParaRPr lang="en-US" dirty="0"/>
          </a:p>
        </p:txBody>
      </p:sp>
      <p:sp>
        <p:nvSpPr>
          <p:cNvPr id="10"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4"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hoto with title and bullets">
    <p:spTree>
      <p:nvGrpSpPr>
        <p:cNvPr id="1" name=""/>
        <p:cNvGrpSpPr/>
        <p:nvPr/>
      </p:nvGrpSpPr>
      <p:grpSpPr>
        <a:xfrm>
          <a:off x="0" y="0"/>
          <a:ext cx="0" cy="0"/>
          <a:chOff x="0" y="0"/>
          <a:chExt cx="0" cy="0"/>
        </a:xfrm>
      </p:grpSpPr>
      <p:sp>
        <p:nvSpPr>
          <p:cNvPr id="20" name="Content Placeholder 19"/>
          <p:cNvSpPr>
            <a:spLocks noGrp="1"/>
          </p:cNvSpPr>
          <p:nvPr>
            <p:ph sz="quarter" idx="19"/>
          </p:nvPr>
        </p:nvSpPr>
        <p:spPr>
          <a:xfrm>
            <a:off x="587996" y="0"/>
            <a:ext cx="5486400" cy="6858000"/>
          </a:xfrm>
          <a:prstGeom prst="rect">
            <a:avLst/>
          </a:prstGeom>
          <a:solidFill>
            <a:srgbClr val="5F604B">
              <a:alpha val="84706"/>
            </a:srgbClr>
          </a:solidFill>
        </p:spPr>
        <p:txBody>
          <a:bodyPr/>
          <a:lstStyle>
            <a:lvl1pPr>
              <a:buNone/>
              <a:defRPr/>
            </a:lvl1pPr>
          </a:lstStyle>
          <a:p>
            <a:pPr lvl="0"/>
            <a:endParaRPr lang="en-US" dirty="0" smtClean="0"/>
          </a:p>
        </p:txBody>
      </p:sp>
      <p:sp>
        <p:nvSpPr>
          <p:cNvPr id="23" name="Title 3"/>
          <p:cNvSpPr>
            <a:spLocks noGrp="1"/>
          </p:cNvSpPr>
          <p:nvPr>
            <p:ph type="title" hasCustomPrompt="1"/>
          </p:nvPr>
        </p:nvSpPr>
        <p:spPr>
          <a:xfrm>
            <a:off x="840827" y="1355824"/>
            <a:ext cx="4078015" cy="570857"/>
          </a:xfrm>
          <a:prstGeom prst="rect">
            <a:avLst/>
          </a:prstGeom>
        </p:spPr>
        <p:txBody>
          <a:bodyPr anchor="t">
            <a:normAutofit/>
          </a:bodyPr>
          <a:lstStyle>
            <a:lvl1pPr>
              <a:defRPr sz="3600" b="1">
                <a:solidFill>
                  <a:schemeClr val="bg2"/>
                </a:solidFill>
                <a:latin typeface="Arial Narrow" pitchFamily="34" charset="0"/>
                <a:cs typeface="Calibri" pitchFamily="34" charset="0"/>
              </a:defRPr>
            </a:lvl1pPr>
          </a:lstStyle>
          <a:p>
            <a:r>
              <a:rPr lang="en-US" dirty="0" smtClean="0"/>
              <a:t>Headline</a:t>
            </a:r>
            <a:endParaRPr lang="en-CA" dirty="0"/>
          </a:p>
        </p:txBody>
      </p:sp>
      <p:sp>
        <p:nvSpPr>
          <p:cNvPr id="13" name="Content Placeholder 9"/>
          <p:cNvSpPr>
            <a:spLocks noGrp="1"/>
          </p:cNvSpPr>
          <p:nvPr>
            <p:ph sz="quarter" idx="12" hasCustomPrompt="1"/>
          </p:nvPr>
        </p:nvSpPr>
        <p:spPr>
          <a:xfrm>
            <a:off x="850608" y="2083972"/>
            <a:ext cx="4777561" cy="3785191"/>
          </a:xfrm>
          <a:prstGeom prst="rect">
            <a:avLst/>
          </a:prstGeom>
        </p:spPr>
        <p:txBody>
          <a:bodyPr>
            <a:normAutofit/>
          </a:bodyPr>
          <a:lstStyle>
            <a:lvl1pPr>
              <a:buClr>
                <a:schemeClr val="bg1"/>
              </a:buClr>
              <a:defRPr sz="2400">
                <a:solidFill>
                  <a:schemeClr val="bg1"/>
                </a:solidFill>
                <a:latin typeface="+mj-lt"/>
                <a:cs typeface="Calibri" pitchFamily="34" charset="0"/>
              </a:defRPr>
            </a:lvl1pPr>
            <a:lvl2pPr>
              <a:buClr>
                <a:schemeClr val="bg1"/>
              </a:buClr>
              <a:defRPr sz="2000">
                <a:solidFill>
                  <a:schemeClr val="bg1"/>
                </a:solidFill>
                <a:latin typeface="+mj-lt"/>
                <a:cs typeface="Calibri" pitchFamily="34" charset="0"/>
              </a:defRPr>
            </a:lvl2pPr>
            <a:lvl3pPr>
              <a:buClr>
                <a:schemeClr val="bg1"/>
              </a:buClr>
              <a:defRPr sz="1800">
                <a:solidFill>
                  <a:schemeClr val="bg1"/>
                </a:solidFill>
                <a:latin typeface="+mj-lt"/>
                <a:cs typeface="Calibri" pitchFamily="34" charset="0"/>
              </a:defRPr>
            </a:lvl3pPr>
            <a:lvl4pPr>
              <a:buClr>
                <a:schemeClr val="bg1"/>
              </a:buClr>
              <a:defRPr sz="1600">
                <a:solidFill>
                  <a:schemeClr val="bg1"/>
                </a:solidFill>
                <a:latin typeface="+mj-lt"/>
                <a:cs typeface="Calibri" pitchFamily="34" charset="0"/>
              </a:defRPr>
            </a:lvl4pPr>
            <a:lvl5pPr>
              <a:buClr>
                <a:schemeClr val="bg1"/>
              </a:buClr>
              <a:defRPr sz="1400">
                <a:solidFill>
                  <a:schemeClr val="bg1"/>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12" name="Text Placeholder 11"/>
          <p:cNvSpPr>
            <a:spLocks noGrp="1"/>
          </p:cNvSpPr>
          <p:nvPr>
            <p:ph type="body" sz="quarter" idx="18" hasCustomPrompt="1"/>
          </p:nvPr>
        </p:nvSpPr>
        <p:spPr>
          <a:xfrm rot="16200000">
            <a:off x="10833329" y="1008235"/>
            <a:ext cx="2366907" cy="350437"/>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dirty="0" smtClean="0"/>
              <a:t>Photo credit</a:t>
            </a:r>
            <a:endParaRPr lang="en-US" dirty="0"/>
          </a:p>
        </p:txBody>
      </p:sp>
      <p:sp>
        <p:nvSpPr>
          <p:cNvPr id="9"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5"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7" name="Table Placeholder 6"/>
          <p:cNvSpPr>
            <a:spLocks noGrp="1"/>
          </p:cNvSpPr>
          <p:nvPr>
            <p:ph type="tbl" sz="quarter" idx="10"/>
          </p:nvPr>
        </p:nvSpPr>
        <p:spPr>
          <a:xfrm>
            <a:off x="601134" y="1160060"/>
            <a:ext cx="11044767" cy="4755947"/>
          </a:xfrm>
          <a:prstGeom prst="rect">
            <a:avLst/>
          </a:prstGeom>
        </p:spPr>
        <p:txBody>
          <a:bodyPr/>
          <a:lstStyle/>
          <a:p>
            <a:endParaRPr lang="en-US"/>
          </a:p>
        </p:txBody>
      </p:sp>
      <p:sp>
        <p:nvSpPr>
          <p:cNvPr id="12" name="Text Placeholder 11"/>
          <p:cNvSpPr>
            <a:spLocks noGrp="1"/>
          </p:cNvSpPr>
          <p:nvPr>
            <p:ph type="body" sz="quarter" idx="15" hasCustomPrompt="1"/>
          </p:nvPr>
        </p:nvSpPr>
        <p:spPr>
          <a:xfrm>
            <a:off x="7154493" y="5943742"/>
            <a:ext cx="4582583"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Source</a:t>
            </a:r>
            <a:endParaRPr lang="en-US" dirty="0"/>
          </a:p>
        </p:txBody>
      </p:sp>
      <p:sp>
        <p:nvSpPr>
          <p:cNvPr id="8"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5"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12" name="Text Placeholder 11"/>
          <p:cNvSpPr>
            <a:spLocks noGrp="1"/>
          </p:cNvSpPr>
          <p:nvPr>
            <p:ph type="body" sz="quarter" idx="15" hasCustomPrompt="1"/>
          </p:nvPr>
        </p:nvSpPr>
        <p:spPr>
          <a:xfrm>
            <a:off x="7154493" y="5976142"/>
            <a:ext cx="4582583"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Source</a:t>
            </a:r>
            <a:endParaRPr lang="en-US" dirty="0"/>
          </a:p>
        </p:txBody>
      </p:sp>
      <p:sp>
        <p:nvSpPr>
          <p:cNvPr id="13" name="Chart Placeholder 12"/>
          <p:cNvSpPr>
            <a:spLocks noGrp="1"/>
          </p:cNvSpPr>
          <p:nvPr>
            <p:ph type="chart" sz="quarter" idx="16"/>
          </p:nvPr>
        </p:nvSpPr>
        <p:spPr>
          <a:xfrm>
            <a:off x="618067" y="1118594"/>
            <a:ext cx="11082867" cy="4836293"/>
          </a:xfrm>
          <a:prstGeom prst="rect">
            <a:avLst/>
          </a:prstGeom>
        </p:spPr>
        <p:txBody>
          <a:bodyPr/>
          <a:lstStyle/>
          <a:p>
            <a:endParaRPr lang="en-US"/>
          </a:p>
        </p:txBody>
      </p:sp>
      <p:sp>
        <p:nvSpPr>
          <p:cNvPr id="8"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5"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Final slide">
    <p:spTree>
      <p:nvGrpSpPr>
        <p:cNvPr id="1" name=""/>
        <p:cNvGrpSpPr/>
        <p:nvPr/>
      </p:nvGrpSpPr>
      <p:grpSpPr>
        <a:xfrm>
          <a:off x="0" y="0"/>
          <a:ext cx="0" cy="0"/>
          <a:chOff x="0" y="0"/>
          <a:chExt cx="0" cy="0"/>
        </a:xfrm>
      </p:grpSpPr>
      <p:sp>
        <p:nvSpPr>
          <p:cNvPr id="16" name="TextBox 2"/>
          <p:cNvSpPr txBox="1"/>
          <p:nvPr userDrawn="1"/>
        </p:nvSpPr>
        <p:spPr>
          <a:xfrm>
            <a:off x="3101755" y="494840"/>
            <a:ext cx="8306953" cy="923330"/>
          </a:xfrm>
          <a:prstGeom prst="rect">
            <a:avLst/>
          </a:prstGeom>
          <a:noFill/>
        </p:spPr>
        <p:txBody>
          <a:bodyPr wrap="square" lIns="0" tIns="0" rIns="0" bIns="0" rtlCol="0">
            <a:spAutoFit/>
          </a:bodyPr>
          <a:lstStyle/>
          <a:p>
            <a:pPr algn="r"/>
            <a:r>
              <a:rPr lang="en-US" sz="6000" b="1" dirty="0" smtClean="0">
                <a:solidFill>
                  <a:schemeClr val="tx2"/>
                </a:solidFill>
                <a:latin typeface="+mj-lt"/>
                <a:cs typeface="Calibri" pitchFamily="34" charset="0"/>
              </a:rPr>
              <a:t>Thank</a:t>
            </a:r>
            <a:r>
              <a:rPr lang="en-US" sz="6000" b="1" baseline="0" dirty="0" smtClean="0">
                <a:solidFill>
                  <a:schemeClr val="tx2"/>
                </a:solidFill>
                <a:latin typeface="+mj-lt"/>
                <a:cs typeface="Calibri" pitchFamily="34" charset="0"/>
              </a:rPr>
              <a:t> you</a:t>
            </a:r>
            <a:endParaRPr lang="en-US" sz="6000" b="1" dirty="0" smtClean="0">
              <a:solidFill>
                <a:schemeClr val="tx2"/>
              </a:solidFill>
              <a:latin typeface="+mj-lt"/>
              <a:cs typeface="Calibri" pitchFamily="34" charset="0"/>
            </a:endParaRPr>
          </a:p>
        </p:txBody>
      </p:sp>
      <p:sp>
        <p:nvSpPr>
          <p:cNvPr id="17" name="Text Placeholder 4"/>
          <p:cNvSpPr txBox="1">
            <a:spLocks/>
          </p:cNvSpPr>
          <p:nvPr userDrawn="1"/>
        </p:nvSpPr>
        <p:spPr>
          <a:xfrm>
            <a:off x="6735108" y="5763220"/>
            <a:ext cx="4673600" cy="599102"/>
          </a:xfrm>
          <a:prstGeom prst="rect">
            <a:avLst/>
          </a:prstGeom>
        </p:spPr>
        <p:txBody>
          <a:bodyPr vert="horz" lIns="0" tIns="0" rIns="0" bIns="0" rtlCol="0" anchor="t" anchorCtr="0">
            <a:noAutofit/>
          </a:bodyPr>
          <a:lstStyle/>
          <a:p>
            <a:pPr marL="0" marR="0" lvl="0" indent="0" algn="r" defTabSz="914400" rtl="0" eaLnBrk="1" fontAlgn="auto" latinLnBrk="0" hangingPunct="1">
              <a:lnSpc>
                <a:spcPct val="100000"/>
              </a:lnSpc>
              <a:spcBef>
                <a:spcPts val="0"/>
              </a:spcBef>
              <a:spcAft>
                <a:spcPts val="400"/>
              </a:spcAft>
              <a:buClr>
                <a:schemeClr val="tx1"/>
              </a:buClr>
              <a:buSzPct val="80000"/>
              <a:buFont typeface="Arial" pitchFamily="34" charset="0"/>
              <a:buNone/>
              <a:tabLst/>
              <a:defRPr/>
            </a:pPr>
            <a:r>
              <a:rPr kumimoji="0" lang="en-US" sz="2000" b="0" i="0" u="none" strike="noStrike" kern="1200" cap="none" normalizeH="0" baseline="0" noProof="0" dirty="0" smtClean="0">
                <a:ln>
                  <a:noFill/>
                </a:ln>
                <a:solidFill>
                  <a:schemeClr val="tx2"/>
                </a:solidFill>
                <a:effectLst/>
                <a:uLnTx/>
                <a:uFillTx/>
                <a:latin typeface="Helvetica Neue LT Std 45 Light"/>
                <a:cs typeface="Arial" pitchFamily="34" charset="0"/>
              </a:rPr>
              <a:t>www.bioversityinternational.org/subscribe</a:t>
            </a:r>
          </a:p>
          <a:p>
            <a:pPr marL="0" marR="0" lvl="0" indent="0" algn="r" defTabSz="914400" rtl="0" eaLnBrk="1" fontAlgn="auto" latinLnBrk="0" hangingPunct="1">
              <a:lnSpc>
                <a:spcPct val="100000"/>
              </a:lnSpc>
              <a:spcBef>
                <a:spcPts val="0"/>
              </a:spcBef>
              <a:spcAft>
                <a:spcPts val="400"/>
              </a:spcAft>
              <a:buClr>
                <a:schemeClr val="tx1"/>
              </a:buClr>
              <a:buSzPct val="80000"/>
              <a:buFont typeface="Arial" pitchFamily="34" charset="0"/>
              <a:buNone/>
              <a:tabLst/>
              <a:defRPr/>
            </a:pPr>
            <a:r>
              <a:rPr kumimoji="0" lang="en-US" sz="2000" b="0" i="0" u="none" strike="noStrike" kern="1200" cap="none" normalizeH="0" baseline="0" noProof="0" dirty="0" smtClean="0">
                <a:ln>
                  <a:noFill/>
                </a:ln>
                <a:solidFill>
                  <a:schemeClr val="tx2"/>
                </a:solidFill>
                <a:effectLst/>
                <a:uLnTx/>
                <a:uFillTx/>
                <a:latin typeface="Helvetica Neue LT Std 45 Light"/>
                <a:cs typeface="Arial" pitchFamily="34" charset="0"/>
              </a:rPr>
              <a:t>@</a:t>
            </a:r>
            <a:r>
              <a:rPr kumimoji="0" lang="en-US" sz="2000" b="0" i="0" u="none" strike="noStrike" kern="1200" cap="none" normalizeH="0" baseline="0" noProof="0" dirty="0" err="1" smtClean="0">
                <a:ln>
                  <a:noFill/>
                </a:ln>
                <a:solidFill>
                  <a:schemeClr val="tx2"/>
                </a:solidFill>
                <a:effectLst/>
                <a:uLnTx/>
                <a:uFillTx/>
                <a:latin typeface="Helvetica Neue LT Std 45 Light"/>
                <a:cs typeface="Arial" pitchFamily="34" charset="0"/>
              </a:rPr>
              <a:t>BioversityInt</a:t>
            </a:r>
            <a:endParaRPr kumimoji="0" lang="en-US" sz="2000" b="0" i="0" u="none" strike="noStrike" kern="1200" cap="none" spc="0" normalizeH="0" baseline="0" noProof="0" dirty="0">
              <a:ln>
                <a:noFill/>
              </a:ln>
              <a:solidFill>
                <a:schemeClr val="tx2"/>
              </a:solidFill>
              <a:effectLst/>
              <a:uLnTx/>
              <a:uFillTx/>
              <a:latin typeface="Helvetica Neue LT Std 45 Light"/>
              <a:cs typeface="Arial" pitchFamily="34" charset="0"/>
            </a:endParaRPr>
          </a:p>
        </p:txBody>
      </p:sp>
      <p:pic>
        <p:nvPicPr>
          <p:cNvPr id="18"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417" y="208333"/>
            <a:ext cx="1307000" cy="1209837"/>
          </a:xfrm>
          <a:prstGeom prst="rect">
            <a:avLst/>
          </a:prstGeom>
        </p:spPr>
      </p:pic>
      <p:pic>
        <p:nvPicPr>
          <p:cNvPr id="19"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192" y="5304597"/>
            <a:ext cx="883451" cy="1105786"/>
          </a:xfrm>
          <a:prstGeom prst="rect">
            <a:avLst/>
          </a:prstGeom>
        </p:spPr>
      </p:pic>
      <p:cxnSp>
        <p:nvCxnSpPr>
          <p:cNvPr id="33" name="Connettore 1 8"/>
          <p:cNvCxnSpPr/>
          <p:nvPr userDrawn="1"/>
        </p:nvCxnSpPr>
        <p:spPr>
          <a:xfrm>
            <a:off x="6735108" y="5699849"/>
            <a:ext cx="466325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Immagine 9"/>
          <p:cNvPicPr>
            <a:picLocks noChangeAspect="1"/>
          </p:cNvPicPr>
          <p:nvPr userDrawn="1"/>
        </p:nvPicPr>
        <p:blipFill>
          <a:blip r:embed="rId4"/>
          <a:stretch>
            <a:fillRect/>
          </a:stretch>
        </p:blipFill>
        <p:spPr>
          <a:xfrm>
            <a:off x="6735108" y="4982182"/>
            <a:ext cx="4645148" cy="572812"/>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 Slide with partner logos">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4028"/>
          <a:stretch/>
        </p:blipFill>
        <p:spPr bwMode="auto">
          <a:xfrm>
            <a:off x="0" y="-2311"/>
            <a:ext cx="12192000" cy="68603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oup 15"/>
          <p:cNvGrpSpPr/>
          <p:nvPr userDrawn="1"/>
        </p:nvGrpSpPr>
        <p:grpSpPr>
          <a:xfrm>
            <a:off x="1" y="-180975"/>
            <a:ext cx="12192000" cy="1378839"/>
            <a:chOff x="1" y="-180975"/>
            <a:chExt cx="9144000" cy="1378839"/>
          </a:xfrm>
        </p:grpSpPr>
        <p:sp>
          <p:nvSpPr>
            <p:cNvPr id="17" name="Rectangle 16"/>
            <p:cNvSpPr/>
            <p:nvPr userDrawn="1"/>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Bioversity FINAL out copy.gif"/>
            <p:cNvPicPr>
              <a:picLocks noChangeAspect="1"/>
            </p:cNvPicPr>
            <p:nvPr userDrawn="1"/>
          </p:nvPicPr>
          <p:blipFill>
            <a:blip r:embed="rId3" cstate="print"/>
            <a:stretch>
              <a:fillRect/>
            </a:stretch>
          </p:blipFill>
          <p:spPr>
            <a:xfrm>
              <a:off x="190180" y="151272"/>
              <a:ext cx="985527" cy="859075"/>
            </a:xfrm>
            <a:prstGeom prst="rect">
              <a:avLst/>
            </a:prstGeom>
          </p:spPr>
        </p:pic>
        <p:pic>
          <p:nvPicPr>
            <p:cNvPr id="20" name="Picture 2" descr="C:\Users\ncapozio\Documents\DESKTOP\LOGOS\CGIAR\CGIAR tagline\CGIAR LOGO WITH TAG LINE green.png"/>
            <p:cNvPicPr>
              <a:picLocks noChangeAspect="1" noChangeArrowheads="1"/>
            </p:cNvPicPr>
            <p:nvPr userDrawn="1"/>
          </p:nvPicPr>
          <p:blipFill>
            <a:blip r:embed="rId4" cstate="print"/>
            <a:srcRect r="61358" b="58739"/>
            <a:stretch>
              <a:fillRect/>
            </a:stretch>
          </p:blipFill>
          <p:spPr bwMode="auto">
            <a:xfrm>
              <a:off x="7997403" y="104139"/>
              <a:ext cx="1032297" cy="963358"/>
            </a:xfrm>
            <a:prstGeom prst="rect">
              <a:avLst/>
            </a:prstGeom>
            <a:noFill/>
          </p:spPr>
        </p:pic>
      </p:grpSp>
      <p:sp>
        <p:nvSpPr>
          <p:cNvPr id="28" name="Rectangle 27"/>
          <p:cNvSpPr/>
          <p:nvPr userDrawn="1"/>
        </p:nvSpPr>
        <p:spPr>
          <a:xfrm>
            <a:off x="0" y="0"/>
            <a:ext cx="12192000" cy="1195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6" descr="Bioversity FINAL out copy.gif"/>
          <p:cNvPicPr>
            <a:picLocks noChangeAspect="1"/>
          </p:cNvPicPr>
          <p:nvPr userDrawn="1"/>
        </p:nvPicPr>
        <p:blipFill>
          <a:blip r:embed="rId3" cstate="print"/>
          <a:stretch>
            <a:fillRect/>
          </a:stretch>
        </p:blipFill>
        <p:spPr>
          <a:xfrm>
            <a:off x="424173" y="151272"/>
            <a:ext cx="985527" cy="859075"/>
          </a:xfrm>
          <a:prstGeom prst="rect">
            <a:avLst/>
          </a:prstGeom>
        </p:spPr>
      </p:pic>
      <p:pic>
        <p:nvPicPr>
          <p:cNvPr id="32" name="Picture 2" descr="C:\Users\ncapozio\Documents\DESKTOP\LOGOS\CGIAR\CGIAR tagline\CGIAR LOGO WITH TAG LINE green.png"/>
          <p:cNvPicPr>
            <a:picLocks noChangeAspect="1" noChangeArrowheads="1"/>
          </p:cNvPicPr>
          <p:nvPr userDrawn="1"/>
        </p:nvPicPr>
        <p:blipFill>
          <a:blip r:embed="rId4" cstate="print"/>
          <a:srcRect r="61358" b="58739"/>
          <a:stretch>
            <a:fillRect/>
          </a:stretch>
        </p:blipFill>
        <p:spPr bwMode="auto">
          <a:xfrm>
            <a:off x="10782302" y="104139"/>
            <a:ext cx="1032297" cy="963358"/>
          </a:xfrm>
          <a:prstGeom prst="rect">
            <a:avLst/>
          </a:prstGeom>
          <a:noFill/>
        </p:spPr>
      </p:pic>
      <p:sp>
        <p:nvSpPr>
          <p:cNvPr id="18" name="Picture Placeholder 10"/>
          <p:cNvSpPr>
            <a:spLocks noGrp="1"/>
          </p:cNvSpPr>
          <p:nvPr>
            <p:ph type="pic" sz="quarter" idx="16"/>
          </p:nvPr>
        </p:nvSpPr>
        <p:spPr>
          <a:xfrm>
            <a:off x="0" y="1199936"/>
            <a:ext cx="12192000" cy="5658064"/>
          </a:xfrm>
          <a:prstGeom prst="rect">
            <a:avLst/>
          </a:prstGeom>
          <a:solidFill>
            <a:schemeClr val="bg1">
              <a:alpha val="54000"/>
            </a:schemeClr>
          </a:solidFill>
        </p:spPr>
        <p:txBody>
          <a:bodyPr/>
          <a:lstStyle>
            <a:lvl1pPr algn="ctr">
              <a:defRPr>
                <a:solidFill>
                  <a:schemeClr val="bg1"/>
                </a:solidFill>
                <a:effectLst>
                  <a:glow rad="228600">
                    <a:schemeClr val="accent2">
                      <a:satMod val="175000"/>
                      <a:alpha val="40000"/>
                    </a:schemeClr>
                  </a:glow>
                </a:effectLst>
              </a:defRPr>
            </a:lvl1pPr>
          </a:lstStyle>
          <a:p>
            <a:endParaRPr lang="en-US" dirty="0" smtClean="0"/>
          </a:p>
          <a:p>
            <a:endParaRPr lang="en-US" dirty="0" smtClean="0"/>
          </a:p>
        </p:txBody>
      </p:sp>
    </p:spTree>
    <p:extLst>
      <p:ext uri="{BB962C8B-B14F-4D97-AF65-F5344CB8AC3E}">
        <p14:creationId xmlns:p14="http://schemas.microsoft.com/office/powerpoint/2010/main" val="80544854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
        <p:nvSpPr>
          <p:cNvPr id="9"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7"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10" name="Text Placeholder 12"/>
          <p:cNvSpPr>
            <a:spLocks noGrp="1"/>
          </p:cNvSpPr>
          <p:nvPr>
            <p:ph type="body" sz="quarter" idx="14" hasCustomPrompt="1"/>
          </p:nvPr>
        </p:nvSpPr>
        <p:spPr>
          <a:xfrm>
            <a:off x="614714" y="1382124"/>
            <a:ext cx="10939333"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8"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3"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line title and text">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614714" y="361517"/>
            <a:ext cx="10940348" cy="882493"/>
          </a:xfrm>
          <a:prstGeom prst="rect">
            <a:avLst/>
          </a:prstGeom>
        </p:spPr>
        <p:txBody>
          <a:bodyPr anchor="t">
            <a:normAutofit/>
          </a:bodyPr>
          <a:lstStyle>
            <a:lvl1pPr>
              <a:lnSpc>
                <a:spcPts val="3400"/>
              </a:lnSpc>
              <a:spcAft>
                <a:spcPts val="0"/>
              </a:spcAft>
              <a:defRPr sz="3200" b="1" baseline="0">
                <a:solidFill>
                  <a:srgbClr val="003580"/>
                </a:solidFill>
                <a:latin typeface="Arial Narrow" pitchFamily="34" charset="0"/>
                <a:cs typeface="Calibri" pitchFamily="34" charset="0"/>
              </a:defRPr>
            </a:lvl1pPr>
          </a:lstStyle>
          <a:p>
            <a:r>
              <a:rPr lang="en-US" dirty="0" smtClean="0"/>
              <a:t>Master Title Slide </a:t>
            </a:r>
            <a:br>
              <a:rPr lang="en-US" dirty="0" smtClean="0"/>
            </a:br>
            <a:r>
              <a:rPr lang="en-US" dirty="0" smtClean="0"/>
              <a:t>Two-line Headline</a:t>
            </a:r>
            <a:br>
              <a:rPr lang="en-US" dirty="0" smtClean="0"/>
            </a:br>
            <a:endParaRPr lang="en-CA" dirty="0"/>
          </a:p>
        </p:txBody>
      </p:sp>
      <p:sp>
        <p:nvSpPr>
          <p:cNvPr id="10" name="Text Placeholder 12"/>
          <p:cNvSpPr>
            <a:spLocks noGrp="1"/>
          </p:cNvSpPr>
          <p:nvPr>
            <p:ph type="body" sz="quarter" idx="14" hasCustomPrompt="1"/>
          </p:nvPr>
        </p:nvSpPr>
        <p:spPr>
          <a:xfrm>
            <a:off x="614714" y="1382124"/>
            <a:ext cx="10925156"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7"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4"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picture on the right">
    <p:spTree>
      <p:nvGrpSpPr>
        <p:cNvPr id="1" name=""/>
        <p:cNvGrpSpPr/>
        <p:nvPr/>
      </p:nvGrpSpPr>
      <p:grpSpPr>
        <a:xfrm>
          <a:off x="0" y="0"/>
          <a:ext cx="0" cy="0"/>
          <a:chOff x="0" y="0"/>
          <a:chExt cx="0" cy="0"/>
        </a:xfrm>
      </p:grpSpPr>
      <p:sp>
        <p:nvSpPr>
          <p:cNvPr id="8"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11" name="Picture Placeholder 10"/>
          <p:cNvSpPr>
            <a:spLocks noGrp="1"/>
          </p:cNvSpPr>
          <p:nvPr>
            <p:ph type="pic" sz="quarter" idx="13"/>
          </p:nvPr>
        </p:nvSpPr>
        <p:spPr>
          <a:xfrm>
            <a:off x="7598834" y="1382123"/>
            <a:ext cx="4593167" cy="4610074"/>
          </a:xfrm>
          <a:prstGeom prst="rect">
            <a:avLst/>
          </a:prstGeom>
        </p:spPr>
        <p:txBody>
          <a:bodyPr/>
          <a:lstStyle/>
          <a:p>
            <a:endParaRPr lang="en-US" dirty="0"/>
          </a:p>
        </p:txBody>
      </p:sp>
      <p:sp>
        <p:nvSpPr>
          <p:cNvPr id="13" name="Text Placeholder 12"/>
          <p:cNvSpPr>
            <a:spLocks noGrp="1"/>
          </p:cNvSpPr>
          <p:nvPr>
            <p:ph type="body" sz="quarter" idx="14" hasCustomPrompt="1"/>
          </p:nvPr>
        </p:nvSpPr>
        <p:spPr>
          <a:xfrm>
            <a:off x="614714" y="1382124"/>
            <a:ext cx="6548967"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2" name="Text Placeholder 11"/>
          <p:cNvSpPr>
            <a:spLocks noGrp="1"/>
          </p:cNvSpPr>
          <p:nvPr>
            <p:ph type="body" sz="quarter" idx="15" hasCustomPrompt="1"/>
          </p:nvPr>
        </p:nvSpPr>
        <p:spPr>
          <a:xfrm>
            <a:off x="7649202" y="6007702"/>
            <a:ext cx="4582583"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
        <p:nvSpPr>
          <p:cNvPr id="17"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9"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ictures on the right">
    <p:spTree>
      <p:nvGrpSpPr>
        <p:cNvPr id="1" name=""/>
        <p:cNvGrpSpPr/>
        <p:nvPr/>
      </p:nvGrpSpPr>
      <p:grpSpPr>
        <a:xfrm>
          <a:off x="0" y="0"/>
          <a:ext cx="0" cy="0"/>
          <a:chOff x="0" y="0"/>
          <a:chExt cx="0" cy="0"/>
        </a:xfrm>
      </p:grpSpPr>
      <p:sp>
        <p:nvSpPr>
          <p:cNvPr id="8"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13" name="Text Placeholder 12"/>
          <p:cNvSpPr>
            <a:spLocks noGrp="1"/>
          </p:cNvSpPr>
          <p:nvPr>
            <p:ph type="body" sz="quarter" idx="14" hasCustomPrompt="1"/>
          </p:nvPr>
        </p:nvSpPr>
        <p:spPr>
          <a:xfrm>
            <a:off x="614714" y="1382124"/>
            <a:ext cx="6548967"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9" name="Picture Placeholder 10"/>
          <p:cNvSpPr>
            <a:spLocks noGrp="1"/>
          </p:cNvSpPr>
          <p:nvPr>
            <p:ph type="pic" sz="quarter" idx="15"/>
          </p:nvPr>
        </p:nvSpPr>
        <p:spPr>
          <a:xfrm>
            <a:off x="7598835" y="3848986"/>
            <a:ext cx="4267101" cy="2321442"/>
          </a:xfrm>
          <a:prstGeom prst="rect">
            <a:avLst/>
          </a:prstGeom>
        </p:spPr>
        <p:txBody>
          <a:bodyPr/>
          <a:lstStyle/>
          <a:p>
            <a:endParaRPr lang="en-US"/>
          </a:p>
        </p:txBody>
      </p:sp>
      <p:sp>
        <p:nvSpPr>
          <p:cNvPr id="10" name="Picture Placeholder 10"/>
          <p:cNvSpPr>
            <a:spLocks noGrp="1"/>
          </p:cNvSpPr>
          <p:nvPr>
            <p:ph type="pic" sz="quarter" idx="16"/>
          </p:nvPr>
        </p:nvSpPr>
        <p:spPr>
          <a:xfrm>
            <a:off x="7598835" y="1385776"/>
            <a:ext cx="4267101" cy="2321442"/>
          </a:xfrm>
          <a:prstGeom prst="rect">
            <a:avLst/>
          </a:prstGeom>
        </p:spPr>
        <p:txBody>
          <a:bodyPr/>
          <a:lstStyle/>
          <a:p>
            <a:endParaRPr lang="en-US"/>
          </a:p>
        </p:txBody>
      </p:sp>
      <p:sp>
        <p:nvSpPr>
          <p:cNvPr id="14" name="Text Placeholder 11"/>
          <p:cNvSpPr>
            <a:spLocks noGrp="1"/>
          </p:cNvSpPr>
          <p:nvPr>
            <p:ph type="body" sz="quarter" idx="17" hasCustomPrompt="1"/>
          </p:nvPr>
        </p:nvSpPr>
        <p:spPr>
          <a:xfrm rot="16200000">
            <a:off x="10796933" y="2435848"/>
            <a:ext cx="2366907" cy="350437"/>
          </a:xfrm>
          <a:prstGeom prst="rect">
            <a:avLst/>
          </a:prstGeom>
        </p:spPr>
        <p:txBody>
          <a:bodyPr anchor="t"/>
          <a:lstStyle>
            <a:lvl1pPr marL="0" indent="0">
              <a:spcBef>
                <a:spcPts val="0"/>
              </a:spcBef>
              <a:buNone/>
              <a:defRPr sz="1000" baseline="0">
                <a:latin typeface="+mn-lt"/>
              </a:defRPr>
            </a:lvl1pPr>
          </a:lstStyle>
          <a:p>
            <a:pPr lvl="0"/>
            <a:r>
              <a:rPr lang="en-US" dirty="0" smtClean="0"/>
              <a:t>Photo credit</a:t>
            </a:r>
            <a:endParaRPr lang="en-US" dirty="0"/>
          </a:p>
        </p:txBody>
      </p:sp>
      <p:sp>
        <p:nvSpPr>
          <p:cNvPr id="16" name="Text Placeholder 11"/>
          <p:cNvSpPr>
            <a:spLocks noGrp="1"/>
          </p:cNvSpPr>
          <p:nvPr>
            <p:ph type="body" sz="quarter" idx="18" hasCustomPrompt="1"/>
          </p:nvPr>
        </p:nvSpPr>
        <p:spPr>
          <a:xfrm rot="16200000">
            <a:off x="10796933" y="4890598"/>
            <a:ext cx="2366907" cy="350437"/>
          </a:xfrm>
          <a:prstGeom prst="rect">
            <a:avLst/>
          </a:prstGeom>
        </p:spPr>
        <p:txBody>
          <a:bodyPr anchor="t"/>
          <a:lstStyle>
            <a:lvl1pPr marL="0" indent="0">
              <a:spcBef>
                <a:spcPts val="0"/>
              </a:spcBef>
              <a:buNone/>
              <a:defRPr sz="1000" baseline="0">
                <a:latin typeface="+mn-lt"/>
              </a:defRPr>
            </a:lvl1pPr>
          </a:lstStyle>
          <a:p>
            <a:pPr lvl="0"/>
            <a:r>
              <a:rPr lang="en-US" dirty="0" smtClean="0"/>
              <a:t>Photo credit</a:t>
            </a:r>
            <a:endParaRPr lang="en-US" dirty="0"/>
          </a:p>
        </p:txBody>
      </p:sp>
      <p:sp>
        <p:nvSpPr>
          <p:cNvPr id="11"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9"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at the bottom">
    <p:spTree>
      <p:nvGrpSpPr>
        <p:cNvPr id="1" name=""/>
        <p:cNvGrpSpPr/>
        <p:nvPr/>
      </p:nvGrpSpPr>
      <p:grpSpPr>
        <a:xfrm>
          <a:off x="0" y="0"/>
          <a:ext cx="0" cy="0"/>
          <a:chOff x="0" y="0"/>
          <a:chExt cx="0" cy="0"/>
        </a:xfrm>
      </p:grpSpPr>
      <p:sp>
        <p:nvSpPr>
          <p:cNvPr id="8"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9" name="Picture Placeholder 10"/>
          <p:cNvSpPr>
            <a:spLocks noGrp="1"/>
          </p:cNvSpPr>
          <p:nvPr>
            <p:ph type="pic" sz="quarter" idx="13"/>
          </p:nvPr>
        </p:nvSpPr>
        <p:spPr>
          <a:xfrm>
            <a:off x="0" y="3615836"/>
            <a:ext cx="12192000" cy="3242164"/>
          </a:xfrm>
          <a:prstGeom prst="rect">
            <a:avLst/>
          </a:prstGeom>
        </p:spPr>
        <p:txBody>
          <a:bodyPr/>
          <a:lstStyle/>
          <a:p>
            <a:endParaRPr lang="en-US"/>
          </a:p>
        </p:txBody>
      </p:sp>
      <p:sp>
        <p:nvSpPr>
          <p:cNvPr id="11" name="Text Placeholder 12"/>
          <p:cNvSpPr>
            <a:spLocks noGrp="1"/>
          </p:cNvSpPr>
          <p:nvPr>
            <p:ph type="body" sz="quarter" idx="14" hasCustomPrompt="1"/>
          </p:nvPr>
        </p:nvSpPr>
        <p:spPr>
          <a:xfrm>
            <a:off x="614714" y="1382124"/>
            <a:ext cx="10953509" cy="1743849"/>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3" name="Text Placeholder 11"/>
          <p:cNvSpPr>
            <a:spLocks noGrp="1"/>
          </p:cNvSpPr>
          <p:nvPr>
            <p:ph type="body" sz="quarter" idx="15" hasCustomPrompt="1"/>
          </p:nvPr>
        </p:nvSpPr>
        <p:spPr>
          <a:xfrm>
            <a:off x="7609418" y="3394942"/>
            <a:ext cx="4582583"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
        <p:nvSpPr>
          <p:cNvPr id="14" name="Rectangle 13"/>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17"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pictures at the bottom">
    <p:spTree>
      <p:nvGrpSpPr>
        <p:cNvPr id="1" name=""/>
        <p:cNvGrpSpPr/>
        <p:nvPr/>
      </p:nvGrpSpPr>
      <p:grpSpPr>
        <a:xfrm>
          <a:off x="0" y="0"/>
          <a:ext cx="0" cy="0"/>
          <a:chOff x="0" y="0"/>
          <a:chExt cx="0" cy="0"/>
        </a:xfrm>
      </p:grpSpPr>
      <p:sp>
        <p:nvSpPr>
          <p:cNvPr id="11" name="Title 3"/>
          <p:cNvSpPr>
            <a:spLocks noGrp="1"/>
          </p:cNvSpPr>
          <p:nvPr>
            <p:ph type="title" hasCustomPrompt="1"/>
          </p:nvPr>
        </p:nvSpPr>
        <p:spPr>
          <a:xfrm>
            <a:off x="614714" y="170123"/>
            <a:ext cx="10940348" cy="785553"/>
          </a:xfrm>
          <a:prstGeom prst="rect">
            <a:avLst/>
          </a:prstGeom>
        </p:spPr>
        <p:txBody>
          <a:bodyPr anchor="b">
            <a:normAutofit/>
          </a:bodyPr>
          <a:lstStyle>
            <a:lvl1pPr>
              <a:defRPr sz="3600" b="1">
                <a:solidFill>
                  <a:srgbClr val="003580"/>
                </a:solidFill>
                <a:latin typeface="Arial Narrow" pitchFamily="34" charset="0"/>
                <a:cs typeface="Calibri" pitchFamily="34" charset="0"/>
              </a:defRPr>
            </a:lvl1pPr>
          </a:lstStyle>
          <a:p>
            <a:r>
              <a:rPr lang="en-US" dirty="0" smtClean="0"/>
              <a:t>Master Title Slide Headline</a:t>
            </a:r>
            <a:endParaRPr lang="en-CA" dirty="0"/>
          </a:p>
        </p:txBody>
      </p:sp>
      <p:sp>
        <p:nvSpPr>
          <p:cNvPr id="12" name="Picture Placeholder 10"/>
          <p:cNvSpPr>
            <a:spLocks noGrp="1"/>
          </p:cNvSpPr>
          <p:nvPr>
            <p:ph type="pic" sz="quarter" idx="13"/>
          </p:nvPr>
        </p:nvSpPr>
        <p:spPr>
          <a:xfrm>
            <a:off x="581244" y="3508745"/>
            <a:ext cx="5146160" cy="2275367"/>
          </a:xfrm>
          <a:prstGeom prst="rect">
            <a:avLst/>
          </a:prstGeom>
        </p:spPr>
        <p:txBody>
          <a:bodyPr/>
          <a:lstStyle/>
          <a:p>
            <a:endParaRPr lang="en-US"/>
          </a:p>
        </p:txBody>
      </p:sp>
      <p:sp>
        <p:nvSpPr>
          <p:cNvPr id="13" name="Text Placeholder 12"/>
          <p:cNvSpPr>
            <a:spLocks noGrp="1"/>
          </p:cNvSpPr>
          <p:nvPr>
            <p:ph type="body" sz="quarter" idx="14" hasCustomPrompt="1"/>
          </p:nvPr>
        </p:nvSpPr>
        <p:spPr>
          <a:xfrm>
            <a:off x="614714" y="1382124"/>
            <a:ext cx="10953509" cy="1743849"/>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4" name="Picture Placeholder 10"/>
          <p:cNvSpPr>
            <a:spLocks noGrp="1"/>
          </p:cNvSpPr>
          <p:nvPr>
            <p:ph type="pic" sz="quarter" idx="15"/>
          </p:nvPr>
        </p:nvSpPr>
        <p:spPr>
          <a:xfrm>
            <a:off x="6384257" y="3522921"/>
            <a:ext cx="5146160" cy="2275367"/>
          </a:xfrm>
          <a:prstGeom prst="rect">
            <a:avLst/>
          </a:prstGeom>
        </p:spPr>
        <p:txBody>
          <a:bodyPr/>
          <a:lstStyle/>
          <a:p>
            <a:endParaRPr lang="en-US"/>
          </a:p>
        </p:txBody>
      </p:sp>
      <p:sp>
        <p:nvSpPr>
          <p:cNvPr id="15" name="Text Placeholder 11"/>
          <p:cNvSpPr>
            <a:spLocks noGrp="1"/>
          </p:cNvSpPr>
          <p:nvPr>
            <p:ph type="body" sz="quarter" idx="16" hasCustomPrompt="1"/>
          </p:nvPr>
        </p:nvSpPr>
        <p:spPr>
          <a:xfrm>
            <a:off x="7072490" y="5837148"/>
            <a:ext cx="4582583"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
        <p:nvSpPr>
          <p:cNvPr id="16" name="Text Placeholder 11"/>
          <p:cNvSpPr>
            <a:spLocks noGrp="1"/>
          </p:cNvSpPr>
          <p:nvPr>
            <p:ph type="body" sz="quarter" idx="17" hasCustomPrompt="1"/>
          </p:nvPr>
        </p:nvSpPr>
        <p:spPr>
          <a:xfrm>
            <a:off x="1264599" y="5837148"/>
            <a:ext cx="4582583"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
        <p:nvSpPr>
          <p:cNvPr id="19"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6" descr="Bioversity FINAL out copy.gif"/>
          <p:cNvPicPr>
            <a:picLocks noChangeAspect="1"/>
          </p:cNvPicPr>
          <p:nvPr userDrawn="1"/>
        </p:nvPicPr>
        <p:blipFill>
          <a:blip r:embed="rId2" cstate="print"/>
          <a:stretch>
            <a:fillRect/>
          </a:stretch>
        </p:blipFill>
        <p:spPr>
          <a:xfrm>
            <a:off x="11522809" y="6446075"/>
            <a:ext cx="406010" cy="353914"/>
          </a:xfrm>
          <a:prstGeom prst="rect">
            <a:avLst/>
          </a:prstGeom>
        </p:spPr>
      </p:pic>
      <p:sp>
        <p:nvSpPr>
          <p:cNvPr id="22" name="Rectangle 10"/>
          <p:cNvSpPr/>
          <p:nvPr userDrawn="1"/>
        </p:nvSpPr>
        <p:spPr>
          <a:xfrm>
            <a:off x="8127810" y="6357450"/>
            <a:ext cx="406419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56" r:id="rId3"/>
    <p:sldLayoutId id="2147483663" r:id="rId4"/>
    <p:sldLayoutId id="2147483661" r:id="rId5"/>
    <p:sldLayoutId id="2147483668" r:id="rId6"/>
    <p:sldLayoutId id="2147483670" r:id="rId7"/>
    <p:sldLayoutId id="2147483669" r:id="rId8"/>
    <p:sldLayoutId id="2147483671" r:id="rId9"/>
    <p:sldLayoutId id="2147483652" r:id="rId10"/>
    <p:sldLayoutId id="2147483662" r:id="rId11"/>
    <p:sldLayoutId id="2147483654" r:id="rId12"/>
    <p:sldLayoutId id="2147483666" r:id="rId13"/>
    <p:sldLayoutId id="2147483674" r:id="rId14"/>
    <p:sldLayoutId id="2147483675" r:id="rId15"/>
    <p:sldLayoutId id="2147483676" r:id="rId16"/>
    <p:sldLayoutId id="2147483672" r:id="rId17"/>
    <p:sldLayoutId id="2147483665" r:id="rId18"/>
  </p:sldLayoutIdLst>
  <p:timing>
    <p:tnLst>
      <p:par>
        <p:cTn id="1" dur="indefinite" restart="never" nodeType="tmRoot"/>
      </p:par>
    </p:tnLst>
  </p:timing>
  <p:hf sldNum="0" hdr="0" ftr="0" dt="0"/>
  <p:txStyles>
    <p:titleStyle>
      <a:lvl1pPr algn="l" defTabSz="914400" rtl="0" eaLnBrk="1" latinLnBrk="0" hangingPunct="1">
        <a:lnSpc>
          <a:spcPts val="2600"/>
        </a:lnSpc>
        <a:spcBef>
          <a:spcPct val="0"/>
        </a:spcBef>
        <a:buNone/>
        <a:defRPr sz="2600" b="1" kern="1200">
          <a:solidFill>
            <a:srgbClr val="000000"/>
          </a:solidFill>
          <a:latin typeface="Arial" pitchFamily="34" charset="0"/>
          <a:ea typeface="+mj-ea"/>
          <a:cs typeface="Arial" pitchFamily="34" charset="0"/>
        </a:defRPr>
      </a:lvl1pPr>
    </p:titleStyle>
    <p:body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5172" b="15172"/>
          <a:stretch>
            <a:fillRect/>
          </a:stretch>
        </p:blipFill>
        <p:spPr>
          <a:xfrm>
            <a:off x="0" y="1200150"/>
            <a:ext cx="12192000" cy="5657850"/>
          </a:xfrm>
        </p:spPr>
      </p:pic>
      <p:sp>
        <p:nvSpPr>
          <p:cNvPr id="6" name="Rectangle 5"/>
          <p:cNvSpPr/>
          <p:nvPr/>
        </p:nvSpPr>
        <p:spPr>
          <a:xfrm>
            <a:off x="0" y="4997302"/>
            <a:ext cx="12192000" cy="186069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9" name="TextBox 8"/>
          <p:cNvSpPr txBox="1"/>
          <p:nvPr/>
        </p:nvSpPr>
        <p:spPr>
          <a:xfrm>
            <a:off x="1" y="5211091"/>
            <a:ext cx="12070080" cy="1631216"/>
          </a:xfrm>
          <a:prstGeom prst="rect">
            <a:avLst/>
          </a:prstGeom>
          <a:noFill/>
        </p:spPr>
        <p:txBody>
          <a:bodyPr wrap="square" rtlCol="0">
            <a:spAutoFit/>
          </a:bodyPr>
          <a:lstStyle/>
          <a:p>
            <a:r>
              <a:rPr lang="en-US" sz="2800" b="1" dirty="0" smtClean="0"/>
              <a:t>Climate </a:t>
            </a:r>
            <a:r>
              <a:rPr lang="en-US" sz="2800" b="1" dirty="0"/>
              <a:t>Resilient Planning: </a:t>
            </a:r>
            <a:r>
              <a:rPr lang="en-US" sz="2800" b="1" dirty="0" smtClean="0"/>
              <a:t>Interdisciplinary </a:t>
            </a:r>
            <a:r>
              <a:rPr lang="en-US" sz="2800" b="1" dirty="0"/>
              <a:t>Research to Improve Information Provision for Decision </a:t>
            </a:r>
            <a:r>
              <a:rPr lang="en-US" sz="2800" b="1" dirty="0" smtClean="0"/>
              <a:t>Making (CRN3107)</a:t>
            </a:r>
            <a:endParaRPr lang="en-US" sz="2800" b="1" dirty="0"/>
          </a:p>
          <a:p>
            <a:r>
              <a:rPr lang="en-US" sz="2400" dirty="0" smtClean="0">
                <a:latin typeface="Arial Narrow" pitchFamily="34" charset="0"/>
                <a:cs typeface="Calibri" pitchFamily="34" charset="0"/>
              </a:rPr>
              <a:t>Anna Muller, PhD</a:t>
            </a:r>
            <a:endParaRPr lang="en-US" sz="2400" dirty="0">
              <a:latin typeface="Arial Narrow" pitchFamily="34" charset="0"/>
              <a:cs typeface="Calibri" pitchFamily="34" charset="0"/>
            </a:endParaRPr>
          </a:p>
          <a:p>
            <a:r>
              <a:rPr lang="en-US" sz="2000" dirty="0" smtClean="0">
                <a:latin typeface="Arial Narrow" pitchFamily="34" charset="0"/>
                <a:cs typeface="Calibri" pitchFamily="34" charset="0"/>
              </a:rPr>
              <a:t>IAI CRN3 Meeting, </a:t>
            </a:r>
            <a:r>
              <a:rPr lang="en-US" sz="2000" dirty="0" err="1" smtClean="0">
                <a:latin typeface="Arial Narrow" pitchFamily="34" charset="0"/>
                <a:cs typeface="Calibri" pitchFamily="34" charset="0"/>
              </a:rPr>
              <a:t>Cancún</a:t>
            </a:r>
            <a:r>
              <a:rPr lang="en-US" sz="2000" dirty="0" smtClean="0">
                <a:latin typeface="Arial Narrow" pitchFamily="34" charset="0"/>
                <a:cs typeface="Calibri" pitchFamily="34" charset="0"/>
              </a:rPr>
              <a:t>, Nov. 29 – Dec. 1, 2017</a:t>
            </a:r>
            <a:endParaRPr lang="en-US" sz="2000" dirty="0">
              <a:latin typeface="Arial Narrow" pitchFamily="34" charset="0"/>
              <a:cs typeface="Calibri" pitchFamily="34" charset="0"/>
            </a:endParaRPr>
          </a:p>
        </p:txBody>
      </p:sp>
      <p:pic>
        <p:nvPicPr>
          <p:cNvPr id="10"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676" y="-89499"/>
            <a:ext cx="1943572" cy="1021851"/>
          </a:xfrm>
          <a:prstGeom prst="rect">
            <a:avLst/>
          </a:prstGeom>
          <a:noFill/>
          <a:ln>
            <a:noFill/>
          </a:ln>
          <a:extLst/>
        </p:spPr>
      </p:pic>
      <p:pic>
        <p:nvPicPr>
          <p:cNvPr id="8" name="Picture 2" descr="IAI - Home"/>
          <p:cNvPicPr>
            <a:picLocks noChangeAspect="1" noChangeArrowheads="1"/>
          </p:cNvPicPr>
          <p:nvPr/>
        </p:nvPicPr>
        <p:blipFill rotWithShape="1">
          <a:blip r:embed="rId5">
            <a:extLst>
              <a:ext uri="{28A0092B-C50C-407E-A947-70E740481C1C}">
                <a14:useLocalDpi xmlns:a14="http://schemas.microsoft.com/office/drawing/2010/main" val="0"/>
              </a:ext>
            </a:extLst>
          </a:blip>
          <a:srcRect r="78068" b="-801"/>
          <a:stretch/>
        </p:blipFill>
        <p:spPr bwMode="auto">
          <a:xfrm>
            <a:off x="2043891" y="0"/>
            <a:ext cx="1165585" cy="937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0349" t="-1" b="-3920"/>
          <a:stretch/>
        </p:blipFill>
        <p:spPr>
          <a:xfrm>
            <a:off x="8501707" y="-30270"/>
            <a:ext cx="2018842" cy="903395"/>
          </a:xfrm>
          <a:prstGeom prst="rect">
            <a:avLst/>
          </a:prstGeom>
        </p:spPr>
      </p:pic>
      <p:pic>
        <p:nvPicPr>
          <p:cNvPr id="14" name="Picture 14"/>
          <p:cNvPicPr/>
          <p:nvPr/>
        </p:nvPicPr>
        <p:blipFill>
          <a:blip r:embed="rId7"/>
          <a:stretch>
            <a:fillRect/>
          </a:stretch>
        </p:blipFill>
        <p:spPr>
          <a:xfrm>
            <a:off x="6582980" y="-1"/>
            <a:ext cx="1365265" cy="873125"/>
          </a:xfrm>
          <a:prstGeom prst="rect">
            <a:avLst/>
          </a:prstGeom>
        </p:spPr>
      </p:pic>
    </p:spTree>
    <p:extLst>
      <p:ext uri="{BB962C8B-B14F-4D97-AF65-F5344CB8AC3E}">
        <p14:creationId xmlns:p14="http://schemas.microsoft.com/office/powerpoint/2010/main" val="15931442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err="1"/>
              <a:t>Understanding</a:t>
            </a:r>
            <a:r>
              <a:rPr lang="es-CR" dirty="0"/>
              <a:t> </a:t>
            </a:r>
            <a:r>
              <a:rPr lang="es-CR" dirty="0" err="1"/>
              <a:t>institutional</a:t>
            </a:r>
            <a:r>
              <a:rPr lang="es-CR" dirty="0"/>
              <a:t> </a:t>
            </a:r>
            <a:r>
              <a:rPr lang="es-CR" dirty="0" err="1"/>
              <a:t>planning</a:t>
            </a:r>
            <a:r>
              <a:rPr lang="es-CR" dirty="0"/>
              <a:t> and </a:t>
            </a:r>
            <a:r>
              <a:rPr lang="es-CR" dirty="0" err="1"/>
              <a:t>preparedness</a:t>
            </a:r>
            <a:r>
              <a:rPr lang="es-CR" dirty="0"/>
              <a:t> </a:t>
            </a:r>
            <a:r>
              <a:rPr lang="es-CR" dirty="0" err="1"/>
              <a:t>for</a:t>
            </a:r>
            <a:r>
              <a:rPr lang="es-CR" dirty="0"/>
              <a:t> extreme </a:t>
            </a:r>
            <a:r>
              <a:rPr lang="es-CR" dirty="0" err="1"/>
              <a:t>climatic</a:t>
            </a:r>
            <a:r>
              <a:rPr lang="es-CR" dirty="0"/>
              <a:t> </a:t>
            </a:r>
            <a:r>
              <a:rPr lang="es-CR" dirty="0" err="1" smtClean="0"/>
              <a:t>events</a:t>
            </a:r>
            <a:r>
              <a:rPr lang="es-CR" dirty="0" smtClean="0"/>
              <a:t> (</a:t>
            </a:r>
            <a:r>
              <a:rPr lang="es-CR" dirty="0" err="1" smtClean="0"/>
              <a:t>droughts</a:t>
            </a:r>
            <a:r>
              <a:rPr lang="es-CR" dirty="0" smtClean="0"/>
              <a:t>)</a:t>
            </a:r>
            <a:endParaRPr lang="es-CR" dirty="0"/>
          </a:p>
        </p:txBody>
      </p:sp>
      <p:sp>
        <p:nvSpPr>
          <p:cNvPr id="3" name="Marcador de texto 2"/>
          <p:cNvSpPr>
            <a:spLocks noGrp="1"/>
          </p:cNvSpPr>
          <p:nvPr>
            <p:ph type="body" sz="quarter" idx="14"/>
          </p:nvPr>
        </p:nvSpPr>
        <p:spPr/>
        <p:txBody>
          <a:bodyPr/>
          <a:lstStyle/>
          <a:p>
            <a:pPr lvl="1"/>
            <a:r>
              <a:rPr lang="es-CR" b="1" dirty="0" smtClean="0"/>
              <a:t>Little </a:t>
            </a:r>
            <a:r>
              <a:rPr lang="es-CR" b="1" dirty="0" err="1" smtClean="0"/>
              <a:t>consideration</a:t>
            </a:r>
            <a:r>
              <a:rPr lang="es-CR" b="1" dirty="0" smtClean="0"/>
              <a:t> of agro-</a:t>
            </a:r>
            <a:r>
              <a:rPr lang="es-CR" b="1" dirty="0" err="1" smtClean="0"/>
              <a:t>climatic</a:t>
            </a:r>
            <a:r>
              <a:rPr lang="es-CR" b="1" dirty="0" smtClean="0"/>
              <a:t> </a:t>
            </a:r>
            <a:r>
              <a:rPr lang="es-CR" b="1" dirty="0" err="1" smtClean="0"/>
              <a:t>information</a:t>
            </a:r>
            <a:r>
              <a:rPr lang="es-CR" b="1" dirty="0" smtClean="0"/>
              <a:t> in </a:t>
            </a:r>
            <a:r>
              <a:rPr lang="es-CR" b="1" dirty="0" err="1" smtClean="0"/>
              <a:t>public</a:t>
            </a:r>
            <a:r>
              <a:rPr lang="es-CR" b="1" dirty="0" smtClean="0"/>
              <a:t> </a:t>
            </a:r>
            <a:r>
              <a:rPr lang="es-CR" b="1" dirty="0" err="1" smtClean="0"/>
              <a:t>planning</a:t>
            </a:r>
            <a:r>
              <a:rPr lang="es-CR" b="1" dirty="0" smtClean="0"/>
              <a:t> and </a:t>
            </a:r>
            <a:r>
              <a:rPr lang="es-CR" b="1" dirty="0" err="1" smtClean="0"/>
              <a:t>budget</a:t>
            </a:r>
            <a:r>
              <a:rPr lang="es-CR" b="1" dirty="0" smtClean="0"/>
              <a:t> </a:t>
            </a:r>
            <a:r>
              <a:rPr lang="es-CR" b="1" dirty="0" err="1" smtClean="0"/>
              <a:t>allocation</a:t>
            </a:r>
            <a:r>
              <a:rPr lang="es-CR" b="1" dirty="0" smtClean="0"/>
              <a:t> </a:t>
            </a:r>
            <a:r>
              <a:rPr lang="es-CR" b="1" dirty="0" err="1" smtClean="0"/>
              <a:t>processes</a:t>
            </a:r>
            <a:r>
              <a:rPr lang="es-CR" b="1" dirty="0" smtClean="0"/>
              <a:t>:</a:t>
            </a:r>
          </a:p>
          <a:p>
            <a:pPr marL="800100" lvl="1" indent="-342900">
              <a:buFont typeface="Arial" panose="020B0604020202020204" pitchFamily="34" charset="0"/>
              <a:buChar char="•"/>
            </a:pPr>
            <a:r>
              <a:rPr lang="es-CR" dirty="0" err="1" smtClean="0"/>
              <a:t>Decision</a:t>
            </a:r>
            <a:r>
              <a:rPr lang="es-CR" dirty="0" smtClean="0"/>
              <a:t> </a:t>
            </a:r>
            <a:r>
              <a:rPr lang="es-CR" dirty="0" err="1" smtClean="0"/>
              <a:t>making</a:t>
            </a:r>
            <a:r>
              <a:rPr lang="es-CR" dirty="0" smtClean="0"/>
              <a:t> </a:t>
            </a:r>
            <a:r>
              <a:rPr lang="es-CR" dirty="0" err="1" smtClean="0"/>
              <a:t>on</a:t>
            </a:r>
            <a:r>
              <a:rPr lang="es-CR" dirty="0" smtClean="0"/>
              <a:t> </a:t>
            </a:r>
            <a:r>
              <a:rPr lang="es-CR" dirty="0" err="1" smtClean="0"/>
              <a:t>public</a:t>
            </a:r>
            <a:r>
              <a:rPr lang="es-CR" dirty="0" smtClean="0"/>
              <a:t> </a:t>
            </a:r>
            <a:r>
              <a:rPr lang="es-CR" dirty="0" err="1" smtClean="0"/>
              <a:t>planning</a:t>
            </a:r>
            <a:r>
              <a:rPr lang="es-CR" dirty="0" smtClean="0"/>
              <a:t> </a:t>
            </a:r>
            <a:r>
              <a:rPr lang="es-CR" dirty="0" err="1" smtClean="0"/>
              <a:t>happens</a:t>
            </a:r>
            <a:r>
              <a:rPr lang="es-CR" dirty="0" smtClean="0"/>
              <a:t> at </a:t>
            </a:r>
            <a:r>
              <a:rPr lang="es-CR" dirty="0" err="1" smtClean="0"/>
              <a:t>the</a:t>
            </a:r>
            <a:r>
              <a:rPr lang="es-CR" dirty="0" smtClean="0"/>
              <a:t> central </a:t>
            </a:r>
            <a:r>
              <a:rPr lang="es-CR" dirty="0" err="1" smtClean="0"/>
              <a:t>level</a:t>
            </a:r>
            <a:r>
              <a:rPr lang="es-CR" dirty="0" smtClean="0"/>
              <a:t> and </a:t>
            </a:r>
            <a:r>
              <a:rPr lang="es-CR" dirty="0" err="1" smtClean="0"/>
              <a:t>does</a:t>
            </a:r>
            <a:r>
              <a:rPr lang="es-CR" dirty="0" smtClean="0"/>
              <a:t> </a:t>
            </a:r>
            <a:r>
              <a:rPr lang="es-CR" dirty="0" err="1" smtClean="0"/>
              <a:t>not</a:t>
            </a:r>
            <a:r>
              <a:rPr lang="es-CR" dirty="0" smtClean="0"/>
              <a:t> </a:t>
            </a:r>
            <a:r>
              <a:rPr lang="es-CR" dirty="0" err="1" smtClean="0"/>
              <a:t>allow</a:t>
            </a:r>
            <a:r>
              <a:rPr lang="es-CR" dirty="0" smtClean="0"/>
              <a:t> </a:t>
            </a:r>
            <a:r>
              <a:rPr lang="es-CR" dirty="0" err="1" smtClean="0"/>
              <a:t>for</a:t>
            </a:r>
            <a:r>
              <a:rPr lang="es-CR" dirty="0" smtClean="0"/>
              <a:t> </a:t>
            </a:r>
            <a:r>
              <a:rPr lang="es-CR" dirty="0" err="1" smtClean="0"/>
              <a:t>flexibilities</a:t>
            </a:r>
            <a:r>
              <a:rPr lang="es-CR" dirty="0" smtClean="0"/>
              <a:t> at </a:t>
            </a:r>
            <a:r>
              <a:rPr lang="es-CR" dirty="0" err="1" smtClean="0"/>
              <a:t>the</a:t>
            </a:r>
            <a:r>
              <a:rPr lang="es-CR" dirty="0" smtClean="0"/>
              <a:t> local </a:t>
            </a:r>
            <a:r>
              <a:rPr lang="es-CR" dirty="0" err="1" smtClean="0"/>
              <a:t>level</a:t>
            </a:r>
            <a:r>
              <a:rPr lang="es-CR" dirty="0" smtClean="0"/>
              <a:t> to plan and </a:t>
            </a:r>
            <a:r>
              <a:rPr lang="es-CR" dirty="0" err="1" smtClean="0"/>
              <a:t>react</a:t>
            </a:r>
            <a:r>
              <a:rPr lang="es-CR" dirty="0" smtClean="0"/>
              <a:t> </a:t>
            </a:r>
            <a:r>
              <a:rPr lang="es-CR" dirty="0" err="1" smtClean="0"/>
              <a:t>for</a:t>
            </a:r>
            <a:r>
              <a:rPr lang="es-CR" dirty="0" smtClean="0"/>
              <a:t> extreme </a:t>
            </a:r>
            <a:r>
              <a:rPr lang="es-CR" dirty="0" err="1" smtClean="0"/>
              <a:t>climatic</a:t>
            </a:r>
            <a:r>
              <a:rPr lang="es-CR" dirty="0" smtClean="0"/>
              <a:t> </a:t>
            </a:r>
            <a:r>
              <a:rPr lang="es-CR" dirty="0" err="1" smtClean="0"/>
              <a:t>events</a:t>
            </a:r>
            <a:endParaRPr lang="es-CR" dirty="0" smtClean="0"/>
          </a:p>
          <a:p>
            <a:pPr marL="800100" lvl="1" indent="-342900">
              <a:buFont typeface="Arial" panose="020B0604020202020204" pitchFamily="34" charset="0"/>
              <a:buChar char="•"/>
            </a:pPr>
            <a:r>
              <a:rPr lang="es-CR" dirty="0" err="1" smtClean="0"/>
              <a:t>Scepticism</a:t>
            </a:r>
            <a:r>
              <a:rPr lang="es-CR" dirty="0" smtClean="0"/>
              <a:t> </a:t>
            </a:r>
            <a:r>
              <a:rPr lang="es-CR" dirty="0" err="1" smtClean="0"/>
              <a:t>against</a:t>
            </a:r>
            <a:r>
              <a:rPr lang="es-CR" dirty="0" smtClean="0"/>
              <a:t> agro-</a:t>
            </a:r>
            <a:r>
              <a:rPr lang="es-CR" dirty="0" err="1" smtClean="0"/>
              <a:t>climatic</a:t>
            </a:r>
            <a:r>
              <a:rPr lang="es-CR" dirty="0" smtClean="0"/>
              <a:t> </a:t>
            </a:r>
            <a:r>
              <a:rPr lang="es-CR" dirty="0" err="1" smtClean="0"/>
              <a:t>information</a:t>
            </a:r>
            <a:r>
              <a:rPr lang="es-CR" dirty="0" smtClean="0"/>
              <a:t>, </a:t>
            </a:r>
            <a:r>
              <a:rPr lang="es-CR" dirty="0" err="1" smtClean="0"/>
              <a:t>especially</a:t>
            </a:r>
            <a:r>
              <a:rPr lang="es-CR" dirty="0" smtClean="0"/>
              <a:t> </a:t>
            </a:r>
            <a:r>
              <a:rPr lang="es-CR" dirty="0" err="1" smtClean="0"/>
              <a:t>forecasts</a:t>
            </a:r>
            <a:r>
              <a:rPr lang="es-CR" dirty="0" smtClean="0"/>
              <a:t>, </a:t>
            </a:r>
            <a:r>
              <a:rPr lang="es-CR" dirty="0" err="1" smtClean="0"/>
              <a:t>low</a:t>
            </a:r>
            <a:r>
              <a:rPr lang="es-CR" dirty="0" smtClean="0"/>
              <a:t> </a:t>
            </a:r>
            <a:r>
              <a:rPr lang="es-CR" dirty="0" err="1" smtClean="0"/>
              <a:t>climate</a:t>
            </a:r>
            <a:r>
              <a:rPr lang="es-CR" dirty="0" smtClean="0"/>
              <a:t> </a:t>
            </a:r>
            <a:r>
              <a:rPr lang="es-CR" dirty="0" err="1" smtClean="0"/>
              <a:t>literacy</a:t>
            </a:r>
            <a:endParaRPr lang="es-CR" dirty="0" smtClean="0"/>
          </a:p>
          <a:p>
            <a:pPr marL="800100" lvl="1" indent="-342900">
              <a:buFont typeface="Arial" panose="020B0604020202020204" pitchFamily="34" charset="0"/>
              <a:buChar char="•"/>
            </a:pPr>
            <a:r>
              <a:rPr lang="es-CR" dirty="0" smtClean="0"/>
              <a:t>Data </a:t>
            </a:r>
            <a:r>
              <a:rPr lang="es-CR" dirty="0" err="1" smtClean="0"/>
              <a:t>unavailable</a:t>
            </a:r>
            <a:r>
              <a:rPr lang="es-CR" dirty="0" smtClean="0"/>
              <a:t> </a:t>
            </a:r>
            <a:r>
              <a:rPr lang="es-CR" dirty="0" err="1" smtClean="0"/>
              <a:t>or</a:t>
            </a:r>
            <a:r>
              <a:rPr lang="es-CR" dirty="0" smtClean="0"/>
              <a:t> </a:t>
            </a:r>
            <a:r>
              <a:rPr lang="es-CR" dirty="0" err="1" smtClean="0"/>
              <a:t>not</a:t>
            </a:r>
            <a:r>
              <a:rPr lang="es-CR" dirty="0" smtClean="0"/>
              <a:t> at </a:t>
            </a:r>
            <a:r>
              <a:rPr lang="es-CR" dirty="0" err="1" smtClean="0"/>
              <a:t>the</a:t>
            </a:r>
            <a:r>
              <a:rPr lang="es-CR" dirty="0" smtClean="0"/>
              <a:t> </a:t>
            </a:r>
            <a:r>
              <a:rPr lang="es-CR" dirty="0" err="1" smtClean="0"/>
              <a:t>necessary</a:t>
            </a:r>
            <a:r>
              <a:rPr lang="es-CR" dirty="0" smtClean="0"/>
              <a:t> </a:t>
            </a:r>
            <a:r>
              <a:rPr lang="es-CR" dirty="0" err="1" smtClean="0"/>
              <a:t>scale</a:t>
            </a:r>
            <a:r>
              <a:rPr lang="es-CR" dirty="0" smtClean="0"/>
              <a:t>, </a:t>
            </a:r>
            <a:r>
              <a:rPr lang="es-CR" dirty="0" err="1" smtClean="0"/>
              <a:t>quality</a:t>
            </a:r>
            <a:r>
              <a:rPr lang="es-CR" dirty="0" smtClean="0"/>
              <a:t> and time</a:t>
            </a:r>
          </a:p>
          <a:p>
            <a:pPr marL="800100" lvl="1" indent="-342900">
              <a:buFont typeface="Arial" panose="020B0604020202020204" pitchFamily="34" charset="0"/>
              <a:buChar char="•"/>
            </a:pPr>
            <a:r>
              <a:rPr lang="es-CR" dirty="0" smtClean="0"/>
              <a:t>Little </a:t>
            </a:r>
            <a:r>
              <a:rPr lang="es-CR" dirty="0" err="1" smtClean="0"/>
              <a:t>standardized</a:t>
            </a:r>
            <a:r>
              <a:rPr lang="es-CR" dirty="0" smtClean="0"/>
              <a:t> </a:t>
            </a:r>
            <a:r>
              <a:rPr lang="es-CR" dirty="0" err="1" smtClean="0"/>
              <a:t>information</a:t>
            </a:r>
            <a:r>
              <a:rPr lang="es-CR" dirty="0" smtClean="0"/>
              <a:t> </a:t>
            </a:r>
            <a:r>
              <a:rPr lang="es-CR" dirty="0" err="1" smtClean="0"/>
              <a:t>on</a:t>
            </a:r>
            <a:r>
              <a:rPr lang="es-CR" dirty="0" smtClean="0"/>
              <a:t> local </a:t>
            </a:r>
            <a:r>
              <a:rPr lang="es-CR" dirty="0" err="1" smtClean="0"/>
              <a:t>vulnerability</a:t>
            </a:r>
            <a:r>
              <a:rPr lang="es-CR" dirty="0" smtClean="0"/>
              <a:t> and </a:t>
            </a:r>
            <a:r>
              <a:rPr lang="es-CR" dirty="0" err="1" smtClean="0"/>
              <a:t>resilience</a:t>
            </a:r>
            <a:endParaRPr lang="es-CR" dirty="0" smtClean="0"/>
          </a:p>
          <a:p>
            <a:pPr marL="800100" lvl="1" indent="-342900">
              <a:buFont typeface="Arial" panose="020B0604020202020204" pitchFamily="34" charset="0"/>
              <a:buChar char="•"/>
            </a:pPr>
            <a:r>
              <a:rPr lang="es-CR" dirty="0" err="1" smtClean="0"/>
              <a:t>Political</a:t>
            </a:r>
            <a:r>
              <a:rPr lang="es-CR" dirty="0" smtClean="0"/>
              <a:t> </a:t>
            </a:r>
            <a:r>
              <a:rPr lang="es-CR" dirty="0" err="1" smtClean="0"/>
              <a:t>dimension</a:t>
            </a:r>
            <a:r>
              <a:rPr lang="es-CR" dirty="0" smtClean="0"/>
              <a:t> of agro-</a:t>
            </a:r>
            <a:r>
              <a:rPr lang="es-CR" dirty="0" err="1" smtClean="0"/>
              <a:t>climatic</a:t>
            </a:r>
            <a:r>
              <a:rPr lang="es-CR" dirty="0" smtClean="0"/>
              <a:t> </a:t>
            </a:r>
            <a:r>
              <a:rPr lang="es-CR" dirty="0" err="1" smtClean="0"/>
              <a:t>information</a:t>
            </a:r>
            <a:r>
              <a:rPr lang="es-CR" dirty="0" smtClean="0"/>
              <a:t>: </a:t>
            </a:r>
            <a:r>
              <a:rPr lang="es-CR" dirty="0" err="1" smtClean="0"/>
              <a:t>clientelistic</a:t>
            </a:r>
            <a:r>
              <a:rPr lang="es-CR" dirty="0" smtClean="0"/>
              <a:t> vs </a:t>
            </a:r>
            <a:r>
              <a:rPr lang="es-CR" dirty="0" err="1" smtClean="0"/>
              <a:t>needs</a:t>
            </a:r>
            <a:r>
              <a:rPr lang="es-CR" dirty="0" smtClean="0"/>
              <a:t> </a:t>
            </a:r>
            <a:r>
              <a:rPr lang="es-CR" dirty="0" err="1" smtClean="0"/>
              <a:t>based</a:t>
            </a:r>
            <a:r>
              <a:rPr lang="es-CR" dirty="0" smtClean="0"/>
              <a:t> </a:t>
            </a:r>
            <a:r>
              <a:rPr lang="es-CR" dirty="0" err="1" smtClean="0"/>
              <a:t>planning</a:t>
            </a:r>
            <a:endParaRPr lang="es-CR" dirty="0" smtClean="0"/>
          </a:p>
          <a:p>
            <a:pPr lvl="1"/>
            <a:r>
              <a:rPr lang="es-CR" b="1" dirty="0" err="1" smtClean="0"/>
              <a:t>Low</a:t>
            </a:r>
            <a:r>
              <a:rPr lang="es-CR" b="1" dirty="0" smtClean="0"/>
              <a:t> </a:t>
            </a:r>
            <a:r>
              <a:rPr lang="es-CR" b="1" dirty="0" err="1" smtClean="0"/>
              <a:t>levels</a:t>
            </a:r>
            <a:r>
              <a:rPr lang="es-CR" b="1" dirty="0" smtClean="0"/>
              <a:t> of </a:t>
            </a:r>
            <a:r>
              <a:rPr lang="es-CR" b="1" dirty="0" err="1" smtClean="0"/>
              <a:t>institutional</a:t>
            </a:r>
            <a:r>
              <a:rPr lang="es-CR" b="1" dirty="0" smtClean="0"/>
              <a:t> </a:t>
            </a:r>
            <a:r>
              <a:rPr lang="es-CR" b="1" dirty="0" err="1" smtClean="0"/>
              <a:t>preparedness</a:t>
            </a:r>
            <a:r>
              <a:rPr lang="es-CR" b="1" dirty="0" smtClean="0"/>
              <a:t> to </a:t>
            </a:r>
            <a:r>
              <a:rPr lang="es-CR" b="1" dirty="0" err="1" smtClean="0"/>
              <a:t>respond</a:t>
            </a:r>
            <a:r>
              <a:rPr lang="es-CR" b="1" dirty="0" smtClean="0"/>
              <a:t> to extreme </a:t>
            </a:r>
            <a:r>
              <a:rPr lang="es-CR" b="1" dirty="0" err="1" smtClean="0"/>
              <a:t>climatic</a:t>
            </a:r>
            <a:r>
              <a:rPr lang="es-CR" b="1" dirty="0" smtClean="0"/>
              <a:t> </a:t>
            </a:r>
            <a:r>
              <a:rPr lang="es-CR" b="1" dirty="0" err="1" smtClean="0"/>
              <a:t>events</a:t>
            </a:r>
            <a:endParaRPr lang="es-CR" b="1" dirty="0" smtClean="0"/>
          </a:p>
          <a:p>
            <a:pPr marL="800100" lvl="1" indent="-342900">
              <a:buFont typeface="Arial" panose="020B0604020202020204" pitchFamily="34" charset="0"/>
              <a:buChar char="•"/>
            </a:pPr>
            <a:r>
              <a:rPr lang="es-CR" dirty="0" err="1" smtClean="0"/>
              <a:t>Drills</a:t>
            </a:r>
            <a:r>
              <a:rPr lang="es-CR" dirty="0" smtClean="0"/>
              <a:t> as a </a:t>
            </a:r>
            <a:r>
              <a:rPr lang="es-CR" dirty="0" err="1" smtClean="0"/>
              <a:t>tool</a:t>
            </a:r>
            <a:r>
              <a:rPr lang="es-CR" dirty="0" smtClean="0"/>
              <a:t> to </a:t>
            </a:r>
            <a:r>
              <a:rPr lang="es-CR" dirty="0" err="1" smtClean="0"/>
              <a:t>evaluate</a:t>
            </a:r>
            <a:r>
              <a:rPr lang="es-CR" dirty="0" smtClean="0"/>
              <a:t> </a:t>
            </a:r>
            <a:r>
              <a:rPr lang="es-CR" dirty="0" err="1" smtClean="0"/>
              <a:t>preparedness</a:t>
            </a:r>
            <a:r>
              <a:rPr lang="es-CR" dirty="0" smtClean="0"/>
              <a:t> to </a:t>
            </a:r>
            <a:r>
              <a:rPr lang="es-CR" dirty="0" err="1" smtClean="0"/>
              <a:t>slow-onset</a:t>
            </a:r>
            <a:r>
              <a:rPr lang="es-CR" dirty="0" smtClean="0"/>
              <a:t> </a:t>
            </a:r>
            <a:r>
              <a:rPr lang="es-CR" dirty="0" err="1" smtClean="0"/>
              <a:t>events</a:t>
            </a:r>
            <a:r>
              <a:rPr lang="es-CR" dirty="0" smtClean="0"/>
              <a:t> (</a:t>
            </a:r>
            <a:r>
              <a:rPr lang="es-CR" dirty="0" err="1" smtClean="0"/>
              <a:t>drought</a:t>
            </a:r>
            <a:r>
              <a:rPr lang="es-CR" dirty="0" smtClean="0"/>
              <a:t>)</a:t>
            </a:r>
          </a:p>
          <a:p>
            <a:pPr marL="800100" lvl="1" indent="-342900">
              <a:buFont typeface="Arial" panose="020B0604020202020204" pitchFamily="34" charset="0"/>
              <a:buChar char="•"/>
            </a:pPr>
            <a:r>
              <a:rPr lang="es-CR" dirty="0" err="1" smtClean="0"/>
              <a:t>Political</a:t>
            </a:r>
            <a:r>
              <a:rPr lang="es-CR" dirty="0" smtClean="0"/>
              <a:t> and </a:t>
            </a:r>
            <a:r>
              <a:rPr lang="es-CR" dirty="0" err="1" smtClean="0"/>
              <a:t>institutional</a:t>
            </a:r>
            <a:r>
              <a:rPr lang="es-CR" dirty="0" smtClean="0"/>
              <a:t> </a:t>
            </a:r>
            <a:r>
              <a:rPr lang="es-CR" dirty="0" err="1" smtClean="0"/>
              <a:t>context</a:t>
            </a:r>
            <a:r>
              <a:rPr lang="es-CR" dirty="0" smtClean="0"/>
              <a:t> </a:t>
            </a:r>
            <a:r>
              <a:rPr lang="es-CR" dirty="0" err="1" smtClean="0"/>
              <a:t>hinders</a:t>
            </a:r>
            <a:r>
              <a:rPr lang="es-CR" dirty="0" smtClean="0"/>
              <a:t> </a:t>
            </a:r>
            <a:r>
              <a:rPr lang="es-CR" dirty="0" err="1" smtClean="0"/>
              <a:t>organizational</a:t>
            </a:r>
            <a:r>
              <a:rPr lang="es-CR" dirty="0" smtClean="0"/>
              <a:t> </a:t>
            </a:r>
            <a:r>
              <a:rPr lang="es-CR" dirty="0" err="1" smtClean="0"/>
              <a:t>learning</a:t>
            </a:r>
            <a:r>
              <a:rPr lang="es-CR" dirty="0" smtClean="0"/>
              <a:t> </a:t>
            </a:r>
            <a:r>
              <a:rPr lang="es-CR" dirty="0" err="1" smtClean="0"/>
              <a:t>processes</a:t>
            </a:r>
            <a:endParaRPr lang="es-CR" dirty="0" smtClean="0"/>
          </a:p>
          <a:p>
            <a:pPr lvl="2"/>
            <a:endParaRPr lang="es-CR" dirty="0" smtClean="0"/>
          </a:p>
          <a:p>
            <a:pPr marL="800100" lvl="1" indent="-342900">
              <a:buFont typeface="Arial" panose="020B0604020202020204" pitchFamily="34" charset="0"/>
              <a:buChar char="•"/>
            </a:pPr>
            <a:endParaRPr lang="es-CR" dirty="0" smtClean="0"/>
          </a:p>
          <a:p>
            <a:pPr lvl="1"/>
            <a:endParaRPr lang="es-CR" dirty="0"/>
          </a:p>
          <a:p>
            <a:endParaRPr lang="es-CR" dirty="0"/>
          </a:p>
        </p:txBody>
      </p:sp>
    </p:spTree>
    <p:extLst>
      <p:ext uri="{BB962C8B-B14F-4D97-AF65-F5344CB8AC3E}">
        <p14:creationId xmlns:p14="http://schemas.microsoft.com/office/powerpoint/2010/main" val="3827020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err="1" smtClean="0"/>
              <a:t>Towards</a:t>
            </a:r>
            <a:r>
              <a:rPr lang="es-CR" dirty="0" smtClean="0"/>
              <a:t> </a:t>
            </a:r>
            <a:r>
              <a:rPr lang="es-CR" dirty="0" err="1" smtClean="0"/>
              <a:t>an</a:t>
            </a:r>
            <a:r>
              <a:rPr lang="es-CR" dirty="0" smtClean="0"/>
              <a:t> </a:t>
            </a:r>
            <a:r>
              <a:rPr lang="es-CR" dirty="0" err="1" smtClean="0"/>
              <a:t>integrated</a:t>
            </a:r>
            <a:r>
              <a:rPr lang="es-CR" dirty="0" smtClean="0"/>
              <a:t> </a:t>
            </a:r>
            <a:r>
              <a:rPr lang="es-CR" dirty="0" err="1" smtClean="0"/>
              <a:t>information</a:t>
            </a:r>
            <a:r>
              <a:rPr lang="es-CR" dirty="0" smtClean="0"/>
              <a:t> and </a:t>
            </a:r>
            <a:r>
              <a:rPr lang="es-CR" dirty="0" err="1" smtClean="0"/>
              <a:t>decision</a:t>
            </a:r>
            <a:r>
              <a:rPr lang="es-CR" dirty="0" smtClean="0"/>
              <a:t> </a:t>
            </a:r>
            <a:r>
              <a:rPr lang="es-CR" dirty="0" err="1" smtClean="0"/>
              <a:t>support</a:t>
            </a:r>
            <a:r>
              <a:rPr lang="es-CR" dirty="0" smtClean="0"/>
              <a:t> </a:t>
            </a:r>
            <a:r>
              <a:rPr lang="es-CR" dirty="0" err="1" smtClean="0"/>
              <a:t>system</a:t>
            </a:r>
            <a:r>
              <a:rPr lang="es-CR" dirty="0" smtClean="0"/>
              <a:t> </a:t>
            </a:r>
            <a:endParaRPr lang="es-CR" dirty="0"/>
          </a:p>
        </p:txBody>
      </p:sp>
      <p:sp>
        <p:nvSpPr>
          <p:cNvPr id="3" name="Marcador de texto 2"/>
          <p:cNvSpPr>
            <a:spLocks noGrp="1"/>
          </p:cNvSpPr>
          <p:nvPr>
            <p:ph type="body" sz="quarter" idx="14"/>
          </p:nvPr>
        </p:nvSpPr>
        <p:spPr/>
        <p:txBody>
          <a:bodyPr/>
          <a:lstStyle/>
          <a:p>
            <a:r>
              <a:rPr lang="es-CR" dirty="0" err="1" smtClean="0"/>
              <a:t>What</a:t>
            </a:r>
            <a:r>
              <a:rPr lang="es-CR" dirty="0" smtClean="0"/>
              <a:t> </a:t>
            </a:r>
            <a:r>
              <a:rPr lang="es-CR" dirty="0" err="1" smtClean="0"/>
              <a:t>did</a:t>
            </a:r>
            <a:r>
              <a:rPr lang="es-CR" dirty="0" smtClean="0"/>
              <a:t> </a:t>
            </a:r>
            <a:r>
              <a:rPr lang="es-CR" dirty="0" err="1" smtClean="0"/>
              <a:t>we</a:t>
            </a:r>
            <a:r>
              <a:rPr lang="es-CR" dirty="0" smtClean="0"/>
              <a:t> do?</a:t>
            </a:r>
            <a:endParaRPr lang="es-CR" dirty="0"/>
          </a:p>
          <a:p>
            <a:r>
              <a:rPr lang="es-CR" dirty="0" err="1"/>
              <a:t>Participatory</a:t>
            </a:r>
            <a:r>
              <a:rPr lang="es-CR" dirty="0"/>
              <a:t> and </a:t>
            </a:r>
            <a:r>
              <a:rPr lang="es-CR" dirty="0" err="1"/>
              <a:t>iterative</a:t>
            </a:r>
            <a:r>
              <a:rPr lang="es-CR" dirty="0"/>
              <a:t> </a:t>
            </a:r>
            <a:r>
              <a:rPr lang="es-CR" dirty="0" err="1"/>
              <a:t>co-design</a:t>
            </a:r>
            <a:r>
              <a:rPr lang="es-CR" dirty="0"/>
              <a:t> </a:t>
            </a:r>
            <a:r>
              <a:rPr lang="es-CR" dirty="0" err="1"/>
              <a:t>process</a:t>
            </a:r>
            <a:r>
              <a:rPr lang="es-CR" dirty="0"/>
              <a:t> </a:t>
            </a:r>
            <a:endParaRPr lang="es-CR" dirty="0" smtClean="0"/>
          </a:p>
          <a:p>
            <a:r>
              <a:rPr lang="es-CR" dirty="0" smtClean="0"/>
              <a:t>Workshops</a:t>
            </a:r>
            <a:r>
              <a:rPr lang="es-CR" dirty="0"/>
              <a:t>, </a:t>
            </a:r>
            <a:r>
              <a:rPr lang="es-CR" dirty="0" err="1"/>
              <a:t>expert</a:t>
            </a:r>
            <a:r>
              <a:rPr lang="es-CR" dirty="0"/>
              <a:t> </a:t>
            </a:r>
            <a:r>
              <a:rPr lang="es-CR" dirty="0" smtClean="0"/>
              <a:t>and </a:t>
            </a:r>
            <a:r>
              <a:rPr lang="es-CR" dirty="0" err="1" smtClean="0"/>
              <a:t>stakeholder</a:t>
            </a:r>
            <a:r>
              <a:rPr lang="es-CR" dirty="0" smtClean="0"/>
              <a:t> </a:t>
            </a:r>
            <a:r>
              <a:rPr lang="es-CR" dirty="0"/>
              <a:t>meetings, </a:t>
            </a:r>
            <a:r>
              <a:rPr lang="es-CR" dirty="0" err="1"/>
              <a:t>survey</a:t>
            </a:r>
            <a:r>
              <a:rPr lang="es-CR" dirty="0"/>
              <a:t>, </a:t>
            </a:r>
            <a:r>
              <a:rPr lang="es-CR" dirty="0" err="1"/>
              <a:t>choice</a:t>
            </a:r>
            <a:r>
              <a:rPr lang="es-CR" dirty="0"/>
              <a:t> </a:t>
            </a:r>
            <a:r>
              <a:rPr lang="es-CR" dirty="0" err="1"/>
              <a:t>experiment</a:t>
            </a:r>
            <a:r>
              <a:rPr lang="es-CR" dirty="0"/>
              <a:t>, </a:t>
            </a:r>
            <a:r>
              <a:rPr lang="es-CR" dirty="0" err="1"/>
              <a:t>qualitative</a:t>
            </a:r>
            <a:r>
              <a:rPr lang="es-CR" dirty="0"/>
              <a:t> interviews, </a:t>
            </a:r>
            <a:r>
              <a:rPr lang="es-CR" dirty="0" err="1"/>
              <a:t>participatory</a:t>
            </a:r>
            <a:r>
              <a:rPr lang="es-CR" dirty="0"/>
              <a:t> </a:t>
            </a:r>
            <a:r>
              <a:rPr lang="es-CR" dirty="0" err="1" smtClean="0"/>
              <a:t>observation</a:t>
            </a:r>
            <a:r>
              <a:rPr lang="es-CR" dirty="0" smtClean="0"/>
              <a:t>, </a:t>
            </a:r>
            <a:r>
              <a:rPr lang="es-CR" dirty="0" err="1" smtClean="0"/>
              <a:t>prototyping</a:t>
            </a:r>
            <a:r>
              <a:rPr lang="es-CR" dirty="0" smtClean="0"/>
              <a:t> and </a:t>
            </a:r>
            <a:r>
              <a:rPr lang="es-CR" dirty="0" err="1" smtClean="0"/>
              <a:t>pilot</a:t>
            </a:r>
            <a:r>
              <a:rPr lang="es-CR" dirty="0" smtClean="0"/>
              <a:t> </a:t>
            </a:r>
            <a:r>
              <a:rPr lang="es-CR" dirty="0" err="1" smtClean="0"/>
              <a:t>implementation</a:t>
            </a:r>
            <a:endParaRPr lang="es-CR" dirty="0"/>
          </a:p>
          <a:p>
            <a:endParaRPr lang="es-CR" dirty="0" smtClean="0"/>
          </a:p>
        </p:txBody>
      </p:sp>
      <p:pic>
        <p:nvPicPr>
          <p:cNvPr id="2050" name="Picture 2" descr="Design Thinking: A Quick 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209" y="3654421"/>
            <a:ext cx="7551581" cy="305276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609600" y="5874112"/>
            <a:ext cx="1954568" cy="430887"/>
          </a:xfrm>
          <a:prstGeom prst="rect">
            <a:avLst/>
          </a:prstGeom>
          <a:noFill/>
        </p:spPr>
        <p:txBody>
          <a:bodyPr wrap="square" rtlCol="0">
            <a:spAutoFit/>
          </a:bodyPr>
          <a:lstStyle/>
          <a:p>
            <a:r>
              <a:rPr lang="es-CR" sz="1100" b="1" dirty="0" err="1" smtClean="0">
                <a:solidFill>
                  <a:schemeClr val="accent4">
                    <a:lumMod val="10000"/>
                  </a:schemeClr>
                </a:solidFill>
                <a:latin typeface="Calibri" pitchFamily="34" charset="0"/>
                <a:cs typeface="Calibri" pitchFamily="34" charset="0"/>
              </a:rPr>
              <a:t>Source</a:t>
            </a:r>
            <a:r>
              <a:rPr lang="es-CR" sz="1100" b="1" dirty="0" smtClean="0">
                <a:solidFill>
                  <a:schemeClr val="accent4">
                    <a:lumMod val="10000"/>
                  </a:schemeClr>
                </a:solidFill>
                <a:latin typeface="Calibri" pitchFamily="34" charset="0"/>
                <a:cs typeface="Calibri" pitchFamily="34" charset="0"/>
              </a:rPr>
              <a:t>: </a:t>
            </a:r>
            <a:r>
              <a:rPr lang="es-CR" sz="1100" b="1" dirty="0" err="1" smtClean="0">
                <a:solidFill>
                  <a:schemeClr val="accent4">
                    <a:lumMod val="10000"/>
                  </a:schemeClr>
                </a:solidFill>
                <a:latin typeface="Calibri" pitchFamily="34" charset="0"/>
                <a:cs typeface="Calibri" pitchFamily="34" charset="0"/>
              </a:rPr>
              <a:t>Interaction</a:t>
            </a:r>
            <a:r>
              <a:rPr lang="es-CR" sz="1100" b="1" dirty="0" smtClean="0">
                <a:solidFill>
                  <a:schemeClr val="accent4">
                    <a:lumMod val="10000"/>
                  </a:schemeClr>
                </a:solidFill>
                <a:latin typeface="Calibri" pitchFamily="34" charset="0"/>
                <a:cs typeface="Calibri" pitchFamily="34" charset="0"/>
              </a:rPr>
              <a:t> </a:t>
            </a:r>
            <a:r>
              <a:rPr lang="es-CR" sz="1100" b="1" dirty="0" err="1" smtClean="0">
                <a:solidFill>
                  <a:schemeClr val="accent4">
                    <a:lumMod val="10000"/>
                  </a:schemeClr>
                </a:solidFill>
                <a:latin typeface="Calibri" pitchFamily="34" charset="0"/>
                <a:cs typeface="Calibri" pitchFamily="34" charset="0"/>
              </a:rPr>
              <a:t>Design</a:t>
            </a:r>
            <a:r>
              <a:rPr lang="es-CR" sz="1100" b="1" dirty="0" smtClean="0">
                <a:solidFill>
                  <a:schemeClr val="accent4">
                    <a:lumMod val="10000"/>
                  </a:schemeClr>
                </a:solidFill>
                <a:latin typeface="Calibri" pitchFamily="34" charset="0"/>
                <a:cs typeface="Calibri" pitchFamily="34" charset="0"/>
              </a:rPr>
              <a:t> </a:t>
            </a:r>
            <a:r>
              <a:rPr lang="es-CR" sz="1100" b="1" dirty="0" err="1" smtClean="0">
                <a:solidFill>
                  <a:schemeClr val="accent4">
                    <a:lumMod val="10000"/>
                  </a:schemeClr>
                </a:solidFill>
                <a:latin typeface="Calibri" pitchFamily="34" charset="0"/>
                <a:cs typeface="Calibri" pitchFamily="34" charset="0"/>
              </a:rPr>
              <a:t>Foundation</a:t>
            </a:r>
            <a:r>
              <a:rPr lang="es-CR" sz="1100" b="1" dirty="0" smtClean="0">
                <a:solidFill>
                  <a:schemeClr val="accent4">
                    <a:lumMod val="10000"/>
                  </a:schemeClr>
                </a:solidFill>
                <a:latin typeface="Calibri" pitchFamily="34" charset="0"/>
                <a:cs typeface="Calibri" pitchFamily="34" charset="0"/>
              </a:rPr>
              <a:t> </a:t>
            </a:r>
          </a:p>
        </p:txBody>
      </p:sp>
    </p:spTree>
    <p:extLst>
      <p:ext uri="{BB962C8B-B14F-4D97-AF65-F5344CB8AC3E}">
        <p14:creationId xmlns:p14="http://schemas.microsoft.com/office/powerpoint/2010/main" val="303519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err="1"/>
              <a:t>Towards</a:t>
            </a:r>
            <a:r>
              <a:rPr lang="es-CR" dirty="0"/>
              <a:t> </a:t>
            </a:r>
            <a:r>
              <a:rPr lang="es-CR" dirty="0" err="1"/>
              <a:t>an</a:t>
            </a:r>
            <a:r>
              <a:rPr lang="es-CR" dirty="0"/>
              <a:t> </a:t>
            </a:r>
            <a:r>
              <a:rPr lang="es-CR" dirty="0" err="1"/>
              <a:t>integrated</a:t>
            </a:r>
            <a:r>
              <a:rPr lang="es-CR" dirty="0"/>
              <a:t> </a:t>
            </a:r>
            <a:r>
              <a:rPr lang="es-CR" dirty="0" err="1"/>
              <a:t>information</a:t>
            </a:r>
            <a:r>
              <a:rPr lang="es-CR" dirty="0"/>
              <a:t> and </a:t>
            </a:r>
            <a:r>
              <a:rPr lang="es-CR" dirty="0" err="1"/>
              <a:t>decision</a:t>
            </a:r>
            <a:r>
              <a:rPr lang="es-CR" dirty="0"/>
              <a:t> </a:t>
            </a:r>
            <a:r>
              <a:rPr lang="es-CR" dirty="0" err="1"/>
              <a:t>support</a:t>
            </a:r>
            <a:r>
              <a:rPr lang="es-CR" dirty="0"/>
              <a:t> </a:t>
            </a:r>
            <a:r>
              <a:rPr lang="es-CR" dirty="0" err="1"/>
              <a:t>system</a:t>
            </a:r>
            <a:r>
              <a:rPr lang="es-CR" dirty="0"/>
              <a:t> </a:t>
            </a:r>
          </a:p>
        </p:txBody>
      </p:sp>
      <p:sp>
        <p:nvSpPr>
          <p:cNvPr id="3" name="Marcador de texto 2"/>
          <p:cNvSpPr>
            <a:spLocks noGrp="1"/>
          </p:cNvSpPr>
          <p:nvPr>
            <p:ph type="body" sz="quarter" idx="14"/>
          </p:nvPr>
        </p:nvSpPr>
        <p:spPr/>
        <p:txBody>
          <a:bodyPr/>
          <a:lstStyle/>
          <a:p>
            <a:pPr marL="457200" indent="-457200">
              <a:buFont typeface="Arial" panose="020B0604020202020204" pitchFamily="34" charset="0"/>
              <a:buChar char="•"/>
            </a:pPr>
            <a:r>
              <a:rPr lang="es-CR" dirty="0" smtClean="0"/>
              <a:t>Co-</a:t>
            </a:r>
            <a:r>
              <a:rPr lang="es-CR" dirty="0" err="1" smtClean="0"/>
              <a:t>design</a:t>
            </a:r>
            <a:r>
              <a:rPr lang="es-CR" dirty="0" smtClean="0"/>
              <a:t> </a:t>
            </a:r>
            <a:r>
              <a:rPr lang="es-CR" dirty="0" smtClean="0"/>
              <a:t>of </a:t>
            </a:r>
            <a:r>
              <a:rPr lang="es-CR" dirty="0" err="1" smtClean="0"/>
              <a:t>an</a:t>
            </a:r>
            <a:r>
              <a:rPr lang="es-CR" dirty="0" smtClean="0"/>
              <a:t> </a:t>
            </a:r>
            <a:r>
              <a:rPr lang="es-CR" dirty="0" err="1" smtClean="0"/>
              <a:t>information</a:t>
            </a:r>
            <a:r>
              <a:rPr lang="es-CR" dirty="0" smtClean="0"/>
              <a:t> </a:t>
            </a:r>
            <a:r>
              <a:rPr lang="es-CR" dirty="0" err="1" smtClean="0"/>
              <a:t>system</a:t>
            </a:r>
            <a:r>
              <a:rPr lang="es-CR" dirty="0" smtClean="0"/>
              <a:t> to </a:t>
            </a:r>
            <a:r>
              <a:rPr lang="es-CR" dirty="0" err="1" smtClean="0"/>
              <a:t>guide</a:t>
            </a:r>
            <a:r>
              <a:rPr lang="es-CR" dirty="0" smtClean="0"/>
              <a:t> </a:t>
            </a:r>
            <a:r>
              <a:rPr lang="es-CR" dirty="0" err="1" smtClean="0"/>
              <a:t>decision</a:t>
            </a:r>
            <a:r>
              <a:rPr lang="es-CR" dirty="0" smtClean="0"/>
              <a:t> </a:t>
            </a:r>
            <a:r>
              <a:rPr lang="es-CR" dirty="0" err="1" smtClean="0"/>
              <a:t>making</a:t>
            </a:r>
            <a:r>
              <a:rPr lang="es-CR" dirty="0" smtClean="0"/>
              <a:t> and bridge </a:t>
            </a:r>
            <a:r>
              <a:rPr lang="es-CR" dirty="0" err="1" smtClean="0"/>
              <a:t>the</a:t>
            </a:r>
            <a:r>
              <a:rPr lang="es-CR" dirty="0" smtClean="0"/>
              <a:t> gap </a:t>
            </a:r>
            <a:r>
              <a:rPr lang="es-CR" dirty="0" err="1" smtClean="0"/>
              <a:t>between</a:t>
            </a:r>
            <a:r>
              <a:rPr lang="es-CR" dirty="0" smtClean="0"/>
              <a:t> local </a:t>
            </a:r>
            <a:r>
              <a:rPr lang="es-CR" dirty="0" err="1" smtClean="0"/>
              <a:t>communities</a:t>
            </a:r>
            <a:r>
              <a:rPr lang="es-CR" dirty="0" smtClean="0"/>
              <a:t> and </a:t>
            </a:r>
            <a:r>
              <a:rPr lang="es-CR" dirty="0" err="1" smtClean="0"/>
              <a:t>decision</a:t>
            </a:r>
            <a:r>
              <a:rPr lang="es-CR" dirty="0" smtClean="0"/>
              <a:t> </a:t>
            </a:r>
            <a:r>
              <a:rPr lang="es-CR" dirty="0" err="1" smtClean="0"/>
              <a:t>makers</a:t>
            </a:r>
            <a:endParaRPr lang="es-CR" dirty="0" smtClean="0"/>
          </a:p>
          <a:p>
            <a:pPr marL="914400" lvl="1" indent="-457200">
              <a:buFont typeface="Arial" panose="020B0604020202020204" pitchFamily="34" charset="0"/>
              <a:buChar char="•"/>
            </a:pPr>
            <a:r>
              <a:rPr lang="es-CR" dirty="0" err="1" smtClean="0"/>
              <a:t>Integration</a:t>
            </a:r>
            <a:r>
              <a:rPr lang="es-CR" dirty="0" smtClean="0"/>
              <a:t> of </a:t>
            </a:r>
            <a:r>
              <a:rPr lang="es-CR" dirty="0" err="1" smtClean="0"/>
              <a:t>the</a:t>
            </a:r>
            <a:r>
              <a:rPr lang="es-CR" dirty="0" smtClean="0"/>
              <a:t> </a:t>
            </a:r>
            <a:r>
              <a:rPr lang="es-CR" dirty="0" err="1" smtClean="0"/>
              <a:t>system</a:t>
            </a:r>
            <a:r>
              <a:rPr lang="es-CR" dirty="0" smtClean="0"/>
              <a:t> in </a:t>
            </a:r>
            <a:r>
              <a:rPr lang="es-CR" dirty="0" err="1" smtClean="0"/>
              <a:t>an</a:t>
            </a:r>
            <a:r>
              <a:rPr lang="es-CR" dirty="0" smtClean="0"/>
              <a:t> </a:t>
            </a:r>
            <a:r>
              <a:rPr lang="es-CR" dirty="0" err="1" smtClean="0"/>
              <a:t>existing</a:t>
            </a:r>
            <a:r>
              <a:rPr lang="es-CR" dirty="0" smtClean="0"/>
              <a:t>, </a:t>
            </a:r>
            <a:r>
              <a:rPr lang="es-CR" dirty="0" err="1" smtClean="0"/>
              <a:t>institutionalized</a:t>
            </a:r>
            <a:r>
              <a:rPr lang="es-CR" dirty="0" smtClean="0"/>
              <a:t> </a:t>
            </a:r>
            <a:r>
              <a:rPr lang="es-CR" dirty="0" err="1" smtClean="0"/>
              <a:t>format</a:t>
            </a:r>
            <a:r>
              <a:rPr lang="es-CR" dirty="0" smtClean="0"/>
              <a:t>: Municipal </a:t>
            </a:r>
            <a:r>
              <a:rPr lang="es-CR" dirty="0" err="1" smtClean="0"/>
              <a:t>Councils</a:t>
            </a:r>
            <a:r>
              <a:rPr lang="es-CR" dirty="0" smtClean="0"/>
              <a:t> </a:t>
            </a:r>
            <a:r>
              <a:rPr lang="es-CR" dirty="0" err="1" smtClean="0"/>
              <a:t>for</a:t>
            </a:r>
            <a:r>
              <a:rPr lang="es-CR" dirty="0" smtClean="0"/>
              <a:t> </a:t>
            </a:r>
            <a:r>
              <a:rPr lang="es-CR" dirty="0" err="1" smtClean="0"/>
              <a:t>Food</a:t>
            </a:r>
            <a:r>
              <a:rPr lang="es-CR" dirty="0" smtClean="0"/>
              <a:t> and </a:t>
            </a:r>
            <a:r>
              <a:rPr lang="es-CR" dirty="0" err="1" smtClean="0"/>
              <a:t>Nutrition</a:t>
            </a:r>
            <a:r>
              <a:rPr lang="es-CR" dirty="0" smtClean="0"/>
              <a:t> Security (COMUSAN)</a:t>
            </a:r>
          </a:p>
          <a:p>
            <a:pPr marL="914400" lvl="1" indent="-457200">
              <a:buFont typeface="Arial" panose="020B0604020202020204" pitchFamily="34" charset="0"/>
              <a:buChar char="•"/>
            </a:pPr>
            <a:r>
              <a:rPr lang="es-CR" dirty="0" err="1"/>
              <a:t>D</a:t>
            </a:r>
            <a:r>
              <a:rPr lang="es-CR" dirty="0" err="1" smtClean="0"/>
              <a:t>efinition</a:t>
            </a:r>
            <a:r>
              <a:rPr lang="es-CR" dirty="0" smtClean="0"/>
              <a:t> of </a:t>
            </a:r>
            <a:r>
              <a:rPr lang="es-CR" dirty="0" err="1" smtClean="0"/>
              <a:t>socioeconomic</a:t>
            </a:r>
            <a:r>
              <a:rPr lang="es-CR" dirty="0" smtClean="0"/>
              <a:t> and </a:t>
            </a:r>
            <a:r>
              <a:rPr lang="es-CR" dirty="0" err="1" smtClean="0"/>
              <a:t>agroclimatic</a:t>
            </a:r>
            <a:r>
              <a:rPr lang="es-CR" dirty="0" smtClean="0"/>
              <a:t> </a:t>
            </a:r>
            <a:r>
              <a:rPr lang="es-CR" dirty="0" err="1" smtClean="0"/>
              <a:t>indicators</a:t>
            </a:r>
            <a:r>
              <a:rPr lang="es-CR" dirty="0" smtClean="0"/>
              <a:t> to be </a:t>
            </a:r>
            <a:r>
              <a:rPr lang="es-CR" dirty="0" err="1" smtClean="0"/>
              <a:t>evaluated</a:t>
            </a:r>
            <a:r>
              <a:rPr lang="es-CR" dirty="0" smtClean="0"/>
              <a:t> </a:t>
            </a:r>
            <a:r>
              <a:rPr lang="es-CR" dirty="0" err="1" smtClean="0"/>
              <a:t>on</a:t>
            </a:r>
            <a:r>
              <a:rPr lang="es-CR" dirty="0" smtClean="0"/>
              <a:t> a </a:t>
            </a:r>
            <a:r>
              <a:rPr lang="es-CR" dirty="0" err="1" smtClean="0"/>
              <a:t>monthly</a:t>
            </a:r>
            <a:r>
              <a:rPr lang="es-CR" dirty="0" smtClean="0"/>
              <a:t> </a:t>
            </a:r>
            <a:r>
              <a:rPr lang="es-CR" dirty="0" err="1" smtClean="0"/>
              <a:t>basis</a:t>
            </a:r>
            <a:endParaRPr lang="es-CR" dirty="0" smtClean="0"/>
          </a:p>
          <a:p>
            <a:pPr marL="914400" lvl="1" indent="-457200">
              <a:buFont typeface="Arial" panose="020B0604020202020204" pitchFamily="34" charset="0"/>
              <a:buChar char="•"/>
            </a:pPr>
            <a:r>
              <a:rPr lang="es-CR" dirty="0" err="1" smtClean="0"/>
              <a:t>Tool</a:t>
            </a:r>
            <a:r>
              <a:rPr lang="es-CR" dirty="0" smtClean="0"/>
              <a:t> to </a:t>
            </a:r>
            <a:r>
              <a:rPr lang="es-CR" dirty="0" err="1" smtClean="0"/>
              <a:t>analyze</a:t>
            </a:r>
            <a:r>
              <a:rPr lang="es-CR" dirty="0" smtClean="0"/>
              <a:t> data</a:t>
            </a:r>
          </a:p>
          <a:p>
            <a:pPr marL="914400" lvl="1" indent="-457200">
              <a:buFont typeface="Arial" panose="020B0604020202020204" pitchFamily="34" charset="0"/>
              <a:buChar char="•"/>
            </a:pPr>
            <a:r>
              <a:rPr lang="es-CR" dirty="0" smtClean="0"/>
              <a:t>Web interface </a:t>
            </a:r>
            <a:r>
              <a:rPr lang="es-CR" dirty="0" err="1" smtClean="0"/>
              <a:t>connected</a:t>
            </a:r>
            <a:r>
              <a:rPr lang="es-CR" dirty="0" smtClean="0"/>
              <a:t> to Smart-pone data </a:t>
            </a:r>
            <a:r>
              <a:rPr lang="es-CR" dirty="0" err="1" smtClean="0"/>
              <a:t>collection</a:t>
            </a:r>
            <a:r>
              <a:rPr lang="es-CR" dirty="0" smtClean="0"/>
              <a:t> </a:t>
            </a:r>
            <a:r>
              <a:rPr lang="es-CR" dirty="0" err="1" smtClean="0"/>
              <a:t>tool</a:t>
            </a:r>
            <a:endParaRPr lang="es-CR" dirty="0" smtClean="0"/>
          </a:p>
          <a:p>
            <a:pPr marL="914400" lvl="1" indent="-457200">
              <a:buFont typeface="Arial" panose="020B0604020202020204" pitchFamily="34" charset="0"/>
              <a:buChar char="•"/>
            </a:pPr>
            <a:r>
              <a:rPr lang="es-CR" dirty="0" err="1" smtClean="0"/>
              <a:t>Information</a:t>
            </a:r>
            <a:r>
              <a:rPr lang="es-CR" dirty="0" smtClean="0"/>
              <a:t> </a:t>
            </a:r>
            <a:r>
              <a:rPr lang="es-CR" dirty="0" err="1" smtClean="0"/>
              <a:t>product</a:t>
            </a:r>
            <a:r>
              <a:rPr lang="es-CR" dirty="0" smtClean="0"/>
              <a:t> </a:t>
            </a:r>
            <a:r>
              <a:rPr lang="es-CR" dirty="0" err="1" smtClean="0"/>
              <a:t>for</a:t>
            </a:r>
            <a:r>
              <a:rPr lang="es-CR" dirty="0" smtClean="0"/>
              <a:t> </a:t>
            </a:r>
            <a:r>
              <a:rPr lang="es-CR" dirty="0" err="1" smtClean="0"/>
              <a:t>decision</a:t>
            </a:r>
            <a:r>
              <a:rPr lang="es-CR" dirty="0" smtClean="0"/>
              <a:t> </a:t>
            </a:r>
            <a:r>
              <a:rPr lang="es-CR" dirty="0" err="1" smtClean="0"/>
              <a:t>makers</a:t>
            </a:r>
            <a:r>
              <a:rPr lang="es-CR" dirty="0" smtClean="0"/>
              <a:t> </a:t>
            </a:r>
          </a:p>
          <a:p>
            <a:pPr marL="914400" lvl="1" indent="-457200">
              <a:buFont typeface="Arial" panose="020B0604020202020204" pitchFamily="34" charset="0"/>
              <a:buChar char="•"/>
            </a:pPr>
            <a:r>
              <a:rPr lang="es-CR" dirty="0" err="1" smtClean="0"/>
              <a:t>Piloting</a:t>
            </a:r>
            <a:r>
              <a:rPr lang="es-CR" dirty="0" smtClean="0"/>
              <a:t>, </a:t>
            </a:r>
            <a:r>
              <a:rPr lang="es-CR" dirty="0" err="1" smtClean="0"/>
              <a:t>testing</a:t>
            </a:r>
            <a:r>
              <a:rPr lang="es-CR" dirty="0" smtClean="0"/>
              <a:t>, </a:t>
            </a:r>
            <a:r>
              <a:rPr lang="es-CR" dirty="0" err="1" smtClean="0"/>
              <a:t>scaling</a:t>
            </a:r>
            <a:endParaRPr lang="es-CR" dirty="0"/>
          </a:p>
        </p:txBody>
      </p:sp>
    </p:spTree>
    <p:extLst>
      <p:ext uri="{BB962C8B-B14F-4D97-AF65-F5344CB8AC3E}">
        <p14:creationId xmlns:p14="http://schemas.microsoft.com/office/powerpoint/2010/main" val="34737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sp>
        <p:nvSpPr>
          <p:cNvPr id="3" name="Marcador de texto 2"/>
          <p:cNvSpPr>
            <a:spLocks noGrp="1"/>
          </p:cNvSpPr>
          <p:nvPr>
            <p:ph type="body" sz="quarter" idx="14"/>
          </p:nvPr>
        </p:nvSpPr>
        <p:spPr/>
        <p:txBody>
          <a:bodyPr/>
          <a:lstStyle/>
          <a:p>
            <a:endParaRPr lang="es-CR" dirty="0"/>
          </a:p>
        </p:txBody>
      </p:sp>
      <p:pic>
        <p:nvPicPr>
          <p:cNvPr id="5" name="Imagen 4"/>
          <p:cNvPicPr>
            <a:picLocks noChangeAspect="1"/>
          </p:cNvPicPr>
          <p:nvPr/>
        </p:nvPicPr>
        <p:blipFill>
          <a:blip r:embed="rId2"/>
          <a:stretch>
            <a:fillRect/>
          </a:stretch>
        </p:blipFill>
        <p:spPr>
          <a:xfrm>
            <a:off x="0" y="12787"/>
            <a:ext cx="6357392" cy="3574288"/>
          </a:xfrm>
          <a:prstGeom prst="rect">
            <a:avLst/>
          </a:prstGeom>
        </p:spPr>
      </p:pic>
      <p:pic>
        <p:nvPicPr>
          <p:cNvPr id="6" name="Imagen 5"/>
          <p:cNvPicPr>
            <a:picLocks noChangeAspect="1"/>
          </p:cNvPicPr>
          <p:nvPr/>
        </p:nvPicPr>
        <p:blipFill>
          <a:blip r:embed="rId3"/>
          <a:stretch>
            <a:fillRect/>
          </a:stretch>
        </p:blipFill>
        <p:spPr>
          <a:xfrm>
            <a:off x="4153027" y="-63869"/>
            <a:ext cx="9020047" cy="5071300"/>
          </a:xfrm>
          <a:prstGeom prst="rect">
            <a:avLst/>
          </a:prstGeom>
        </p:spPr>
      </p:pic>
      <p:pic>
        <p:nvPicPr>
          <p:cNvPr id="7" name="Imagen 6"/>
          <p:cNvPicPr>
            <a:picLocks noChangeAspect="1"/>
          </p:cNvPicPr>
          <p:nvPr/>
        </p:nvPicPr>
        <p:blipFill>
          <a:blip r:embed="rId4"/>
          <a:stretch>
            <a:fillRect/>
          </a:stretch>
        </p:blipFill>
        <p:spPr>
          <a:xfrm>
            <a:off x="181958" y="873125"/>
            <a:ext cx="10959785" cy="6161870"/>
          </a:xfrm>
          <a:prstGeom prst="rect">
            <a:avLst/>
          </a:prstGeom>
        </p:spPr>
      </p:pic>
    </p:spTree>
    <p:extLst>
      <p:ext uri="{BB962C8B-B14F-4D97-AF65-F5344CB8AC3E}">
        <p14:creationId xmlns:p14="http://schemas.microsoft.com/office/powerpoint/2010/main" val="10130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5826" y="2906870"/>
            <a:ext cx="10940348" cy="882493"/>
          </a:xfrm>
        </p:spPr>
        <p:txBody>
          <a:bodyPr/>
          <a:lstStyle/>
          <a:p>
            <a:pPr algn="ctr"/>
            <a:r>
              <a:rPr lang="es-CR" dirty="0" err="1" smtClean="0"/>
              <a:t>Disciplinarity</a:t>
            </a:r>
            <a:r>
              <a:rPr lang="es-CR" dirty="0" smtClean="0"/>
              <a:t> and </a:t>
            </a:r>
            <a:r>
              <a:rPr lang="es-CR" dirty="0" err="1" smtClean="0"/>
              <a:t>Interdisciplinarity</a:t>
            </a:r>
            <a:r>
              <a:rPr lang="es-CR" dirty="0" smtClean="0"/>
              <a:t> </a:t>
            </a:r>
            <a:endParaRPr lang="es-CR" dirty="0"/>
          </a:p>
        </p:txBody>
      </p:sp>
    </p:spTree>
    <p:extLst>
      <p:ext uri="{BB962C8B-B14F-4D97-AF65-F5344CB8AC3E}">
        <p14:creationId xmlns:p14="http://schemas.microsoft.com/office/powerpoint/2010/main" val="1432314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err="1" smtClean="0"/>
              <a:t>Good</a:t>
            </a:r>
            <a:r>
              <a:rPr lang="es-CR" dirty="0" smtClean="0"/>
              <a:t> data </a:t>
            </a:r>
            <a:r>
              <a:rPr lang="es-CR" dirty="0" err="1" smtClean="0"/>
              <a:t>is</a:t>
            </a:r>
            <a:r>
              <a:rPr lang="es-CR" dirty="0" smtClean="0"/>
              <a:t> </a:t>
            </a:r>
            <a:r>
              <a:rPr lang="es-CR" dirty="0" err="1" smtClean="0"/>
              <a:t>not</a:t>
            </a:r>
            <a:r>
              <a:rPr lang="es-CR" dirty="0" smtClean="0"/>
              <a:t> </a:t>
            </a:r>
            <a:r>
              <a:rPr lang="es-CR" dirty="0" err="1" smtClean="0"/>
              <a:t>automatically</a:t>
            </a:r>
            <a:r>
              <a:rPr lang="es-CR" dirty="0" smtClean="0"/>
              <a:t> </a:t>
            </a:r>
            <a:r>
              <a:rPr lang="es-CR" dirty="0" err="1" smtClean="0"/>
              <a:t>used</a:t>
            </a:r>
            <a:r>
              <a:rPr lang="es-CR" dirty="0" smtClean="0"/>
              <a:t/>
            </a:r>
            <a:br>
              <a:rPr lang="es-CR" dirty="0" smtClean="0"/>
            </a:br>
            <a:r>
              <a:rPr lang="es-CR" dirty="0" err="1" smtClean="0"/>
              <a:t>Good</a:t>
            </a:r>
            <a:r>
              <a:rPr lang="es-CR" dirty="0" smtClean="0"/>
              <a:t> data </a:t>
            </a:r>
            <a:r>
              <a:rPr lang="es-CR" dirty="0" err="1" smtClean="0"/>
              <a:t>does</a:t>
            </a:r>
            <a:r>
              <a:rPr lang="es-CR" dirty="0" smtClean="0"/>
              <a:t> </a:t>
            </a:r>
            <a:r>
              <a:rPr lang="es-CR" dirty="0" err="1" smtClean="0"/>
              <a:t>not</a:t>
            </a:r>
            <a:r>
              <a:rPr lang="es-CR" dirty="0" smtClean="0"/>
              <a:t> </a:t>
            </a:r>
            <a:r>
              <a:rPr lang="es-CR" dirty="0" err="1" smtClean="0"/>
              <a:t>necessarily</a:t>
            </a:r>
            <a:r>
              <a:rPr lang="es-CR" dirty="0" smtClean="0"/>
              <a:t> lead to </a:t>
            </a:r>
            <a:r>
              <a:rPr lang="es-CR" dirty="0" err="1" smtClean="0"/>
              <a:t>good</a:t>
            </a:r>
            <a:r>
              <a:rPr lang="es-CR" dirty="0" smtClean="0"/>
              <a:t> </a:t>
            </a:r>
            <a:r>
              <a:rPr lang="es-CR" dirty="0" err="1" smtClean="0"/>
              <a:t>decisions</a:t>
            </a:r>
            <a:r>
              <a:rPr lang="es-CR" dirty="0"/>
              <a:t/>
            </a:r>
            <a:br>
              <a:rPr lang="es-CR" dirty="0"/>
            </a:br>
            <a:endParaRPr lang="es-CR" dirty="0"/>
          </a:p>
        </p:txBody>
      </p:sp>
      <p:sp>
        <p:nvSpPr>
          <p:cNvPr id="3" name="Marcador de texto 2"/>
          <p:cNvSpPr>
            <a:spLocks noGrp="1"/>
          </p:cNvSpPr>
          <p:nvPr>
            <p:ph type="body" sz="quarter" idx="14"/>
          </p:nvPr>
        </p:nvSpPr>
        <p:spPr/>
        <p:txBody>
          <a:bodyPr/>
          <a:lstStyle/>
          <a:p>
            <a:pPr marL="457200" indent="-457200">
              <a:buFont typeface="Arial" panose="020B0604020202020204" pitchFamily="34" charset="0"/>
              <a:buChar char="•"/>
            </a:pPr>
            <a:r>
              <a:rPr lang="es-CR" dirty="0" smtClean="0"/>
              <a:t>IS </a:t>
            </a:r>
            <a:r>
              <a:rPr lang="es-CR" dirty="0" err="1" smtClean="0"/>
              <a:t>research</a:t>
            </a:r>
            <a:r>
              <a:rPr lang="es-CR" dirty="0" smtClean="0"/>
              <a:t> and </a:t>
            </a:r>
            <a:r>
              <a:rPr lang="es-CR" dirty="0" err="1" smtClean="0"/>
              <a:t>solution</a:t>
            </a:r>
            <a:r>
              <a:rPr lang="es-CR" dirty="0" smtClean="0"/>
              <a:t> </a:t>
            </a:r>
            <a:r>
              <a:rPr lang="es-CR" dirty="0" err="1" smtClean="0"/>
              <a:t>finding</a:t>
            </a:r>
            <a:r>
              <a:rPr lang="es-CR" dirty="0" smtClean="0"/>
              <a:t> </a:t>
            </a:r>
            <a:r>
              <a:rPr lang="es-CR" dirty="0" err="1" smtClean="0"/>
              <a:t>is</a:t>
            </a:r>
            <a:r>
              <a:rPr lang="es-CR" dirty="0" smtClean="0"/>
              <a:t> </a:t>
            </a:r>
            <a:r>
              <a:rPr lang="es-CR" dirty="0" err="1" smtClean="0"/>
              <a:t>only</a:t>
            </a:r>
            <a:r>
              <a:rPr lang="es-CR" dirty="0" smtClean="0"/>
              <a:t> </a:t>
            </a:r>
            <a:r>
              <a:rPr lang="es-CR" dirty="0" err="1" smtClean="0"/>
              <a:t>working</a:t>
            </a:r>
            <a:r>
              <a:rPr lang="es-CR" dirty="0" smtClean="0"/>
              <a:t> </a:t>
            </a:r>
            <a:r>
              <a:rPr lang="es-CR" dirty="0" err="1" smtClean="0"/>
              <a:t>with</a:t>
            </a:r>
            <a:r>
              <a:rPr lang="es-CR" dirty="0" smtClean="0"/>
              <a:t> </a:t>
            </a:r>
            <a:r>
              <a:rPr lang="es-CR" dirty="0" err="1" smtClean="0"/>
              <a:t>an</a:t>
            </a:r>
            <a:r>
              <a:rPr lang="es-CR" dirty="0" smtClean="0"/>
              <a:t> </a:t>
            </a:r>
            <a:r>
              <a:rPr lang="es-CR" dirty="0" err="1" smtClean="0"/>
              <a:t>interdisciplinary</a:t>
            </a:r>
            <a:r>
              <a:rPr lang="es-CR" dirty="0" smtClean="0"/>
              <a:t> and </a:t>
            </a:r>
            <a:r>
              <a:rPr lang="es-CR" dirty="0" err="1" smtClean="0"/>
              <a:t>multi-stakeholder</a:t>
            </a:r>
            <a:r>
              <a:rPr lang="es-CR" dirty="0" smtClean="0"/>
              <a:t> </a:t>
            </a:r>
            <a:r>
              <a:rPr lang="es-CR" dirty="0" err="1" smtClean="0"/>
              <a:t>perspective</a:t>
            </a:r>
            <a:endParaRPr lang="es-CR" dirty="0" smtClean="0"/>
          </a:p>
          <a:p>
            <a:pPr marL="457200" indent="-457200">
              <a:buFont typeface="Arial" panose="020B0604020202020204" pitchFamily="34" charset="0"/>
              <a:buChar char="•"/>
            </a:pPr>
            <a:endParaRPr lang="es-CR" dirty="0" smtClean="0"/>
          </a:p>
          <a:p>
            <a:endParaRPr lang="es-CR" dirty="0" smtClean="0"/>
          </a:p>
          <a:p>
            <a:pPr marL="457200" indent="-457200">
              <a:buFont typeface="Arial" panose="020B0604020202020204" pitchFamily="34" charset="0"/>
              <a:buChar char="•"/>
            </a:pPr>
            <a:endParaRPr lang="es-CR" dirty="0" smtClean="0"/>
          </a:p>
          <a:p>
            <a:pPr marL="914400" lvl="1" indent="-457200">
              <a:buFont typeface="Arial" panose="020B0604020202020204" pitchFamily="34" charset="0"/>
              <a:buChar char="•"/>
            </a:pPr>
            <a:endParaRPr lang="es-CR" dirty="0" smtClean="0"/>
          </a:p>
          <a:p>
            <a:pPr marL="457200" indent="-457200">
              <a:buFont typeface="Arial" panose="020B0604020202020204" pitchFamily="34" charset="0"/>
              <a:buChar char="•"/>
            </a:pPr>
            <a:endParaRPr lang="es-CR" dirty="0" smtClean="0"/>
          </a:p>
          <a:p>
            <a:pPr marL="457200" indent="-457200">
              <a:buFont typeface="Arial" panose="020B0604020202020204" pitchFamily="34" charset="0"/>
              <a:buChar char="•"/>
            </a:pPr>
            <a:endParaRPr lang="es-CR" dirty="0"/>
          </a:p>
        </p:txBody>
      </p:sp>
      <p:sp>
        <p:nvSpPr>
          <p:cNvPr id="4" name="Elipse 3"/>
          <p:cNvSpPr/>
          <p:nvPr/>
        </p:nvSpPr>
        <p:spPr>
          <a:xfrm>
            <a:off x="4648035" y="3032273"/>
            <a:ext cx="2359915" cy="2085256"/>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Information</a:t>
            </a:r>
            <a:endParaRPr lang="es-CR" dirty="0"/>
          </a:p>
        </p:txBody>
      </p:sp>
      <p:sp>
        <p:nvSpPr>
          <p:cNvPr id="5" name="Elipse 4"/>
          <p:cNvSpPr/>
          <p:nvPr/>
        </p:nvSpPr>
        <p:spPr>
          <a:xfrm>
            <a:off x="5516630" y="4326506"/>
            <a:ext cx="2316480" cy="2196293"/>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Decision</a:t>
            </a:r>
            <a:r>
              <a:rPr lang="es-CR" dirty="0" smtClean="0"/>
              <a:t> </a:t>
            </a:r>
            <a:r>
              <a:rPr lang="es-CR" dirty="0" err="1" smtClean="0"/>
              <a:t>making</a:t>
            </a:r>
            <a:endParaRPr lang="es-CR" dirty="0"/>
          </a:p>
        </p:txBody>
      </p:sp>
      <p:sp>
        <p:nvSpPr>
          <p:cNvPr id="6" name="Elipse 5"/>
          <p:cNvSpPr/>
          <p:nvPr/>
        </p:nvSpPr>
        <p:spPr>
          <a:xfrm>
            <a:off x="6602851" y="3032273"/>
            <a:ext cx="2460519" cy="2085256"/>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Information</a:t>
            </a:r>
            <a:r>
              <a:rPr lang="es-CR" dirty="0" smtClean="0"/>
              <a:t> </a:t>
            </a:r>
            <a:r>
              <a:rPr lang="es-CR" dirty="0" err="1" smtClean="0"/>
              <a:t>system</a:t>
            </a:r>
            <a:endParaRPr lang="es-CR" dirty="0"/>
          </a:p>
        </p:txBody>
      </p:sp>
      <p:sp>
        <p:nvSpPr>
          <p:cNvPr id="7" name="Rectángulo 6"/>
          <p:cNvSpPr/>
          <p:nvPr/>
        </p:nvSpPr>
        <p:spPr>
          <a:xfrm>
            <a:off x="2896091" y="3276600"/>
            <a:ext cx="2723659" cy="1049906"/>
          </a:xfrm>
          <a:prstGeom prst="rect">
            <a:avLst/>
          </a:prstGeom>
          <a:solidFill>
            <a:schemeClr val="bg2">
              <a:lumMod val="40000"/>
              <a:lumOff val="6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solidFill>
                  <a:schemeClr val="accent4">
                    <a:lumMod val="10000"/>
                  </a:schemeClr>
                </a:solidFill>
              </a:rPr>
              <a:t>Meterology</a:t>
            </a:r>
            <a:r>
              <a:rPr lang="es-CR" dirty="0" smtClean="0">
                <a:solidFill>
                  <a:schemeClr val="accent4">
                    <a:lumMod val="10000"/>
                  </a:schemeClr>
                </a:solidFill>
              </a:rPr>
              <a:t>, </a:t>
            </a:r>
            <a:r>
              <a:rPr lang="es-CR" dirty="0" err="1" smtClean="0">
                <a:solidFill>
                  <a:schemeClr val="accent4">
                    <a:lumMod val="10000"/>
                  </a:schemeClr>
                </a:solidFill>
              </a:rPr>
              <a:t>Climatology</a:t>
            </a:r>
            <a:r>
              <a:rPr lang="es-CR" dirty="0" smtClean="0">
                <a:solidFill>
                  <a:schemeClr val="accent4">
                    <a:lumMod val="10000"/>
                  </a:schemeClr>
                </a:solidFill>
              </a:rPr>
              <a:t>, </a:t>
            </a:r>
            <a:r>
              <a:rPr lang="es-CR" dirty="0" err="1" smtClean="0">
                <a:solidFill>
                  <a:schemeClr val="accent4">
                    <a:lumMod val="10000"/>
                  </a:schemeClr>
                </a:solidFill>
              </a:rPr>
              <a:t>Economics</a:t>
            </a:r>
            <a:r>
              <a:rPr lang="es-CR" dirty="0" smtClean="0">
                <a:solidFill>
                  <a:schemeClr val="accent4">
                    <a:lumMod val="10000"/>
                  </a:schemeClr>
                </a:solidFill>
              </a:rPr>
              <a:t>,  </a:t>
            </a:r>
            <a:r>
              <a:rPr lang="es-CR" smtClean="0">
                <a:solidFill>
                  <a:schemeClr val="accent4">
                    <a:lumMod val="10000"/>
                  </a:schemeClr>
                </a:solidFill>
              </a:rPr>
              <a:t>Agronomy</a:t>
            </a:r>
            <a:endParaRPr lang="es-CR" dirty="0">
              <a:solidFill>
                <a:schemeClr val="accent4">
                  <a:lumMod val="10000"/>
                </a:schemeClr>
              </a:solidFill>
            </a:endParaRPr>
          </a:p>
        </p:txBody>
      </p:sp>
      <p:sp>
        <p:nvSpPr>
          <p:cNvPr id="8" name="Rectángulo 7"/>
          <p:cNvSpPr/>
          <p:nvPr/>
        </p:nvSpPr>
        <p:spPr>
          <a:xfrm>
            <a:off x="7153767" y="5630863"/>
            <a:ext cx="2085484" cy="780899"/>
          </a:xfrm>
          <a:prstGeom prst="rect">
            <a:avLst/>
          </a:prstGeom>
          <a:solidFill>
            <a:schemeClr val="bg2">
              <a:lumMod val="40000"/>
              <a:lumOff val="6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solidFill>
                  <a:schemeClr val="accent4">
                    <a:lumMod val="10000"/>
                  </a:schemeClr>
                </a:solidFill>
              </a:rPr>
              <a:t>Economics</a:t>
            </a:r>
            <a:r>
              <a:rPr lang="es-CR" dirty="0" smtClean="0">
                <a:solidFill>
                  <a:schemeClr val="accent4">
                    <a:lumMod val="10000"/>
                  </a:schemeClr>
                </a:solidFill>
              </a:rPr>
              <a:t>, </a:t>
            </a:r>
            <a:r>
              <a:rPr lang="es-CR" dirty="0" err="1" smtClean="0">
                <a:solidFill>
                  <a:schemeClr val="accent4">
                    <a:lumMod val="10000"/>
                  </a:schemeClr>
                </a:solidFill>
              </a:rPr>
              <a:t>Ethnography</a:t>
            </a:r>
            <a:r>
              <a:rPr lang="es-CR" dirty="0" smtClean="0">
                <a:solidFill>
                  <a:schemeClr val="accent4">
                    <a:lumMod val="10000"/>
                  </a:schemeClr>
                </a:solidFill>
              </a:rPr>
              <a:t>, </a:t>
            </a:r>
            <a:r>
              <a:rPr lang="es-CR" dirty="0" err="1" smtClean="0">
                <a:solidFill>
                  <a:schemeClr val="accent4">
                    <a:lumMod val="10000"/>
                  </a:schemeClr>
                </a:solidFill>
              </a:rPr>
              <a:t>Psychology</a:t>
            </a:r>
            <a:endParaRPr lang="es-CR" dirty="0">
              <a:solidFill>
                <a:schemeClr val="accent4">
                  <a:lumMod val="10000"/>
                </a:schemeClr>
              </a:solidFill>
            </a:endParaRPr>
          </a:p>
        </p:txBody>
      </p:sp>
      <p:sp>
        <p:nvSpPr>
          <p:cNvPr id="9" name="Rectángulo 8"/>
          <p:cNvSpPr/>
          <p:nvPr/>
        </p:nvSpPr>
        <p:spPr>
          <a:xfrm>
            <a:off x="8284193" y="2894159"/>
            <a:ext cx="2757078" cy="949177"/>
          </a:xfrm>
          <a:prstGeom prst="rect">
            <a:avLst/>
          </a:prstGeom>
          <a:solidFill>
            <a:schemeClr val="bg2">
              <a:lumMod val="40000"/>
              <a:lumOff val="6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solidFill>
                  <a:schemeClr val="accent4">
                    <a:lumMod val="10000"/>
                  </a:schemeClr>
                </a:solidFill>
              </a:rPr>
              <a:t>Informatics</a:t>
            </a:r>
            <a:r>
              <a:rPr lang="es-CR" dirty="0" smtClean="0">
                <a:solidFill>
                  <a:schemeClr val="accent4">
                    <a:lumMod val="10000"/>
                  </a:schemeClr>
                </a:solidFill>
              </a:rPr>
              <a:t>, </a:t>
            </a:r>
            <a:r>
              <a:rPr lang="es-CR" dirty="0" err="1" smtClean="0">
                <a:solidFill>
                  <a:schemeClr val="accent4">
                    <a:lumMod val="10000"/>
                  </a:schemeClr>
                </a:solidFill>
              </a:rPr>
              <a:t>Information</a:t>
            </a:r>
            <a:r>
              <a:rPr lang="es-CR" dirty="0" smtClean="0">
                <a:solidFill>
                  <a:schemeClr val="accent4">
                    <a:lumMod val="10000"/>
                  </a:schemeClr>
                </a:solidFill>
              </a:rPr>
              <a:t> </a:t>
            </a:r>
            <a:r>
              <a:rPr lang="es-CR" dirty="0" err="1" smtClean="0">
                <a:solidFill>
                  <a:schemeClr val="accent4">
                    <a:lumMod val="10000"/>
                  </a:schemeClr>
                </a:solidFill>
              </a:rPr>
              <a:t>Science</a:t>
            </a:r>
            <a:r>
              <a:rPr lang="es-CR" dirty="0" smtClean="0">
                <a:solidFill>
                  <a:schemeClr val="accent4">
                    <a:lumMod val="10000"/>
                  </a:schemeClr>
                </a:solidFill>
              </a:rPr>
              <a:t>, </a:t>
            </a:r>
            <a:r>
              <a:rPr lang="es-CR" dirty="0" err="1" smtClean="0">
                <a:solidFill>
                  <a:schemeClr val="accent4">
                    <a:lumMod val="10000"/>
                  </a:schemeClr>
                </a:solidFill>
              </a:rPr>
              <a:t>User-Interaction</a:t>
            </a:r>
            <a:r>
              <a:rPr lang="es-CR" dirty="0" smtClean="0">
                <a:solidFill>
                  <a:schemeClr val="accent4">
                    <a:lumMod val="10000"/>
                  </a:schemeClr>
                </a:solidFill>
              </a:rPr>
              <a:t> </a:t>
            </a:r>
            <a:r>
              <a:rPr lang="es-CR" dirty="0" err="1" smtClean="0">
                <a:solidFill>
                  <a:schemeClr val="accent4">
                    <a:lumMod val="10000"/>
                  </a:schemeClr>
                </a:solidFill>
              </a:rPr>
              <a:t>Designer</a:t>
            </a:r>
            <a:endParaRPr lang="es-CR" dirty="0">
              <a:solidFill>
                <a:schemeClr val="accent4">
                  <a:lumMod val="10000"/>
                </a:schemeClr>
              </a:solidFill>
            </a:endParaRPr>
          </a:p>
        </p:txBody>
      </p:sp>
      <p:sp>
        <p:nvSpPr>
          <p:cNvPr id="10" name="Elipse 9"/>
          <p:cNvSpPr/>
          <p:nvPr/>
        </p:nvSpPr>
        <p:spPr>
          <a:xfrm>
            <a:off x="5976938" y="4001473"/>
            <a:ext cx="1728672" cy="781050"/>
          </a:xfrm>
          <a:prstGeom prst="ellipse">
            <a:avLst/>
          </a:prstGeom>
          <a:solidFill>
            <a:schemeClr val="bg2">
              <a:lumMod val="40000"/>
              <a:lumOff val="6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solidFill>
                  <a:schemeClr val="accent4">
                    <a:lumMod val="10000"/>
                  </a:schemeClr>
                </a:solidFill>
              </a:rPr>
              <a:t>User</a:t>
            </a:r>
            <a:r>
              <a:rPr lang="es-CR" dirty="0" smtClean="0">
                <a:solidFill>
                  <a:schemeClr val="accent4">
                    <a:lumMod val="10000"/>
                  </a:schemeClr>
                </a:solidFill>
              </a:rPr>
              <a:t> </a:t>
            </a:r>
            <a:r>
              <a:rPr lang="es-CR" dirty="0" err="1" smtClean="0">
                <a:solidFill>
                  <a:schemeClr val="accent4">
                    <a:lumMod val="10000"/>
                  </a:schemeClr>
                </a:solidFill>
              </a:rPr>
              <a:t>Stakeholder</a:t>
            </a:r>
            <a:endParaRPr lang="es-CR" dirty="0">
              <a:solidFill>
                <a:schemeClr val="accent4">
                  <a:lumMod val="10000"/>
                </a:schemeClr>
              </a:solidFill>
            </a:endParaRPr>
          </a:p>
        </p:txBody>
      </p:sp>
    </p:spTree>
    <p:extLst>
      <p:ext uri="{BB962C8B-B14F-4D97-AF65-F5344CB8AC3E}">
        <p14:creationId xmlns:p14="http://schemas.microsoft.com/office/powerpoint/2010/main" val="40503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5826" y="2892011"/>
            <a:ext cx="10940348" cy="882493"/>
          </a:xfrm>
        </p:spPr>
        <p:txBody>
          <a:bodyPr/>
          <a:lstStyle/>
          <a:p>
            <a:pPr algn="ctr"/>
            <a:r>
              <a:rPr lang="es-CR" dirty="0" err="1" smtClean="0"/>
              <a:t>Science-Policy</a:t>
            </a:r>
            <a:endParaRPr lang="es-CR" dirty="0"/>
          </a:p>
        </p:txBody>
      </p:sp>
      <p:sp>
        <p:nvSpPr>
          <p:cNvPr id="3" name="Marcador de texto 2"/>
          <p:cNvSpPr>
            <a:spLocks noGrp="1"/>
          </p:cNvSpPr>
          <p:nvPr>
            <p:ph type="body" sz="quarter" idx="14"/>
          </p:nvPr>
        </p:nvSpPr>
        <p:spPr/>
        <p:txBody>
          <a:bodyPr/>
          <a:lstStyle/>
          <a:p>
            <a:endParaRPr lang="es-CR" dirty="0"/>
          </a:p>
        </p:txBody>
      </p:sp>
    </p:spTree>
    <p:extLst>
      <p:ext uri="{BB962C8B-B14F-4D97-AF65-F5344CB8AC3E}">
        <p14:creationId xmlns:p14="http://schemas.microsoft.com/office/powerpoint/2010/main" val="375973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err="1" smtClean="0"/>
              <a:t>Science-Policy</a:t>
            </a:r>
            <a:r>
              <a:rPr lang="es-CR" dirty="0" smtClean="0"/>
              <a:t> </a:t>
            </a:r>
            <a:r>
              <a:rPr lang="es-CR" dirty="0" err="1" smtClean="0"/>
              <a:t>orientation</a:t>
            </a:r>
            <a:r>
              <a:rPr lang="es-CR" dirty="0" smtClean="0"/>
              <a:t> of </a:t>
            </a:r>
            <a:r>
              <a:rPr lang="es-CR" dirty="0" err="1" smtClean="0"/>
              <a:t>the</a:t>
            </a:r>
            <a:r>
              <a:rPr lang="es-CR" dirty="0" smtClean="0"/>
              <a:t> </a:t>
            </a:r>
            <a:r>
              <a:rPr lang="es-CR" dirty="0" err="1" smtClean="0"/>
              <a:t>project</a:t>
            </a:r>
            <a:endParaRPr lang="es-CR" dirty="0"/>
          </a:p>
        </p:txBody>
      </p:sp>
      <p:sp>
        <p:nvSpPr>
          <p:cNvPr id="3" name="Marcador de texto 2"/>
          <p:cNvSpPr>
            <a:spLocks noGrp="1"/>
          </p:cNvSpPr>
          <p:nvPr>
            <p:ph type="body" sz="quarter" idx="14"/>
          </p:nvPr>
        </p:nvSpPr>
        <p:spPr>
          <a:xfrm>
            <a:off x="614714" y="949325"/>
            <a:ext cx="10925156" cy="5451475"/>
          </a:xfrm>
        </p:spPr>
        <p:txBody>
          <a:bodyPr/>
          <a:lstStyle/>
          <a:p>
            <a:r>
              <a:rPr lang="es-CR" dirty="0" err="1" smtClean="0"/>
              <a:t>Close</a:t>
            </a:r>
            <a:r>
              <a:rPr lang="es-CR" dirty="0" smtClean="0"/>
              <a:t> </a:t>
            </a:r>
            <a:r>
              <a:rPr lang="es-CR" dirty="0" err="1" smtClean="0"/>
              <a:t>collaboration</a:t>
            </a:r>
            <a:r>
              <a:rPr lang="es-CR" dirty="0" smtClean="0"/>
              <a:t> </a:t>
            </a:r>
            <a:r>
              <a:rPr lang="es-CR" dirty="0" err="1" smtClean="0"/>
              <a:t>with</a:t>
            </a:r>
            <a:r>
              <a:rPr lang="es-CR" dirty="0" smtClean="0"/>
              <a:t> </a:t>
            </a:r>
            <a:r>
              <a:rPr lang="es-CR" dirty="0" err="1" smtClean="0"/>
              <a:t>policy</a:t>
            </a:r>
            <a:r>
              <a:rPr lang="es-CR" dirty="0" smtClean="0"/>
              <a:t> </a:t>
            </a:r>
            <a:r>
              <a:rPr lang="es-CR" dirty="0" err="1" smtClean="0"/>
              <a:t>actors</a:t>
            </a:r>
            <a:r>
              <a:rPr lang="es-CR" dirty="0" smtClean="0"/>
              <a:t> </a:t>
            </a:r>
            <a:r>
              <a:rPr lang="es-CR" dirty="0" err="1" smtClean="0"/>
              <a:t>from</a:t>
            </a:r>
            <a:r>
              <a:rPr lang="es-CR" dirty="0" smtClean="0"/>
              <a:t> </a:t>
            </a:r>
            <a:r>
              <a:rPr lang="es-CR" dirty="0" err="1" smtClean="0"/>
              <a:t>the</a:t>
            </a:r>
            <a:r>
              <a:rPr lang="es-CR" dirty="0" smtClean="0"/>
              <a:t> </a:t>
            </a:r>
            <a:r>
              <a:rPr lang="es-CR" dirty="0" err="1" smtClean="0"/>
              <a:t>beginning</a:t>
            </a:r>
            <a:r>
              <a:rPr lang="es-CR" dirty="0" smtClean="0"/>
              <a:t> </a:t>
            </a:r>
          </a:p>
          <a:p>
            <a:pPr marL="457200" indent="-457200">
              <a:buFont typeface="Arial" panose="020B0604020202020204" pitchFamily="34" charset="0"/>
              <a:buChar char="•"/>
            </a:pPr>
            <a:r>
              <a:rPr lang="es-CR" dirty="0" smtClean="0"/>
              <a:t>MAGA, SESAN, CONRED</a:t>
            </a:r>
          </a:p>
          <a:p>
            <a:pPr marL="457200" indent="-457200">
              <a:buFont typeface="Arial" panose="020B0604020202020204" pitchFamily="34" charset="0"/>
              <a:buChar char="•"/>
            </a:pPr>
            <a:r>
              <a:rPr lang="es-CR" dirty="0" err="1" smtClean="0"/>
              <a:t>Different</a:t>
            </a:r>
            <a:r>
              <a:rPr lang="es-CR" dirty="0" smtClean="0"/>
              <a:t> </a:t>
            </a:r>
            <a:r>
              <a:rPr lang="es-CR" dirty="0" err="1" smtClean="0"/>
              <a:t>degrees</a:t>
            </a:r>
            <a:r>
              <a:rPr lang="es-CR" dirty="0" smtClean="0"/>
              <a:t> of </a:t>
            </a:r>
            <a:r>
              <a:rPr lang="es-CR" dirty="0" err="1" smtClean="0"/>
              <a:t>involvement</a:t>
            </a:r>
            <a:r>
              <a:rPr lang="es-CR" dirty="0" smtClean="0"/>
              <a:t>:</a:t>
            </a:r>
          </a:p>
          <a:p>
            <a:pPr marL="914400" lvl="1" indent="-457200">
              <a:buFont typeface="Arial" panose="020B0604020202020204" pitchFamily="34" charset="0"/>
              <a:buChar char="•"/>
            </a:pPr>
            <a:r>
              <a:rPr lang="es-CR" dirty="0" err="1" smtClean="0"/>
              <a:t>Joint</a:t>
            </a:r>
            <a:r>
              <a:rPr lang="es-CR" dirty="0" smtClean="0"/>
              <a:t> </a:t>
            </a:r>
            <a:r>
              <a:rPr lang="es-CR" dirty="0" err="1" smtClean="0"/>
              <a:t>development</a:t>
            </a:r>
            <a:r>
              <a:rPr lang="es-CR" dirty="0" smtClean="0"/>
              <a:t> of </a:t>
            </a:r>
            <a:r>
              <a:rPr lang="es-CR" dirty="0" err="1" smtClean="0"/>
              <a:t>research</a:t>
            </a:r>
            <a:r>
              <a:rPr lang="es-CR" dirty="0" smtClean="0"/>
              <a:t> </a:t>
            </a:r>
            <a:r>
              <a:rPr lang="es-CR" dirty="0" err="1" smtClean="0"/>
              <a:t>approach</a:t>
            </a:r>
            <a:r>
              <a:rPr lang="es-CR" dirty="0" smtClean="0"/>
              <a:t> (</a:t>
            </a:r>
            <a:r>
              <a:rPr lang="es-CR" dirty="0" err="1" smtClean="0"/>
              <a:t>emergency</a:t>
            </a:r>
            <a:r>
              <a:rPr lang="es-CR" dirty="0" smtClean="0"/>
              <a:t> </a:t>
            </a:r>
            <a:r>
              <a:rPr lang="es-CR" dirty="0" err="1" smtClean="0"/>
              <a:t>drills</a:t>
            </a:r>
            <a:r>
              <a:rPr lang="es-CR" dirty="0" smtClean="0"/>
              <a:t> </a:t>
            </a:r>
            <a:r>
              <a:rPr lang="es-CR" dirty="0" err="1" smtClean="0"/>
              <a:t>with</a:t>
            </a:r>
            <a:r>
              <a:rPr lang="es-CR" dirty="0" smtClean="0"/>
              <a:t> MAGA)</a:t>
            </a:r>
          </a:p>
          <a:p>
            <a:pPr marL="914400" lvl="1" indent="-457200">
              <a:buFont typeface="Arial" panose="020B0604020202020204" pitchFamily="34" charset="0"/>
              <a:buChar char="•"/>
            </a:pPr>
            <a:r>
              <a:rPr lang="es-CR" dirty="0" err="1" smtClean="0"/>
              <a:t>Participant</a:t>
            </a:r>
            <a:r>
              <a:rPr lang="es-CR" dirty="0" smtClean="0"/>
              <a:t> in </a:t>
            </a:r>
            <a:r>
              <a:rPr lang="es-CR" dirty="0" err="1" smtClean="0"/>
              <a:t>the</a:t>
            </a:r>
            <a:r>
              <a:rPr lang="es-CR" dirty="0" smtClean="0"/>
              <a:t> </a:t>
            </a:r>
            <a:r>
              <a:rPr lang="es-CR" dirty="0" err="1" smtClean="0"/>
              <a:t>research</a:t>
            </a:r>
            <a:r>
              <a:rPr lang="es-CR" dirty="0" smtClean="0"/>
              <a:t> and </a:t>
            </a:r>
            <a:r>
              <a:rPr lang="es-CR" dirty="0" err="1" smtClean="0"/>
              <a:t>design</a:t>
            </a:r>
            <a:r>
              <a:rPr lang="es-CR" dirty="0" smtClean="0"/>
              <a:t> </a:t>
            </a:r>
            <a:r>
              <a:rPr lang="es-CR" dirty="0" err="1" smtClean="0"/>
              <a:t>process</a:t>
            </a:r>
            <a:r>
              <a:rPr lang="es-CR" dirty="0" smtClean="0"/>
              <a:t> (SESAN, municipal </a:t>
            </a:r>
            <a:r>
              <a:rPr lang="es-CR" dirty="0" err="1" smtClean="0"/>
              <a:t>actors</a:t>
            </a:r>
            <a:r>
              <a:rPr lang="es-CR" dirty="0" smtClean="0"/>
              <a:t>, MAGA)</a:t>
            </a:r>
          </a:p>
          <a:p>
            <a:pPr marL="914400" lvl="1" indent="-457200">
              <a:buFont typeface="Arial" panose="020B0604020202020204" pitchFamily="34" charset="0"/>
              <a:buChar char="•"/>
            </a:pPr>
            <a:r>
              <a:rPr lang="es-CR" dirty="0" err="1" smtClean="0"/>
              <a:t>Future</a:t>
            </a:r>
            <a:r>
              <a:rPr lang="es-CR" dirty="0" smtClean="0"/>
              <a:t> </a:t>
            </a:r>
            <a:r>
              <a:rPr lang="es-CR" dirty="0" err="1" smtClean="0"/>
              <a:t>implementation</a:t>
            </a:r>
            <a:r>
              <a:rPr lang="es-CR" dirty="0" smtClean="0"/>
              <a:t> and use of </a:t>
            </a:r>
            <a:r>
              <a:rPr lang="es-CR" dirty="0" err="1" smtClean="0"/>
              <a:t>products</a:t>
            </a:r>
            <a:r>
              <a:rPr lang="es-CR" dirty="0" smtClean="0"/>
              <a:t> (SESAN)</a:t>
            </a:r>
          </a:p>
          <a:p>
            <a:r>
              <a:rPr lang="es-CR" dirty="0" err="1" smtClean="0"/>
              <a:t>Integration</a:t>
            </a:r>
            <a:r>
              <a:rPr lang="es-CR" dirty="0" smtClean="0"/>
              <a:t> of </a:t>
            </a:r>
            <a:r>
              <a:rPr lang="es-CR" dirty="0" err="1" smtClean="0"/>
              <a:t>development</a:t>
            </a:r>
            <a:r>
              <a:rPr lang="es-CR" dirty="0" smtClean="0"/>
              <a:t> </a:t>
            </a:r>
            <a:r>
              <a:rPr lang="es-CR" dirty="0" err="1" smtClean="0"/>
              <a:t>actors</a:t>
            </a:r>
            <a:r>
              <a:rPr lang="es-CR" dirty="0" smtClean="0"/>
              <a:t> (ACH, CATIE)</a:t>
            </a:r>
          </a:p>
          <a:p>
            <a:pPr marL="457200" indent="-457200">
              <a:buFont typeface="Arial" panose="020B0604020202020204" pitchFamily="34" charset="0"/>
              <a:buChar char="•"/>
            </a:pPr>
            <a:r>
              <a:rPr lang="es-CR" dirty="0" err="1" smtClean="0"/>
              <a:t>Benefit</a:t>
            </a:r>
            <a:r>
              <a:rPr lang="es-CR" dirty="0" smtClean="0"/>
              <a:t> </a:t>
            </a:r>
            <a:r>
              <a:rPr lang="es-CR" dirty="0" err="1" smtClean="0"/>
              <a:t>from</a:t>
            </a:r>
            <a:r>
              <a:rPr lang="es-CR" dirty="0" smtClean="0"/>
              <a:t> </a:t>
            </a:r>
            <a:r>
              <a:rPr lang="es-CR" dirty="0" err="1" smtClean="0"/>
              <a:t>their</a:t>
            </a:r>
            <a:r>
              <a:rPr lang="es-CR" dirty="0" smtClean="0"/>
              <a:t> </a:t>
            </a:r>
            <a:r>
              <a:rPr lang="es-CR" dirty="0" err="1" smtClean="0"/>
              <a:t>experience</a:t>
            </a:r>
            <a:r>
              <a:rPr lang="es-CR" dirty="0" smtClean="0"/>
              <a:t> in </a:t>
            </a:r>
            <a:r>
              <a:rPr lang="es-CR" dirty="0" err="1" smtClean="0"/>
              <a:t>policy</a:t>
            </a:r>
            <a:r>
              <a:rPr lang="es-CR" dirty="0" smtClean="0"/>
              <a:t> and </a:t>
            </a:r>
            <a:r>
              <a:rPr lang="es-CR" dirty="0" err="1" smtClean="0"/>
              <a:t>development</a:t>
            </a:r>
            <a:r>
              <a:rPr lang="es-CR" dirty="0" smtClean="0"/>
              <a:t> </a:t>
            </a:r>
            <a:r>
              <a:rPr lang="es-CR" dirty="0" err="1" smtClean="0"/>
              <a:t>work</a:t>
            </a:r>
            <a:endParaRPr lang="es-CR" dirty="0" smtClean="0"/>
          </a:p>
          <a:p>
            <a:r>
              <a:rPr lang="es-CR" dirty="0" err="1" smtClean="0"/>
              <a:t>Strong</a:t>
            </a:r>
            <a:r>
              <a:rPr lang="es-CR" dirty="0" smtClean="0"/>
              <a:t> </a:t>
            </a:r>
            <a:r>
              <a:rPr lang="es-CR" dirty="0" err="1" smtClean="0"/>
              <a:t>synergies</a:t>
            </a:r>
            <a:r>
              <a:rPr lang="es-CR" dirty="0" smtClean="0"/>
              <a:t> </a:t>
            </a:r>
            <a:r>
              <a:rPr lang="es-CR" dirty="0" err="1" smtClean="0"/>
              <a:t>with</a:t>
            </a:r>
            <a:r>
              <a:rPr lang="es-CR" dirty="0" smtClean="0"/>
              <a:t> CGIAR CCAFS </a:t>
            </a:r>
            <a:r>
              <a:rPr lang="es-CR" dirty="0" err="1" smtClean="0"/>
              <a:t>AgroClimas</a:t>
            </a:r>
            <a:r>
              <a:rPr lang="es-CR" dirty="0" smtClean="0"/>
              <a:t> Project</a:t>
            </a:r>
          </a:p>
          <a:p>
            <a:pPr marL="457200" indent="-457200">
              <a:buFont typeface="Arial" panose="020B0604020202020204" pitchFamily="34" charset="0"/>
              <a:buChar char="•"/>
            </a:pPr>
            <a:r>
              <a:rPr lang="es-CR" dirty="0" err="1" smtClean="0"/>
              <a:t>Strengthen</a:t>
            </a:r>
            <a:r>
              <a:rPr lang="es-CR" dirty="0" smtClean="0"/>
              <a:t> </a:t>
            </a:r>
            <a:r>
              <a:rPr lang="es-CR" dirty="0" err="1" smtClean="0"/>
              <a:t>the</a:t>
            </a:r>
            <a:r>
              <a:rPr lang="es-CR" dirty="0" smtClean="0"/>
              <a:t> </a:t>
            </a:r>
            <a:r>
              <a:rPr lang="es-CR" dirty="0" err="1" smtClean="0"/>
              <a:t>research</a:t>
            </a:r>
            <a:r>
              <a:rPr lang="es-CR" dirty="0" smtClean="0"/>
              <a:t> and </a:t>
            </a:r>
            <a:r>
              <a:rPr lang="es-CR" dirty="0" err="1" smtClean="0"/>
              <a:t>policy</a:t>
            </a:r>
            <a:r>
              <a:rPr lang="es-CR" dirty="0" smtClean="0"/>
              <a:t> </a:t>
            </a:r>
            <a:r>
              <a:rPr lang="es-CR" dirty="0" err="1" smtClean="0"/>
              <a:t>orientation</a:t>
            </a:r>
            <a:r>
              <a:rPr lang="es-CR" dirty="0" smtClean="0"/>
              <a:t> of </a:t>
            </a:r>
            <a:r>
              <a:rPr lang="es-CR" dirty="0" err="1" smtClean="0"/>
              <a:t>the</a:t>
            </a:r>
            <a:r>
              <a:rPr lang="es-CR" dirty="0" smtClean="0"/>
              <a:t> CRN3 </a:t>
            </a:r>
            <a:r>
              <a:rPr lang="es-CR" dirty="0" err="1" smtClean="0"/>
              <a:t>project</a:t>
            </a:r>
            <a:endParaRPr lang="es-CR" dirty="0" smtClean="0"/>
          </a:p>
          <a:p>
            <a:pPr marL="457200" indent="-457200">
              <a:buFont typeface="Arial" panose="020B0604020202020204" pitchFamily="34" charset="0"/>
              <a:buChar char="•"/>
            </a:pPr>
            <a:endParaRPr lang="es-CR" dirty="0"/>
          </a:p>
        </p:txBody>
      </p:sp>
    </p:spTree>
    <p:extLst>
      <p:ext uri="{BB962C8B-B14F-4D97-AF65-F5344CB8AC3E}">
        <p14:creationId xmlns:p14="http://schemas.microsoft.com/office/powerpoint/2010/main" val="130277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err="1" smtClean="0"/>
              <a:t>Challenges</a:t>
            </a:r>
            <a:r>
              <a:rPr lang="es-CR" dirty="0" smtClean="0"/>
              <a:t>…</a:t>
            </a:r>
            <a:endParaRPr lang="es-CR" dirty="0"/>
          </a:p>
        </p:txBody>
      </p:sp>
      <p:sp>
        <p:nvSpPr>
          <p:cNvPr id="3" name="Marcador de texto 2"/>
          <p:cNvSpPr>
            <a:spLocks noGrp="1"/>
          </p:cNvSpPr>
          <p:nvPr>
            <p:ph type="body" sz="quarter" idx="14"/>
          </p:nvPr>
        </p:nvSpPr>
        <p:spPr/>
        <p:txBody>
          <a:bodyPr/>
          <a:lstStyle/>
          <a:p>
            <a:pPr marL="514350" indent="-514350">
              <a:buAutoNum type="arabicParenR"/>
            </a:pPr>
            <a:r>
              <a:rPr lang="es-CR" dirty="0" err="1" smtClean="0"/>
              <a:t>Method</a:t>
            </a:r>
            <a:endParaRPr lang="es-CR" dirty="0" smtClean="0"/>
          </a:p>
          <a:p>
            <a:r>
              <a:rPr lang="es-CR" dirty="0" err="1" smtClean="0"/>
              <a:t>Participatory</a:t>
            </a:r>
            <a:r>
              <a:rPr lang="es-CR" dirty="0" smtClean="0"/>
              <a:t> </a:t>
            </a:r>
            <a:r>
              <a:rPr lang="es-CR" dirty="0" err="1" smtClean="0"/>
              <a:t>design</a:t>
            </a:r>
            <a:r>
              <a:rPr lang="es-CR" dirty="0" smtClean="0"/>
              <a:t> </a:t>
            </a:r>
            <a:r>
              <a:rPr lang="es-CR" dirty="0" err="1" smtClean="0"/>
              <a:t>is</a:t>
            </a:r>
            <a:r>
              <a:rPr lang="es-CR" dirty="0" smtClean="0"/>
              <a:t> a </a:t>
            </a:r>
            <a:r>
              <a:rPr lang="es-CR" dirty="0" err="1" smtClean="0"/>
              <a:t>purely</a:t>
            </a:r>
            <a:r>
              <a:rPr lang="es-CR" dirty="0" smtClean="0"/>
              <a:t> </a:t>
            </a:r>
            <a:r>
              <a:rPr lang="es-CR" dirty="0" err="1" smtClean="0"/>
              <a:t>democratic</a:t>
            </a:r>
            <a:r>
              <a:rPr lang="es-CR" dirty="0"/>
              <a:t> </a:t>
            </a:r>
            <a:r>
              <a:rPr lang="es-CR" dirty="0" smtClean="0"/>
              <a:t>and open-</a:t>
            </a:r>
            <a:r>
              <a:rPr lang="es-CR" dirty="0" err="1" smtClean="0"/>
              <a:t>ended</a:t>
            </a:r>
            <a:r>
              <a:rPr lang="es-CR" dirty="0" smtClean="0"/>
              <a:t> </a:t>
            </a:r>
            <a:r>
              <a:rPr lang="es-CR" dirty="0" err="1" smtClean="0"/>
              <a:t>process</a:t>
            </a:r>
            <a:endParaRPr lang="es-CR" dirty="0" smtClean="0"/>
          </a:p>
          <a:p>
            <a:pPr marL="457200" indent="-457200">
              <a:buFont typeface="Arial" panose="020B0604020202020204" pitchFamily="34" charset="0"/>
              <a:buChar char="•"/>
            </a:pPr>
            <a:r>
              <a:rPr lang="es-CR" dirty="0" err="1" smtClean="0"/>
              <a:t>Clashes</a:t>
            </a:r>
            <a:r>
              <a:rPr lang="es-CR" dirty="0" smtClean="0"/>
              <a:t> </a:t>
            </a:r>
            <a:r>
              <a:rPr lang="es-CR" dirty="0" err="1" smtClean="0"/>
              <a:t>with</a:t>
            </a:r>
            <a:r>
              <a:rPr lang="es-CR" dirty="0" smtClean="0"/>
              <a:t> </a:t>
            </a:r>
            <a:r>
              <a:rPr lang="es-CR" dirty="0" err="1" smtClean="0"/>
              <a:t>institutional</a:t>
            </a:r>
            <a:r>
              <a:rPr lang="es-CR" dirty="0" smtClean="0"/>
              <a:t> </a:t>
            </a:r>
            <a:r>
              <a:rPr lang="es-CR" dirty="0" err="1" smtClean="0"/>
              <a:t>realities</a:t>
            </a:r>
            <a:r>
              <a:rPr lang="es-CR" dirty="0" smtClean="0"/>
              <a:t> in Guatemala: </a:t>
            </a:r>
          </a:p>
          <a:p>
            <a:pPr lvl="1"/>
            <a:r>
              <a:rPr lang="es-CR" dirty="0" err="1" smtClean="0"/>
              <a:t>hierarchical</a:t>
            </a:r>
            <a:r>
              <a:rPr lang="es-CR" dirty="0" smtClean="0"/>
              <a:t>, </a:t>
            </a:r>
            <a:r>
              <a:rPr lang="es-CR" dirty="0" err="1" smtClean="0"/>
              <a:t>democratic</a:t>
            </a:r>
            <a:r>
              <a:rPr lang="es-CR" dirty="0" smtClean="0"/>
              <a:t> </a:t>
            </a:r>
            <a:r>
              <a:rPr lang="es-CR" dirty="0" err="1" smtClean="0"/>
              <a:t>instability</a:t>
            </a:r>
            <a:r>
              <a:rPr lang="es-CR" dirty="0" smtClean="0"/>
              <a:t>, short-</a:t>
            </a:r>
            <a:r>
              <a:rPr lang="es-CR" dirty="0" err="1" smtClean="0"/>
              <a:t>term</a:t>
            </a:r>
            <a:r>
              <a:rPr lang="es-CR" dirty="0" smtClean="0"/>
              <a:t> </a:t>
            </a:r>
            <a:r>
              <a:rPr lang="es-CR" dirty="0" err="1" smtClean="0"/>
              <a:t>planning</a:t>
            </a:r>
            <a:r>
              <a:rPr lang="es-CR" dirty="0" smtClean="0"/>
              <a:t> </a:t>
            </a:r>
            <a:r>
              <a:rPr lang="es-CR" dirty="0" err="1" smtClean="0"/>
              <a:t>horizon</a:t>
            </a:r>
            <a:r>
              <a:rPr lang="es-CR" dirty="0" smtClean="0"/>
              <a:t>, </a:t>
            </a:r>
            <a:r>
              <a:rPr lang="es-CR" dirty="0" err="1" smtClean="0"/>
              <a:t>value</a:t>
            </a:r>
            <a:r>
              <a:rPr lang="es-CR" dirty="0" smtClean="0"/>
              <a:t> of </a:t>
            </a:r>
            <a:r>
              <a:rPr lang="es-CR" dirty="0" err="1" smtClean="0"/>
              <a:t>expert</a:t>
            </a:r>
            <a:r>
              <a:rPr lang="es-CR" dirty="0" smtClean="0"/>
              <a:t> </a:t>
            </a:r>
            <a:r>
              <a:rPr lang="es-CR" dirty="0" err="1" smtClean="0"/>
              <a:t>knowledge</a:t>
            </a:r>
            <a:r>
              <a:rPr lang="es-CR" dirty="0" smtClean="0"/>
              <a:t>, </a:t>
            </a:r>
            <a:r>
              <a:rPr lang="es-CR" dirty="0" err="1" smtClean="0"/>
              <a:t>avoidance</a:t>
            </a:r>
            <a:r>
              <a:rPr lang="es-CR" dirty="0" smtClean="0"/>
              <a:t> of </a:t>
            </a:r>
            <a:r>
              <a:rPr lang="es-CR" dirty="0" err="1" smtClean="0"/>
              <a:t>failure</a:t>
            </a:r>
            <a:r>
              <a:rPr lang="es-CR" dirty="0" smtClean="0"/>
              <a:t>, </a:t>
            </a:r>
            <a:r>
              <a:rPr lang="es-CR" dirty="0" err="1" smtClean="0"/>
              <a:t>person-centered</a:t>
            </a:r>
            <a:r>
              <a:rPr lang="es-CR" dirty="0" smtClean="0"/>
              <a:t> </a:t>
            </a:r>
            <a:r>
              <a:rPr lang="es-CR" dirty="0" err="1" smtClean="0"/>
              <a:t>leadership</a:t>
            </a:r>
            <a:endParaRPr lang="es-CR" dirty="0" smtClean="0"/>
          </a:p>
          <a:p>
            <a:pPr marL="914400" lvl="1" indent="-457200">
              <a:buFont typeface="Arial" panose="020B0604020202020204" pitchFamily="34" charset="0"/>
              <a:buChar char="•"/>
            </a:pPr>
            <a:endParaRPr lang="es-CR" dirty="0"/>
          </a:p>
        </p:txBody>
      </p:sp>
    </p:spTree>
    <p:extLst>
      <p:ext uri="{BB962C8B-B14F-4D97-AF65-F5344CB8AC3E}">
        <p14:creationId xmlns:p14="http://schemas.microsoft.com/office/powerpoint/2010/main" val="2595338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and </a:t>
            </a:r>
            <a:r>
              <a:rPr lang="es-CR" dirty="0" err="1"/>
              <a:t>lessons</a:t>
            </a:r>
            <a:r>
              <a:rPr lang="es-CR" dirty="0"/>
              <a:t> </a:t>
            </a:r>
            <a:r>
              <a:rPr lang="es-CR" dirty="0" err="1"/>
              <a:t>learnt</a:t>
            </a:r>
            <a:endParaRPr lang="es-CR" dirty="0"/>
          </a:p>
        </p:txBody>
      </p:sp>
      <p:sp>
        <p:nvSpPr>
          <p:cNvPr id="3" name="Marcador de texto 2"/>
          <p:cNvSpPr>
            <a:spLocks noGrp="1"/>
          </p:cNvSpPr>
          <p:nvPr>
            <p:ph type="body" sz="quarter" idx="14"/>
          </p:nvPr>
        </p:nvSpPr>
        <p:spPr/>
        <p:txBody>
          <a:bodyPr/>
          <a:lstStyle/>
          <a:p>
            <a:pPr marL="514350" indent="-514350">
              <a:buAutoNum type="arabicParenR"/>
            </a:pPr>
            <a:r>
              <a:rPr lang="es-CR" dirty="0" err="1" smtClean="0"/>
              <a:t>Communicate</a:t>
            </a:r>
            <a:r>
              <a:rPr lang="es-CR" dirty="0" smtClean="0"/>
              <a:t> </a:t>
            </a:r>
            <a:r>
              <a:rPr lang="es-CR" dirty="0" err="1" smtClean="0"/>
              <a:t>the</a:t>
            </a:r>
            <a:r>
              <a:rPr lang="es-CR" dirty="0" smtClean="0"/>
              <a:t> </a:t>
            </a:r>
            <a:r>
              <a:rPr lang="es-CR" dirty="0" err="1" smtClean="0"/>
              <a:t>method</a:t>
            </a:r>
            <a:r>
              <a:rPr lang="es-CR" dirty="0" smtClean="0"/>
              <a:t> </a:t>
            </a:r>
            <a:r>
              <a:rPr lang="es-CR" dirty="0" err="1" smtClean="0"/>
              <a:t>from</a:t>
            </a:r>
            <a:r>
              <a:rPr lang="es-CR" dirty="0" smtClean="0"/>
              <a:t> </a:t>
            </a:r>
            <a:r>
              <a:rPr lang="es-CR" dirty="0" err="1" smtClean="0"/>
              <a:t>the</a:t>
            </a:r>
            <a:r>
              <a:rPr lang="es-CR" dirty="0" smtClean="0"/>
              <a:t> </a:t>
            </a:r>
            <a:r>
              <a:rPr lang="es-CR" dirty="0" err="1" smtClean="0"/>
              <a:t>beginning</a:t>
            </a:r>
            <a:endParaRPr lang="es-CR" dirty="0" smtClean="0"/>
          </a:p>
          <a:p>
            <a:pPr marL="457200" indent="-457200">
              <a:buFontTx/>
              <a:buChar char="-"/>
            </a:pPr>
            <a:r>
              <a:rPr lang="es-CR" dirty="0" err="1"/>
              <a:t>method</a:t>
            </a:r>
            <a:r>
              <a:rPr lang="es-CR" dirty="0"/>
              <a:t> workshop, training etc</a:t>
            </a:r>
            <a:r>
              <a:rPr lang="es-CR" dirty="0" smtClean="0"/>
              <a:t>.</a:t>
            </a:r>
          </a:p>
          <a:p>
            <a:pPr marL="457200" indent="-457200">
              <a:buFontTx/>
              <a:buChar char="-"/>
            </a:pPr>
            <a:r>
              <a:rPr lang="es-CR" dirty="0" err="1" smtClean="0"/>
              <a:t>What</a:t>
            </a:r>
            <a:r>
              <a:rPr lang="es-CR" dirty="0" smtClean="0"/>
              <a:t> </a:t>
            </a:r>
            <a:r>
              <a:rPr lang="es-CR" dirty="0" err="1" smtClean="0"/>
              <a:t>is</a:t>
            </a:r>
            <a:r>
              <a:rPr lang="es-CR" dirty="0" smtClean="0"/>
              <a:t> </a:t>
            </a:r>
            <a:r>
              <a:rPr lang="es-CR" dirty="0" err="1" smtClean="0"/>
              <a:t>the</a:t>
            </a:r>
            <a:r>
              <a:rPr lang="es-CR" dirty="0" smtClean="0"/>
              <a:t> </a:t>
            </a:r>
            <a:r>
              <a:rPr lang="es-CR" dirty="0" err="1" smtClean="0"/>
              <a:t>optimal</a:t>
            </a:r>
            <a:r>
              <a:rPr lang="es-CR" dirty="0" smtClean="0"/>
              <a:t> </a:t>
            </a:r>
            <a:r>
              <a:rPr lang="es-CR" dirty="0" err="1" smtClean="0"/>
              <a:t>choice</a:t>
            </a:r>
            <a:r>
              <a:rPr lang="es-CR" dirty="0" smtClean="0"/>
              <a:t> of </a:t>
            </a:r>
            <a:r>
              <a:rPr lang="es-CR" dirty="0" err="1" smtClean="0"/>
              <a:t>participatory</a:t>
            </a:r>
            <a:r>
              <a:rPr lang="es-CR" dirty="0" smtClean="0"/>
              <a:t> and “</a:t>
            </a:r>
            <a:r>
              <a:rPr lang="es-CR" dirty="0" err="1" smtClean="0"/>
              <a:t>traditional</a:t>
            </a:r>
            <a:r>
              <a:rPr lang="es-CR" dirty="0" smtClean="0"/>
              <a:t>” </a:t>
            </a:r>
            <a:r>
              <a:rPr lang="es-CR" dirty="0" err="1" smtClean="0"/>
              <a:t>methods</a:t>
            </a:r>
            <a:endParaRPr lang="es-CR" dirty="0" smtClean="0"/>
          </a:p>
          <a:p>
            <a:r>
              <a:rPr lang="es-CR" dirty="0" smtClean="0"/>
              <a:t>2) Be flexible, </a:t>
            </a:r>
            <a:r>
              <a:rPr lang="es-CR" dirty="0" err="1" smtClean="0"/>
              <a:t>patient</a:t>
            </a:r>
            <a:r>
              <a:rPr lang="es-CR" dirty="0" smtClean="0"/>
              <a:t> and </a:t>
            </a:r>
            <a:r>
              <a:rPr lang="es-CR" dirty="0" err="1" smtClean="0"/>
              <a:t>persistent</a:t>
            </a:r>
            <a:endParaRPr lang="es-CR" dirty="0" smtClean="0"/>
          </a:p>
          <a:p>
            <a:pPr marL="457200" indent="-457200">
              <a:buFontTx/>
              <a:buChar char="-"/>
            </a:pPr>
            <a:r>
              <a:rPr lang="es-CR" dirty="0" err="1" smtClean="0"/>
              <a:t>Accept</a:t>
            </a:r>
            <a:r>
              <a:rPr lang="es-CR" dirty="0" smtClean="0"/>
              <a:t> and </a:t>
            </a:r>
            <a:r>
              <a:rPr lang="es-CR" dirty="0" err="1" smtClean="0"/>
              <a:t>adapt</a:t>
            </a:r>
            <a:r>
              <a:rPr lang="es-CR" dirty="0" smtClean="0"/>
              <a:t> to </a:t>
            </a:r>
            <a:r>
              <a:rPr lang="es-CR" dirty="0" err="1" smtClean="0"/>
              <a:t>institutional</a:t>
            </a:r>
            <a:r>
              <a:rPr lang="es-CR" dirty="0" smtClean="0"/>
              <a:t> and </a:t>
            </a:r>
            <a:r>
              <a:rPr lang="es-CR" dirty="0" err="1" smtClean="0"/>
              <a:t>political</a:t>
            </a:r>
            <a:r>
              <a:rPr lang="es-CR" dirty="0" smtClean="0"/>
              <a:t> </a:t>
            </a:r>
            <a:r>
              <a:rPr lang="es-CR" dirty="0" err="1" smtClean="0"/>
              <a:t>situation</a:t>
            </a:r>
            <a:endParaRPr lang="es-CR" dirty="0" smtClean="0"/>
          </a:p>
          <a:p>
            <a:pPr marL="457200" indent="-457200">
              <a:buFontTx/>
              <a:buChar char="-"/>
            </a:pPr>
            <a:r>
              <a:rPr lang="es-CR" dirty="0" err="1" smtClean="0"/>
              <a:t>Engage</a:t>
            </a:r>
            <a:r>
              <a:rPr lang="es-CR" dirty="0" smtClean="0"/>
              <a:t> </a:t>
            </a:r>
            <a:r>
              <a:rPr lang="es-CR" dirty="0" err="1" smtClean="0"/>
              <a:t>with</a:t>
            </a:r>
            <a:r>
              <a:rPr lang="es-CR" dirty="0" smtClean="0"/>
              <a:t> </a:t>
            </a:r>
            <a:r>
              <a:rPr lang="es-CR" dirty="0" err="1" smtClean="0"/>
              <a:t>strategic</a:t>
            </a:r>
            <a:r>
              <a:rPr lang="es-CR" dirty="0" smtClean="0"/>
              <a:t> </a:t>
            </a:r>
            <a:r>
              <a:rPr lang="es-CR" dirty="0" err="1" smtClean="0"/>
              <a:t>partners</a:t>
            </a:r>
            <a:r>
              <a:rPr lang="es-CR" dirty="0" smtClean="0"/>
              <a:t> </a:t>
            </a:r>
            <a:r>
              <a:rPr lang="es-CR" dirty="0" err="1" smtClean="0"/>
              <a:t>that</a:t>
            </a:r>
            <a:r>
              <a:rPr lang="es-CR" dirty="0" smtClean="0"/>
              <a:t> </a:t>
            </a:r>
            <a:r>
              <a:rPr lang="es-CR" dirty="0" err="1" smtClean="0"/>
              <a:t>support</a:t>
            </a:r>
            <a:r>
              <a:rPr lang="es-CR" dirty="0" smtClean="0"/>
              <a:t> </a:t>
            </a:r>
            <a:r>
              <a:rPr lang="es-CR" dirty="0" err="1" smtClean="0"/>
              <a:t>your</a:t>
            </a:r>
            <a:r>
              <a:rPr lang="es-CR" dirty="0" smtClean="0"/>
              <a:t> cause</a:t>
            </a:r>
          </a:p>
          <a:p>
            <a:endParaRPr lang="es-CR" dirty="0" smtClean="0"/>
          </a:p>
          <a:p>
            <a:pPr marL="457200" indent="-457200">
              <a:buFontTx/>
              <a:buChar char="-"/>
            </a:pPr>
            <a:endParaRPr lang="es-CR" dirty="0"/>
          </a:p>
        </p:txBody>
      </p:sp>
    </p:spTree>
    <p:extLst>
      <p:ext uri="{BB962C8B-B14F-4D97-AF65-F5344CB8AC3E}">
        <p14:creationId xmlns:p14="http://schemas.microsoft.com/office/powerpoint/2010/main" val="412434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2"/>
          </p:nvPr>
        </p:nvSpPr>
        <p:spPr/>
        <p:txBody>
          <a:bodyPr/>
          <a:lstStyle/>
          <a:p>
            <a:endParaRPr lang="es-CR" dirty="0"/>
          </a:p>
        </p:txBody>
      </p:sp>
      <p:sp>
        <p:nvSpPr>
          <p:cNvPr id="3" name="Título 2"/>
          <p:cNvSpPr>
            <a:spLocks noGrp="1"/>
          </p:cNvSpPr>
          <p:nvPr>
            <p:ph type="title"/>
          </p:nvPr>
        </p:nvSpPr>
        <p:spPr>
          <a:xfrm>
            <a:off x="744889" y="2431002"/>
            <a:ext cx="10940348" cy="785553"/>
          </a:xfrm>
        </p:spPr>
        <p:txBody>
          <a:bodyPr/>
          <a:lstStyle/>
          <a:p>
            <a:pPr algn="ctr"/>
            <a:r>
              <a:rPr lang="es-CR" dirty="0" err="1" smtClean="0"/>
              <a:t>Introduction</a:t>
            </a:r>
            <a:r>
              <a:rPr lang="es-CR" dirty="0" smtClean="0"/>
              <a:t> and </a:t>
            </a:r>
            <a:r>
              <a:rPr lang="es-CR" dirty="0" err="1" smtClean="0"/>
              <a:t>Background</a:t>
            </a:r>
            <a:endParaRPr lang="es-CR" dirty="0"/>
          </a:p>
        </p:txBody>
      </p:sp>
      <p:sp>
        <p:nvSpPr>
          <p:cNvPr id="4" name="Marcador de contenido 3"/>
          <p:cNvSpPr>
            <a:spLocks noGrp="1"/>
          </p:cNvSpPr>
          <p:nvPr>
            <p:ph sz="quarter" idx="13"/>
          </p:nvPr>
        </p:nvSpPr>
        <p:spPr/>
        <p:txBody>
          <a:bodyPr/>
          <a:lstStyle/>
          <a:p>
            <a:endParaRPr lang="es-CR"/>
          </a:p>
        </p:txBody>
      </p:sp>
    </p:spTree>
    <p:extLst>
      <p:ext uri="{BB962C8B-B14F-4D97-AF65-F5344CB8AC3E}">
        <p14:creationId xmlns:p14="http://schemas.microsoft.com/office/powerpoint/2010/main" val="3382843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3124680" y="1606540"/>
            <a:ext cx="8284028" cy="1107996"/>
          </a:xfrm>
          <a:prstGeom prst="rect">
            <a:avLst/>
          </a:prstGeom>
          <a:noFill/>
        </p:spPr>
        <p:txBody>
          <a:bodyPr wrap="square" lIns="0" tIns="0" rIns="0" bIns="0" rtlCol="0">
            <a:spAutoFit/>
          </a:bodyPr>
          <a:lstStyle/>
          <a:p>
            <a:pPr algn="r"/>
            <a:r>
              <a:rPr lang="en-US" sz="3600" dirty="0" smtClean="0">
                <a:solidFill>
                  <a:schemeClr val="tx2"/>
                </a:solidFill>
                <a:latin typeface="+mj-lt"/>
                <a:cs typeface="Calibri" pitchFamily="34" charset="0"/>
              </a:rPr>
              <a:t>Anna Muller</a:t>
            </a:r>
          </a:p>
          <a:p>
            <a:pPr algn="r"/>
            <a:r>
              <a:rPr lang="en-US" sz="3600" dirty="0" smtClean="0">
                <a:solidFill>
                  <a:schemeClr val="tx2"/>
                </a:solidFill>
                <a:latin typeface="+mj-lt"/>
                <a:cs typeface="Calibri" pitchFamily="34" charset="0"/>
              </a:rPr>
              <a:t>a.muller@cgiar.org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quarter" idx="12"/>
          </p:nvPr>
        </p:nvSpPr>
        <p:spPr/>
        <p:txBody>
          <a:bodyPr/>
          <a:lstStyle/>
          <a:p>
            <a:endParaRPr lang="es-CR"/>
          </a:p>
        </p:txBody>
      </p:sp>
      <p:sp>
        <p:nvSpPr>
          <p:cNvPr id="2" name="Título 1"/>
          <p:cNvSpPr>
            <a:spLocks noGrp="1"/>
          </p:cNvSpPr>
          <p:nvPr>
            <p:ph type="title"/>
          </p:nvPr>
        </p:nvSpPr>
        <p:spPr/>
        <p:txBody>
          <a:bodyPr/>
          <a:lstStyle/>
          <a:p>
            <a:r>
              <a:rPr lang="es-CR" dirty="0" err="1" smtClean="0"/>
              <a:t>Drought</a:t>
            </a:r>
            <a:r>
              <a:rPr lang="es-CR" dirty="0" smtClean="0"/>
              <a:t> in Guatemala - </a:t>
            </a:r>
            <a:r>
              <a:rPr lang="es-CR" dirty="0" err="1" smtClean="0"/>
              <a:t>climatic</a:t>
            </a:r>
            <a:r>
              <a:rPr lang="es-CR" dirty="0" smtClean="0"/>
              <a:t> </a:t>
            </a:r>
            <a:r>
              <a:rPr lang="es-CR" dirty="0" err="1" smtClean="0"/>
              <a:t>patterns</a:t>
            </a:r>
            <a:r>
              <a:rPr lang="es-CR" dirty="0" smtClean="0"/>
              <a:t> </a:t>
            </a:r>
            <a:r>
              <a:rPr lang="es-CR" dirty="0" err="1" smtClean="0"/>
              <a:t>change</a:t>
            </a:r>
            <a:endParaRPr lang="es-CR" dirty="0"/>
          </a:p>
        </p:txBody>
      </p:sp>
      <p:sp>
        <p:nvSpPr>
          <p:cNvPr id="6" name="Marcador de contenido 5"/>
          <p:cNvSpPr>
            <a:spLocks noGrp="1"/>
          </p:cNvSpPr>
          <p:nvPr>
            <p:ph sz="quarter" idx="13"/>
          </p:nvPr>
        </p:nvSpPr>
        <p:spPr/>
        <p:txBody>
          <a:bodyPr/>
          <a:lstStyle/>
          <a:p>
            <a:endParaRPr lang="es-CR"/>
          </a:p>
        </p:txBody>
      </p:sp>
      <p:pic>
        <p:nvPicPr>
          <p:cNvPr id="1026" name="Picture 2" descr="Bildergebnis für chiquimula sequia  guatem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96" y="2697135"/>
            <a:ext cx="5296042" cy="3524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chiquimula sequia  guatem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395007"/>
            <a:ext cx="5511800" cy="412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1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err="1" smtClean="0"/>
              <a:t>Information</a:t>
            </a:r>
            <a:r>
              <a:rPr lang="es-CR" dirty="0" smtClean="0"/>
              <a:t> </a:t>
            </a:r>
            <a:r>
              <a:rPr lang="es-CR" dirty="0" err="1" smtClean="0"/>
              <a:t>availability</a:t>
            </a:r>
            <a:r>
              <a:rPr lang="es-CR" dirty="0" smtClean="0"/>
              <a:t> vs use in </a:t>
            </a:r>
            <a:r>
              <a:rPr lang="es-CR" dirty="0" err="1" smtClean="0"/>
              <a:t>public</a:t>
            </a:r>
            <a:r>
              <a:rPr lang="es-CR" dirty="0" smtClean="0"/>
              <a:t> </a:t>
            </a:r>
            <a:r>
              <a:rPr lang="es-CR" dirty="0" err="1" smtClean="0"/>
              <a:t>decision</a:t>
            </a:r>
            <a:r>
              <a:rPr lang="es-CR" dirty="0" smtClean="0"/>
              <a:t> </a:t>
            </a:r>
            <a:r>
              <a:rPr lang="es-CR" dirty="0" err="1" smtClean="0"/>
              <a:t>making</a:t>
            </a:r>
            <a:r>
              <a:rPr lang="es-CR" dirty="0" smtClean="0"/>
              <a:t> and </a:t>
            </a:r>
            <a:r>
              <a:rPr lang="es-CR" dirty="0" err="1" smtClean="0"/>
              <a:t>planning</a:t>
            </a:r>
            <a:endParaRPr lang="es-CR" dirty="0"/>
          </a:p>
        </p:txBody>
      </p:sp>
      <p:sp>
        <p:nvSpPr>
          <p:cNvPr id="3" name="Marcador de texto 2"/>
          <p:cNvSpPr>
            <a:spLocks noGrp="1"/>
          </p:cNvSpPr>
          <p:nvPr>
            <p:ph type="body" sz="quarter" idx="14"/>
          </p:nvPr>
        </p:nvSpPr>
        <p:spPr/>
        <p:txBody>
          <a:bodyPr/>
          <a:lstStyle/>
          <a:p>
            <a:endParaRPr lang="es-CR" dirty="0"/>
          </a:p>
        </p:txBody>
      </p:sp>
      <p:pic>
        <p:nvPicPr>
          <p:cNvPr id="4" name="Picture 4" descr="Bildergebnis für hydro illogical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207" y="1809583"/>
            <a:ext cx="3810000" cy="367665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944039" y="5697538"/>
            <a:ext cx="4444935" cy="276999"/>
          </a:xfrm>
          <a:prstGeom prst="rect">
            <a:avLst/>
          </a:prstGeom>
          <a:noFill/>
        </p:spPr>
        <p:txBody>
          <a:bodyPr wrap="none" rtlCol="0">
            <a:spAutoFit/>
          </a:bodyPr>
          <a:lstStyle/>
          <a:p>
            <a:r>
              <a:rPr lang="es-CR" sz="1200" b="1" dirty="0" err="1" smtClean="0">
                <a:solidFill>
                  <a:schemeClr val="accent4">
                    <a:lumMod val="10000"/>
                  </a:schemeClr>
                </a:solidFill>
                <a:latin typeface="Calibri" pitchFamily="34" charset="0"/>
                <a:cs typeface="Calibri" pitchFamily="34" charset="0"/>
              </a:rPr>
              <a:t>Source</a:t>
            </a:r>
            <a:r>
              <a:rPr lang="es-CR" sz="1200" b="1" dirty="0">
                <a:solidFill>
                  <a:schemeClr val="accent4">
                    <a:lumMod val="10000"/>
                  </a:schemeClr>
                </a:solidFill>
                <a:latin typeface="Calibri" pitchFamily="34" charset="0"/>
                <a:cs typeface="Calibri" pitchFamily="34" charset="0"/>
              </a:rPr>
              <a:t>: http://drought.unl.edu/Planning/HydroillogicalCycle.aspx </a:t>
            </a:r>
            <a:endParaRPr lang="es-CR" sz="1200" b="1" dirty="0" smtClean="0">
              <a:solidFill>
                <a:schemeClr val="accent4">
                  <a:lumMod val="10000"/>
                </a:schemeClr>
              </a:solidFill>
              <a:latin typeface="Calibri" pitchFamily="34" charset="0"/>
              <a:cs typeface="Calibri" pitchFamily="34" charset="0"/>
            </a:endParaRPr>
          </a:p>
        </p:txBody>
      </p:sp>
    </p:spTree>
    <p:extLst>
      <p:ext uri="{BB962C8B-B14F-4D97-AF65-F5344CB8AC3E}">
        <p14:creationId xmlns:p14="http://schemas.microsoft.com/office/powerpoint/2010/main" val="1926971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err="1" smtClean="0"/>
              <a:t>Drought</a:t>
            </a:r>
            <a:r>
              <a:rPr lang="es-CR" dirty="0" smtClean="0"/>
              <a:t> and </a:t>
            </a:r>
            <a:r>
              <a:rPr lang="es-CR" dirty="0" err="1" smtClean="0"/>
              <a:t>diversified</a:t>
            </a:r>
            <a:r>
              <a:rPr lang="es-CR" dirty="0" smtClean="0"/>
              <a:t> </a:t>
            </a:r>
            <a:r>
              <a:rPr lang="es-CR" dirty="0" err="1" smtClean="0"/>
              <a:t>impacts</a:t>
            </a:r>
            <a:r>
              <a:rPr lang="es-CR" dirty="0" smtClean="0"/>
              <a:t> in </a:t>
            </a:r>
            <a:r>
              <a:rPr lang="es-CR" dirty="0" err="1" smtClean="0"/>
              <a:t>the</a:t>
            </a:r>
            <a:r>
              <a:rPr lang="es-CR" dirty="0" smtClean="0"/>
              <a:t> </a:t>
            </a:r>
            <a:r>
              <a:rPr lang="es-CR" dirty="0" err="1" smtClean="0"/>
              <a:t>communities</a:t>
            </a:r>
            <a:endParaRPr lang="es-CR" dirty="0"/>
          </a:p>
        </p:txBody>
      </p:sp>
      <p:sp>
        <p:nvSpPr>
          <p:cNvPr id="4" name="Marcador de texto 3"/>
          <p:cNvSpPr>
            <a:spLocks noGrp="1"/>
          </p:cNvSpPr>
          <p:nvPr>
            <p:ph type="body" sz="quarter" idx="14"/>
          </p:nvPr>
        </p:nvSpPr>
        <p:spPr/>
        <p:txBody>
          <a:bodyPr/>
          <a:lstStyle/>
          <a:p>
            <a:endParaRPr lang="es-CR"/>
          </a:p>
        </p:txBody>
      </p:sp>
      <p:pic>
        <p:nvPicPr>
          <p:cNvPr id="2050" name="Picture 2" descr="Women sell vegetables and other products in a market in Guatem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966913"/>
            <a:ext cx="112395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698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204" b="11204"/>
          <a:stretch>
            <a:fillRect/>
          </a:stretch>
        </p:blipFill>
        <p:spPr>
          <a:xfrm>
            <a:off x="2017811" y="676019"/>
            <a:ext cx="6203852" cy="6226687"/>
          </a:xfrm>
          <a:prstGeom prst="rect">
            <a:avLst/>
          </a:prstGeom>
        </p:spPr>
      </p:pic>
      <p:sp>
        <p:nvSpPr>
          <p:cNvPr id="10" name="Marcador de texto 9"/>
          <p:cNvSpPr>
            <a:spLocks noGrp="1"/>
          </p:cNvSpPr>
          <p:nvPr>
            <p:ph type="body" sz="quarter" idx="14"/>
          </p:nvPr>
        </p:nvSpPr>
        <p:spPr>
          <a:xfrm>
            <a:off x="2222451" y="1103313"/>
            <a:ext cx="6548967" cy="4784761"/>
          </a:xfrm>
        </p:spPr>
        <p:txBody>
          <a:bodyPr/>
          <a:lstStyle/>
          <a:p>
            <a:endParaRPr lang="es-CR" dirty="0"/>
          </a:p>
        </p:txBody>
      </p:sp>
      <p:sp>
        <p:nvSpPr>
          <p:cNvPr id="9" name="Título 8"/>
          <p:cNvSpPr>
            <a:spLocks noGrp="1"/>
          </p:cNvSpPr>
          <p:nvPr>
            <p:ph type="title"/>
          </p:nvPr>
        </p:nvSpPr>
        <p:spPr/>
        <p:txBody>
          <a:bodyPr/>
          <a:lstStyle/>
          <a:p>
            <a:r>
              <a:rPr lang="es-CR" dirty="0" err="1" smtClean="0"/>
              <a:t>Challenge</a:t>
            </a:r>
            <a:r>
              <a:rPr lang="es-CR" dirty="0" smtClean="0"/>
              <a:t>: bridge </a:t>
            </a:r>
            <a:r>
              <a:rPr lang="es-CR" dirty="0" err="1" smtClean="0"/>
              <a:t>the</a:t>
            </a:r>
            <a:r>
              <a:rPr lang="es-CR" dirty="0" smtClean="0"/>
              <a:t> gap </a:t>
            </a:r>
            <a:r>
              <a:rPr lang="es-CR" dirty="0" err="1" smtClean="0"/>
              <a:t>between</a:t>
            </a:r>
            <a:r>
              <a:rPr lang="es-CR" dirty="0" smtClean="0"/>
              <a:t> </a:t>
            </a:r>
            <a:r>
              <a:rPr lang="es-CR" dirty="0" err="1" smtClean="0"/>
              <a:t>information</a:t>
            </a:r>
            <a:r>
              <a:rPr lang="es-CR" dirty="0" smtClean="0"/>
              <a:t> and </a:t>
            </a:r>
            <a:r>
              <a:rPr lang="es-CR" dirty="0" err="1" smtClean="0"/>
              <a:t>decision</a:t>
            </a:r>
            <a:r>
              <a:rPr lang="es-CR" dirty="0" smtClean="0"/>
              <a:t> </a:t>
            </a:r>
            <a:r>
              <a:rPr lang="es-CR" dirty="0" err="1" smtClean="0"/>
              <a:t>making</a:t>
            </a:r>
            <a:endParaRPr lang="es-CR" dirty="0"/>
          </a:p>
        </p:txBody>
      </p:sp>
      <p:sp>
        <p:nvSpPr>
          <p:cNvPr id="11" name="Marcador de texto 10"/>
          <p:cNvSpPr>
            <a:spLocks noGrp="1"/>
          </p:cNvSpPr>
          <p:nvPr>
            <p:ph type="body" sz="quarter" idx="15"/>
          </p:nvPr>
        </p:nvSpPr>
        <p:spPr/>
        <p:txBody>
          <a:bodyPr/>
          <a:lstStyle/>
          <a:p>
            <a:endParaRPr lang="es-CR"/>
          </a:p>
        </p:txBody>
      </p:sp>
      <p:sp>
        <p:nvSpPr>
          <p:cNvPr id="5" name="Estrella de 5 puntas 4"/>
          <p:cNvSpPr/>
          <p:nvPr/>
        </p:nvSpPr>
        <p:spPr>
          <a:xfrm>
            <a:off x="4342849" y="4855590"/>
            <a:ext cx="261257" cy="279918"/>
          </a:xfrm>
          <a:prstGeom prst="star5">
            <a:avLst/>
          </a:prstGeom>
          <a:solidFill>
            <a:srgbClr val="C0000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rgbClr val="FF0000"/>
              </a:solidFill>
            </a:endParaRPr>
          </a:p>
        </p:txBody>
      </p:sp>
      <p:sp>
        <p:nvSpPr>
          <p:cNvPr id="6" name="Elipse 5"/>
          <p:cNvSpPr/>
          <p:nvPr/>
        </p:nvSpPr>
        <p:spPr>
          <a:xfrm>
            <a:off x="5030151" y="3892137"/>
            <a:ext cx="1736885" cy="17466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8" name="Conector recto de flecha 7"/>
          <p:cNvCxnSpPr/>
          <p:nvPr/>
        </p:nvCxnSpPr>
        <p:spPr>
          <a:xfrm flipH="1" flipV="1">
            <a:off x="4697347" y="4971273"/>
            <a:ext cx="79958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a:off x="9004918" y="3136975"/>
            <a:ext cx="2957700" cy="792216"/>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err="1" smtClean="0"/>
              <a:t>Community</a:t>
            </a:r>
            <a:endParaRPr lang="es-CR" sz="2400" dirty="0"/>
          </a:p>
        </p:txBody>
      </p:sp>
      <p:sp>
        <p:nvSpPr>
          <p:cNvPr id="13" name="Elipse 12"/>
          <p:cNvSpPr/>
          <p:nvPr/>
        </p:nvSpPr>
        <p:spPr>
          <a:xfrm>
            <a:off x="8896509" y="1008064"/>
            <a:ext cx="3335276" cy="1178397"/>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Decision</a:t>
            </a:r>
            <a:r>
              <a:rPr lang="es-CR" dirty="0" smtClean="0"/>
              <a:t> </a:t>
            </a:r>
            <a:r>
              <a:rPr lang="es-CR" dirty="0" err="1" smtClean="0"/>
              <a:t>maker</a:t>
            </a:r>
            <a:r>
              <a:rPr lang="es-CR" dirty="0" smtClean="0"/>
              <a:t> (in </a:t>
            </a:r>
            <a:r>
              <a:rPr lang="es-CR" dirty="0" err="1" smtClean="0"/>
              <a:t>ministry</a:t>
            </a:r>
            <a:r>
              <a:rPr lang="es-CR" dirty="0" smtClean="0"/>
              <a:t>, NGO, </a:t>
            </a:r>
            <a:r>
              <a:rPr lang="es-CR" dirty="0" err="1" smtClean="0"/>
              <a:t>municipalities</a:t>
            </a:r>
            <a:r>
              <a:rPr lang="es-CR" dirty="0" smtClean="0"/>
              <a:t>)</a:t>
            </a:r>
            <a:endParaRPr lang="es-CR" dirty="0"/>
          </a:p>
        </p:txBody>
      </p:sp>
      <p:cxnSp>
        <p:nvCxnSpPr>
          <p:cNvPr id="14" name="Conector recto de flecha 13"/>
          <p:cNvCxnSpPr/>
          <p:nvPr/>
        </p:nvCxnSpPr>
        <p:spPr>
          <a:xfrm flipV="1">
            <a:off x="10474960" y="2341930"/>
            <a:ext cx="8808" cy="6411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700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err="1" smtClean="0"/>
              <a:t>Our</a:t>
            </a:r>
            <a:r>
              <a:rPr lang="es-CR" dirty="0" smtClean="0"/>
              <a:t> </a:t>
            </a:r>
            <a:r>
              <a:rPr lang="es-CR" dirty="0" err="1" smtClean="0"/>
              <a:t>approach</a:t>
            </a:r>
            <a:r>
              <a:rPr lang="es-CR" dirty="0" smtClean="0"/>
              <a:t>: </a:t>
            </a:r>
            <a:r>
              <a:rPr lang="es-CR" dirty="0" err="1" smtClean="0"/>
              <a:t>focus</a:t>
            </a:r>
            <a:r>
              <a:rPr lang="es-CR" dirty="0" smtClean="0"/>
              <a:t> </a:t>
            </a:r>
            <a:r>
              <a:rPr lang="es-CR" dirty="0" err="1" smtClean="0"/>
              <a:t>on</a:t>
            </a:r>
            <a:r>
              <a:rPr lang="es-CR" dirty="0" smtClean="0"/>
              <a:t> “</a:t>
            </a:r>
            <a:r>
              <a:rPr lang="es-CR" dirty="0" err="1" smtClean="0"/>
              <a:t>fit</a:t>
            </a:r>
            <a:r>
              <a:rPr lang="es-CR" dirty="0" smtClean="0"/>
              <a:t>” </a:t>
            </a:r>
            <a:r>
              <a:rPr lang="es-CR" dirty="0" smtClean="0"/>
              <a:t>of agro-</a:t>
            </a:r>
            <a:r>
              <a:rPr lang="es-CR" dirty="0" err="1" smtClean="0"/>
              <a:t>climatic</a:t>
            </a:r>
            <a:r>
              <a:rPr lang="es-CR" dirty="0" smtClean="0"/>
              <a:t> </a:t>
            </a:r>
            <a:r>
              <a:rPr lang="es-CR" dirty="0" err="1" smtClean="0"/>
              <a:t>information</a:t>
            </a:r>
            <a:r>
              <a:rPr lang="es-CR" dirty="0" smtClean="0"/>
              <a:t>, </a:t>
            </a:r>
            <a:r>
              <a:rPr lang="es-CR" dirty="0" err="1" smtClean="0"/>
              <a:t>information</a:t>
            </a:r>
            <a:r>
              <a:rPr lang="es-CR" dirty="0" smtClean="0"/>
              <a:t> </a:t>
            </a:r>
            <a:r>
              <a:rPr lang="es-CR" dirty="0" err="1" smtClean="0"/>
              <a:t>systems</a:t>
            </a:r>
            <a:r>
              <a:rPr lang="es-CR" dirty="0" smtClean="0"/>
              <a:t> and </a:t>
            </a:r>
            <a:r>
              <a:rPr lang="es-CR" dirty="0" err="1" smtClean="0"/>
              <a:t>decision</a:t>
            </a:r>
            <a:r>
              <a:rPr lang="es-CR" dirty="0" smtClean="0"/>
              <a:t> </a:t>
            </a:r>
            <a:r>
              <a:rPr lang="es-CR" dirty="0" err="1" smtClean="0"/>
              <a:t>making</a:t>
            </a:r>
            <a:endParaRPr lang="es-CR" dirty="0"/>
          </a:p>
        </p:txBody>
      </p:sp>
      <p:sp>
        <p:nvSpPr>
          <p:cNvPr id="3" name="Marcador de contenido 2"/>
          <p:cNvSpPr>
            <a:spLocks noGrp="1"/>
          </p:cNvSpPr>
          <p:nvPr>
            <p:ph type="body" sz="quarter" idx="14"/>
          </p:nvPr>
        </p:nvSpPr>
        <p:spPr/>
        <p:txBody>
          <a:bodyPr/>
          <a:lstStyle/>
          <a:p>
            <a:endParaRPr lang="es-CR" dirty="0"/>
          </a:p>
        </p:txBody>
      </p:sp>
      <p:cxnSp>
        <p:nvCxnSpPr>
          <p:cNvPr id="4" name="Conector recto de flecha 3"/>
          <p:cNvCxnSpPr/>
          <p:nvPr/>
        </p:nvCxnSpPr>
        <p:spPr>
          <a:xfrm flipV="1">
            <a:off x="2517178" y="5115519"/>
            <a:ext cx="1808569" cy="83451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a:off x="6349677" y="1689248"/>
            <a:ext cx="2359915" cy="2085256"/>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Information</a:t>
            </a:r>
            <a:endParaRPr lang="es-CR" dirty="0"/>
          </a:p>
        </p:txBody>
      </p:sp>
      <p:sp>
        <p:nvSpPr>
          <p:cNvPr id="13" name="Elipse 12"/>
          <p:cNvSpPr/>
          <p:nvPr/>
        </p:nvSpPr>
        <p:spPr>
          <a:xfrm>
            <a:off x="7218272" y="2983481"/>
            <a:ext cx="2316480" cy="2196293"/>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Decision</a:t>
            </a:r>
            <a:r>
              <a:rPr lang="es-CR" dirty="0" smtClean="0"/>
              <a:t> </a:t>
            </a:r>
            <a:r>
              <a:rPr lang="es-CR" dirty="0" err="1" smtClean="0"/>
              <a:t>making</a:t>
            </a:r>
            <a:endParaRPr lang="es-CR" dirty="0"/>
          </a:p>
        </p:txBody>
      </p:sp>
      <p:sp>
        <p:nvSpPr>
          <p:cNvPr id="14" name="Elipse 13"/>
          <p:cNvSpPr/>
          <p:nvPr/>
        </p:nvSpPr>
        <p:spPr>
          <a:xfrm>
            <a:off x="8304493" y="1689248"/>
            <a:ext cx="2460519" cy="2085256"/>
          </a:xfrm>
          <a:prstGeom prst="ellipse">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smtClean="0"/>
              <a:t>Information</a:t>
            </a:r>
            <a:r>
              <a:rPr lang="es-CR" dirty="0" smtClean="0"/>
              <a:t> </a:t>
            </a:r>
            <a:r>
              <a:rPr lang="es-CR" dirty="0" err="1" smtClean="0"/>
              <a:t>system</a:t>
            </a:r>
            <a:endParaRPr lang="es-CR" dirty="0"/>
          </a:p>
        </p:txBody>
      </p:sp>
      <p:sp>
        <p:nvSpPr>
          <p:cNvPr id="15" name="CuadroTexto 14"/>
          <p:cNvSpPr txBox="1"/>
          <p:nvPr/>
        </p:nvSpPr>
        <p:spPr>
          <a:xfrm>
            <a:off x="944545" y="1889090"/>
            <a:ext cx="4953837" cy="3170099"/>
          </a:xfrm>
          <a:prstGeom prst="rect">
            <a:avLst/>
          </a:prstGeom>
          <a:noFill/>
        </p:spPr>
        <p:txBody>
          <a:bodyPr wrap="square" rtlCol="0">
            <a:spAutoFit/>
          </a:bodyPr>
          <a:lstStyle/>
          <a:p>
            <a:pPr algn="ctr"/>
            <a:r>
              <a:rPr lang="es-CR" sz="2000" dirty="0" smtClean="0">
                <a:solidFill>
                  <a:schemeClr val="accent4">
                    <a:lumMod val="10000"/>
                  </a:schemeClr>
                </a:solidFill>
                <a:latin typeface="+mj-lt"/>
                <a:cs typeface="Calibri" pitchFamily="34" charset="0"/>
              </a:rPr>
              <a:t>(1) </a:t>
            </a:r>
          </a:p>
          <a:p>
            <a:r>
              <a:rPr lang="es-CR" sz="2000" dirty="0" err="1" smtClean="0">
                <a:solidFill>
                  <a:schemeClr val="accent4">
                    <a:lumMod val="10000"/>
                  </a:schemeClr>
                </a:solidFill>
                <a:latin typeface="+mj-lt"/>
                <a:cs typeface="Calibri" pitchFamily="34" charset="0"/>
              </a:rPr>
              <a:t>Understand</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decision</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making</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decision</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making</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context</a:t>
            </a:r>
            <a:r>
              <a:rPr lang="es-CR" sz="2000" dirty="0" smtClean="0">
                <a:solidFill>
                  <a:schemeClr val="accent4">
                    <a:lumMod val="10000"/>
                  </a:schemeClr>
                </a:solidFill>
                <a:latin typeface="Calibri" pitchFamily="34" charset="0"/>
                <a:cs typeface="Calibri" pitchFamily="34" charset="0"/>
              </a:rPr>
              <a:t> and </a:t>
            </a:r>
            <a:r>
              <a:rPr lang="es-CR" sz="2000" dirty="0" err="1" smtClean="0">
                <a:solidFill>
                  <a:schemeClr val="accent4">
                    <a:lumMod val="10000"/>
                  </a:schemeClr>
                </a:solidFill>
                <a:latin typeface="Calibri" pitchFamily="34" charset="0"/>
                <a:cs typeface="Calibri" pitchFamily="34" charset="0"/>
              </a:rPr>
              <a:t>information</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needs</a:t>
            </a:r>
            <a:endParaRPr lang="es-CR" sz="2000" dirty="0" smtClean="0">
              <a:solidFill>
                <a:schemeClr val="accent4">
                  <a:lumMod val="10000"/>
                </a:schemeClr>
              </a:solidFill>
              <a:latin typeface="Calibri" pitchFamily="34" charset="0"/>
              <a:cs typeface="Calibri" pitchFamily="34" charset="0"/>
            </a:endParaRPr>
          </a:p>
          <a:p>
            <a:pPr algn="ctr"/>
            <a:r>
              <a:rPr lang="es-CR" sz="2000" dirty="0" smtClean="0">
                <a:solidFill>
                  <a:schemeClr val="accent4">
                    <a:lumMod val="10000"/>
                  </a:schemeClr>
                </a:solidFill>
                <a:latin typeface="Calibri" pitchFamily="34" charset="0"/>
                <a:cs typeface="Calibri" pitchFamily="34" charset="0"/>
              </a:rPr>
              <a:t> </a:t>
            </a:r>
          </a:p>
          <a:p>
            <a:pPr algn="ctr"/>
            <a:r>
              <a:rPr lang="es-CR" sz="2000" dirty="0" smtClean="0">
                <a:solidFill>
                  <a:schemeClr val="accent4">
                    <a:lumMod val="10000"/>
                  </a:schemeClr>
                </a:solidFill>
                <a:latin typeface="Calibri" pitchFamily="34" charset="0"/>
                <a:cs typeface="Calibri" pitchFamily="34" charset="0"/>
              </a:rPr>
              <a:t>(2)</a:t>
            </a:r>
          </a:p>
          <a:p>
            <a:endParaRPr lang="es-CR" sz="2000" dirty="0">
              <a:solidFill>
                <a:schemeClr val="accent4">
                  <a:lumMod val="10000"/>
                </a:schemeClr>
              </a:solidFill>
              <a:latin typeface="Calibri" pitchFamily="34" charset="0"/>
              <a:cs typeface="Calibri" pitchFamily="34" charset="0"/>
            </a:endParaRPr>
          </a:p>
          <a:p>
            <a:r>
              <a:rPr lang="es-CR" sz="2000" dirty="0" smtClean="0">
                <a:solidFill>
                  <a:schemeClr val="accent4">
                    <a:lumMod val="10000"/>
                  </a:schemeClr>
                </a:solidFill>
                <a:latin typeface="Calibri" pitchFamily="34" charset="0"/>
                <a:cs typeface="Calibri" pitchFamily="34" charset="0"/>
              </a:rPr>
              <a:t>Co-</a:t>
            </a:r>
            <a:r>
              <a:rPr lang="es-CR" sz="2000" dirty="0" err="1" smtClean="0">
                <a:solidFill>
                  <a:schemeClr val="accent4">
                    <a:lumMod val="10000"/>
                  </a:schemeClr>
                </a:solidFill>
                <a:latin typeface="Calibri" pitchFamily="34" charset="0"/>
                <a:cs typeface="Calibri" pitchFamily="34" charset="0"/>
              </a:rPr>
              <a:t>design</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an</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information</a:t>
            </a:r>
            <a:r>
              <a:rPr lang="es-CR" sz="2000" dirty="0" smtClean="0">
                <a:solidFill>
                  <a:schemeClr val="accent4">
                    <a:lumMod val="10000"/>
                  </a:schemeClr>
                </a:solidFill>
                <a:latin typeface="Calibri" pitchFamily="34" charset="0"/>
                <a:cs typeface="Calibri" pitchFamily="34" charset="0"/>
              </a:rPr>
              <a:t> and </a:t>
            </a:r>
            <a:r>
              <a:rPr lang="es-CR" sz="2000" dirty="0" err="1" smtClean="0">
                <a:solidFill>
                  <a:schemeClr val="accent4">
                    <a:lumMod val="10000"/>
                  </a:schemeClr>
                </a:solidFill>
                <a:latin typeface="Calibri" pitchFamily="34" charset="0"/>
                <a:cs typeface="Calibri" pitchFamily="34" charset="0"/>
              </a:rPr>
              <a:t>decision</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support</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system</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by</a:t>
            </a:r>
            <a:r>
              <a:rPr lang="es-CR" sz="2000" dirty="0" smtClean="0">
                <a:solidFill>
                  <a:schemeClr val="accent4">
                    <a:lumMod val="10000"/>
                  </a:schemeClr>
                </a:solidFill>
                <a:latin typeface="Calibri" pitchFamily="34" charset="0"/>
                <a:cs typeface="Calibri" pitchFamily="34" charset="0"/>
              </a:rPr>
              <a:t> </a:t>
            </a:r>
            <a:r>
              <a:rPr lang="es-CR" sz="2000" dirty="0" err="1" smtClean="0">
                <a:solidFill>
                  <a:schemeClr val="accent4">
                    <a:lumMod val="10000"/>
                  </a:schemeClr>
                </a:solidFill>
                <a:latin typeface="Calibri" pitchFamily="34" charset="0"/>
                <a:cs typeface="Calibri" pitchFamily="34" charset="0"/>
              </a:rPr>
              <a:t>integrating</a:t>
            </a:r>
            <a:r>
              <a:rPr lang="es-CR" sz="2000" dirty="0" smtClean="0">
                <a:solidFill>
                  <a:schemeClr val="accent4">
                    <a:lumMod val="10000"/>
                  </a:schemeClr>
                </a:solidFill>
                <a:latin typeface="Calibri" pitchFamily="34" charset="0"/>
                <a:cs typeface="Calibri" pitchFamily="34" charset="0"/>
              </a:rPr>
              <a:t> </a:t>
            </a:r>
            <a:r>
              <a:rPr lang="es-CR" sz="2000" dirty="0" err="1">
                <a:solidFill>
                  <a:schemeClr val="accent4">
                    <a:lumMod val="10000"/>
                  </a:schemeClr>
                </a:solidFill>
                <a:latin typeface="Calibri" pitchFamily="34" charset="0"/>
                <a:cs typeface="Calibri" pitchFamily="34" charset="0"/>
              </a:rPr>
              <a:t>user</a:t>
            </a:r>
            <a:r>
              <a:rPr lang="es-CR" sz="2000" dirty="0">
                <a:solidFill>
                  <a:schemeClr val="accent4">
                    <a:lumMod val="10000"/>
                  </a:schemeClr>
                </a:solidFill>
                <a:latin typeface="Calibri" pitchFamily="34" charset="0"/>
                <a:cs typeface="Calibri" pitchFamily="34" charset="0"/>
              </a:rPr>
              <a:t> and </a:t>
            </a:r>
            <a:r>
              <a:rPr lang="es-CR" sz="2000" dirty="0" err="1">
                <a:solidFill>
                  <a:schemeClr val="accent4">
                    <a:lumMod val="10000"/>
                  </a:schemeClr>
                </a:solidFill>
                <a:latin typeface="Calibri" pitchFamily="34" charset="0"/>
                <a:cs typeface="Calibri" pitchFamily="34" charset="0"/>
              </a:rPr>
              <a:t>decision</a:t>
            </a:r>
            <a:r>
              <a:rPr lang="es-CR" sz="2000" dirty="0">
                <a:solidFill>
                  <a:schemeClr val="accent4">
                    <a:lumMod val="10000"/>
                  </a:schemeClr>
                </a:solidFill>
                <a:latin typeface="Calibri" pitchFamily="34" charset="0"/>
                <a:cs typeface="Calibri" pitchFamily="34" charset="0"/>
              </a:rPr>
              <a:t> </a:t>
            </a:r>
            <a:r>
              <a:rPr lang="es-CR" sz="2000" dirty="0" err="1">
                <a:solidFill>
                  <a:schemeClr val="accent4">
                    <a:lumMod val="10000"/>
                  </a:schemeClr>
                </a:solidFill>
                <a:latin typeface="Calibri" pitchFamily="34" charset="0"/>
                <a:cs typeface="Calibri" pitchFamily="34" charset="0"/>
              </a:rPr>
              <a:t>maker</a:t>
            </a:r>
            <a:r>
              <a:rPr lang="es-CR" sz="2000" dirty="0">
                <a:solidFill>
                  <a:schemeClr val="accent4">
                    <a:lumMod val="10000"/>
                  </a:schemeClr>
                </a:solidFill>
                <a:latin typeface="Calibri" pitchFamily="34" charset="0"/>
                <a:cs typeface="Calibri" pitchFamily="34" charset="0"/>
              </a:rPr>
              <a:t> </a:t>
            </a:r>
            <a:r>
              <a:rPr lang="es-CR" sz="2000" dirty="0" err="1">
                <a:solidFill>
                  <a:schemeClr val="accent4">
                    <a:lumMod val="10000"/>
                  </a:schemeClr>
                </a:solidFill>
                <a:latin typeface="Calibri" pitchFamily="34" charset="0"/>
                <a:cs typeface="Calibri" pitchFamily="34" charset="0"/>
              </a:rPr>
              <a:t>into</a:t>
            </a:r>
            <a:r>
              <a:rPr lang="es-CR" sz="2000" dirty="0">
                <a:solidFill>
                  <a:schemeClr val="accent4">
                    <a:lumMod val="10000"/>
                  </a:schemeClr>
                </a:solidFill>
                <a:latin typeface="Calibri" pitchFamily="34" charset="0"/>
                <a:cs typeface="Calibri" pitchFamily="34" charset="0"/>
              </a:rPr>
              <a:t> </a:t>
            </a:r>
            <a:r>
              <a:rPr lang="es-CR" sz="2000" dirty="0" err="1">
                <a:solidFill>
                  <a:schemeClr val="accent4">
                    <a:lumMod val="10000"/>
                  </a:schemeClr>
                </a:solidFill>
                <a:latin typeface="Calibri" pitchFamily="34" charset="0"/>
                <a:cs typeface="Calibri" pitchFamily="34" charset="0"/>
              </a:rPr>
              <a:t>solution</a:t>
            </a:r>
            <a:r>
              <a:rPr lang="es-CR" sz="2000" dirty="0">
                <a:solidFill>
                  <a:schemeClr val="accent4">
                    <a:lumMod val="10000"/>
                  </a:schemeClr>
                </a:solidFill>
                <a:latin typeface="Calibri" pitchFamily="34" charset="0"/>
                <a:cs typeface="Calibri" pitchFamily="34" charset="0"/>
              </a:rPr>
              <a:t> </a:t>
            </a:r>
            <a:r>
              <a:rPr lang="es-CR" sz="2000" dirty="0" err="1">
                <a:solidFill>
                  <a:schemeClr val="accent4">
                    <a:lumMod val="10000"/>
                  </a:schemeClr>
                </a:solidFill>
                <a:latin typeface="Calibri" pitchFamily="34" charset="0"/>
                <a:cs typeface="Calibri" pitchFamily="34" charset="0"/>
              </a:rPr>
              <a:t>finding</a:t>
            </a:r>
            <a:r>
              <a:rPr lang="es-CR" sz="2000" dirty="0">
                <a:solidFill>
                  <a:schemeClr val="accent4">
                    <a:lumMod val="10000"/>
                  </a:schemeClr>
                </a:solidFill>
                <a:latin typeface="Calibri" pitchFamily="34" charset="0"/>
                <a:cs typeface="Calibri" pitchFamily="34" charset="0"/>
              </a:rPr>
              <a:t> </a:t>
            </a:r>
            <a:r>
              <a:rPr lang="es-CR" sz="2000" dirty="0" err="1">
                <a:solidFill>
                  <a:schemeClr val="accent4">
                    <a:lumMod val="10000"/>
                  </a:schemeClr>
                </a:solidFill>
                <a:latin typeface="Calibri" pitchFamily="34" charset="0"/>
                <a:cs typeface="Calibri" pitchFamily="34" charset="0"/>
              </a:rPr>
              <a:t>process</a:t>
            </a:r>
            <a:endParaRPr lang="es-CR" sz="2000" dirty="0">
              <a:solidFill>
                <a:schemeClr val="accent4">
                  <a:lumMod val="10000"/>
                </a:schemeClr>
              </a:solidFill>
              <a:latin typeface="Calibri" pitchFamily="34" charset="0"/>
              <a:cs typeface="Calibri" pitchFamily="34" charset="0"/>
            </a:endParaRPr>
          </a:p>
          <a:p>
            <a:endParaRPr lang="es-CR" sz="2000" dirty="0" smtClean="0">
              <a:solidFill>
                <a:schemeClr val="accent4">
                  <a:lumMod val="10000"/>
                </a:schemeClr>
              </a:solidFill>
              <a:latin typeface="Calibri" pitchFamily="34" charset="0"/>
              <a:cs typeface="Calibri" pitchFamily="34" charset="0"/>
            </a:endParaRPr>
          </a:p>
        </p:txBody>
      </p:sp>
    </p:spTree>
    <p:extLst>
      <p:ext uri="{BB962C8B-B14F-4D97-AF65-F5344CB8AC3E}">
        <p14:creationId xmlns:p14="http://schemas.microsoft.com/office/powerpoint/2010/main" val="24884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5826" y="2906870"/>
            <a:ext cx="10940348" cy="882493"/>
          </a:xfrm>
        </p:spPr>
        <p:txBody>
          <a:bodyPr/>
          <a:lstStyle/>
          <a:p>
            <a:pPr algn="ctr"/>
            <a:r>
              <a:rPr lang="es-CR" dirty="0" err="1" smtClean="0"/>
              <a:t>Most</a:t>
            </a:r>
            <a:r>
              <a:rPr lang="es-CR" dirty="0" smtClean="0"/>
              <a:t> </a:t>
            </a:r>
            <a:r>
              <a:rPr lang="es-CR" dirty="0" err="1" smtClean="0"/>
              <a:t>relevant</a:t>
            </a:r>
            <a:r>
              <a:rPr lang="es-CR" dirty="0" smtClean="0"/>
              <a:t> </a:t>
            </a:r>
            <a:r>
              <a:rPr lang="es-CR" dirty="0" err="1" smtClean="0"/>
              <a:t>scientific</a:t>
            </a:r>
            <a:r>
              <a:rPr lang="es-CR" dirty="0" smtClean="0"/>
              <a:t> </a:t>
            </a:r>
            <a:r>
              <a:rPr lang="es-CR" dirty="0" err="1" smtClean="0"/>
              <a:t>results</a:t>
            </a:r>
            <a:endParaRPr lang="es-CR" dirty="0"/>
          </a:p>
        </p:txBody>
      </p:sp>
      <p:sp>
        <p:nvSpPr>
          <p:cNvPr id="3" name="Marcador de texto 2"/>
          <p:cNvSpPr>
            <a:spLocks noGrp="1"/>
          </p:cNvSpPr>
          <p:nvPr>
            <p:ph type="body" sz="quarter" idx="14"/>
          </p:nvPr>
        </p:nvSpPr>
        <p:spPr/>
        <p:txBody>
          <a:bodyPr/>
          <a:lstStyle/>
          <a:p>
            <a:endParaRPr lang="es-CR"/>
          </a:p>
        </p:txBody>
      </p:sp>
    </p:spTree>
    <p:extLst>
      <p:ext uri="{BB962C8B-B14F-4D97-AF65-F5344CB8AC3E}">
        <p14:creationId xmlns:p14="http://schemas.microsoft.com/office/powerpoint/2010/main" val="339464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R" dirty="0" err="1"/>
              <a:t>Understanding</a:t>
            </a:r>
            <a:r>
              <a:rPr lang="es-CR" dirty="0"/>
              <a:t> </a:t>
            </a:r>
            <a:r>
              <a:rPr lang="es-CR" dirty="0" err="1"/>
              <a:t>institutional</a:t>
            </a:r>
            <a:r>
              <a:rPr lang="es-CR" dirty="0"/>
              <a:t> </a:t>
            </a:r>
            <a:r>
              <a:rPr lang="es-CR" dirty="0" err="1"/>
              <a:t>planning</a:t>
            </a:r>
            <a:r>
              <a:rPr lang="es-CR" dirty="0"/>
              <a:t> and </a:t>
            </a:r>
            <a:r>
              <a:rPr lang="es-CR" dirty="0" err="1"/>
              <a:t>preparedness</a:t>
            </a:r>
            <a:r>
              <a:rPr lang="es-CR" dirty="0"/>
              <a:t> </a:t>
            </a:r>
            <a:r>
              <a:rPr lang="es-CR" dirty="0" err="1"/>
              <a:t>for</a:t>
            </a:r>
            <a:r>
              <a:rPr lang="es-CR" dirty="0"/>
              <a:t> extreme </a:t>
            </a:r>
            <a:r>
              <a:rPr lang="es-CR" dirty="0" err="1"/>
              <a:t>climatic</a:t>
            </a:r>
            <a:r>
              <a:rPr lang="es-CR" dirty="0"/>
              <a:t> </a:t>
            </a:r>
            <a:r>
              <a:rPr lang="es-CR" dirty="0" err="1" smtClean="0"/>
              <a:t>events</a:t>
            </a:r>
            <a:r>
              <a:rPr lang="es-CR" dirty="0" smtClean="0"/>
              <a:t> (</a:t>
            </a:r>
            <a:r>
              <a:rPr lang="es-CR" dirty="0" err="1" smtClean="0"/>
              <a:t>droughts</a:t>
            </a:r>
            <a:r>
              <a:rPr lang="es-CR" dirty="0" smtClean="0"/>
              <a:t>)</a:t>
            </a:r>
            <a:endParaRPr lang="es-CR" dirty="0"/>
          </a:p>
        </p:txBody>
      </p:sp>
      <p:sp>
        <p:nvSpPr>
          <p:cNvPr id="3" name="Marcador de texto 2"/>
          <p:cNvSpPr>
            <a:spLocks noGrp="1"/>
          </p:cNvSpPr>
          <p:nvPr>
            <p:ph type="body" sz="quarter" idx="14"/>
          </p:nvPr>
        </p:nvSpPr>
        <p:spPr/>
        <p:txBody>
          <a:bodyPr/>
          <a:lstStyle/>
          <a:p>
            <a:r>
              <a:rPr lang="es-CR" dirty="0" err="1" smtClean="0"/>
              <a:t>What</a:t>
            </a:r>
            <a:r>
              <a:rPr lang="es-CR" dirty="0" smtClean="0"/>
              <a:t> </a:t>
            </a:r>
            <a:r>
              <a:rPr lang="es-CR" dirty="0" err="1" smtClean="0"/>
              <a:t>did</a:t>
            </a:r>
            <a:r>
              <a:rPr lang="es-CR" dirty="0" smtClean="0"/>
              <a:t> </a:t>
            </a:r>
            <a:r>
              <a:rPr lang="es-CR" dirty="0" err="1" smtClean="0"/>
              <a:t>we</a:t>
            </a:r>
            <a:r>
              <a:rPr lang="es-CR" dirty="0" smtClean="0"/>
              <a:t> do?</a:t>
            </a:r>
          </a:p>
          <a:p>
            <a:pPr marL="800100" lvl="1" indent="-342900">
              <a:buFont typeface="Arial" panose="020B0604020202020204" pitchFamily="34" charset="0"/>
              <a:buChar char="•"/>
            </a:pPr>
            <a:r>
              <a:rPr lang="es-CR" dirty="0" err="1"/>
              <a:t>Qualitative</a:t>
            </a:r>
            <a:r>
              <a:rPr lang="es-CR" dirty="0"/>
              <a:t> data </a:t>
            </a:r>
            <a:r>
              <a:rPr lang="es-CR" dirty="0" err="1"/>
              <a:t>collection</a:t>
            </a:r>
            <a:r>
              <a:rPr lang="es-CR" dirty="0"/>
              <a:t>: </a:t>
            </a:r>
            <a:r>
              <a:rPr lang="es-CR" dirty="0" err="1"/>
              <a:t>semi-structured</a:t>
            </a:r>
            <a:r>
              <a:rPr lang="es-CR" dirty="0"/>
              <a:t>, </a:t>
            </a:r>
            <a:r>
              <a:rPr lang="es-CR" dirty="0" err="1"/>
              <a:t>stakeholder</a:t>
            </a:r>
            <a:r>
              <a:rPr lang="es-CR" dirty="0"/>
              <a:t> and </a:t>
            </a:r>
            <a:r>
              <a:rPr lang="es-CR" dirty="0" err="1"/>
              <a:t>key</a:t>
            </a:r>
            <a:r>
              <a:rPr lang="es-CR" dirty="0"/>
              <a:t> </a:t>
            </a:r>
            <a:r>
              <a:rPr lang="es-CR" dirty="0" err="1"/>
              <a:t>expert</a:t>
            </a:r>
            <a:r>
              <a:rPr lang="es-CR" dirty="0"/>
              <a:t> </a:t>
            </a:r>
            <a:r>
              <a:rPr lang="es-CR" dirty="0" smtClean="0"/>
              <a:t>interviews to </a:t>
            </a:r>
            <a:r>
              <a:rPr lang="es-CR" dirty="0" err="1" smtClean="0"/>
              <a:t>understand</a:t>
            </a:r>
            <a:r>
              <a:rPr lang="es-CR" dirty="0" smtClean="0"/>
              <a:t> </a:t>
            </a:r>
            <a:r>
              <a:rPr lang="es-CR" dirty="0" err="1" smtClean="0"/>
              <a:t>annual</a:t>
            </a:r>
            <a:r>
              <a:rPr lang="es-CR" dirty="0" smtClean="0"/>
              <a:t> </a:t>
            </a:r>
            <a:r>
              <a:rPr lang="es-CR" dirty="0" err="1" smtClean="0"/>
              <a:t>planning</a:t>
            </a:r>
            <a:r>
              <a:rPr lang="es-CR" dirty="0" smtClean="0"/>
              <a:t> and </a:t>
            </a:r>
            <a:r>
              <a:rPr lang="es-CR" dirty="0" err="1" smtClean="0"/>
              <a:t>budget</a:t>
            </a:r>
            <a:r>
              <a:rPr lang="es-CR" dirty="0" smtClean="0"/>
              <a:t> </a:t>
            </a:r>
            <a:r>
              <a:rPr lang="es-CR" dirty="0" err="1" smtClean="0"/>
              <a:t>processes</a:t>
            </a:r>
            <a:r>
              <a:rPr lang="es-CR" dirty="0" smtClean="0"/>
              <a:t> in </a:t>
            </a:r>
            <a:r>
              <a:rPr lang="es-CR" dirty="0" err="1" smtClean="0"/>
              <a:t>the</a:t>
            </a:r>
            <a:r>
              <a:rPr lang="es-CR" dirty="0" smtClean="0"/>
              <a:t> </a:t>
            </a:r>
            <a:r>
              <a:rPr lang="es-CR" dirty="0" err="1" smtClean="0"/>
              <a:t>Ministry</a:t>
            </a:r>
            <a:r>
              <a:rPr lang="es-CR" dirty="0" smtClean="0"/>
              <a:t> of </a:t>
            </a:r>
            <a:r>
              <a:rPr lang="es-CR" dirty="0" err="1" smtClean="0"/>
              <a:t>Agriculture</a:t>
            </a:r>
            <a:r>
              <a:rPr lang="es-CR" dirty="0" smtClean="0"/>
              <a:t> (MAGA) and </a:t>
            </a:r>
            <a:r>
              <a:rPr lang="es-CR" dirty="0" err="1" smtClean="0"/>
              <a:t>selected</a:t>
            </a:r>
            <a:r>
              <a:rPr lang="es-CR" dirty="0" smtClean="0"/>
              <a:t> </a:t>
            </a:r>
            <a:r>
              <a:rPr lang="es-CR" dirty="0" err="1" smtClean="0"/>
              <a:t>municipalities</a:t>
            </a:r>
            <a:r>
              <a:rPr lang="es-CR" dirty="0" smtClean="0"/>
              <a:t> of </a:t>
            </a:r>
            <a:r>
              <a:rPr lang="es-CR" dirty="0" err="1" smtClean="0"/>
              <a:t>the</a:t>
            </a:r>
            <a:r>
              <a:rPr lang="es-CR" dirty="0" smtClean="0"/>
              <a:t> </a:t>
            </a:r>
            <a:r>
              <a:rPr lang="es-CR" dirty="0" err="1" smtClean="0"/>
              <a:t>dry</a:t>
            </a:r>
            <a:r>
              <a:rPr lang="es-CR" dirty="0" smtClean="0"/>
              <a:t> </a:t>
            </a:r>
            <a:r>
              <a:rPr lang="es-CR" dirty="0" err="1" smtClean="0"/>
              <a:t>corridor</a:t>
            </a:r>
            <a:endParaRPr lang="es-CR" dirty="0"/>
          </a:p>
          <a:p>
            <a:pPr marL="800100" lvl="1" indent="-342900">
              <a:buFont typeface="Arial" panose="020B0604020202020204" pitchFamily="34" charset="0"/>
              <a:buChar char="•"/>
            </a:pPr>
            <a:r>
              <a:rPr lang="es-CR" dirty="0" err="1"/>
              <a:t>Emergency</a:t>
            </a:r>
            <a:r>
              <a:rPr lang="es-CR" dirty="0"/>
              <a:t> </a:t>
            </a:r>
            <a:r>
              <a:rPr lang="es-CR" dirty="0" err="1" smtClean="0"/>
              <a:t>drills</a:t>
            </a:r>
            <a:r>
              <a:rPr lang="es-CR" dirty="0" smtClean="0"/>
              <a:t> to </a:t>
            </a:r>
            <a:r>
              <a:rPr lang="es-CR" dirty="0" err="1" smtClean="0"/>
              <a:t>evaluate</a:t>
            </a:r>
            <a:r>
              <a:rPr lang="es-CR" dirty="0" smtClean="0"/>
              <a:t> </a:t>
            </a:r>
            <a:r>
              <a:rPr lang="es-CR" dirty="0" err="1" smtClean="0"/>
              <a:t>institutional</a:t>
            </a:r>
            <a:r>
              <a:rPr lang="es-CR" dirty="0" smtClean="0"/>
              <a:t> </a:t>
            </a:r>
            <a:r>
              <a:rPr lang="es-CR" dirty="0" err="1" smtClean="0"/>
              <a:t>preparedness</a:t>
            </a:r>
            <a:r>
              <a:rPr lang="es-CR" dirty="0" smtClean="0"/>
              <a:t> </a:t>
            </a:r>
            <a:r>
              <a:rPr lang="es-CR" dirty="0" err="1" smtClean="0"/>
              <a:t>for</a:t>
            </a:r>
            <a:r>
              <a:rPr lang="es-CR" dirty="0" smtClean="0"/>
              <a:t> </a:t>
            </a:r>
            <a:r>
              <a:rPr lang="es-CR" dirty="0" err="1" smtClean="0"/>
              <a:t>drought</a:t>
            </a:r>
            <a:r>
              <a:rPr lang="es-CR" dirty="0" smtClean="0"/>
              <a:t> response</a:t>
            </a:r>
          </a:p>
          <a:p>
            <a:pPr marL="800100" lvl="1" indent="-342900">
              <a:buFont typeface="Arial" panose="020B0604020202020204" pitchFamily="34" charset="0"/>
              <a:buChar char="•"/>
            </a:pPr>
            <a:r>
              <a:rPr lang="es-CR" dirty="0" err="1" smtClean="0"/>
              <a:t>Secondary</a:t>
            </a:r>
            <a:r>
              <a:rPr lang="es-CR" dirty="0"/>
              <a:t> </a:t>
            </a:r>
            <a:r>
              <a:rPr lang="es-CR" dirty="0" smtClean="0"/>
              <a:t>data </a:t>
            </a:r>
            <a:r>
              <a:rPr lang="es-CR" dirty="0" err="1" smtClean="0"/>
              <a:t>for</a:t>
            </a:r>
            <a:r>
              <a:rPr lang="es-CR" dirty="0" smtClean="0"/>
              <a:t> </a:t>
            </a:r>
            <a:r>
              <a:rPr lang="es-CR" dirty="0" err="1" smtClean="0"/>
              <a:t>quantitative</a:t>
            </a:r>
            <a:r>
              <a:rPr lang="es-CR" dirty="0" smtClean="0"/>
              <a:t> </a:t>
            </a:r>
            <a:r>
              <a:rPr lang="es-CR" dirty="0" err="1" smtClean="0"/>
              <a:t>analysis</a:t>
            </a:r>
            <a:r>
              <a:rPr lang="es-CR" dirty="0" smtClean="0"/>
              <a:t> of </a:t>
            </a:r>
            <a:r>
              <a:rPr lang="es-CR" dirty="0" err="1" smtClean="0"/>
              <a:t>the</a:t>
            </a:r>
            <a:r>
              <a:rPr lang="es-CR" dirty="0" smtClean="0"/>
              <a:t> </a:t>
            </a:r>
            <a:r>
              <a:rPr lang="es-CR" dirty="0" err="1" smtClean="0"/>
              <a:t>influences</a:t>
            </a:r>
            <a:r>
              <a:rPr lang="es-CR" dirty="0" smtClean="0"/>
              <a:t> of </a:t>
            </a:r>
            <a:r>
              <a:rPr lang="es-CR" dirty="0" err="1" smtClean="0"/>
              <a:t>political</a:t>
            </a:r>
            <a:r>
              <a:rPr lang="es-CR" dirty="0" smtClean="0"/>
              <a:t> </a:t>
            </a:r>
            <a:r>
              <a:rPr lang="es-CR" dirty="0" err="1" smtClean="0"/>
              <a:t>parties</a:t>
            </a:r>
            <a:r>
              <a:rPr lang="es-CR" dirty="0" smtClean="0"/>
              <a:t> </a:t>
            </a:r>
            <a:r>
              <a:rPr lang="es-CR" dirty="0" err="1" smtClean="0"/>
              <a:t>on</a:t>
            </a:r>
            <a:r>
              <a:rPr lang="es-CR" dirty="0" smtClean="0"/>
              <a:t> </a:t>
            </a:r>
            <a:r>
              <a:rPr lang="es-CR" dirty="0" err="1" smtClean="0"/>
              <a:t>fertilizer</a:t>
            </a:r>
            <a:r>
              <a:rPr lang="es-CR" dirty="0" smtClean="0"/>
              <a:t> </a:t>
            </a:r>
            <a:r>
              <a:rPr lang="es-CR" dirty="0" err="1" smtClean="0"/>
              <a:t>distribution</a:t>
            </a:r>
            <a:r>
              <a:rPr lang="es-CR" dirty="0" smtClean="0"/>
              <a:t> in </a:t>
            </a:r>
            <a:r>
              <a:rPr lang="es-CR" dirty="0" err="1" smtClean="0"/>
              <a:t>Guatemalan</a:t>
            </a:r>
            <a:r>
              <a:rPr lang="es-CR" dirty="0" smtClean="0"/>
              <a:t> </a:t>
            </a:r>
            <a:r>
              <a:rPr lang="es-CR" dirty="0" err="1" smtClean="0"/>
              <a:t>municipalities</a:t>
            </a:r>
            <a:endParaRPr lang="es-CR" dirty="0"/>
          </a:p>
          <a:p>
            <a:pPr lvl="1"/>
            <a:endParaRPr lang="es-CR" dirty="0" smtClean="0"/>
          </a:p>
          <a:p>
            <a:pPr lvl="1"/>
            <a:endParaRPr lang="es-CR" dirty="0"/>
          </a:p>
          <a:p>
            <a:endParaRPr lang="es-CR" dirty="0"/>
          </a:p>
        </p:txBody>
      </p:sp>
    </p:spTree>
    <p:extLst>
      <p:ext uri="{BB962C8B-B14F-4D97-AF65-F5344CB8AC3E}">
        <p14:creationId xmlns:p14="http://schemas.microsoft.com/office/powerpoint/2010/main" val="2627051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Lst>
</file>

<file path=ppt/theme/theme1.xml><?xml version="1.0" encoding="utf-8"?>
<a:theme xmlns:a="http://schemas.openxmlformats.org/drawingml/2006/main" name="MASTER_4x3_Template">
  <a:themeElements>
    <a:clrScheme name="Bioversity International palette">
      <a:dk1>
        <a:srgbClr val="5F604B"/>
      </a:dk1>
      <a:lt1>
        <a:srgbClr val="FFFFFF"/>
      </a:lt1>
      <a:dk2>
        <a:srgbClr val="003580"/>
      </a:dk2>
      <a:lt2>
        <a:srgbClr val="7AB800"/>
      </a:lt2>
      <a:accent1>
        <a:srgbClr val="C1D82F"/>
      </a:accent1>
      <a:accent2>
        <a:srgbClr val="5F604B"/>
      </a:accent2>
      <a:accent3>
        <a:srgbClr val="FFAF1E"/>
      </a:accent3>
      <a:accent4>
        <a:srgbClr val="DEE2E5"/>
      </a:accent4>
      <a:accent5>
        <a:srgbClr val="5F604B"/>
      </a:accent5>
      <a:accent6>
        <a:srgbClr val="2F8927"/>
      </a:accent6>
      <a:hlink>
        <a:srgbClr val="003580"/>
      </a:hlink>
      <a:folHlink>
        <a:srgbClr val="000000"/>
      </a:folHlink>
    </a:clrScheme>
    <a:fontScheme name="Bioversity ppt fo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53B">
            <a:alpha val="8470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000" b="1" dirty="0" smtClean="0">
            <a:solidFill>
              <a:schemeClr val="bg1">
                <a:lumMod val="85000"/>
              </a:schemeClr>
            </a:solidFill>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uidelines and instructions manual" ma:contentTypeID="0x0101002BA9FC22D9437C4BA5F3D39FAAC22AD2020018193F8D5649BA4DBAA400F8336B708A" ma:contentTypeVersion="26" ma:contentTypeDescription="" ma:contentTypeScope="" ma:versionID="988eecfbd4184a5b35f6401b2181c49d">
  <xsd:schema xmlns:xsd="http://www.w3.org/2001/XMLSchema" xmlns:xs="http://www.w3.org/2001/XMLSchema" xmlns:p="http://schemas.microsoft.com/office/2006/metadata/properties" xmlns:ns2="433806b2-5370-4693-87e4-d3fc1f9cc062" xmlns:ns3="http://schemas.microsoft.com/sharepoint/v4" targetNamespace="http://schemas.microsoft.com/office/2006/metadata/properties" ma:root="true" ma:fieldsID="6f307480a4171fb474a8baa3841df069" ns2:_="" ns3:_="">
    <xsd:import namespace="433806b2-5370-4693-87e4-d3fc1f9cc062"/>
    <xsd:import namespace="http://schemas.microsoft.com/sharepoint/v4"/>
    <xsd:element name="properties">
      <xsd:complexType>
        <xsd:sequence>
          <xsd:element name="documentManagement">
            <xsd:complexType>
              <xsd:all>
                <xsd:element ref="ns2:Unit" minOccurs="0"/>
                <xsd:element ref="ns2:Project" minOccurs="0"/>
                <xsd:element ref="ns2:Creator_x0027_s_x0020_Department" minOccurs="0"/>
                <xsd:element ref="ns2:Focal_x0020_Points" minOccurs="0"/>
                <xsd:element ref="ns2:Old_x0020_URL" minOccurs="0"/>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806b2-5370-4693-87e4-d3fc1f9cc062" elementFormDefault="qualified">
    <xsd:import namespace="http://schemas.microsoft.com/office/2006/documentManagement/types"/>
    <xsd:import namespace="http://schemas.microsoft.com/office/infopath/2007/PartnerControls"/>
    <xsd:element name="Unit" ma:index="8" nillable="true" ma:displayName="Content related to Programme/Unit" ma:default="Not related to any Program/Unit" ma:internalName="Unit" ma:readOnly="false">
      <xsd:complexType>
        <xsd:complexContent>
          <xsd:extension base="dms:MultiChoice">
            <xsd:sequence>
              <xsd:element name="Value" maxOccurs="unbounded" minOccurs="0" nillable="true">
                <xsd:simpleType>
                  <xsd:restriction base="dms:Choice">
                    <xsd:enumeration value="CDU"/>
                    <xsd:enumeration value="PLU"/>
                    <xsd:enumeration value="UMB"/>
                    <xsd:enumeration value="DfLP"/>
                    <xsd:enumeration value="CfLP"/>
                    <xsd:enumeration value="GPP"/>
                    <xsd:enumeration value="Not related to any Program/Unit"/>
                  </xsd:restriction>
                </xsd:simpleType>
              </xsd:element>
            </xsd:sequence>
          </xsd:extension>
        </xsd:complexContent>
      </xsd:complexType>
    </xsd:element>
    <xsd:element name="Project" ma:index="9" nillable="true" ma:displayName="Content related to Project" ma:default="Not related to any Project" ma:internalName="Project" ma:readOnly="false">
      <xsd:complexType>
        <xsd:complexContent>
          <xsd:extension base="dms:MultiChoice">
            <xsd:sequence>
              <xsd:element name="Value" maxOccurs="unbounded" minOccurs="0" nillable="true">
                <xsd:simpleType>
                  <xsd:restriction base="dms:Choice">
                    <xsd:enumeration value="F01"/>
                    <xsd:enumeration value="F02"/>
                    <xsd:enumeration value="F03"/>
                    <xsd:enumeration value="F04"/>
                    <xsd:enumeration value="F05"/>
                    <xsd:enumeration value="F06"/>
                    <xsd:enumeration value="F07"/>
                    <xsd:enumeration value="F08"/>
                    <xsd:enumeration value="F09"/>
                    <xsd:enumeration value="F10"/>
                    <xsd:enumeration value="PAU"/>
                    <xsd:enumeration value="CDU"/>
                    <xsd:enumeration value="SGRP"/>
                    <xsd:enumeration value="Not related to any Project"/>
                  </xsd:restriction>
                </xsd:simpleType>
              </xsd:element>
            </xsd:sequence>
          </xsd:extension>
        </xsd:complexContent>
      </xsd:complexType>
    </xsd:element>
    <xsd:element name="Creator_x0027_s_x0020_Department" ma:index="10" nillable="true" ma:displayName="Creator's Department" ma:internalName="Creator_x0027_s_x0020_Department">
      <xsd:simpleType>
        <xsd:restriction base="dms:Text">
          <xsd:maxLength value="255"/>
        </xsd:restriction>
      </xsd:simpleType>
    </xsd:element>
    <xsd:element name="Focal_x0020_Points" ma:index="11" nillable="true" ma:displayName="Focal Points" ma:list="UserInfo" ma:SharePointGroup="0" ma:internalName="Focal_x0020_Point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ld_x0020_URL" ma:index="12" nillable="true" ma:displayName="Old URL" ma:format="Hyperlink" ma:internalName="Old_x0020_URL">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Project xmlns="433806b2-5370-4693-87e4-d3fc1f9cc062">
      <Value>Not related to any Project</Value>
    </Project>
    <Unit xmlns="433806b2-5370-4693-87e4-d3fc1f9cc062">
      <Value>Not related to any Program/Unit</Value>
    </Unit>
    <Old_x0020_URL xmlns="433806b2-5370-4693-87e4-d3fc1f9cc062">
      <Url xsi:nil="true"/>
      <Description xsi:nil="true"/>
    </Old_x0020_URL>
    <Creator_x0027_s_x0020_Department xmlns="433806b2-5370-4693-87e4-d3fc1f9cc062" xsi:nil="true"/>
    <Focal_x0020_Points xmlns="433806b2-5370-4693-87e4-d3fc1f9cc062">
      <UserInfo>
        <DisplayName/>
        <AccountId xsi:nil="true"/>
        <AccountType/>
      </UserInfo>
    </Focal_x0020_Points>
    <_dlc_DocId xmlns="433806b2-5370-4693-87e4-d3fc1f9cc062">NSXJWW32XD67-266-852</_dlc_DocId>
    <_dlc_DocIdUrl xmlns="433806b2-5370-4693-87e4-d3fc1f9cc062">
      <Url>https://intranet.bioversity.cgiar.org/LP/_layouts/DocIdRedir.aspx?ID=NSXJWW32XD67-266-852</Url>
      <Description>NSXJWW32XD67-266-852</Description>
    </_dlc_DocIdUrl>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3B18E5-FF39-45C2-AA8B-64B07A819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806b2-5370-4693-87e4-d3fc1f9cc06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361F3-92E6-4FD4-9B3F-1A0631200296}">
  <ds:schemaRefs>
    <ds:schemaRef ds:uri="http://schemas.microsoft.com/sharepoint/events"/>
  </ds:schemaRefs>
</ds:datastoreItem>
</file>

<file path=customXml/itemProps3.xml><?xml version="1.0" encoding="utf-8"?>
<ds:datastoreItem xmlns:ds="http://schemas.openxmlformats.org/officeDocument/2006/customXml" ds:itemID="{BF20674B-043A-4BF8-801D-C94F9BC22BEE}">
  <ds:schemaRefs>
    <ds:schemaRef ds:uri="http://schemas.microsoft.com/office/2006/metadata/properties"/>
    <ds:schemaRef ds:uri="http://purl.org/dc/terms/"/>
    <ds:schemaRef ds:uri="http://schemas.microsoft.com/sharepoint/v4"/>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433806b2-5370-4693-87e4-d3fc1f9cc062"/>
    <ds:schemaRef ds:uri="http://purl.org/dc/dcmitype/"/>
  </ds:schemaRefs>
</ds:datastoreItem>
</file>

<file path=customXml/itemProps4.xml><?xml version="1.0" encoding="utf-8"?>
<ds:datastoreItem xmlns:ds="http://schemas.openxmlformats.org/officeDocument/2006/customXml" ds:itemID="{00AA526C-B7B2-4D10-B57E-0D48DB7AF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5933</TotalTime>
  <Words>1340</Words>
  <Application>Microsoft Office PowerPoint</Application>
  <PresentationFormat>Panorámica</PresentationFormat>
  <Paragraphs>147</Paragraphs>
  <Slides>20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Arial Narrow</vt:lpstr>
      <vt:lpstr>Calibri</vt:lpstr>
      <vt:lpstr>Helvetica Neue LT Std 45 Light</vt:lpstr>
      <vt:lpstr>MASTER_4x3_Template</vt:lpstr>
      <vt:lpstr>Presentación de PowerPoint</vt:lpstr>
      <vt:lpstr>Introduction and Background</vt:lpstr>
      <vt:lpstr>Drought in Guatemala - climatic patterns change</vt:lpstr>
      <vt:lpstr>Information availability vs use in public decision making and planning</vt:lpstr>
      <vt:lpstr>Drought and diversified impacts in the communities</vt:lpstr>
      <vt:lpstr>Challenge: bridge the gap between information and decision making</vt:lpstr>
      <vt:lpstr>Our approach: focus on “fit” of agro-climatic information, information systems and decision making</vt:lpstr>
      <vt:lpstr>Most relevant scientific results</vt:lpstr>
      <vt:lpstr>Understanding institutional planning and preparedness for extreme climatic events (droughts)</vt:lpstr>
      <vt:lpstr>Understanding institutional planning and preparedness for extreme climatic events (droughts)</vt:lpstr>
      <vt:lpstr>Towards an integrated information and decision support system </vt:lpstr>
      <vt:lpstr>Towards an integrated information and decision support system </vt:lpstr>
      <vt:lpstr>Presentación de PowerPoint</vt:lpstr>
      <vt:lpstr>Disciplinarity and Interdisciplinarity </vt:lpstr>
      <vt:lpstr>Good data is not automatically used Good data does not necessarily lead to good decisions </vt:lpstr>
      <vt:lpstr>Science-Policy</vt:lpstr>
      <vt:lpstr>Science-Policy orientation of the project</vt:lpstr>
      <vt:lpstr>Challenges…</vt:lpstr>
      <vt:lpstr>and lessons learnt</vt:lpstr>
      <vt:lpstr>Presentación de PowerPoint</vt:lpstr>
    </vt:vector>
  </TitlesOfParts>
  <Company>cchange,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Bioversity International</dc:creator>
  <cp:lastModifiedBy>Anna Muller</cp:lastModifiedBy>
  <cp:revision>900</cp:revision>
  <cp:lastPrinted>2017-11-27T20:13:37Z</cp:lastPrinted>
  <dcterms:created xsi:type="dcterms:W3CDTF">2014-10-08T13:27:15Z</dcterms:created>
  <dcterms:modified xsi:type="dcterms:W3CDTF">2017-11-29T13:24:43Z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AAA9661D-BB09-40B4-9621-E5DD34F7073B</vt:lpwstr>
  </property>
  <property fmtid="{D5CDD505-2E9C-101B-9397-08002B2CF9AE}" pid="5" name="ArticulateProjectFull">
    <vt:lpwstr>F:\PROJECTS\JohnsonBeesley\Accenture\Accenture_PPT_020412_LEO.ppta</vt:lpwstr>
  </property>
  <property fmtid="{D5CDD505-2E9C-101B-9397-08002B2CF9AE}" pid="6" name="ContentTypeId">
    <vt:lpwstr>0x0101002BA9FC22D9437C4BA5F3D39FAAC22AD2020018193F8D5649BA4DBAA400F8336B708A</vt:lpwstr>
  </property>
  <property fmtid="{D5CDD505-2E9C-101B-9397-08002B2CF9AE}" pid="7" name="_dlc_DocIdItemGuid">
    <vt:lpwstr>cac61d19-19ee-4fbd-a546-aa31603dfeb3</vt:lpwstr>
  </property>
</Properties>
</file>