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5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6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18.xml" ContentType="application/vnd.openxmlformats-officedocument.themeOverr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0.xml" ContentType="application/vnd.openxmlformats-officedocument.themeOverr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1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2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3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4.xml" ContentType="application/vnd.openxmlformats-officedocument.themeOverr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5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26.xml" ContentType="application/vnd.openxmlformats-officedocument.themeOverr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27.xml" ContentType="application/vnd.openxmlformats-officedocument.themeOverr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28.xml" ContentType="application/vnd.openxmlformats-officedocument.themeOverr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theme/themeOverride29.xml" ContentType="application/vnd.openxmlformats-officedocument.themeOverrid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theme/themeOverride30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3" r:id="rId8"/>
    <p:sldId id="260" r:id="rId9"/>
    <p:sldId id="264" r:id="rId10"/>
    <p:sldId id="265" r:id="rId11"/>
    <p:sldId id="26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9900"/>
    <a:srgbClr val="FF6699"/>
    <a:srgbClr val="00CCFF"/>
    <a:srgbClr val="000000"/>
    <a:srgbClr val="FF7C80"/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58" d="100"/>
          <a:sy n="58" d="100"/>
        </p:scale>
        <p:origin x="180" y="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_Elmita\__IAI__\1.%20Programmes\CNR3\CRN3%202017%20Meeting\Survey\BD%20VALE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30.xml"/><Relationship Id="rId1" Type="http://schemas.microsoft.com/office/2011/relationships/chartStyle" Target="style30.xml"/><Relationship Id="rId4" Type="http://schemas.openxmlformats.org/officeDocument/2006/relationships/oleObject" Target="file:///D:\Dropbox\_Elmita\__IAI__\1.%20Programmes\CNR3\CRN3%202017%20Meeting\Survey\BD%20VALE+Elma.xls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0.xml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_Elmita\__IAI__\1.%20Programmes\CNR3\CRN3%202017%20Meeting\Survey\BD%20VALE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D:\Dropbox\_Elmita\__IAI__\1.%20Programmes\CNR3\CRN3%202017%20Meeting\Survey\BD%20VAL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600" b="1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Number of experiences per CRN3 project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1740754158098306"/>
          <c:y val="0.1859645467393499"/>
          <c:w val="0.86153697804012663"/>
          <c:h val="0.7862927518675549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'1'!$D$1:$D$14</c:f>
              <c:strCache>
                <c:ptCount val="14"/>
                <c:pt idx="0">
                  <c:v>crn3005</c:v>
                </c:pt>
                <c:pt idx="1">
                  <c:v>crn3025</c:v>
                </c:pt>
                <c:pt idx="2">
                  <c:v>crn3035</c:v>
                </c:pt>
                <c:pt idx="3">
                  <c:v>crn3036</c:v>
                </c:pt>
                <c:pt idx="4">
                  <c:v>crn3038</c:v>
                </c:pt>
                <c:pt idx="5">
                  <c:v>crn3056</c:v>
                </c:pt>
                <c:pt idx="6">
                  <c:v>crn3070</c:v>
                </c:pt>
                <c:pt idx="7">
                  <c:v>crn3094</c:v>
                </c:pt>
                <c:pt idx="8">
                  <c:v>crn3095</c:v>
                </c:pt>
                <c:pt idx="9">
                  <c:v>crn3101</c:v>
                </c:pt>
                <c:pt idx="10">
                  <c:v>crn3105</c:v>
                </c:pt>
                <c:pt idx="11">
                  <c:v>crn3106</c:v>
                </c:pt>
                <c:pt idx="12">
                  <c:v>crn3107</c:v>
                </c:pt>
                <c:pt idx="13">
                  <c:v>crn3108</c:v>
                </c:pt>
              </c:strCache>
            </c:strRef>
          </c:cat>
          <c:val>
            <c:numRef>
              <c:f>'1'!$E$1:$E$14</c:f>
              <c:numCache>
                <c:formatCode>General</c:formatCode>
                <c:ptCount val="14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3</c:v>
                </c:pt>
                <c:pt idx="8">
                  <c:v>9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3C-4845-B522-C38CE1E47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948056"/>
        <c:axId val="154944448"/>
      </c:barChart>
      <c:catAx>
        <c:axId val="1549480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pt-BR"/>
          </a:p>
        </c:txPr>
        <c:crossAx val="154944448"/>
        <c:crosses val="autoZero"/>
        <c:auto val="1"/>
        <c:lblAlgn val="ctr"/>
        <c:lblOffset val="100"/>
        <c:noMultiLvlLbl val="0"/>
      </c:catAx>
      <c:valAx>
        <c:axId val="15494444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948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201593969110862"/>
          <c:y val="0.28931054349913576"/>
          <c:w val="0.33576176710162753"/>
          <c:h val="0.4485922796235836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40-47AE-A88C-F0702C83C5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40-47AE-A88C-F0702C83C5AC}"/>
              </c:ext>
            </c:extLst>
          </c:dPt>
          <c:dPt>
            <c:idx val="2"/>
            <c:bubble3D val="0"/>
            <c:spPr>
              <a:solidFill>
                <a:srgbClr val="FFC00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40-47AE-A88C-F0702C83C5AC}"/>
              </c:ext>
            </c:extLst>
          </c:dPt>
          <c:dPt>
            <c:idx val="3"/>
            <c:bubble3D val="0"/>
            <c:spPr>
              <a:solidFill>
                <a:srgbClr val="00CC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40-47AE-A88C-F0702C83C5AC}"/>
              </c:ext>
            </c:extLst>
          </c:dPt>
          <c:dPt>
            <c:idx val="4"/>
            <c:bubble3D val="0"/>
            <c:spPr>
              <a:solidFill>
                <a:srgbClr val="FF66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E40-47AE-A88C-F0702C83C5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E40-47AE-A88C-F0702C83C5AC}"/>
              </c:ext>
            </c:extLst>
          </c:dPt>
          <c:dLbls>
            <c:dLbl>
              <c:idx val="0"/>
              <c:layout>
                <c:manualLayout>
                  <c:x val="3.6789302199293966E-2"/>
                  <c:y val="2.0062736060430476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56592292089245"/>
                      <c:h val="0.177845635149264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E40-47AE-A88C-F0702C83C5AC}"/>
                </c:ext>
              </c:extLst>
            </c:dLbl>
            <c:dLbl>
              <c:idx val="1"/>
              <c:layout>
                <c:manualLayout>
                  <c:x val="1.5839708677388958E-2"/>
                  <c:y val="3.727119475919158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40-47AE-A88C-F0702C83C5AC}"/>
                </c:ext>
              </c:extLst>
            </c:dLbl>
            <c:dLbl>
              <c:idx val="2"/>
              <c:layout>
                <c:manualLayout>
                  <c:x val="2.9232722684512286E-2"/>
                  <c:y val="-8.46872799436655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9183577965533212"/>
                      <c:h val="0.198848345176365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E40-47AE-A88C-F0702C83C5AC}"/>
                </c:ext>
              </c:extLst>
            </c:dLbl>
            <c:dLbl>
              <c:idx val="3"/>
              <c:layout>
                <c:manualLayout>
                  <c:x val="-1.4505278625161738E-2"/>
                  <c:y val="4.7980282952435824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34271933046905"/>
                      <c:h val="6.47020037129505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E40-47AE-A88C-F0702C83C5AC}"/>
                </c:ext>
              </c:extLst>
            </c:dLbl>
            <c:dLbl>
              <c:idx val="4"/>
              <c:layout>
                <c:manualLayout>
                  <c:x val="9.4252128220280701E-2"/>
                  <c:y val="-4.648443334827046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40-47AE-A88C-F0702C83C5AC}"/>
                </c:ext>
              </c:extLst>
            </c:dLbl>
            <c:dLbl>
              <c:idx val="5"/>
              <c:layout>
                <c:manualLayout>
                  <c:x val="8.8337033428630751E-2"/>
                  <c:y val="-0.1106531805475535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40-47AE-A88C-F0702C83C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'15'!$A$48:$A$53</c:f>
              <c:strCache>
                <c:ptCount val="6"/>
                <c:pt idx="0">
                  <c:v>Communication material</c:v>
                </c:pt>
                <c:pt idx="1">
                  <c:v>Courses</c:v>
                </c:pt>
                <c:pt idx="2">
                  <c:v>Exchanges in personal meetings and small meetings</c:v>
                </c:pt>
                <c:pt idx="3">
                  <c:v>Skype conf</c:v>
                </c:pt>
                <c:pt idx="4">
                  <c:v>Workshops</c:v>
                </c:pt>
                <c:pt idx="5">
                  <c:v>Written press</c:v>
                </c:pt>
              </c:strCache>
            </c:strRef>
          </c:cat>
          <c:val>
            <c:numRef>
              <c:f>'15'!$B$48:$B$53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10</c:v>
                </c:pt>
                <c:pt idx="3">
                  <c:v>2</c:v>
                </c:pt>
                <c:pt idx="4">
                  <c:v>15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40-47AE-A88C-F0702C83C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7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303362034781624"/>
          <c:y val="0.14618124018045003"/>
          <c:w val="0.47851724919277178"/>
          <c:h val="0.6208998612629663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C2-4EDE-B632-F8451AB898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C2-4EDE-B632-F8451AB898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C2-4EDE-B632-F8451AB898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C2-4EDE-B632-F8451AB898F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C2-4EDE-B632-F8451AB898F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AC2-4EDE-B632-F8451AB898F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AC2-4EDE-B632-F8451AB898FB}"/>
              </c:ext>
            </c:extLst>
          </c:dPt>
          <c:dPt>
            <c:idx val="7"/>
            <c:bubble3D val="0"/>
            <c:spPr>
              <a:solidFill>
                <a:srgbClr val="FF7C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AC2-4EDE-B632-F8451AB898FB}"/>
              </c:ext>
            </c:extLst>
          </c:dPt>
          <c:dPt>
            <c:idx val="8"/>
            <c:bubble3D val="0"/>
            <c:spPr>
              <a:solidFill>
                <a:srgbClr val="A162D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AC2-4EDE-B632-F8451AB898FB}"/>
              </c:ext>
            </c:extLst>
          </c:dPt>
          <c:dPt>
            <c:idx val="9"/>
            <c:bubble3D val="0"/>
            <c:spPr>
              <a:solidFill>
                <a:srgbClr val="FFC000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AC2-4EDE-B632-F8451AB898FB}"/>
              </c:ext>
            </c:extLst>
          </c:dPt>
          <c:dLbls>
            <c:dLbl>
              <c:idx val="0"/>
              <c:layout>
                <c:manualLayout>
                  <c:x val="-4.230867274684849E-4"/>
                  <c:y val="-4.9983002416413231E-3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03050473007416"/>
                      <c:h val="0.13924163213553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C2-4EDE-B632-F8451AB898FB}"/>
                </c:ext>
              </c:extLst>
            </c:dLbl>
            <c:dLbl>
              <c:idx val="1"/>
              <c:layout>
                <c:manualLayout>
                  <c:x val="1.0223758001472837E-2"/>
                  <c:y val="7.3071233657053078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43884892086331"/>
                      <c:h val="5.03034757761464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C2-4EDE-B632-F8451AB898FB}"/>
                </c:ext>
              </c:extLst>
            </c:dLbl>
            <c:dLbl>
              <c:idx val="2"/>
              <c:layout>
                <c:manualLayout>
                  <c:x val="-2.6978417266187711E-3"/>
                  <c:y val="-9.0327915544979286E-3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86690647482016"/>
                      <c:h val="6.47607934655776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C2-4EDE-B632-F8451AB898FB}"/>
                </c:ext>
              </c:extLst>
            </c:dLbl>
            <c:dLbl>
              <c:idx val="3"/>
              <c:layout>
                <c:manualLayout>
                  <c:x val="8.9928057553956969E-4"/>
                  <c:y val="1.9692389676494639E-2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93165467625902"/>
                      <c:h val="5.54259043173862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AC2-4EDE-B632-F8451AB898FB}"/>
                </c:ext>
              </c:extLst>
            </c:dLbl>
            <c:dLbl>
              <c:idx val="4"/>
              <c:layout>
                <c:manualLayout>
                  <c:x val="-2.268665382654638E-3"/>
                  <c:y val="1.717886051874787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98388375913439"/>
                      <c:h val="5.03034757761464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AC2-4EDE-B632-F8451AB898FB}"/>
                </c:ext>
              </c:extLst>
            </c:dLbl>
            <c:dLbl>
              <c:idx val="5"/>
              <c:layout>
                <c:manualLayout>
                  <c:x val="4.0244969378827648E-2"/>
                  <c:y val="-7.1894265842207296E-3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491681650029964"/>
                      <c:h val="0.14649950844825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DAC2-4EDE-B632-F8451AB898FB}"/>
                </c:ext>
              </c:extLst>
            </c:dLbl>
            <c:dLbl>
              <c:idx val="6"/>
              <c:layout>
                <c:manualLayout>
                  <c:x val="-2.6820228856285117E-2"/>
                  <c:y val="3.7476639807421969E-2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9088129496402879"/>
                      <c:h val="5.1598599766627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AC2-4EDE-B632-F8451AB898FB}"/>
                </c:ext>
              </c:extLst>
            </c:dLbl>
            <c:dLbl>
              <c:idx val="7"/>
              <c:layout>
                <c:manualLayout>
                  <c:x val="-2.6443947204441171E-2"/>
                  <c:y val="-2.33265649261753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AC2-4EDE-B632-F8451AB898FB}"/>
                </c:ext>
              </c:extLst>
            </c:dLbl>
            <c:dLbl>
              <c:idx val="8"/>
              <c:layout>
                <c:manualLayout>
                  <c:x val="-7.7137798720041881E-3"/>
                  <c:y val="3.1752772443701248E-2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6225432450865"/>
                      <c:h val="0.106767794632438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DAC2-4EDE-B632-F8451AB898FB}"/>
                </c:ext>
              </c:extLst>
            </c:dLbl>
            <c:dLbl>
              <c:idx val="9"/>
              <c:layout>
                <c:manualLayout>
                  <c:x val="-1.5919532090862745E-2"/>
                  <c:y val="1.9063754720274901E-2"/>
                </c:manualLayout>
              </c:layout>
              <c:spPr>
                <a:solidFill>
                  <a:sysClr val="window" lastClr="FFFFFF">
                    <a:alpha val="0"/>
                  </a:sys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49640287769784"/>
                      <c:h val="0.10190207554277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DAC2-4EDE-B632-F8451AB898FB}"/>
                </c:ext>
              </c:extLst>
            </c:dLbl>
            <c:spPr>
              <a:solidFill>
                <a:sysClr val="window" lastClr="FFFFFF">
                  <a:alpha val="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'20'!$A$48:$A$57</c:f>
              <c:strCache>
                <c:ptCount val="10"/>
                <c:pt idx="0">
                  <c:v>Capacity building provided</c:v>
                </c:pt>
                <c:pt idx="1">
                  <c:v>Data, data sets</c:v>
                </c:pt>
                <c:pt idx="2">
                  <c:v>General (not specific) advice</c:v>
                </c:pt>
                <c:pt idx="3">
                  <c:v>Knowledge brokering</c:v>
                </c:pt>
                <c:pt idx="4">
                  <c:v>Methods, tools</c:v>
                </c:pt>
                <c:pt idx="5">
                  <c:v>Other specialized services provided by researchers</c:v>
                </c:pt>
                <c:pt idx="6">
                  <c:v>Recommendations for action</c:v>
                </c:pt>
                <c:pt idx="7">
                  <c:v>Results of analyses undertaken</c:v>
                </c:pt>
                <c:pt idx="8">
                  <c:v>Scenario building</c:v>
                </c:pt>
                <c:pt idx="9">
                  <c:v>Technical support and assistance</c:v>
                </c:pt>
              </c:strCache>
            </c:strRef>
          </c:cat>
          <c:val>
            <c:numRef>
              <c:f>'20'!$B$48:$B$57</c:f>
              <c:numCache>
                <c:formatCode>General</c:formatCode>
                <c:ptCount val="10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4</c:v>
                </c:pt>
                <c:pt idx="7">
                  <c:v>15</c:v>
                </c:pt>
                <c:pt idx="8">
                  <c:v>3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AC2-4EDE-B632-F8451AB89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230161229846267"/>
          <c:y val="0.2793719559889451"/>
          <c:w val="0.3173015373078365"/>
          <c:h val="0.44128028367315014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0A-42E0-A3C6-54AA026DFD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0A-42E0-A3C6-54AA026DFD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0A-42E0-A3C6-54AA026DFD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0A-42E0-A3C6-54AA026DFD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0A-42E0-A3C6-54AA026DFD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0A-42E0-A3C6-54AA026DFD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10A-42E0-A3C6-54AA026DFDF7}"/>
              </c:ext>
            </c:extLst>
          </c:dPt>
          <c:dPt>
            <c:idx val="7"/>
            <c:bubble3D val="0"/>
            <c:spPr>
              <a:solidFill>
                <a:srgbClr val="FF7C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10A-42E0-A3C6-54AA026DFDF7}"/>
              </c:ext>
            </c:extLst>
          </c:dPt>
          <c:dPt>
            <c:idx val="8"/>
            <c:bubble3D val="0"/>
            <c:spPr>
              <a:solidFill>
                <a:srgbClr val="A162D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10A-42E0-A3C6-54AA026DFDF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10A-42E0-A3C6-54AA026DFDF7}"/>
              </c:ext>
            </c:extLst>
          </c:dPt>
          <c:dLbls>
            <c:dLbl>
              <c:idx val="0"/>
              <c:layout>
                <c:manualLayout>
                  <c:x val="-8.8535754824063576E-2"/>
                  <c:y val="-3.161295392669968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33371169125991"/>
                      <c:h val="0.167775156224312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10A-42E0-A3C6-54AA026DFDF7}"/>
                </c:ext>
              </c:extLst>
            </c:dLbl>
            <c:dLbl>
              <c:idx val="1"/>
              <c:layout>
                <c:manualLayout>
                  <c:x val="-5.5189789698535129E-2"/>
                  <c:y val="-4.487847112447179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0A-42E0-A3C6-54AA026DFDF7}"/>
                </c:ext>
              </c:extLst>
            </c:dLbl>
            <c:dLbl>
              <c:idx val="2"/>
              <c:layout>
                <c:manualLayout>
                  <c:x val="-1.7026106696935384E-2"/>
                  <c:y val="-7.88851482572791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5539160045403"/>
                      <c:h val="0.147699496505164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10A-42E0-A3C6-54AA026DFDF7}"/>
                </c:ext>
              </c:extLst>
            </c:dLbl>
            <c:dLbl>
              <c:idx val="3"/>
              <c:layout>
                <c:manualLayout>
                  <c:x val="9.46891059729906E-2"/>
                  <c:y val="3.665919343270747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0A-42E0-A3C6-54AA026DFDF7}"/>
                </c:ext>
              </c:extLst>
            </c:dLbl>
            <c:dLbl>
              <c:idx val="4"/>
              <c:layout>
                <c:manualLayout>
                  <c:x val="-2.2701475595913734E-3"/>
                  <c:y val="1.625247727769537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22814982973893"/>
                      <c:h val="0.114001067690879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10A-42E0-A3C6-54AA026DFDF7}"/>
                </c:ext>
              </c:extLst>
            </c:dLbl>
            <c:dLbl>
              <c:idx val="5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71509648127129"/>
                      <c:h val="0.273172369749842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10A-42E0-A3C6-54AA026DFDF7}"/>
                </c:ext>
              </c:extLst>
            </c:dLbl>
            <c:dLbl>
              <c:idx val="6"/>
              <c:layout>
                <c:manualLayout>
                  <c:x val="-0.11184748898442179"/>
                  <c:y val="4.027394129687406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0A-42E0-A3C6-54AA026DFDF7}"/>
                </c:ext>
              </c:extLst>
            </c:dLbl>
            <c:dLbl>
              <c:idx val="7"/>
              <c:layout>
                <c:manualLayout>
                  <c:x val="-2.0998239295002993E-2"/>
                  <c:y val="3.30869002820076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10A-42E0-A3C6-54AA026DFDF7}"/>
                </c:ext>
              </c:extLst>
            </c:dLbl>
            <c:dLbl>
              <c:idx val="9"/>
              <c:layout>
                <c:manualLayout>
                  <c:x val="-6.1783763976154512E-3"/>
                  <c:y val="2.831605185617426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29738933030653"/>
                      <c:h val="0.168248481114878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110A-42E0-A3C6-54AA026DFD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'21'!$A$49:$A$58</c:f>
              <c:strCache>
                <c:ptCount val="10"/>
                <c:pt idx="0">
                  <c:v>Capacity building provided</c:v>
                </c:pt>
                <c:pt idx="1">
                  <c:v>Data, data sets</c:v>
                </c:pt>
                <c:pt idx="2">
                  <c:v>General (not specific) advice</c:v>
                </c:pt>
                <c:pt idx="3">
                  <c:v>Knowledge brokering</c:v>
                </c:pt>
                <c:pt idx="4">
                  <c:v>Methods, tools</c:v>
                </c:pt>
                <c:pt idx="5">
                  <c:v>Other specialized services provided by researchers</c:v>
                </c:pt>
                <c:pt idx="6">
                  <c:v>Recommendations for action</c:v>
                </c:pt>
                <c:pt idx="7">
                  <c:v>Results of analyses undertaken</c:v>
                </c:pt>
                <c:pt idx="8">
                  <c:v>Scenario building</c:v>
                </c:pt>
                <c:pt idx="9">
                  <c:v>Technical support and assistance</c:v>
                </c:pt>
              </c:strCache>
            </c:strRef>
          </c:cat>
          <c:val>
            <c:numRef>
              <c:f>'21'!$B$49:$B$58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  <c:pt idx="6">
                  <c:v>8</c:v>
                </c:pt>
                <c:pt idx="7">
                  <c:v>7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10A-42E0-A3C6-54AA026DFD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16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'24'!$A$47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'24'!$B$47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EF-4798-92D4-466A5163FDAC}"/>
            </c:ext>
          </c:extLst>
        </c:ser>
        <c:ser>
          <c:idx val="1"/>
          <c:order val="1"/>
          <c:tx>
            <c:strRef>
              <c:f>'24'!$A$48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E5CD81"/>
            </a:solidFill>
            <a:ln>
              <a:noFill/>
            </a:ln>
            <a:effectLst/>
          </c:spPr>
          <c:invertIfNegative val="0"/>
          <c:val>
            <c:numRef>
              <c:f>'24'!$B$48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EF-4798-92D4-466A5163FDAC}"/>
            </c:ext>
          </c:extLst>
        </c:ser>
        <c:ser>
          <c:idx val="2"/>
          <c:order val="2"/>
          <c:tx>
            <c:strRef>
              <c:f>'24'!$A$49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val>
            <c:numRef>
              <c:f>'24'!$B$49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EF-4798-92D4-466A5163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106672"/>
        <c:axId val="453110280"/>
      </c:barChart>
      <c:catAx>
        <c:axId val="453106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3110280"/>
        <c:crosses val="autoZero"/>
        <c:auto val="1"/>
        <c:lblAlgn val="ctr"/>
        <c:lblOffset val="100"/>
        <c:noMultiLvlLbl val="0"/>
      </c:catAx>
      <c:valAx>
        <c:axId val="45311028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310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'24'!$A$47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'24'!$B$47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B-4C63-82D4-5A7B6C710251}"/>
            </c:ext>
          </c:extLst>
        </c:ser>
        <c:ser>
          <c:idx val="1"/>
          <c:order val="1"/>
          <c:tx>
            <c:strRef>
              <c:f>'24'!$A$48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E5CD81"/>
            </a:solidFill>
            <a:ln>
              <a:noFill/>
            </a:ln>
            <a:effectLst/>
          </c:spPr>
          <c:invertIfNegative val="0"/>
          <c:val>
            <c:numRef>
              <c:f>'24'!$B$48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BB-4C63-82D4-5A7B6C710251}"/>
            </c:ext>
          </c:extLst>
        </c:ser>
        <c:ser>
          <c:idx val="2"/>
          <c:order val="2"/>
          <c:tx>
            <c:strRef>
              <c:f>'24'!$A$49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val>
            <c:numRef>
              <c:f>'24'!$B$49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BB-4C63-82D4-5A7B6C710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106672"/>
        <c:axId val="453110280"/>
      </c:barChart>
      <c:catAx>
        <c:axId val="453106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3110280"/>
        <c:crosses val="autoZero"/>
        <c:auto val="1"/>
        <c:lblAlgn val="ctr"/>
        <c:lblOffset val="100"/>
        <c:noMultiLvlLbl val="0"/>
      </c:catAx>
      <c:valAx>
        <c:axId val="45311028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310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'26'!$A$47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'26'!$B$47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3-4DB7-8224-DDB942C1C008}"/>
            </c:ext>
          </c:extLst>
        </c:ser>
        <c:ser>
          <c:idx val="1"/>
          <c:order val="1"/>
          <c:tx>
            <c:strRef>
              <c:f>'26'!$A$48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'26'!$B$48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F3-4DB7-8224-DDB942C1C008}"/>
            </c:ext>
          </c:extLst>
        </c:ser>
        <c:ser>
          <c:idx val="2"/>
          <c:order val="2"/>
          <c:tx>
            <c:strRef>
              <c:f>'26'!$A$49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'26'!$B$49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F3-4DB7-8224-DDB942C1C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6293544"/>
        <c:axId val="446292560"/>
      </c:barChart>
      <c:catAx>
        <c:axId val="446293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6292560"/>
        <c:crosses val="autoZero"/>
        <c:auto val="1"/>
        <c:lblAlgn val="ctr"/>
        <c:lblOffset val="100"/>
        <c:noMultiLvlLbl val="0"/>
      </c:catAx>
      <c:valAx>
        <c:axId val="44629256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6293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96581499071166"/>
          <c:y val="7.2626889104926873E-2"/>
          <c:w val="0.66558359167746606"/>
          <c:h val="0.854746221790146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'27'!$A$50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'27'!$B$50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AD-4EAD-8B92-3B4C1B5D923E}"/>
            </c:ext>
          </c:extLst>
        </c:ser>
        <c:ser>
          <c:idx val="1"/>
          <c:order val="1"/>
          <c:tx>
            <c:strRef>
              <c:f>'27'!$A$51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'27'!$B$51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AD-4EAD-8B92-3B4C1B5D923E}"/>
            </c:ext>
          </c:extLst>
        </c:ser>
        <c:ser>
          <c:idx val="2"/>
          <c:order val="2"/>
          <c:tx>
            <c:strRef>
              <c:f>'27'!$A$52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'27'!$B$52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AD-4EAD-8B92-3B4C1B5D92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635424"/>
        <c:axId val="449497200"/>
      </c:barChart>
      <c:catAx>
        <c:axId val="452635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9497200"/>
        <c:crosses val="autoZero"/>
        <c:auto val="1"/>
        <c:lblAlgn val="ctr"/>
        <c:lblOffset val="100"/>
        <c:noMultiLvlLbl val="0"/>
      </c:catAx>
      <c:valAx>
        <c:axId val="44949720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263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'28'!$A$45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'28'!$B$45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4D-4EFF-9B34-B8C3D56E84A2}"/>
            </c:ext>
          </c:extLst>
        </c:ser>
        <c:ser>
          <c:idx val="1"/>
          <c:order val="1"/>
          <c:tx>
            <c:strRef>
              <c:f>'28'!$A$46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'28'!$B$46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4D-4EFF-9B34-B8C3D56E84A2}"/>
            </c:ext>
          </c:extLst>
        </c:ser>
        <c:ser>
          <c:idx val="2"/>
          <c:order val="2"/>
          <c:tx>
            <c:strRef>
              <c:f>'28'!$A$47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'28'!$B$47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4D-4EFF-9B34-B8C3D56E8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7646800"/>
        <c:axId val="447640568"/>
      </c:barChart>
      <c:catAx>
        <c:axId val="447646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7640568"/>
        <c:crosses val="autoZero"/>
        <c:auto val="1"/>
        <c:lblAlgn val="ctr"/>
        <c:lblOffset val="100"/>
        <c:noMultiLvlLbl val="0"/>
      </c:catAx>
      <c:valAx>
        <c:axId val="44764056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764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'29'!$A$46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'29'!$B$46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8-4DAC-BE36-B1E5D917B0F6}"/>
            </c:ext>
          </c:extLst>
        </c:ser>
        <c:ser>
          <c:idx val="1"/>
          <c:order val="1"/>
          <c:tx>
            <c:strRef>
              <c:f>'29'!$A$47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val>
            <c:numRef>
              <c:f>'29'!$B$47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A8-4DAC-BE36-B1E5D917B0F6}"/>
            </c:ext>
          </c:extLst>
        </c:ser>
        <c:ser>
          <c:idx val="2"/>
          <c:order val="2"/>
          <c:tx>
            <c:strRef>
              <c:f>'29'!$A$48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'29'!$B$48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A8-4DAC-BE36-B1E5D917B0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1666040"/>
        <c:axId val="511666368"/>
      </c:barChart>
      <c:catAx>
        <c:axId val="511666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11666368"/>
        <c:crosses val="autoZero"/>
        <c:auto val="1"/>
        <c:lblAlgn val="ctr"/>
        <c:lblOffset val="100"/>
        <c:noMultiLvlLbl val="0"/>
      </c:catAx>
      <c:valAx>
        <c:axId val="51166636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11666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'30'!$A$53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'30'!$B$53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13-48DA-93C4-A4B17068371A}"/>
            </c:ext>
          </c:extLst>
        </c:ser>
        <c:ser>
          <c:idx val="1"/>
          <c:order val="1"/>
          <c:tx>
            <c:strRef>
              <c:f>'30'!$A$54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val>
            <c:numRef>
              <c:f>'30'!$B$54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13-48DA-93C4-A4B17068371A}"/>
            </c:ext>
          </c:extLst>
        </c:ser>
        <c:ser>
          <c:idx val="2"/>
          <c:order val="2"/>
          <c:tx>
            <c:strRef>
              <c:f>'30'!$A$55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'30'!$B$55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13-48DA-93C4-A4B170683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5287064"/>
        <c:axId val="655289688"/>
      </c:barChart>
      <c:catAx>
        <c:axId val="655287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5289688"/>
        <c:crosses val="autoZero"/>
        <c:auto val="1"/>
        <c:lblAlgn val="ctr"/>
        <c:lblOffset val="100"/>
        <c:noMultiLvlLbl val="0"/>
      </c:catAx>
      <c:valAx>
        <c:axId val="65528968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5287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b="1" dirty="0" err="1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Most</a:t>
            </a:r>
            <a:r>
              <a:rPr lang="pt-BR" sz="2400" b="1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 </a:t>
            </a:r>
            <a:r>
              <a:rPr lang="pt-BR" sz="2400" b="1" dirty="0" err="1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important</a:t>
            </a:r>
            <a:r>
              <a:rPr lang="pt-BR" sz="2400" b="1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 </a:t>
            </a:r>
            <a:r>
              <a:rPr lang="pt-BR" sz="2400" b="1" dirty="0" err="1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stakeholder</a:t>
            </a:r>
            <a:endParaRPr lang="pt-BR" sz="2400" b="1" dirty="0">
              <a:solidFill>
                <a:sysClr val="windowText" lastClr="000000"/>
              </a:solidFill>
              <a:latin typeface="Gill Sans MT" panose="020B050202010402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B6-42AE-9C75-FD925B134599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B6-42AE-9C75-FD925B134599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5B6-42AE-9C75-FD925B13459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5B6-42AE-9C75-FD925B134599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5B6-42AE-9C75-FD925B134599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5B6-42AE-9C75-FD925B134599}"/>
              </c:ext>
            </c:extLst>
          </c:dPt>
          <c:cat>
            <c:strRef>
              <c:f>'3'!$A$46:$A$56</c:f>
              <c:strCache>
                <c:ptCount val="11"/>
                <c:pt idx="0">
                  <c:v>Agricultural producers</c:v>
                </c:pt>
                <c:pt idx="1">
                  <c:v>Association of producers</c:v>
                </c:pt>
                <c:pt idx="2">
                  <c:v>Neighbors / community</c:v>
                </c:pt>
                <c:pt idx="3">
                  <c:v>NGO global/int</c:v>
                </c:pt>
                <c:pt idx="4">
                  <c:v>NGO national</c:v>
                </c:pt>
                <c:pt idx="5">
                  <c:v>Others (please specify below)</c:v>
                </c:pt>
                <c:pt idx="6">
                  <c:v>Policymaker global/int</c:v>
                </c:pt>
                <c:pt idx="7">
                  <c:v>Policymaker local gov</c:v>
                </c:pt>
                <c:pt idx="8">
                  <c:v>Policymaker national</c:v>
                </c:pt>
                <c:pt idx="9">
                  <c:v>Policymaker regional</c:v>
                </c:pt>
                <c:pt idx="10">
                  <c:v>Policymaker sub-national</c:v>
                </c:pt>
              </c:strCache>
            </c:strRef>
          </c:cat>
          <c:val>
            <c:numRef>
              <c:f>'3'!$B$46:$B$56</c:f>
              <c:numCache>
                <c:formatCode>General</c:formatCode>
                <c:ptCount val="11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5</c:v>
                </c:pt>
                <c:pt idx="8">
                  <c:v>13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5B6-42AE-9C75-FD925B1345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27"/>
        <c:axId val="197341768"/>
        <c:axId val="197342424"/>
      </c:barChart>
      <c:catAx>
        <c:axId val="19734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342424"/>
        <c:crosses val="autoZero"/>
        <c:auto val="1"/>
        <c:lblAlgn val="ctr"/>
        <c:lblOffset val="100"/>
        <c:noMultiLvlLbl val="0"/>
      </c:catAx>
      <c:valAx>
        <c:axId val="19734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341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'31'!$A$45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'31'!$B$45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C-4274-8038-4930BE947D13}"/>
            </c:ext>
          </c:extLst>
        </c:ser>
        <c:ser>
          <c:idx val="1"/>
          <c:order val="1"/>
          <c:tx>
            <c:strRef>
              <c:f>'31'!$A$46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val>
            <c:numRef>
              <c:f>'31'!$B$46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C-4274-8038-4930BE947D13}"/>
            </c:ext>
          </c:extLst>
        </c:ser>
        <c:ser>
          <c:idx val="2"/>
          <c:order val="2"/>
          <c:tx>
            <c:strRef>
              <c:f>'31'!$A$47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'31'!$B$47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3C-4274-8038-4930BE94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7151032"/>
        <c:axId val="647150376"/>
      </c:barChart>
      <c:catAx>
        <c:axId val="647151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7150376"/>
        <c:crosses val="autoZero"/>
        <c:auto val="1"/>
        <c:lblAlgn val="ctr"/>
        <c:lblOffset val="100"/>
        <c:noMultiLvlLbl val="0"/>
      </c:catAx>
      <c:valAx>
        <c:axId val="647150376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7151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'32'!$A$47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'32'!$B$47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32-4D17-820D-F24D1BEEB172}"/>
            </c:ext>
          </c:extLst>
        </c:ser>
        <c:ser>
          <c:idx val="1"/>
          <c:order val="1"/>
          <c:tx>
            <c:strRef>
              <c:f>'32'!$A$48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val>
            <c:numRef>
              <c:f>'32'!$B$48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32-4D17-820D-F24D1BEEB172}"/>
            </c:ext>
          </c:extLst>
        </c:ser>
        <c:ser>
          <c:idx val="2"/>
          <c:order val="2"/>
          <c:tx>
            <c:strRef>
              <c:f>'32'!$A$49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'32'!$B$49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32-4D17-820D-F24D1BEEB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8437456"/>
        <c:axId val="648438768"/>
      </c:barChart>
      <c:catAx>
        <c:axId val="648437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8438768"/>
        <c:crosses val="autoZero"/>
        <c:auto val="1"/>
        <c:lblAlgn val="ctr"/>
        <c:lblOffset val="100"/>
        <c:noMultiLvlLbl val="0"/>
      </c:catAx>
      <c:valAx>
        <c:axId val="64843876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843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'33'!$A$48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'33'!$B$48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A-4C40-8F95-34B509CCEFB6}"/>
            </c:ext>
          </c:extLst>
        </c:ser>
        <c:ser>
          <c:idx val="1"/>
          <c:order val="1"/>
          <c:tx>
            <c:strRef>
              <c:f>'33'!$A$49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'33'!$B$49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9A-4C40-8F95-34B509CCEFB6}"/>
            </c:ext>
          </c:extLst>
        </c:ser>
        <c:ser>
          <c:idx val="2"/>
          <c:order val="2"/>
          <c:tx>
            <c:strRef>
              <c:f>'33'!$A$50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'33'!$B$50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9A-4C40-8F95-34B509CCE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1382696"/>
        <c:axId val="461388600"/>
      </c:barChart>
      <c:catAx>
        <c:axId val="4613826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1388600"/>
        <c:crosses val="autoZero"/>
        <c:auto val="1"/>
        <c:lblAlgn val="ctr"/>
        <c:lblOffset val="100"/>
        <c:noMultiLvlLbl val="0"/>
      </c:catAx>
      <c:valAx>
        <c:axId val="46138860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61382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'34'!$A$46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'34'!$B$46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47-4C36-8730-44DD4FB51EB6}"/>
            </c:ext>
          </c:extLst>
        </c:ser>
        <c:ser>
          <c:idx val="1"/>
          <c:order val="1"/>
          <c:tx>
            <c:strRef>
              <c:f>'34'!$A$47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'34'!$B$47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47-4C36-8730-44DD4FB51EB6}"/>
            </c:ext>
          </c:extLst>
        </c:ser>
        <c:ser>
          <c:idx val="2"/>
          <c:order val="2"/>
          <c:tx>
            <c:strRef>
              <c:f>'34'!$A$48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'34'!$B$48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47-4C36-8730-44DD4FB51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645640"/>
        <c:axId val="454640720"/>
      </c:barChart>
      <c:catAx>
        <c:axId val="454645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640720"/>
        <c:crosses val="autoZero"/>
        <c:auto val="1"/>
        <c:lblAlgn val="ctr"/>
        <c:lblOffset val="100"/>
        <c:noMultiLvlLbl val="0"/>
      </c:catAx>
      <c:valAx>
        <c:axId val="45464072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4645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'35'!$A$47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'35'!$B$47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11-4DD1-9051-51E12250373B}"/>
            </c:ext>
          </c:extLst>
        </c:ser>
        <c:ser>
          <c:idx val="1"/>
          <c:order val="1"/>
          <c:tx>
            <c:strRef>
              <c:f>'35'!$A$48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'35'!$B$48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11-4DD1-9051-51E12250373B}"/>
            </c:ext>
          </c:extLst>
        </c:ser>
        <c:ser>
          <c:idx val="2"/>
          <c:order val="2"/>
          <c:tx>
            <c:strRef>
              <c:f>'35'!$A$49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'35'!$B$49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11-4DD1-9051-51E122503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133608"/>
        <c:axId val="655283456"/>
      </c:barChart>
      <c:catAx>
        <c:axId val="453133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5283456"/>
        <c:crosses val="autoZero"/>
        <c:auto val="1"/>
        <c:lblAlgn val="ctr"/>
        <c:lblOffset val="100"/>
        <c:noMultiLvlLbl val="0"/>
      </c:catAx>
      <c:valAx>
        <c:axId val="655283456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313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'36'!$A$48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'36'!$B$48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08-4135-9C06-936A845A4E77}"/>
            </c:ext>
          </c:extLst>
        </c:ser>
        <c:ser>
          <c:idx val="1"/>
          <c:order val="1"/>
          <c:tx>
            <c:strRef>
              <c:f>'36'!$A$49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'36'!$B$49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08-4135-9C06-936A845A4E77}"/>
            </c:ext>
          </c:extLst>
        </c:ser>
        <c:ser>
          <c:idx val="2"/>
          <c:order val="2"/>
          <c:tx>
            <c:strRef>
              <c:f>'36'!$A$50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'36'!$B$50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08-4135-9C06-936A845A4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1563560"/>
        <c:axId val="651569136"/>
      </c:barChart>
      <c:catAx>
        <c:axId val="651563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1569136"/>
        <c:crosses val="autoZero"/>
        <c:auto val="1"/>
        <c:lblAlgn val="ctr"/>
        <c:lblOffset val="100"/>
        <c:noMultiLvlLbl val="0"/>
      </c:catAx>
      <c:valAx>
        <c:axId val="651569136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1563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'37'!$A$49</c:f>
              <c:strCache>
                <c:ptCount val="1"/>
                <c:pt idx="0">
                  <c:v>Contribute directly</c:v>
                </c:pt>
              </c:strCache>
            </c:strRef>
          </c:tx>
          <c:spPr>
            <a:pattFill prst="pct75">
              <a:fgClr>
                <a:srgbClr val="70AD47">
                  <a:lumMod val="75000"/>
                </a:srgbClr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val>
            <c:numRef>
              <c:f>'37'!$B$49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E1-47BF-B0DB-560E5513950B}"/>
            </c:ext>
          </c:extLst>
        </c:ser>
        <c:ser>
          <c:idx val="1"/>
          <c:order val="1"/>
          <c:tx>
            <c:strRef>
              <c:f>'37'!$A$50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'37'!$B$50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E1-47BF-B0DB-560E5513950B}"/>
            </c:ext>
          </c:extLst>
        </c:ser>
        <c:ser>
          <c:idx val="2"/>
          <c:order val="2"/>
          <c:tx>
            <c:strRef>
              <c:f>'37'!$A$51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'37'!$B$51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E1-47BF-B0DB-560E55139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7145456"/>
        <c:axId val="647146440"/>
      </c:barChart>
      <c:catAx>
        <c:axId val="647145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7146440"/>
        <c:crosses val="autoZero"/>
        <c:auto val="1"/>
        <c:lblAlgn val="ctr"/>
        <c:lblOffset val="100"/>
        <c:noMultiLvlLbl val="0"/>
      </c:catAx>
      <c:valAx>
        <c:axId val="64714644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714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'38'!$A$47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'38'!$B$47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F6-4FEC-8F5A-CD72B9B30AE2}"/>
            </c:ext>
          </c:extLst>
        </c:ser>
        <c:ser>
          <c:idx val="1"/>
          <c:order val="1"/>
          <c:tx>
            <c:strRef>
              <c:f>'38'!$A$48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'38'!$B$48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F6-4FEC-8F5A-CD72B9B30AE2}"/>
            </c:ext>
          </c:extLst>
        </c:ser>
        <c:ser>
          <c:idx val="2"/>
          <c:order val="2"/>
          <c:tx>
            <c:strRef>
              <c:f>'38'!$A$49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'38'!$B$49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F6-4FEC-8F5A-CD72B9B30A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2001224"/>
        <c:axId val="512001552"/>
      </c:barChart>
      <c:catAx>
        <c:axId val="5120012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12001552"/>
        <c:crosses val="autoZero"/>
        <c:auto val="1"/>
        <c:lblAlgn val="ctr"/>
        <c:lblOffset val="100"/>
        <c:noMultiLvlLbl val="0"/>
      </c:catAx>
      <c:valAx>
        <c:axId val="51200155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12001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'39'!$A$44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'39'!$B$44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4A-45C6-9A72-659C62595018}"/>
            </c:ext>
          </c:extLst>
        </c:ser>
        <c:ser>
          <c:idx val="1"/>
          <c:order val="1"/>
          <c:tx>
            <c:strRef>
              <c:f>'39'!$A$45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'39'!$B$45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4A-45C6-9A72-659C62595018}"/>
            </c:ext>
          </c:extLst>
        </c:ser>
        <c:ser>
          <c:idx val="2"/>
          <c:order val="2"/>
          <c:tx>
            <c:strRef>
              <c:f>'39'!$A$46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'39'!$B$46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4A-45C6-9A72-659C62595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1575368"/>
        <c:axId val="651571432"/>
      </c:barChart>
      <c:catAx>
        <c:axId val="651575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1571432"/>
        <c:crosses val="autoZero"/>
        <c:auto val="1"/>
        <c:lblAlgn val="ctr"/>
        <c:lblOffset val="100"/>
        <c:noMultiLvlLbl val="0"/>
      </c:catAx>
      <c:valAx>
        <c:axId val="65157143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1575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'40'!$A$47</c:f>
              <c:strCache>
                <c:ptCount val="1"/>
                <c:pt idx="0">
                  <c:v>Contribute directly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val>
            <c:numRef>
              <c:f>'40'!$B$47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0-4463-9128-0BC4C882CE85}"/>
            </c:ext>
          </c:extLst>
        </c:ser>
        <c:ser>
          <c:idx val="1"/>
          <c:order val="1"/>
          <c:tx>
            <c:strRef>
              <c:f>'40'!$A$48</c:f>
              <c:strCache>
                <c:ptCount val="1"/>
                <c:pt idx="0">
                  <c:v>Contribute indirectly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val>
            <c:numRef>
              <c:f>'40'!$B$48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0-4463-9128-0BC4C882CE85}"/>
            </c:ext>
          </c:extLst>
        </c:ser>
        <c:ser>
          <c:idx val="2"/>
          <c:order val="2"/>
          <c:tx>
            <c:strRef>
              <c:f>'40'!$A$49</c:f>
              <c:strCache>
                <c:ptCount val="1"/>
                <c:pt idx="0">
                  <c:v>Do not contribute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val>
            <c:numRef>
              <c:f>'40'!$B$49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B0-4463-9128-0BC4C882C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3143680"/>
        <c:axId val="643139744"/>
      </c:barChart>
      <c:catAx>
        <c:axId val="643143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3139744"/>
        <c:crosses val="autoZero"/>
        <c:auto val="1"/>
        <c:lblAlgn val="ctr"/>
        <c:lblOffset val="100"/>
        <c:noMultiLvlLbl val="0"/>
      </c:catAx>
      <c:valAx>
        <c:axId val="643139744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314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pt-BR" sz="22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2nd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most</a:t>
            </a: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important</a:t>
            </a: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stakeholder</a:t>
            </a:r>
            <a:endParaRPr lang="pt-BR" sz="2400" b="1" i="0" u="none" strike="noStrike" kern="1200" spc="0" baseline="0" dirty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333901562692551"/>
          <c:y val="2.04081523337338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pt-BR" sz="22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AE-4D59-B083-CB908A1A9C12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AE-4D59-B083-CB908A1A9C1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5AE-4D59-B083-CB908A1A9C1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5AE-4D59-B083-CB908A1A9C12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5AE-4D59-B083-CB908A1A9C12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5AE-4D59-B083-CB908A1A9C12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5AE-4D59-B083-CB908A1A9C12}"/>
              </c:ext>
            </c:extLst>
          </c:dPt>
          <c:cat>
            <c:strRef>
              <c:f>'4'!$A$46:$A$57</c:f>
              <c:strCache>
                <c:ptCount val="12"/>
                <c:pt idx="0">
                  <c:v>Agricultural producers</c:v>
                </c:pt>
                <c:pt idx="1">
                  <c:v>Neighbors / community</c:v>
                </c:pt>
                <c:pt idx="2">
                  <c:v>NGO global/int</c:v>
                </c:pt>
                <c:pt idx="3">
                  <c:v>NGO local</c:v>
                </c:pt>
                <c:pt idx="4">
                  <c:v>NGO national</c:v>
                </c:pt>
                <c:pt idx="5">
                  <c:v>Other producers (industry, services)</c:v>
                </c:pt>
                <c:pt idx="6">
                  <c:v>Others (please specify below)</c:v>
                </c:pt>
                <c:pt idx="7">
                  <c:v>Policymaker global/int</c:v>
                </c:pt>
                <c:pt idx="8">
                  <c:v>Policymaker local gov</c:v>
                </c:pt>
                <c:pt idx="9">
                  <c:v>Policymaker national</c:v>
                </c:pt>
                <c:pt idx="10">
                  <c:v>Policymaker regional</c:v>
                </c:pt>
                <c:pt idx="11">
                  <c:v>Policymaker sub-national</c:v>
                </c:pt>
              </c:strCache>
            </c:strRef>
          </c:cat>
          <c:val>
            <c:numRef>
              <c:f>'4'!$B$46:$B$57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10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5AE-4D59-B083-CB908A1A9C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643137776"/>
        <c:axId val="643140072"/>
      </c:barChart>
      <c:catAx>
        <c:axId val="64313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3140072"/>
        <c:crosses val="autoZero"/>
        <c:auto val="1"/>
        <c:lblAlgn val="ctr"/>
        <c:lblOffset val="100"/>
        <c:noMultiLvlLbl val="0"/>
      </c:catAx>
      <c:valAx>
        <c:axId val="643140072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313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833333333333335"/>
          <c:y val="0.22222222222222221"/>
          <c:w val="0.3611111111111111"/>
          <c:h val="0.60185185185185186"/>
        </c:manualLayout>
      </c:layout>
      <c:pieChart>
        <c:varyColors val="1"/>
        <c:ser>
          <c:idx val="2"/>
          <c:order val="0"/>
          <c:dPt>
            <c:idx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06-4E31-A53A-A14423CA8A21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8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06-4E31-A53A-A14423CA8A21}"/>
              </c:ext>
            </c:extLst>
          </c:dPt>
          <c:dPt>
            <c:idx val="2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06-4E31-A53A-A14423CA8A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06-4E31-A53A-A14423CA8A21}"/>
              </c:ext>
            </c:extLst>
          </c:dPt>
          <c:dPt>
            <c:idx val="4"/>
            <c:bubble3D val="0"/>
            <c:spPr>
              <a:solidFill>
                <a:srgbClr val="FFC000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06-4E31-A53A-A14423CA8A21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006-4E31-A53A-A14423CA8A2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006-4E31-A53A-A14423CA8A21}"/>
              </c:ext>
            </c:extLst>
          </c:dPt>
          <c:dPt>
            <c:idx val="7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006-4E31-A53A-A14423CA8A21}"/>
              </c:ext>
            </c:extLst>
          </c:dPt>
          <c:dPt>
            <c:idx val="8"/>
            <c:bubble3D val="0"/>
            <c:spPr>
              <a:solidFill>
                <a:srgbClr val="33CC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006-4E31-A53A-A14423CA8A21}"/>
              </c:ext>
            </c:extLst>
          </c:dPt>
          <c:dPt>
            <c:idx val="9"/>
            <c:bubble3D val="0"/>
            <c:spPr>
              <a:solidFill>
                <a:srgbClr val="FF66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006-4E31-A53A-A14423CA8A21}"/>
              </c:ext>
            </c:extLst>
          </c:dPt>
          <c:dLbls>
            <c:dLbl>
              <c:idx val="0"/>
              <c:layout>
                <c:manualLayout>
                  <c:x val="1.6577221461888957E-2"/>
                  <c:y val="-6.4300281586807881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408840619152699"/>
                      <c:h val="0.11993722894368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006-4E31-A53A-A14423CA8A21}"/>
                </c:ext>
              </c:extLst>
            </c:dLbl>
            <c:dLbl>
              <c:idx val="1"/>
              <c:layout>
                <c:manualLayout>
                  <c:x val="1.327661247112176E-2"/>
                  <c:y val="5.3644251531462976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616055887426313"/>
                      <c:h val="0.121382255798426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006-4E31-A53A-A14423CA8A21}"/>
                </c:ext>
              </c:extLst>
            </c:dLbl>
            <c:dLbl>
              <c:idx val="2"/>
              <c:layout>
                <c:manualLayout>
                  <c:x val="1.5970293197621846E-2"/>
                  <c:y val="3.37814661234882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2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63966188143031"/>
                      <c:h val="0.114157121524710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006-4E31-A53A-A14423CA8A21}"/>
                </c:ext>
              </c:extLst>
            </c:dLbl>
            <c:dLbl>
              <c:idx val="3"/>
              <c:layout>
                <c:manualLayout>
                  <c:x val="-1.0360763413680646E-3"/>
                  <c:y val="2.17810680394497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583669283126542"/>
                      <c:h val="0.158952954021748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006-4E31-A53A-A14423CA8A21}"/>
                </c:ext>
              </c:extLst>
            </c:dLbl>
            <c:dLbl>
              <c:idx val="4"/>
              <c:layout>
                <c:manualLayout>
                  <c:x val="-2.4865832192833549E-2"/>
                  <c:y val="-4.28085223360190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2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7637191192144"/>
                      <c:h val="0.131979119399876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006-4E31-A53A-A14423CA8A21}"/>
                </c:ext>
              </c:extLst>
            </c:dLbl>
            <c:dLbl>
              <c:idx val="5"/>
              <c:layout>
                <c:manualLayout>
                  <c:x val="4.1448356407650846E-3"/>
                  <c:y val="-7.79166065520324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2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83587180195048"/>
                      <c:h val="0.104523609159755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006-4E31-A53A-A14423CA8A21}"/>
                </c:ext>
              </c:extLst>
            </c:dLbl>
            <c:dLbl>
              <c:idx val="6"/>
              <c:layout>
                <c:manualLayout>
                  <c:x val="3.6262671947882241E-2"/>
                  <c:y val="-8.13796646111633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2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408840619152699"/>
                      <c:h val="0.12427230950791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006-4E31-A53A-A14423CA8A21}"/>
                </c:ext>
              </c:extLst>
            </c:dLbl>
            <c:dLbl>
              <c:idx val="7"/>
              <c:layout>
                <c:manualLayout>
                  <c:x val="-1.3694114694793197E-2"/>
                  <c:y val="-5.3386346476023245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48040135150037"/>
                      <c:h val="0.159492430714186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C006-4E31-A53A-A14423CA8A21}"/>
                </c:ext>
              </c:extLst>
            </c:dLbl>
            <c:dLbl>
              <c:idx val="8"/>
              <c:layout>
                <c:manualLayout>
                  <c:x val="1.7093220112216041E-2"/>
                  <c:y val="6.140552490278117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30747286785281"/>
                      <c:h val="0.121064425744810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C006-4E31-A53A-A14423CA8A21}"/>
                </c:ext>
              </c:extLst>
            </c:dLbl>
            <c:dLbl>
              <c:idx val="9"/>
              <c:layout>
                <c:manualLayout>
                  <c:x val="6.216498838615604E-3"/>
                  <c:y val="6.693394732941591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00328411725964"/>
                      <c:h val="8.23665307203606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C006-4E31-A53A-A14423CA8A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2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'41'!$A$120:$A$129</c:f>
              <c:strCache>
                <c:ptCount val="10"/>
                <c:pt idx="0">
                  <c:v>Co-design of original CRN3 proposal jointly with stakeholders</c:v>
                </c:pt>
                <c:pt idx="1">
                  <c:v>Mechanisms for co-producing knowledge with users along the way</c:v>
                </c:pt>
                <c:pt idx="2">
                  <c:v>Researchers responded to existing demands from LOCAL extra-scientific ACTORS</c:v>
                </c:pt>
                <c:pt idx="3">
                  <c:v>Researchers responded to existing demands from NATIONAL extra-scientific ACTORS</c:v>
                </c:pt>
                <c:pt idx="4">
                  <c:v>Researchers responded to existing demands from SUB-NATIONAL extra-scientific ACTORS</c:v>
                </c:pt>
                <c:pt idx="5">
                  <c:v>Researchers responded to LOCAL INSTITUTIONALIZED demand</c:v>
                </c:pt>
                <c:pt idx="6">
                  <c:v>Researchers responded to NATIONAL INSTITUTIONALIZED demand</c:v>
                </c:pt>
                <c:pt idx="7">
                  <c:v>Researchers responded to SUB-NATIONAL INSTITUTIONALIZED demand </c:v>
                </c:pt>
                <c:pt idx="8">
                  <c:v>Researchers went out to look for users of their science</c:v>
                </c:pt>
                <c:pt idx="9">
                  <c:v>Stakeholders included in research team</c:v>
                </c:pt>
              </c:strCache>
            </c:strRef>
          </c:cat>
          <c:val>
            <c:numRef>
              <c:f>'41'!$D$120:$D$129</c:f>
              <c:numCache>
                <c:formatCode>General</c:formatCode>
                <c:ptCount val="10"/>
                <c:pt idx="0">
                  <c:v>7</c:v>
                </c:pt>
                <c:pt idx="1">
                  <c:v>18</c:v>
                </c:pt>
                <c:pt idx="2">
                  <c:v>10</c:v>
                </c:pt>
                <c:pt idx="3">
                  <c:v>8</c:v>
                </c:pt>
                <c:pt idx="4">
                  <c:v>4</c:v>
                </c:pt>
                <c:pt idx="5">
                  <c:v>12</c:v>
                </c:pt>
                <c:pt idx="6">
                  <c:v>16</c:v>
                </c:pt>
                <c:pt idx="7">
                  <c:v>7</c:v>
                </c:pt>
                <c:pt idx="8">
                  <c:v>11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006-4E31-A53A-A14423CA8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8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00300395976515"/>
          <c:y val="2.9722101541932416E-2"/>
          <c:w val="0.4239930817896318"/>
          <c:h val="0.9075959649428131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1D4-4227-B2F3-DAC78150B1DB}"/>
              </c:ext>
            </c:extLst>
          </c:dPt>
          <c:dPt>
            <c:idx val="2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1D4-4227-B2F3-DAC78150B1DB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1D4-4227-B2F3-DAC78150B1DB}"/>
              </c:ext>
            </c:extLst>
          </c:dPt>
          <c:dPt>
            <c:idx val="4"/>
            <c:invertIfNegative val="0"/>
            <c:bubble3D val="0"/>
            <c:spPr>
              <a:solidFill>
                <a:srgbClr val="E7E6E6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1D4-4227-B2F3-DAC78150B1DB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1D4-4227-B2F3-DAC78150B1DB}"/>
              </c:ext>
            </c:extLst>
          </c:dPt>
          <c:cat>
            <c:strRef>
              <c:f>'43'!$A$46:$A$51</c:f>
              <c:strCache>
                <c:ptCount val="6"/>
                <c:pt idx="0">
                  <c:v>Influence on policy</c:v>
                </c:pt>
                <c:pt idx="1">
                  <c:v>Increase in awareness</c:v>
                </c:pt>
                <c:pt idx="2">
                  <c:v>Influence in mindsets of stkh involved</c:v>
                </c:pt>
                <c:pt idx="3">
                  <c:v>Development of competences /skills/capacities</c:v>
                </c:pt>
                <c:pt idx="4">
                  <c:v>Influence on practice</c:v>
                </c:pt>
                <c:pt idx="5">
                  <c:v>Influence on legislation</c:v>
                </c:pt>
              </c:strCache>
            </c:strRef>
          </c:cat>
          <c:val>
            <c:numRef>
              <c:f>'43'!$B$46:$B$51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D4-4227-B2F3-DAC78150B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1612800"/>
        <c:axId val="651612472"/>
      </c:barChart>
      <c:catAx>
        <c:axId val="651612800"/>
        <c:scaling>
          <c:orientation val="maxMin"/>
        </c:scaling>
        <c:delete val="0"/>
        <c:axPos val="l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pt-BR"/>
          </a:p>
        </c:txPr>
        <c:crossAx val="651612472"/>
        <c:crosses val="autoZero"/>
        <c:auto val="1"/>
        <c:lblAlgn val="ctr"/>
        <c:lblOffset val="100"/>
        <c:noMultiLvlLbl val="0"/>
      </c:catAx>
      <c:valAx>
        <c:axId val="651612472"/>
        <c:scaling>
          <c:orientation val="minMax"/>
          <c:max val="12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161280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025-43D4-83DC-00D680613AB3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025-43D4-83DC-00D680613AB3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25-43D4-83DC-00D680613AB3}"/>
              </c:ext>
            </c:extLst>
          </c:dPt>
          <c:dPt>
            <c:idx val="3"/>
            <c:invertIfNegative val="0"/>
            <c:bubble3D val="0"/>
            <c:spPr>
              <a:solidFill>
                <a:srgbClr val="E7E6E6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025-43D4-83DC-00D680613AB3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025-43D4-83DC-00D680613AB3}"/>
              </c:ext>
            </c:extLst>
          </c:dPt>
          <c:cat>
            <c:strRef>
              <c:f>'44'!$A$50:$A$56</c:f>
              <c:strCache>
                <c:ptCount val="7"/>
                <c:pt idx="0">
                  <c:v>Influence in mindsets of stkh involved</c:v>
                </c:pt>
                <c:pt idx="1">
                  <c:v>Development of competences /skills/capacities</c:v>
                </c:pt>
                <c:pt idx="2">
                  <c:v>Increase in awareness</c:v>
                </c:pt>
                <c:pt idx="3">
                  <c:v>Influence on practice</c:v>
                </c:pt>
                <c:pt idx="4">
                  <c:v>Influence on policy</c:v>
                </c:pt>
                <c:pt idx="5">
                  <c:v>Influence on legislation</c:v>
                </c:pt>
                <c:pt idx="6">
                  <c:v>Change on resource allocation</c:v>
                </c:pt>
              </c:strCache>
            </c:strRef>
          </c:cat>
          <c:val>
            <c:numRef>
              <c:f>'44'!$B$50:$B$56</c:f>
              <c:numCache>
                <c:formatCode>General</c:formatCode>
                <c:ptCount val="7"/>
                <c:pt idx="0">
                  <c:v>9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5-43D4-83DC-00D680613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1357024"/>
        <c:axId val="651357352"/>
      </c:barChart>
      <c:catAx>
        <c:axId val="651357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pt-BR"/>
          </a:p>
        </c:txPr>
        <c:crossAx val="651357352"/>
        <c:crosses val="autoZero"/>
        <c:auto val="1"/>
        <c:lblAlgn val="ctr"/>
        <c:lblOffset val="100"/>
        <c:noMultiLvlLbl val="0"/>
      </c:catAx>
      <c:valAx>
        <c:axId val="6513573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135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pt-BR" sz="22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3rd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most</a:t>
            </a: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important</a:t>
            </a: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stakeholder</a:t>
            </a:r>
            <a:endParaRPr lang="pt-BR" sz="2400" b="1" i="0" u="none" strike="noStrike" kern="1200" spc="0" baseline="0" dirty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pt-BR" sz="22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79-41A4-9F89-FBC9C0B9511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79-41A4-9F89-FBC9C0B9511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F79-41A4-9F89-FBC9C0B9511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F79-41A4-9F89-FBC9C0B9511D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F79-41A4-9F89-FBC9C0B9511D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F79-41A4-9F89-FBC9C0B9511D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F79-41A4-9F89-FBC9C0B9511D}"/>
              </c:ext>
            </c:extLst>
          </c:dPt>
          <c:dPt>
            <c:idx val="7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F79-41A4-9F89-FBC9C0B9511D}"/>
              </c:ext>
            </c:extLst>
          </c:dPt>
          <c:cat>
            <c:strRef>
              <c:f>'5'!$A$44:$A$56</c:f>
              <c:strCache>
                <c:ptCount val="13"/>
                <c:pt idx="0">
                  <c:v>Agricultural producers</c:v>
                </c:pt>
                <c:pt idx="1">
                  <c:v>Association of producers</c:v>
                </c:pt>
                <c:pt idx="2">
                  <c:v>Neighbors / community</c:v>
                </c:pt>
                <c:pt idx="3">
                  <c:v>NGO global/int</c:v>
                </c:pt>
                <c:pt idx="4">
                  <c:v>NGO local</c:v>
                </c:pt>
                <c:pt idx="5">
                  <c:v>NGO national</c:v>
                </c:pt>
                <c:pt idx="6">
                  <c:v>Other producers (industry, services)</c:v>
                </c:pt>
                <c:pt idx="7">
                  <c:v>Others (please specify below)</c:v>
                </c:pt>
                <c:pt idx="8">
                  <c:v>Policymaker global/int</c:v>
                </c:pt>
                <c:pt idx="9">
                  <c:v>Policymaker local gov</c:v>
                </c:pt>
                <c:pt idx="10">
                  <c:v>Policymaker national</c:v>
                </c:pt>
                <c:pt idx="11">
                  <c:v>Policymaker regional</c:v>
                </c:pt>
                <c:pt idx="12">
                  <c:v>Policymaker sub-national</c:v>
                </c:pt>
              </c:strCache>
            </c:strRef>
          </c:cat>
          <c:val>
            <c:numRef>
              <c:f>'5'!$B$44:$B$56</c:f>
              <c:numCache>
                <c:formatCode>General</c:formatCode>
                <c:ptCount val="13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5</c:v>
                </c:pt>
                <c:pt idx="10">
                  <c:v>6</c:v>
                </c:pt>
                <c:pt idx="11">
                  <c:v>2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F79-41A4-9F89-FBC9C0B95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6"/>
        <c:overlap val="-27"/>
        <c:axId val="456088744"/>
        <c:axId val="456090712"/>
      </c:barChart>
      <c:catAx>
        <c:axId val="456088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6090712"/>
        <c:crosses val="autoZero"/>
        <c:auto val="1"/>
        <c:lblAlgn val="ctr"/>
        <c:lblOffset val="100"/>
        <c:noMultiLvlLbl val="0"/>
      </c:catAx>
      <c:valAx>
        <c:axId val="456090712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6088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pt-BR" sz="2200" b="1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Other</a:t>
            </a:r>
            <a:r>
              <a:rPr lang="pt-BR" sz="2400" b="1" i="0" u="none" strike="noStrike" kern="1200" spc="0" baseline="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 stakeholders </a:t>
            </a:r>
            <a:r>
              <a:rPr lang="pt-BR" sz="2400" b="1" i="0" u="none" strike="noStrike" kern="1200" spc="0" baseline="0" dirty="0" err="1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rPr>
              <a:t>involved</a:t>
            </a:r>
            <a:endParaRPr lang="pt-BR" sz="2400" b="1" i="0" u="none" strike="noStrike" kern="1200" spc="0" baseline="0" dirty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pt-BR" sz="2200" b="1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60-441F-8F64-36DCCC54E0AB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60-441F-8F64-36DCCC54E0AB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60-441F-8F64-36DCCC54E0AB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60-441F-8F64-36DCCC54E0AB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60-441F-8F64-36DCCC54E0AB}"/>
              </c:ext>
            </c:extLst>
          </c:dPt>
          <c:dPt>
            <c:idx val="7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60-441F-8F64-36DCCC54E0AB}"/>
              </c:ext>
            </c:extLst>
          </c:dPt>
          <c:cat>
            <c:strRef>
              <c:f>'6'!$A$53:$A$65</c:f>
              <c:strCache>
                <c:ptCount val="13"/>
                <c:pt idx="0">
                  <c:v>Association of producers</c:v>
                </c:pt>
                <c:pt idx="1">
                  <c:v>End users (please specify below)</c:v>
                </c:pt>
                <c:pt idx="2">
                  <c:v>NA (No need to identify another stakeholder)</c:v>
                </c:pt>
                <c:pt idx="3">
                  <c:v>Neighbors / community</c:v>
                </c:pt>
                <c:pt idx="4">
                  <c:v>NGO global/int</c:v>
                </c:pt>
                <c:pt idx="5">
                  <c:v>NGO local</c:v>
                </c:pt>
                <c:pt idx="6">
                  <c:v>NGO national</c:v>
                </c:pt>
                <c:pt idx="7">
                  <c:v>Others (please specify below)</c:v>
                </c:pt>
                <c:pt idx="8">
                  <c:v>Policymaker global/int</c:v>
                </c:pt>
                <c:pt idx="9">
                  <c:v>Policymaker local gov</c:v>
                </c:pt>
                <c:pt idx="10">
                  <c:v>Policymaker national</c:v>
                </c:pt>
                <c:pt idx="11">
                  <c:v>Policymaker regional</c:v>
                </c:pt>
                <c:pt idx="12">
                  <c:v>Policymaker sub-national</c:v>
                </c:pt>
              </c:strCache>
            </c:strRef>
          </c:cat>
          <c:val>
            <c:numRef>
              <c:f>'6'!$B$53:$B$65</c:f>
              <c:numCache>
                <c:formatCode>General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11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4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C60-441F-8F64-36DCCC54E0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4"/>
        <c:overlap val="-27"/>
        <c:axId val="451996272"/>
        <c:axId val="154946416"/>
      </c:barChart>
      <c:catAx>
        <c:axId val="45199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946416"/>
        <c:crosses val="autoZero"/>
        <c:auto val="1"/>
        <c:lblAlgn val="ctr"/>
        <c:lblOffset val="100"/>
        <c:noMultiLvlLbl val="0"/>
      </c:catAx>
      <c:valAx>
        <c:axId val="154946416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199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299547207136041"/>
          <c:y val="0.19629200512601938"/>
          <c:w val="0.44219308599669321"/>
          <c:h val="0.55191754298550022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1F-463F-9821-5B6230521D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1F-463F-9821-5B6230521D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1F-463F-9821-5B6230521D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1F-463F-9821-5B6230521D1C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1F-463F-9821-5B6230521D1C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1F-463F-9821-5B6230521D1C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41F-463F-9821-5B6230521D1C}"/>
              </c:ext>
            </c:extLst>
          </c:dPt>
          <c:dLbls>
            <c:dLbl>
              <c:idx val="0"/>
              <c:layout>
                <c:manualLayout>
                  <c:x val="-4.4702650500955801E-2"/>
                  <c:y val="1.1455148919760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11954949363763"/>
                      <c:h val="0.155122470405148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41F-463F-9821-5B6230521D1C}"/>
                </c:ext>
              </c:extLst>
            </c:dLbl>
            <c:dLbl>
              <c:idx val="1"/>
              <c:layout>
                <c:manualLayout>
                  <c:x val="1.4180706405295826E-2"/>
                  <c:y val="1.49205795410524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1F-463F-9821-5B6230521D1C}"/>
                </c:ext>
              </c:extLst>
            </c:dLbl>
            <c:dLbl>
              <c:idx val="2"/>
              <c:layout>
                <c:manualLayout>
                  <c:x val="8.6139411714292787E-3"/>
                  <c:y val="-4.812882284122582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0648961765858"/>
                      <c:h val="0.256370004241078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41F-463F-9821-5B6230521D1C}"/>
                </c:ext>
              </c:extLst>
            </c:dLbl>
            <c:dLbl>
              <c:idx val="4"/>
              <c:layout>
                <c:manualLayout>
                  <c:x val="-8.0632034129060719E-3"/>
                  <c:y val="-3.899584967584539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1F-463F-9821-5B6230521D1C}"/>
                </c:ext>
              </c:extLst>
            </c:dLbl>
            <c:dLbl>
              <c:idx val="5"/>
              <c:layout>
                <c:manualLayout>
                  <c:x val="2.5016867242578268E-2"/>
                  <c:y val="-2.27630430813747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68529952944275"/>
                      <c:h val="0.253469579886059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B41F-463F-9821-5B6230521D1C}"/>
                </c:ext>
              </c:extLst>
            </c:dLbl>
            <c:dLbl>
              <c:idx val="6"/>
              <c:layout>
                <c:manualLayout>
                  <c:x val="1.2408639364261658E-2"/>
                  <c:y val="3.01731002635401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20615020214804"/>
                      <c:h val="0.24042870556711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41F-463F-9821-5B6230521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'9'!$B$49:$B$55</c:f>
              <c:strCache>
                <c:ptCount val="7"/>
                <c:pt idx="0">
                  <c:v>Initiative build on previous personal relationships</c:v>
                </c:pt>
                <c:pt idx="1">
                  <c:v>Initiative built on previuos institutional relationships</c:v>
                </c:pt>
                <c:pt idx="2">
                  <c:v>Initiative derived from institutional frameworks, arrangements or requests</c:v>
                </c:pt>
                <c:pt idx="3">
                  <c:v>Other</c:v>
                </c:pt>
                <c:pt idx="4">
                  <c:v>Researchers joined preexisting initiative</c:v>
                </c:pt>
                <c:pt idx="5">
                  <c:v>Researchers went out to look for opportunity</c:v>
                </c:pt>
                <c:pt idx="6">
                  <c:v>Stakeholders came to look for researchers support</c:v>
                </c:pt>
              </c:strCache>
            </c:strRef>
          </c:cat>
          <c:val>
            <c:numRef>
              <c:f>'9'!$C$49:$C$55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8</c:v>
                </c:pt>
                <c:pt idx="3">
                  <c:v>0</c:v>
                </c:pt>
                <c:pt idx="4">
                  <c:v>8</c:v>
                </c:pt>
                <c:pt idx="5">
                  <c:v>5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41F-463F-9821-5B6230521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752851426698156"/>
          <c:y val="0.28935185185185186"/>
          <c:w val="0.32441601085354854"/>
          <c:h val="0.4443270904031522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7B-4B19-88C8-70665E503D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7B-4B19-88C8-70665E503D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27B-4B19-88C8-70665E503DB3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27B-4B19-88C8-70665E503DB3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27B-4B19-88C8-70665E503DB3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27B-4B19-88C8-70665E503DB3}"/>
              </c:ext>
            </c:extLst>
          </c:dPt>
          <c:dLbls>
            <c:dLbl>
              <c:idx val="0"/>
              <c:layout>
                <c:manualLayout>
                  <c:x val="-2.0754789515928573E-2"/>
                  <c:y val="1.88803601458360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89400053509537"/>
                      <c:h val="0.224285291027353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7B-4B19-88C8-70665E503DB3}"/>
                </c:ext>
              </c:extLst>
            </c:dLbl>
            <c:dLbl>
              <c:idx val="1"/>
              <c:layout>
                <c:manualLayout>
                  <c:x val="1.2821277060019717E-2"/>
                  <c:y val="-4.652158049374660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39350411663896"/>
                      <c:h val="0.224198189943459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27B-4B19-88C8-70665E503DB3}"/>
                </c:ext>
              </c:extLst>
            </c:dLbl>
            <c:dLbl>
              <c:idx val="2"/>
              <c:layout>
                <c:manualLayout>
                  <c:x val="4.2396673964235902E-2"/>
                  <c:y val="-2.903369463137266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903497158087518"/>
                      <c:h val="0.29033694631372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27B-4B19-88C8-70665E503DB3}"/>
                </c:ext>
              </c:extLst>
            </c:dLbl>
            <c:dLbl>
              <c:idx val="3"/>
              <c:layout>
                <c:manualLayout>
                  <c:x val="3.4920575381597853E-2"/>
                  <c:y val="-3.32841589418750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734302429734489"/>
                      <c:h val="0.189357756385812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27B-4B19-88C8-70665E503DB3}"/>
                </c:ext>
              </c:extLst>
            </c:dLbl>
            <c:dLbl>
              <c:idx val="4"/>
              <c:layout>
                <c:manualLayout>
                  <c:x val="-4.6867536505316972E-3"/>
                  <c:y val="1.9066221513825232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02877888530513"/>
                      <c:h val="0.224198189943459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27B-4B19-88C8-70665E503DB3}"/>
                </c:ext>
              </c:extLst>
            </c:dLbl>
            <c:dLbl>
              <c:idx val="5"/>
              <c:layout>
                <c:manualLayout>
                  <c:x val="2.3719759446775523E-2"/>
                  <c:y val="6.6300384890773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93277129124674"/>
                      <c:h val="0.21267181317480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B27B-4B19-88C8-70665E503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'10'!$A$52:$A$57</c:f>
              <c:strCache>
                <c:ptCount val="6"/>
                <c:pt idx="0">
                  <c:v>Initiative build on previous personal relationships</c:v>
                </c:pt>
                <c:pt idx="1">
                  <c:v>Initiative built on previuos institutional relationships</c:v>
                </c:pt>
                <c:pt idx="2">
                  <c:v>Initiative derived from institutional frameworks, arrangements or requests</c:v>
                </c:pt>
                <c:pt idx="3">
                  <c:v>Researchers joined preexisting initiative</c:v>
                </c:pt>
                <c:pt idx="4">
                  <c:v>Researchers went out to look for opportunity</c:v>
                </c:pt>
                <c:pt idx="5">
                  <c:v>Stakeholders came to look for researchers support</c:v>
                </c:pt>
              </c:strCache>
            </c:strRef>
          </c:cat>
          <c:val>
            <c:numRef>
              <c:f>'10'!$B$52:$B$57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27B-4B19-88C8-70665E503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6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How</a:t>
            </a:r>
            <a:r>
              <a:rPr lang="pt-BR" sz="2600" b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pt-BR" sz="26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long</a:t>
            </a:r>
            <a:r>
              <a:rPr lang="pt-BR" sz="2600" b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pt-BR" sz="26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is</a:t>
            </a:r>
            <a:r>
              <a:rPr lang="pt-BR" sz="2600" b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pt-BR" sz="26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this</a:t>
            </a:r>
            <a:r>
              <a:rPr lang="pt-BR" sz="2600" b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pt-BR" sz="26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process</a:t>
            </a:r>
            <a:r>
              <a:rPr lang="pt-BR" sz="2600" b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pt-BR" sz="26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already</a:t>
            </a:r>
            <a:r>
              <a:rPr lang="pt-BR" sz="2600" b="1" dirty="0">
                <a:solidFill>
                  <a:schemeClr val="tx1"/>
                </a:solidFill>
                <a:latin typeface="Gill Sans MT" panose="020B0502020104020203" pitchFamily="34" charset="0"/>
              </a:rPr>
              <a:t>?</a:t>
            </a:r>
          </a:p>
        </c:rich>
      </c:tx>
      <c:layout>
        <c:manualLayout>
          <c:xMode val="edge"/>
          <c:yMode val="edge"/>
          <c:x val="0.28616282992536868"/>
          <c:y val="1.30532469694882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45892865724167226"/>
          <c:y val="0.17550227592439943"/>
          <c:w val="0.5194210060069171"/>
          <c:h val="0.6192720742054821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D172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BD-4DF7-9DE7-01F0F5F4A920}"/>
              </c:ext>
            </c:extLst>
          </c:dPt>
          <c:dPt>
            <c:idx val="1"/>
            <c:invertIfNegative val="0"/>
            <c:bubble3D val="0"/>
            <c:spPr>
              <a:solidFill>
                <a:srgbClr val="27467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BD-4DF7-9DE7-01F0F5F4A920}"/>
              </c:ext>
            </c:extLst>
          </c:dPt>
          <c:dPt>
            <c:idx val="2"/>
            <c:invertIfNegative val="0"/>
            <c:bubble3D val="0"/>
            <c:spPr>
              <a:solidFill>
                <a:srgbClr val="4472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EBD-4DF7-9DE7-01F0F5F4A920}"/>
              </c:ext>
            </c:extLst>
          </c:dPt>
          <c:dPt>
            <c:idx val="3"/>
            <c:invertIfNegative val="0"/>
            <c:bubble3D val="0"/>
            <c:spPr>
              <a:solidFill>
                <a:srgbClr val="799A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EBD-4DF7-9DE7-01F0F5F4A920}"/>
              </c:ext>
            </c:extLst>
          </c:dPt>
          <c:dPt>
            <c:idx val="4"/>
            <c:invertIfNegative val="0"/>
            <c:bubble3D val="0"/>
            <c:spPr>
              <a:solidFill>
                <a:srgbClr val="B3C6E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EBD-4DF7-9DE7-01F0F5F4A920}"/>
              </c:ext>
            </c:extLst>
          </c:dPt>
          <c:cat>
            <c:strRef>
              <c:f>'13'!$A$51:$A$55</c:f>
              <c:strCache>
                <c:ptCount val="5"/>
                <c:pt idx="0">
                  <c:v>It started before the CRN3</c:v>
                </c:pt>
                <c:pt idx="1">
                  <c:v>From the beginning of CRN3, around 5 years</c:v>
                </c:pt>
                <c:pt idx="2">
                  <c:v>Between 3 and 1 year</c:v>
                </c:pt>
                <c:pt idx="3">
                  <c:v>It is recent, one year or less</c:v>
                </c:pt>
                <c:pt idx="4">
                  <c:v>It is still in its beginnings</c:v>
                </c:pt>
              </c:strCache>
            </c:strRef>
          </c:cat>
          <c:val>
            <c:numRef>
              <c:f>'13'!$B$51:$B$55</c:f>
              <c:numCache>
                <c:formatCode>General</c:formatCode>
                <c:ptCount val="5"/>
                <c:pt idx="0">
                  <c:v>11</c:v>
                </c:pt>
                <c:pt idx="1">
                  <c:v>6</c:v>
                </c:pt>
                <c:pt idx="2">
                  <c:v>16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BD-4DF7-9DE7-01F0F5F4A9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4190096"/>
        <c:axId val="654190424"/>
      </c:barChart>
      <c:catAx>
        <c:axId val="6541900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pt-BR"/>
          </a:p>
        </c:txPr>
        <c:crossAx val="654190424"/>
        <c:crosses val="autoZero"/>
        <c:auto val="1"/>
        <c:lblAlgn val="ctr"/>
        <c:lblOffset val="100"/>
        <c:noMultiLvlLbl val="0"/>
      </c:catAx>
      <c:valAx>
        <c:axId val="65419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4190096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45798981009727"/>
          <c:y val="0.25088111021334886"/>
          <c:w val="0.3893090716601601"/>
          <c:h val="0.532469671563814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0C-4269-8446-EBED3308AB26}"/>
              </c:ext>
            </c:extLst>
          </c:dPt>
          <c:dPt>
            <c:idx val="1"/>
            <c:bubble3D val="0"/>
            <c:spPr>
              <a:solidFill>
                <a:srgbClr val="FFC00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0C-4269-8446-EBED3308AB26}"/>
              </c:ext>
            </c:extLst>
          </c:dPt>
          <c:dPt>
            <c:idx val="2"/>
            <c:bubble3D val="0"/>
            <c:spPr>
              <a:solidFill>
                <a:srgbClr val="00CC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B0C-4269-8446-EBED3308AB26}"/>
              </c:ext>
            </c:extLst>
          </c:dPt>
          <c:dPt>
            <c:idx val="3"/>
            <c:bubble3D val="0"/>
            <c:spPr>
              <a:solidFill>
                <a:srgbClr val="FF66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B0C-4269-8446-EBED3308AB2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24914527451681"/>
                      <c:h val="0.103441759845700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0C-4269-8446-EBED3308AB26}"/>
                </c:ext>
              </c:extLst>
            </c:dLbl>
            <c:dLbl>
              <c:idx val="1"/>
              <c:layout>
                <c:manualLayout>
                  <c:x val="2.7108052669886851E-2"/>
                  <c:y val="1.752844603145626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defRPr>
                    </a:pPr>
                    <a:fld id="{1BEDA5C7-EEDE-4B9C-9316-76FE1A726342}" type="CATEGORYNAME">
                      <a:rPr lang="en-US" sz="1800"/>
                      <a:pPr>
                        <a:defRPr sz="1600">
                          <a:latin typeface="Gill Sans MT" panose="020B0502020104020203" pitchFamily="34" charset="0"/>
                        </a:defRPr>
                      </a:pPr>
                      <a:t>[NOMBRE DE CATEGORÍA]</a:t>
                    </a:fld>
                    <a:endParaRPr lang="pt-B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1390762919340962"/>
                      <c:h val="0.122337121310848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0C-4269-8446-EBED3308AB26}"/>
                </c:ext>
              </c:extLst>
            </c:dLbl>
            <c:dLbl>
              <c:idx val="2"/>
              <c:layout>
                <c:manualLayout>
                  <c:x val="4.2367498180374483E-4"/>
                  <c:y val="-3.40246464699119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defRPr>
                    </a:pPr>
                    <a:fld id="{0F9D7BB2-A429-409B-A372-6626FF81A431}" type="CATEGORYNAME">
                      <a:rPr lang="en-US" sz="1800"/>
                      <a:pPr>
                        <a:defRPr sz="1600">
                          <a:latin typeface="Gill Sans MT" panose="020B0502020104020203" pitchFamily="34" charset="0"/>
                        </a:defRPr>
                      </a:pPr>
                      <a:t>[NOMBRE DE CATEGORÍA]</a:t>
                    </a:fld>
                    <a:endParaRPr lang="pt-BR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18494011777939"/>
                      <c:h val="4.954869346631797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B0C-4269-8446-EBED3308AB26}"/>
                </c:ext>
              </c:extLst>
            </c:dLbl>
            <c:dLbl>
              <c:idx val="3"/>
              <c:layout>
                <c:manualLayout>
                  <c:x val="-4.3115463508238E-2"/>
                  <c:y val="-1.1257504278850748E-2"/>
                </c:manualLayout>
              </c:layout>
              <c:tx>
                <c:rich>
                  <a:bodyPr/>
                  <a:lstStyle/>
                  <a:p>
                    <a:fld id="{17C1BE38-6A47-487C-9A25-0DC0678B30CE}" type="CATEGORYNAME">
                      <a:rPr lang="en-US" sz="1800" baseline="0"/>
                      <a:pPr/>
                      <a:t>[NOMBRE DE CATEGORÍA]</a:t>
                    </a:fld>
                    <a:endParaRPr lang="pt-BR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B0C-4269-8446-EBED3308A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'14'!$A$52:$A$55</c:f>
              <c:strCache>
                <c:ptCount val="4"/>
                <c:pt idx="0">
                  <c:v>Communication material</c:v>
                </c:pt>
                <c:pt idx="1">
                  <c:v>Exchanges in personal meetings and small meetings</c:v>
                </c:pt>
                <c:pt idx="2">
                  <c:v>Skype conf</c:v>
                </c:pt>
                <c:pt idx="3">
                  <c:v>Workshops</c:v>
                </c:pt>
              </c:strCache>
            </c:strRef>
          </c:cat>
          <c:val>
            <c:numRef>
              <c:f>'14'!$B$52:$B$55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0C-4269-8446-EBED3308A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3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26C70-B9AC-4634-8F93-133B8B1EB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C64A97-9255-4C04-896B-8519C0248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pt-B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A6641-1E7F-43F9-B878-013288E41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C9B1A3-2D20-4530-BF43-3A4F02E9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7DB8F3-4E0E-4596-9CE1-6B6AD69D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53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D8AFFC-B099-4BC0-B2A7-3C1BA12DD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DBBB55-9B02-400B-A5CF-16D4C75DA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CD8C5D-392B-4932-B2A4-0CC61EC41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3A54A3-718D-4B98-B2E6-1CA3A2B68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362B8B-B50E-4629-8B69-EC6F26D3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0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8FBF84-BF48-4548-A45C-2E22D40BC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0CA359-6EB8-436C-8929-A233D947F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FDC980-D469-4949-8EDD-C02BFE93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82C77-0925-45B1-A326-0F079C10C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D870E7-7F26-4106-AEAB-A31E83DB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63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9EA22-B9EC-4C36-9182-6428B5CE0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D8EF26-27A0-4195-B107-60BA37A56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D0BE73-30D1-4F93-9D07-E16DA531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C3FED-7BF3-4BDC-AF39-8202F0001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D7F1E2-5826-4948-B0B8-8C075325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9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BD502-241C-4B31-8B8B-8E9F741C3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10CE41-5BDF-495F-BAC0-075ED4816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AB3931-10E4-4D13-9B08-F32576F2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D9D893-73B6-43E8-83EB-60481E1D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6DA95-E687-46DF-9BF8-A7B9D4E1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1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D9DDB-14D8-4015-AB01-E8F485720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D0433-EB31-49EB-83C5-51D4E896F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070DE7-4F39-4A03-9E03-211457FA9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E3F018-C7AE-44B5-AB58-83ECAA68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619509-3B57-47C9-80CC-CE66D682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A96397-99B7-46EA-A52E-EA38EA9E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75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926C3-5F5F-4D8D-9924-CFCE53F0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2DD943-CC68-4530-9ABC-A50A1B7AD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9EFB6F-EDEB-4994-8E90-4F43B2C8D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AFCF05-16E1-4C5B-861A-23EB2F23D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F9E6CE6-39B0-4A42-8AB1-BA870FFB4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E597BF6-241E-4E7A-B59B-F1D4B4DB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E6167B-E29B-42A1-9379-704BF1F3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D17A7E-73E1-4448-9CAD-BB53EE8A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2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F5113-9619-4859-8653-41859AC1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3D884D-61E0-494D-9821-9AD53897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4EC18C-0EDB-437D-9EE9-2606B3CB6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7FB7E7-842A-412F-B58D-3B83F9E4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20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F0DAFD-6417-469B-A71F-9C9659A7D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FD0E6A-27BF-4D19-8C00-70E2E0FD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CC0E99-83E9-498E-A1AC-8BF13EEF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9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774A7-671C-45A8-91EB-93DF3382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A6F2DC-0B91-404E-95DB-76695DC6D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6FE055-213F-4615-B912-4C13A9E57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8F6F12-015A-4879-B5D0-920AE2B25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6AF28B-7E64-45A5-A1D9-355EBB72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F0C7-DC58-4ECB-9CF2-A5AE8640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8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B7023-F9FD-47CB-A3B0-85BCB5A57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D243E1-6DA0-4B33-A34E-09FE28C48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AEB916-B86E-44F8-8E61-A16414C0E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9ECC48-14AF-45E8-883B-5859DAFE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A2EE2D-6095-4316-A30E-30419F61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982EED-1A0F-49B7-87DB-AC9B35F5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3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31F869-83F7-4A1A-90BC-B9EAAE49B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EAE1C2-5412-4387-9D50-A68D2380E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6D86D-7F68-468F-96A8-DE014119F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7597B-BD86-4A62-9DA7-3FDA562057A1}" type="datetimeFigureOut">
              <a:rPr lang="pt-BR" smtClean="0"/>
              <a:t>01/12/2017</a:t>
            </a:fld>
            <a:endParaRPr lang="pt-B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43EF6-D327-4E0C-84EA-1F123E6DF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E72A5C-4C6F-40A9-987E-3AC40F11B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6B5A7-1014-487D-889A-26CDB6CA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58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10" Type="http://schemas.openxmlformats.org/officeDocument/2006/relationships/chart" Target="../charts/chart21.xml"/><Relationship Id="rId4" Type="http://schemas.openxmlformats.org/officeDocument/2006/relationships/chart" Target="../charts/chart15.xml"/><Relationship Id="rId9" Type="http://schemas.openxmlformats.org/officeDocument/2006/relationships/chart" Target="../charts/chart2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8.xml"/><Relationship Id="rId3" Type="http://schemas.openxmlformats.org/officeDocument/2006/relationships/chart" Target="../charts/chart23.xml"/><Relationship Id="rId7" Type="http://schemas.openxmlformats.org/officeDocument/2006/relationships/chart" Target="../charts/chart27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Relationship Id="rId9" Type="http://schemas.openxmlformats.org/officeDocument/2006/relationships/chart" Target="../charts/char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9463D75-7B0D-4F17-8EB1-DF1C54DF1512}"/>
              </a:ext>
            </a:extLst>
          </p:cNvPr>
          <p:cNvSpPr txBox="1"/>
          <p:nvPr/>
        </p:nvSpPr>
        <p:spPr>
          <a:xfrm>
            <a:off x="10152185" y="5949950"/>
            <a:ext cx="66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>
              <a:latin typeface="Gill Sans MT" panose="020B0502020104020203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98904C3-1C31-43A2-B8DE-03C646053254}"/>
              </a:ext>
            </a:extLst>
          </p:cNvPr>
          <p:cNvSpPr/>
          <p:nvPr/>
        </p:nvSpPr>
        <p:spPr>
          <a:xfrm>
            <a:off x="638908" y="1872734"/>
            <a:ext cx="1091418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>
              <a:latin typeface="Gill Sans MT" panose="020B0502020104020203" pitchFamily="34" charset="0"/>
            </a:endParaRPr>
          </a:p>
          <a:p>
            <a:pPr algn="ctr"/>
            <a:r>
              <a:rPr lang="en-US" sz="3600" b="1" dirty="0">
                <a:latin typeface="Gill Sans MT" panose="020B0502020104020203" pitchFamily="34" charset="0"/>
              </a:rPr>
              <a:t>Catalog of </a:t>
            </a:r>
            <a:r>
              <a:rPr lang="en-US" sz="3600" b="1" dirty="0" err="1">
                <a:latin typeface="Gill Sans MT" panose="020B0502020104020203" pitchFamily="34" charset="0"/>
              </a:rPr>
              <a:t>Science↔Policy</a:t>
            </a:r>
            <a:r>
              <a:rPr lang="en-US" sz="3600" b="1" dirty="0">
                <a:latin typeface="Gill Sans MT" panose="020B0502020104020203" pitchFamily="34" charset="0"/>
              </a:rPr>
              <a:t> Experiences </a:t>
            </a:r>
          </a:p>
          <a:p>
            <a:pPr algn="ctr"/>
            <a:r>
              <a:rPr lang="en-US" sz="3600" b="1" dirty="0">
                <a:latin typeface="Gill Sans MT" panose="020B0502020104020203" pitchFamily="34" charset="0"/>
              </a:rPr>
              <a:t>in CRN3 Projects</a:t>
            </a:r>
          </a:p>
          <a:p>
            <a:pPr algn="ctr"/>
            <a:endParaRPr lang="en-US" sz="3600" b="1" dirty="0">
              <a:latin typeface="Gill Sans MT" panose="020B0502020104020203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0"/>
            </a:endParaRPr>
          </a:p>
          <a:p>
            <a:pPr algn="ctr"/>
            <a:r>
              <a:rPr lang="en-US" sz="2000" dirty="0">
                <a:latin typeface="Gill Sans MT" panose="020B0502020104020203" pitchFamily="34" charset="0"/>
              </a:rPr>
              <a:t>Exploratory survey. 1</a:t>
            </a:r>
            <a:r>
              <a:rPr lang="en-US" sz="2000" baseline="30000" dirty="0">
                <a:latin typeface="Gill Sans MT" panose="020B0502020104020203" pitchFamily="34" charset="0"/>
              </a:rPr>
              <a:t>st</a:t>
            </a:r>
            <a:r>
              <a:rPr lang="en-US" sz="2000" dirty="0">
                <a:latin typeface="Gill Sans MT" panose="020B0502020104020203" pitchFamily="34" charset="0"/>
              </a:rPr>
              <a:t> draft</a:t>
            </a:r>
          </a:p>
          <a:p>
            <a:pPr algn="ctr"/>
            <a:endParaRPr lang="en-US" sz="2000" dirty="0">
              <a:latin typeface="Gill Sans MT" panose="020B0502020104020203" pitchFamily="34" charset="0"/>
            </a:endParaRPr>
          </a:p>
          <a:p>
            <a:pPr algn="ctr"/>
            <a:r>
              <a:rPr lang="en-US" sz="2000" dirty="0">
                <a:latin typeface="Gill Sans MT" panose="020B0502020104020203" pitchFamily="34" charset="0"/>
              </a:rPr>
              <a:t>Dec. 1</a:t>
            </a:r>
            <a:r>
              <a:rPr lang="en-US" sz="2000" baseline="30000" dirty="0">
                <a:latin typeface="Gill Sans MT" panose="020B0502020104020203" pitchFamily="34" charset="0"/>
              </a:rPr>
              <a:t>st</a:t>
            </a:r>
            <a:r>
              <a:rPr lang="en-US" sz="2000" dirty="0">
                <a:latin typeface="Gill Sans MT" panose="020B0502020104020203" pitchFamily="34" charset="0"/>
              </a:rPr>
              <a:t>, 2017</a:t>
            </a:r>
            <a:endParaRPr lang="pt-BR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671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9BF70BD-AE24-4C58-8EA3-7B6D74B059B3}"/>
              </a:ext>
            </a:extLst>
          </p:cNvPr>
          <p:cNvSpPr/>
          <p:nvPr/>
        </p:nvSpPr>
        <p:spPr>
          <a:xfrm>
            <a:off x="2759459" y="120595"/>
            <a:ext cx="73736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What were the policy-to-science mechanisms?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CE37A2F-C24F-4DF6-AADE-FF98FC2911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780055"/>
              </p:ext>
            </p:extLst>
          </p:nvPr>
        </p:nvGraphicFramePr>
        <p:xfrm>
          <a:off x="92098" y="366816"/>
          <a:ext cx="12435401" cy="6591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2722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9BF70BD-AE24-4C58-8EA3-7B6D74B059B3}"/>
              </a:ext>
            </a:extLst>
          </p:cNvPr>
          <p:cNvSpPr/>
          <p:nvPr/>
        </p:nvSpPr>
        <p:spPr>
          <a:xfrm>
            <a:off x="721109" y="120595"/>
            <a:ext cx="109525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What were the outcomes of the experience? What were the impacts?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0EC8B59-DED7-4980-833A-536894A5190C}"/>
              </a:ext>
            </a:extLst>
          </p:cNvPr>
          <p:cNvSpPr/>
          <p:nvPr/>
        </p:nvSpPr>
        <p:spPr>
          <a:xfrm>
            <a:off x="1343409" y="1085557"/>
            <a:ext cx="35325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Most important outcome</a:t>
            </a:r>
            <a:endParaRPr kumimoji="0" lang="pt-BR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70183F5-4A43-4928-AB54-CD0FFFD132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592107"/>
              </p:ext>
            </p:extLst>
          </p:nvPr>
        </p:nvGraphicFramePr>
        <p:xfrm>
          <a:off x="-444500" y="1643444"/>
          <a:ext cx="6191250" cy="4700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9F239F7B-8665-4D86-BF04-59F36766BE93}"/>
              </a:ext>
            </a:extLst>
          </p:cNvPr>
          <p:cNvSpPr/>
          <p:nvPr/>
        </p:nvSpPr>
        <p:spPr>
          <a:xfrm>
            <a:off x="7287009" y="1085557"/>
            <a:ext cx="340548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Other relevant outcome</a:t>
            </a:r>
            <a:endParaRPr kumimoji="0" lang="pt-BR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600D00C-CEB3-4832-99F7-601EAE3715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409113"/>
              </p:ext>
            </p:extLst>
          </p:nvPr>
        </p:nvGraphicFramePr>
        <p:xfrm>
          <a:off x="6134102" y="1664906"/>
          <a:ext cx="5918198" cy="489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879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A903664-0DF7-4B6D-9CB5-F46B56E139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70050" y="336550"/>
          <a:ext cx="9385300" cy="638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F9463D75-7B0D-4F17-8EB1-DF1C54DF1512}"/>
              </a:ext>
            </a:extLst>
          </p:cNvPr>
          <p:cNvSpPr txBox="1"/>
          <p:nvPr/>
        </p:nvSpPr>
        <p:spPr>
          <a:xfrm>
            <a:off x="9880600" y="5949950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Gill Sans MT" panose="020B0502020104020203" pitchFamily="34" charset="0"/>
              </a:rPr>
              <a:t>N = 40</a:t>
            </a:r>
            <a:endParaRPr lang="pt-BR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61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07DE347-6330-4D33-979D-513A799193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11891"/>
              </p:ext>
            </p:extLst>
          </p:nvPr>
        </p:nvGraphicFramePr>
        <p:xfrm>
          <a:off x="-52757" y="17583"/>
          <a:ext cx="5632938" cy="3557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AA4C407-1D7E-42A6-8CC6-9C55376331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243241"/>
              </p:ext>
            </p:extLst>
          </p:nvPr>
        </p:nvGraphicFramePr>
        <p:xfrm>
          <a:off x="5779475" y="17584"/>
          <a:ext cx="5931877" cy="3733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C13BF4A-BD84-4CD7-9EF7-18F91DA49D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828943"/>
              </p:ext>
            </p:extLst>
          </p:nvPr>
        </p:nvGraphicFramePr>
        <p:xfrm>
          <a:off x="128953" y="3429000"/>
          <a:ext cx="5890846" cy="3557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8841830-8CE6-468C-AC07-5C96B93F89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855623"/>
              </p:ext>
            </p:extLst>
          </p:nvPr>
        </p:nvGraphicFramePr>
        <p:xfrm>
          <a:off x="6343650" y="3496896"/>
          <a:ext cx="5691553" cy="333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684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9BF70BD-AE24-4C58-8EA3-7B6D74B059B3}"/>
              </a:ext>
            </a:extLst>
          </p:cNvPr>
          <p:cNvSpPr/>
          <p:nvPr/>
        </p:nvSpPr>
        <p:spPr>
          <a:xfrm>
            <a:off x="1832359" y="120595"/>
            <a:ext cx="92229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latin typeface="Gill Sans MT" panose="020B0502020104020203" pitchFamily="34" charset="0"/>
              </a:rPr>
              <a:t>How was the spark between science and policy generated?</a:t>
            </a:r>
            <a:endParaRPr lang="pt-BR" sz="26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4E4EC1F-AC74-45CF-A609-6BC5BB0C55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573181"/>
              </p:ext>
            </p:extLst>
          </p:nvPr>
        </p:nvGraphicFramePr>
        <p:xfrm>
          <a:off x="-858308" y="1428001"/>
          <a:ext cx="6954308" cy="566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ángulo 12">
            <a:extLst>
              <a:ext uri="{FF2B5EF4-FFF2-40B4-BE49-F238E27FC236}">
                <a16:creationId xmlns:a16="http://schemas.microsoft.com/office/drawing/2014/main" id="{60EC8B59-DED7-4980-833A-536894A5190C}"/>
              </a:ext>
            </a:extLst>
          </p:cNvPr>
          <p:cNvSpPr/>
          <p:nvPr/>
        </p:nvSpPr>
        <p:spPr>
          <a:xfrm>
            <a:off x="2168909" y="1212557"/>
            <a:ext cx="16882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Gill Sans MT" panose="020B0502020104020203" pitchFamily="34" charset="0"/>
              </a:rPr>
              <a:t>Main factor</a:t>
            </a:r>
            <a:endParaRPr lang="pt-BR" sz="2200" b="1" dirty="0">
              <a:latin typeface="Gill Sans MT" panose="020B0502020104020203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CAF87F2-4396-41E3-B308-F6DC58FCE3F7}"/>
              </a:ext>
            </a:extLst>
          </p:cNvPr>
          <p:cNvSpPr/>
          <p:nvPr/>
        </p:nvSpPr>
        <p:spPr>
          <a:xfrm>
            <a:off x="7990220" y="1542122"/>
            <a:ext cx="24404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Gill Sans MT" panose="020B0502020104020203" pitchFamily="34" charset="0"/>
              </a:rPr>
              <a:t>Secondary factor</a:t>
            </a:r>
            <a:endParaRPr lang="pt-BR" sz="22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BF4E20B0-9A6E-43A9-9B7B-3A5F6E04F8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933694"/>
              </p:ext>
            </p:extLst>
          </p:nvPr>
        </p:nvGraphicFramePr>
        <p:xfrm>
          <a:off x="5585308" y="1542122"/>
          <a:ext cx="6425023" cy="4374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288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2CCC5C6-C291-4EDC-B2C9-3CD1093528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058979"/>
              </p:ext>
            </p:extLst>
          </p:nvPr>
        </p:nvGraphicFramePr>
        <p:xfrm>
          <a:off x="944685" y="454171"/>
          <a:ext cx="10300625" cy="583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223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9BF70BD-AE24-4C58-8EA3-7B6D74B059B3}"/>
              </a:ext>
            </a:extLst>
          </p:cNvPr>
          <p:cNvSpPr/>
          <p:nvPr/>
        </p:nvSpPr>
        <p:spPr>
          <a:xfrm>
            <a:off x="1832359" y="120595"/>
            <a:ext cx="92229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What are the means used to interact with stakeholders?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0EC8B59-DED7-4980-833A-536894A5190C}"/>
              </a:ext>
            </a:extLst>
          </p:cNvPr>
          <p:cNvSpPr/>
          <p:nvPr/>
        </p:nvSpPr>
        <p:spPr>
          <a:xfrm>
            <a:off x="2168909" y="1212557"/>
            <a:ext cx="22710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Most important</a:t>
            </a:r>
            <a:endParaRPr kumimoji="0" lang="pt-BR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CAF87F2-4396-41E3-B308-F6DC58FCE3F7}"/>
              </a:ext>
            </a:extLst>
          </p:cNvPr>
          <p:cNvSpPr/>
          <p:nvPr/>
        </p:nvSpPr>
        <p:spPr>
          <a:xfrm>
            <a:off x="7990220" y="1542122"/>
            <a:ext cx="22287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Very important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7E5463D-289B-405E-AEA8-9C85E59926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357349"/>
              </p:ext>
            </p:extLst>
          </p:nvPr>
        </p:nvGraphicFramePr>
        <p:xfrm>
          <a:off x="-1112654" y="1110957"/>
          <a:ext cx="7704228" cy="5524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076457F-9D84-4015-A84F-4B1FCCAF14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458758"/>
              </p:ext>
            </p:extLst>
          </p:nvPr>
        </p:nvGraphicFramePr>
        <p:xfrm>
          <a:off x="6165850" y="1586572"/>
          <a:ext cx="62611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514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9BF70BD-AE24-4C58-8EA3-7B6D74B059B3}"/>
              </a:ext>
            </a:extLst>
          </p:cNvPr>
          <p:cNvSpPr/>
          <p:nvPr/>
        </p:nvSpPr>
        <p:spPr>
          <a:xfrm>
            <a:off x="2219709" y="120595"/>
            <a:ext cx="76853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latin typeface="Gill Sans MT" panose="020B0502020104020203" pitchFamily="34" charset="0"/>
              </a:rPr>
              <a:t>What does the project provide to stakeholders?</a:t>
            </a:r>
            <a:endParaRPr lang="pt-BR" sz="2600" b="1" dirty="0">
              <a:latin typeface="Gill Sans MT" panose="020B0502020104020203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0EC8B59-DED7-4980-833A-536894A5190C}"/>
              </a:ext>
            </a:extLst>
          </p:cNvPr>
          <p:cNvSpPr/>
          <p:nvPr/>
        </p:nvSpPr>
        <p:spPr>
          <a:xfrm>
            <a:off x="1121159" y="1212557"/>
            <a:ext cx="39958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Gill Sans MT" panose="020B0502020104020203" pitchFamily="34" charset="0"/>
              </a:rPr>
              <a:t>Most important contribution</a:t>
            </a:r>
            <a:endParaRPr lang="pt-BR" sz="2200" b="1" dirty="0">
              <a:latin typeface="Gill Sans MT" panose="020B0502020104020203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CAF87F2-4396-41E3-B308-F6DC58FCE3F7}"/>
              </a:ext>
            </a:extLst>
          </p:cNvPr>
          <p:cNvSpPr/>
          <p:nvPr/>
        </p:nvSpPr>
        <p:spPr>
          <a:xfrm>
            <a:off x="7158370" y="1542122"/>
            <a:ext cx="41513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Gill Sans MT" panose="020B0502020104020203" pitchFamily="34" charset="0"/>
              </a:rPr>
              <a:t>Other important contribution</a:t>
            </a:r>
            <a:endParaRPr lang="pt-BR" sz="22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08B2BB5-E518-4206-9ED2-8BC7CAF51B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239142"/>
              </p:ext>
            </p:extLst>
          </p:nvPr>
        </p:nvGraphicFramePr>
        <p:xfrm>
          <a:off x="57150" y="1973009"/>
          <a:ext cx="7258050" cy="544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B5CE6B56-BCB1-4248-8B98-E27DD9234D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340803"/>
              </p:ext>
            </p:extLst>
          </p:nvPr>
        </p:nvGraphicFramePr>
        <p:xfrm>
          <a:off x="6388100" y="2245602"/>
          <a:ext cx="5594350" cy="4428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9555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4614299-1E10-465F-B1A7-3881F009B58A}"/>
              </a:ext>
            </a:extLst>
          </p:cNvPr>
          <p:cNvSpPr/>
          <p:nvPr/>
        </p:nvSpPr>
        <p:spPr>
          <a:xfrm>
            <a:off x="2753109" y="88845"/>
            <a:ext cx="648543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Have the outcomes contributed to the </a:t>
            </a:r>
          </a:p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Sustainable Development Goals (SDGs)?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DEC71947-76D3-4ACF-8ABA-6286735FB901}"/>
              </a:ext>
            </a:extLst>
          </p:cNvPr>
          <p:cNvGrpSpPr/>
          <p:nvPr/>
        </p:nvGrpSpPr>
        <p:grpSpPr>
          <a:xfrm>
            <a:off x="654278" y="3136380"/>
            <a:ext cx="11276270" cy="646335"/>
            <a:chOff x="654278" y="3136380"/>
            <a:chExt cx="11276270" cy="64633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737D030F-5BB4-49AB-9EF8-8F89DABC6089}"/>
                </a:ext>
              </a:extLst>
            </p:cNvPr>
            <p:cNvSpPr/>
            <p:nvPr/>
          </p:nvSpPr>
          <p:spPr>
            <a:xfrm>
              <a:off x="654278" y="3136384"/>
              <a:ext cx="127567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1: </a:t>
              </a:r>
            </a:p>
            <a:p>
              <a:pPr algn="ctr"/>
              <a:r>
                <a:rPr lang="pt-BR" dirty="0">
                  <a:latin typeface="Gill Sans MT" panose="020B0502020104020203" pitchFamily="34" charset="0"/>
                </a:rPr>
                <a:t>No </a:t>
              </a:r>
              <a:r>
                <a:rPr lang="pt-BR" dirty="0" err="1">
                  <a:latin typeface="Gill Sans MT" panose="020B0502020104020203" pitchFamily="34" charset="0"/>
                </a:rPr>
                <a:t>poverty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AD2FFD63-57EA-4F50-8D08-81B30CF82035}"/>
                </a:ext>
              </a:extLst>
            </p:cNvPr>
            <p:cNvSpPr/>
            <p:nvPr/>
          </p:nvSpPr>
          <p:spPr>
            <a:xfrm>
              <a:off x="2971277" y="3136383"/>
              <a:ext cx="12009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2: </a:t>
              </a:r>
            </a:p>
            <a:p>
              <a:pPr algn="ctr"/>
              <a:r>
                <a:rPr lang="pt-BR" dirty="0">
                  <a:latin typeface="Gill Sans MT" panose="020B0502020104020203" pitchFamily="34" charset="0"/>
                </a:rPr>
                <a:t>No </a:t>
              </a:r>
              <a:r>
                <a:rPr lang="pt-BR" dirty="0" err="1">
                  <a:latin typeface="Gill Sans MT" panose="020B0502020104020203" pitchFamily="34" charset="0"/>
                </a:rPr>
                <a:t>hunger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2C63DEA-078B-4341-8551-6330EAAA01FC}"/>
                </a:ext>
              </a:extLst>
            </p:cNvPr>
            <p:cNvSpPr/>
            <p:nvPr/>
          </p:nvSpPr>
          <p:spPr>
            <a:xfrm>
              <a:off x="5322286" y="3136382"/>
              <a:ext cx="135806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3: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Good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health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EC0F158-8261-4297-8E8E-DCBAB895E15D}"/>
                </a:ext>
              </a:extLst>
            </p:cNvPr>
            <p:cNvSpPr/>
            <p:nvPr/>
          </p:nvSpPr>
          <p:spPr>
            <a:xfrm>
              <a:off x="7651831" y="3136381"/>
              <a:ext cx="185018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4: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Quality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Education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5142F909-678C-4A6B-B5C4-598A3241F932}"/>
                </a:ext>
              </a:extLst>
            </p:cNvPr>
            <p:cNvSpPr/>
            <p:nvPr/>
          </p:nvSpPr>
          <p:spPr>
            <a:xfrm>
              <a:off x="10245470" y="3136380"/>
              <a:ext cx="168507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5: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Gender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equality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A710E1E-611E-45B4-9AC1-4EB9B7F782AF}"/>
              </a:ext>
            </a:extLst>
          </p:cNvPr>
          <p:cNvSpPr/>
          <p:nvPr/>
        </p:nvSpPr>
        <p:spPr>
          <a:xfrm>
            <a:off x="10933101" y="4519987"/>
            <a:ext cx="1460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not </a:t>
            </a:r>
          </a:p>
          <a:p>
            <a:r>
              <a:rPr lang="en-US" dirty="0"/>
              <a:t>Contribute</a:t>
            </a:r>
          </a:p>
          <a:p>
            <a:endParaRPr lang="en-US" dirty="0"/>
          </a:p>
          <a:p>
            <a:r>
              <a:rPr lang="en-US" dirty="0"/>
              <a:t>Contribute </a:t>
            </a:r>
          </a:p>
          <a:p>
            <a:r>
              <a:rPr lang="en-US" dirty="0"/>
              <a:t>Indirectly</a:t>
            </a:r>
          </a:p>
          <a:p>
            <a:endParaRPr lang="en-US" dirty="0"/>
          </a:p>
          <a:p>
            <a:r>
              <a:rPr lang="en-US" dirty="0"/>
              <a:t>Contribute </a:t>
            </a:r>
          </a:p>
          <a:p>
            <a:r>
              <a:rPr lang="en-US" dirty="0"/>
              <a:t>directly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50EAC65-01B9-4047-B808-656BCEC15CBA}"/>
              </a:ext>
            </a:extLst>
          </p:cNvPr>
          <p:cNvSpPr/>
          <p:nvPr/>
        </p:nvSpPr>
        <p:spPr>
          <a:xfrm>
            <a:off x="10547350" y="4660900"/>
            <a:ext cx="431800" cy="3937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5B98E1E-D57E-4014-906E-C727717EE152}"/>
              </a:ext>
            </a:extLst>
          </p:cNvPr>
          <p:cNvSpPr/>
          <p:nvPr/>
        </p:nvSpPr>
        <p:spPr>
          <a:xfrm>
            <a:off x="10547350" y="5442563"/>
            <a:ext cx="431800" cy="3936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4A26E00-241B-4A29-A818-8CE86CFA970E}"/>
              </a:ext>
            </a:extLst>
          </p:cNvPr>
          <p:cNvSpPr/>
          <p:nvPr/>
        </p:nvSpPr>
        <p:spPr>
          <a:xfrm>
            <a:off x="10541000" y="6236988"/>
            <a:ext cx="431800" cy="3936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E20FA925-5526-4D5C-AC93-029442C38481}"/>
              </a:ext>
            </a:extLst>
          </p:cNvPr>
          <p:cNvGrpSpPr/>
          <p:nvPr/>
        </p:nvGrpSpPr>
        <p:grpSpPr>
          <a:xfrm>
            <a:off x="447989" y="1168916"/>
            <a:ext cx="11229661" cy="2069584"/>
            <a:chOff x="447989" y="1359416"/>
            <a:chExt cx="11229661" cy="2069584"/>
          </a:xfrm>
        </p:grpSpPr>
        <p:graphicFrame>
          <p:nvGraphicFramePr>
            <p:cNvPr id="5" name="Gráfico 4">
              <a:extLst>
                <a:ext uri="{FF2B5EF4-FFF2-40B4-BE49-F238E27FC236}">
                  <a16:creationId xmlns:a16="http://schemas.microsoft.com/office/drawing/2014/main" id="{E306D7C6-88F1-4FB2-BADD-DBE660E954D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05446927"/>
                </p:ext>
              </p:extLst>
            </p:nvPr>
          </p:nvGraphicFramePr>
          <p:xfrm>
            <a:off x="447989" y="1359416"/>
            <a:ext cx="1433830" cy="20695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Gráfico 11">
              <a:extLst>
                <a:ext uri="{FF2B5EF4-FFF2-40B4-BE49-F238E27FC236}">
                  <a16:creationId xmlns:a16="http://schemas.microsoft.com/office/drawing/2014/main" id="{016B8477-1656-4D5D-B04C-0DC0E274889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52627244"/>
                </p:ext>
              </p:extLst>
            </p:nvPr>
          </p:nvGraphicFramePr>
          <p:xfrm>
            <a:off x="2753108" y="1359416"/>
            <a:ext cx="1427913" cy="20500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Gráfico 12">
              <a:extLst>
                <a:ext uri="{FF2B5EF4-FFF2-40B4-BE49-F238E27FC236}">
                  <a16:creationId xmlns:a16="http://schemas.microsoft.com/office/drawing/2014/main" id="{044CEE29-E8E9-410F-8F51-CB455304DEE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50471378"/>
                </p:ext>
              </p:extLst>
            </p:nvPr>
          </p:nvGraphicFramePr>
          <p:xfrm>
            <a:off x="5152502" y="1396386"/>
            <a:ext cx="1384695" cy="20130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2" name="Gráfico 21">
              <a:extLst>
                <a:ext uri="{FF2B5EF4-FFF2-40B4-BE49-F238E27FC236}">
                  <a16:creationId xmlns:a16="http://schemas.microsoft.com/office/drawing/2014/main" id="{094E5D1B-EEBF-476F-9EBB-C69B25F9DDC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89811808"/>
                </p:ext>
              </p:extLst>
            </p:nvPr>
          </p:nvGraphicFramePr>
          <p:xfrm>
            <a:off x="7746141" y="1441450"/>
            <a:ext cx="1328009" cy="19616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3" name="Gráfico 22">
              <a:extLst>
                <a:ext uri="{FF2B5EF4-FFF2-40B4-BE49-F238E27FC236}">
                  <a16:creationId xmlns:a16="http://schemas.microsoft.com/office/drawing/2014/main" id="{1D8963A4-D13A-4ECF-92F8-4DDDDE86113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78125723"/>
                </p:ext>
              </p:extLst>
            </p:nvPr>
          </p:nvGraphicFramePr>
          <p:xfrm>
            <a:off x="10473498" y="1396386"/>
            <a:ext cx="1204152" cy="20130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9DF295E-5F89-4E5D-A103-E8EDE2361655}"/>
              </a:ext>
            </a:extLst>
          </p:cNvPr>
          <p:cNvSpPr/>
          <p:nvPr/>
        </p:nvSpPr>
        <p:spPr>
          <a:xfrm>
            <a:off x="626706" y="5904984"/>
            <a:ext cx="13308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6: </a:t>
            </a:r>
          </a:p>
          <a:p>
            <a:pPr algn="ctr"/>
            <a:r>
              <a:rPr lang="pt-BR" dirty="0">
                <a:latin typeface="Gill Sans MT" panose="020B0502020104020203" pitchFamily="34" charset="0"/>
              </a:rPr>
              <a:t>Clean </a:t>
            </a:r>
            <a:r>
              <a:rPr lang="pt-BR" dirty="0" err="1">
                <a:latin typeface="Gill Sans MT" panose="020B0502020104020203" pitchFamily="34" charset="0"/>
              </a:rPr>
              <a:t>water</a:t>
            </a:r>
            <a:endParaRPr lang="pt-BR" dirty="0">
              <a:latin typeface="Gill Sans MT" panose="020B0502020104020203" pitchFamily="34" charset="0"/>
            </a:endParaRPr>
          </a:p>
          <a:p>
            <a:pPr algn="ctr"/>
            <a:r>
              <a:rPr lang="fr-FR" dirty="0">
                <a:latin typeface="Gill Sans MT" panose="020B0502020104020203" pitchFamily="34" charset="0"/>
              </a:rPr>
              <a:t>&amp;</a:t>
            </a:r>
            <a:r>
              <a:rPr lang="pt-BR" dirty="0">
                <a:latin typeface="Gill Sans MT" panose="020B0502020104020203" pitchFamily="34" charset="0"/>
              </a:rPr>
              <a:t> </a:t>
            </a:r>
            <a:r>
              <a:rPr lang="pt-BR" dirty="0" err="1">
                <a:latin typeface="Gill Sans MT" panose="020B0502020104020203" pitchFamily="34" charset="0"/>
              </a:rPr>
              <a:t>sanitation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CD2A2F2-161D-4B26-AAE2-F2A6A5EAD74E}"/>
              </a:ext>
            </a:extLst>
          </p:cNvPr>
          <p:cNvSpPr/>
          <p:nvPr/>
        </p:nvSpPr>
        <p:spPr>
          <a:xfrm>
            <a:off x="2972208" y="5904983"/>
            <a:ext cx="11991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7: </a:t>
            </a:r>
          </a:p>
          <a:p>
            <a:pPr algn="ctr"/>
            <a:r>
              <a:rPr lang="pt-BR" dirty="0" err="1">
                <a:latin typeface="Gill Sans MT" panose="020B0502020104020203" pitchFamily="34" charset="0"/>
              </a:rPr>
              <a:t>Renewable</a:t>
            </a:r>
            <a:endParaRPr lang="pt-BR" dirty="0">
              <a:latin typeface="Gill Sans MT" panose="020B0502020104020203" pitchFamily="34" charset="0"/>
            </a:endParaRPr>
          </a:p>
          <a:p>
            <a:pPr algn="ctr"/>
            <a:r>
              <a:rPr lang="fr-FR" dirty="0">
                <a:latin typeface="Gill Sans MT" panose="020B0502020104020203" pitchFamily="34" charset="0"/>
              </a:rPr>
              <a:t>e</a:t>
            </a:r>
            <a:r>
              <a:rPr lang="pt-BR" dirty="0" err="1">
                <a:latin typeface="Gill Sans MT" panose="020B0502020104020203" pitchFamily="34" charset="0"/>
              </a:rPr>
              <a:t>nergy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2B69FA8-1969-4275-82DF-CCCD57F4475C}"/>
              </a:ext>
            </a:extLst>
          </p:cNvPr>
          <p:cNvSpPr/>
          <p:nvPr/>
        </p:nvSpPr>
        <p:spPr>
          <a:xfrm>
            <a:off x="5085844" y="5904982"/>
            <a:ext cx="18309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8: </a:t>
            </a:r>
          </a:p>
          <a:p>
            <a:pPr algn="ctr"/>
            <a:r>
              <a:rPr lang="pt-BR" dirty="0" err="1">
                <a:latin typeface="Gill Sans MT" panose="020B0502020104020203" pitchFamily="34" charset="0"/>
              </a:rPr>
              <a:t>Good</a:t>
            </a:r>
            <a:r>
              <a:rPr lang="pt-BR" dirty="0">
                <a:latin typeface="Gill Sans MT" panose="020B0502020104020203" pitchFamily="34" charset="0"/>
              </a:rPr>
              <a:t> Jobs </a:t>
            </a:r>
            <a:r>
              <a:rPr lang="pt-BR" dirty="0" err="1">
                <a:latin typeface="Gill Sans MT" panose="020B0502020104020203" pitchFamily="34" charset="0"/>
              </a:rPr>
              <a:t>and</a:t>
            </a:r>
            <a:endParaRPr lang="pt-BR" dirty="0">
              <a:latin typeface="Gill Sans MT" panose="020B0502020104020203" pitchFamily="34" charset="0"/>
            </a:endParaRPr>
          </a:p>
          <a:p>
            <a:pPr algn="ctr"/>
            <a:r>
              <a:rPr lang="fr-FR" dirty="0">
                <a:latin typeface="Gill Sans MT" panose="020B0502020104020203" pitchFamily="34" charset="0"/>
              </a:rPr>
              <a:t>e</a:t>
            </a:r>
            <a:r>
              <a:rPr lang="pt-BR" dirty="0" err="1">
                <a:latin typeface="Gill Sans MT" panose="020B0502020104020203" pitchFamily="34" charset="0"/>
              </a:rPr>
              <a:t>conomic</a:t>
            </a:r>
            <a:r>
              <a:rPr lang="pt-BR" dirty="0">
                <a:latin typeface="Gill Sans MT" panose="020B0502020104020203" pitchFamily="34" charset="0"/>
              </a:rPr>
              <a:t> </a:t>
            </a:r>
            <a:r>
              <a:rPr lang="pt-BR" dirty="0" err="1">
                <a:latin typeface="Gill Sans MT" panose="020B0502020104020203" pitchFamily="34" charset="0"/>
              </a:rPr>
              <a:t>growth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830C3F9-B312-4AD7-B541-266E1552F6D5}"/>
              </a:ext>
            </a:extLst>
          </p:cNvPr>
          <p:cNvSpPr/>
          <p:nvPr/>
        </p:nvSpPr>
        <p:spPr>
          <a:xfrm>
            <a:off x="7846500" y="5904981"/>
            <a:ext cx="14608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9: </a:t>
            </a:r>
          </a:p>
          <a:p>
            <a:pPr algn="ctr"/>
            <a:r>
              <a:rPr lang="pt-BR" dirty="0" err="1">
                <a:latin typeface="Gill Sans MT" panose="020B0502020104020203" pitchFamily="34" charset="0"/>
              </a:rPr>
              <a:t>Industry</a:t>
            </a:r>
            <a:r>
              <a:rPr lang="pt-BR" dirty="0">
                <a:latin typeface="Gill Sans MT" panose="020B0502020104020203" pitchFamily="34" charset="0"/>
              </a:rPr>
              <a:t> &amp;</a:t>
            </a:r>
          </a:p>
          <a:p>
            <a:pPr algn="ctr"/>
            <a:r>
              <a:rPr lang="fr-FR" dirty="0">
                <a:latin typeface="Gill Sans MT" panose="020B0502020104020203" pitchFamily="34" charset="0"/>
              </a:rPr>
              <a:t>i</a:t>
            </a:r>
            <a:r>
              <a:rPr lang="pt-BR" dirty="0" err="1">
                <a:latin typeface="Gill Sans MT" panose="020B0502020104020203" pitchFamily="34" charset="0"/>
              </a:rPr>
              <a:t>nfrastructure</a:t>
            </a:r>
            <a:endParaRPr lang="pt-BR" dirty="0">
              <a:latin typeface="Gill Sans MT" panose="020B0502020104020203" pitchFamily="34" charset="0"/>
            </a:endParaRPr>
          </a:p>
        </p:txBody>
      </p: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8D4666DB-EFCD-4E59-8E11-867014833C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579321"/>
              </p:ext>
            </p:extLst>
          </p:nvPr>
        </p:nvGraphicFramePr>
        <p:xfrm>
          <a:off x="457405" y="4076701"/>
          <a:ext cx="1433830" cy="200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75DE02B1-ED63-45A2-8DF8-CA73545D2C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436662"/>
              </p:ext>
            </p:extLst>
          </p:nvPr>
        </p:nvGraphicFramePr>
        <p:xfrm>
          <a:off x="2851637" y="4152900"/>
          <a:ext cx="1329383" cy="192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2" name="Gráfico 31">
            <a:extLst>
              <a:ext uri="{FF2B5EF4-FFF2-40B4-BE49-F238E27FC236}">
                <a16:creationId xmlns:a16="http://schemas.microsoft.com/office/drawing/2014/main" id="{55B93356-B08E-4434-AFAD-939000911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499090"/>
              </p:ext>
            </p:extLst>
          </p:nvPr>
        </p:nvGraphicFramePr>
        <p:xfrm>
          <a:off x="5206414" y="4152899"/>
          <a:ext cx="1343592" cy="192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4" name="Gráfico 33">
            <a:extLst>
              <a:ext uri="{FF2B5EF4-FFF2-40B4-BE49-F238E27FC236}">
                <a16:creationId xmlns:a16="http://schemas.microsoft.com/office/drawing/2014/main" id="{62161454-CB83-4572-BC9D-8B40875630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485309"/>
              </p:ext>
            </p:extLst>
          </p:nvPr>
        </p:nvGraphicFramePr>
        <p:xfrm>
          <a:off x="7770737" y="4152899"/>
          <a:ext cx="1303413" cy="193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51833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4614299-1E10-465F-B1A7-3881F009B58A}"/>
              </a:ext>
            </a:extLst>
          </p:cNvPr>
          <p:cNvSpPr/>
          <p:nvPr/>
        </p:nvSpPr>
        <p:spPr>
          <a:xfrm>
            <a:off x="2753109" y="88845"/>
            <a:ext cx="648543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Have the outcomes contributed to the </a:t>
            </a:r>
          </a:p>
          <a:p>
            <a:pPr lvl="0"/>
            <a:r>
              <a:rPr lang="en-US" sz="2600" b="1" dirty="0">
                <a:solidFill>
                  <a:prstClr val="black"/>
                </a:solidFill>
                <a:latin typeface="Gill Sans MT" panose="020B0502020104020203" pitchFamily="34" charset="0"/>
              </a:rPr>
              <a:t>Sustainable Development Goals (SDGs)?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DEC71947-76D3-4ACF-8ABA-6286735FB901}"/>
              </a:ext>
            </a:extLst>
          </p:cNvPr>
          <p:cNvGrpSpPr/>
          <p:nvPr/>
        </p:nvGrpSpPr>
        <p:grpSpPr>
          <a:xfrm>
            <a:off x="235208" y="3105599"/>
            <a:ext cx="11721583" cy="923333"/>
            <a:chOff x="244392" y="3136380"/>
            <a:chExt cx="11721583" cy="92333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737D030F-5BB4-49AB-9EF8-8F89DABC6089}"/>
                </a:ext>
              </a:extLst>
            </p:cNvPr>
            <p:cNvSpPr/>
            <p:nvPr/>
          </p:nvSpPr>
          <p:spPr>
            <a:xfrm>
              <a:off x="244392" y="3136384"/>
              <a:ext cx="20954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10: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Reduced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inequalities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AD2FFD63-57EA-4F50-8D08-81B30CF82035}"/>
                </a:ext>
              </a:extLst>
            </p:cNvPr>
            <p:cNvSpPr/>
            <p:nvPr/>
          </p:nvSpPr>
          <p:spPr>
            <a:xfrm>
              <a:off x="2659014" y="3136383"/>
              <a:ext cx="182550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11: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Sustainable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cities</a:t>
              </a:r>
              <a:endParaRPr lang="pt-BR" dirty="0">
                <a:latin typeface="Gill Sans MT" panose="020B0502020104020203" pitchFamily="34" charset="0"/>
              </a:endParaRPr>
            </a:p>
            <a:p>
              <a:pPr algn="ctr"/>
              <a:r>
                <a:rPr lang="fr-FR" dirty="0">
                  <a:latin typeface="Gill Sans MT" panose="020B0502020104020203" pitchFamily="34" charset="0"/>
                </a:rPr>
                <a:t>a</a:t>
              </a:r>
              <a:r>
                <a:rPr lang="pt-BR" dirty="0" err="1">
                  <a:latin typeface="Gill Sans MT" panose="020B0502020104020203" pitchFamily="34" charset="0"/>
                </a:rPr>
                <a:t>nd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communities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2C63DEA-078B-4341-8551-6330EAAA01FC}"/>
                </a:ext>
              </a:extLst>
            </p:cNvPr>
            <p:cNvSpPr/>
            <p:nvPr/>
          </p:nvSpPr>
          <p:spPr>
            <a:xfrm>
              <a:off x="4715550" y="3136382"/>
              <a:ext cx="257153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12: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Responsible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consumption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EC0F158-8261-4297-8E8E-DCBAB895E15D}"/>
                </a:ext>
              </a:extLst>
            </p:cNvPr>
            <p:cNvSpPr/>
            <p:nvPr/>
          </p:nvSpPr>
          <p:spPr>
            <a:xfrm>
              <a:off x="7803316" y="3136381"/>
              <a:ext cx="154721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13: </a:t>
              </a:r>
            </a:p>
            <a:p>
              <a:pPr algn="ctr"/>
              <a:r>
                <a:rPr lang="pt-BR" dirty="0" err="1">
                  <a:latin typeface="Gill Sans MT" panose="020B0502020104020203" pitchFamily="34" charset="0"/>
                </a:rPr>
                <a:t>Climate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action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5142F909-678C-4A6B-B5C4-598A3241F932}"/>
                </a:ext>
              </a:extLst>
            </p:cNvPr>
            <p:cNvSpPr/>
            <p:nvPr/>
          </p:nvSpPr>
          <p:spPr>
            <a:xfrm>
              <a:off x="10210045" y="3136380"/>
              <a:ext cx="175593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dirty="0">
                  <a:latin typeface="Gill Sans MT" panose="020B0502020104020203" pitchFamily="34" charset="0"/>
                </a:rPr>
                <a:t>SDG 14: </a:t>
              </a:r>
            </a:p>
            <a:p>
              <a:pPr algn="ctr"/>
              <a:r>
                <a:rPr lang="pt-BR" dirty="0">
                  <a:latin typeface="Gill Sans MT" panose="020B0502020104020203" pitchFamily="34" charset="0"/>
                </a:rPr>
                <a:t>Life </a:t>
              </a:r>
              <a:r>
                <a:rPr lang="pt-BR" dirty="0" err="1">
                  <a:latin typeface="Gill Sans MT" panose="020B0502020104020203" pitchFamily="34" charset="0"/>
                </a:rPr>
                <a:t>below</a:t>
              </a:r>
              <a:r>
                <a:rPr lang="pt-BR" dirty="0">
                  <a:latin typeface="Gill Sans MT" panose="020B0502020104020203" pitchFamily="34" charset="0"/>
                </a:rPr>
                <a:t> </a:t>
              </a:r>
              <a:r>
                <a:rPr lang="pt-BR" dirty="0" err="1">
                  <a:latin typeface="Gill Sans MT" panose="020B0502020104020203" pitchFamily="34" charset="0"/>
                </a:rPr>
                <a:t>water</a:t>
              </a:r>
              <a:endParaRPr lang="pt-BR" dirty="0">
                <a:latin typeface="Gill Sans MT" panose="020B0502020104020203" pitchFamily="34" charset="0"/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A710E1E-611E-45B4-9AC1-4EB9B7F782AF}"/>
              </a:ext>
            </a:extLst>
          </p:cNvPr>
          <p:cNvSpPr/>
          <p:nvPr/>
        </p:nvSpPr>
        <p:spPr>
          <a:xfrm>
            <a:off x="10933101" y="4519987"/>
            <a:ext cx="1460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not </a:t>
            </a:r>
          </a:p>
          <a:p>
            <a:r>
              <a:rPr lang="en-US" dirty="0"/>
              <a:t>Contribute</a:t>
            </a:r>
          </a:p>
          <a:p>
            <a:endParaRPr lang="en-US" dirty="0"/>
          </a:p>
          <a:p>
            <a:r>
              <a:rPr lang="en-US" dirty="0"/>
              <a:t>Contribute </a:t>
            </a:r>
          </a:p>
          <a:p>
            <a:r>
              <a:rPr lang="en-US" dirty="0"/>
              <a:t>Indirectly</a:t>
            </a:r>
          </a:p>
          <a:p>
            <a:endParaRPr lang="en-US" dirty="0"/>
          </a:p>
          <a:p>
            <a:r>
              <a:rPr lang="en-US" dirty="0"/>
              <a:t>Contribute </a:t>
            </a:r>
          </a:p>
          <a:p>
            <a:r>
              <a:rPr lang="en-US" dirty="0"/>
              <a:t>directly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50EAC65-01B9-4047-B808-656BCEC15CBA}"/>
              </a:ext>
            </a:extLst>
          </p:cNvPr>
          <p:cNvSpPr/>
          <p:nvPr/>
        </p:nvSpPr>
        <p:spPr>
          <a:xfrm>
            <a:off x="10547350" y="4660900"/>
            <a:ext cx="431800" cy="3937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5B98E1E-D57E-4014-906E-C727717EE152}"/>
              </a:ext>
            </a:extLst>
          </p:cNvPr>
          <p:cNvSpPr/>
          <p:nvPr/>
        </p:nvSpPr>
        <p:spPr>
          <a:xfrm>
            <a:off x="10547350" y="5442563"/>
            <a:ext cx="431800" cy="3936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4A26E00-241B-4A29-A818-8CE86CFA970E}"/>
              </a:ext>
            </a:extLst>
          </p:cNvPr>
          <p:cNvSpPr/>
          <p:nvPr/>
        </p:nvSpPr>
        <p:spPr>
          <a:xfrm>
            <a:off x="10541000" y="6236988"/>
            <a:ext cx="431800" cy="3936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9DF295E-5F89-4E5D-A103-E8EDE2361655}"/>
              </a:ext>
            </a:extLst>
          </p:cNvPr>
          <p:cNvSpPr/>
          <p:nvPr/>
        </p:nvSpPr>
        <p:spPr>
          <a:xfrm>
            <a:off x="658286" y="5904984"/>
            <a:ext cx="1267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15: </a:t>
            </a:r>
          </a:p>
          <a:p>
            <a:pPr algn="ctr"/>
            <a:r>
              <a:rPr lang="fr-FR" dirty="0">
                <a:latin typeface="Gill Sans MT" panose="020B0502020104020203" pitchFamily="34" charset="0"/>
              </a:rPr>
              <a:t>Life on land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CD2A2F2-161D-4B26-AAE2-F2A6A5EAD74E}"/>
              </a:ext>
            </a:extLst>
          </p:cNvPr>
          <p:cNvSpPr/>
          <p:nvPr/>
        </p:nvSpPr>
        <p:spPr>
          <a:xfrm>
            <a:off x="2687228" y="5904983"/>
            <a:ext cx="17690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16: </a:t>
            </a:r>
          </a:p>
          <a:p>
            <a:pPr algn="ctr"/>
            <a:r>
              <a:rPr lang="fr-FR" dirty="0" err="1">
                <a:latin typeface="Gill Sans MT" panose="020B0502020104020203" pitchFamily="34" charset="0"/>
              </a:rPr>
              <a:t>Peace</a:t>
            </a:r>
            <a:r>
              <a:rPr lang="fr-FR" dirty="0">
                <a:latin typeface="Gill Sans MT" panose="020B0502020104020203" pitchFamily="34" charset="0"/>
              </a:rPr>
              <a:t> and justice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2B69FA8-1969-4275-82DF-CCCD57F4475C}"/>
              </a:ext>
            </a:extLst>
          </p:cNvPr>
          <p:cNvSpPr/>
          <p:nvPr/>
        </p:nvSpPr>
        <p:spPr>
          <a:xfrm>
            <a:off x="4770793" y="5904982"/>
            <a:ext cx="24610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latin typeface="Gill Sans MT" panose="020B0502020104020203" pitchFamily="34" charset="0"/>
              </a:rPr>
              <a:t>SDG 17: </a:t>
            </a:r>
          </a:p>
          <a:p>
            <a:pPr algn="ctr"/>
            <a:r>
              <a:rPr lang="fr-FR" dirty="0" err="1">
                <a:latin typeface="Gill Sans MT" panose="020B0502020104020203" pitchFamily="34" charset="0"/>
              </a:rPr>
              <a:t>Parterships</a:t>
            </a:r>
            <a:r>
              <a:rPr lang="fr-FR" dirty="0">
                <a:latin typeface="Gill Sans MT" panose="020B0502020104020203" pitchFamily="34" charset="0"/>
              </a:rPr>
              <a:t> for the goals</a:t>
            </a:r>
            <a:endParaRPr lang="pt-BR" dirty="0">
              <a:latin typeface="Gill Sans MT" panose="020B0502020104020203" pitchFamily="34" charset="0"/>
            </a:endParaRPr>
          </a:p>
        </p:txBody>
      </p:sp>
      <p:graphicFrame>
        <p:nvGraphicFramePr>
          <p:cNvPr id="33" name="Gráfico 32">
            <a:extLst>
              <a:ext uri="{FF2B5EF4-FFF2-40B4-BE49-F238E27FC236}">
                <a16:creationId xmlns:a16="http://schemas.microsoft.com/office/drawing/2014/main" id="{7060462A-FE42-44CC-92E9-C983609B48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771998"/>
              </p:ext>
            </p:extLst>
          </p:nvPr>
        </p:nvGraphicFramePr>
        <p:xfrm>
          <a:off x="514350" y="1168916"/>
          <a:ext cx="1320900" cy="205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5" name="Gráfico 34">
            <a:extLst>
              <a:ext uri="{FF2B5EF4-FFF2-40B4-BE49-F238E27FC236}">
                <a16:creationId xmlns:a16="http://schemas.microsoft.com/office/drawing/2014/main" id="{B54D6648-0C03-4A5C-9516-8D66FF00DC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501108"/>
              </p:ext>
            </p:extLst>
          </p:nvPr>
        </p:nvGraphicFramePr>
        <p:xfrm>
          <a:off x="2750607" y="1180249"/>
          <a:ext cx="1320900" cy="205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6" name="Gráfico 35">
            <a:extLst>
              <a:ext uri="{FF2B5EF4-FFF2-40B4-BE49-F238E27FC236}">
                <a16:creationId xmlns:a16="http://schemas.microsoft.com/office/drawing/2014/main" id="{52675ECE-6B0C-4C63-B5E4-7CC2DBF164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041222"/>
              </p:ext>
            </p:extLst>
          </p:nvPr>
        </p:nvGraphicFramePr>
        <p:xfrm>
          <a:off x="5273522" y="1207792"/>
          <a:ext cx="1276484" cy="2050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7" name="Gráfico 36">
            <a:extLst>
              <a:ext uri="{FF2B5EF4-FFF2-40B4-BE49-F238E27FC236}">
                <a16:creationId xmlns:a16="http://schemas.microsoft.com/office/drawing/2014/main" id="{8BCA3626-A9A3-4852-AB55-71FE7480DC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738306"/>
              </p:ext>
            </p:extLst>
          </p:nvPr>
        </p:nvGraphicFramePr>
        <p:xfrm>
          <a:off x="7994999" y="1228012"/>
          <a:ext cx="1276484" cy="201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8" name="Gráfico 37">
            <a:extLst>
              <a:ext uri="{FF2B5EF4-FFF2-40B4-BE49-F238E27FC236}">
                <a16:creationId xmlns:a16="http://schemas.microsoft.com/office/drawing/2014/main" id="{E1F24CCC-476B-4EE9-A1C7-E0B14C1443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047494"/>
              </p:ext>
            </p:extLst>
          </p:nvPr>
        </p:nvGraphicFramePr>
        <p:xfrm>
          <a:off x="10374014" y="1217220"/>
          <a:ext cx="1210271" cy="201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Gráfico 38">
            <a:extLst>
              <a:ext uri="{FF2B5EF4-FFF2-40B4-BE49-F238E27FC236}">
                <a16:creationId xmlns:a16="http://schemas.microsoft.com/office/drawing/2014/main" id="{5ACF9738-88B4-402D-97FA-982BCAD1B2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674906"/>
              </p:ext>
            </p:extLst>
          </p:nvPr>
        </p:nvGraphicFramePr>
        <p:xfrm>
          <a:off x="500754" y="4108450"/>
          <a:ext cx="1378846" cy="192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0" name="Gráfico 39">
            <a:extLst>
              <a:ext uri="{FF2B5EF4-FFF2-40B4-BE49-F238E27FC236}">
                <a16:creationId xmlns:a16="http://schemas.microsoft.com/office/drawing/2014/main" id="{7CBFBA41-6BE0-4916-B0D5-4171266498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097419"/>
              </p:ext>
            </p:extLst>
          </p:nvPr>
        </p:nvGraphicFramePr>
        <p:xfrm>
          <a:off x="2750607" y="4108450"/>
          <a:ext cx="1320900" cy="197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Gráfico 40">
            <a:extLst>
              <a:ext uri="{FF2B5EF4-FFF2-40B4-BE49-F238E27FC236}">
                <a16:creationId xmlns:a16="http://schemas.microsoft.com/office/drawing/2014/main" id="{BCF84027-541D-4C63-B7B5-038CE0D8F7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464143"/>
              </p:ext>
            </p:extLst>
          </p:nvPr>
        </p:nvGraphicFramePr>
        <p:xfrm>
          <a:off x="5263930" y="4152899"/>
          <a:ext cx="1286076" cy="192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130288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309</Words>
  <Application>Microsoft Office PowerPoint</Application>
  <PresentationFormat>Panorámica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Elma MONTAÑA</dc:creator>
  <cp:lastModifiedBy>Elma MONTAÑA</cp:lastModifiedBy>
  <cp:revision>47</cp:revision>
  <dcterms:created xsi:type="dcterms:W3CDTF">2017-12-01T04:18:43Z</dcterms:created>
  <dcterms:modified xsi:type="dcterms:W3CDTF">2017-12-01T08:48:35Z</dcterms:modified>
</cp:coreProperties>
</file>