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605" r:id="rId2"/>
    <p:sldId id="616" r:id="rId3"/>
    <p:sldId id="612" r:id="rId4"/>
    <p:sldId id="613" r:id="rId5"/>
    <p:sldId id="617" r:id="rId6"/>
    <p:sldId id="313" r:id="rId7"/>
    <p:sldId id="618" r:id="rId8"/>
    <p:sldId id="614" r:id="rId9"/>
    <p:sldId id="621" r:id="rId10"/>
    <p:sldId id="622" r:id="rId11"/>
    <p:sldId id="623" r:id="rId12"/>
    <p:sldId id="303" r:id="rId13"/>
    <p:sldId id="305" r:id="rId14"/>
    <p:sldId id="619" r:id="rId15"/>
    <p:sldId id="307" r:id="rId16"/>
    <p:sldId id="620" r:id="rId17"/>
    <p:sldId id="309" r:id="rId18"/>
    <p:sldId id="304" r:id="rId19"/>
    <p:sldId id="306" r:id="rId20"/>
    <p:sldId id="314" r:id="rId21"/>
    <p:sldId id="316" r:id="rId22"/>
    <p:sldId id="317" r:id="rId23"/>
    <p:sldId id="6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C11EF-15B5-4B13-8269-E29590AB5EA4}" v="3" dt="2019-08-28T15:45:37.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78737" autoAdjust="0"/>
  </p:normalViewPr>
  <p:slideViewPr>
    <p:cSldViewPr snapToGrid="0">
      <p:cViewPr varScale="1">
        <p:scale>
          <a:sx n="53" d="100"/>
          <a:sy n="53" d="100"/>
        </p:scale>
        <p:origin x="318"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Sesser" userId="426fdf5e00b43f09" providerId="LiveId" clId="{974C11EF-15B5-4B13-8269-E29590AB5EA4}"/>
    <pc:docChg chg="modSld">
      <pc:chgData name="Amanda Sesser" userId="426fdf5e00b43f09" providerId="LiveId" clId="{974C11EF-15B5-4B13-8269-E29590AB5EA4}" dt="2019-08-28T15:46:27.343" v="77" actId="1076"/>
      <pc:docMkLst>
        <pc:docMk/>
      </pc:docMkLst>
      <pc:sldChg chg="modSp">
        <pc:chgData name="Amanda Sesser" userId="426fdf5e00b43f09" providerId="LiveId" clId="{974C11EF-15B5-4B13-8269-E29590AB5EA4}" dt="2019-08-28T15:46:27.343" v="77" actId="1076"/>
        <pc:sldMkLst>
          <pc:docMk/>
          <pc:sldMk cId="0" sldId="304"/>
        </pc:sldMkLst>
        <pc:spChg chg="mod">
          <ac:chgData name="Amanda Sesser" userId="426fdf5e00b43f09" providerId="LiveId" clId="{974C11EF-15B5-4B13-8269-E29590AB5EA4}" dt="2019-08-28T15:46:27.343" v="77" actId="1076"/>
          <ac:spMkLst>
            <pc:docMk/>
            <pc:sldMk cId="0" sldId="304"/>
            <ac:spMk id="5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227E4-76C9-4989-9E5C-D674829EAE55}" type="datetimeFigureOut">
              <a:rPr lang="en-US" smtClean="0"/>
              <a:t>8/28/2019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CC478-AE9D-41AA-9E2E-9C57F9780F9E}" type="slidenum">
              <a:rPr lang="en-US" smtClean="0"/>
              <a:t>‹#›</a:t>
            </a:fld>
            <a:endParaRPr lang="en-US"/>
          </a:p>
        </p:txBody>
      </p:sp>
    </p:spTree>
    <p:extLst>
      <p:ext uri="{BB962C8B-B14F-4D97-AF65-F5344CB8AC3E}">
        <p14:creationId xmlns:p14="http://schemas.microsoft.com/office/powerpoint/2010/main" val="267795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CC478-AE9D-41AA-9E2E-9C57F9780F9E}" type="slidenum">
              <a:rPr lang="en-US" smtClean="0"/>
              <a:t>2</a:t>
            </a:fld>
            <a:endParaRPr lang="en-US"/>
          </a:p>
        </p:txBody>
      </p:sp>
    </p:spTree>
    <p:extLst>
      <p:ext uri="{BB962C8B-B14F-4D97-AF65-F5344CB8AC3E}">
        <p14:creationId xmlns:p14="http://schemas.microsoft.com/office/powerpoint/2010/main" val="375660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Shape 52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 am going to provide you with some top tips for effective communication about climate smart conservation…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One of the first goals that you need to do is connect with your audience.  Before you go into a meeting or meeting one on one…know your background – who are the people you are meeting – do you think they are going to be with you on your issue or oppose you. Convey the facts while also emphasizing shared cultural values to each unique audience, and think about/use someone who would be the most effective messenger for that audience (an avid angler, for example, in a forum for sportsmen).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What is you goal?  Is it to get them to comprehend something or to accept something that you are doing?  Balance urgency with hope. Address head-on the urgency and scientific basis for addressing climate change impacts on wildlife, habitat, and ecosystems coupled with the hope provided by climate-smart conservation actions for nature and people. But it is also important to talk about the fact that we can minimize the impacts through mitigation.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Junk the jargon. Translate confusing technical scientific jargon to easily communicated and remembered words and phrases.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some cases the jargon problem is deceptively hard to address because we are not even aware that the words we are using might be misunderstood. For example, when scientists talk about “uncertainty” in terms of climate, the public thinks “ignorance”. Perhaps a better word for some audiences would be “range.”  We are briefly going to practice on the next slide.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Richard Feynman was American theoretical physicist (1918-1988).   Assisted in building the atomic bomb, quantanum electrodynamics, and cut to the heart of the challenger example.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Greatest communicator in the history of science. His contributions place him among the most influential scientists of the 20th century. Dubbed ‘The Great Explainer’, Feynman was able to convey complex ideas to both scientists and non-scientists with equal clarity.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8" name="Shape 52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Shape 55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5. Make it personal, local, and timely. Use local examples and storytelling to help your audience connect the dots between their own experiences, climate change, and response strategies.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Emphasize preparedness, risk reduction, healthy future - </a:t>
            </a:r>
            <a:r>
              <a:rPr lang="en-US" sz="2400" b="0" i="0" u="none" strike="noStrike" cap="none">
                <a:solidFill>
                  <a:srgbClr val="FFFF00"/>
                </a:solidFill>
                <a:latin typeface="Calibri"/>
                <a:ea typeface="Calibri"/>
                <a:cs typeface="Calibri"/>
                <a:sym typeface="Calibri"/>
              </a:rPr>
              <a:t>Capitalize on concerns about hazards, which are already a part of life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(Patty can tell a quick story about the Birdwatcher’s Guide and her mom).</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Patty, one of the instructors, has a wonderful story about her mom.  At one time, her mom did not believe in climate change.  She was a backyard birder and was noticing that certain birds did not come to her feeder anymore.  Patty talked to her mom about shifting bird ranges and migrations and this connected the dots for her mother.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1" name="Shape 55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Shape 55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5. Make it personal, local, and timely. Use local examples and storytelling to help your audience connect the dots between their own experiences, climate change, and response strategies.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Emphasize preparedness, risk reduction, healthy future - </a:t>
            </a:r>
            <a:r>
              <a:rPr lang="en-US" sz="2400" b="0" i="0" u="none" strike="noStrike" cap="none">
                <a:solidFill>
                  <a:srgbClr val="FFFF00"/>
                </a:solidFill>
                <a:latin typeface="Calibri"/>
                <a:ea typeface="Calibri"/>
                <a:cs typeface="Calibri"/>
                <a:sym typeface="Calibri"/>
              </a:rPr>
              <a:t>Capitalize on concerns about hazards, which are already a part of life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(Patty can tell a quick story about the Birdwatcher’s Guide and her mom).</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Patty, one of the instructors, has a wonderful story about her mom.  At one time, her mom did not believe in climate change.  She was a backyard birder and was noticing that certain birds did not come to her feeder anymore.  Patty talked to her mom about shifting bird ranges and migrations and this connected the dots for her mother.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1" name="Shape 55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Shape 56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Self explanatory</a:t>
            </a:r>
            <a:endParaRPr sz="1200" b="0" i="0" u="none" strike="noStrike" cap="none">
              <a:solidFill>
                <a:schemeClr val="dk1"/>
              </a:solidFill>
              <a:latin typeface="Calibri"/>
              <a:ea typeface="Calibri"/>
              <a:cs typeface="Calibri"/>
              <a:sym typeface="Calibri"/>
            </a:endParaRPr>
          </a:p>
        </p:txBody>
      </p:sp>
      <p:sp>
        <p:nvSpPr>
          <p:cNvPr id="568" name="Shape 56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Shape 51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Most scientist see things differently than the general public.  We are usually taught to give the background first, then the supporting details, moving on to results and conclusion.  The problem in doing it this way is that you have lost 80% of the people before you even left background!  Most of the public want to hear …bottom line first.  Then what does this mean for me!!  Who cares – then you can talk about the supporting details. </a:t>
            </a:r>
            <a:endParaRPr sz="1200" b="0" i="0" u="none" strike="noStrike" cap="none" dirty="0">
              <a:solidFill>
                <a:schemeClr val="dk1"/>
              </a:solidFill>
              <a:latin typeface="Calibri"/>
              <a:ea typeface="Calibri"/>
              <a:cs typeface="Calibri"/>
              <a:sym typeface="Calibri"/>
            </a:endParaRPr>
          </a:p>
        </p:txBody>
      </p:sp>
      <p:sp>
        <p:nvSpPr>
          <p:cNvPr id="511" name="Shape 51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Shape 53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Other examples – have participants try to come up with alternatives (below are examples).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Positive feedback = Vicious cycle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Enhance = Intensify, increase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Bias = Offset from an observation</a:t>
            </a:r>
            <a:endParaRPr sz="1200" b="0" i="0" u="none" strike="noStrike" cap="none">
              <a:solidFill>
                <a:schemeClr val="dk1"/>
              </a:solidFill>
              <a:latin typeface="Calibri"/>
              <a:ea typeface="Calibri"/>
              <a:cs typeface="Calibri"/>
              <a:sym typeface="Calibri"/>
            </a:endParaRPr>
          </a:p>
        </p:txBody>
      </p:sp>
      <p:sp>
        <p:nvSpPr>
          <p:cNvPr id="538" name="Shape 53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Shape 61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 am going to provide you with some top tips for effective communication about climate smart conservation.</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Balance urgency with hope. Address head-on the urgency and scientific basis for addressing climate change impacts on wildlife, habitat, and ecosystems coupled with the hope provided by climate-smart conservation actions for nature and people. But it is also important to talk about the fact that we can minimize the impacts through mitigation.</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Tailor communications to your audience. Convey the facts while also emphasizing shared cultural values to each unique audience, and think about/use someone who would be the most effective messenger for that audience (an avid angler, for example, in a forum for sportsmen).</a:t>
            </a:r>
            <a:endParaRPr sz="1200" b="0" i="0" u="none" strike="noStrike" cap="none">
              <a:solidFill>
                <a:schemeClr val="dk1"/>
              </a:solidFill>
              <a:latin typeface="Calibri"/>
              <a:ea typeface="Calibri"/>
              <a:cs typeface="Calibri"/>
              <a:sym typeface="Calibri"/>
            </a:endParaRPr>
          </a:p>
        </p:txBody>
      </p:sp>
      <p:sp>
        <p:nvSpPr>
          <p:cNvPr id="613" name="Shape 61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Shape 63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3. Emphasize preparedness, risk reduction and a healthy future. Emphasizing being prepared as a means of reducing future risks and costs and the potential for securing a healthier future based on the climate-smart actions we take today.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4. Build on conservation expertise. Empower conservation professionals to make a difference by building on their past experience in managing natural resources while trying new climate-smart approaches.</a:t>
            </a:r>
            <a:endParaRPr sz="1200" b="0" i="0" u="none" strike="noStrike" cap="none">
              <a:solidFill>
                <a:schemeClr val="dk1"/>
              </a:solidFill>
              <a:latin typeface="Calibri"/>
              <a:ea typeface="Calibri"/>
              <a:cs typeface="Calibri"/>
              <a:sym typeface="Calibri"/>
            </a:endParaRPr>
          </a:p>
        </p:txBody>
      </p:sp>
      <p:sp>
        <p:nvSpPr>
          <p:cNvPr id="633" name="Shape 63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Shape 6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5. Make it personal, local, and timely. Use local examples and storytelling to help your audience connect the dots between their own experiences, climate change, and response strategies. (Patty can tell a quick story about the Birdwatcher’s Guide and her mom).</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6. Junk the jargon. Translate confusing technical scientific jargon to easily communicated and remembered words and phrases.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some cases the jargon problem is deceptively hard to address because we are not even aware that the words we are using might be misunderstood. For example, when scientists talk about “uncertainty” in terms of climate, the public thinks “ignorance”. Perhaps a better word for some audiences would be “range.”</a:t>
            </a:r>
            <a:endParaRPr sz="1200" b="0" i="0" u="none" strike="noStrike" cap="none">
              <a:solidFill>
                <a:schemeClr val="dk1"/>
              </a:solidFill>
              <a:latin typeface="Calibri"/>
              <a:ea typeface="Calibri"/>
              <a:cs typeface="Calibri"/>
              <a:sym typeface="Calibri"/>
            </a:endParaRPr>
          </a:p>
        </p:txBody>
      </p:sp>
      <p:sp>
        <p:nvSpPr>
          <p:cNvPr id="642" name="Shape 6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CC478-AE9D-41AA-9E2E-9C57F9780F9E}" type="slidenum">
              <a:rPr lang="en-US" smtClean="0"/>
              <a:t>3</a:t>
            </a:fld>
            <a:endParaRPr lang="en-US"/>
          </a:p>
        </p:txBody>
      </p:sp>
    </p:spTree>
    <p:extLst>
      <p:ext uri="{BB962C8B-B14F-4D97-AF65-F5344CB8AC3E}">
        <p14:creationId xmlns:p14="http://schemas.microsoft.com/office/powerpoint/2010/main" val="375660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taken at a recent meeting co-organized by the IAI</a:t>
            </a:r>
            <a:r>
              <a:rPr lang="en-US" baseline="0" dirty="0"/>
              <a:t>, the UNFCCC (Convention on Climate Change) and the UN Office for South South Cooperation</a:t>
            </a:r>
            <a:r>
              <a:rPr lang="en-US" dirty="0"/>
              <a:t>. In this photo, you see Manuel </a:t>
            </a:r>
            <a:r>
              <a:rPr lang="en-US" dirty="0" err="1"/>
              <a:t>Pulgar</a:t>
            </a:r>
            <a:r>
              <a:rPr lang="en-US" dirty="0"/>
              <a:t>-Vidal, former Minister of Environment of Peru, president</a:t>
            </a:r>
            <a:r>
              <a:rPr lang="en-US" baseline="0" dirty="0"/>
              <a:t> of the Climate Change COP-20 at COP-21, which adopted the Paris Agreement. He was one of the </a:t>
            </a:r>
            <a:r>
              <a:rPr lang="en-US" dirty="0"/>
              <a:t>lead negotiators of the Paris Agreement. To his right, Marcos</a:t>
            </a:r>
            <a:r>
              <a:rPr lang="en-US" baseline="0" dirty="0"/>
              <a:t> Regis da Silva, IAI Director. At this meeting, Manuel said in his opening remarks: “</a:t>
            </a:r>
            <a:r>
              <a:rPr lang="en-US" sz="1200" kern="1200" baseline="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e need to connect dots. Currently the most important action is the domestic implementation</a:t>
            </a:r>
            <a:r>
              <a:rPr lang="en-US" sz="1200" kern="1200" baseline="0" dirty="0">
                <a:solidFill>
                  <a:schemeClr val="tx1"/>
                </a:solidFill>
                <a:effectLst/>
                <a:latin typeface="+mn-lt"/>
                <a:ea typeface="+mn-ea"/>
                <a:cs typeface="+mn-cs"/>
              </a:rPr>
              <a:t> and for that to happen we need to work with all the multilateral frameworks, </a:t>
            </a:r>
            <a:r>
              <a:rPr lang="en-US" sz="1200" kern="1200" dirty="0">
                <a:solidFill>
                  <a:schemeClr val="tx1"/>
                </a:solidFill>
                <a:effectLst/>
                <a:latin typeface="+mn-lt"/>
                <a:ea typeface="+mn-ea"/>
                <a:cs typeface="+mn-cs"/>
              </a:rPr>
              <a:t>with UNFCCC, CBD</a:t>
            </a:r>
            <a:r>
              <a:rPr lang="en-US" sz="1200" kern="1200" baseline="0" dirty="0">
                <a:solidFill>
                  <a:schemeClr val="tx1"/>
                </a:solidFill>
                <a:effectLst/>
                <a:latin typeface="+mn-lt"/>
                <a:ea typeface="+mn-ea"/>
                <a:cs typeface="+mn-cs"/>
              </a:rPr>
              <a:t>, the UN General Assembly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 </a:t>
            </a:r>
            <a:r>
              <a:rPr lang="en-US" sz="1200" b="1" kern="1200" dirty="0">
                <a:solidFill>
                  <a:schemeClr val="tx1"/>
                </a:solidFill>
                <a:effectLst/>
                <a:latin typeface="+mn-lt"/>
                <a:ea typeface="+mn-ea"/>
                <a:cs typeface="+mn-cs"/>
              </a:rPr>
              <a:t>mainstream policy at the national level</a:t>
            </a:r>
            <a:r>
              <a:rPr lang="en-US" sz="1200" kern="1200" dirty="0">
                <a:solidFill>
                  <a:schemeClr val="tx1"/>
                </a:solidFill>
                <a:effectLst/>
                <a:latin typeface="+mn-lt"/>
                <a:ea typeface="+mn-ea"/>
                <a:cs typeface="+mn-cs"/>
              </a:rPr>
              <a:t>. Connecting the dots current trend – and that is what is needed for implementation of the</a:t>
            </a:r>
            <a:r>
              <a:rPr lang="en-US" sz="1200" kern="1200" baseline="0" dirty="0">
                <a:solidFill>
                  <a:schemeClr val="tx1"/>
                </a:solidFill>
                <a:effectLst/>
                <a:latin typeface="+mn-lt"/>
                <a:ea typeface="+mn-ea"/>
                <a:cs typeface="+mn-cs"/>
              </a:rPr>
              <a:t> Paris Agreement”. </a:t>
            </a:r>
            <a:endParaRPr lang="en-US" dirty="0"/>
          </a:p>
        </p:txBody>
      </p:sp>
      <p:sp>
        <p:nvSpPr>
          <p:cNvPr id="4" name="Slide Number Placeholder 3"/>
          <p:cNvSpPr>
            <a:spLocks noGrp="1"/>
          </p:cNvSpPr>
          <p:nvPr>
            <p:ph type="sldNum" sz="quarter" idx="10"/>
          </p:nvPr>
        </p:nvSpPr>
        <p:spPr/>
        <p:txBody>
          <a:bodyPr/>
          <a:lstStyle/>
          <a:p>
            <a:fld id="{A36CC478-AE9D-41AA-9E2E-9C57F9780F9E}" type="slidenum">
              <a:rPr lang="en-US" smtClean="0"/>
              <a:t>4</a:t>
            </a:fld>
            <a:endParaRPr lang="en-US"/>
          </a:p>
        </p:txBody>
      </p:sp>
    </p:spTree>
    <p:extLst>
      <p:ext uri="{BB962C8B-B14F-4D97-AF65-F5344CB8AC3E}">
        <p14:creationId xmlns:p14="http://schemas.microsoft.com/office/powerpoint/2010/main" val="201121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taken at a recent meeting co-organized by the IAI</a:t>
            </a:r>
            <a:r>
              <a:rPr lang="en-US" baseline="0" dirty="0"/>
              <a:t>, the UNFCCC (Convention on Climate Change) and the UN Office for South South Cooperation</a:t>
            </a:r>
            <a:r>
              <a:rPr lang="en-US" dirty="0"/>
              <a:t>. In this photo, you see Manuel </a:t>
            </a:r>
            <a:r>
              <a:rPr lang="en-US" dirty="0" err="1"/>
              <a:t>Pulgar</a:t>
            </a:r>
            <a:r>
              <a:rPr lang="en-US" dirty="0"/>
              <a:t>-Vidal, former Minister of Environment of Peru, president</a:t>
            </a:r>
            <a:r>
              <a:rPr lang="en-US" baseline="0" dirty="0"/>
              <a:t> of the Climate Change COP-20 at COP-21, which adopted the Paris Agreement. He was one of the </a:t>
            </a:r>
            <a:r>
              <a:rPr lang="en-US" dirty="0"/>
              <a:t>lead negotiators of the Paris Agreement. To his right, Marcos</a:t>
            </a:r>
            <a:r>
              <a:rPr lang="en-US" baseline="0" dirty="0"/>
              <a:t> Regis da Silva, IAI Director. At this meeting, Manuel said in his opening remarks: “</a:t>
            </a:r>
            <a:r>
              <a:rPr lang="en-US" sz="1200" kern="1200" baseline="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e need to connect dots. Currently the most important action is the domestic implementation</a:t>
            </a:r>
            <a:r>
              <a:rPr lang="en-US" sz="1200" kern="1200" baseline="0" dirty="0">
                <a:solidFill>
                  <a:schemeClr val="tx1"/>
                </a:solidFill>
                <a:effectLst/>
                <a:latin typeface="+mn-lt"/>
                <a:ea typeface="+mn-ea"/>
                <a:cs typeface="+mn-cs"/>
              </a:rPr>
              <a:t> and for that to happen we need to work with all the multilateral frameworks, </a:t>
            </a:r>
            <a:r>
              <a:rPr lang="en-US" sz="1200" kern="1200" dirty="0">
                <a:solidFill>
                  <a:schemeClr val="tx1"/>
                </a:solidFill>
                <a:effectLst/>
                <a:latin typeface="+mn-lt"/>
                <a:ea typeface="+mn-ea"/>
                <a:cs typeface="+mn-cs"/>
              </a:rPr>
              <a:t>with UNFCCC, CBD</a:t>
            </a:r>
            <a:r>
              <a:rPr lang="en-US" sz="1200" kern="1200" baseline="0" dirty="0">
                <a:solidFill>
                  <a:schemeClr val="tx1"/>
                </a:solidFill>
                <a:effectLst/>
                <a:latin typeface="+mn-lt"/>
                <a:ea typeface="+mn-ea"/>
                <a:cs typeface="+mn-cs"/>
              </a:rPr>
              <a:t>, the UN General Assembly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 </a:t>
            </a:r>
            <a:r>
              <a:rPr lang="en-US" sz="1200" b="1" kern="1200" dirty="0">
                <a:solidFill>
                  <a:schemeClr val="tx1"/>
                </a:solidFill>
                <a:effectLst/>
                <a:latin typeface="+mn-lt"/>
                <a:ea typeface="+mn-ea"/>
                <a:cs typeface="+mn-cs"/>
              </a:rPr>
              <a:t>mainstream policy at the national level</a:t>
            </a:r>
            <a:r>
              <a:rPr lang="en-US" sz="1200" kern="1200" dirty="0">
                <a:solidFill>
                  <a:schemeClr val="tx1"/>
                </a:solidFill>
                <a:effectLst/>
                <a:latin typeface="+mn-lt"/>
                <a:ea typeface="+mn-ea"/>
                <a:cs typeface="+mn-cs"/>
              </a:rPr>
              <a:t>. Connecting the dots current trend – and that is what is needed for implementation of the</a:t>
            </a:r>
            <a:r>
              <a:rPr lang="en-US" sz="1200" kern="1200" baseline="0" dirty="0">
                <a:solidFill>
                  <a:schemeClr val="tx1"/>
                </a:solidFill>
                <a:effectLst/>
                <a:latin typeface="+mn-lt"/>
                <a:ea typeface="+mn-ea"/>
                <a:cs typeface="+mn-cs"/>
              </a:rPr>
              <a:t> Paris Agreement”. </a:t>
            </a:r>
            <a:endParaRPr lang="en-US" dirty="0"/>
          </a:p>
        </p:txBody>
      </p:sp>
      <p:sp>
        <p:nvSpPr>
          <p:cNvPr id="4" name="Slide Number Placeholder 3"/>
          <p:cNvSpPr>
            <a:spLocks noGrp="1"/>
          </p:cNvSpPr>
          <p:nvPr>
            <p:ph type="sldNum" sz="quarter" idx="10"/>
          </p:nvPr>
        </p:nvSpPr>
        <p:spPr/>
        <p:txBody>
          <a:bodyPr/>
          <a:lstStyle/>
          <a:p>
            <a:fld id="{A36CC478-AE9D-41AA-9E2E-9C57F9780F9E}" type="slidenum">
              <a:rPr lang="en-US" smtClean="0"/>
              <a:t>5</a:t>
            </a:fld>
            <a:endParaRPr lang="en-US"/>
          </a:p>
        </p:txBody>
      </p:sp>
    </p:spTree>
    <p:extLst>
      <p:ext uri="{BB962C8B-B14F-4D97-AF65-F5344CB8AC3E}">
        <p14:creationId xmlns:p14="http://schemas.microsoft.com/office/powerpoint/2010/main" val="201121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7" name="Shape 6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implications of climate change can seem overwhelming. How many of you have been to conferences where scientists talk about impacts, and the audience completely shuts down?</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Fortunately, there are some ways to navigate communication challenges.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7" name="Shape 6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implications of climate change can seem overwhelming. How many of you have been to conferences where scientists talk about impacts, and the audience completely shuts down?</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Fortunately, there are some ways to navigate communication challenges.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CC478-AE9D-41AA-9E2E-9C57F9780F9E}" type="slidenum">
              <a:rPr lang="en-US" smtClean="0"/>
              <a:t>11</a:t>
            </a:fld>
            <a:endParaRPr lang="en-US"/>
          </a:p>
        </p:txBody>
      </p:sp>
    </p:spTree>
    <p:extLst>
      <p:ext uri="{BB962C8B-B14F-4D97-AF65-F5344CB8AC3E}">
        <p14:creationId xmlns:p14="http://schemas.microsoft.com/office/powerpoint/2010/main" val="255024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65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Shape 52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 am going to provide you with some top tips for effective communication about climate smart conservation…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One of the first goals that you need to do is connect with your audience.  Before you go into a meeting or meeting one on one…know your background – who are the people you are meeting – do you think they are going to be with you on your issue or oppose you. Convey the facts while also emphasizing shared cultural values to each unique audience, and think about/use someone who would be the most effective messenger for that audience (an avid angler, for example, in a forum for sportsmen).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What is you goal?  Is it to get them to comprehend something or to accept something that you are doing?  Balance urgency with hope. Address head-on the urgency and scientific basis for addressing climate change impacts on wildlife, habitat, and ecosystems coupled with the hope provided by climate-smart conservation actions for nature and people. But it is also important to talk about the fact that we can minimize the impacts through mitigation.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Junk the jargon. Translate confusing technical scientific jargon to easily communicated and remembered words and phrases.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some cases the jargon problem is deceptively hard to address because we are not even aware that the words we are using might be misunderstood. For example, when scientists talk about “uncertainty” in terms of climate, the public thinks “ignorance”. Perhaps a better word for some audiences would be “range.”  We are briefly going to practice on the next slide.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Richard Feynman was American theoretical physicist (1918-1988).   Assisted in building the atomic bomb, quantanum electrodynamics, and cut to the heart of the challenger example.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Greatest communicator in the history of science. His contributions place him among the most influential scientists of the 20th century. Dubbed ‘The Great Explainer’, Feynman was able to convey complex ideas to both scientists and non-scientists with equal clarity.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8" name="Shape 52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F511-C327-4730-A750-C4E13CED9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6BE6CC-B0B5-47B0-A9F5-B0E66522A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AD2570-8D1A-4A86-8D16-C1AC30F766FD}"/>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5" name="Footer Placeholder 4">
            <a:extLst>
              <a:ext uri="{FF2B5EF4-FFF2-40B4-BE49-F238E27FC236}">
                <a16:creationId xmlns:a16="http://schemas.microsoft.com/office/drawing/2014/main" id="{2B4AB86F-FB6B-4348-9BBE-BB5F64027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BC99A-8483-474C-A648-FDE281124CC6}"/>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53717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F811-B1ED-4EC5-8EF8-EF0750D9EC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7FD78-464C-4FA9-A62D-F85B823EBD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1B807-E404-4FA3-BBF3-EA491DCF153A}"/>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5" name="Footer Placeholder 4">
            <a:extLst>
              <a:ext uri="{FF2B5EF4-FFF2-40B4-BE49-F238E27FC236}">
                <a16:creationId xmlns:a16="http://schemas.microsoft.com/office/drawing/2014/main" id="{508BF841-7E29-490C-85F2-323D7EDC5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C65EE-02E3-45AC-9352-5D662C469440}"/>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421057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EC74BA-4C63-430E-AD9B-E583291B55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E76E98-4ECE-4C1E-A082-DF98136135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3D009-8E64-4529-B4C7-0457C80FAC46}"/>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5" name="Footer Placeholder 4">
            <a:extLst>
              <a:ext uri="{FF2B5EF4-FFF2-40B4-BE49-F238E27FC236}">
                <a16:creationId xmlns:a16="http://schemas.microsoft.com/office/drawing/2014/main" id="{44247D50-656F-4AF2-9852-F4EA4FC9B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2B18A-C777-42C3-99A3-D5356AE42103}"/>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3342904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87200" y="237473"/>
            <a:ext cx="8400000" cy="939600"/>
          </a:xfrm>
          <a:prstGeom prst="rect">
            <a:avLst/>
          </a:prstGeom>
          <a:noFill/>
          <a:ln>
            <a:noFill/>
          </a:ln>
        </p:spPr>
        <p:txBody>
          <a:bodyPr spcFirstLastPara="1" wrap="square" lIns="91431" tIns="91431" rIns="91431" bIns="91431" anchor="ctr" anchorCtr="0"/>
          <a:lstStyle>
            <a:lvl1pPr marL="0" marR="0" lvl="0" indent="0" algn="l" rtl="0">
              <a:lnSpc>
                <a:spcPct val="90000"/>
              </a:lnSpc>
              <a:spcBef>
                <a:spcPts val="0"/>
              </a:spcBef>
              <a:spcAft>
                <a:spcPts val="0"/>
              </a:spcAft>
              <a:buClr>
                <a:schemeClr val="dk1"/>
              </a:buClr>
              <a:buSzPts val="1100"/>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endParaRPr/>
          </a:p>
        </p:txBody>
      </p:sp>
      <p:sp>
        <p:nvSpPr>
          <p:cNvPr id="74" name="Shape 74"/>
          <p:cNvSpPr txBox="1">
            <a:spLocks noGrp="1"/>
          </p:cNvSpPr>
          <p:nvPr>
            <p:ph type="body" idx="1"/>
          </p:nvPr>
        </p:nvSpPr>
        <p:spPr>
          <a:xfrm>
            <a:off x="787200" y="1540928"/>
            <a:ext cx="10911600" cy="5056400"/>
          </a:xfrm>
          <a:prstGeom prst="rect">
            <a:avLst/>
          </a:prstGeom>
          <a:noFill/>
          <a:ln>
            <a:noFill/>
          </a:ln>
        </p:spPr>
        <p:txBody>
          <a:bodyPr spcFirstLastPara="1" wrap="square" lIns="91431" tIns="91431" rIns="91431" bIns="91431" anchor="t" anchorCtr="0"/>
          <a:lstStyle>
            <a:lvl1pPr marL="609585" marR="0" lvl="0" indent="-431789" algn="l" rtl="0">
              <a:lnSpc>
                <a:spcPct val="110000"/>
              </a:lnSpc>
              <a:spcBef>
                <a:spcPts val="1067"/>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1pPr>
            <a:lvl2pPr marL="1219170" marR="0" lvl="1" indent="-431789" algn="l" rtl="0">
              <a:lnSpc>
                <a:spcPct val="110000"/>
              </a:lnSpc>
              <a:spcBef>
                <a:spcPts val="1200"/>
              </a:spcBef>
              <a:spcAft>
                <a:spcPts val="0"/>
              </a:spcAft>
              <a:buClr>
                <a:srgbClr val="777777"/>
              </a:buClr>
              <a:buSzPts val="1500"/>
              <a:buFont typeface="Arial"/>
              <a:buChar char="•"/>
              <a:defRPr sz="2000" b="0" i="0" u="none" strike="noStrike" cap="none">
                <a:solidFill>
                  <a:schemeClr val="dk1"/>
                </a:solidFill>
                <a:latin typeface="Calibri"/>
                <a:ea typeface="Calibri"/>
                <a:cs typeface="Calibri"/>
                <a:sym typeface="Calibri"/>
              </a:defRPr>
            </a:lvl2pPr>
            <a:lvl3pPr marL="1828754" marR="0" lvl="2" indent="-423323" algn="l" rtl="0">
              <a:lnSpc>
                <a:spcPct val="110000"/>
              </a:lnSpc>
              <a:spcBef>
                <a:spcPts val="1200"/>
              </a:spcBef>
              <a:spcAft>
                <a:spcPts val="0"/>
              </a:spcAft>
              <a:buClr>
                <a:srgbClr val="777777"/>
              </a:buClr>
              <a:buSzPts val="1400"/>
              <a:buFont typeface="Arial"/>
              <a:buChar char="•"/>
              <a:defRPr sz="1900" b="0" i="0" u="none" strike="noStrike" cap="none">
                <a:solidFill>
                  <a:schemeClr val="dk1"/>
                </a:solidFill>
                <a:latin typeface="Calibri"/>
                <a:ea typeface="Calibri"/>
                <a:cs typeface="Calibri"/>
                <a:sym typeface="Calibri"/>
              </a:defRPr>
            </a:lvl3pPr>
            <a:lvl4pPr marL="2438339" marR="0" lvl="3" indent="-431789" algn="l" rtl="0">
              <a:lnSpc>
                <a:spcPct val="110000"/>
              </a:lnSpc>
              <a:spcBef>
                <a:spcPts val="1200"/>
              </a:spcBef>
              <a:spcAft>
                <a:spcPts val="0"/>
              </a:spcAft>
              <a:buClr>
                <a:srgbClr val="777777"/>
              </a:buClr>
              <a:buSzPts val="1500"/>
              <a:buFont typeface="Arial"/>
              <a:buChar char="•"/>
              <a:defRPr sz="1600"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11123084" y="6645276"/>
            <a:ext cx="575600" cy="212800"/>
          </a:xfrm>
          <a:prstGeom prst="rect">
            <a:avLst/>
          </a:prstGeom>
          <a:noFill/>
          <a:ln>
            <a:noFill/>
          </a:ln>
        </p:spPr>
        <p:txBody>
          <a:bodyPr spcFirstLastPara="1" wrap="square" lIns="91431" tIns="45699" rIns="91431" bIns="45699" anchor="ctr" anchorCtr="0">
            <a:noAutofit/>
          </a:bodyPr>
          <a:lstStyle>
            <a:lvl1pPr marL="0" marR="0" lvl="0" indent="0" algn="r" rtl="0">
              <a:spcBef>
                <a:spcPts val="0"/>
              </a:spcBef>
              <a:buNone/>
              <a:defRPr sz="1200" b="0" i="1" u="none" strike="noStrike" cap="none">
                <a:solidFill>
                  <a:srgbClr val="595959"/>
                </a:solidFill>
                <a:latin typeface="Arial"/>
                <a:ea typeface="Arial"/>
                <a:cs typeface="Arial"/>
                <a:sym typeface="Arial"/>
              </a:defRPr>
            </a:lvl1pPr>
            <a:lvl2pPr marL="0" marR="0" lvl="1" indent="0" algn="r" rtl="0">
              <a:spcBef>
                <a:spcPts val="0"/>
              </a:spcBef>
              <a:buNone/>
              <a:defRPr sz="1200" b="0" i="1" u="none" strike="noStrike" cap="none">
                <a:solidFill>
                  <a:srgbClr val="595959"/>
                </a:solidFill>
                <a:latin typeface="Arial"/>
                <a:ea typeface="Arial"/>
                <a:cs typeface="Arial"/>
                <a:sym typeface="Arial"/>
              </a:defRPr>
            </a:lvl2pPr>
            <a:lvl3pPr marL="0" marR="0" lvl="2" indent="0" algn="r" rtl="0">
              <a:spcBef>
                <a:spcPts val="0"/>
              </a:spcBef>
              <a:buNone/>
              <a:defRPr sz="1200" b="0" i="1" u="none" strike="noStrike" cap="none">
                <a:solidFill>
                  <a:srgbClr val="595959"/>
                </a:solidFill>
                <a:latin typeface="Arial"/>
                <a:ea typeface="Arial"/>
                <a:cs typeface="Arial"/>
                <a:sym typeface="Arial"/>
              </a:defRPr>
            </a:lvl3pPr>
            <a:lvl4pPr marL="0" marR="0" lvl="3" indent="0" algn="r" rtl="0">
              <a:spcBef>
                <a:spcPts val="0"/>
              </a:spcBef>
              <a:buNone/>
              <a:defRPr sz="1200" b="0" i="1" u="none" strike="noStrike" cap="none">
                <a:solidFill>
                  <a:srgbClr val="595959"/>
                </a:solidFill>
                <a:latin typeface="Arial"/>
                <a:ea typeface="Arial"/>
                <a:cs typeface="Arial"/>
                <a:sym typeface="Arial"/>
              </a:defRPr>
            </a:lvl4pPr>
            <a:lvl5pPr marL="0" marR="0" lvl="4" indent="0" algn="r" rtl="0">
              <a:spcBef>
                <a:spcPts val="0"/>
              </a:spcBef>
              <a:buNone/>
              <a:defRPr sz="1200" b="0" i="1" u="none" strike="noStrike" cap="none">
                <a:solidFill>
                  <a:srgbClr val="595959"/>
                </a:solidFill>
                <a:latin typeface="Arial"/>
                <a:ea typeface="Arial"/>
                <a:cs typeface="Arial"/>
                <a:sym typeface="Arial"/>
              </a:defRPr>
            </a:lvl5pPr>
            <a:lvl6pPr marL="0" marR="0" lvl="5" indent="0" algn="r" rtl="0">
              <a:spcBef>
                <a:spcPts val="0"/>
              </a:spcBef>
              <a:buNone/>
              <a:defRPr sz="1200" b="0" i="1" u="none" strike="noStrike" cap="none">
                <a:solidFill>
                  <a:srgbClr val="595959"/>
                </a:solidFill>
                <a:latin typeface="Arial"/>
                <a:ea typeface="Arial"/>
                <a:cs typeface="Arial"/>
                <a:sym typeface="Arial"/>
              </a:defRPr>
            </a:lvl6pPr>
            <a:lvl7pPr marL="0" marR="0" lvl="6" indent="0" algn="r" rtl="0">
              <a:spcBef>
                <a:spcPts val="0"/>
              </a:spcBef>
              <a:buNone/>
              <a:defRPr sz="1200" b="0" i="1" u="none" strike="noStrike" cap="none">
                <a:solidFill>
                  <a:srgbClr val="595959"/>
                </a:solidFill>
                <a:latin typeface="Arial"/>
                <a:ea typeface="Arial"/>
                <a:cs typeface="Arial"/>
                <a:sym typeface="Arial"/>
              </a:defRPr>
            </a:lvl7pPr>
            <a:lvl8pPr marL="0" marR="0" lvl="7" indent="0" algn="r" rtl="0">
              <a:spcBef>
                <a:spcPts val="0"/>
              </a:spcBef>
              <a:buNone/>
              <a:defRPr sz="1200" b="0" i="1" u="none" strike="noStrike" cap="none">
                <a:solidFill>
                  <a:srgbClr val="595959"/>
                </a:solidFill>
                <a:latin typeface="Arial"/>
                <a:ea typeface="Arial"/>
                <a:cs typeface="Arial"/>
                <a:sym typeface="Arial"/>
              </a:defRPr>
            </a:lvl8pPr>
            <a:lvl9pPr marL="0" marR="0" lvl="8" indent="0" algn="r" rtl="0">
              <a:spcBef>
                <a:spcPts val="0"/>
              </a:spcBef>
              <a:buNone/>
              <a:defRPr sz="1200" b="0" i="1" u="none" strike="noStrike" cap="none">
                <a:solidFill>
                  <a:srgbClr val="595959"/>
                </a:solidFill>
                <a:latin typeface="Arial"/>
                <a:ea typeface="Arial"/>
                <a:cs typeface="Arial"/>
                <a:sym typeface="Arial"/>
              </a:defRPr>
            </a:lvl9pPr>
          </a:lstStyle>
          <a:p>
            <a:r>
              <a:rPr lang="uk-UA"/>
              <a:t> </a:t>
            </a:r>
            <a:fld id="{00000000-1234-1234-1234-123412341234}" type="slidenum">
              <a:rPr lang="uk-UA" smtClean="0">
                <a:solidFill>
                  <a:srgbClr val="777777"/>
                </a:solidFill>
              </a:rPr>
              <a:pPr/>
              <a:t>‹#›</a:t>
            </a:fld>
            <a:endParaRPr lang="uk-UA">
              <a:solidFill>
                <a:srgbClr val="777777"/>
              </a:solidFill>
            </a:endParaRPr>
          </a:p>
        </p:txBody>
      </p:sp>
      <p:sp>
        <p:nvSpPr>
          <p:cNvPr id="76" name="Shape 76"/>
          <p:cNvSpPr txBox="1">
            <a:spLocks noGrp="1"/>
          </p:cNvSpPr>
          <p:nvPr>
            <p:ph type="ftr" idx="11"/>
          </p:nvPr>
        </p:nvSpPr>
        <p:spPr>
          <a:xfrm>
            <a:off x="4038600" y="6356351"/>
            <a:ext cx="4114800" cy="365200"/>
          </a:xfrm>
          <a:prstGeom prst="rect">
            <a:avLst/>
          </a:prstGeom>
          <a:noFill/>
          <a:ln>
            <a:noFill/>
          </a:ln>
        </p:spPr>
        <p:txBody>
          <a:bodyPr spcFirstLastPara="1" wrap="square" lIns="91431" tIns="91431" rIns="91431" bIns="91431" anchor="ctr" anchorCtr="0"/>
          <a:lstStyle>
            <a:lvl1pPr marL="0" marR="0" lvl="0" indent="0" algn="l" rtl="0">
              <a:spcBef>
                <a:spcPts val="0"/>
              </a:spcBef>
              <a:spcAft>
                <a:spcPts val="0"/>
              </a:spcAft>
              <a:buSzPts val="1100"/>
              <a:buNone/>
              <a:defRPr sz="1200" b="0" i="1" u="none" strike="noStrike" cap="none">
                <a:solidFill>
                  <a:srgbClr val="777777"/>
                </a:solidFill>
                <a:latin typeface="Arial"/>
                <a:ea typeface="Arial"/>
                <a:cs typeface="Arial"/>
                <a:sym typeface="Arial"/>
              </a:defRPr>
            </a:lvl1pPr>
            <a:lvl2pPr marL="457189" marR="0" lvl="1" indent="0" algn="l" rtl="0">
              <a:spcBef>
                <a:spcPts val="0"/>
              </a:spcBef>
              <a:spcAft>
                <a:spcPts val="0"/>
              </a:spcAft>
              <a:buSzPts val="1100"/>
              <a:buNone/>
              <a:defRPr sz="1900"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900"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900"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900"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900"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900"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900"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9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519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0541-B026-4ED3-AEDA-80761702E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DC5DB-8062-4ED5-85B0-548AB4C3E3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CC7D5-A96E-4499-A608-5107F1A56508}"/>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5" name="Footer Placeholder 4">
            <a:extLst>
              <a:ext uri="{FF2B5EF4-FFF2-40B4-BE49-F238E27FC236}">
                <a16:creationId xmlns:a16="http://schemas.microsoft.com/office/drawing/2014/main" id="{7195C984-8845-4089-BE8A-416AAA4A5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58F5-DB67-4F02-98CB-ADAAAC9335CF}"/>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271992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A943-C6E7-40D8-A97A-5EC9EDD5F8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BAAC4D-3C5E-42DC-9E93-6A4C94F533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F749FC-6608-4962-A2B2-1F1F8FF596D4}"/>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5" name="Footer Placeholder 4">
            <a:extLst>
              <a:ext uri="{FF2B5EF4-FFF2-40B4-BE49-F238E27FC236}">
                <a16:creationId xmlns:a16="http://schemas.microsoft.com/office/drawing/2014/main" id="{3E5D448A-7F36-4574-8B4A-142E9FE28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8273-388C-4915-B930-77810865EE15}"/>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110973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64BB-0E0A-4E21-AC21-C4057735A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694581-6A9A-4CE9-B421-38CF014C6E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674B93-173B-47B4-8513-3B9DB4300F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E0F90-08BE-431F-A5F3-22CCF0181361}"/>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6" name="Footer Placeholder 5">
            <a:extLst>
              <a:ext uri="{FF2B5EF4-FFF2-40B4-BE49-F238E27FC236}">
                <a16:creationId xmlns:a16="http://schemas.microsoft.com/office/drawing/2014/main" id="{17EAFCC8-6202-4FC1-A361-4C9CC7BB5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8036D-A078-4FA7-9EEA-3C57D468E5C3}"/>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236703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4558-7A41-4AD7-8FF0-D6CC31B02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DD6580-20E5-4327-87F1-E4B7FCB25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7C8D5E-94F2-4F21-9FB1-6B29CDC5FD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50C91D-08A7-463A-A508-474A959493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4E73D4-C1AA-402A-B0DC-E77D1AE960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21D6F5-130A-45CE-A4EA-E698855837B3}"/>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8" name="Footer Placeholder 7">
            <a:extLst>
              <a:ext uri="{FF2B5EF4-FFF2-40B4-BE49-F238E27FC236}">
                <a16:creationId xmlns:a16="http://schemas.microsoft.com/office/drawing/2014/main" id="{B3CD44B4-4AD1-438E-A9BA-47CBBD85F2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205A31-EF39-4562-A681-D8C0826715BB}"/>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318446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CB80-3902-490D-B3C5-5F256BE71F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D3F7D3-E808-4180-9102-A64019D344CB}"/>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4" name="Footer Placeholder 3">
            <a:extLst>
              <a:ext uri="{FF2B5EF4-FFF2-40B4-BE49-F238E27FC236}">
                <a16:creationId xmlns:a16="http://schemas.microsoft.com/office/drawing/2014/main" id="{3F7AD00F-614E-41E3-A251-6BB1D15B07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9D089-31C6-4DDF-A075-AC199BE97756}"/>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311629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F7A79-148A-477C-A6F3-216B1DE0D583}"/>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3" name="Footer Placeholder 2">
            <a:extLst>
              <a:ext uri="{FF2B5EF4-FFF2-40B4-BE49-F238E27FC236}">
                <a16:creationId xmlns:a16="http://schemas.microsoft.com/office/drawing/2014/main" id="{A69E8E85-E0F9-4E99-A77E-926852CDB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739DDC-D923-40AF-A9E2-31C372C0B5C4}"/>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276688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7CD6-0C32-4952-88E1-CF54181D8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7364BF-2D0E-40C8-B275-A8DF992B5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FE371-137D-4A28-99C5-44125702A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DB5777-6381-4824-946A-23421161D26A}"/>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6" name="Footer Placeholder 5">
            <a:extLst>
              <a:ext uri="{FF2B5EF4-FFF2-40B4-BE49-F238E27FC236}">
                <a16:creationId xmlns:a16="http://schemas.microsoft.com/office/drawing/2014/main" id="{1B41395B-19B6-4487-9DFB-C1B6D2AB5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C1438-81FD-41DF-A80B-50A384B333A2}"/>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68048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BD9D-5D0E-43DD-BCBF-B13682393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DA01B6-B1E6-498D-9B1B-F78621232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22F204-9707-4448-A085-FC36DB152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24B29D-72FD-4684-BAC7-F6779FAEC74D}"/>
              </a:ext>
            </a:extLst>
          </p:cNvPr>
          <p:cNvSpPr>
            <a:spLocks noGrp="1"/>
          </p:cNvSpPr>
          <p:nvPr>
            <p:ph type="dt" sz="half" idx="10"/>
          </p:nvPr>
        </p:nvSpPr>
        <p:spPr/>
        <p:txBody>
          <a:bodyPr/>
          <a:lstStyle/>
          <a:p>
            <a:fld id="{77281544-80B1-46D5-8647-C2B706C1605F}" type="datetimeFigureOut">
              <a:rPr lang="en-US" smtClean="0"/>
              <a:t>8/28/2019</a:t>
            </a:fld>
            <a:endParaRPr lang="en-US"/>
          </a:p>
        </p:txBody>
      </p:sp>
      <p:sp>
        <p:nvSpPr>
          <p:cNvPr id="6" name="Footer Placeholder 5">
            <a:extLst>
              <a:ext uri="{FF2B5EF4-FFF2-40B4-BE49-F238E27FC236}">
                <a16:creationId xmlns:a16="http://schemas.microsoft.com/office/drawing/2014/main" id="{44C7C962-F38A-4D85-A4AF-C5F37E6F4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B4521-8FED-4543-A4E6-8DDB2854A0B0}"/>
              </a:ext>
            </a:extLst>
          </p:cNvPr>
          <p:cNvSpPr>
            <a:spLocks noGrp="1"/>
          </p:cNvSpPr>
          <p:nvPr>
            <p:ph type="sldNum" sz="quarter" idx="12"/>
          </p:nvPr>
        </p:nvSpPr>
        <p:spPr/>
        <p:txBody>
          <a:bodyPr/>
          <a:lstStyle/>
          <a:p>
            <a:fld id="{E60B2DF6-5D15-456F-BC5A-1314B92B934A}" type="slidenum">
              <a:rPr lang="en-US" smtClean="0"/>
              <a:t>‹#›</a:t>
            </a:fld>
            <a:endParaRPr lang="en-US"/>
          </a:p>
        </p:txBody>
      </p:sp>
    </p:spTree>
    <p:extLst>
      <p:ext uri="{BB962C8B-B14F-4D97-AF65-F5344CB8AC3E}">
        <p14:creationId xmlns:p14="http://schemas.microsoft.com/office/powerpoint/2010/main" val="187568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3E332-0403-4F83-839F-C467837115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612EA-DD5A-4522-8D67-4EC7B9185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C3D35-4549-40D8-AAB3-AAA5E1CA86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81544-80B1-46D5-8647-C2B706C1605F}" type="datetimeFigureOut">
              <a:rPr lang="en-US" smtClean="0"/>
              <a:t>8/28/2019</a:t>
            </a:fld>
            <a:endParaRPr lang="en-US"/>
          </a:p>
        </p:txBody>
      </p:sp>
      <p:sp>
        <p:nvSpPr>
          <p:cNvPr id="5" name="Footer Placeholder 4">
            <a:extLst>
              <a:ext uri="{FF2B5EF4-FFF2-40B4-BE49-F238E27FC236}">
                <a16:creationId xmlns:a16="http://schemas.microsoft.com/office/drawing/2014/main" id="{4B00F52C-7FD8-478A-9A8E-5D415EA89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18EF12-8827-4EA9-B01C-C8082E374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B2DF6-5D15-456F-BC5A-1314B92B934A}" type="slidenum">
              <a:rPr lang="en-US" smtClean="0"/>
              <a:t>‹#›</a:t>
            </a:fld>
            <a:endParaRPr lang="en-US"/>
          </a:p>
        </p:txBody>
      </p:sp>
    </p:spTree>
    <p:extLst>
      <p:ext uri="{BB962C8B-B14F-4D97-AF65-F5344CB8AC3E}">
        <p14:creationId xmlns:p14="http://schemas.microsoft.com/office/powerpoint/2010/main" val="62798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FFAAA0-76DF-4B5C-A89A-DC0615155841}"/>
              </a:ext>
            </a:extLst>
          </p:cNvPr>
          <p:cNvPicPr>
            <a:picLocks noChangeAspect="1"/>
          </p:cNvPicPr>
          <p:nvPr/>
        </p:nvPicPr>
        <p:blipFill>
          <a:blip r:embed="rId2"/>
          <a:stretch>
            <a:fillRect/>
          </a:stretch>
        </p:blipFill>
        <p:spPr>
          <a:xfrm>
            <a:off x="1143279" y="1249803"/>
            <a:ext cx="9905441" cy="2179197"/>
          </a:xfrm>
          <a:prstGeom prst="rect">
            <a:avLst/>
          </a:prstGeom>
        </p:spPr>
      </p:pic>
      <p:sp>
        <p:nvSpPr>
          <p:cNvPr id="9" name="Rectangle 8">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648B0C4-B413-4016-AD2D-6A1134513726}"/>
              </a:ext>
            </a:extLst>
          </p:cNvPr>
          <p:cNvSpPr txBox="1">
            <a:spLocks/>
          </p:cNvSpPr>
          <p:nvPr/>
        </p:nvSpPr>
        <p:spPr>
          <a:xfrm>
            <a:off x="1600199" y="3941358"/>
            <a:ext cx="8991600" cy="977150"/>
          </a:xfrm>
          <a:prstGeom prst="rect">
            <a:avLst/>
          </a:prstGeom>
          <a:solidFill>
            <a:srgbClr val="FFFFFF"/>
          </a:solidFill>
          <a:ln w="38100">
            <a:solidFill>
              <a:srgbClr val="404040"/>
            </a:solidFill>
            <a:miter lim="800000"/>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404040"/>
                </a:solidFill>
              </a:rPr>
              <a:t>Module 7: Communicating Global Change</a:t>
            </a:r>
          </a:p>
        </p:txBody>
      </p:sp>
      <p:sp>
        <p:nvSpPr>
          <p:cNvPr id="8" name="Title 1">
            <a:extLst>
              <a:ext uri="{FF2B5EF4-FFF2-40B4-BE49-F238E27FC236}">
                <a16:creationId xmlns:a16="http://schemas.microsoft.com/office/drawing/2014/main" id="{78E9175F-863B-4009-A9A8-BF2964AB5384}"/>
              </a:ext>
            </a:extLst>
          </p:cNvPr>
          <p:cNvSpPr txBox="1">
            <a:spLocks/>
          </p:cNvSpPr>
          <p:nvPr/>
        </p:nvSpPr>
        <p:spPr>
          <a:xfrm>
            <a:off x="1600199" y="4918510"/>
            <a:ext cx="8991600" cy="962338"/>
          </a:xfrm>
          <a:prstGeom prst="rect">
            <a:avLst/>
          </a:prstGeom>
          <a:noFill/>
          <a:ln w="38100">
            <a:solidFill>
              <a:schemeClr val="bg1"/>
            </a:solidFill>
            <a:miter lim="800000"/>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AR" sz="4000" b="1" i="0" u="none" strike="noStrike" kern="1200" cap="none" spc="0" normalizeH="0" baseline="0" noProof="0" dirty="0">
                <a:ln>
                  <a:noFill/>
                </a:ln>
                <a:solidFill>
                  <a:prstClr val="white"/>
                </a:solidFill>
                <a:effectLst/>
                <a:uLnTx/>
                <a:uFillTx/>
                <a:latin typeface="Calibri Light" panose="020F0302020204030204"/>
                <a:ea typeface="+mj-ea"/>
                <a:cs typeface="+mj-cs"/>
              </a:rPr>
              <a:t>Módulo 7: Comunicación del cambio</a:t>
            </a:r>
            <a:r>
              <a:rPr kumimoji="0" lang="es-AR" sz="4000" b="1" i="0" u="none" strike="noStrike" kern="1200" cap="none" spc="0" normalizeH="0" noProof="0" dirty="0">
                <a:ln>
                  <a:noFill/>
                </a:ln>
                <a:solidFill>
                  <a:prstClr val="white"/>
                </a:solidFill>
                <a:effectLst/>
                <a:uLnTx/>
                <a:uFillTx/>
                <a:latin typeface="Calibri Light" panose="020F0302020204030204"/>
                <a:ea typeface="+mj-ea"/>
                <a:cs typeface="+mj-cs"/>
              </a:rPr>
              <a:t> global</a:t>
            </a:r>
            <a:endParaRPr kumimoji="0" lang="es-AR" sz="4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0" name="Subtitle 2">
            <a:extLst>
              <a:ext uri="{FF2B5EF4-FFF2-40B4-BE49-F238E27FC236}">
                <a16:creationId xmlns:a16="http://schemas.microsoft.com/office/drawing/2014/main" id="{BD4D7553-F66C-4AF2-8A91-F25C3AD249FF}"/>
              </a:ext>
            </a:extLst>
          </p:cNvPr>
          <p:cNvSpPr>
            <a:spLocks noGrp="1"/>
          </p:cNvSpPr>
          <p:nvPr>
            <p:ph type="subTitle" idx="1"/>
          </p:nvPr>
        </p:nvSpPr>
        <p:spPr>
          <a:xfrm>
            <a:off x="-2" y="6508504"/>
            <a:ext cx="12192001" cy="536125"/>
          </a:xfrm>
        </p:spPr>
        <p:txBody>
          <a:bodyPr>
            <a:normAutofit/>
          </a:bodyPr>
          <a:lstStyle/>
          <a:p>
            <a:pPr algn="just"/>
            <a:r>
              <a:rPr lang="en-US" sz="1800" dirty="0">
                <a:solidFill>
                  <a:srgbClr val="FFFFFF"/>
                </a:solidFill>
              </a:rPr>
              <a:t>Transdisciplinary Proposal Writing Workshop                        SGP-HW              </a:t>
            </a:r>
            <a:r>
              <a:rPr lang="es-AR" sz="1800" dirty="0">
                <a:solidFill>
                  <a:srgbClr val="FFFFFF"/>
                </a:solidFill>
              </a:rPr>
              <a:t>Taller de formulación de propuestas transdiciplinarias </a:t>
            </a:r>
          </a:p>
        </p:txBody>
      </p:sp>
    </p:spTree>
    <p:extLst>
      <p:ext uri="{BB962C8B-B14F-4D97-AF65-F5344CB8AC3E}">
        <p14:creationId xmlns:p14="http://schemas.microsoft.com/office/powerpoint/2010/main" val="372788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853" y="1823783"/>
            <a:ext cx="8349851" cy="5056396"/>
          </a:xfrm>
        </p:spPr>
        <p:txBody>
          <a:bodyPr>
            <a:normAutofit/>
          </a:bodyPr>
          <a:lstStyle/>
          <a:p>
            <a:r>
              <a:rPr lang="en-US" sz="2400" dirty="0">
                <a:latin typeface="Arial" panose="020B0604020202020204" pitchFamily="34" charset="0"/>
                <a:cs typeface="Arial" panose="020B0604020202020204" pitchFamily="34" charset="0"/>
              </a:rPr>
              <a:t>Hashtags, social media campaigns &amp; branding will raise awareness of global change issues affecting people in the region (IAI’s </a:t>
            </a:r>
            <a:r>
              <a:rPr lang="en-US" sz="2400" b="1" dirty="0">
                <a:solidFill>
                  <a:srgbClr val="4472C4"/>
                </a:solidFill>
                <a:latin typeface="Arial" panose="020B0604020202020204" pitchFamily="34" charset="0"/>
                <a:cs typeface="Arial" panose="020B0604020202020204" pitchFamily="34" charset="0"/>
              </a:rPr>
              <a:t>#ScienceforAction </a:t>
            </a:r>
            <a:r>
              <a:rPr lang="en-US" sz="2400" dirty="0">
                <a:solidFill>
                  <a:srgbClr val="000000"/>
                </a:solidFill>
                <a:latin typeface="Arial" panose="020B0604020202020204" pitchFamily="34" charset="0"/>
                <a:cs typeface="Arial" panose="020B0604020202020204" pitchFamily="34" charset="0"/>
              </a:rPr>
              <a:t>social media campaign)</a:t>
            </a:r>
          </a:p>
          <a:p>
            <a:endParaRPr lang="en-US" sz="2400" dirty="0"/>
          </a:p>
          <a:p>
            <a:r>
              <a:rPr lang="es-ES_tradnl" sz="2400" dirty="0">
                <a:latin typeface="Arial" panose="020B0604020202020204" pitchFamily="34" charset="0"/>
                <a:cs typeface="Arial" panose="020B0604020202020204" pitchFamily="34" charset="0"/>
              </a:rPr>
              <a:t>Los </a:t>
            </a:r>
            <a:r>
              <a:rPr lang="es-ES_tradnl" sz="2400" i="1" dirty="0" err="1">
                <a:latin typeface="Arial" panose="020B0604020202020204" pitchFamily="34" charset="0"/>
                <a:cs typeface="Arial" panose="020B0604020202020204" pitchFamily="34" charset="0"/>
              </a:rPr>
              <a:t>hashtags</a:t>
            </a:r>
            <a:r>
              <a:rPr lang="es-ES_tradnl" sz="2400" dirty="0">
                <a:latin typeface="Arial" panose="020B0604020202020204" pitchFamily="34" charset="0"/>
                <a:cs typeface="Arial" panose="020B0604020202020204" pitchFamily="34" charset="0"/>
              </a:rPr>
              <a:t>, las campañas en las redes sociales y la creación de marca ayudan a crear conciencia sobre los problemas del cambio global que afectan a los habitantes de la región (campaña del IAI en redes sociales </a:t>
            </a:r>
            <a:r>
              <a:rPr lang="es-ES_tradnl" sz="2400" b="1" dirty="0">
                <a:solidFill>
                  <a:srgbClr val="4472C4"/>
                </a:solidFill>
                <a:latin typeface="Arial" panose="020B0604020202020204" pitchFamily="34" charset="0"/>
                <a:cs typeface="Arial" panose="020B0604020202020204" pitchFamily="34" charset="0"/>
              </a:rPr>
              <a:t>#</a:t>
            </a:r>
            <a:r>
              <a:rPr lang="es-ES_tradnl" sz="2400" b="1" dirty="0" err="1">
                <a:solidFill>
                  <a:srgbClr val="4472C4"/>
                </a:solidFill>
                <a:latin typeface="Arial" panose="020B0604020202020204" pitchFamily="34" charset="0"/>
                <a:cs typeface="Arial" panose="020B0604020202020204" pitchFamily="34" charset="0"/>
              </a:rPr>
              <a:t>ScienceforAction</a:t>
            </a:r>
            <a:r>
              <a:rPr lang="es-ES_tradnl" sz="2400" dirty="0">
                <a:solidFill>
                  <a:srgbClr val="000000"/>
                </a:solidFill>
                <a:latin typeface="Arial" panose="020B0604020202020204" pitchFamily="34" charset="0"/>
                <a:cs typeface="Arial" panose="020B0604020202020204" pitchFamily="34" charset="0"/>
              </a:rPr>
              <a:t>)</a:t>
            </a:r>
          </a:p>
          <a:p>
            <a:endParaRPr lang="en-US" dirty="0"/>
          </a:p>
          <a:p>
            <a:endParaRPr lang="en-US" dirty="0"/>
          </a:p>
        </p:txBody>
      </p:sp>
      <p:pic>
        <p:nvPicPr>
          <p:cNvPr id="4" name="Picture 3" descr="Screen Shot 2018-07-22 at 5.11.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1709" y="25323"/>
            <a:ext cx="2530291" cy="2548173"/>
          </a:xfrm>
          <a:prstGeom prst="rect">
            <a:avLst/>
          </a:prstGeom>
        </p:spPr>
      </p:pic>
      <p:pic>
        <p:nvPicPr>
          <p:cNvPr id="5" name="Picture 4" descr="Screen Shot 2018-07-22 at 5.10.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632" y="4338855"/>
            <a:ext cx="2068368" cy="2521883"/>
          </a:xfrm>
          <a:prstGeom prst="rect">
            <a:avLst/>
          </a:prstGeom>
        </p:spPr>
      </p:pic>
      <p:pic>
        <p:nvPicPr>
          <p:cNvPr id="6" name="Picture 5" descr="SDG Whee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2472" y="4779899"/>
            <a:ext cx="864005" cy="864005"/>
          </a:xfrm>
          <a:prstGeom prst="rect">
            <a:avLst/>
          </a:prstGeom>
        </p:spPr>
      </p:pic>
      <p:pic>
        <p:nvPicPr>
          <p:cNvPr id="7" name="Picture 6" descr="Screen Shot 2018-07-22 at 10.45.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3960" y="2573496"/>
            <a:ext cx="3128041" cy="1778485"/>
          </a:xfrm>
          <a:prstGeom prst="rect">
            <a:avLst/>
          </a:prstGeom>
        </p:spPr>
      </p:pic>
      <p:sp>
        <p:nvSpPr>
          <p:cNvPr id="8" name="Title 1">
            <a:extLst>
              <a:ext uri="{FF2B5EF4-FFF2-40B4-BE49-F238E27FC236}">
                <a16:creationId xmlns:a16="http://schemas.microsoft.com/office/drawing/2014/main" id="{9D5FEF35-2F3C-4624-B396-4A180C2F7DB3}"/>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cs typeface="American Typewriter"/>
              </a:rPr>
              <a:t>Hashtags, Campaigns &amp; Branding</a:t>
            </a:r>
            <a:br>
              <a:rPr lang="en-US" sz="3400" dirty="0">
                <a:latin typeface="+mj-lt"/>
                <a:cs typeface="American Typewriter"/>
              </a:rPr>
            </a:br>
            <a:r>
              <a:rPr lang="es-AR" sz="3400" dirty="0">
                <a:latin typeface="+mj-lt"/>
                <a:cs typeface="American Typewriter"/>
              </a:rPr>
              <a:t>Etiquetas, campañas y creación de marca </a:t>
            </a:r>
          </a:p>
        </p:txBody>
      </p:sp>
      <p:pic>
        <p:nvPicPr>
          <p:cNvPr id="9" name="Imagen 8">
            <a:extLst>
              <a:ext uri="{FF2B5EF4-FFF2-40B4-BE49-F238E27FC236}">
                <a16:creationId xmlns:a16="http://schemas.microsoft.com/office/drawing/2014/main" id="{9798CF9D-DA9B-458A-80B8-B4FD3E75CBDB}"/>
              </a:ext>
            </a:extLst>
          </p:cNvPr>
          <p:cNvPicPr>
            <a:picLocks noChangeAspect="1"/>
          </p:cNvPicPr>
          <p:nvPr/>
        </p:nvPicPr>
        <p:blipFill>
          <a:blip r:embed="rId6"/>
          <a:stretch>
            <a:fillRect/>
          </a:stretch>
        </p:blipFill>
        <p:spPr>
          <a:xfrm>
            <a:off x="-12268" y="418671"/>
            <a:ext cx="591363" cy="359695"/>
          </a:xfrm>
          <a:prstGeom prst="rect">
            <a:avLst/>
          </a:prstGeom>
        </p:spPr>
      </p:pic>
      <p:pic>
        <p:nvPicPr>
          <p:cNvPr id="10" name="Imagen 9">
            <a:extLst>
              <a:ext uri="{FF2B5EF4-FFF2-40B4-BE49-F238E27FC236}">
                <a16:creationId xmlns:a16="http://schemas.microsoft.com/office/drawing/2014/main" id="{E71F6C97-1961-4F8F-8987-66371083B95A}"/>
              </a:ext>
            </a:extLst>
          </p:cNvPr>
          <p:cNvPicPr>
            <a:picLocks noChangeAspect="1"/>
          </p:cNvPicPr>
          <p:nvPr/>
        </p:nvPicPr>
        <p:blipFill>
          <a:blip r:embed="rId7"/>
          <a:stretch>
            <a:fillRect/>
          </a:stretch>
        </p:blipFill>
        <p:spPr>
          <a:xfrm>
            <a:off x="0" y="917215"/>
            <a:ext cx="579095" cy="383894"/>
          </a:xfrm>
          <a:prstGeom prst="rect">
            <a:avLst/>
          </a:prstGeom>
        </p:spPr>
      </p:pic>
    </p:spTree>
    <p:extLst>
      <p:ext uri="{BB962C8B-B14F-4D97-AF65-F5344CB8AC3E}">
        <p14:creationId xmlns:p14="http://schemas.microsoft.com/office/powerpoint/2010/main" val="369846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466" y="1703021"/>
            <a:ext cx="8349851" cy="5297919"/>
          </a:xfrm>
        </p:spPr>
        <p:txBody>
          <a:bodyPr>
            <a:normAutofit fontScale="62500" lnSpcReduction="20000"/>
          </a:bodyPr>
          <a:lstStyle/>
          <a:p>
            <a:r>
              <a:rPr lang="en-US" sz="2600" dirty="0">
                <a:latin typeface="Arial" panose="020B0604020202020204" pitchFamily="34" charset="0"/>
                <a:cs typeface="Arial" panose="020B0604020202020204" pitchFamily="34" charset="0"/>
              </a:rPr>
              <a:t>Generating visibility &amp; awareness: IAI collaborated with </a:t>
            </a:r>
            <a:r>
              <a:rPr lang="en-US" sz="2600" b="1" dirty="0">
                <a:solidFill>
                  <a:srgbClr val="4472C4"/>
                </a:solidFill>
                <a:latin typeface="Arial" panose="020B0604020202020204" pitchFamily="34" charset="0"/>
                <a:cs typeface="Arial" panose="020B0604020202020204" pitchFamily="34" charset="0"/>
              </a:rPr>
              <a:t>Project Everyone </a:t>
            </a:r>
            <a:r>
              <a:rPr lang="en-US" sz="2600" dirty="0">
                <a:latin typeface="Arial" panose="020B0604020202020204" pitchFamily="34" charset="0"/>
                <a:cs typeface="Arial" panose="020B0604020202020204" pitchFamily="34" charset="0"/>
              </a:rPr>
              <a:t>(2015). </a:t>
            </a:r>
            <a:r>
              <a:rPr lang="en-US" sz="2600" b="1" dirty="0">
                <a:solidFill>
                  <a:srgbClr val="4472C4"/>
                </a:solidFill>
                <a:latin typeface="Arial" panose="020B0604020202020204" pitchFamily="34" charset="0"/>
                <a:cs typeface="Arial" panose="020B0604020202020204" pitchFamily="34" charset="0"/>
              </a:rPr>
              <a:t>Video messages </a:t>
            </a:r>
            <a:r>
              <a:rPr lang="en-US" sz="2600" dirty="0">
                <a:solidFill>
                  <a:srgbClr val="000000"/>
                </a:solidFill>
                <a:latin typeface="Arial" panose="020B0604020202020204" pitchFamily="34" charset="0"/>
                <a:cs typeface="Arial" panose="020B0604020202020204" pitchFamily="34" charset="0"/>
              </a:rPr>
              <a:t>from scientists on the </a:t>
            </a:r>
            <a:r>
              <a:rPr lang="en-US" sz="2600" b="1" dirty="0">
                <a:solidFill>
                  <a:srgbClr val="4472C4"/>
                </a:solidFill>
                <a:latin typeface="Arial" panose="020B0604020202020204" pitchFamily="34" charset="0"/>
                <a:cs typeface="Arial" panose="020B0604020202020204" pitchFamily="34" charset="0"/>
              </a:rPr>
              <a:t>relevance of their research to the SDGs </a:t>
            </a:r>
            <a:r>
              <a:rPr lang="en-US" sz="2600" dirty="0">
                <a:latin typeface="Arial" panose="020B0604020202020204" pitchFamily="34" charset="0"/>
                <a:cs typeface="Arial" panose="020B0604020202020204" pitchFamily="34" charset="0"/>
              </a:rPr>
              <a:t>celebrated the adoption of the 2030 Agenda</a:t>
            </a:r>
          </a:p>
          <a:p>
            <a:r>
              <a:rPr lang="en-US" sz="2600" dirty="0">
                <a:latin typeface="Arial" panose="020B0604020202020204" pitchFamily="34" charset="0"/>
                <a:cs typeface="Arial" panose="020B0604020202020204" pitchFamily="34" charset="0"/>
              </a:rPr>
              <a:t>In 2017, the IAI, </a:t>
            </a:r>
            <a:r>
              <a:rPr lang="en-US" sz="2600" dirty="0" err="1">
                <a:latin typeface="Arial" panose="020B0604020202020204" pitchFamily="34" charset="0"/>
                <a:cs typeface="Arial" panose="020B0604020202020204" pitchFamily="34" charset="0"/>
              </a:rPr>
              <a:t>Pvblic</a:t>
            </a:r>
            <a:r>
              <a:rPr lang="en-US" sz="2600" dirty="0">
                <a:latin typeface="Arial" panose="020B0604020202020204" pitchFamily="34" charset="0"/>
                <a:cs typeface="Arial" panose="020B0604020202020204" pitchFamily="34" charset="0"/>
              </a:rPr>
              <a:t> Foundation &amp; SDG Media Zone at the </a:t>
            </a:r>
            <a:r>
              <a:rPr lang="en-US" sz="2600" b="1" dirty="0">
                <a:solidFill>
                  <a:srgbClr val="4472C4"/>
                </a:solidFill>
                <a:latin typeface="Arial" panose="020B0604020202020204" pitchFamily="34" charset="0"/>
                <a:cs typeface="Arial" panose="020B0604020202020204" pitchFamily="34" charset="0"/>
              </a:rPr>
              <a:t>UNFCCC COP-23</a:t>
            </a:r>
            <a:r>
              <a:rPr lang="en-US" sz="2600" dirty="0">
                <a:latin typeface="Arial" panose="020B0604020202020204" pitchFamily="34" charset="0"/>
                <a:cs typeface="Arial" panose="020B0604020202020204" pitchFamily="34" charset="0"/>
              </a:rPr>
              <a:t>, interviews on climate change comms: </a:t>
            </a:r>
          </a:p>
          <a:p>
            <a:pPr marL="177796" indent="0">
              <a:buNone/>
            </a:pPr>
            <a:r>
              <a:rPr lang="en-US" sz="2600" b="1" i="1" dirty="0">
                <a:solidFill>
                  <a:schemeClr val="accent2"/>
                </a:solidFill>
                <a:latin typeface="Arial" panose="020B0604020202020204" pitchFamily="34" charset="0"/>
                <a:cs typeface="Arial" panose="020B0604020202020204" pitchFamily="34" charset="0"/>
              </a:rPr>
              <a:t>       2.5 million impressions on Twitter</a:t>
            </a:r>
            <a:r>
              <a:rPr lang="en-US" sz="2600" dirty="0">
                <a:latin typeface="Arial" panose="020B0604020202020204" pitchFamily="34" charset="0"/>
                <a:cs typeface="Arial" panose="020B0604020202020204" pitchFamily="34" charset="0"/>
              </a:rPr>
              <a:t> after just 5 days </a:t>
            </a:r>
          </a:p>
          <a:p>
            <a:r>
              <a:rPr lang="en-US" sz="2600" dirty="0">
                <a:latin typeface="Arial" panose="020B0604020202020204" pitchFamily="34" charset="0"/>
                <a:cs typeface="Arial" panose="020B0604020202020204" pitchFamily="34" charset="0"/>
              </a:rPr>
              <a:t>Comms can </a:t>
            </a:r>
            <a:r>
              <a:rPr lang="en-US" sz="2600" b="1" dirty="0">
                <a:solidFill>
                  <a:schemeClr val="accent1"/>
                </a:solidFill>
                <a:latin typeface="Arial" panose="020B0604020202020204" pitchFamily="34" charset="0"/>
                <a:cs typeface="Arial" panose="020B0604020202020204" pitchFamily="34" charset="0"/>
              </a:rPr>
              <a:t>create engagement </a:t>
            </a:r>
            <a:r>
              <a:rPr lang="en-US" sz="2600" dirty="0">
                <a:latin typeface="Arial" panose="020B0604020202020204" pitchFamily="34" charset="0"/>
                <a:cs typeface="Arial" panose="020B0604020202020204" pitchFamily="34" charset="0"/>
              </a:rPr>
              <a:t>and </a:t>
            </a:r>
            <a:r>
              <a:rPr lang="en-US" sz="2600" b="1" dirty="0">
                <a:solidFill>
                  <a:srgbClr val="4472C4"/>
                </a:solidFill>
                <a:latin typeface="Arial" panose="020B0604020202020204" pitchFamily="34" charset="0"/>
                <a:cs typeface="Arial" panose="020B0604020202020204" pitchFamily="34" charset="0"/>
              </a:rPr>
              <a:t>spur action!</a:t>
            </a:r>
          </a:p>
          <a:p>
            <a:endParaRPr lang="es-ES_tradnl" sz="2600" b="1" dirty="0">
              <a:solidFill>
                <a:srgbClr val="4472C4"/>
              </a:solidFill>
              <a:latin typeface="Arial" panose="020B0604020202020204" pitchFamily="34" charset="0"/>
              <a:cs typeface="Arial" panose="020B0604020202020204" pitchFamily="34" charset="0"/>
            </a:endParaRPr>
          </a:p>
          <a:p>
            <a:r>
              <a:rPr lang="es-ES_tradnl" sz="2600" dirty="0">
                <a:latin typeface="Arial" panose="020B0604020202020204" pitchFamily="34" charset="0"/>
                <a:cs typeface="Arial" panose="020B0604020202020204" pitchFamily="34" charset="0"/>
              </a:rPr>
              <a:t>Aumentar la visibilidad y la conciencia: El IAI colaboró con </a:t>
            </a:r>
            <a:r>
              <a:rPr lang="es-ES_tradnl" sz="2600" b="1" dirty="0">
                <a:solidFill>
                  <a:srgbClr val="4472C4"/>
                </a:solidFill>
                <a:latin typeface="Arial" panose="020B0604020202020204" pitchFamily="34" charset="0"/>
                <a:cs typeface="Arial" panose="020B0604020202020204" pitchFamily="34" charset="0"/>
              </a:rPr>
              <a:t>Project </a:t>
            </a:r>
            <a:r>
              <a:rPr lang="es-ES_tradnl" sz="2600" b="1" dirty="0" err="1">
                <a:solidFill>
                  <a:srgbClr val="4472C4"/>
                </a:solidFill>
                <a:latin typeface="Arial" panose="020B0604020202020204" pitchFamily="34" charset="0"/>
                <a:cs typeface="Arial" panose="020B0604020202020204" pitchFamily="34" charset="0"/>
              </a:rPr>
              <a:t>Everyone</a:t>
            </a:r>
            <a:r>
              <a:rPr lang="es-ES_tradnl" sz="2600" b="1" dirty="0">
                <a:solidFill>
                  <a:srgbClr val="4472C4"/>
                </a:solidFill>
                <a:latin typeface="Arial" panose="020B0604020202020204" pitchFamily="34" charset="0"/>
                <a:cs typeface="Arial" panose="020B0604020202020204" pitchFamily="34" charset="0"/>
              </a:rPr>
              <a:t> </a:t>
            </a:r>
            <a:r>
              <a:rPr lang="es-ES_tradnl" sz="2600" dirty="0">
                <a:latin typeface="Arial" panose="020B0604020202020204" pitchFamily="34" charset="0"/>
                <a:cs typeface="Arial" panose="020B0604020202020204" pitchFamily="34" charset="0"/>
              </a:rPr>
              <a:t>(2015). A través de Los científicos grabaron </a:t>
            </a:r>
            <a:r>
              <a:rPr lang="es-ES_tradnl" sz="2600" b="1" dirty="0">
                <a:solidFill>
                  <a:srgbClr val="4472C4"/>
                </a:solidFill>
                <a:latin typeface="Arial" panose="020B0604020202020204" pitchFamily="34" charset="0"/>
                <a:cs typeface="Arial" panose="020B0604020202020204" pitchFamily="34" charset="0"/>
              </a:rPr>
              <a:t>mensajes en video acerca de la relevancia de su trabajo para los ODS</a:t>
            </a:r>
            <a:r>
              <a:rPr lang="es-ES_tradnl" sz="2600" dirty="0">
                <a:solidFill>
                  <a:schemeClr val="tx1"/>
                </a:solidFill>
                <a:latin typeface="Arial" panose="020B0604020202020204" pitchFamily="34" charset="0"/>
                <a:cs typeface="Arial" panose="020B0604020202020204" pitchFamily="34" charset="0"/>
              </a:rPr>
              <a:t> los científicos celebraron la adopción de la Agenda 2030</a:t>
            </a:r>
          </a:p>
          <a:p>
            <a:r>
              <a:rPr lang="es-ES_tradnl" sz="2600" dirty="0">
                <a:latin typeface="Arial" panose="020B0604020202020204" pitchFamily="34" charset="0"/>
                <a:cs typeface="Arial" panose="020B0604020202020204" pitchFamily="34" charset="0"/>
              </a:rPr>
              <a:t>En 2017, el IAI, la Fundación </a:t>
            </a:r>
            <a:r>
              <a:rPr lang="es-ES_tradnl" sz="2600" dirty="0" err="1">
                <a:latin typeface="Arial" panose="020B0604020202020204" pitchFamily="34" charset="0"/>
                <a:cs typeface="Arial" panose="020B0604020202020204" pitchFamily="34" charset="0"/>
              </a:rPr>
              <a:t>Pvblic</a:t>
            </a:r>
            <a:r>
              <a:rPr lang="es-ES_tradnl" sz="2600" dirty="0">
                <a:latin typeface="Arial" panose="020B0604020202020204" pitchFamily="34" charset="0"/>
                <a:cs typeface="Arial" panose="020B0604020202020204" pitchFamily="34" charset="0"/>
              </a:rPr>
              <a:t> &amp; SDG Media </a:t>
            </a:r>
            <a:r>
              <a:rPr lang="es-ES_tradnl" sz="2600" dirty="0" err="1">
                <a:latin typeface="Arial" panose="020B0604020202020204" pitchFamily="34" charset="0"/>
                <a:cs typeface="Arial" panose="020B0604020202020204" pitchFamily="34" charset="0"/>
              </a:rPr>
              <a:t>Zone</a:t>
            </a:r>
            <a:r>
              <a:rPr lang="es-ES_tradnl" sz="2600" dirty="0">
                <a:latin typeface="Arial" panose="020B0604020202020204" pitchFamily="34" charset="0"/>
                <a:cs typeface="Arial" panose="020B0604020202020204" pitchFamily="34" charset="0"/>
              </a:rPr>
              <a:t> en la </a:t>
            </a:r>
            <a:r>
              <a:rPr lang="es-ES_tradnl" sz="2600" b="1" dirty="0">
                <a:solidFill>
                  <a:srgbClr val="4472C4"/>
                </a:solidFill>
                <a:latin typeface="Arial" panose="020B0604020202020204" pitchFamily="34" charset="0"/>
                <a:cs typeface="Arial" panose="020B0604020202020204" pitchFamily="34" charset="0"/>
              </a:rPr>
              <a:t>COP-23 de la CMNUCC</a:t>
            </a:r>
            <a:r>
              <a:rPr lang="es-ES_tradnl" sz="2600" dirty="0">
                <a:latin typeface="Arial" panose="020B0604020202020204" pitchFamily="34" charset="0"/>
                <a:cs typeface="Arial" panose="020B0604020202020204" pitchFamily="34" charset="0"/>
              </a:rPr>
              <a:t>, entrevistas sobre comunicación del cambio climático: </a:t>
            </a:r>
          </a:p>
          <a:p>
            <a:pPr marL="177796" indent="0">
              <a:buNone/>
            </a:pPr>
            <a:r>
              <a:rPr lang="es-ES_tradnl" sz="2600" b="1" i="1" dirty="0">
                <a:solidFill>
                  <a:schemeClr val="accent2"/>
                </a:solidFill>
                <a:latin typeface="Arial" panose="020B0604020202020204" pitchFamily="34" charset="0"/>
                <a:cs typeface="Arial" panose="020B0604020202020204" pitchFamily="34" charset="0"/>
              </a:rPr>
              <a:t>       2,5 millones de impresiones en </a:t>
            </a:r>
            <a:r>
              <a:rPr lang="es-ES_tradnl" sz="2600" b="1" i="1" dirty="0" err="1">
                <a:solidFill>
                  <a:schemeClr val="accent2"/>
                </a:solidFill>
                <a:latin typeface="Arial" panose="020B0604020202020204" pitchFamily="34" charset="0"/>
                <a:cs typeface="Arial" panose="020B0604020202020204" pitchFamily="34" charset="0"/>
              </a:rPr>
              <a:t>Twitter</a:t>
            </a:r>
            <a:r>
              <a:rPr lang="es-ES_tradnl" sz="2600" dirty="0">
                <a:latin typeface="Arial" panose="020B0604020202020204" pitchFamily="34" charset="0"/>
                <a:cs typeface="Arial" panose="020B0604020202020204" pitchFamily="34" charset="0"/>
              </a:rPr>
              <a:t> en solo 5 días </a:t>
            </a:r>
          </a:p>
          <a:p>
            <a:r>
              <a:rPr lang="es-ES_tradnl" sz="2600" dirty="0">
                <a:latin typeface="Arial" panose="020B0604020202020204" pitchFamily="34" charset="0"/>
                <a:cs typeface="Arial" panose="020B0604020202020204" pitchFamily="34" charset="0"/>
              </a:rPr>
              <a:t>¡La comunicación puede </a:t>
            </a:r>
            <a:r>
              <a:rPr lang="es-ES_tradnl" sz="2600" b="1" dirty="0">
                <a:solidFill>
                  <a:schemeClr val="accent1"/>
                </a:solidFill>
                <a:latin typeface="Arial" panose="020B0604020202020204" pitchFamily="34" charset="0"/>
                <a:cs typeface="Arial" panose="020B0604020202020204" pitchFamily="34" charset="0"/>
              </a:rPr>
              <a:t>generar compromiso </a:t>
            </a:r>
            <a:r>
              <a:rPr lang="es-ES_tradnl" sz="2600" dirty="0">
                <a:latin typeface="Arial" panose="020B0604020202020204" pitchFamily="34" charset="0"/>
                <a:cs typeface="Arial" panose="020B0604020202020204" pitchFamily="34" charset="0"/>
              </a:rPr>
              <a:t>e </a:t>
            </a:r>
            <a:r>
              <a:rPr lang="es-ES_tradnl" sz="2600" b="1" dirty="0">
                <a:solidFill>
                  <a:srgbClr val="4472C4"/>
                </a:solidFill>
                <a:latin typeface="Arial" panose="020B0604020202020204" pitchFamily="34" charset="0"/>
                <a:cs typeface="Arial" panose="020B0604020202020204" pitchFamily="34" charset="0"/>
              </a:rPr>
              <a:t>incentivar a la acción!</a:t>
            </a:r>
            <a:endParaRPr lang="en-US" sz="2600" b="1" dirty="0">
              <a:solidFill>
                <a:srgbClr val="4472C4"/>
              </a:solidFill>
              <a:latin typeface="Arial" panose="020B0604020202020204" pitchFamily="34" charset="0"/>
              <a:cs typeface="Arial" panose="020B0604020202020204" pitchFamily="34" charset="0"/>
            </a:endParaRPr>
          </a:p>
          <a:p>
            <a:endParaRPr lang="en-US" dirty="0"/>
          </a:p>
        </p:txBody>
      </p:sp>
      <p:pic>
        <p:nvPicPr>
          <p:cNvPr id="4" name="Picture 3" descr="Screen Shot 2018-07-22 at 5.11.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1709" y="25323"/>
            <a:ext cx="2530291" cy="2548173"/>
          </a:xfrm>
          <a:prstGeom prst="rect">
            <a:avLst/>
          </a:prstGeom>
        </p:spPr>
      </p:pic>
      <p:pic>
        <p:nvPicPr>
          <p:cNvPr id="5" name="Picture 4" descr="Screen Shot 2018-07-22 at 5.10.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3632" y="4338855"/>
            <a:ext cx="2068368" cy="2521883"/>
          </a:xfrm>
          <a:prstGeom prst="rect">
            <a:avLst/>
          </a:prstGeom>
        </p:spPr>
      </p:pic>
      <p:pic>
        <p:nvPicPr>
          <p:cNvPr id="6" name="Picture 5" descr="SDG Whee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2472" y="4779899"/>
            <a:ext cx="864005" cy="864005"/>
          </a:xfrm>
          <a:prstGeom prst="rect">
            <a:avLst/>
          </a:prstGeom>
        </p:spPr>
      </p:pic>
      <p:pic>
        <p:nvPicPr>
          <p:cNvPr id="7" name="Picture 6" descr="Screen Shot 2018-07-22 at 10.45.1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3960" y="2573496"/>
            <a:ext cx="3128041" cy="1778485"/>
          </a:xfrm>
          <a:prstGeom prst="rect">
            <a:avLst/>
          </a:prstGeom>
        </p:spPr>
      </p:pic>
      <p:sp>
        <p:nvSpPr>
          <p:cNvPr id="10" name="Title 1">
            <a:extLst>
              <a:ext uri="{FF2B5EF4-FFF2-40B4-BE49-F238E27FC236}">
                <a16:creationId xmlns:a16="http://schemas.microsoft.com/office/drawing/2014/main" id="{8004CFDC-598D-4432-83E9-B3A58E9AABC2}"/>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cs typeface="American Typewriter"/>
              </a:rPr>
              <a:t>Hashtags, Campaigns &amp; Branding</a:t>
            </a:r>
            <a:br>
              <a:rPr lang="en-US" sz="3400" dirty="0">
                <a:latin typeface="+mj-lt"/>
                <a:cs typeface="American Typewriter"/>
              </a:rPr>
            </a:br>
            <a:r>
              <a:rPr lang="es-AR" sz="3400" dirty="0">
                <a:latin typeface="+mj-lt"/>
                <a:cs typeface="American Typewriter"/>
              </a:rPr>
              <a:t>Etiquetas, campañas y creación de marca </a:t>
            </a:r>
          </a:p>
        </p:txBody>
      </p:sp>
      <p:pic>
        <p:nvPicPr>
          <p:cNvPr id="11" name="Imagen 10">
            <a:extLst>
              <a:ext uri="{FF2B5EF4-FFF2-40B4-BE49-F238E27FC236}">
                <a16:creationId xmlns:a16="http://schemas.microsoft.com/office/drawing/2014/main" id="{DBCC4C6C-9D0E-4FAB-8DE2-7BED065B841C}"/>
              </a:ext>
            </a:extLst>
          </p:cNvPr>
          <p:cNvPicPr>
            <a:picLocks noChangeAspect="1"/>
          </p:cNvPicPr>
          <p:nvPr/>
        </p:nvPicPr>
        <p:blipFill>
          <a:blip r:embed="rId7"/>
          <a:stretch>
            <a:fillRect/>
          </a:stretch>
        </p:blipFill>
        <p:spPr>
          <a:xfrm>
            <a:off x="-12268" y="418671"/>
            <a:ext cx="591363" cy="359695"/>
          </a:xfrm>
          <a:prstGeom prst="rect">
            <a:avLst/>
          </a:prstGeom>
        </p:spPr>
      </p:pic>
      <p:pic>
        <p:nvPicPr>
          <p:cNvPr id="12" name="Imagen 11">
            <a:extLst>
              <a:ext uri="{FF2B5EF4-FFF2-40B4-BE49-F238E27FC236}">
                <a16:creationId xmlns:a16="http://schemas.microsoft.com/office/drawing/2014/main" id="{20BF015F-12AE-4E9E-AEA6-9C867169AD17}"/>
              </a:ext>
            </a:extLst>
          </p:cNvPr>
          <p:cNvPicPr>
            <a:picLocks noChangeAspect="1"/>
          </p:cNvPicPr>
          <p:nvPr/>
        </p:nvPicPr>
        <p:blipFill>
          <a:blip r:embed="rId8"/>
          <a:stretch>
            <a:fillRect/>
          </a:stretch>
        </p:blipFill>
        <p:spPr>
          <a:xfrm>
            <a:off x="0" y="917215"/>
            <a:ext cx="579095" cy="383894"/>
          </a:xfrm>
          <a:prstGeom prst="rect">
            <a:avLst/>
          </a:prstGeom>
        </p:spPr>
      </p:pic>
    </p:spTree>
    <p:extLst>
      <p:ext uri="{BB962C8B-B14F-4D97-AF65-F5344CB8AC3E}">
        <p14:creationId xmlns:p14="http://schemas.microsoft.com/office/powerpoint/2010/main" val="413213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p:nvPr/>
        </p:nvSpPr>
        <p:spPr>
          <a:xfrm>
            <a:off x="465671" y="164367"/>
            <a:ext cx="11345333" cy="1143000"/>
          </a:xfrm>
          <a:prstGeom prst="rect">
            <a:avLst/>
          </a:prstGeom>
          <a:noFill/>
          <a:ln>
            <a:noFill/>
          </a:ln>
        </p:spPr>
        <p:txBody>
          <a:bodyPr spcFirstLastPara="1" wrap="square" lIns="91425" tIns="45700" rIns="91425" bIns="45700" anchor="ctr" anchorCtr="0">
            <a:noAutofit/>
          </a:bodyPr>
          <a:lstStyle/>
          <a:p>
            <a:pPr algn="ctr">
              <a:lnSpc>
                <a:spcPct val="80000"/>
              </a:lnSpc>
              <a:buClr>
                <a:srgbClr val="FBD4B4"/>
              </a:buClr>
              <a:buSzPts val="4070"/>
            </a:pPr>
            <a:r>
              <a:rPr lang="en-US" sz="3800" b="1" kern="0" dirty="0">
                <a:solidFill>
                  <a:schemeClr val="accent1"/>
                </a:solidFill>
                <a:latin typeface="Calibri"/>
                <a:ea typeface="Calibri"/>
                <a:cs typeface="Calibri"/>
                <a:sym typeface="Calibri"/>
              </a:rPr>
              <a:t>Communicating Global Change Best Practices</a:t>
            </a:r>
            <a:endParaRPr sz="3800" b="1" kern="0" dirty="0">
              <a:solidFill>
                <a:schemeClr val="accent1"/>
              </a:solidFill>
              <a:latin typeface="Calibri"/>
              <a:ea typeface="Calibri"/>
              <a:cs typeface="Calibri"/>
              <a:sym typeface="Calibri"/>
            </a:endParaRPr>
          </a:p>
        </p:txBody>
      </p:sp>
      <p:pic>
        <p:nvPicPr>
          <p:cNvPr id="507" name="Shape 507"/>
          <p:cNvPicPr preferRelativeResize="0"/>
          <p:nvPr/>
        </p:nvPicPr>
        <p:blipFill rotWithShape="1">
          <a:blip r:embed="rId3">
            <a:alphaModFix/>
          </a:blip>
          <a:srcRect/>
          <a:stretch/>
        </p:blipFill>
        <p:spPr>
          <a:xfrm>
            <a:off x="2785537" y="1177174"/>
            <a:ext cx="6705600" cy="4398874"/>
          </a:xfrm>
          <a:prstGeom prst="rect">
            <a:avLst/>
          </a:prstGeom>
          <a:noFill/>
          <a:ln>
            <a:noFill/>
          </a:ln>
        </p:spPr>
      </p:pic>
      <p:sp>
        <p:nvSpPr>
          <p:cNvPr id="4" name="Shape 506"/>
          <p:cNvSpPr txBox="1"/>
          <p:nvPr/>
        </p:nvSpPr>
        <p:spPr>
          <a:xfrm>
            <a:off x="465671" y="5549167"/>
            <a:ext cx="11345333" cy="1143000"/>
          </a:xfrm>
          <a:prstGeom prst="rect">
            <a:avLst/>
          </a:prstGeom>
          <a:noFill/>
          <a:ln>
            <a:noFill/>
          </a:ln>
        </p:spPr>
        <p:txBody>
          <a:bodyPr spcFirstLastPara="1" wrap="square" lIns="91425" tIns="45700" rIns="91425" bIns="45700" anchor="ctr" anchorCtr="0">
            <a:noAutofit/>
          </a:bodyPr>
          <a:lstStyle/>
          <a:p>
            <a:pPr algn="ctr">
              <a:lnSpc>
                <a:spcPct val="80000"/>
              </a:lnSpc>
              <a:buClr>
                <a:srgbClr val="FBD4B4"/>
              </a:buClr>
              <a:buSzPts val="4070"/>
            </a:pPr>
            <a:r>
              <a:rPr lang="es-ES_tradnl" sz="3900" b="1" kern="0" dirty="0">
                <a:solidFill>
                  <a:schemeClr val="accent1"/>
                </a:solidFill>
                <a:latin typeface="Calibri"/>
                <a:ea typeface="Calibri"/>
                <a:cs typeface="Calibri"/>
                <a:sym typeface="Calibri"/>
              </a:rPr>
              <a:t>Buenas prácticas de comunicación del cambio global</a:t>
            </a:r>
          </a:p>
        </p:txBody>
      </p:sp>
      <p:pic>
        <p:nvPicPr>
          <p:cNvPr id="2" name="Imagen 1">
            <a:extLst>
              <a:ext uri="{FF2B5EF4-FFF2-40B4-BE49-F238E27FC236}">
                <a16:creationId xmlns:a16="http://schemas.microsoft.com/office/drawing/2014/main" id="{B36B4902-27D1-475B-87FC-FCBC18350540}"/>
              </a:ext>
            </a:extLst>
          </p:cNvPr>
          <p:cNvPicPr>
            <a:picLocks noChangeAspect="1"/>
          </p:cNvPicPr>
          <p:nvPr/>
        </p:nvPicPr>
        <p:blipFill>
          <a:blip r:embed="rId4"/>
          <a:stretch>
            <a:fillRect/>
          </a:stretch>
        </p:blipFill>
        <p:spPr>
          <a:xfrm>
            <a:off x="10777605" y="1177174"/>
            <a:ext cx="1414395" cy="1914310"/>
          </a:xfrm>
          <a:prstGeom prst="rect">
            <a:avLst/>
          </a:prstGeom>
        </p:spPr>
      </p:pic>
    </p:spTree>
    <p:extLst>
      <p:ext uri="{BB962C8B-B14F-4D97-AF65-F5344CB8AC3E}">
        <p14:creationId xmlns:p14="http://schemas.microsoft.com/office/powerpoint/2010/main" val="79924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Shape 531"/>
          <p:cNvSpPr txBox="1"/>
          <p:nvPr/>
        </p:nvSpPr>
        <p:spPr>
          <a:xfrm>
            <a:off x="6021157" y="2790256"/>
            <a:ext cx="5259946" cy="2624666"/>
          </a:xfrm>
          <a:prstGeom prst="rect">
            <a:avLst/>
          </a:prstGeom>
          <a:noFill/>
          <a:ln>
            <a:noFill/>
          </a:ln>
        </p:spPr>
        <p:txBody>
          <a:bodyPr spcFirstLastPara="1" wrap="square" lIns="91425" tIns="45700" rIns="91425" bIns="45700" anchor="t" anchorCtr="0">
            <a:noAutofit/>
          </a:bodyPr>
          <a:lstStyle/>
          <a:p>
            <a:pPr>
              <a:buClr>
                <a:srgbClr val="000000"/>
              </a:buClr>
            </a:pPr>
            <a:r>
              <a:rPr lang="en-US" sz="3000" b="1" kern="0" dirty="0">
                <a:solidFill>
                  <a:schemeClr val="accent6">
                    <a:lumMod val="75000"/>
                  </a:schemeClr>
                </a:solidFill>
                <a:latin typeface="+mj-lt"/>
                <a:ea typeface="Calibri"/>
                <a:cs typeface="Calibri"/>
                <a:sym typeface="Calibri"/>
              </a:rPr>
              <a:t>Connect with Your Audience</a:t>
            </a:r>
            <a:endParaRPr sz="3000" kern="0" dirty="0">
              <a:solidFill>
                <a:schemeClr val="accent6">
                  <a:lumMod val="75000"/>
                </a:schemeClr>
              </a:solidFill>
              <a:latin typeface="+mj-lt"/>
              <a:cs typeface="Arial"/>
              <a:sym typeface="Arial"/>
            </a:endParaRPr>
          </a:p>
          <a:p>
            <a:pPr>
              <a:buClr>
                <a:srgbClr val="FFFF99"/>
              </a:buClr>
              <a:buSzPts val="2400"/>
            </a:pPr>
            <a:r>
              <a:rPr lang="en-US" sz="2400" b="1" kern="0" dirty="0">
                <a:latin typeface="+mj-lt"/>
                <a:ea typeface="Calibri"/>
                <a:cs typeface="Calibri"/>
                <a:sym typeface="Calibri"/>
              </a:rPr>
              <a:t>What is their background?</a:t>
            </a:r>
            <a:endParaRPr sz="1400" kern="0" dirty="0">
              <a:latin typeface="+mj-lt"/>
              <a:cs typeface="Arial"/>
              <a:sym typeface="Arial"/>
            </a:endParaRPr>
          </a:p>
          <a:p>
            <a:pPr>
              <a:buClr>
                <a:srgbClr val="FFFF99"/>
              </a:buClr>
              <a:buSzPts val="2400"/>
            </a:pPr>
            <a:r>
              <a:rPr lang="en-US" sz="2400" b="1" kern="0" dirty="0">
                <a:latin typeface="+mj-lt"/>
                <a:ea typeface="Calibri"/>
                <a:cs typeface="Calibri"/>
                <a:sym typeface="Calibri"/>
              </a:rPr>
              <a:t>Know your goal!</a:t>
            </a:r>
          </a:p>
          <a:p>
            <a:pPr>
              <a:buClr>
                <a:srgbClr val="FFFF99"/>
              </a:buClr>
              <a:buSzPts val="2400"/>
            </a:pPr>
            <a:endParaRPr lang="en-US" sz="2400" b="1" kern="0" dirty="0">
              <a:solidFill>
                <a:schemeClr val="accent2"/>
              </a:solidFill>
              <a:latin typeface="+mj-lt"/>
              <a:ea typeface="Calibri"/>
              <a:cs typeface="Calibri"/>
              <a:sym typeface="Calibri"/>
            </a:endParaRPr>
          </a:p>
          <a:p>
            <a:pPr>
              <a:buClr>
                <a:srgbClr val="000000"/>
              </a:buClr>
            </a:pPr>
            <a:r>
              <a:rPr lang="es-ES_tradnl" sz="3000" b="1" kern="0" dirty="0">
                <a:solidFill>
                  <a:schemeClr val="accent6">
                    <a:lumMod val="75000"/>
                  </a:schemeClr>
                </a:solidFill>
                <a:latin typeface="+mj-lt"/>
                <a:ea typeface="Calibri"/>
                <a:cs typeface="Calibri"/>
                <a:sym typeface="Calibri"/>
              </a:rPr>
              <a:t>Conéctate con tu público</a:t>
            </a:r>
            <a:endParaRPr lang="es-ES_tradnl" sz="3000" kern="0" dirty="0">
              <a:solidFill>
                <a:schemeClr val="accent6">
                  <a:lumMod val="75000"/>
                </a:schemeClr>
              </a:solidFill>
              <a:latin typeface="+mj-lt"/>
              <a:cs typeface="Arial"/>
              <a:sym typeface="Arial"/>
            </a:endParaRPr>
          </a:p>
          <a:p>
            <a:pPr>
              <a:buClr>
                <a:srgbClr val="FFFF99"/>
              </a:buClr>
              <a:buSzPts val="2400"/>
            </a:pPr>
            <a:r>
              <a:rPr lang="es-ES_tradnl" sz="2400" b="1" kern="0" dirty="0">
                <a:latin typeface="+mj-lt"/>
                <a:ea typeface="Calibri"/>
                <a:cs typeface="Calibri"/>
                <a:sym typeface="Calibri"/>
              </a:rPr>
              <a:t>¿De qué ámbito provienen?</a:t>
            </a:r>
            <a:endParaRPr lang="es-ES_tradnl" sz="1400" kern="0" dirty="0">
              <a:latin typeface="+mj-lt"/>
              <a:cs typeface="Arial"/>
              <a:sym typeface="Arial"/>
            </a:endParaRPr>
          </a:p>
          <a:p>
            <a:pPr>
              <a:buClr>
                <a:srgbClr val="FFFF99"/>
              </a:buClr>
              <a:buSzPts val="2400"/>
            </a:pPr>
            <a:r>
              <a:rPr lang="es-ES_tradnl" sz="2400" b="1" kern="0" dirty="0">
                <a:latin typeface="+mj-lt"/>
                <a:ea typeface="Calibri"/>
                <a:cs typeface="Calibri"/>
                <a:sym typeface="Calibri"/>
              </a:rPr>
              <a:t>¡Conoce tu objetivo!</a:t>
            </a:r>
          </a:p>
          <a:p>
            <a:pPr>
              <a:buClr>
                <a:srgbClr val="FFFF99"/>
              </a:buClr>
              <a:buSzPts val="2400"/>
            </a:pPr>
            <a:endParaRPr sz="2400" b="1" kern="0" dirty="0">
              <a:solidFill>
                <a:schemeClr val="accent2"/>
              </a:solidFill>
              <a:latin typeface="Calibri"/>
              <a:ea typeface="Calibri"/>
              <a:cs typeface="Calibri"/>
              <a:sym typeface="Calibri"/>
            </a:endParaRPr>
          </a:p>
        </p:txBody>
      </p:sp>
      <p:pic>
        <p:nvPicPr>
          <p:cNvPr id="532" name="Shape 532"/>
          <p:cNvPicPr preferRelativeResize="0"/>
          <p:nvPr/>
        </p:nvPicPr>
        <p:blipFill rotWithShape="1">
          <a:blip r:embed="rId3">
            <a:alphaModFix/>
          </a:blip>
          <a:srcRect/>
          <a:stretch/>
        </p:blipFill>
        <p:spPr>
          <a:xfrm>
            <a:off x="1490133" y="2658532"/>
            <a:ext cx="3911600" cy="2933700"/>
          </a:xfrm>
          <a:prstGeom prst="rect">
            <a:avLst/>
          </a:prstGeom>
          <a:noFill/>
          <a:ln>
            <a:noFill/>
          </a:ln>
        </p:spPr>
      </p:pic>
      <p:pic>
        <p:nvPicPr>
          <p:cNvPr id="7" name="Imagen 6">
            <a:extLst>
              <a:ext uri="{FF2B5EF4-FFF2-40B4-BE49-F238E27FC236}">
                <a16:creationId xmlns:a16="http://schemas.microsoft.com/office/drawing/2014/main" id="{35DA5D6C-C2A3-408C-9B03-D54891B7F80D}"/>
              </a:ext>
            </a:extLst>
          </p:cNvPr>
          <p:cNvPicPr>
            <a:picLocks noChangeAspect="1"/>
          </p:cNvPicPr>
          <p:nvPr/>
        </p:nvPicPr>
        <p:blipFill>
          <a:blip r:embed="rId4"/>
          <a:stretch>
            <a:fillRect/>
          </a:stretch>
        </p:blipFill>
        <p:spPr>
          <a:xfrm>
            <a:off x="10777605" y="1177174"/>
            <a:ext cx="1414395" cy="1914310"/>
          </a:xfrm>
          <a:prstGeom prst="rect">
            <a:avLst/>
          </a:prstGeom>
        </p:spPr>
      </p:pic>
      <p:sp>
        <p:nvSpPr>
          <p:cNvPr id="9" name="Title 1">
            <a:extLst>
              <a:ext uri="{FF2B5EF4-FFF2-40B4-BE49-F238E27FC236}">
                <a16:creationId xmlns:a16="http://schemas.microsoft.com/office/drawing/2014/main" id="{3E09A8F9-76BF-4EB2-A921-A15C9BBCBC8E}"/>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rPr>
              <a:t>Distilling your Message</a:t>
            </a:r>
            <a:br>
              <a:rPr lang="en-US" sz="3400" dirty="0">
                <a:latin typeface="+mj-lt"/>
                <a:cs typeface="American Typewriter"/>
              </a:rPr>
            </a:br>
            <a:r>
              <a:rPr lang="es-AR" sz="3400" dirty="0">
                <a:latin typeface="+mj-lt"/>
                <a:cs typeface="American Typewriter"/>
              </a:rPr>
              <a:t>Depurar el mensaje</a:t>
            </a:r>
          </a:p>
        </p:txBody>
      </p:sp>
      <p:pic>
        <p:nvPicPr>
          <p:cNvPr id="10" name="Imagen 9">
            <a:extLst>
              <a:ext uri="{FF2B5EF4-FFF2-40B4-BE49-F238E27FC236}">
                <a16:creationId xmlns:a16="http://schemas.microsoft.com/office/drawing/2014/main" id="{FAF04537-710C-4685-ADE2-90EA9EE3D9A5}"/>
              </a:ext>
            </a:extLst>
          </p:cNvPr>
          <p:cNvPicPr>
            <a:picLocks noChangeAspect="1"/>
          </p:cNvPicPr>
          <p:nvPr/>
        </p:nvPicPr>
        <p:blipFill>
          <a:blip r:embed="rId5"/>
          <a:stretch>
            <a:fillRect/>
          </a:stretch>
        </p:blipFill>
        <p:spPr>
          <a:xfrm>
            <a:off x="-12268" y="418671"/>
            <a:ext cx="591363" cy="359695"/>
          </a:xfrm>
          <a:prstGeom prst="rect">
            <a:avLst/>
          </a:prstGeom>
        </p:spPr>
      </p:pic>
      <p:pic>
        <p:nvPicPr>
          <p:cNvPr id="11" name="Imagen 10">
            <a:extLst>
              <a:ext uri="{FF2B5EF4-FFF2-40B4-BE49-F238E27FC236}">
                <a16:creationId xmlns:a16="http://schemas.microsoft.com/office/drawing/2014/main" id="{AE219A9B-070D-4A76-AF89-4EB43030E1FC}"/>
              </a:ext>
            </a:extLst>
          </p:cNvPr>
          <p:cNvPicPr>
            <a:picLocks noChangeAspect="1"/>
          </p:cNvPicPr>
          <p:nvPr/>
        </p:nvPicPr>
        <p:blipFill>
          <a:blip r:embed="rId6"/>
          <a:stretch>
            <a:fillRect/>
          </a:stretch>
        </p:blipFill>
        <p:spPr>
          <a:xfrm>
            <a:off x="0" y="917215"/>
            <a:ext cx="579095" cy="3838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3" name="Shape 533"/>
          <p:cNvPicPr preferRelativeResize="0"/>
          <p:nvPr/>
        </p:nvPicPr>
        <p:blipFill rotWithShape="1">
          <a:blip r:embed="rId3">
            <a:alphaModFix/>
          </a:blip>
          <a:srcRect l="20155"/>
          <a:stretch/>
        </p:blipFill>
        <p:spPr>
          <a:xfrm>
            <a:off x="6978433" y="3800342"/>
            <a:ext cx="3406955" cy="2752859"/>
          </a:xfrm>
          <a:prstGeom prst="rect">
            <a:avLst/>
          </a:prstGeom>
          <a:noFill/>
          <a:ln>
            <a:noFill/>
          </a:ln>
        </p:spPr>
      </p:pic>
      <p:sp>
        <p:nvSpPr>
          <p:cNvPr id="534" name="Shape 534"/>
          <p:cNvSpPr txBox="1"/>
          <p:nvPr/>
        </p:nvSpPr>
        <p:spPr>
          <a:xfrm>
            <a:off x="748321" y="1880394"/>
            <a:ext cx="9360879" cy="961977"/>
          </a:xfrm>
          <a:prstGeom prst="rect">
            <a:avLst/>
          </a:prstGeom>
          <a:noFill/>
          <a:ln>
            <a:noFill/>
          </a:ln>
        </p:spPr>
        <p:txBody>
          <a:bodyPr spcFirstLastPara="1" wrap="square" lIns="91425" tIns="45700" rIns="91425" bIns="45700" anchor="t" anchorCtr="0">
            <a:noAutofit/>
          </a:bodyPr>
          <a:lstStyle/>
          <a:p>
            <a:pPr>
              <a:buClr>
                <a:srgbClr val="000000"/>
              </a:buClr>
            </a:pPr>
            <a:r>
              <a:rPr lang="en-US" sz="3400" b="1" kern="0" dirty="0">
                <a:solidFill>
                  <a:schemeClr val="accent6">
                    <a:lumMod val="75000"/>
                  </a:schemeClr>
                </a:solidFill>
                <a:latin typeface="+mj-lt"/>
                <a:ea typeface="Calibri"/>
                <a:cs typeface="Calibri"/>
                <a:sym typeface="Calibri"/>
              </a:rPr>
              <a:t>Junk the Jargon / </a:t>
            </a:r>
            <a:r>
              <a:rPr lang="es-ES_tradnl" sz="3400" b="1" kern="0" dirty="0">
                <a:solidFill>
                  <a:schemeClr val="accent6">
                    <a:lumMod val="75000"/>
                  </a:schemeClr>
                </a:solidFill>
                <a:latin typeface="+mj-lt"/>
                <a:ea typeface="Calibri"/>
                <a:cs typeface="Calibri"/>
                <a:sym typeface="Calibri"/>
              </a:rPr>
              <a:t>Desecha la jerga</a:t>
            </a:r>
            <a:endParaRPr lang="es-ES_tradnl" sz="3400" kern="0" dirty="0">
              <a:solidFill>
                <a:schemeClr val="accent6">
                  <a:lumMod val="75000"/>
                </a:schemeClr>
              </a:solidFill>
              <a:latin typeface="+mj-lt"/>
              <a:cs typeface="Arial"/>
              <a:sym typeface="Arial"/>
            </a:endParaRPr>
          </a:p>
          <a:p>
            <a:pPr>
              <a:buClr>
                <a:srgbClr val="FFFF99"/>
              </a:buClr>
              <a:buSzPts val="2400"/>
            </a:pPr>
            <a:r>
              <a:rPr lang="en-US" sz="3400" b="1" kern="0" dirty="0">
                <a:solidFill>
                  <a:schemeClr val="accent6">
                    <a:lumMod val="75000"/>
                  </a:schemeClr>
                </a:solidFill>
                <a:latin typeface="+mj-lt"/>
                <a:ea typeface="Calibri"/>
                <a:cs typeface="Calibri"/>
                <a:sym typeface="Calibri"/>
              </a:rPr>
              <a:t>Explain technical terms / </a:t>
            </a:r>
            <a:r>
              <a:rPr lang="es-AR" sz="3400" b="1" kern="0" dirty="0">
                <a:solidFill>
                  <a:schemeClr val="accent6">
                    <a:lumMod val="75000"/>
                  </a:schemeClr>
                </a:solidFill>
                <a:latin typeface="+mj-lt"/>
                <a:ea typeface="Calibri"/>
                <a:cs typeface="Calibri"/>
                <a:sym typeface="Calibri"/>
              </a:rPr>
              <a:t>Explica los términos técnicos</a:t>
            </a:r>
            <a:endParaRPr sz="3400" b="1" kern="0" dirty="0">
              <a:solidFill>
                <a:schemeClr val="accent6">
                  <a:lumMod val="75000"/>
                </a:schemeClr>
              </a:solidFill>
              <a:latin typeface="+mj-lt"/>
              <a:ea typeface="Calibri"/>
              <a:cs typeface="Calibri"/>
              <a:sym typeface="Calibri"/>
            </a:endParaRPr>
          </a:p>
        </p:txBody>
      </p:sp>
      <p:sp>
        <p:nvSpPr>
          <p:cNvPr id="2" name="Rounded Rectangular Callout 1"/>
          <p:cNvSpPr/>
          <p:nvPr/>
        </p:nvSpPr>
        <p:spPr>
          <a:xfrm>
            <a:off x="9838266" y="4605860"/>
            <a:ext cx="2353734" cy="1896533"/>
          </a:xfrm>
          <a:prstGeom prst="wedgeRoundRectCallout">
            <a:avLst>
              <a:gd name="adj1" fmla="val -110761"/>
              <a:gd name="adj2" fmla="val -16964"/>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3" name="TextBox 2"/>
          <p:cNvSpPr txBox="1"/>
          <p:nvPr/>
        </p:nvSpPr>
        <p:spPr>
          <a:xfrm>
            <a:off x="10109200" y="4639734"/>
            <a:ext cx="1879600" cy="1754327"/>
          </a:xfrm>
          <a:prstGeom prst="rect">
            <a:avLst/>
          </a:prstGeom>
          <a:noFill/>
        </p:spPr>
        <p:txBody>
          <a:bodyPr wrap="square" rtlCol="0">
            <a:spAutoFit/>
          </a:bodyPr>
          <a:lstStyle/>
          <a:p>
            <a:r>
              <a:rPr lang="es-ES_tradnl" dirty="0">
                <a:latin typeface="Marker Felt"/>
                <a:cs typeface="Marker Felt"/>
              </a:rPr>
              <a:t>Necesitamos una jerga nueva. El público está empezando a entender lo que decimos</a:t>
            </a:r>
          </a:p>
        </p:txBody>
      </p:sp>
      <p:sp>
        <p:nvSpPr>
          <p:cNvPr id="4" name="TextBox 3"/>
          <p:cNvSpPr txBox="1"/>
          <p:nvPr/>
        </p:nvSpPr>
        <p:spPr>
          <a:xfrm>
            <a:off x="435012" y="3944398"/>
            <a:ext cx="2743200" cy="2031325"/>
          </a:xfrm>
          <a:prstGeom prst="rect">
            <a:avLst/>
          </a:prstGeom>
          <a:noFill/>
        </p:spPr>
        <p:txBody>
          <a:bodyPr wrap="square" rtlCol="0">
            <a:spAutoFit/>
          </a:bodyPr>
          <a:lstStyle/>
          <a:p>
            <a:pPr algn="ctr">
              <a:buClr>
                <a:srgbClr val="000000"/>
              </a:buClr>
            </a:pPr>
            <a:r>
              <a:rPr lang="en-US" b="1" i="1" kern="0" dirty="0">
                <a:solidFill>
                  <a:schemeClr val="accent2"/>
                </a:solidFill>
                <a:ea typeface="Calibri"/>
                <a:cs typeface="Calibri"/>
                <a:sym typeface="Calibri"/>
              </a:rPr>
              <a:t>“If you can’t explain something to a six-year old, </a:t>
            </a:r>
            <a:endParaRPr lang="en-US" sz="1200" kern="0" dirty="0">
              <a:solidFill>
                <a:schemeClr val="accent2"/>
              </a:solidFill>
              <a:latin typeface="Arial"/>
              <a:cs typeface="Arial"/>
              <a:sym typeface="Arial"/>
            </a:endParaRPr>
          </a:p>
          <a:p>
            <a:pPr algn="ctr">
              <a:buClr>
                <a:srgbClr val="000000"/>
              </a:buClr>
            </a:pPr>
            <a:r>
              <a:rPr lang="en-US" b="1" i="1" kern="0" dirty="0">
                <a:solidFill>
                  <a:schemeClr val="accent2"/>
                </a:solidFill>
                <a:ea typeface="Calibri"/>
                <a:cs typeface="Calibri"/>
                <a:sym typeface="Calibri"/>
              </a:rPr>
              <a:t>You really don’t understand it yourself”</a:t>
            </a:r>
            <a:endParaRPr lang="en-US" sz="1200" kern="0" dirty="0">
              <a:solidFill>
                <a:schemeClr val="accent2"/>
              </a:solidFill>
              <a:latin typeface="Arial"/>
              <a:cs typeface="Arial"/>
              <a:sym typeface="Arial"/>
            </a:endParaRPr>
          </a:p>
          <a:p>
            <a:pPr algn="ctr">
              <a:buClr>
                <a:srgbClr val="000000"/>
              </a:buClr>
            </a:pPr>
            <a:r>
              <a:rPr lang="en-US" b="1" kern="0" dirty="0">
                <a:solidFill>
                  <a:schemeClr val="accent2"/>
                </a:solidFill>
                <a:ea typeface="Calibri"/>
                <a:cs typeface="Calibri"/>
                <a:sym typeface="Calibri"/>
              </a:rPr>
              <a:t>-Attributed to Richard Feynman</a:t>
            </a:r>
            <a:endParaRPr lang="en-US" dirty="0"/>
          </a:p>
        </p:txBody>
      </p:sp>
      <p:sp>
        <p:nvSpPr>
          <p:cNvPr id="5" name="TextBox 4"/>
          <p:cNvSpPr txBox="1"/>
          <p:nvPr/>
        </p:nvSpPr>
        <p:spPr>
          <a:xfrm>
            <a:off x="4079035" y="3944398"/>
            <a:ext cx="2269066" cy="2031325"/>
          </a:xfrm>
          <a:prstGeom prst="rect">
            <a:avLst/>
          </a:prstGeom>
          <a:noFill/>
        </p:spPr>
        <p:txBody>
          <a:bodyPr wrap="square" rtlCol="0">
            <a:spAutoFit/>
          </a:bodyPr>
          <a:lstStyle/>
          <a:p>
            <a:r>
              <a:rPr lang="es-ES_tradnl" b="1" i="1" kern="0" dirty="0">
                <a:solidFill>
                  <a:schemeClr val="accent2"/>
                </a:solidFill>
                <a:ea typeface="Calibri"/>
                <a:cs typeface="Calibri"/>
                <a:sym typeface="Calibri"/>
              </a:rPr>
              <a:t>“Si no puedes explicarlo de forma sencilla, es que no lo has entendido”</a:t>
            </a:r>
            <a:r>
              <a:rPr lang="es-ES_tradnl" b="1" kern="0" dirty="0">
                <a:solidFill>
                  <a:schemeClr val="accent2"/>
                </a:solidFill>
                <a:ea typeface="Calibri"/>
                <a:cs typeface="Calibri"/>
                <a:sym typeface="Calibri"/>
              </a:rPr>
              <a:t>, atribuido a </a:t>
            </a:r>
            <a:r>
              <a:rPr lang="en-US" b="1" kern="0" dirty="0">
                <a:solidFill>
                  <a:schemeClr val="accent2"/>
                </a:solidFill>
                <a:ea typeface="Calibri"/>
                <a:cs typeface="Calibri"/>
                <a:sym typeface="Calibri"/>
              </a:rPr>
              <a:t>Richard Feynman</a:t>
            </a:r>
            <a:r>
              <a:rPr lang="es-ES_tradnl" b="1" i="1" kern="0" dirty="0">
                <a:solidFill>
                  <a:schemeClr val="accent2"/>
                </a:solidFill>
                <a:ea typeface="Calibri"/>
                <a:cs typeface="Calibri"/>
                <a:sym typeface="Calibri"/>
              </a:rPr>
              <a:t> </a:t>
            </a:r>
            <a:endParaRPr lang="es-ES_tradnl" sz="1200" i="1" kern="0" dirty="0">
              <a:solidFill>
                <a:schemeClr val="accent2"/>
              </a:solidFill>
              <a:latin typeface="Arial"/>
              <a:cs typeface="Arial"/>
              <a:sym typeface="Arial"/>
            </a:endParaRPr>
          </a:p>
          <a:p>
            <a:endParaRPr lang="en-US" dirty="0"/>
          </a:p>
        </p:txBody>
      </p:sp>
      <p:pic>
        <p:nvPicPr>
          <p:cNvPr id="9" name="Imagen 8">
            <a:extLst>
              <a:ext uri="{FF2B5EF4-FFF2-40B4-BE49-F238E27FC236}">
                <a16:creationId xmlns:a16="http://schemas.microsoft.com/office/drawing/2014/main" id="{F8BDA26C-C706-4581-843E-C4A88C7B4B6C}"/>
              </a:ext>
            </a:extLst>
          </p:cNvPr>
          <p:cNvPicPr>
            <a:picLocks noChangeAspect="1"/>
          </p:cNvPicPr>
          <p:nvPr/>
        </p:nvPicPr>
        <p:blipFill>
          <a:blip r:embed="rId4"/>
          <a:stretch>
            <a:fillRect/>
          </a:stretch>
        </p:blipFill>
        <p:spPr>
          <a:xfrm>
            <a:off x="10777605" y="1177174"/>
            <a:ext cx="1414395" cy="1914310"/>
          </a:xfrm>
          <a:prstGeom prst="rect">
            <a:avLst/>
          </a:prstGeom>
        </p:spPr>
      </p:pic>
      <p:sp>
        <p:nvSpPr>
          <p:cNvPr id="12" name="Title 1">
            <a:extLst>
              <a:ext uri="{FF2B5EF4-FFF2-40B4-BE49-F238E27FC236}">
                <a16:creationId xmlns:a16="http://schemas.microsoft.com/office/drawing/2014/main" id="{5FEA3BA7-367D-4CDF-8626-C917D642D2F6}"/>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rPr>
              <a:t>Distilling your Message</a:t>
            </a:r>
            <a:br>
              <a:rPr lang="en-US" sz="3400" dirty="0">
                <a:latin typeface="+mj-lt"/>
                <a:cs typeface="American Typewriter"/>
              </a:rPr>
            </a:br>
            <a:r>
              <a:rPr lang="es-AR" sz="3400" dirty="0">
                <a:latin typeface="+mj-lt"/>
                <a:cs typeface="American Typewriter"/>
              </a:rPr>
              <a:t>Depurar el mensaje</a:t>
            </a:r>
          </a:p>
        </p:txBody>
      </p:sp>
      <p:pic>
        <p:nvPicPr>
          <p:cNvPr id="13" name="Imagen 12">
            <a:extLst>
              <a:ext uri="{FF2B5EF4-FFF2-40B4-BE49-F238E27FC236}">
                <a16:creationId xmlns:a16="http://schemas.microsoft.com/office/drawing/2014/main" id="{F06B3000-2992-43A3-87E6-EAB36E694AAD}"/>
              </a:ext>
            </a:extLst>
          </p:cNvPr>
          <p:cNvPicPr>
            <a:picLocks noChangeAspect="1"/>
          </p:cNvPicPr>
          <p:nvPr/>
        </p:nvPicPr>
        <p:blipFill>
          <a:blip r:embed="rId5"/>
          <a:stretch>
            <a:fillRect/>
          </a:stretch>
        </p:blipFill>
        <p:spPr>
          <a:xfrm>
            <a:off x="-12268" y="418671"/>
            <a:ext cx="591363" cy="359695"/>
          </a:xfrm>
          <a:prstGeom prst="rect">
            <a:avLst/>
          </a:prstGeom>
        </p:spPr>
      </p:pic>
      <p:pic>
        <p:nvPicPr>
          <p:cNvPr id="14" name="Imagen 13">
            <a:extLst>
              <a:ext uri="{FF2B5EF4-FFF2-40B4-BE49-F238E27FC236}">
                <a16:creationId xmlns:a16="http://schemas.microsoft.com/office/drawing/2014/main" id="{D046711D-F35D-4AAA-9D1E-821D7129BE08}"/>
              </a:ext>
            </a:extLst>
          </p:cNvPr>
          <p:cNvPicPr>
            <a:picLocks noChangeAspect="1"/>
          </p:cNvPicPr>
          <p:nvPr/>
        </p:nvPicPr>
        <p:blipFill>
          <a:blip r:embed="rId6"/>
          <a:stretch>
            <a:fillRect/>
          </a:stretch>
        </p:blipFill>
        <p:spPr>
          <a:xfrm>
            <a:off x="0" y="917215"/>
            <a:ext cx="579095" cy="383894"/>
          </a:xfrm>
          <a:prstGeom prst="rect">
            <a:avLst/>
          </a:prstGeom>
        </p:spPr>
      </p:pic>
    </p:spTree>
    <p:extLst>
      <p:ext uri="{BB962C8B-B14F-4D97-AF65-F5344CB8AC3E}">
        <p14:creationId xmlns:p14="http://schemas.microsoft.com/office/powerpoint/2010/main" val="186461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Shape 554"/>
          <p:cNvSpPr txBox="1"/>
          <p:nvPr/>
        </p:nvSpPr>
        <p:spPr>
          <a:xfrm>
            <a:off x="890209" y="1752656"/>
            <a:ext cx="6945253" cy="2677656"/>
          </a:xfrm>
          <a:prstGeom prst="rect">
            <a:avLst/>
          </a:prstGeom>
          <a:noFill/>
          <a:ln>
            <a:noFill/>
          </a:ln>
        </p:spPr>
        <p:txBody>
          <a:bodyPr spcFirstLastPara="1" wrap="square" lIns="91425" tIns="45700" rIns="91425" bIns="45700" anchor="t" anchorCtr="0">
            <a:noAutofit/>
          </a:bodyPr>
          <a:lstStyle/>
          <a:p>
            <a:pPr>
              <a:buClr>
                <a:srgbClr val="FFFF99"/>
              </a:buClr>
              <a:buSzPts val="2800"/>
            </a:pPr>
            <a:r>
              <a:rPr lang="en-US" sz="3400" b="1" kern="0" dirty="0">
                <a:solidFill>
                  <a:schemeClr val="accent6">
                    <a:lumMod val="75000"/>
                  </a:schemeClr>
                </a:solidFill>
                <a:latin typeface="+mj-lt"/>
                <a:sym typeface="Calibri"/>
              </a:rPr>
              <a:t>Tell a story</a:t>
            </a:r>
          </a:p>
          <a:p>
            <a:pPr>
              <a:buClr>
                <a:srgbClr val="FFFF99"/>
              </a:buClr>
              <a:buSzPts val="2800"/>
            </a:pPr>
            <a:r>
              <a:rPr lang="en-US" sz="2400" b="1" kern="0" dirty="0">
                <a:latin typeface="+mj-lt"/>
                <a:ea typeface="Calibri"/>
                <a:cs typeface="Calibri"/>
                <a:sym typeface="Calibri"/>
              </a:rPr>
              <a:t>Make it personal, local, timely.</a:t>
            </a:r>
            <a:endParaRPr sz="2400" kern="0" dirty="0">
              <a:latin typeface="+mj-lt"/>
              <a:cs typeface="Arial"/>
              <a:sym typeface="Arial"/>
            </a:endParaRPr>
          </a:p>
          <a:p>
            <a:pPr>
              <a:buClr>
                <a:srgbClr val="FFFF99"/>
              </a:buClr>
              <a:buSzPts val="2800"/>
            </a:pPr>
            <a:r>
              <a:rPr lang="en-US" sz="2400" b="1" kern="0" dirty="0">
                <a:latin typeface="+mj-lt"/>
                <a:ea typeface="Calibri"/>
                <a:cs typeface="Calibri"/>
                <a:sym typeface="Calibri"/>
              </a:rPr>
              <a:t>Emphasize preparedness, risk reduction, healthy future</a:t>
            </a:r>
            <a:endParaRPr sz="2400" kern="0" dirty="0">
              <a:latin typeface="+mj-lt"/>
              <a:cs typeface="Arial"/>
              <a:sym typeface="Arial"/>
            </a:endParaRPr>
          </a:p>
          <a:p>
            <a:pPr>
              <a:buClr>
                <a:srgbClr val="FFFF99"/>
              </a:buClr>
              <a:buSzPts val="2800"/>
            </a:pPr>
            <a:r>
              <a:rPr lang="en-US" sz="2400" b="1" kern="0" dirty="0">
                <a:latin typeface="+mj-lt"/>
                <a:ea typeface="Calibri"/>
                <a:cs typeface="Calibri"/>
                <a:sym typeface="Calibri"/>
              </a:rPr>
              <a:t>Use your examples</a:t>
            </a:r>
            <a:endParaRPr sz="2400" kern="0" dirty="0">
              <a:latin typeface="+mj-lt"/>
              <a:cs typeface="Arial"/>
              <a:sym typeface="Arial"/>
            </a:endParaRPr>
          </a:p>
          <a:p>
            <a:pPr>
              <a:buClr>
                <a:srgbClr val="FFFF99"/>
              </a:buClr>
              <a:buSzPts val="2800"/>
            </a:pPr>
            <a:r>
              <a:rPr lang="en-US" sz="2400" b="1" kern="0" dirty="0">
                <a:latin typeface="+mj-lt"/>
                <a:ea typeface="Calibri"/>
                <a:cs typeface="Calibri"/>
                <a:sym typeface="Calibri"/>
              </a:rPr>
              <a:t>SO WHAT?</a:t>
            </a:r>
            <a:endParaRPr sz="2400" kern="0" dirty="0">
              <a:latin typeface="+mj-lt"/>
              <a:cs typeface="Arial"/>
              <a:sym typeface="Arial"/>
            </a:endParaRPr>
          </a:p>
        </p:txBody>
      </p:sp>
      <p:pic>
        <p:nvPicPr>
          <p:cNvPr id="555" name="Shape 555"/>
          <p:cNvPicPr preferRelativeResize="0"/>
          <p:nvPr/>
        </p:nvPicPr>
        <p:blipFill rotWithShape="1">
          <a:blip r:embed="rId3">
            <a:alphaModFix/>
          </a:blip>
          <a:srcRect/>
          <a:stretch/>
        </p:blipFill>
        <p:spPr>
          <a:xfrm>
            <a:off x="6674284" y="3715992"/>
            <a:ext cx="5237225" cy="2975939"/>
          </a:xfrm>
          <a:prstGeom prst="rect">
            <a:avLst/>
          </a:prstGeom>
          <a:noFill/>
          <a:ln>
            <a:noFill/>
          </a:ln>
        </p:spPr>
      </p:pic>
      <p:sp>
        <p:nvSpPr>
          <p:cNvPr id="10" name="Shape 554"/>
          <p:cNvSpPr txBox="1"/>
          <p:nvPr/>
        </p:nvSpPr>
        <p:spPr>
          <a:xfrm>
            <a:off x="748321" y="4466817"/>
            <a:ext cx="6033548" cy="1474288"/>
          </a:xfrm>
          <a:prstGeom prst="rect">
            <a:avLst/>
          </a:prstGeom>
          <a:noFill/>
          <a:ln>
            <a:noFill/>
          </a:ln>
        </p:spPr>
        <p:txBody>
          <a:bodyPr spcFirstLastPara="1" wrap="square" lIns="91425" tIns="45700" rIns="91425" bIns="45700" anchor="t" anchorCtr="0">
            <a:noAutofit/>
          </a:bodyPr>
          <a:lstStyle/>
          <a:p>
            <a:pPr>
              <a:buClr>
                <a:srgbClr val="FFFF99"/>
              </a:buClr>
              <a:buSzPts val="2800"/>
            </a:pPr>
            <a:r>
              <a:rPr lang="es-AR" sz="3400" b="1" kern="0" dirty="0">
                <a:solidFill>
                  <a:schemeClr val="accent6">
                    <a:lumMod val="75000"/>
                  </a:schemeClr>
                </a:solidFill>
                <a:latin typeface="+mj-lt"/>
                <a:sym typeface="Calibri"/>
              </a:rPr>
              <a:t>Cuenta una historia</a:t>
            </a:r>
          </a:p>
          <a:p>
            <a:pPr>
              <a:buClr>
                <a:srgbClr val="FFFF99"/>
              </a:buClr>
              <a:buSzPts val="2800"/>
            </a:pPr>
            <a:r>
              <a:rPr lang="es-AR" sz="2400" b="1" kern="0" dirty="0">
                <a:latin typeface="+mj-lt"/>
                <a:sym typeface="Calibri"/>
              </a:rPr>
              <a:t>Que sea personal, local, oportuna.</a:t>
            </a:r>
            <a:endParaRPr lang="es-AR" sz="2400" b="1" kern="0" dirty="0">
              <a:latin typeface="+mj-lt"/>
              <a:sym typeface="Arial"/>
            </a:endParaRPr>
          </a:p>
          <a:p>
            <a:pPr>
              <a:buClr>
                <a:srgbClr val="FFFF99"/>
              </a:buClr>
              <a:buSzPts val="2800"/>
            </a:pPr>
            <a:r>
              <a:rPr lang="es-AR" sz="2400" b="1" kern="0" dirty="0">
                <a:latin typeface="+mj-lt"/>
                <a:sym typeface="Calibri"/>
              </a:rPr>
              <a:t>Pon énfasis en la preparación, la reducción de riesgos, un futuro saludable</a:t>
            </a:r>
          </a:p>
          <a:p>
            <a:pPr>
              <a:buClr>
                <a:srgbClr val="FFFF99"/>
              </a:buClr>
              <a:buSzPts val="2800"/>
            </a:pPr>
            <a:r>
              <a:rPr lang="es-AR" sz="2400" b="1" kern="0" dirty="0">
                <a:latin typeface="+mj-lt"/>
                <a:sym typeface="Calibri"/>
              </a:rPr>
              <a:t>Emplea ejemplos propios</a:t>
            </a:r>
          </a:p>
          <a:p>
            <a:pPr>
              <a:buClr>
                <a:srgbClr val="FFFF99"/>
              </a:buClr>
              <a:buSzPts val="2800"/>
            </a:pPr>
            <a:r>
              <a:rPr lang="es-AR" sz="2400" b="1" kern="0" dirty="0">
                <a:latin typeface="+mj-lt"/>
                <a:sym typeface="Calibri"/>
              </a:rPr>
              <a:t>¿POR QUÉ ES IMPORTANTE?</a:t>
            </a:r>
            <a:endParaRPr lang="es-AR" sz="2400" b="1" kern="0" dirty="0">
              <a:latin typeface="+mj-lt"/>
              <a:sym typeface="Arial"/>
            </a:endParaRPr>
          </a:p>
        </p:txBody>
      </p:sp>
      <p:pic>
        <p:nvPicPr>
          <p:cNvPr id="8" name="Imagen 7">
            <a:extLst>
              <a:ext uri="{FF2B5EF4-FFF2-40B4-BE49-F238E27FC236}">
                <a16:creationId xmlns:a16="http://schemas.microsoft.com/office/drawing/2014/main" id="{6A7418EA-6968-4355-9279-3F2FF3EC45E3}"/>
              </a:ext>
            </a:extLst>
          </p:cNvPr>
          <p:cNvPicPr>
            <a:picLocks noChangeAspect="1"/>
          </p:cNvPicPr>
          <p:nvPr/>
        </p:nvPicPr>
        <p:blipFill>
          <a:blip r:embed="rId4"/>
          <a:stretch>
            <a:fillRect/>
          </a:stretch>
        </p:blipFill>
        <p:spPr>
          <a:xfrm>
            <a:off x="10777605" y="1177174"/>
            <a:ext cx="1414395" cy="1914310"/>
          </a:xfrm>
          <a:prstGeom prst="rect">
            <a:avLst/>
          </a:prstGeom>
        </p:spPr>
      </p:pic>
      <p:sp>
        <p:nvSpPr>
          <p:cNvPr id="9" name="Title 1">
            <a:extLst>
              <a:ext uri="{FF2B5EF4-FFF2-40B4-BE49-F238E27FC236}">
                <a16:creationId xmlns:a16="http://schemas.microsoft.com/office/drawing/2014/main" id="{FEDAE02F-32B3-4715-B694-D7A5BD8D7030}"/>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rPr>
              <a:t>Distilling your Message</a:t>
            </a:r>
            <a:br>
              <a:rPr lang="en-US" sz="3400" dirty="0">
                <a:latin typeface="+mj-lt"/>
                <a:cs typeface="American Typewriter"/>
              </a:rPr>
            </a:br>
            <a:r>
              <a:rPr lang="es-AR" sz="3400" dirty="0">
                <a:latin typeface="+mj-lt"/>
                <a:cs typeface="American Typewriter"/>
              </a:rPr>
              <a:t>Depurar el mensaje</a:t>
            </a:r>
          </a:p>
        </p:txBody>
      </p:sp>
      <p:pic>
        <p:nvPicPr>
          <p:cNvPr id="11" name="Imagen 10">
            <a:extLst>
              <a:ext uri="{FF2B5EF4-FFF2-40B4-BE49-F238E27FC236}">
                <a16:creationId xmlns:a16="http://schemas.microsoft.com/office/drawing/2014/main" id="{56B0E484-B4EB-4694-A7DD-AC8236FC5F06}"/>
              </a:ext>
            </a:extLst>
          </p:cNvPr>
          <p:cNvPicPr>
            <a:picLocks noChangeAspect="1"/>
          </p:cNvPicPr>
          <p:nvPr/>
        </p:nvPicPr>
        <p:blipFill>
          <a:blip r:embed="rId5"/>
          <a:stretch>
            <a:fillRect/>
          </a:stretch>
        </p:blipFill>
        <p:spPr>
          <a:xfrm>
            <a:off x="-12268" y="418671"/>
            <a:ext cx="591363" cy="359695"/>
          </a:xfrm>
          <a:prstGeom prst="rect">
            <a:avLst/>
          </a:prstGeom>
        </p:spPr>
      </p:pic>
      <p:pic>
        <p:nvPicPr>
          <p:cNvPr id="12" name="Imagen 11">
            <a:extLst>
              <a:ext uri="{FF2B5EF4-FFF2-40B4-BE49-F238E27FC236}">
                <a16:creationId xmlns:a16="http://schemas.microsoft.com/office/drawing/2014/main" id="{5EC3C358-6582-4FEB-8AE6-B98D65F79BE0}"/>
              </a:ext>
            </a:extLst>
          </p:cNvPr>
          <p:cNvPicPr>
            <a:picLocks noChangeAspect="1"/>
          </p:cNvPicPr>
          <p:nvPr/>
        </p:nvPicPr>
        <p:blipFill>
          <a:blip r:embed="rId6"/>
          <a:stretch>
            <a:fillRect/>
          </a:stretch>
        </p:blipFill>
        <p:spPr>
          <a:xfrm>
            <a:off x="0" y="917215"/>
            <a:ext cx="579095" cy="3838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6" name="Shape 556"/>
          <p:cNvSpPr txBox="1"/>
          <p:nvPr/>
        </p:nvSpPr>
        <p:spPr>
          <a:xfrm>
            <a:off x="374469" y="1843224"/>
            <a:ext cx="6783075" cy="1384995"/>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800" b="1" kern="0" dirty="0">
                <a:latin typeface="Calibri"/>
                <a:ea typeface="Calibri"/>
                <a:cs typeface="Calibri"/>
                <a:sym typeface="Calibri"/>
              </a:rPr>
              <a:t>Know when to elicit </a:t>
            </a:r>
            <a:r>
              <a:rPr lang="en-US" sz="3400" b="1" kern="0" dirty="0">
                <a:solidFill>
                  <a:schemeClr val="accent6">
                    <a:lumMod val="75000"/>
                  </a:schemeClr>
                </a:solidFill>
                <a:latin typeface="+mj-lt"/>
                <a:sym typeface="Calibri"/>
              </a:rPr>
              <a:t>emotion</a:t>
            </a:r>
            <a:r>
              <a:rPr lang="en-US" sz="2800" b="1" kern="0" dirty="0">
                <a:latin typeface="Calibri"/>
                <a:ea typeface="Calibri"/>
                <a:cs typeface="Calibri"/>
                <a:sym typeface="Calibri"/>
              </a:rPr>
              <a:t>…</a:t>
            </a:r>
            <a:endParaRPr sz="1400" kern="0" dirty="0">
              <a:latin typeface="Arial"/>
              <a:cs typeface="Arial"/>
              <a:sym typeface="Arial"/>
            </a:endParaRPr>
          </a:p>
          <a:p>
            <a:pPr algn="ctr">
              <a:buClr>
                <a:srgbClr val="000000"/>
              </a:buClr>
            </a:pPr>
            <a:r>
              <a:rPr lang="en-US" sz="2800" b="1" i="1" kern="0" dirty="0">
                <a:latin typeface="Calibri"/>
                <a:ea typeface="Calibri"/>
                <a:cs typeface="Calibri"/>
                <a:sym typeface="Calibri"/>
              </a:rPr>
              <a:t>Emotion is useful but be careful not to overdo it.</a:t>
            </a:r>
            <a:endParaRPr sz="1400" kern="0" dirty="0">
              <a:latin typeface="Arial"/>
              <a:cs typeface="Arial"/>
              <a:sym typeface="Arial"/>
            </a:endParaRPr>
          </a:p>
        </p:txBody>
      </p:sp>
      <p:pic>
        <p:nvPicPr>
          <p:cNvPr id="557" name="Shape 557" descr="Birdwatcher's guide.jpg"/>
          <p:cNvPicPr preferRelativeResize="0"/>
          <p:nvPr/>
        </p:nvPicPr>
        <p:blipFill rotWithShape="1">
          <a:blip r:embed="rId3">
            <a:alphaModFix/>
          </a:blip>
          <a:srcRect/>
          <a:stretch/>
        </p:blipFill>
        <p:spPr>
          <a:xfrm>
            <a:off x="8009466" y="1591733"/>
            <a:ext cx="3645148" cy="4069173"/>
          </a:xfrm>
          <a:prstGeom prst="rect">
            <a:avLst/>
          </a:prstGeom>
          <a:noFill/>
          <a:ln>
            <a:noFill/>
          </a:ln>
        </p:spPr>
      </p:pic>
      <p:sp>
        <p:nvSpPr>
          <p:cNvPr id="8" name="Shape 556"/>
          <p:cNvSpPr txBox="1"/>
          <p:nvPr/>
        </p:nvSpPr>
        <p:spPr>
          <a:xfrm>
            <a:off x="493003" y="3858291"/>
            <a:ext cx="6664542" cy="1384995"/>
          </a:xfrm>
          <a:prstGeom prst="rect">
            <a:avLst/>
          </a:prstGeom>
          <a:noFill/>
          <a:ln>
            <a:noFill/>
          </a:ln>
        </p:spPr>
        <p:txBody>
          <a:bodyPr spcFirstLastPara="1" wrap="square" lIns="91425" tIns="45700" rIns="91425" bIns="45700" anchor="t" anchorCtr="0">
            <a:noAutofit/>
          </a:bodyPr>
          <a:lstStyle/>
          <a:p>
            <a:pPr algn="ctr">
              <a:buClr>
                <a:srgbClr val="000000"/>
              </a:buClr>
            </a:pPr>
            <a:r>
              <a:rPr lang="es-ES_tradnl" sz="2800" b="1" kern="0" dirty="0">
                <a:latin typeface="Calibri"/>
                <a:ea typeface="Calibri"/>
                <a:cs typeface="Calibri"/>
                <a:sym typeface="Calibri"/>
              </a:rPr>
              <a:t>Saber cuándo apelar a las </a:t>
            </a:r>
            <a:r>
              <a:rPr lang="es-ES_tradnl" sz="3400" b="1" kern="0" dirty="0">
                <a:solidFill>
                  <a:schemeClr val="accent6">
                    <a:lumMod val="75000"/>
                  </a:schemeClr>
                </a:solidFill>
                <a:latin typeface="+mj-lt"/>
                <a:sym typeface="Calibri"/>
              </a:rPr>
              <a:t>emociones</a:t>
            </a:r>
            <a:r>
              <a:rPr lang="es-ES_tradnl" sz="2800" b="1" kern="0" dirty="0">
                <a:latin typeface="Calibri"/>
                <a:ea typeface="Calibri"/>
                <a:cs typeface="Calibri"/>
                <a:sym typeface="Calibri"/>
              </a:rPr>
              <a:t>…</a:t>
            </a:r>
            <a:endParaRPr lang="es-ES_tradnl" sz="1400" kern="0" dirty="0">
              <a:latin typeface="Arial"/>
              <a:cs typeface="Arial"/>
              <a:sym typeface="Arial"/>
            </a:endParaRPr>
          </a:p>
          <a:p>
            <a:pPr algn="ctr">
              <a:buClr>
                <a:srgbClr val="000000"/>
              </a:buClr>
            </a:pPr>
            <a:r>
              <a:rPr lang="es-ES_tradnl" sz="2800" b="1" i="1" kern="0" dirty="0">
                <a:latin typeface="Calibri"/>
                <a:ea typeface="Calibri"/>
                <a:cs typeface="Calibri"/>
                <a:sym typeface="Calibri"/>
              </a:rPr>
              <a:t>Las emociones son recordables, pero evita exagerar.</a:t>
            </a:r>
            <a:endParaRPr lang="es-ES_tradnl" sz="1400" kern="0" dirty="0">
              <a:latin typeface="Arial"/>
              <a:cs typeface="Arial"/>
              <a:sym typeface="Arial"/>
            </a:endParaRPr>
          </a:p>
        </p:txBody>
      </p:sp>
      <p:pic>
        <p:nvPicPr>
          <p:cNvPr id="6" name="Imagen 5">
            <a:extLst>
              <a:ext uri="{FF2B5EF4-FFF2-40B4-BE49-F238E27FC236}">
                <a16:creationId xmlns:a16="http://schemas.microsoft.com/office/drawing/2014/main" id="{7CCE779A-D502-4DFF-9663-3DC82D578EFB}"/>
              </a:ext>
            </a:extLst>
          </p:cNvPr>
          <p:cNvPicPr>
            <a:picLocks noChangeAspect="1"/>
          </p:cNvPicPr>
          <p:nvPr/>
        </p:nvPicPr>
        <p:blipFill>
          <a:blip r:embed="rId4"/>
          <a:stretch>
            <a:fillRect/>
          </a:stretch>
        </p:blipFill>
        <p:spPr>
          <a:xfrm>
            <a:off x="10777605" y="1177174"/>
            <a:ext cx="1414395" cy="1914310"/>
          </a:xfrm>
          <a:prstGeom prst="rect">
            <a:avLst/>
          </a:prstGeom>
        </p:spPr>
      </p:pic>
      <p:sp>
        <p:nvSpPr>
          <p:cNvPr id="9" name="Title 1">
            <a:extLst>
              <a:ext uri="{FF2B5EF4-FFF2-40B4-BE49-F238E27FC236}">
                <a16:creationId xmlns:a16="http://schemas.microsoft.com/office/drawing/2014/main" id="{A1C2B341-B7BA-40B0-8FFB-A32E4C299191}"/>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rPr>
              <a:t>Distilling your Message</a:t>
            </a:r>
            <a:br>
              <a:rPr lang="en-US" sz="3400" dirty="0">
                <a:latin typeface="+mj-lt"/>
                <a:cs typeface="American Typewriter"/>
              </a:rPr>
            </a:br>
            <a:r>
              <a:rPr lang="es-AR" sz="3400" dirty="0">
                <a:latin typeface="+mj-lt"/>
                <a:cs typeface="American Typewriter"/>
              </a:rPr>
              <a:t>Depurar el mensaje</a:t>
            </a:r>
          </a:p>
        </p:txBody>
      </p:sp>
      <p:pic>
        <p:nvPicPr>
          <p:cNvPr id="10" name="Imagen 9">
            <a:extLst>
              <a:ext uri="{FF2B5EF4-FFF2-40B4-BE49-F238E27FC236}">
                <a16:creationId xmlns:a16="http://schemas.microsoft.com/office/drawing/2014/main" id="{46BC2D07-8898-4193-A782-8EB1BCB519D8}"/>
              </a:ext>
            </a:extLst>
          </p:cNvPr>
          <p:cNvPicPr>
            <a:picLocks noChangeAspect="1"/>
          </p:cNvPicPr>
          <p:nvPr/>
        </p:nvPicPr>
        <p:blipFill>
          <a:blip r:embed="rId5"/>
          <a:stretch>
            <a:fillRect/>
          </a:stretch>
        </p:blipFill>
        <p:spPr>
          <a:xfrm>
            <a:off x="-12268" y="418671"/>
            <a:ext cx="591363" cy="359695"/>
          </a:xfrm>
          <a:prstGeom prst="rect">
            <a:avLst/>
          </a:prstGeom>
        </p:spPr>
      </p:pic>
      <p:pic>
        <p:nvPicPr>
          <p:cNvPr id="11" name="Imagen 10">
            <a:extLst>
              <a:ext uri="{FF2B5EF4-FFF2-40B4-BE49-F238E27FC236}">
                <a16:creationId xmlns:a16="http://schemas.microsoft.com/office/drawing/2014/main" id="{92178326-886B-4D1C-A1F5-43A886FBCAF3}"/>
              </a:ext>
            </a:extLst>
          </p:cNvPr>
          <p:cNvPicPr>
            <a:picLocks noChangeAspect="1"/>
          </p:cNvPicPr>
          <p:nvPr/>
        </p:nvPicPr>
        <p:blipFill>
          <a:blip r:embed="rId6"/>
          <a:stretch>
            <a:fillRect/>
          </a:stretch>
        </p:blipFill>
        <p:spPr>
          <a:xfrm>
            <a:off x="0" y="917215"/>
            <a:ext cx="579095" cy="383894"/>
          </a:xfrm>
          <a:prstGeom prst="rect">
            <a:avLst/>
          </a:prstGeom>
        </p:spPr>
      </p:pic>
    </p:spTree>
    <p:extLst>
      <p:ext uri="{BB962C8B-B14F-4D97-AF65-F5344CB8AC3E}">
        <p14:creationId xmlns:p14="http://schemas.microsoft.com/office/powerpoint/2010/main" val="378506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Shape 570" descr="C:\Users\ccoghlan\AppData\Local\Microsoft\Windows\Temporary Internet Files\Content.IE5\V6V8RBQ3\voodoo[1].jpg"/>
          <p:cNvPicPr preferRelativeResize="0"/>
          <p:nvPr/>
        </p:nvPicPr>
        <p:blipFill rotWithShape="1">
          <a:blip r:embed="rId3">
            <a:alphaModFix/>
          </a:blip>
          <a:srcRect/>
          <a:stretch/>
        </p:blipFill>
        <p:spPr>
          <a:xfrm>
            <a:off x="8485760" y="3401030"/>
            <a:ext cx="3422604" cy="3048000"/>
          </a:xfrm>
          <a:prstGeom prst="rect">
            <a:avLst/>
          </a:prstGeom>
          <a:noFill/>
          <a:ln>
            <a:noFill/>
          </a:ln>
        </p:spPr>
      </p:pic>
      <p:sp>
        <p:nvSpPr>
          <p:cNvPr id="572" name="Shape 572"/>
          <p:cNvSpPr txBox="1"/>
          <p:nvPr/>
        </p:nvSpPr>
        <p:spPr>
          <a:xfrm>
            <a:off x="419103" y="1831370"/>
            <a:ext cx="7543799" cy="1569660"/>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200" b="1" dirty="0">
                <a:solidFill>
                  <a:schemeClr val="accent6">
                    <a:lumMod val="75000"/>
                  </a:schemeClr>
                </a:solidFill>
                <a:latin typeface="+mj-lt"/>
              </a:rPr>
              <a:t>The Curse of Knowledge </a:t>
            </a:r>
          </a:p>
          <a:p>
            <a:pPr algn="ctr">
              <a:buClr>
                <a:srgbClr val="000000"/>
              </a:buClr>
            </a:pPr>
            <a:r>
              <a:rPr lang="en-US" sz="3000" b="1" kern="0" dirty="0">
                <a:latin typeface="+mj-lt"/>
                <a:ea typeface="Calibri"/>
                <a:cs typeface="Calibri"/>
                <a:sym typeface="Calibri"/>
              </a:rPr>
              <a:t>When you know something very well,  it becomes hard to imagine what the world looks like to someone that doesn’t know it.</a:t>
            </a:r>
            <a:endParaRPr sz="3000" b="1" kern="0" dirty="0">
              <a:latin typeface="+mj-lt"/>
              <a:ea typeface="Calibri"/>
              <a:cs typeface="Calibri"/>
              <a:sym typeface="Calibri"/>
            </a:endParaRPr>
          </a:p>
        </p:txBody>
      </p:sp>
      <p:sp>
        <p:nvSpPr>
          <p:cNvPr id="6" name="Shape 572"/>
          <p:cNvSpPr txBox="1"/>
          <p:nvPr/>
        </p:nvSpPr>
        <p:spPr>
          <a:xfrm>
            <a:off x="419103" y="4371125"/>
            <a:ext cx="7543799" cy="1569660"/>
          </a:xfrm>
          <a:prstGeom prst="rect">
            <a:avLst/>
          </a:prstGeom>
          <a:noFill/>
          <a:ln>
            <a:noFill/>
          </a:ln>
        </p:spPr>
        <p:txBody>
          <a:bodyPr spcFirstLastPara="1" wrap="square" lIns="91425" tIns="45700" rIns="91425" bIns="45700" anchor="t" anchorCtr="0">
            <a:noAutofit/>
          </a:bodyPr>
          <a:lstStyle/>
          <a:p>
            <a:pPr algn="ctr">
              <a:buClr>
                <a:srgbClr val="000000"/>
              </a:buClr>
            </a:pPr>
            <a:r>
              <a:rPr lang="es-ES_tradnl" sz="3200" b="1" dirty="0">
                <a:solidFill>
                  <a:schemeClr val="accent6">
                    <a:lumMod val="75000"/>
                  </a:schemeClr>
                </a:solidFill>
                <a:latin typeface="+mj-lt"/>
              </a:rPr>
              <a:t>La maldición del conocimiento </a:t>
            </a:r>
          </a:p>
          <a:p>
            <a:pPr algn="ctr">
              <a:buClr>
                <a:srgbClr val="000000"/>
              </a:buClr>
            </a:pPr>
            <a:r>
              <a:rPr lang="en-US" sz="3000" b="1" kern="0" dirty="0" err="1">
                <a:latin typeface="+mj-lt"/>
                <a:ea typeface="Calibri"/>
                <a:cs typeface="Calibri"/>
                <a:sym typeface="Calibri"/>
              </a:rPr>
              <a:t>Cuando</a:t>
            </a:r>
            <a:r>
              <a:rPr lang="en-US" sz="3000" b="1" kern="0" dirty="0">
                <a:latin typeface="+mj-lt"/>
                <a:ea typeface="Calibri"/>
                <a:cs typeface="Calibri"/>
                <a:sym typeface="Calibri"/>
              </a:rPr>
              <a:t> </a:t>
            </a:r>
            <a:r>
              <a:rPr lang="en-US" sz="3000" b="1" kern="0" dirty="0" err="1">
                <a:latin typeface="+mj-lt"/>
                <a:ea typeface="Calibri"/>
                <a:cs typeface="Calibri"/>
                <a:sym typeface="Calibri"/>
              </a:rPr>
              <a:t>conoces</a:t>
            </a:r>
            <a:r>
              <a:rPr lang="en-US" sz="3000" b="1" kern="0" dirty="0">
                <a:latin typeface="+mj-lt"/>
                <a:ea typeface="Calibri"/>
                <a:cs typeface="Calibri"/>
                <a:sym typeface="Calibri"/>
              </a:rPr>
              <a:t> bien un </a:t>
            </a:r>
            <a:r>
              <a:rPr lang="en-US" sz="3000" b="1" kern="0" dirty="0" err="1">
                <a:latin typeface="+mj-lt"/>
                <a:ea typeface="Calibri"/>
                <a:cs typeface="Calibri"/>
                <a:sym typeface="Calibri"/>
              </a:rPr>
              <a:t>tema</a:t>
            </a:r>
            <a:r>
              <a:rPr lang="en-US" sz="3000" b="1" kern="0" dirty="0">
                <a:latin typeface="+mj-lt"/>
                <a:ea typeface="Calibri"/>
                <a:cs typeface="Calibri"/>
                <a:sym typeface="Calibri"/>
              </a:rPr>
              <a:t>, </a:t>
            </a:r>
            <a:r>
              <a:rPr lang="en-US" sz="3000" b="1" kern="0" dirty="0" err="1">
                <a:latin typeface="+mj-lt"/>
                <a:ea typeface="Calibri"/>
                <a:cs typeface="Calibri"/>
                <a:sym typeface="Calibri"/>
              </a:rPr>
              <a:t>resulta</a:t>
            </a:r>
            <a:r>
              <a:rPr lang="en-US" sz="3000" b="1" kern="0" dirty="0">
                <a:latin typeface="+mj-lt"/>
                <a:ea typeface="Calibri"/>
                <a:cs typeface="Calibri"/>
                <a:sym typeface="Calibri"/>
              </a:rPr>
              <a:t> </a:t>
            </a:r>
            <a:r>
              <a:rPr lang="en-US" sz="3000" b="1" kern="0" dirty="0" err="1">
                <a:latin typeface="+mj-lt"/>
                <a:ea typeface="Calibri"/>
                <a:cs typeface="Calibri"/>
                <a:sym typeface="Calibri"/>
              </a:rPr>
              <a:t>difícil</a:t>
            </a:r>
            <a:r>
              <a:rPr lang="en-US" sz="3000" b="1" kern="0" dirty="0">
                <a:latin typeface="+mj-lt"/>
                <a:ea typeface="Calibri"/>
                <a:cs typeface="Calibri"/>
                <a:sym typeface="Calibri"/>
              </a:rPr>
              <a:t> </a:t>
            </a:r>
            <a:r>
              <a:rPr lang="en-US" sz="3000" b="1" kern="0" dirty="0" err="1">
                <a:latin typeface="+mj-lt"/>
                <a:ea typeface="Calibri"/>
                <a:cs typeface="Calibri"/>
                <a:sym typeface="Calibri"/>
              </a:rPr>
              <a:t>imaginar</a:t>
            </a:r>
            <a:r>
              <a:rPr lang="en-US" sz="3000" b="1" kern="0" dirty="0">
                <a:latin typeface="+mj-lt"/>
                <a:ea typeface="Calibri"/>
                <a:cs typeface="Calibri"/>
                <a:sym typeface="Calibri"/>
              </a:rPr>
              <a:t> </a:t>
            </a:r>
            <a:r>
              <a:rPr lang="en-US" sz="3000" b="1" kern="0" dirty="0" err="1">
                <a:latin typeface="+mj-lt"/>
                <a:ea typeface="Calibri"/>
                <a:cs typeface="Calibri"/>
                <a:sym typeface="Calibri"/>
              </a:rPr>
              <a:t>cómo</a:t>
            </a:r>
            <a:r>
              <a:rPr lang="en-US" sz="3000" b="1" kern="0" dirty="0">
                <a:latin typeface="+mj-lt"/>
                <a:ea typeface="Calibri"/>
                <a:cs typeface="Calibri"/>
                <a:sym typeface="Calibri"/>
              </a:rPr>
              <a:t> </a:t>
            </a:r>
            <a:r>
              <a:rPr lang="en-US" sz="3000" b="1" kern="0" dirty="0" err="1">
                <a:latin typeface="+mj-lt"/>
                <a:ea typeface="Calibri"/>
                <a:cs typeface="Calibri"/>
                <a:sym typeface="Calibri"/>
              </a:rPr>
              <a:t>ve</a:t>
            </a:r>
            <a:r>
              <a:rPr lang="en-US" sz="3000" b="1" kern="0" dirty="0">
                <a:latin typeface="+mj-lt"/>
                <a:ea typeface="Calibri"/>
                <a:cs typeface="Calibri"/>
                <a:sym typeface="Calibri"/>
              </a:rPr>
              <a:t> el </a:t>
            </a:r>
            <a:r>
              <a:rPr lang="en-US" sz="3000" b="1" kern="0" dirty="0" err="1">
                <a:latin typeface="+mj-lt"/>
                <a:ea typeface="Calibri"/>
                <a:cs typeface="Calibri"/>
                <a:sym typeface="Calibri"/>
              </a:rPr>
              <a:t>mundo</a:t>
            </a:r>
            <a:r>
              <a:rPr lang="en-US" sz="3000" b="1" kern="0" dirty="0">
                <a:latin typeface="+mj-lt"/>
                <a:ea typeface="Calibri"/>
                <a:cs typeface="Calibri"/>
                <a:sym typeface="Calibri"/>
              </a:rPr>
              <a:t> </a:t>
            </a:r>
            <a:r>
              <a:rPr lang="en-US" sz="3000" b="1" kern="0" dirty="0" err="1">
                <a:latin typeface="+mj-lt"/>
                <a:ea typeface="Calibri"/>
                <a:cs typeface="Calibri"/>
                <a:sym typeface="Calibri"/>
              </a:rPr>
              <a:t>alguien</a:t>
            </a:r>
            <a:r>
              <a:rPr lang="en-US" sz="3000" b="1" kern="0" dirty="0">
                <a:latin typeface="+mj-lt"/>
                <a:ea typeface="Calibri"/>
                <a:cs typeface="Calibri"/>
                <a:sym typeface="Calibri"/>
              </a:rPr>
              <a:t> que lo </a:t>
            </a:r>
            <a:r>
              <a:rPr lang="en-US" sz="3000" b="1" kern="0" dirty="0" err="1">
                <a:latin typeface="+mj-lt"/>
                <a:ea typeface="Calibri"/>
                <a:cs typeface="Calibri"/>
                <a:sym typeface="Calibri"/>
              </a:rPr>
              <a:t>ignora</a:t>
            </a:r>
            <a:r>
              <a:rPr lang="en-US" sz="3000" b="1" kern="0" dirty="0">
                <a:latin typeface="+mj-lt"/>
                <a:ea typeface="Calibri"/>
                <a:cs typeface="Calibri"/>
                <a:sym typeface="Calibri"/>
              </a:rPr>
              <a:t>.</a:t>
            </a:r>
            <a:endParaRPr sz="3000" b="1" kern="0" dirty="0">
              <a:latin typeface="+mj-lt"/>
              <a:ea typeface="Calibri"/>
              <a:cs typeface="Calibri"/>
              <a:sym typeface="Calibri"/>
            </a:endParaRPr>
          </a:p>
        </p:txBody>
      </p:sp>
      <p:pic>
        <p:nvPicPr>
          <p:cNvPr id="7" name="Imagen 6">
            <a:extLst>
              <a:ext uri="{FF2B5EF4-FFF2-40B4-BE49-F238E27FC236}">
                <a16:creationId xmlns:a16="http://schemas.microsoft.com/office/drawing/2014/main" id="{74B6F919-ACEC-41B1-9655-B7108406179F}"/>
              </a:ext>
            </a:extLst>
          </p:cNvPr>
          <p:cNvPicPr>
            <a:picLocks noChangeAspect="1"/>
          </p:cNvPicPr>
          <p:nvPr/>
        </p:nvPicPr>
        <p:blipFill>
          <a:blip r:embed="rId4"/>
          <a:stretch>
            <a:fillRect/>
          </a:stretch>
        </p:blipFill>
        <p:spPr>
          <a:xfrm>
            <a:off x="10777605" y="1177174"/>
            <a:ext cx="1414395" cy="1914310"/>
          </a:xfrm>
          <a:prstGeom prst="rect">
            <a:avLst/>
          </a:prstGeom>
        </p:spPr>
      </p:pic>
      <p:sp>
        <p:nvSpPr>
          <p:cNvPr id="8" name="Title 1">
            <a:extLst>
              <a:ext uri="{FF2B5EF4-FFF2-40B4-BE49-F238E27FC236}">
                <a16:creationId xmlns:a16="http://schemas.microsoft.com/office/drawing/2014/main" id="{303697E0-6791-4A60-818A-115B2443544B}"/>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rPr>
              <a:t>Distilling your Message</a:t>
            </a:r>
            <a:br>
              <a:rPr lang="en-US" sz="3400" dirty="0">
                <a:latin typeface="+mj-lt"/>
                <a:cs typeface="American Typewriter"/>
              </a:rPr>
            </a:br>
            <a:r>
              <a:rPr lang="es-AR" sz="3400" dirty="0">
                <a:latin typeface="+mj-lt"/>
                <a:cs typeface="American Typewriter"/>
              </a:rPr>
              <a:t>Depurar el mensaje</a:t>
            </a:r>
          </a:p>
        </p:txBody>
      </p:sp>
      <p:pic>
        <p:nvPicPr>
          <p:cNvPr id="9" name="Imagen 8">
            <a:extLst>
              <a:ext uri="{FF2B5EF4-FFF2-40B4-BE49-F238E27FC236}">
                <a16:creationId xmlns:a16="http://schemas.microsoft.com/office/drawing/2014/main" id="{D323EA70-6007-4903-8A10-CABB3CCFD770}"/>
              </a:ext>
            </a:extLst>
          </p:cNvPr>
          <p:cNvPicPr>
            <a:picLocks noChangeAspect="1"/>
          </p:cNvPicPr>
          <p:nvPr/>
        </p:nvPicPr>
        <p:blipFill>
          <a:blip r:embed="rId5"/>
          <a:stretch>
            <a:fillRect/>
          </a:stretch>
        </p:blipFill>
        <p:spPr>
          <a:xfrm>
            <a:off x="-12268" y="418671"/>
            <a:ext cx="591363" cy="359695"/>
          </a:xfrm>
          <a:prstGeom prst="rect">
            <a:avLst/>
          </a:prstGeom>
        </p:spPr>
      </p:pic>
      <p:pic>
        <p:nvPicPr>
          <p:cNvPr id="10" name="Imagen 9">
            <a:extLst>
              <a:ext uri="{FF2B5EF4-FFF2-40B4-BE49-F238E27FC236}">
                <a16:creationId xmlns:a16="http://schemas.microsoft.com/office/drawing/2014/main" id="{80818027-2C55-426B-878D-BC1024B781C3}"/>
              </a:ext>
            </a:extLst>
          </p:cNvPr>
          <p:cNvPicPr>
            <a:picLocks noChangeAspect="1"/>
          </p:cNvPicPr>
          <p:nvPr/>
        </p:nvPicPr>
        <p:blipFill>
          <a:blip r:embed="rId6"/>
          <a:stretch>
            <a:fillRect/>
          </a:stretch>
        </p:blipFill>
        <p:spPr>
          <a:xfrm>
            <a:off x="0" y="917215"/>
            <a:ext cx="579095" cy="3838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711199" y="228600"/>
            <a:ext cx="11057467" cy="1143000"/>
          </a:xfrm>
          <a:prstGeom prst="rect">
            <a:avLst/>
          </a:prstGeom>
          <a:noFill/>
          <a:ln>
            <a:noFill/>
          </a:ln>
        </p:spPr>
        <p:txBody>
          <a:bodyPr spcFirstLastPara="1" wrap="square" lIns="91425" tIns="45700" rIns="91425" bIns="45700" anchor="ctr" anchorCtr="0">
            <a:noAutofit/>
          </a:bodyPr>
          <a:lstStyle/>
          <a:p>
            <a:pPr algn="ctr">
              <a:buClr>
                <a:srgbClr val="FBD4B4"/>
              </a:buClr>
              <a:buSzPts val="3959"/>
            </a:pPr>
            <a:r>
              <a:rPr lang="en-US" sz="3959" b="1" dirty="0">
                <a:solidFill>
                  <a:schemeClr val="accent1"/>
                </a:solidFill>
              </a:rPr>
              <a:t>Scientist vs. Public</a:t>
            </a:r>
            <a:br>
              <a:rPr lang="en-US" sz="3959" b="1" dirty="0">
                <a:solidFill>
                  <a:schemeClr val="accent1"/>
                </a:solidFill>
              </a:rPr>
            </a:br>
            <a:r>
              <a:rPr lang="en-US" sz="3959" b="1" dirty="0">
                <a:solidFill>
                  <a:schemeClr val="accent1"/>
                </a:solidFill>
              </a:rPr>
              <a:t>Distillation Differences </a:t>
            </a:r>
            <a:r>
              <a:rPr lang="es-AR" sz="3959" b="1" dirty="0">
                <a:solidFill>
                  <a:schemeClr val="accent1"/>
                </a:solidFill>
              </a:rPr>
              <a:t>/ Diferencias de depuración</a:t>
            </a:r>
          </a:p>
        </p:txBody>
      </p:sp>
      <p:sp>
        <p:nvSpPr>
          <p:cNvPr id="514" name="Shape 514"/>
          <p:cNvSpPr/>
          <p:nvPr/>
        </p:nvSpPr>
        <p:spPr>
          <a:xfrm rot="10800000">
            <a:off x="1833716" y="1676400"/>
            <a:ext cx="4800600" cy="4876800"/>
          </a:xfrm>
          <a:prstGeom prst="triangle">
            <a:avLst>
              <a:gd name="adj" fmla="val 50000"/>
            </a:avLst>
          </a:prstGeom>
          <a:solidFill>
            <a:srgbClr val="C2D59B"/>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endParaRPr kern="0">
              <a:solidFill>
                <a:srgbClr val="FFFFFF"/>
              </a:solidFill>
              <a:latin typeface="Calibri"/>
              <a:ea typeface="Calibri"/>
              <a:cs typeface="Calibri"/>
              <a:sym typeface="Calibri"/>
            </a:endParaRPr>
          </a:p>
        </p:txBody>
      </p:sp>
      <p:pic>
        <p:nvPicPr>
          <p:cNvPr id="515" name="Shape 515" descr="C:\Users\ccoghlan\AppData\Local\Microsoft\Windows\Temporary Internet Files\Content.IE5\TWMPDB65\Mad-Scientist[1].png"/>
          <p:cNvPicPr preferRelativeResize="0"/>
          <p:nvPr/>
        </p:nvPicPr>
        <p:blipFill rotWithShape="1">
          <a:blip r:embed="rId3">
            <a:alphaModFix/>
          </a:blip>
          <a:srcRect/>
          <a:stretch/>
        </p:blipFill>
        <p:spPr>
          <a:xfrm>
            <a:off x="3334518" y="2199621"/>
            <a:ext cx="1838325" cy="1720741"/>
          </a:xfrm>
          <a:prstGeom prst="rect">
            <a:avLst/>
          </a:prstGeom>
          <a:noFill/>
          <a:ln>
            <a:noFill/>
          </a:ln>
        </p:spPr>
      </p:pic>
      <p:sp>
        <p:nvSpPr>
          <p:cNvPr id="516" name="Shape 516"/>
          <p:cNvSpPr/>
          <p:nvPr/>
        </p:nvSpPr>
        <p:spPr>
          <a:xfrm>
            <a:off x="5410200" y="1639576"/>
            <a:ext cx="4800600" cy="4876800"/>
          </a:xfrm>
          <a:prstGeom prst="triangle">
            <a:avLst>
              <a:gd name="adj" fmla="val 50000"/>
            </a:avLst>
          </a:prstGeom>
          <a:solidFill>
            <a:srgbClr val="8CB3E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endParaRPr kern="0">
              <a:solidFill>
                <a:srgbClr val="FFFFFF"/>
              </a:solidFill>
              <a:latin typeface="Calibri"/>
              <a:ea typeface="Calibri"/>
              <a:cs typeface="Calibri"/>
              <a:sym typeface="Calibri"/>
            </a:endParaRPr>
          </a:p>
        </p:txBody>
      </p:sp>
      <p:pic>
        <p:nvPicPr>
          <p:cNvPr id="517" name="Shape 517" descr="C:\Users\ccoghlan\AppData\Local\Microsoft\Windows\Temporary Internet Files\Content.IE5\6XR3SMPB\abstract-group[1].png"/>
          <p:cNvPicPr preferRelativeResize="0"/>
          <p:nvPr/>
        </p:nvPicPr>
        <p:blipFill rotWithShape="1">
          <a:blip r:embed="rId4">
            <a:alphaModFix/>
          </a:blip>
          <a:srcRect/>
          <a:stretch/>
        </p:blipFill>
        <p:spPr>
          <a:xfrm>
            <a:off x="6666272" y="3679771"/>
            <a:ext cx="2399891" cy="2399891"/>
          </a:xfrm>
          <a:prstGeom prst="rect">
            <a:avLst/>
          </a:prstGeom>
          <a:noFill/>
          <a:ln>
            <a:noFill/>
          </a:ln>
        </p:spPr>
      </p:pic>
      <p:sp>
        <p:nvSpPr>
          <p:cNvPr id="518" name="Shape 518"/>
          <p:cNvSpPr txBox="1"/>
          <p:nvPr/>
        </p:nvSpPr>
        <p:spPr>
          <a:xfrm flipH="1">
            <a:off x="2057400" y="1676400"/>
            <a:ext cx="4419600" cy="523220"/>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800" b="1" kern="0">
                <a:solidFill>
                  <a:srgbClr val="000000"/>
                </a:solidFill>
                <a:latin typeface="Calibri"/>
                <a:ea typeface="Calibri"/>
                <a:cs typeface="Calibri"/>
                <a:sym typeface="Calibri"/>
              </a:rPr>
              <a:t>Background</a:t>
            </a:r>
            <a:endParaRPr sz="2800" b="1" kern="0">
              <a:solidFill>
                <a:srgbClr val="000000"/>
              </a:solidFill>
              <a:latin typeface="Calibri"/>
              <a:ea typeface="Calibri"/>
              <a:cs typeface="Calibri"/>
              <a:sym typeface="Calibri"/>
            </a:endParaRPr>
          </a:p>
        </p:txBody>
      </p:sp>
      <p:sp>
        <p:nvSpPr>
          <p:cNvPr id="519" name="Shape 519"/>
          <p:cNvSpPr txBox="1"/>
          <p:nvPr/>
        </p:nvSpPr>
        <p:spPr>
          <a:xfrm flipH="1">
            <a:off x="5656416" y="5671429"/>
            <a:ext cx="4419600" cy="523220"/>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800" b="1" kern="0" dirty="0">
                <a:solidFill>
                  <a:srgbClr val="000000"/>
                </a:solidFill>
                <a:latin typeface="Calibri"/>
                <a:ea typeface="Calibri"/>
                <a:cs typeface="Calibri"/>
                <a:sym typeface="Calibri"/>
              </a:rPr>
              <a:t>Supporting Details</a:t>
            </a:r>
          </a:p>
          <a:p>
            <a:pPr algn="ctr">
              <a:buClr>
                <a:srgbClr val="000000"/>
              </a:buClr>
            </a:pPr>
            <a:r>
              <a:rPr lang="en-US" sz="2200" b="1" kern="0" dirty="0" err="1">
                <a:solidFill>
                  <a:srgbClr val="000000"/>
                </a:solidFill>
                <a:latin typeface="Calibri"/>
                <a:ea typeface="Calibri"/>
                <a:cs typeface="Calibri"/>
                <a:sym typeface="Calibri"/>
              </a:rPr>
              <a:t>Detalles</a:t>
            </a:r>
            <a:r>
              <a:rPr lang="en-US" sz="2200" b="1" kern="0" dirty="0">
                <a:solidFill>
                  <a:srgbClr val="000000"/>
                </a:solidFill>
                <a:latin typeface="Calibri"/>
                <a:ea typeface="Calibri"/>
                <a:cs typeface="Calibri"/>
                <a:sym typeface="Calibri"/>
              </a:rPr>
              <a:t> </a:t>
            </a:r>
            <a:r>
              <a:rPr lang="en-US" sz="2200" b="1" kern="0" dirty="0" err="1">
                <a:solidFill>
                  <a:srgbClr val="000000"/>
                </a:solidFill>
                <a:latin typeface="Calibri"/>
                <a:ea typeface="Calibri"/>
                <a:cs typeface="Calibri"/>
                <a:sym typeface="Calibri"/>
              </a:rPr>
              <a:t>complementarios</a:t>
            </a:r>
            <a:endParaRPr sz="2200" b="1" kern="0" dirty="0">
              <a:solidFill>
                <a:srgbClr val="000000"/>
              </a:solidFill>
              <a:latin typeface="Calibri"/>
              <a:ea typeface="Calibri"/>
              <a:cs typeface="Calibri"/>
              <a:sym typeface="Calibri"/>
            </a:endParaRPr>
          </a:p>
        </p:txBody>
      </p:sp>
      <p:sp>
        <p:nvSpPr>
          <p:cNvPr id="520" name="Shape 520"/>
          <p:cNvSpPr txBox="1"/>
          <p:nvPr/>
        </p:nvSpPr>
        <p:spPr>
          <a:xfrm flipH="1">
            <a:off x="2663313" y="3156550"/>
            <a:ext cx="3207774" cy="523220"/>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800" b="1" kern="0" dirty="0">
                <a:solidFill>
                  <a:srgbClr val="000000"/>
                </a:solidFill>
                <a:latin typeface="Calibri"/>
                <a:ea typeface="Calibri"/>
                <a:cs typeface="Calibri"/>
                <a:sym typeface="Calibri"/>
              </a:rPr>
              <a:t>Supporting Details</a:t>
            </a:r>
          </a:p>
          <a:p>
            <a:pPr algn="ctr">
              <a:buClr>
                <a:srgbClr val="000000"/>
              </a:buClr>
            </a:pPr>
            <a:r>
              <a:rPr lang="en-US" sz="2000" b="1" kern="0" dirty="0" err="1">
                <a:solidFill>
                  <a:srgbClr val="000000"/>
                </a:solidFill>
                <a:latin typeface="Calibri"/>
                <a:ea typeface="Calibri"/>
                <a:cs typeface="Calibri"/>
                <a:sym typeface="Calibri"/>
              </a:rPr>
              <a:t>Detalles</a:t>
            </a:r>
            <a:r>
              <a:rPr lang="en-US" sz="2000" b="1" kern="0" dirty="0">
                <a:solidFill>
                  <a:srgbClr val="000000"/>
                </a:solidFill>
                <a:latin typeface="Calibri"/>
                <a:ea typeface="Calibri"/>
                <a:cs typeface="Calibri"/>
                <a:sym typeface="Calibri"/>
              </a:rPr>
              <a:t> </a:t>
            </a:r>
            <a:r>
              <a:rPr lang="en-US" sz="2000" b="1" kern="0" dirty="0" err="1">
                <a:solidFill>
                  <a:srgbClr val="000000"/>
                </a:solidFill>
                <a:latin typeface="Calibri"/>
                <a:ea typeface="Calibri"/>
                <a:cs typeface="Calibri"/>
                <a:sym typeface="Calibri"/>
              </a:rPr>
              <a:t>complementarios</a:t>
            </a:r>
            <a:r>
              <a:rPr lang="en-US" sz="2800" b="1" kern="0" dirty="0">
                <a:solidFill>
                  <a:srgbClr val="000000"/>
                </a:solidFill>
                <a:latin typeface="Calibri"/>
                <a:ea typeface="Calibri"/>
                <a:cs typeface="Calibri"/>
                <a:sym typeface="Calibri"/>
              </a:rPr>
              <a:t> </a:t>
            </a:r>
            <a:endParaRPr sz="2800" b="1" kern="0" dirty="0">
              <a:solidFill>
                <a:srgbClr val="000000"/>
              </a:solidFill>
              <a:latin typeface="Calibri"/>
              <a:ea typeface="Calibri"/>
              <a:cs typeface="Calibri"/>
              <a:sym typeface="Calibri"/>
            </a:endParaRPr>
          </a:p>
        </p:txBody>
      </p:sp>
      <p:sp>
        <p:nvSpPr>
          <p:cNvPr id="521" name="Shape 521"/>
          <p:cNvSpPr txBox="1"/>
          <p:nvPr/>
        </p:nvSpPr>
        <p:spPr>
          <a:xfrm flipH="1">
            <a:off x="3283719" y="4300284"/>
            <a:ext cx="1923283" cy="954107"/>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800" b="1" kern="0" dirty="0">
                <a:solidFill>
                  <a:srgbClr val="000000"/>
                </a:solidFill>
                <a:latin typeface="Calibri"/>
                <a:ea typeface="Calibri"/>
                <a:cs typeface="Calibri"/>
                <a:sym typeface="Calibri"/>
              </a:rPr>
              <a:t>Results</a:t>
            </a:r>
            <a:endParaRPr sz="1400" kern="0" dirty="0">
              <a:solidFill>
                <a:srgbClr val="000000"/>
              </a:solidFill>
              <a:latin typeface="Arial"/>
              <a:cs typeface="Arial"/>
              <a:sym typeface="Arial"/>
            </a:endParaRPr>
          </a:p>
          <a:p>
            <a:pPr algn="ctr">
              <a:buClr>
                <a:srgbClr val="000000"/>
              </a:buClr>
            </a:pPr>
            <a:r>
              <a:rPr lang="en-US" sz="2800" b="1" kern="0" dirty="0">
                <a:solidFill>
                  <a:srgbClr val="000000"/>
                </a:solidFill>
                <a:latin typeface="Calibri"/>
                <a:ea typeface="Calibri"/>
                <a:cs typeface="Calibri"/>
                <a:sym typeface="Calibri"/>
              </a:rPr>
              <a:t>Conclusion</a:t>
            </a:r>
          </a:p>
          <a:p>
            <a:pPr algn="ctr">
              <a:buClr>
                <a:srgbClr val="000000"/>
              </a:buClr>
            </a:pPr>
            <a:r>
              <a:rPr lang="en-US" sz="2000" b="1" kern="0" dirty="0" err="1">
                <a:solidFill>
                  <a:srgbClr val="000000"/>
                </a:solidFill>
                <a:latin typeface="Calibri"/>
                <a:ea typeface="Calibri"/>
                <a:cs typeface="Calibri"/>
                <a:sym typeface="Calibri"/>
              </a:rPr>
              <a:t>Resultados</a:t>
            </a:r>
            <a:endParaRPr lang="en-US" sz="2000" b="1" kern="0" dirty="0">
              <a:solidFill>
                <a:srgbClr val="000000"/>
              </a:solidFill>
              <a:latin typeface="Calibri"/>
              <a:ea typeface="Calibri"/>
              <a:cs typeface="Calibri"/>
              <a:sym typeface="Calibri"/>
            </a:endParaRPr>
          </a:p>
          <a:p>
            <a:pPr algn="ctr">
              <a:buClr>
                <a:srgbClr val="000000"/>
              </a:buClr>
            </a:pPr>
            <a:r>
              <a:rPr lang="en-US" sz="2000" b="1" kern="0" dirty="0" err="1">
                <a:solidFill>
                  <a:srgbClr val="000000"/>
                </a:solidFill>
                <a:latin typeface="Calibri"/>
                <a:ea typeface="Calibri"/>
                <a:cs typeface="Calibri"/>
                <a:sym typeface="Calibri"/>
              </a:rPr>
              <a:t>Conclusión</a:t>
            </a:r>
            <a:endParaRPr sz="2000" b="1" kern="0" dirty="0">
              <a:solidFill>
                <a:srgbClr val="000000"/>
              </a:solidFill>
              <a:latin typeface="Calibri"/>
              <a:ea typeface="Calibri"/>
              <a:cs typeface="Calibri"/>
              <a:sym typeface="Calibri"/>
            </a:endParaRPr>
          </a:p>
        </p:txBody>
      </p:sp>
      <p:sp>
        <p:nvSpPr>
          <p:cNvPr id="522" name="Shape 522"/>
          <p:cNvSpPr txBox="1"/>
          <p:nvPr/>
        </p:nvSpPr>
        <p:spPr>
          <a:xfrm flipH="1">
            <a:off x="5656416" y="4386890"/>
            <a:ext cx="4419600" cy="523220"/>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800" b="1" kern="0" dirty="0">
                <a:solidFill>
                  <a:srgbClr val="000000"/>
                </a:solidFill>
                <a:latin typeface="Calibri"/>
                <a:ea typeface="Calibri"/>
                <a:cs typeface="Calibri"/>
                <a:sym typeface="Calibri"/>
              </a:rPr>
              <a:t>So What?</a:t>
            </a:r>
          </a:p>
          <a:p>
            <a:pPr algn="ctr">
              <a:buClr>
                <a:srgbClr val="000000"/>
              </a:buClr>
            </a:pPr>
            <a:r>
              <a:rPr lang="en-US" sz="2200" b="1" kern="0" dirty="0">
                <a:solidFill>
                  <a:srgbClr val="000000"/>
                </a:solidFill>
                <a:latin typeface="Calibri"/>
                <a:ea typeface="Calibri"/>
                <a:cs typeface="Calibri"/>
                <a:sym typeface="Calibri"/>
              </a:rPr>
              <a:t>¿</a:t>
            </a:r>
            <a:r>
              <a:rPr lang="en-US" sz="2200" b="1" kern="0" dirty="0" err="1">
                <a:solidFill>
                  <a:srgbClr val="000000"/>
                </a:solidFill>
                <a:latin typeface="Calibri"/>
                <a:ea typeface="Calibri"/>
                <a:cs typeface="Calibri"/>
                <a:sym typeface="Calibri"/>
              </a:rPr>
              <a:t>Por</a:t>
            </a:r>
            <a:r>
              <a:rPr lang="en-US" sz="2200" b="1" kern="0" dirty="0">
                <a:solidFill>
                  <a:srgbClr val="000000"/>
                </a:solidFill>
                <a:latin typeface="Calibri"/>
                <a:ea typeface="Calibri"/>
                <a:cs typeface="Calibri"/>
                <a:sym typeface="Calibri"/>
              </a:rPr>
              <a:t> </a:t>
            </a:r>
            <a:r>
              <a:rPr lang="en-US" sz="2200" b="1" kern="0" dirty="0" err="1">
                <a:solidFill>
                  <a:srgbClr val="000000"/>
                </a:solidFill>
                <a:latin typeface="Calibri"/>
                <a:ea typeface="Calibri"/>
                <a:cs typeface="Calibri"/>
                <a:sym typeface="Calibri"/>
              </a:rPr>
              <a:t>qué</a:t>
            </a:r>
            <a:r>
              <a:rPr lang="en-US" sz="2200" b="1" kern="0" dirty="0">
                <a:solidFill>
                  <a:srgbClr val="000000"/>
                </a:solidFill>
                <a:latin typeface="Calibri"/>
                <a:ea typeface="Calibri"/>
                <a:cs typeface="Calibri"/>
                <a:sym typeface="Calibri"/>
              </a:rPr>
              <a:t> </a:t>
            </a:r>
            <a:r>
              <a:rPr lang="en-US" sz="2200" b="1" kern="0" dirty="0" err="1">
                <a:solidFill>
                  <a:srgbClr val="000000"/>
                </a:solidFill>
                <a:latin typeface="Calibri"/>
                <a:ea typeface="Calibri"/>
                <a:cs typeface="Calibri"/>
                <a:sym typeface="Calibri"/>
              </a:rPr>
              <a:t>es</a:t>
            </a:r>
            <a:r>
              <a:rPr lang="en-US" sz="2200" b="1" kern="0" dirty="0">
                <a:solidFill>
                  <a:srgbClr val="000000"/>
                </a:solidFill>
                <a:latin typeface="Calibri"/>
                <a:ea typeface="Calibri"/>
                <a:cs typeface="Calibri"/>
                <a:sym typeface="Calibri"/>
              </a:rPr>
              <a:t> </a:t>
            </a:r>
            <a:r>
              <a:rPr lang="en-US" sz="2200" b="1" kern="0" dirty="0" err="1">
                <a:solidFill>
                  <a:srgbClr val="000000"/>
                </a:solidFill>
                <a:latin typeface="Calibri"/>
                <a:ea typeface="Calibri"/>
                <a:cs typeface="Calibri"/>
                <a:sym typeface="Calibri"/>
              </a:rPr>
              <a:t>importante</a:t>
            </a:r>
            <a:r>
              <a:rPr lang="en-US" sz="2200" b="1" kern="0" dirty="0">
                <a:solidFill>
                  <a:srgbClr val="000000"/>
                </a:solidFill>
                <a:latin typeface="Calibri"/>
                <a:ea typeface="Calibri"/>
                <a:cs typeface="Calibri"/>
                <a:sym typeface="Calibri"/>
              </a:rPr>
              <a:t>?</a:t>
            </a:r>
            <a:endParaRPr sz="2200" b="1" kern="0" dirty="0">
              <a:solidFill>
                <a:srgbClr val="000000"/>
              </a:solidFill>
              <a:latin typeface="Calibri"/>
              <a:ea typeface="Calibri"/>
              <a:cs typeface="Calibri"/>
              <a:sym typeface="Calibri"/>
            </a:endParaRPr>
          </a:p>
        </p:txBody>
      </p:sp>
      <p:sp>
        <p:nvSpPr>
          <p:cNvPr id="523" name="Shape 523"/>
          <p:cNvSpPr txBox="1"/>
          <p:nvPr/>
        </p:nvSpPr>
        <p:spPr>
          <a:xfrm flipH="1">
            <a:off x="6669326" y="2725664"/>
            <a:ext cx="2362200" cy="954107"/>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800" b="1" kern="0" dirty="0">
                <a:solidFill>
                  <a:srgbClr val="000000"/>
                </a:solidFill>
                <a:latin typeface="Calibri"/>
                <a:ea typeface="Calibri"/>
                <a:cs typeface="Calibri"/>
                <a:sym typeface="Calibri"/>
              </a:rPr>
              <a:t>Bottom </a:t>
            </a:r>
            <a:endParaRPr sz="1400" kern="0" dirty="0">
              <a:solidFill>
                <a:srgbClr val="000000"/>
              </a:solidFill>
              <a:latin typeface="Arial"/>
              <a:cs typeface="Arial"/>
              <a:sym typeface="Arial"/>
            </a:endParaRPr>
          </a:p>
          <a:p>
            <a:pPr algn="ctr">
              <a:buClr>
                <a:srgbClr val="000000"/>
              </a:buClr>
            </a:pPr>
            <a:r>
              <a:rPr lang="en-US" sz="2800" b="1" kern="0" dirty="0">
                <a:solidFill>
                  <a:srgbClr val="000000"/>
                </a:solidFill>
                <a:latin typeface="Calibri"/>
                <a:ea typeface="Calibri"/>
                <a:cs typeface="Calibri"/>
                <a:sym typeface="Calibri"/>
              </a:rPr>
              <a:t>Line</a:t>
            </a:r>
          </a:p>
          <a:p>
            <a:pPr algn="ctr">
              <a:buClr>
                <a:srgbClr val="000000"/>
              </a:buClr>
            </a:pPr>
            <a:r>
              <a:rPr lang="en-US" sz="2200" b="1" kern="0" dirty="0" err="1">
                <a:solidFill>
                  <a:srgbClr val="000000"/>
                </a:solidFill>
                <a:latin typeface="Calibri"/>
                <a:ea typeface="Calibri"/>
                <a:cs typeface="Calibri"/>
                <a:sym typeface="Calibri"/>
              </a:rPr>
              <a:t>Conclusión</a:t>
            </a:r>
            <a:endParaRPr sz="2200" b="1" kern="0" dirty="0">
              <a:solidFill>
                <a:srgbClr val="000000"/>
              </a:solidFill>
              <a:latin typeface="Calibri"/>
              <a:ea typeface="Calibri"/>
              <a:cs typeface="Calibri"/>
              <a:sym typeface="Calibri"/>
            </a:endParaRPr>
          </a:p>
        </p:txBody>
      </p:sp>
      <p:sp>
        <p:nvSpPr>
          <p:cNvPr id="524" name="Shape 524"/>
          <p:cNvSpPr txBox="1"/>
          <p:nvPr/>
        </p:nvSpPr>
        <p:spPr>
          <a:xfrm>
            <a:off x="1833715" y="6553200"/>
            <a:ext cx="8829722" cy="2677503"/>
          </a:xfrm>
          <a:prstGeom prst="rect">
            <a:avLst/>
          </a:prstGeom>
          <a:noFill/>
          <a:ln>
            <a:noFill/>
          </a:ln>
        </p:spPr>
        <p:txBody>
          <a:bodyPr spcFirstLastPara="1" wrap="square" lIns="91425" tIns="45700" rIns="91425" bIns="45700" anchor="t" anchorCtr="0">
            <a:noAutofit/>
          </a:bodyPr>
          <a:lstStyle/>
          <a:p>
            <a:pPr>
              <a:buClr>
                <a:srgbClr val="000000"/>
              </a:buClr>
            </a:pPr>
            <a:r>
              <a:rPr lang="en-US" dirty="0"/>
              <a:t>Somerville and </a:t>
            </a:r>
            <a:r>
              <a:rPr lang="en-US" dirty="0" err="1"/>
              <a:t>Hassol</a:t>
            </a:r>
            <a:r>
              <a:rPr lang="en-US" dirty="0"/>
              <a:t>. Phys. Today 64(10), 48 (2011); </a:t>
            </a:r>
            <a:r>
              <a:rPr lang="en-US" dirty="0" err="1"/>
              <a:t>doi</a:t>
            </a:r>
            <a:r>
              <a:rPr lang="en-US" dirty="0"/>
              <a:t>: 10.1063/PT.3.1296</a:t>
            </a:r>
            <a:endParaRPr kern="0" dirty="0">
              <a:latin typeface="Calibri"/>
              <a:ea typeface="Calibri"/>
              <a:cs typeface="Calibri"/>
              <a:sym typeface="Calibri"/>
            </a:endParaRPr>
          </a:p>
        </p:txBody>
      </p:sp>
      <p:sp>
        <p:nvSpPr>
          <p:cNvPr id="2" name="TextBox 1"/>
          <p:cNvSpPr txBox="1"/>
          <p:nvPr/>
        </p:nvSpPr>
        <p:spPr>
          <a:xfrm>
            <a:off x="2658533" y="2065870"/>
            <a:ext cx="3268134" cy="400110"/>
          </a:xfrm>
          <a:prstGeom prst="rect">
            <a:avLst/>
          </a:prstGeom>
          <a:noFill/>
        </p:spPr>
        <p:txBody>
          <a:bodyPr wrap="square" rtlCol="0">
            <a:spAutoFit/>
          </a:bodyPr>
          <a:lstStyle/>
          <a:p>
            <a:pPr algn="ctr"/>
            <a:r>
              <a:rPr lang="en-US" sz="2000" b="1" dirty="0" err="1"/>
              <a:t>Antecedentes</a:t>
            </a:r>
            <a:endParaRPr lang="en-US"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p:nvPr/>
        </p:nvSpPr>
        <p:spPr>
          <a:xfrm>
            <a:off x="2607733" y="1290192"/>
            <a:ext cx="9397999" cy="954107"/>
          </a:xfrm>
          <a:prstGeom prst="rect">
            <a:avLst/>
          </a:prstGeom>
          <a:noFill/>
          <a:ln>
            <a:noFill/>
          </a:ln>
        </p:spPr>
        <p:txBody>
          <a:bodyPr spcFirstLastPara="1" wrap="square" lIns="91425" tIns="45700" rIns="91425" bIns="45700" anchor="t" anchorCtr="0">
            <a:noAutofit/>
          </a:bodyPr>
          <a:lstStyle/>
          <a:p>
            <a:pPr>
              <a:buClr>
                <a:srgbClr val="000000"/>
              </a:buClr>
            </a:pPr>
            <a:r>
              <a:rPr lang="en-US" sz="2200" b="1" kern="0" dirty="0">
                <a:solidFill>
                  <a:schemeClr val="accent2"/>
                </a:solidFill>
                <a:latin typeface="Calibri"/>
                <a:ea typeface="Calibri"/>
                <a:cs typeface="Calibri"/>
                <a:sym typeface="Calibri"/>
              </a:rPr>
              <a:t>Can you think of a “better” way to frame the following scientific terms?</a:t>
            </a:r>
          </a:p>
          <a:p>
            <a:pPr>
              <a:buClr>
                <a:srgbClr val="000000"/>
              </a:buClr>
            </a:pPr>
            <a:r>
              <a:rPr lang="en-US" sz="2200" b="1" kern="0" dirty="0" err="1">
                <a:solidFill>
                  <a:schemeClr val="accent2"/>
                </a:solidFill>
                <a:latin typeface="Calibri"/>
                <a:ea typeface="Calibri"/>
                <a:cs typeface="Calibri"/>
                <a:sym typeface="Calibri"/>
              </a:rPr>
              <a:t>Piensa</a:t>
            </a:r>
            <a:r>
              <a:rPr lang="en-US" sz="2200" b="1" kern="0" dirty="0">
                <a:solidFill>
                  <a:schemeClr val="accent2"/>
                </a:solidFill>
                <a:latin typeface="Calibri"/>
                <a:ea typeface="Calibri"/>
                <a:cs typeface="Calibri"/>
                <a:sym typeface="Calibri"/>
              </a:rPr>
              <a:t> </a:t>
            </a:r>
            <a:r>
              <a:rPr lang="en-US" sz="2200" b="1" kern="0" dirty="0" err="1">
                <a:solidFill>
                  <a:schemeClr val="accent2"/>
                </a:solidFill>
                <a:latin typeface="Calibri"/>
                <a:ea typeface="Calibri"/>
                <a:cs typeface="Calibri"/>
                <a:sym typeface="Calibri"/>
              </a:rPr>
              <a:t>formas</a:t>
            </a:r>
            <a:r>
              <a:rPr lang="en-US" sz="2200" b="1" kern="0" dirty="0">
                <a:solidFill>
                  <a:schemeClr val="accent2"/>
                </a:solidFill>
                <a:latin typeface="Calibri"/>
                <a:ea typeface="Calibri"/>
                <a:cs typeface="Calibri"/>
                <a:sym typeface="Calibri"/>
              </a:rPr>
              <a:t> “</a:t>
            </a:r>
            <a:r>
              <a:rPr lang="en-US" sz="2200" b="1" kern="0" dirty="0" err="1">
                <a:solidFill>
                  <a:schemeClr val="accent2"/>
                </a:solidFill>
                <a:latin typeface="Calibri"/>
                <a:ea typeface="Calibri"/>
                <a:cs typeface="Calibri"/>
                <a:sym typeface="Calibri"/>
              </a:rPr>
              <a:t>mejores</a:t>
            </a:r>
            <a:r>
              <a:rPr lang="en-US" sz="2200" b="1" kern="0" dirty="0">
                <a:solidFill>
                  <a:schemeClr val="accent2"/>
                </a:solidFill>
                <a:latin typeface="Calibri"/>
                <a:ea typeface="Calibri"/>
                <a:cs typeface="Calibri"/>
                <a:sym typeface="Calibri"/>
              </a:rPr>
              <a:t>” de </a:t>
            </a:r>
            <a:r>
              <a:rPr lang="en-US" sz="2200" b="1" kern="0" dirty="0" err="1">
                <a:solidFill>
                  <a:schemeClr val="accent2"/>
                </a:solidFill>
                <a:latin typeface="Calibri"/>
                <a:ea typeface="Calibri"/>
                <a:cs typeface="Calibri"/>
                <a:sym typeface="Calibri"/>
              </a:rPr>
              <a:t>formular</a:t>
            </a:r>
            <a:r>
              <a:rPr lang="en-US" sz="2200" b="1" kern="0" dirty="0">
                <a:solidFill>
                  <a:schemeClr val="accent2"/>
                </a:solidFill>
                <a:latin typeface="Calibri"/>
                <a:ea typeface="Calibri"/>
                <a:cs typeface="Calibri"/>
                <a:sym typeface="Calibri"/>
              </a:rPr>
              <a:t> los </a:t>
            </a:r>
            <a:r>
              <a:rPr lang="en-US" sz="2200" b="1" kern="0" dirty="0" err="1">
                <a:solidFill>
                  <a:schemeClr val="accent2"/>
                </a:solidFill>
                <a:latin typeface="Calibri"/>
                <a:ea typeface="Calibri"/>
                <a:cs typeface="Calibri"/>
                <a:sym typeface="Calibri"/>
              </a:rPr>
              <a:t>siguientes</a:t>
            </a:r>
            <a:r>
              <a:rPr lang="en-US" sz="2200" b="1" kern="0" dirty="0">
                <a:solidFill>
                  <a:schemeClr val="accent2"/>
                </a:solidFill>
                <a:latin typeface="Calibri"/>
                <a:ea typeface="Calibri"/>
                <a:cs typeface="Calibri"/>
                <a:sym typeface="Calibri"/>
              </a:rPr>
              <a:t> </a:t>
            </a:r>
            <a:r>
              <a:rPr lang="en-US" sz="2200" b="1" kern="0" dirty="0" err="1">
                <a:solidFill>
                  <a:schemeClr val="accent2"/>
                </a:solidFill>
                <a:latin typeface="Calibri"/>
                <a:ea typeface="Calibri"/>
                <a:cs typeface="Calibri"/>
                <a:sym typeface="Calibri"/>
              </a:rPr>
              <a:t>términos</a:t>
            </a:r>
            <a:r>
              <a:rPr lang="en-US" sz="2200" b="1" kern="0" dirty="0">
                <a:solidFill>
                  <a:schemeClr val="accent2"/>
                </a:solidFill>
                <a:latin typeface="Calibri"/>
                <a:ea typeface="Calibri"/>
                <a:cs typeface="Calibri"/>
                <a:sym typeface="Calibri"/>
              </a:rPr>
              <a:t> </a:t>
            </a:r>
            <a:r>
              <a:rPr lang="en-US" sz="2200" b="1" kern="0" dirty="0" err="1">
                <a:solidFill>
                  <a:schemeClr val="accent2"/>
                </a:solidFill>
                <a:latin typeface="Calibri"/>
                <a:ea typeface="Calibri"/>
                <a:cs typeface="Calibri"/>
                <a:sym typeface="Calibri"/>
              </a:rPr>
              <a:t>científicos</a:t>
            </a:r>
            <a:endParaRPr sz="2200" b="1" kern="0" dirty="0">
              <a:solidFill>
                <a:schemeClr val="accent2"/>
              </a:solidFill>
              <a:latin typeface="Calibri"/>
              <a:ea typeface="Calibri"/>
              <a:cs typeface="Calibri"/>
              <a:sym typeface="Calibri"/>
            </a:endParaRPr>
          </a:p>
        </p:txBody>
      </p:sp>
      <p:graphicFrame>
        <p:nvGraphicFramePr>
          <p:cNvPr id="541" name="Shape 541"/>
          <p:cNvGraphicFramePr/>
          <p:nvPr>
            <p:extLst>
              <p:ext uri="{D42A27DB-BD31-4B8C-83A1-F6EECF244321}">
                <p14:modId xmlns:p14="http://schemas.microsoft.com/office/powerpoint/2010/main" val="3282730319"/>
              </p:ext>
            </p:extLst>
          </p:nvPr>
        </p:nvGraphicFramePr>
        <p:xfrm>
          <a:off x="2511637" y="2525858"/>
          <a:ext cx="9290895" cy="3824590"/>
        </p:xfrm>
        <a:graphic>
          <a:graphicData uri="http://schemas.openxmlformats.org/drawingml/2006/table">
            <a:tbl>
              <a:tblPr firstRow="1" bandRow="1">
                <a:noFill/>
              </a:tblPr>
              <a:tblGrid>
                <a:gridCol w="3096965">
                  <a:extLst>
                    <a:ext uri="{9D8B030D-6E8A-4147-A177-3AD203B41FA5}">
                      <a16:colId xmlns:a16="http://schemas.microsoft.com/office/drawing/2014/main" val="20000"/>
                    </a:ext>
                  </a:extLst>
                </a:gridCol>
                <a:gridCol w="3569265">
                  <a:extLst>
                    <a:ext uri="{9D8B030D-6E8A-4147-A177-3AD203B41FA5}">
                      <a16:colId xmlns:a16="http://schemas.microsoft.com/office/drawing/2014/main" val="20001"/>
                    </a:ext>
                  </a:extLst>
                </a:gridCol>
                <a:gridCol w="2624665">
                  <a:extLst>
                    <a:ext uri="{9D8B030D-6E8A-4147-A177-3AD203B41FA5}">
                      <a16:colId xmlns:a16="http://schemas.microsoft.com/office/drawing/2014/main" val="20002"/>
                    </a:ext>
                  </a:extLst>
                </a:gridCol>
              </a:tblGrid>
              <a:tr h="799075">
                <a:tc>
                  <a:txBody>
                    <a:bodyPr/>
                    <a:lstStyle/>
                    <a:p>
                      <a:pPr marL="0" marR="0" lvl="0" indent="0" algn="ctr" rtl="0">
                        <a:spcBef>
                          <a:spcPts val="0"/>
                        </a:spcBef>
                        <a:spcAft>
                          <a:spcPts val="0"/>
                        </a:spcAft>
                        <a:buNone/>
                      </a:pPr>
                      <a:r>
                        <a:rPr lang="en-US" sz="2400" u="none" strike="noStrike" cap="none" dirty="0">
                          <a:solidFill>
                            <a:schemeClr val="dk1"/>
                          </a:solidFill>
                        </a:rPr>
                        <a:t>Scientific Term</a:t>
                      </a:r>
                    </a:p>
                    <a:p>
                      <a:pPr marL="0" marR="0" lvl="0" indent="0" algn="ctr" rtl="0">
                        <a:spcBef>
                          <a:spcPts val="0"/>
                        </a:spcBef>
                        <a:spcAft>
                          <a:spcPts val="0"/>
                        </a:spcAft>
                        <a:buNone/>
                      </a:pPr>
                      <a:r>
                        <a:rPr lang="en-US" sz="2100" u="none" strike="noStrike" cap="none" dirty="0" err="1">
                          <a:solidFill>
                            <a:schemeClr val="dk1"/>
                          </a:solidFill>
                        </a:rPr>
                        <a:t>Término</a:t>
                      </a:r>
                      <a:r>
                        <a:rPr lang="en-US" sz="2100" u="none" strike="noStrike" cap="none" baseline="0" dirty="0">
                          <a:solidFill>
                            <a:schemeClr val="dk1"/>
                          </a:solidFill>
                        </a:rPr>
                        <a:t> </a:t>
                      </a:r>
                      <a:r>
                        <a:rPr lang="en-US" sz="2100" u="none" strike="noStrike" cap="none" baseline="0" dirty="0" err="1">
                          <a:solidFill>
                            <a:schemeClr val="dk1"/>
                          </a:solidFill>
                        </a:rPr>
                        <a:t>científico</a:t>
                      </a:r>
                      <a:endParaRPr sz="2100" u="none" strike="noStrike" cap="none" dirty="0">
                        <a:solidFill>
                          <a:schemeClr val="dk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F1DD"/>
                    </a:solidFill>
                  </a:tcPr>
                </a:tc>
                <a:tc>
                  <a:txBody>
                    <a:bodyPr/>
                    <a:lstStyle/>
                    <a:p>
                      <a:pPr marL="0" marR="0" lvl="0" indent="0" algn="ctr" rtl="0">
                        <a:spcBef>
                          <a:spcPts val="0"/>
                        </a:spcBef>
                        <a:spcAft>
                          <a:spcPts val="0"/>
                        </a:spcAft>
                        <a:buNone/>
                      </a:pPr>
                      <a:r>
                        <a:rPr lang="en-US" sz="2400" u="none" strike="noStrike" cap="none" dirty="0">
                          <a:solidFill>
                            <a:schemeClr val="dk1"/>
                          </a:solidFill>
                        </a:rPr>
                        <a:t>What the Public Thinks</a:t>
                      </a:r>
                    </a:p>
                    <a:p>
                      <a:pPr marL="0" marR="0" lvl="0" indent="0" algn="ctr" rtl="0">
                        <a:spcBef>
                          <a:spcPts val="0"/>
                        </a:spcBef>
                        <a:spcAft>
                          <a:spcPts val="0"/>
                        </a:spcAft>
                        <a:buNone/>
                      </a:pPr>
                      <a:r>
                        <a:rPr lang="en-US" sz="2100" u="none" strike="noStrike" cap="none" dirty="0" err="1">
                          <a:solidFill>
                            <a:schemeClr val="dk1"/>
                          </a:solidFill>
                        </a:rPr>
                        <a:t>Qué</a:t>
                      </a:r>
                      <a:r>
                        <a:rPr lang="en-US" sz="2100" u="none" strike="noStrike" cap="none" dirty="0">
                          <a:solidFill>
                            <a:schemeClr val="dk1"/>
                          </a:solidFill>
                        </a:rPr>
                        <a:t> </a:t>
                      </a:r>
                      <a:r>
                        <a:rPr lang="en-US" sz="2100" u="none" strike="noStrike" cap="none" dirty="0" err="1">
                          <a:solidFill>
                            <a:schemeClr val="dk1"/>
                          </a:solidFill>
                        </a:rPr>
                        <a:t>piensa</a:t>
                      </a:r>
                      <a:r>
                        <a:rPr lang="en-US" sz="2100" u="none" strike="noStrike" cap="none" dirty="0">
                          <a:solidFill>
                            <a:schemeClr val="dk1"/>
                          </a:solidFill>
                        </a:rPr>
                        <a:t> el </a:t>
                      </a:r>
                      <a:r>
                        <a:rPr lang="en-US" sz="2100" u="none" strike="noStrike" cap="none" dirty="0" err="1">
                          <a:solidFill>
                            <a:schemeClr val="dk1"/>
                          </a:solidFill>
                        </a:rPr>
                        <a:t>público</a:t>
                      </a:r>
                      <a:endParaRPr sz="2100" u="none" strike="noStrike" cap="none" dirty="0">
                        <a:solidFill>
                          <a:schemeClr val="dk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F1DD"/>
                    </a:solidFill>
                  </a:tcPr>
                </a:tc>
                <a:tc>
                  <a:txBody>
                    <a:bodyPr/>
                    <a:lstStyle/>
                    <a:p>
                      <a:pPr marL="0" marR="0" lvl="0" indent="0" algn="ctr" rtl="0">
                        <a:spcBef>
                          <a:spcPts val="0"/>
                        </a:spcBef>
                        <a:spcAft>
                          <a:spcPts val="0"/>
                        </a:spcAft>
                        <a:buNone/>
                      </a:pPr>
                      <a:r>
                        <a:rPr lang="en-US" sz="2400" u="none" strike="noStrike" cap="none" dirty="0">
                          <a:solidFill>
                            <a:schemeClr val="dk1"/>
                          </a:solidFill>
                        </a:rPr>
                        <a:t>Better Choice?</a:t>
                      </a:r>
                    </a:p>
                    <a:p>
                      <a:pPr marL="0" marR="0" lvl="0" indent="0" algn="ctr" rtl="0">
                        <a:spcBef>
                          <a:spcPts val="0"/>
                        </a:spcBef>
                        <a:spcAft>
                          <a:spcPts val="0"/>
                        </a:spcAft>
                        <a:buNone/>
                      </a:pPr>
                      <a:r>
                        <a:rPr lang="en-US" sz="2100" u="none" strike="noStrike" cap="none" dirty="0">
                          <a:solidFill>
                            <a:schemeClr val="dk1"/>
                          </a:solidFill>
                        </a:rPr>
                        <a:t>¿</a:t>
                      </a:r>
                      <a:r>
                        <a:rPr lang="en-US" sz="2100" u="none" strike="noStrike" cap="none" dirty="0" err="1">
                          <a:solidFill>
                            <a:schemeClr val="dk1"/>
                          </a:solidFill>
                        </a:rPr>
                        <a:t>Opción</a:t>
                      </a:r>
                      <a:r>
                        <a:rPr lang="en-US" sz="2100" u="none" strike="noStrike" cap="none" dirty="0">
                          <a:solidFill>
                            <a:schemeClr val="dk1"/>
                          </a:solidFill>
                        </a:rPr>
                        <a:t> </a:t>
                      </a:r>
                      <a:r>
                        <a:rPr lang="en-US" sz="2100" u="none" strike="noStrike" cap="none" dirty="0" err="1">
                          <a:solidFill>
                            <a:schemeClr val="dk1"/>
                          </a:solidFill>
                        </a:rPr>
                        <a:t>mejor</a:t>
                      </a:r>
                      <a:r>
                        <a:rPr lang="en-US" sz="2100" u="none" strike="noStrike" cap="none" dirty="0">
                          <a:solidFill>
                            <a:schemeClr val="dk1"/>
                          </a:solidFill>
                        </a:rPr>
                        <a:t>?</a:t>
                      </a:r>
                      <a:endParaRPr sz="2100" u="none" strike="noStrike" cap="none" dirty="0">
                        <a:solidFill>
                          <a:schemeClr val="dk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F1DD"/>
                    </a:solidFill>
                  </a:tcPr>
                </a:tc>
                <a:extLst>
                  <a:ext uri="{0D108BD9-81ED-4DB2-BD59-A6C34878D82A}">
                    <a16:rowId xmlns:a16="http://schemas.microsoft.com/office/drawing/2014/main" val="10000"/>
                  </a:ext>
                </a:extLst>
              </a:tr>
              <a:tr h="769975">
                <a:tc>
                  <a:txBody>
                    <a:bodyPr/>
                    <a:lstStyle/>
                    <a:p>
                      <a:pPr marL="0" marR="0" lvl="0" indent="0" algn="ctr" rtl="0">
                        <a:spcBef>
                          <a:spcPts val="0"/>
                        </a:spcBef>
                        <a:spcAft>
                          <a:spcPts val="0"/>
                        </a:spcAft>
                        <a:buNone/>
                      </a:pPr>
                      <a:r>
                        <a:rPr lang="en-US" sz="2400" u="none" strike="noStrike" cap="none" dirty="0">
                          <a:solidFill>
                            <a:schemeClr val="tx1"/>
                          </a:solidFill>
                        </a:rPr>
                        <a:t>Positive feedback</a:t>
                      </a:r>
                    </a:p>
                    <a:p>
                      <a:pPr marL="0" marR="0" lvl="0" indent="0" algn="ctr" rtl="0">
                        <a:spcBef>
                          <a:spcPts val="0"/>
                        </a:spcBef>
                        <a:spcAft>
                          <a:spcPts val="0"/>
                        </a:spcAft>
                        <a:buNone/>
                      </a:pPr>
                      <a:r>
                        <a:rPr lang="en-US" sz="2000" u="none" strike="noStrike" cap="none" dirty="0" err="1">
                          <a:solidFill>
                            <a:schemeClr val="tx1"/>
                          </a:solidFill>
                        </a:rPr>
                        <a:t>Retroalimentación</a:t>
                      </a:r>
                      <a:r>
                        <a:rPr lang="en-US" sz="2000" u="none" strike="noStrike" cap="none" dirty="0">
                          <a:solidFill>
                            <a:schemeClr val="tx1"/>
                          </a:solidFill>
                        </a:rPr>
                        <a:t> </a:t>
                      </a:r>
                      <a:r>
                        <a:rPr lang="en-US" sz="2000" u="none" strike="noStrike" cap="none" dirty="0" err="1">
                          <a:solidFill>
                            <a:schemeClr val="tx1"/>
                          </a:solidFill>
                        </a:rPr>
                        <a:t>positiva</a:t>
                      </a:r>
                      <a:endParaRPr sz="2000" u="none" strike="noStrike" cap="none" dirty="0">
                        <a:solidFill>
                          <a:schemeClr val="tx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dirty="0">
                          <a:solidFill>
                            <a:schemeClr val="tx1"/>
                          </a:solidFill>
                        </a:rPr>
                        <a:t>Good response, praise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none" strike="noStrike" cap="none" dirty="0">
                          <a:solidFill>
                            <a:schemeClr val="tx1"/>
                          </a:solidFill>
                        </a:rPr>
                        <a:t>Buena </a:t>
                      </a:r>
                      <a:r>
                        <a:rPr lang="en-US" sz="2000" u="none" strike="noStrike" cap="none" dirty="0" err="1">
                          <a:solidFill>
                            <a:schemeClr val="tx1"/>
                          </a:solidFill>
                        </a:rPr>
                        <a:t>respuesta</a:t>
                      </a:r>
                      <a:r>
                        <a:rPr lang="en-US" sz="2000" u="none" strike="noStrike" cap="none" dirty="0">
                          <a:solidFill>
                            <a:schemeClr val="tx1"/>
                          </a:solidFill>
                        </a:rPr>
                        <a:t>, </a:t>
                      </a:r>
                      <a:r>
                        <a:rPr lang="en-US" sz="2000" u="none" strike="noStrike" cap="none" dirty="0" err="1">
                          <a:solidFill>
                            <a:schemeClr val="tx1"/>
                          </a:solidFill>
                        </a:rPr>
                        <a:t>elogio</a:t>
                      </a:r>
                      <a:endParaRPr lang="en-US" sz="2000" u="none" strike="noStrike" cap="none" dirty="0">
                        <a:solidFill>
                          <a:schemeClr val="tx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solidFill>
                          <a:schemeClr val="tx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69975">
                <a:tc>
                  <a:txBody>
                    <a:bodyPr/>
                    <a:lstStyle/>
                    <a:p>
                      <a:pPr marL="0" marR="0" lvl="0" indent="0" algn="ctr" rtl="0">
                        <a:spcBef>
                          <a:spcPts val="0"/>
                        </a:spcBef>
                        <a:spcAft>
                          <a:spcPts val="0"/>
                        </a:spcAft>
                        <a:buNone/>
                      </a:pPr>
                      <a:endParaRPr lang="en-US" sz="2400" dirty="0">
                        <a:solidFill>
                          <a:schemeClr val="tx1"/>
                        </a:solidFill>
                      </a:endParaRPr>
                    </a:p>
                    <a:p>
                      <a:pPr marL="0" marR="0" lvl="0" indent="0" algn="ctr" rtl="0">
                        <a:spcBef>
                          <a:spcPts val="0"/>
                        </a:spcBef>
                        <a:spcAft>
                          <a:spcPts val="0"/>
                        </a:spcAft>
                        <a:buNone/>
                      </a:pPr>
                      <a:r>
                        <a:rPr lang="en-US" sz="2400" dirty="0">
                          <a:solidFill>
                            <a:schemeClr val="tx1"/>
                          </a:solidFill>
                        </a:rPr>
                        <a:t>Enhance</a:t>
                      </a:r>
                    </a:p>
                    <a:p>
                      <a:pPr marL="0" marR="0" lvl="0" indent="0" algn="ctr" rtl="0">
                        <a:spcBef>
                          <a:spcPts val="0"/>
                        </a:spcBef>
                        <a:spcAft>
                          <a:spcPts val="0"/>
                        </a:spcAft>
                        <a:buNone/>
                      </a:pPr>
                      <a:r>
                        <a:rPr lang="en-US" sz="2000" dirty="0" err="1">
                          <a:solidFill>
                            <a:schemeClr val="tx1"/>
                          </a:solidFill>
                        </a:rPr>
                        <a:t>Fortalecer</a:t>
                      </a:r>
                      <a:r>
                        <a:rPr lang="en-US" sz="2000" dirty="0">
                          <a:solidFill>
                            <a:schemeClr val="tx1"/>
                          </a:solidFill>
                        </a:rPr>
                        <a:t>/</a:t>
                      </a:r>
                      <a:r>
                        <a:rPr lang="en-US" sz="2000" dirty="0" err="1">
                          <a:solidFill>
                            <a:schemeClr val="tx1"/>
                          </a:solidFill>
                        </a:rPr>
                        <a:t>intensificar</a:t>
                      </a:r>
                      <a:endParaRPr sz="2000" dirty="0">
                        <a:solidFill>
                          <a:schemeClr val="tx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lang="en-US" sz="2400" dirty="0">
                        <a:solidFill>
                          <a:schemeClr val="tx1"/>
                        </a:solidFill>
                      </a:endParaRPr>
                    </a:p>
                    <a:p>
                      <a:pPr marL="0" marR="0" lvl="0" indent="0" algn="ctr" rtl="0">
                        <a:spcBef>
                          <a:spcPts val="0"/>
                        </a:spcBef>
                        <a:spcAft>
                          <a:spcPts val="0"/>
                        </a:spcAft>
                        <a:buNone/>
                      </a:pPr>
                      <a:r>
                        <a:rPr lang="en-US" sz="2400" dirty="0">
                          <a:solidFill>
                            <a:schemeClr val="tx1"/>
                          </a:solidFill>
                        </a:rPr>
                        <a:t>Improve</a:t>
                      </a:r>
                    </a:p>
                    <a:p>
                      <a:pPr marL="0" marR="0" lvl="0" indent="0" algn="ctr" rtl="0">
                        <a:spcBef>
                          <a:spcPts val="0"/>
                        </a:spcBef>
                        <a:spcAft>
                          <a:spcPts val="0"/>
                        </a:spcAft>
                        <a:buNone/>
                      </a:pPr>
                      <a:r>
                        <a:rPr lang="en-US" sz="2000" dirty="0" err="1">
                          <a:solidFill>
                            <a:schemeClr val="tx1"/>
                          </a:solidFill>
                        </a:rPr>
                        <a:t>Mejorar</a:t>
                      </a:r>
                      <a:endParaRPr sz="2000" dirty="0">
                        <a:solidFill>
                          <a:schemeClr val="tx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solidFill>
                          <a:schemeClr val="tx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1062825">
                <a:tc>
                  <a:txBody>
                    <a:bodyPr/>
                    <a:lstStyle/>
                    <a:p>
                      <a:pPr marL="0" marR="0" lvl="0" indent="0" algn="ctr" rtl="0">
                        <a:spcBef>
                          <a:spcPts val="0"/>
                        </a:spcBef>
                        <a:spcAft>
                          <a:spcPts val="0"/>
                        </a:spcAft>
                        <a:buNone/>
                      </a:pPr>
                      <a:endParaRPr lang="en-US" sz="2400" dirty="0">
                        <a:solidFill>
                          <a:schemeClr val="tx1"/>
                        </a:solidFill>
                      </a:endParaRPr>
                    </a:p>
                    <a:p>
                      <a:pPr marL="0" marR="0" lvl="0" indent="0" algn="ctr" rtl="0">
                        <a:spcBef>
                          <a:spcPts val="0"/>
                        </a:spcBef>
                        <a:spcAft>
                          <a:spcPts val="0"/>
                        </a:spcAft>
                        <a:buNone/>
                      </a:pPr>
                      <a:r>
                        <a:rPr lang="en-US" sz="2400" dirty="0">
                          <a:solidFill>
                            <a:schemeClr val="tx1"/>
                          </a:solidFill>
                        </a:rPr>
                        <a:t>Bias</a:t>
                      </a:r>
                    </a:p>
                    <a:p>
                      <a:pPr marL="0" marR="0" lvl="0" indent="0" algn="ctr" rtl="0">
                        <a:spcBef>
                          <a:spcPts val="0"/>
                        </a:spcBef>
                        <a:spcAft>
                          <a:spcPts val="0"/>
                        </a:spcAft>
                        <a:buNone/>
                      </a:pPr>
                      <a:r>
                        <a:rPr lang="en-US" sz="2000" dirty="0" err="1">
                          <a:solidFill>
                            <a:schemeClr val="tx1"/>
                          </a:solidFill>
                        </a:rPr>
                        <a:t>Sesgo</a:t>
                      </a:r>
                      <a:endParaRPr sz="2000" dirty="0">
                        <a:solidFill>
                          <a:schemeClr val="tx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lang="en-US" sz="2400" dirty="0">
                        <a:solidFill>
                          <a:schemeClr val="tx1"/>
                        </a:solidFill>
                      </a:endParaRPr>
                    </a:p>
                    <a:p>
                      <a:pPr marL="0" marR="0" lvl="0" indent="0" algn="ctr" rtl="0">
                        <a:spcBef>
                          <a:spcPts val="0"/>
                        </a:spcBef>
                        <a:spcAft>
                          <a:spcPts val="0"/>
                        </a:spcAft>
                        <a:buNone/>
                      </a:pPr>
                      <a:r>
                        <a:rPr lang="en-US" sz="2400" dirty="0">
                          <a:solidFill>
                            <a:schemeClr val="tx1"/>
                          </a:solidFill>
                        </a:rPr>
                        <a:t>Distortion, political motive</a:t>
                      </a:r>
                    </a:p>
                    <a:p>
                      <a:pPr marL="0" marR="0" lvl="0" indent="0" algn="ctr" rtl="0">
                        <a:spcBef>
                          <a:spcPts val="0"/>
                        </a:spcBef>
                        <a:spcAft>
                          <a:spcPts val="0"/>
                        </a:spcAft>
                        <a:buNone/>
                      </a:pPr>
                      <a:r>
                        <a:rPr lang="en-US" sz="2000" dirty="0" err="1">
                          <a:solidFill>
                            <a:schemeClr val="tx1"/>
                          </a:solidFill>
                        </a:rPr>
                        <a:t>Distorsión</a:t>
                      </a:r>
                      <a:r>
                        <a:rPr lang="en-US" sz="2000" dirty="0">
                          <a:solidFill>
                            <a:schemeClr val="tx1"/>
                          </a:solidFill>
                        </a:rPr>
                        <a:t>, </a:t>
                      </a:r>
                      <a:r>
                        <a:rPr lang="en-US" sz="2000" dirty="0" err="1">
                          <a:solidFill>
                            <a:schemeClr val="tx1"/>
                          </a:solidFill>
                        </a:rPr>
                        <a:t>motivación</a:t>
                      </a:r>
                      <a:r>
                        <a:rPr lang="en-US" sz="2000" baseline="0" dirty="0">
                          <a:solidFill>
                            <a:schemeClr val="tx1"/>
                          </a:solidFill>
                        </a:rPr>
                        <a:t> </a:t>
                      </a:r>
                      <a:r>
                        <a:rPr lang="en-US" sz="2000" baseline="0" dirty="0" err="1">
                          <a:solidFill>
                            <a:schemeClr val="tx1"/>
                          </a:solidFill>
                        </a:rPr>
                        <a:t>política</a:t>
                      </a:r>
                      <a:endParaRPr sz="2000" dirty="0">
                        <a:solidFill>
                          <a:schemeClr val="tx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solidFill>
                          <a:schemeClr val="tx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542" name="Shape 542"/>
          <p:cNvGrpSpPr/>
          <p:nvPr/>
        </p:nvGrpSpPr>
        <p:grpSpPr>
          <a:xfrm>
            <a:off x="1524000" y="162644"/>
            <a:ext cx="8836238" cy="6695357"/>
            <a:chOff x="0" y="162643"/>
            <a:chExt cx="8836238" cy="6695357"/>
          </a:xfrm>
        </p:grpSpPr>
        <p:sp>
          <p:nvSpPr>
            <p:cNvPr id="543" name="Shape 543"/>
            <p:cNvSpPr/>
            <p:nvPr/>
          </p:nvSpPr>
          <p:spPr>
            <a:xfrm>
              <a:off x="0" y="282388"/>
              <a:ext cx="847255" cy="6575612"/>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pPr>
              <a:endParaRPr kern="0">
                <a:solidFill>
                  <a:srgbClr val="EAF1DD"/>
                </a:solidFill>
                <a:latin typeface="Calibri"/>
                <a:ea typeface="Calibri"/>
                <a:cs typeface="Calibri"/>
                <a:sym typeface="Calibri"/>
              </a:endParaRPr>
            </a:p>
          </p:txBody>
        </p:sp>
        <p:sp>
          <p:nvSpPr>
            <p:cNvPr id="544" name="Shape 544"/>
            <p:cNvSpPr/>
            <p:nvPr/>
          </p:nvSpPr>
          <p:spPr>
            <a:xfrm>
              <a:off x="847255" y="282388"/>
              <a:ext cx="67145" cy="6575612"/>
            </a:xfrm>
            <a:prstGeom prst="rect">
              <a:avLst/>
            </a:prstGeom>
            <a:solidFill>
              <a:srgbClr val="000000"/>
            </a:solidFill>
            <a:ln>
              <a:noFill/>
            </a:ln>
          </p:spPr>
          <p:txBody>
            <a:bodyPr spcFirstLastPara="1" wrap="square" lIns="91425" tIns="45700" rIns="91425" bIns="45700" anchor="ctr" anchorCtr="0">
              <a:noAutofit/>
            </a:bodyPr>
            <a:lstStyle/>
            <a:p>
              <a:pPr algn="ctr">
                <a:buClr>
                  <a:srgbClr val="000000"/>
                </a:buClr>
              </a:pPr>
              <a:endParaRPr kern="0">
                <a:solidFill>
                  <a:srgbClr val="FFFFFF"/>
                </a:solidFill>
                <a:latin typeface="Calibri"/>
                <a:ea typeface="Calibri"/>
                <a:cs typeface="Calibri"/>
                <a:sym typeface="Calibri"/>
              </a:endParaRPr>
            </a:p>
          </p:txBody>
        </p:sp>
        <p:sp>
          <p:nvSpPr>
            <p:cNvPr id="545" name="Shape 545"/>
            <p:cNvSpPr txBox="1"/>
            <p:nvPr/>
          </p:nvSpPr>
          <p:spPr>
            <a:xfrm>
              <a:off x="954981" y="162643"/>
              <a:ext cx="7881257" cy="954107"/>
            </a:xfrm>
            <a:prstGeom prst="rect">
              <a:avLst/>
            </a:prstGeom>
            <a:noFill/>
            <a:ln>
              <a:noFill/>
            </a:ln>
          </p:spPr>
          <p:txBody>
            <a:bodyPr spcFirstLastPara="1" wrap="square" lIns="91425" tIns="45700" rIns="91425" bIns="45700" anchor="t" anchorCtr="0">
              <a:noAutofit/>
            </a:bodyPr>
            <a:lstStyle/>
            <a:p>
              <a:pPr>
                <a:buClr>
                  <a:srgbClr val="000000"/>
                </a:buClr>
              </a:pPr>
              <a:r>
                <a:rPr lang="en-US" sz="2800" b="1" kern="0" dirty="0">
                  <a:solidFill>
                    <a:schemeClr val="accent2"/>
                  </a:solidFill>
                  <a:latin typeface="Calibri"/>
                  <a:ea typeface="Calibri"/>
                  <a:cs typeface="Calibri"/>
                  <a:sym typeface="Calibri"/>
                </a:rPr>
                <a:t>Class Discussion		</a:t>
              </a:r>
              <a:r>
                <a:rPr lang="en-US" sz="2800" b="1" kern="0" dirty="0" err="1">
                  <a:solidFill>
                    <a:schemeClr val="accent2"/>
                  </a:solidFill>
                  <a:latin typeface="Calibri"/>
                  <a:ea typeface="Calibri"/>
                  <a:cs typeface="Calibri"/>
                  <a:sym typeface="Calibri"/>
                </a:rPr>
                <a:t>Discusión</a:t>
              </a:r>
              <a:endParaRPr sz="1400" kern="0" dirty="0">
                <a:solidFill>
                  <a:schemeClr val="accent2"/>
                </a:solidFill>
                <a:latin typeface="Arial"/>
                <a:cs typeface="Arial"/>
                <a:sym typeface="Arial"/>
              </a:endParaRPr>
            </a:p>
            <a:p>
              <a:pPr>
                <a:buClr>
                  <a:srgbClr val="000000"/>
                </a:buClr>
              </a:pPr>
              <a:r>
                <a:rPr lang="en-US" sz="2800" b="1" kern="0" dirty="0">
                  <a:solidFill>
                    <a:schemeClr val="accent2"/>
                  </a:solidFill>
                  <a:latin typeface="Calibri"/>
                  <a:ea typeface="Calibri"/>
                  <a:cs typeface="Calibri"/>
                  <a:sym typeface="Calibri"/>
                </a:rPr>
                <a:t>Junk the Jargon		</a:t>
              </a:r>
              <a:r>
                <a:rPr lang="en-US" sz="2800" b="1" kern="0" dirty="0" err="1">
                  <a:solidFill>
                    <a:schemeClr val="accent2"/>
                  </a:solidFill>
                  <a:latin typeface="Calibri"/>
                  <a:ea typeface="Calibri"/>
                  <a:cs typeface="Calibri"/>
                  <a:sym typeface="Calibri"/>
                </a:rPr>
                <a:t>Desecha</a:t>
              </a:r>
              <a:r>
                <a:rPr lang="en-US" sz="2800" b="1" kern="0" dirty="0">
                  <a:solidFill>
                    <a:schemeClr val="accent2"/>
                  </a:solidFill>
                  <a:latin typeface="Calibri"/>
                  <a:ea typeface="Calibri"/>
                  <a:cs typeface="Calibri"/>
                  <a:sym typeface="Calibri"/>
                </a:rPr>
                <a:t> la </a:t>
              </a:r>
              <a:r>
                <a:rPr lang="en-US" sz="2800" b="1" kern="0" dirty="0" err="1">
                  <a:solidFill>
                    <a:schemeClr val="accent2"/>
                  </a:solidFill>
                  <a:latin typeface="Calibri"/>
                  <a:ea typeface="Calibri"/>
                  <a:cs typeface="Calibri"/>
                  <a:sym typeface="Calibri"/>
                </a:rPr>
                <a:t>jerga</a:t>
              </a:r>
              <a:endParaRPr sz="1400" kern="0" dirty="0">
                <a:solidFill>
                  <a:schemeClr val="accent2"/>
                </a:solidFill>
                <a:latin typeface="Arial"/>
                <a:cs typeface="Arial"/>
                <a:sym typeface="Arial"/>
              </a:endParaRPr>
            </a:p>
          </p:txBody>
        </p:sp>
        <p:sp>
          <p:nvSpPr>
            <p:cNvPr id="546" name="Shape 546"/>
            <p:cNvSpPr/>
            <p:nvPr/>
          </p:nvSpPr>
          <p:spPr>
            <a:xfrm rot="-5400000">
              <a:off x="3671791" y="-1747464"/>
              <a:ext cx="65927" cy="5715000"/>
            </a:xfrm>
            <a:prstGeom prst="rect">
              <a:avLst/>
            </a:prstGeom>
            <a:solidFill>
              <a:srgbClr val="DAE5F1"/>
            </a:solidFill>
            <a:ln>
              <a:noFill/>
            </a:ln>
          </p:spPr>
          <p:txBody>
            <a:bodyPr spcFirstLastPara="1" wrap="square" lIns="91425" tIns="45700" rIns="91425" bIns="45700" anchor="t" anchorCtr="0">
              <a:noAutofit/>
            </a:bodyPr>
            <a:lstStyle/>
            <a:p>
              <a:pPr>
                <a:buClr>
                  <a:srgbClr val="000000"/>
                </a:buClr>
              </a:pPr>
              <a:endParaRPr kern="0">
                <a:solidFill>
                  <a:srgbClr val="FFFFCC"/>
                </a:solidFill>
                <a:latin typeface="Arial"/>
                <a:ea typeface="Arial"/>
                <a:cs typeface="Arial"/>
                <a:sym typeface="Arial"/>
              </a:endParaRPr>
            </a:p>
          </p:txBody>
        </p:sp>
      </p:grpSp>
      <p:pic>
        <p:nvPicPr>
          <p:cNvPr id="547" name="Shape 547" descr="C:\Users\ccoghlan\AppData\Local\Microsoft\Windows\Temporary Internet Files\Content.IE5\RWYSC7IO\check_plus[1].jpg"/>
          <p:cNvPicPr preferRelativeResize="0"/>
          <p:nvPr/>
        </p:nvPicPr>
        <p:blipFill rotWithShape="1">
          <a:blip r:embed="rId3">
            <a:alphaModFix/>
          </a:blip>
          <a:srcRect/>
          <a:stretch/>
        </p:blipFill>
        <p:spPr>
          <a:xfrm>
            <a:off x="1527498" y="247042"/>
            <a:ext cx="813365" cy="7315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352800"/>
            <a:ext cx="10543947" cy="3162822"/>
          </a:xfrm>
        </p:spPr>
        <p:txBody>
          <a:bodyPr>
            <a:normAutofit/>
          </a:bodyPr>
          <a:lstStyle/>
          <a:p>
            <a:pPr marL="0" indent="0" algn="ctr">
              <a:buNone/>
            </a:pPr>
            <a:r>
              <a:rPr lang="en-US" b="1" dirty="0">
                <a:solidFill>
                  <a:schemeClr val="tx2"/>
                </a:solidFill>
              </a:rPr>
              <a:t>Why is communication so important? </a:t>
            </a:r>
          </a:p>
          <a:p>
            <a:pPr marL="0" indent="0" algn="ctr">
              <a:buNone/>
            </a:pPr>
            <a:r>
              <a:rPr lang="en-US" b="1" dirty="0">
                <a:solidFill>
                  <a:schemeClr val="tx2"/>
                </a:solidFill>
              </a:rPr>
              <a:t>Why so crucial for the IAI?</a:t>
            </a:r>
            <a:endParaRPr lang="en-US" b="1" dirty="0">
              <a:solidFill>
                <a:srgbClr val="FF0000"/>
              </a:solidFill>
            </a:endParaRPr>
          </a:p>
          <a:p>
            <a:pPr marL="0" indent="0">
              <a:buNone/>
            </a:pPr>
            <a:endParaRPr lang="en-US" b="1" dirty="0">
              <a:solidFill>
                <a:schemeClr val="tx2"/>
              </a:solidFill>
            </a:endParaRPr>
          </a:p>
          <a:p>
            <a:pPr marL="0" indent="0" algn="ctr">
              <a:buNone/>
            </a:pPr>
            <a:r>
              <a:rPr lang="es-AR" b="1" dirty="0">
                <a:solidFill>
                  <a:schemeClr val="tx2"/>
                </a:solidFill>
              </a:rPr>
              <a:t>¿Por qué es tan importante la comunicación? </a:t>
            </a:r>
          </a:p>
          <a:p>
            <a:pPr marL="0" indent="0" algn="ctr">
              <a:buNone/>
            </a:pPr>
            <a:r>
              <a:rPr lang="es-AR" b="1" dirty="0">
                <a:solidFill>
                  <a:schemeClr val="tx2"/>
                </a:solidFill>
              </a:rPr>
              <a:t>¿Por qué es fundamental para el IAI?</a:t>
            </a:r>
            <a:endParaRPr lang="es-AR" b="1" dirty="0">
              <a:solidFill>
                <a:srgbClr val="FF0000"/>
              </a:solidFill>
            </a:endParaRPr>
          </a:p>
          <a:p>
            <a:pPr marL="0" indent="0">
              <a:buNone/>
            </a:pPr>
            <a:endParaRPr lang="en-US" b="1" dirty="0"/>
          </a:p>
          <a:p>
            <a:pPr marL="514350" indent="-514350">
              <a:buAutoNum type="arabicPeriod"/>
            </a:pPr>
            <a:endParaRPr lang="en-US" dirty="0"/>
          </a:p>
          <a:p>
            <a:pPr marL="514350" indent="-514350">
              <a:buAutoNum type="arabicPeriod"/>
            </a:pPr>
            <a:endParaRPr lang="en-US" dirty="0"/>
          </a:p>
        </p:txBody>
      </p:sp>
      <p:sp>
        <p:nvSpPr>
          <p:cNvPr id="4" name="Title 1"/>
          <p:cNvSpPr>
            <a:spLocks noGrp="1"/>
          </p:cNvSpPr>
          <p:nvPr>
            <p:ph type="title"/>
          </p:nvPr>
        </p:nvSpPr>
        <p:spPr>
          <a:xfrm>
            <a:off x="884206" y="220133"/>
            <a:ext cx="10469594" cy="2201334"/>
          </a:xfrm>
          <a:solidFill>
            <a:schemeClr val="tx2">
              <a:lumMod val="20000"/>
              <a:lumOff val="80000"/>
            </a:schemeClr>
          </a:solidFill>
          <a:ln>
            <a:solidFill>
              <a:schemeClr val="accent5">
                <a:lumMod val="60000"/>
                <a:lumOff val="40000"/>
              </a:schemeClr>
            </a:solidFill>
          </a:ln>
        </p:spPr>
        <p:txBody>
          <a:bodyPr>
            <a:normAutofit fontScale="90000"/>
          </a:bodyPr>
          <a:lstStyle/>
          <a:p>
            <a:pPr algn="ctr"/>
            <a:r>
              <a:rPr lang="en-US" sz="4000" dirty="0">
                <a:latin typeface="Arial"/>
                <a:cs typeface="Arial"/>
              </a:rPr>
              <a:t>IAI </a:t>
            </a:r>
            <a:br>
              <a:rPr lang="en-US" sz="4000" dirty="0">
                <a:latin typeface="Arial"/>
                <a:cs typeface="Arial"/>
              </a:rPr>
            </a:br>
            <a:br>
              <a:rPr lang="en-US" sz="4000" dirty="0">
                <a:latin typeface="Arial"/>
                <a:cs typeface="Arial"/>
              </a:rPr>
            </a:br>
            <a:r>
              <a:rPr lang="en-US" sz="4000" dirty="0">
                <a:latin typeface="Arial"/>
                <a:cs typeface="Arial"/>
              </a:rPr>
              <a:t> </a:t>
            </a:r>
            <a:r>
              <a:rPr lang="en-US" sz="4000" b="1" dirty="0">
                <a:solidFill>
                  <a:schemeClr val="accent2"/>
                </a:solidFill>
                <a:latin typeface="American Typewriter"/>
                <a:cs typeface="American Typewriter"/>
              </a:rPr>
              <a:t>Communicating </a:t>
            </a:r>
            <a:r>
              <a:rPr lang="en-US" sz="4000" dirty="0">
                <a:latin typeface="Arial"/>
                <a:cs typeface="Arial"/>
              </a:rPr>
              <a:t>Science to Policy</a:t>
            </a:r>
            <a:br>
              <a:rPr lang="en-US" sz="4000" dirty="0">
                <a:latin typeface="Arial"/>
                <a:cs typeface="Arial"/>
              </a:rPr>
            </a:br>
            <a:r>
              <a:rPr lang="es-AR" sz="4000" b="1" dirty="0">
                <a:solidFill>
                  <a:schemeClr val="accent2"/>
                </a:solidFill>
                <a:latin typeface="American Typewriter"/>
                <a:cs typeface="American Typewriter"/>
              </a:rPr>
              <a:t>Comunicación </a:t>
            </a:r>
            <a:r>
              <a:rPr lang="es-AR" sz="4000" dirty="0">
                <a:latin typeface="Arial"/>
                <a:cs typeface="Arial"/>
              </a:rPr>
              <a:t>de la ciencia a las políticas </a:t>
            </a:r>
          </a:p>
        </p:txBody>
      </p:sp>
      <p:sp>
        <p:nvSpPr>
          <p:cNvPr id="5" name="Down Arrow 4"/>
          <p:cNvSpPr/>
          <p:nvPr/>
        </p:nvSpPr>
        <p:spPr>
          <a:xfrm>
            <a:off x="5900068" y="834816"/>
            <a:ext cx="484632" cy="5029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125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6" name="Shape 616" descr="alabama-oysterrestoration.jpg"/>
          <p:cNvPicPr preferRelativeResize="0"/>
          <p:nvPr/>
        </p:nvPicPr>
        <p:blipFill rotWithShape="1">
          <a:blip r:embed="rId3">
            <a:alphaModFix/>
          </a:blip>
          <a:srcRect/>
          <a:stretch/>
        </p:blipFill>
        <p:spPr>
          <a:xfrm>
            <a:off x="7884633" y="1200774"/>
            <a:ext cx="2362200" cy="1574800"/>
          </a:xfrm>
          <a:prstGeom prst="rect">
            <a:avLst/>
          </a:prstGeom>
          <a:noFill/>
          <a:ln>
            <a:noFill/>
          </a:ln>
        </p:spPr>
      </p:pic>
      <p:pic>
        <p:nvPicPr>
          <p:cNvPr id="617" name="Shape 617" descr="IMG_2649.JPG"/>
          <p:cNvPicPr preferRelativeResize="0"/>
          <p:nvPr/>
        </p:nvPicPr>
        <p:blipFill rotWithShape="1">
          <a:blip r:embed="rId4">
            <a:alphaModFix/>
          </a:blip>
          <a:srcRect/>
          <a:stretch/>
        </p:blipFill>
        <p:spPr>
          <a:xfrm>
            <a:off x="7874000" y="4097867"/>
            <a:ext cx="3962400" cy="2290233"/>
          </a:xfrm>
          <a:prstGeom prst="rect">
            <a:avLst/>
          </a:prstGeom>
          <a:noFill/>
          <a:ln>
            <a:noFill/>
          </a:ln>
        </p:spPr>
      </p:pic>
      <p:pic>
        <p:nvPicPr>
          <p:cNvPr id="618" name="Shape 618" descr="wind-energy.jpg"/>
          <p:cNvPicPr preferRelativeResize="0"/>
          <p:nvPr/>
        </p:nvPicPr>
        <p:blipFill rotWithShape="1">
          <a:blip r:embed="rId5">
            <a:alphaModFix/>
          </a:blip>
          <a:srcRect/>
          <a:stretch/>
        </p:blipFill>
        <p:spPr>
          <a:xfrm>
            <a:off x="9393954" y="2345146"/>
            <a:ext cx="2449534" cy="1524000"/>
          </a:xfrm>
          <a:prstGeom prst="rect">
            <a:avLst/>
          </a:prstGeom>
          <a:noFill/>
          <a:ln>
            <a:noFill/>
          </a:ln>
        </p:spPr>
      </p:pic>
      <p:sp>
        <p:nvSpPr>
          <p:cNvPr id="619" name="Shape 619"/>
          <p:cNvSpPr txBox="1">
            <a:spLocks noGrp="1"/>
          </p:cNvSpPr>
          <p:nvPr>
            <p:ph type="body" idx="1"/>
          </p:nvPr>
        </p:nvSpPr>
        <p:spPr>
          <a:xfrm>
            <a:off x="427961" y="1863475"/>
            <a:ext cx="7010400" cy="4524625"/>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sz="2600" dirty="0">
                <a:solidFill>
                  <a:schemeClr val="accent1"/>
                </a:solidFill>
              </a:rPr>
              <a:t>Balance urgency and hope</a:t>
            </a:r>
          </a:p>
          <a:p>
            <a:pPr marL="800100" lvl="1" indent="-342900">
              <a:spcBef>
                <a:spcPts val="0"/>
              </a:spcBef>
            </a:pPr>
            <a:r>
              <a:rPr lang="en-US" sz="2600" dirty="0">
                <a:solidFill>
                  <a:schemeClr val="accent2"/>
                </a:solidFill>
              </a:rPr>
              <a:t>Highlight solutions</a:t>
            </a:r>
          </a:p>
          <a:p>
            <a:pPr marL="342900" indent="-342900">
              <a:spcBef>
                <a:spcPts val="0"/>
              </a:spcBef>
            </a:pPr>
            <a:r>
              <a:rPr lang="es-ES_tradnl" sz="2600" dirty="0">
                <a:solidFill>
                  <a:schemeClr val="accent1"/>
                </a:solidFill>
              </a:rPr>
              <a:t>Balance entre urgencia y esperanza</a:t>
            </a:r>
          </a:p>
          <a:p>
            <a:pPr marL="800100" lvl="1" indent="-342900">
              <a:spcBef>
                <a:spcPts val="0"/>
              </a:spcBef>
            </a:pPr>
            <a:r>
              <a:rPr lang="es-ES_tradnl" sz="2600" dirty="0">
                <a:solidFill>
                  <a:schemeClr val="accent2"/>
                </a:solidFill>
              </a:rPr>
              <a:t>Poner de relieve las soluciones</a:t>
            </a:r>
          </a:p>
          <a:p>
            <a:pPr marL="0" indent="0">
              <a:spcBef>
                <a:spcPts val="0"/>
              </a:spcBef>
              <a:buNone/>
            </a:pPr>
            <a:endParaRPr lang="en-US" sz="2600" dirty="0">
              <a:solidFill>
                <a:schemeClr val="accent1"/>
              </a:solidFill>
            </a:endParaRPr>
          </a:p>
          <a:p>
            <a:pPr marL="342900" indent="-342900">
              <a:spcBef>
                <a:spcPts val="0"/>
              </a:spcBef>
            </a:pPr>
            <a:r>
              <a:rPr lang="en-US" sz="2600" dirty="0">
                <a:solidFill>
                  <a:schemeClr val="accent1"/>
                </a:solidFill>
              </a:rPr>
              <a:t>Tailor communications to your audiences</a:t>
            </a:r>
          </a:p>
          <a:p>
            <a:pPr marL="342900" indent="-342900">
              <a:spcBef>
                <a:spcPts val="0"/>
              </a:spcBef>
            </a:pPr>
            <a:r>
              <a:rPr lang="es-ES_tradnl" sz="2600" i="1" dirty="0">
                <a:solidFill>
                  <a:schemeClr val="accent1"/>
                </a:solidFill>
              </a:rPr>
              <a:t>Adecuar la comunicación a la audiencia</a:t>
            </a:r>
          </a:p>
          <a:p>
            <a:pPr marL="342900" indent="-342900">
              <a:spcBef>
                <a:spcPts val="0"/>
              </a:spcBef>
            </a:pPr>
            <a:endParaRPr lang="en-US" sz="2600" dirty="0">
              <a:solidFill>
                <a:schemeClr val="accent1"/>
              </a:solidFill>
            </a:endParaRPr>
          </a:p>
          <a:p>
            <a:pPr marL="342900" indent="-342900">
              <a:spcBef>
                <a:spcPts val="0"/>
              </a:spcBef>
            </a:pPr>
            <a:r>
              <a:rPr lang="en-US" sz="2600" dirty="0">
                <a:solidFill>
                  <a:schemeClr val="accent1"/>
                </a:solidFill>
              </a:rPr>
              <a:t>Convey facts while emphasizing shared cultural values to each unique audience</a:t>
            </a:r>
          </a:p>
          <a:p>
            <a:pPr marL="342900" indent="-342900">
              <a:spcBef>
                <a:spcPts val="0"/>
              </a:spcBef>
            </a:pPr>
            <a:r>
              <a:rPr lang="es-ES_tradnl" sz="2600" i="1" dirty="0">
                <a:solidFill>
                  <a:schemeClr val="accent1"/>
                </a:solidFill>
              </a:rPr>
              <a:t>Comunicar hechos al tiempo que se enfatizan los valores culturales comunes a cada audiencia</a:t>
            </a:r>
          </a:p>
          <a:p>
            <a:pPr marL="0" indent="0">
              <a:spcBef>
                <a:spcPts val="0"/>
              </a:spcBef>
              <a:buNone/>
            </a:pPr>
            <a:endParaRPr sz="2600" dirty="0">
              <a:solidFill>
                <a:schemeClr val="accent1"/>
              </a:solidFill>
            </a:endParaRPr>
          </a:p>
        </p:txBody>
      </p:sp>
      <p:sp>
        <p:nvSpPr>
          <p:cNvPr id="7" name="Title 1">
            <a:extLst>
              <a:ext uri="{FF2B5EF4-FFF2-40B4-BE49-F238E27FC236}">
                <a16:creationId xmlns:a16="http://schemas.microsoft.com/office/drawing/2014/main" id="{E4C183C7-E68F-4FC3-8C5B-DA62DFF08F9E}"/>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rPr>
              <a:t>Climate Change Communication</a:t>
            </a:r>
            <a:br>
              <a:rPr lang="en-US" sz="3400" dirty="0">
                <a:latin typeface="+mj-lt"/>
                <a:cs typeface="American Typewriter"/>
              </a:rPr>
            </a:br>
            <a:r>
              <a:rPr lang="es-AR" sz="3400" dirty="0">
                <a:latin typeface="+mj-lt"/>
                <a:cs typeface="American Typewriter"/>
              </a:rPr>
              <a:t>Comunicación del cambio global</a:t>
            </a:r>
          </a:p>
        </p:txBody>
      </p:sp>
      <p:pic>
        <p:nvPicPr>
          <p:cNvPr id="8" name="Imagen 7">
            <a:extLst>
              <a:ext uri="{FF2B5EF4-FFF2-40B4-BE49-F238E27FC236}">
                <a16:creationId xmlns:a16="http://schemas.microsoft.com/office/drawing/2014/main" id="{F01D9268-FAD9-4E6C-9549-16AE82C99A56}"/>
              </a:ext>
            </a:extLst>
          </p:cNvPr>
          <p:cNvPicPr>
            <a:picLocks noChangeAspect="1"/>
          </p:cNvPicPr>
          <p:nvPr/>
        </p:nvPicPr>
        <p:blipFill>
          <a:blip r:embed="rId6"/>
          <a:stretch>
            <a:fillRect/>
          </a:stretch>
        </p:blipFill>
        <p:spPr>
          <a:xfrm>
            <a:off x="-12268" y="418671"/>
            <a:ext cx="591363" cy="359695"/>
          </a:xfrm>
          <a:prstGeom prst="rect">
            <a:avLst/>
          </a:prstGeom>
        </p:spPr>
      </p:pic>
      <p:pic>
        <p:nvPicPr>
          <p:cNvPr id="9" name="Imagen 8">
            <a:extLst>
              <a:ext uri="{FF2B5EF4-FFF2-40B4-BE49-F238E27FC236}">
                <a16:creationId xmlns:a16="http://schemas.microsoft.com/office/drawing/2014/main" id="{15E2CC98-1DCC-4573-9EA7-1897AE458A11}"/>
              </a:ext>
            </a:extLst>
          </p:cNvPr>
          <p:cNvPicPr>
            <a:picLocks noChangeAspect="1"/>
          </p:cNvPicPr>
          <p:nvPr/>
        </p:nvPicPr>
        <p:blipFill>
          <a:blip r:embed="rId7"/>
          <a:stretch>
            <a:fillRect/>
          </a:stretch>
        </p:blipFill>
        <p:spPr>
          <a:xfrm>
            <a:off x="0" y="917215"/>
            <a:ext cx="579095" cy="383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6" name="Shape 636"/>
          <p:cNvSpPr txBox="1">
            <a:spLocks noGrp="1"/>
          </p:cNvSpPr>
          <p:nvPr>
            <p:ph type="body" idx="1"/>
          </p:nvPr>
        </p:nvSpPr>
        <p:spPr>
          <a:xfrm>
            <a:off x="539252" y="1984206"/>
            <a:ext cx="6383867" cy="4148582"/>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800"/>
            </a:pPr>
            <a:r>
              <a:rPr lang="en-US" sz="2800" dirty="0">
                <a:solidFill>
                  <a:schemeClr val="accent6">
                    <a:lumMod val="75000"/>
                  </a:schemeClr>
                </a:solidFill>
              </a:rPr>
              <a:t>Emphasize preparedness, risk reduction, healthy future</a:t>
            </a:r>
            <a:endParaRPr dirty="0">
              <a:solidFill>
                <a:schemeClr val="accent6">
                  <a:lumMod val="75000"/>
                </a:schemeClr>
              </a:solidFill>
            </a:endParaRPr>
          </a:p>
          <a:p>
            <a:pPr marL="742950" lvl="1" indent="-285750">
              <a:spcBef>
                <a:spcPts val="480"/>
              </a:spcBef>
              <a:buClr>
                <a:srgbClr val="FFFF00"/>
              </a:buClr>
              <a:buSzPts val="2400"/>
            </a:pPr>
            <a:r>
              <a:rPr lang="en-US" sz="2400" dirty="0">
                <a:solidFill>
                  <a:schemeClr val="accent2"/>
                </a:solidFill>
              </a:rPr>
              <a:t>Address concerns about hazards, which are already a part of life</a:t>
            </a:r>
            <a:endParaRPr dirty="0">
              <a:solidFill>
                <a:schemeClr val="accent2"/>
              </a:solidFill>
            </a:endParaRPr>
          </a:p>
          <a:p>
            <a:pPr marL="742950" lvl="1" indent="-285750">
              <a:spcBef>
                <a:spcPts val="480"/>
              </a:spcBef>
              <a:buSzPts val="2400"/>
              <a:buNone/>
            </a:pPr>
            <a:endParaRPr lang="x-none" sz="2400" dirty="0">
              <a:solidFill>
                <a:srgbClr val="FFFF00"/>
              </a:solidFill>
            </a:endParaRPr>
          </a:p>
          <a:p>
            <a:pPr marL="742950" lvl="1" indent="-285750">
              <a:spcBef>
                <a:spcPts val="480"/>
              </a:spcBef>
              <a:buSzPts val="2400"/>
              <a:buNone/>
            </a:pPr>
            <a:endParaRPr lang="x-none" sz="2400" dirty="0">
              <a:solidFill>
                <a:srgbClr val="FFFF00"/>
              </a:solidFill>
            </a:endParaRPr>
          </a:p>
          <a:p>
            <a:pPr marL="342900" indent="-342900">
              <a:spcBef>
                <a:spcPts val="0"/>
              </a:spcBef>
              <a:buSzPts val="2800"/>
            </a:pPr>
            <a:r>
              <a:rPr lang="es-ES_tradnl" dirty="0">
                <a:solidFill>
                  <a:schemeClr val="accent6">
                    <a:lumMod val="75000"/>
                  </a:schemeClr>
                </a:solidFill>
              </a:rPr>
              <a:t>Poner énfasis en la preparación, la reducción de riesgos, futuro saludable</a:t>
            </a:r>
          </a:p>
          <a:p>
            <a:pPr marL="742950" lvl="1" indent="-285750">
              <a:spcBef>
                <a:spcPts val="480"/>
              </a:spcBef>
              <a:buClr>
                <a:srgbClr val="FFFF00"/>
              </a:buClr>
              <a:buSzPts val="2400"/>
            </a:pPr>
            <a:r>
              <a:rPr lang="es-ES_tradnl" dirty="0">
                <a:solidFill>
                  <a:schemeClr val="accent2"/>
                </a:solidFill>
              </a:rPr>
              <a:t>Responde a las preocupaciones por los peligros, que son parte de la vida</a:t>
            </a:r>
          </a:p>
          <a:p>
            <a:pPr marL="742950" lvl="1" indent="-285750">
              <a:spcBef>
                <a:spcPts val="480"/>
              </a:spcBef>
              <a:buSzPts val="2400"/>
              <a:buNone/>
            </a:pPr>
            <a:endParaRPr sz="2400" dirty="0">
              <a:solidFill>
                <a:srgbClr val="FFFF00"/>
              </a:solidFill>
            </a:endParaRPr>
          </a:p>
        </p:txBody>
      </p:sp>
      <p:pic>
        <p:nvPicPr>
          <p:cNvPr id="637" name="Shape 637" descr="redwoods.jpg"/>
          <p:cNvPicPr preferRelativeResize="0"/>
          <p:nvPr/>
        </p:nvPicPr>
        <p:blipFill rotWithShape="1">
          <a:blip r:embed="rId3">
            <a:alphaModFix/>
          </a:blip>
          <a:srcRect/>
          <a:stretch/>
        </p:blipFill>
        <p:spPr>
          <a:xfrm>
            <a:off x="7399850" y="3638550"/>
            <a:ext cx="3683000" cy="2762250"/>
          </a:xfrm>
          <a:prstGeom prst="rect">
            <a:avLst/>
          </a:prstGeom>
          <a:noFill/>
          <a:ln>
            <a:noFill/>
          </a:ln>
        </p:spPr>
      </p:pic>
      <p:pic>
        <p:nvPicPr>
          <p:cNvPr id="638" name="Shape 638" descr="FEMA_Jocelyn_Augustino_WikiMedia_Commons_34684_-_Residents_of_all_ages_help_protect_homes_from_flooding_with_sandbags_in_Arkansas.jpg"/>
          <p:cNvPicPr preferRelativeResize="0"/>
          <p:nvPr/>
        </p:nvPicPr>
        <p:blipFill rotWithShape="1">
          <a:blip r:embed="rId4">
            <a:alphaModFix/>
          </a:blip>
          <a:srcRect/>
          <a:stretch/>
        </p:blipFill>
        <p:spPr>
          <a:xfrm>
            <a:off x="8085651" y="1143000"/>
            <a:ext cx="2948911" cy="2216525"/>
          </a:xfrm>
          <a:prstGeom prst="rect">
            <a:avLst/>
          </a:prstGeom>
          <a:noFill/>
          <a:ln>
            <a:noFill/>
          </a:ln>
        </p:spPr>
      </p:pic>
      <p:sp>
        <p:nvSpPr>
          <p:cNvPr id="7" name="Title 1">
            <a:extLst>
              <a:ext uri="{FF2B5EF4-FFF2-40B4-BE49-F238E27FC236}">
                <a16:creationId xmlns:a16="http://schemas.microsoft.com/office/drawing/2014/main" id="{A15CC078-3CE7-4C6B-92FC-7FEF123B5BA1}"/>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rPr>
              <a:t>Climate Change Communication</a:t>
            </a:r>
            <a:br>
              <a:rPr lang="en-US" sz="3400" dirty="0">
                <a:latin typeface="+mj-lt"/>
                <a:cs typeface="American Typewriter"/>
              </a:rPr>
            </a:br>
            <a:r>
              <a:rPr lang="es-AR" sz="3400" dirty="0">
                <a:latin typeface="+mj-lt"/>
                <a:cs typeface="American Typewriter"/>
              </a:rPr>
              <a:t>Comunicación del cambio global</a:t>
            </a:r>
          </a:p>
        </p:txBody>
      </p:sp>
      <p:pic>
        <p:nvPicPr>
          <p:cNvPr id="8" name="Imagen 7">
            <a:extLst>
              <a:ext uri="{FF2B5EF4-FFF2-40B4-BE49-F238E27FC236}">
                <a16:creationId xmlns:a16="http://schemas.microsoft.com/office/drawing/2014/main" id="{E5D7C7CC-16BF-499A-831E-AE221EEB2C34}"/>
              </a:ext>
            </a:extLst>
          </p:cNvPr>
          <p:cNvPicPr>
            <a:picLocks noChangeAspect="1"/>
          </p:cNvPicPr>
          <p:nvPr/>
        </p:nvPicPr>
        <p:blipFill>
          <a:blip r:embed="rId5"/>
          <a:stretch>
            <a:fillRect/>
          </a:stretch>
        </p:blipFill>
        <p:spPr>
          <a:xfrm>
            <a:off x="-12268" y="418671"/>
            <a:ext cx="591363" cy="359695"/>
          </a:xfrm>
          <a:prstGeom prst="rect">
            <a:avLst/>
          </a:prstGeom>
        </p:spPr>
      </p:pic>
      <p:pic>
        <p:nvPicPr>
          <p:cNvPr id="9" name="Imagen 8">
            <a:extLst>
              <a:ext uri="{FF2B5EF4-FFF2-40B4-BE49-F238E27FC236}">
                <a16:creationId xmlns:a16="http://schemas.microsoft.com/office/drawing/2014/main" id="{42AA4D89-2AF0-4B22-B96C-556492C078E1}"/>
              </a:ext>
            </a:extLst>
          </p:cNvPr>
          <p:cNvPicPr>
            <a:picLocks noChangeAspect="1"/>
          </p:cNvPicPr>
          <p:nvPr/>
        </p:nvPicPr>
        <p:blipFill>
          <a:blip r:embed="rId6"/>
          <a:stretch>
            <a:fillRect/>
          </a:stretch>
        </p:blipFill>
        <p:spPr>
          <a:xfrm>
            <a:off x="0" y="917215"/>
            <a:ext cx="579095" cy="383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5" name="Shape 645"/>
          <p:cNvSpPr txBox="1">
            <a:spLocks noGrp="1"/>
          </p:cNvSpPr>
          <p:nvPr>
            <p:ph type="body" idx="1"/>
          </p:nvPr>
        </p:nvSpPr>
        <p:spPr>
          <a:xfrm>
            <a:off x="845832" y="1902217"/>
            <a:ext cx="5960533" cy="4789714"/>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800"/>
            </a:pPr>
            <a:r>
              <a:rPr lang="en-US" sz="2800" dirty="0">
                <a:solidFill>
                  <a:schemeClr val="accent6">
                    <a:lumMod val="75000"/>
                  </a:schemeClr>
                </a:solidFill>
              </a:rPr>
              <a:t>Make it personal, local, and timely</a:t>
            </a:r>
          </a:p>
          <a:p>
            <a:pPr marL="342900" indent="-342900">
              <a:spcBef>
                <a:spcPts val="0"/>
              </a:spcBef>
              <a:buSzPts val="2800"/>
            </a:pPr>
            <a:r>
              <a:rPr lang="en-US" dirty="0" err="1">
                <a:solidFill>
                  <a:schemeClr val="accent6">
                    <a:lumMod val="75000"/>
                  </a:schemeClr>
                </a:solidFill>
              </a:rPr>
              <a:t>Mensaje</a:t>
            </a:r>
            <a:r>
              <a:rPr lang="en-US" dirty="0">
                <a:solidFill>
                  <a:schemeClr val="accent6">
                    <a:lumMod val="75000"/>
                  </a:schemeClr>
                </a:solidFill>
              </a:rPr>
              <a:t> personal, local y </a:t>
            </a:r>
            <a:r>
              <a:rPr lang="en-US" dirty="0" err="1">
                <a:solidFill>
                  <a:schemeClr val="accent6">
                    <a:lumMod val="75000"/>
                  </a:schemeClr>
                </a:solidFill>
              </a:rPr>
              <a:t>oportuno</a:t>
            </a:r>
            <a:endParaRPr lang="en-US" dirty="0">
              <a:solidFill>
                <a:schemeClr val="accent6">
                  <a:lumMod val="75000"/>
                </a:schemeClr>
              </a:solidFill>
            </a:endParaRPr>
          </a:p>
          <a:p>
            <a:pPr marL="342900" indent="-342900">
              <a:spcBef>
                <a:spcPts val="0"/>
              </a:spcBef>
              <a:buSzPts val="2800"/>
            </a:pPr>
            <a:endParaRPr sz="2400" dirty="0">
              <a:solidFill>
                <a:schemeClr val="accent1"/>
              </a:solidFill>
            </a:endParaRPr>
          </a:p>
          <a:p>
            <a:pPr marL="342900" indent="-342900">
              <a:spcBef>
                <a:spcPts val="560"/>
              </a:spcBef>
              <a:buSzPts val="2800"/>
            </a:pPr>
            <a:r>
              <a:rPr lang="en-US" sz="2800" dirty="0">
                <a:solidFill>
                  <a:schemeClr val="accent6">
                    <a:lumMod val="75000"/>
                  </a:schemeClr>
                </a:solidFill>
              </a:rPr>
              <a:t>Junk the jargon</a:t>
            </a:r>
            <a:endParaRPr dirty="0">
              <a:solidFill>
                <a:schemeClr val="accent6">
                  <a:lumMod val="75000"/>
                </a:schemeClr>
              </a:solidFill>
            </a:endParaRPr>
          </a:p>
          <a:p>
            <a:pPr marL="742950" lvl="1" indent="-285750">
              <a:spcBef>
                <a:spcPts val="480"/>
              </a:spcBef>
              <a:buClr>
                <a:srgbClr val="FFFF00"/>
              </a:buClr>
              <a:buSzPts val="2400"/>
            </a:pPr>
            <a:r>
              <a:rPr lang="en-US" sz="2400" dirty="0"/>
              <a:t>When scientists say “uncertainty,” the public thinks “ignorance.” Perhaps use “range” instead</a:t>
            </a:r>
          </a:p>
          <a:p>
            <a:pPr marL="342900" indent="-342900">
              <a:spcBef>
                <a:spcPts val="560"/>
              </a:spcBef>
              <a:buSzPts val="2800"/>
            </a:pPr>
            <a:r>
              <a:rPr lang="es-AR" dirty="0">
                <a:solidFill>
                  <a:schemeClr val="accent6">
                    <a:lumMod val="75000"/>
                  </a:schemeClr>
                </a:solidFill>
              </a:rPr>
              <a:t>Desecha la jerga</a:t>
            </a:r>
          </a:p>
          <a:p>
            <a:pPr marL="742950" lvl="1" indent="-285750">
              <a:spcBef>
                <a:spcPts val="480"/>
              </a:spcBef>
              <a:buClr>
                <a:srgbClr val="FFFF00"/>
              </a:buClr>
              <a:buSzPts val="2400"/>
            </a:pPr>
            <a:r>
              <a:rPr lang="es-AR" dirty="0"/>
              <a:t>Cuando un científico dice “incertidumbre”, el público the public piensa “ignorancia.” Podría en cambio decir “rango”</a:t>
            </a:r>
          </a:p>
          <a:p>
            <a:pPr marL="742950" lvl="1" indent="-285750">
              <a:spcBef>
                <a:spcPts val="480"/>
              </a:spcBef>
              <a:buClr>
                <a:srgbClr val="FFFF00"/>
              </a:buClr>
              <a:buSzPts val="2400"/>
            </a:pPr>
            <a:endParaRPr dirty="0">
              <a:solidFill>
                <a:schemeClr val="accent2"/>
              </a:solidFill>
            </a:endParaRPr>
          </a:p>
        </p:txBody>
      </p:sp>
      <p:pic>
        <p:nvPicPr>
          <p:cNvPr id="646" name="Shape 646" descr="Birdwatcher's guide.jpg"/>
          <p:cNvPicPr preferRelativeResize="0"/>
          <p:nvPr/>
        </p:nvPicPr>
        <p:blipFill rotWithShape="1">
          <a:blip r:embed="rId3">
            <a:alphaModFix/>
          </a:blip>
          <a:srcRect/>
          <a:stretch/>
        </p:blipFill>
        <p:spPr>
          <a:xfrm>
            <a:off x="7213601" y="1270001"/>
            <a:ext cx="1948181" cy="1981201"/>
          </a:xfrm>
          <a:prstGeom prst="rect">
            <a:avLst/>
          </a:prstGeom>
          <a:noFill/>
          <a:ln>
            <a:noFill/>
          </a:ln>
        </p:spPr>
      </p:pic>
      <p:pic>
        <p:nvPicPr>
          <p:cNvPr id="647" name="Shape 647" descr="trashcan_forty%20003.jpg"/>
          <p:cNvPicPr preferRelativeResize="0"/>
          <p:nvPr/>
        </p:nvPicPr>
        <p:blipFill rotWithShape="1">
          <a:blip r:embed="rId4">
            <a:alphaModFix/>
          </a:blip>
          <a:srcRect/>
          <a:stretch/>
        </p:blipFill>
        <p:spPr>
          <a:xfrm>
            <a:off x="9058522" y="2889504"/>
            <a:ext cx="2599944" cy="3466592"/>
          </a:xfrm>
          <a:prstGeom prst="rect">
            <a:avLst/>
          </a:prstGeom>
          <a:noFill/>
          <a:ln>
            <a:noFill/>
          </a:ln>
        </p:spPr>
      </p:pic>
      <p:sp>
        <p:nvSpPr>
          <p:cNvPr id="648" name="Shape 648"/>
          <p:cNvSpPr txBox="1"/>
          <p:nvPr/>
        </p:nvSpPr>
        <p:spPr>
          <a:xfrm>
            <a:off x="8261051" y="4876801"/>
            <a:ext cx="320922" cy="584775"/>
          </a:xfrm>
          <a:prstGeom prst="rect">
            <a:avLst/>
          </a:prstGeom>
          <a:noFill/>
          <a:ln>
            <a:noFill/>
          </a:ln>
        </p:spPr>
        <p:txBody>
          <a:bodyPr spcFirstLastPara="1" wrap="square" lIns="91425" tIns="45700" rIns="91425" bIns="45700" anchor="t" anchorCtr="0">
            <a:noAutofit/>
          </a:bodyPr>
          <a:lstStyle/>
          <a:p>
            <a:pPr>
              <a:buClr>
                <a:srgbClr val="000000"/>
              </a:buClr>
            </a:pPr>
            <a:r>
              <a:rPr lang="en-US" sz="3200" b="1" kern="0">
                <a:solidFill>
                  <a:srgbClr val="FF0000"/>
                </a:solidFill>
                <a:latin typeface="Calibri"/>
                <a:ea typeface="Calibri"/>
                <a:cs typeface="Calibri"/>
                <a:sym typeface="Calibri"/>
              </a:rPr>
              <a:t>J</a:t>
            </a:r>
            <a:endParaRPr sz="3200" b="1" kern="0">
              <a:solidFill>
                <a:srgbClr val="FF0000"/>
              </a:solidFill>
              <a:latin typeface="Calibri"/>
              <a:ea typeface="Calibri"/>
              <a:cs typeface="Calibri"/>
              <a:sym typeface="Calibri"/>
            </a:endParaRPr>
          </a:p>
        </p:txBody>
      </p:sp>
      <p:sp>
        <p:nvSpPr>
          <p:cNvPr id="649" name="Shape 649"/>
          <p:cNvSpPr txBox="1"/>
          <p:nvPr/>
        </p:nvSpPr>
        <p:spPr>
          <a:xfrm>
            <a:off x="8557034" y="4749210"/>
            <a:ext cx="433132" cy="584775"/>
          </a:xfrm>
          <a:prstGeom prst="rect">
            <a:avLst/>
          </a:prstGeom>
          <a:noFill/>
          <a:ln>
            <a:noFill/>
          </a:ln>
        </p:spPr>
        <p:txBody>
          <a:bodyPr spcFirstLastPara="1" wrap="square" lIns="91425" tIns="45700" rIns="91425" bIns="45700" anchor="t" anchorCtr="0">
            <a:noAutofit/>
          </a:bodyPr>
          <a:lstStyle/>
          <a:p>
            <a:pPr>
              <a:buClr>
                <a:srgbClr val="000000"/>
              </a:buClr>
            </a:pPr>
            <a:r>
              <a:rPr lang="en-US" sz="3200" b="1" kern="0">
                <a:solidFill>
                  <a:srgbClr val="FF0000"/>
                </a:solidFill>
                <a:latin typeface="Calibri"/>
                <a:ea typeface="Calibri"/>
                <a:cs typeface="Calibri"/>
                <a:sym typeface="Calibri"/>
              </a:rPr>
              <a:t>A</a:t>
            </a:r>
            <a:endParaRPr sz="3200" b="1" kern="0">
              <a:solidFill>
                <a:srgbClr val="FF0000"/>
              </a:solidFill>
              <a:latin typeface="Calibri"/>
              <a:ea typeface="Calibri"/>
              <a:cs typeface="Calibri"/>
              <a:sym typeface="Calibri"/>
            </a:endParaRPr>
          </a:p>
        </p:txBody>
      </p:sp>
      <p:sp>
        <p:nvSpPr>
          <p:cNvPr id="650" name="Shape 650"/>
          <p:cNvSpPr txBox="1"/>
          <p:nvPr/>
        </p:nvSpPr>
        <p:spPr>
          <a:xfrm>
            <a:off x="8870651" y="4876801"/>
            <a:ext cx="415498" cy="584775"/>
          </a:xfrm>
          <a:prstGeom prst="rect">
            <a:avLst/>
          </a:prstGeom>
          <a:noFill/>
          <a:ln>
            <a:noFill/>
          </a:ln>
        </p:spPr>
        <p:txBody>
          <a:bodyPr spcFirstLastPara="1" wrap="square" lIns="91425" tIns="45700" rIns="91425" bIns="45700" anchor="t" anchorCtr="0">
            <a:noAutofit/>
          </a:bodyPr>
          <a:lstStyle/>
          <a:p>
            <a:pPr>
              <a:buClr>
                <a:srgbClr val="000000"/>
              </a:buClr>
            </a:pPr>
            <a:r>
              <a:rPr lang="en-US" sz="3200" b="1" kern="0">
                <a:solidFill>
                  <a:srgbClr val="FF0000"/>
                </a:solidFill>
                <a:latin typeface="Calibri"/>
                <a:ea typeface="Calibri"/>
                <a:cs typeface="Calibri"/>
                <a:sym typeface="Calibri"/>
              </a:rPr>
              <a:t>R</a:t>
            </a:r>
            <a:endParaRPr sz="3200" b="1" kern="0">
              <a:solidFill>
                <a:srgbClr val="FF0000"/>
              </a:solidFill>
              <a:latin typeface="Calibri"/>
              <a:ea typeface="Calibri"/>
              <a:cs typeface="Calibri"/>
              <a:sym typeface="Calibri"/>
            </a:endParaRPr>
          </a:p>
        </p:txBody>
      </p:sp>
      <p:sp>
        <p:nvSpPr>
          <p:cNvPr id="651" name="Shape 651"/>
          <p:cNvSpPr txBox="1"/>
          <p:nvPr/>
        </p:nvSpPr>
        <p:spPr>
          <a:xfrm>
            <a:off x="8870651" y="5257801"/>
            <a:ext cx="444352" cy="584775"/>
          </a:xfrm>
          <a:prstGeom prst="rect">
            <a:avLst/>
          </a:prstGeom>
          <a:noFill/>
          <a:ln>
            <a:noFill/>
          </a:ln>
        </p:spPr>
        <p:txBody>
          <a:bodyPr spcFirstLastPara="1" wrap="square" lIns="91425" tIns="45700" rIns="91425" bIns="45700" anchor="t" anchorCtr="0">
            <a:noAutofit/>
          </a:bodyPr>
          <a:lstStyle/>
          <a:p>
            <a:pPr>
              <a:buClr>
                <a:srgbClr val="000000"/>
              </a:buClr>
            </a:pPr>
            <a:r>
              <a:rPr lang="en-US" sz="3200" b="1" kern="0">
                <a:solidFill>
                  <a:srgbClr val="FF0000"/>
                </a:solidFill>
                <a:latin typeface="Calibri"/>
                <a:ea typeface="Calibri"/>
                <a:cs typeface="Calibri"/>
                <a:sym typeface="Calibri"/>
              </a:rPr>
              <a:t>G</a:t>
            </a:r>
            <a:endParaRPr sz="3200" b="1" kern="0">
              <a:solidFill>
                <a:srgbClr val="FF0000"/>
              </a:solidFill>
              <a:latin typeface="Calibri"/>
              <a:ea typeface="Calibri"/>
              <a:cs typeface="Calibri"/>
              <a:sym typeface="Calibri"/>
            </a:endParaRPr>
          </a:p>
        </p:txBody>
      </p:sp>
      <p:sp>
        <p:nvSpPr>
          <p:cNvPr id="652" name="Shape 652"/>
          <p:cNvSpPr txBox="1"/>
          <p:nvPr/>
        </p:nvSpPr>
        <p:spPr>
          <a:xfrm>
            <a:off x="9175451" y="5181601"/>
            <a:ext cx="461986" cy="584775"/>
          </a:xfrm>
          <a:prstGeom prst="rect">
            <a:avLst/>
          </a:prstGeom>
          <a:noFill/>
          <a:ln>
            <a:noFill/>
          </a:ln>
        </p:spPr>
        <p:txBody>
          <a:bodyPr spcFirstLastPara="1" wrap="square" lIns="91425" tIns="45700" rIns="91425" bIns="45700" anchor="t" anchorCtr="0">
            <a:noAutofit/>
          </a:bodyPr>
          <a:lstStyle/>
          <a:p>
            <a:pPr>
              <a:buClr>
                <a:srgbClr val="000000"/>
              </a:buClr>
            </a:pPr>
            <a:r>
              <a:rPr lang="en-US" sz="3200" b="1" kern="0">
                <a:solidFill>
                  <a:srgbClr val="FF0000"/>
                </a:solidFill>
                <a:latin typeface="Calibri"/>
                <a:ea typeface="Calibri"/>
                <a:cs typeface="Calibri"/>
                <a:sym typeface="Calibri"/>
              </a:rPr>
              <a:t>O</a:t>
            </a:r>
            <a:endParaRPr sz="3200" b="1" kern="0">
              <a:solidFill>
                <a:srgbClr val="FF0000"/>
              </a:solidFill>
              <a:latin typeface="Calibri"/>
              <a:ea typeface="Calibri"/>
              <a:cs typeface="Calibri"/>
              <a:sym typeface="Calibri"/>
            </a:endParaRPr>
          </a:p>
        </p:txBody>
      </p:sp>
      <p:sp>
        <p:nvSpPr>
          <p:cNvPr id="653" name="Shape 653"/>
          <p:cNvSpPr txBox="1"/>
          <p:nvPr/>
        </p:nvSpPr>
        <p:spPr>
          <a:xfrm>
            <a:off x="9480251" y="5029201"/>
            <a:ext cx="455574" cy="584775"/>
          </a:xfrm>
          <a:prstGeom prst="rect">
            <a:avLst/>
          </a:prstGeom>
          <a:noFill/>
          <a:ln>
            <a:noFill/>
          </a:ln>
        </p:spPr>
        <p:txBody>
          <a:bodyPr spcFirstLastPara="1" wrap="square" lIns="91425" tIns="45700" rIns="91425" bIns="45700" anchor="t" anchorCtr="0">
            <a:noAutofit/>
          </a:bodyPr>
          <a:lstStyle/>
          <a:p>
            <a:pPr>
              <a:buClr>
                <a:srgbClr val="000000"/>
              </a:buClr>
            </a:pPr>
            <a:r>
              <a:rPr lang="en-US" sz="3200" b="1" kern="0">
                <a:solidFill>
                  <a:srgbClr val="FF0000"/>
                </a:solidFill>
                <a:latin typeface="Calibri"/>
                <a:ea typeface="Calibri"/>
                <a:cs typeface="Calibri"/>
                <a:sym typeface="Calibri"/>
              </a:rPr>
              <a:t>N</a:t>
            </a:r>
            <a:endParaRPr sz="3200" b="1" kern="0">
              <a:solidFill>
                <a:srgbClr val="FF0000"/>
              </a:solidFill>
              <a:latin typeface="Calibri"/>
              <a:ea typeface="Calibri"/>
              <a:cs typeface="Calibri"/>
              <a:sym typeface="Calibri"/>
            </a:endParaRPr>
          </a:p>
        </p:txBody>
      </p:sp>
      <p:sp>
        <p:nvSpPr>
          <p:cNvPr id="13" name="Title 1">
            <a:extLst>
              <a:ext uri="{FF2B5EF4-FFF2-40B4-BE49-F238E27FC236}">
                <a16:creationId xmlns:a16="http://schemas.microsoft.com/office/drawing/2014/main" id="{0EF68848-0719-4EEB-B08B-8192A00C7E7E}"/>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rPr>
              <a:t>Climate Change Communication</a:t>
            </a:r>
            <a:br>
              <a:rPr lang="en-US" sz="3400" dirty="0">
                <a:latin typeface="+mj-lt"/>
                <a:cs typeface="American Typewriter"/>
              </a:rPr>
            </a:br>
            <a:r>
              <a:rPr lang="es-AR" sz="3400" dirty="0">
                <a:latin typeface="+mj-lt"/>
                <a:cs typeface="American Typewriter"/>
              </a:rPr>
              <a:t>Comunicación del cambio global</a:t>
            </a:r>
          </a:p>
        </p:txBody>
      </p:sp>
      <p:pic>
        <p:nvPicPr>
          <p:cNvPr id="14" name="Imagen 13">
            <a:extLst>
              <a:ext uri="{FF2B5EF4-FFF2-40B4-BE49-F238E27FC236}">
                <a16:creationId xmlns:a16="http://schemas.microsoft.com/office/drawing/2014/main" id="{ACB348FF-ECD4-4DB0-9967-794B94054D89}"/>
              </a:ext>
            </a:extLst>
          </p:cNvPr>
          <p:cNvPicPr>
            <a:picLocks noChangeAspect="1"/>
          </p:cNvPicPr>
          <p:nvPr/>
        </p:nvPicPr>
        <p:blipFill>
          <a:blip r:embed="rId5"/>
          <a:stretch>
            <a:fillRect/>
          </a:stretch>
        </p:blipFill>
        <p:spPr>
          <a:xfrm>
            <a:off x="-12268" y="418671"/>
            <a:ext cx="591363" cy="359695"/>
          </a:xfrm>
          <a:prstGeom prst="rect">
            <a:avLst/>
          </a:prstGeom>
        </p:spPr>
      </p:pic>
      <p:pic>
        <p:nvPicPr>
          <p:cNvPr id="15" name="Imagen 14">
            <a:extLst>
              <a:ext uri="{FF2B5EF4-FFF2-40B4-BE49-F238E27FC236}">
                <a16:creationId xmlns:a16="http://schemas.microsoft.com/office/drawing/2014/main" id="{0898D46C-A4CC-4D25-8B58-5CE2834D3C00}"/>
              </a:ext>
            </a:extLst>
          </p:cNvPr>
          <p:cNvPicPr>
            <a:picLocks noChangeAspect="1"/>
          </p:cNvPicPr>
          <p:nvPr/>
        </p:nvPicPr>
        <p:blipFill>
          <a:blip r:embed="rId6"/>
          <a:stretch>
            <a:fillRect/>
          </a:stretch>
        </p:blipFill>
        <p:spPr>
          <a:xfrm>
            <a:off x="0" y="917215"/>
            <a:ext cx="579095" cy="383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037F6C35-B9E2-4C27-A83D-736A27E55D4B}"/>
              </a:ext>
            </a:extLst>
          </p:cNvPr>
          <p:cNvSpPr>
            <a:spLocks noGrp="1"/>
          </p:cNvSpPr>
          <p:nvPr>
            <p:ph type="title"/>
          </p:nvPr>
        </p:nvSpPr>
        <p:spPr>
          <a:xfrm>
            <a:off x="856000" y="2638654"/>
            <a:ext cx="4805996" cy="1297115"/>
          </a:xfrm>
        </p:spPr>
        <p:txBody>
          <a:bodyPr vert="horz" lIns="91440" tIns="45720" rIns="91440" bIns="45720" rtlCol="0" anchor="t">
            <a:normAutofit fontScale="90000"/>
          </a:bodyPr>
          <a:lstStyle/>
          <a:p>
            <a:r>
              <a:rPr lang="en-US" sz="4100" kern="1200" dirty="0">
                <a:solidFill>
                  <a:srgbClr val="000000"/>
                </a:solidFill>
                <a:latin typeface="+mj-lt"/>
                <a:ea typeface="+mj-ea"/>
                <a:cs typeface="+mj-cs"/>
              </a:rPr>
              <a:t>Questions?</a:t>
            </a:r>
            <a:br>
              <a:rPr lang="en-US" sz="4100" kern="1200" dirty="0">
                <a:solidFill>
                  <a:srgbClr val="000000"/>
                </a:solidFill>
                <a:latin typeface="+mj-lt"/>
                <a:ea typeface="+mj-ea"/>
                <a:cs typeface="+mj-cs"/>
              </a:rPr>
            </a:br>
            <a:br>
              <a:rPr lang="en-US" sz="4100" kern="1200" dirty="0">
                <a:solidFill>
                  <a:srgbClr val="000000"/>
                </a:solidFill>
                <a:latin typeface="+mj-lt"/>
                <a:ea typeface="+mj-ea"/>
                <a:cs typeface="+mj-cs"/>
              </a:rPr>
            </a:br>
            <a:r>
              <a:rPr lang="en-US" sz="4100" kern="1200" dirty="0">
                <a:solidFill>
                  <a:srgbClr val="000000"/>
                </a:solidFill>
                <a:latin typeface="+mj-lt"/>
                <a:ea typeface="+mj-ea"/>
                <a:cs typeface="+mj-cs"/>
              </a:rPr>
              <a:t>¿</a:t>
            </a:r>
            <a:r>
              <a:rPr lang="en-US" sz="4100" kern="1200" dirty="0" err="1">
                <a:solidFill>
                  <a:srgbClr val="000000"/>
                </a:solidFill>
                <a:latin typeface="+mj-lt"/>
                <a:ea typeface="+mj-ea"/>
                <a:cs typeface="+mj-cs"/>
              </a:rPr>
              <a:t>Preguntas</a:t>
            </a:r>
            <a:r>
              <a:rPr lang="en-US" sz="4100" kern="1200" dirty="0">
                <a:solidFill>
                  <a:srgbClr val="000000"/>
                </a:solidFill>
                <a:latin typeface="+mj-lt"/>
                <a:ea typeface="+mj-ea"/>
                <a:cs typeface="+mj-cs"/>
              </a:rPr>
              <a:t>?</a:t>
            </a:r>
          </a:p>
        </p:txBody>
      </p:sp>
      <p:sp>
        <p:nvSpPr>
          <p:cNvPr id="2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54843760-8E51-406C-B0E0-C558C84D26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9770" y="1815320"/>
            <a:ext cx="4141760" cy="4141760"/>
          </a:xfrm>
          <a:prstGeom prst="rect">
            <a:avLst/>
          </a:prstGeom>
        </p:spPr>
      </p:pic>
    </p:spTree>
    <p:extLst>
      <p:ext uri="{BB962C8B-B14F-4D97-AF65-F5344CB8AC3E}">
        <p14:creationId xmlns:p14="http://schemas.microsoft.com/office/powerpoint/2010/main" val="274688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457202"/>
            <a:ext cx="11379201" cy="2980266"/>
          </a:xfrm>
        </p:spPr>
        <p:txBody>
          <a:bodyPr>
            <a:normAutofit/>
          </a:bodyPr>
          <a:lstStyle/>
          <a:p>
            <a:pPr marL="514350" indent="-514350">
              <a:buAutoNum type="arabicPeriod"/>
            </a:pPr>
            <a:r>
              <a:rPr lang="en-US" dirty="0"/>
              <a:t>The IAI cannot deliver on its mandate </a:t>
            </a:r>
            <a:r>
              <a:rPr lang="en-US" b="1" dirty="0"/>
              <a:t>without you</a:t>
            </a:r>
            <a:r>
              <a:rPr lang="en-US" dirty="0"/>
              <a:t>: </a:t>
            </a:r>
            <a:r>
              <a:rPr lang="en-US" b="1" dirty="0">
                <a:solidFill>
                  <a:srgbClr val="ED7D31"/>
                </a:solidFill>
              </a:rPr>
              <a:t>our research must guide, drive policy action by IAI´s Parties</a:t>
            </a:r>
          </a:p>
          <a:p>
            <a:pPr marL="514350" indent="-514350">
              <a:buAutoNum type="arabicPeriod" startAt="2"/>
            </a:pPr>
            <a:r>
              <a:rPr lang="en-US" dirty="0"/>
              <a:t>Effective </a:t>
            </a:r>
            <a:r>
              <a:rPr lang="en-US" b="1" dirty="0">
                <a:solidFill>
                  <a:schemeClr val="accent2"/>
                </a:solidFill>
              </a:rPr>
              <a:t>external</a:t>
            </a:r>
            <a:r>
              <a:rPr lang="en-US" dirty="0"/>
              <a:t> communication </a:t>
            </a:r>
            <a:r>
              <a:rPr lang="en-US" i="1" dirty="0"/>
              <a:t>can’t happen </a:t>
            </a:r>
            <a:r>
              <a:rPr lang="en-US" dirty="0"/>
              <a:t>without effective </a:t>
            </a:r>
            <a:r>
              <a:rPr lang="en-US" b="1" dirty="0">
                <a:solidFill>
                  <a:srgbClr val="ED7D31"/>
                </a:solidFill>
              </a:rPr>
              <a:t>internal</a:t>
            </a:r>
            <a:r>
              <a:rPr lang="en-US" dirty="0"/>
              <a:t> communication</a:t>
            </a:r>
          </a:p>
          <a:p>
            <a:pPr marL="514350" indent="-514350">
              <a:buAutoNum type="arabicPeriod" startAt="2"/>
            </a:pPr>
            <a:r>
              <a:rPr lang="en-US" dirty="0"/>
              <a:t>For your work to be </a:t>
            </a:r>
            <a:r>
              <a:rPr lang="en-US" b="1" dirty="0">
                <a:solidFill>
                  <a:srgbClr val="ED7D31"/>
                </a:solidFill>
              </a:rPr>
              <a:t>relevant to a policy-maker </a:t>
            </a:r>
            <a:r>
              <a:rPr lang="en-US" dirty="0"/>
              <a:t>&amp; other stakeholders, your research team needs to </a:t>
            </a:r>
            <a:r>
              <a:rPr lang="en-US" b="1" dirty="0"/>
              <a:t>have a clear </a:t>
            </a:r>
            <a:r>
              <a:rPr lang="en-US" b="1" dirty="0" err="1"/>
              <a:t>comms</a:t>
            </a:r>
            <a:r>
              <a:rPr lang="en-US" b="1" dirty="0"/>
              <a:t> plan</a:t>
            </a:r>
          </a:p>
          <a:p>
            <a:pPr marL="514350" indent="-514350">
              <a:buAutoNum type="arabicPeriod"/>
            </a:pPr>
            <a:endParaRPr lang="en-US" dirty="0"/>
          </a:p>
          <a:p>
            <a:pPr marL="514350" indent="-514350">
              <a:buAutoNum type="arabicPeriod"/>
            </a:pPr>
            <a:endParaRPr lang="en-US" dirty="0"/>
          </a:p>
        </p:txBody>
      </p:sp>
      <p:sp>
        <p:nvSpPr>
          <p:cNvPr id="6" name="Content Placeholder 2"/>
          <p:cNvSpPr txBox="1">
            <a:spLocks/>
          </p:cNvSpPr>
          <p:nvPr/>
        </p:nvSpPr>
        <p:spPr>
          <a:xfrm>
            <a:off x="338667" y="3725336"/>
            <a:ext cx="11514667" cy="29802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s-ES_tradnl" dirty="0"/>
              <a:t>El IAI no puede cumplir su mandato </a:t>
            </a:r>
            <a:r>
              <a:rPr lang="es-ES_tradnl" b="1" dirty="0"/>
              <a:t>sin ustedes</a:t>
            </a:r>
            <a:r>
              <a:rPr lang="es-ES_tradnl" dirty="0"/>
              <a:t>: </a:t>
            </a:r>
            <a:r>
              <a:rPr lang="es-ES_tradnl" b="1" dirty="0">
                <a:solidFill>
                  <a:srgbClr val="ED7D31"/>
                </a:solidFill>
              </a:rPr>
              <a:t>nuestra investigación debe orientar y guiar las políticas de las Partes del IAI</a:t>
            </a:r>
          </a:p>
          <a:p>
            <a:pPr marL="514350" indent="-514350">
              <a:buFont typeface="Arial" panose="020B0604020202020204" pitchFamily="34" charset="0"/>
              <a:buAutoNum type="arabicPeriod" startAt="2"/>
            </a:pPr>
            <a:r>
              <a:rPr lang="es-ES_tradnl" i="1" dirty="0"/>
              <a:t>No puede haber</a:t>
            </a:r>
            <a:r>
              <a:rPr lang="es-ES_tradnl" dirty="0"/>
              <a:t> comunicación </a:t>
            </a:r>
            <a:r>
              <a:rPr lang="es-ES_tradnl" b="1" dirty="0">
                <a:solidFill>
                  <a:schemeClr val="accent2"/>
                </a:solidFill>
              </a:rPr>
              <a:t>externa</a:t>
            </a:r>
            <a:r>
              <a:rPr lang="es-ES_tradnl" dirty="0"/>
              <a:t> efectiva sin una comunicación </a:t>
            </a:r>
            <a:r>
              <a:rPr lang="es-ES_tradnl" b="1" dirty="0">
                <a:solidFill>
                  <a:srgbClr val="ED7D31"/>
                </a:solidFill>
              </a:rPr>
              <a:t>interna</a:t>
            </a:r>
            <a:r>
              <a:rPr lang="es-ES_tradnl" dirty="0"/>
              <a:t> efectiva</a:t>
            </a:r>
          </a:p>
          <a:p>
            <a:pPr marL="514350" indent="-514350">
              <a:buFont typeface="Arial" panose="020B0604020202020204" pitchFamily="34" charset="0"/>
              <a:buAutoNum type="arabicPeriod" startAt="2"/>
            </a:pPr>
            <a:r>
              <a:rPr lang="es-ES_tradnl" dirty="0"/>
              <a:t>Para que su trabajo sea </a:t>
            </a:r>
            <a:r>
              <a:rPr lang="es-ES_tradnl" b="1" dirty="0">
                <a:solidFill>
                  <a:srgbClr val="ED7D31"/>
                </a:solidFill>
              </a:rPr>
              <a:t>pertinente para los formuladores de políticas</a:t>
            </a:r>
            <a:r>
              <a:rPr lang="es-ES_tradnl" dirty="0"/>
              <a:t> y otros actores interesados, el equipo de investigación </a:t>
            </a:r>
            <a:r>
              <a:rPr lang="es-ES_tradnl" b="1" dirty="0"/>
              <a:t>debe tener un plan de comunicación claro</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p:txBody>
      </p:sp>
    </p:spTree>
    <p:extLst>
      <p:ext uri="{BB962C8B-B14F-4D97-AF65-F5344CB8AC3E}">
        <p14:creationId xmlns:p14="http://schemas.microsoft.com/office/powerpoint/2010/main" val="60446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21" y="166069"/>
            <a:ext cx="11474906" cy="1325563"/>
          </a:xfrm>
        </p:spPr>
        <p:txBody>
          <a:bodyPr>
            <a:noAutofit/>
          </a:bodyPr>
          <a:lstStyle/>
          <a:p>
            <a:r>
              <a:rPr lang="en-US" sz="3400" b="1" dirty="0">
                <a:cs typeface="American Typewriter"/>
              </a:rPr>
              <a:t>Connecting people to Science - </a:t>
            </a:r>
            <a:r>
              <a:rPr lang="en-US" sz="3400" dirty="0">
                <a:cs typeface="American Typewriter"/>
              </a:rPr>
              <a:t>connecting the dots </a:t>
            </a:r>
            <a:br>
              <a:rPr lang="en-US" sz="3400" b="1" dirty="0">
                <a:cs typeface="American Typewriter"/>
              </a:rPr>
            </a:br>
            <a:r>
              <a:rPr lang="en-US" sz="3400" b="1" dirty="0" err="1">
                <a:cs typeface="American Typewriter"/>
              </a:rPr>
              <a:t>Conectar</a:t>
            </a:r>
            <a:r>
              <a:rPr lang="en-US" sz="3400" b="1" dirty="0">
                <a:cs typeface="American Typewriter"/>
              </a:rPr>
              <a:t> a la </a:t>
            </a:r>
            <a:r>
              <a:rPr lang="en-US" sz="3400" b="1" dirty="0" err="1">
                <a:cs typeface="American Typewriter"/>
              </a:rPr>
              <a:t>gente</a:t>
            </a:r>
            <a:r>
              <a:rPr lang="en-US" sz="3400" b="1" dirty="0">
                <a:cs typeface="American Typewriter"/>
              </a:rPr>
              <a:t> con la </a:t>
            </a:r>
            <a:r>
              <a:rPr lang="en-US" sz="3400" b="1" dirty="0" err="1">
                <a:cs typeface="American Typewriter"/>
              </a:rPr>
              <a:t>ciencia</a:t>
            </a:r>
            <a:r>
              <a:rPr lang="en-US" sz="3400" b="1" dirty="0">
                <a:cs typeface="American Typewriter"/>
              </a:rPr>
              <a:t> </a:t>
            </a:r>
            <a:r>
              <a:rPr lang="en-US" sz="3400" dirty="0">
                <a:cs typeface="American Typewriter"/>
              </a:rPr>
              <a:t>– </a:t>
            </a:r>
            <a:r>
              <a:rPr lang="es-AR" sz="3400" dirty="0">
                <a:cs typeface="American Typewriter"/>
              </a:rPr>
              <a:t>unir los puntos</a:t>
            </a:r>
          </a:p>
        </p:txBody>
      </p:sp>
      <p:pic>
        <p:nvPicPr>
          <p:cNvPr id="6" name="Content Placeholder 5" descr="IMG_2448.jpeg"/>
          <p:cNvPicPr>
            <a:picLocks noGrp="1" noChangeAspect="1"/>
          </p:cNvPicPr>
          <p:nvPr>
            <p:ph idx="1"/>
          </p:nvPr>
        </p:nvPicPr>
        <p:blipFill>
          <a:blip r:embed="rId3">
            <a:extLst>
              <a:ext uri="{28A0092B-C50C-407E-A947-70E740481C1C}">
                <a14:useLocalDpi xmlns:a14="http://schemas.microsoft.com/office/drawing/2010/main" val="0"/>
              </a:ext>
            </a:extLst>
          </a:blip>
          <a:srcRect t="20928" b="20928"/>
          <a:stretch>
            <a:fillRect/>
          </a:stretch>
        </p:blipFill>
        <p:spPr>
          <a:xfrm>
            <a:off x="883097" y="1603901"/>
            <a:ext cx="9071258" cy="3775431"/>
          </a:xfrm>
        </p:spPr>
      </p:pic>
      <p:sp>
        <p:nvSpPr>
          <p:cNvPr id="10" name="TextBox 9"/>
          <p:cNvSpPr txBox="1"/>
          <p:nvPr/>
        </p:nvSpPr>
        <p:spPr>
          <a:xfrm>
            <a:off x="883097" y="5491602"/>
            <a:ext cx="7667958" cy="1200329"/>
          </a:xfrm>
          <a:prstGeom prst="rect">
            <a:avLst/>
          </a:prstGeom>
          <a:noFill/>
        </p:spPr>
        <p:txBody>
          <a:bodyPr wrap="square" rtlCol="0">
            <a:spAutoFit/>
          </a:bodyPr>
          <a:lstStyle/>
          <a:p>
            <a:r>
              <a:rPr lang="en-US" dirty="0"/>
              <a:t>Manuel </a:t>
            </a:r>
            <a:r>
              <a:rPr lang="en-US" dirty="0" err="1"/>
              <a:t>Pulgar</a:t>
            </a:r>
            <a:r>
              <a:rPr lang="en-US" dirty="0"/>
              <a:t>-Vidal, former Minister of Environment of Peru and one of the lead negotiators of the Paris Agreement / </a:t>
            </a:r>
            <a:r>
              <a:rPr lang="en-US" dirty="0" err="1"/>
              <a:t>Exministro</a:t>
            </a:r>
            <a:r>
              <a:rPr lang="en-US" dirty="0"/>
              <a:t> del </a:t>
            </a:r>
            <a:r>
              <a:rPr lang="en-US" dirty="0" err="1"/>
              <a:t>Ambiente</a:t>
            </a:r>
            <a:r>
              <a:rPr lang="en-US" dirty="0"/>
              <a:t> de </a:t>
            </a:r>
            <a:r>
              <a:rPr lang="en-US" dirty="0" err="1"/>
              <a:t>Perú</a:t>
            </a:r>
            <a:r>
              <a:rPr lang="en-US" dirty="0"/>
              <a:t> y </a:t>
            </a:r>
            <a:r>
              <a:rPr lang="en-US" dirty="0" err="1"/>
              <a:t>uno</a:t>
            </a:r>
            <a:r>
              <a:rPr lang="en-US" dirty="0"/>
              <a:t> de los </a:t>
            </a:r>
            <a:r>
              <a:rPr lang="en-US" dirty="0" err="1"/>
              <a:t>principales</a:t>
            </a:r>
            <a:r>
              <a:rPr lang="en-US" dirty="0"/>
              <a:t> </a:t>
            </a:r>
            <a:r>
              <a:rPr lang="en-US" dirty="0" err="1"/>
              <a:t>negociadores</a:t>
            </a:r>
            <a:r>
              <a:rPr lang="en-US" dirty="0"/>
              <a:t> del </a:t>
            </a:r>
            <a:r>
              <a:rPr lang="en-US" dirty="0" err="1"/>
              <a:t>Acuerdo</a:t>
            </a:r>
            <a:r>
              <a:rPr lang="en-US" dirty="0"/>
              <a:t> de </a:t>
            </a:r>
            <a:r>
              <a:rPr lang="en-US" dirty="0" err="1"/>
              <a:t>París</a:t>
            </a:r>
            <a:r>
              <a:rPr lang="en-US" dirty="0"/>
              <a:t> || Marcos Regis da Silva, IAI Executive Director / Director </a:t>
            </a:r>
            <a:r>
              <a:rPr lang="en-US" dirty="0" err="1"/>
              <a:t>Ejecutivo</a:t>
            </a:r>
            <a:r>
              <a:rPr lang="en-US" dirty="0"/>
              <a:t> del IAI</a:t>
            </a:r>
          </a:p>
        </p:txBody>
      </p:sp>
      <p:pic>
        <p:nvPicPr>
          <p:cNvPr id="7" name="Imagen 6">
            <a:extLst>
              <a:ext uri="{FF2B5EF4-FFF2-40B4-BE49-F238E27FC236}">
                <a16:creationId xmlns:a16="http://schemas.microsoft.com/office/drawing/2014/main" id="{62274558-4637-46FF-9880-357427B89CA1}"/>
              </a:ext>
            </a:extLst>
          </p:cNvPr>
          <p:cNvPicPr>
            <a:picLocks noChangeAspect="1"/>
          </p:cNvPicPr>
          <p:nvPr/>
        </p:nvPicPr>
        <p:blipFill>
          <a:blip r:embed="rId4"/>
          <a:stretch>
            <a:fillRect/>
          </a:stretch>
        </p:blipFill>
        <p:spPr>
          <a:xfrm>
            <a:off x="-12268" y="418671"/>
            <a:ext cx="591363" cy="359695"/>
          </a:xfrm>
          <a:prstGeom prst="rect">
            <a:avLst/>
          </a:prstGeom>
        </p:spPr>
      </p:pic>
      <p:pic>
        <p:nvPicPr>
          <p:cNvPr id="8" name="Imagen 7">
            <a:extLst>
              <a:ext uri="{FF2B5EF4-FFF2-40B4-BE49-F238E27FC236}">
                <a16:creationId xmlns:a16="http://schemas.microsoft.com/office/drawing/2014/main" id="{04FC26E2-4FC9-44D8-B981-F0C4346E1D49}"/>
              </a:ext>
            </a:extLst>
          </p:cNvPr>
          <p:cNvPicPr>
            <a:picLocks noChangeAspect="1"/>
          </p:cNvPicPr>
          <p:nvPr/>
        </p:nvPicPr>
        <p:blipFill>
          <a:blip r:embed="rId5"/>
          <a:stretch>
            <a:fillRect/>
          </a:stretch>
        </p:blipFill>
        <p:spPr>
          <a:xfrm>
            <a:off x="0" y="917215"/>
            <a:ext cx="542591" cy="359695"/>
          </a:xfrm>
          <a:prstGeom prst="rect">
            <a:avLst/>
          </a:prstGeom>
        </p:spPr>
      </p:pic>
    </p:spTree>
    <p:extLst>
      <p:ext uri="{BB962C8B-B14F-4D97-AF65-F5344CB8AC3E}">
        <p14:creationId xmlns:p14="http://schemas.microsoft.com/office/powerpoint/2010/main" val="391050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1599" y="2124299"/>
            <a:ext cx="5562187" cy="3539431"/>
          </a:xfrm>
          <a:prstGeom prst="rect">
            <a:avLst/>
          </a:prstGeom>
          <a:noFill/>
        </p:spPr>
        <p:txBody>
          <a:bodyPr wrap="square" rtlCol="0">
            <a:spAutoFit/>
          </a:bodyPr>
          <a:lstStyle/>
          <a:p>
            <a:pPr marL="514350" indent="-514350">
              <a:buAutoNum type="arabicPeriod"/>
            </a:pPr>
            <a:r>
              <a:rPr lang="en-US" sz="2800" b="1" dirty="0">
                <a:solidFill>
                  <a:srgbClr val="ED7D31"/>
                </a:solidFill>
              </a:rPr>
              <a:t>Six degrees of separation</a:t>
            </a:r>
            <a:r>
              <a:rPr lang="en-US" sz="2800" dirty="0"/>
              <a:t>: where do you, your co-PIs, stakeholders, students fit in the [big] picture? </a:t>
            </a:r>
            <a:r>
              <a:rPr lang="en-US" sz="2800" i="1" dirty="0"/>
              <a:t>You’re the reason behind it.</a:t>
            </a:r>
          </a:p>
          <a:p>
            <a:endParaRPr lang="en-US" sz="2800" i="1" dirty="0"/>
          </a:p>
          <a:p>
            <a:pPr marL="514350" indent="-514350">
              <a:buFont typeface="+mj-lt"/>
              <a:buAutoNum type="arabicPeriod" startAt="2"/>
            </a:pPr>
            <a:r>
              <a:rPr lang="en-US" sz="2800" b="1" dirty="0">
                <a:solidFill>
                  <a:srgbClr val="ED7D31"/>
                </a:solidFill>
              </a:rPr>
              <a:t>Seeing the big picture: </a:t>
            </a:r>
            <a:r>
              <a:rPr lang="en-US" sz="2800" dirty="0"/>
              <a:t>“Connecting the dots is the new trend!”</a:t>
            </a:r>
          </a:p>
        </p:txBody>
      </p:sp>
      <p:sp>
        <p:nvSpPr>
          <p:cNvPr id="7" name="TextBox 6"/>
          <p:cNvSpPr txBox="1"/>
          <p:nvPr/>
        </p:nvSpPr>
        <p:spPr>
          <a:xfrm>
            <a:off x="6212905" y="2124299"/>
            <a:ext cx="5562187" cy="3539431"/>
          </a:xfrm>
          <a:prstGeom prst="rect">
            <a:avLst/>
          </a:prstGeom>
          <a:noFill/>
        </p:spPr>
        <p:txBody>
          <a:bodyPr wrap="square" rtlCol="0">
            <a:spAutoFit/>
          </a:bodyPr>
          <a:lstStyle/>
          <a:p>
            <a:pPr marL="514350" indent="-514350">
              <a:buAutoNum type="arabicPeriod"/>
            </a:pPr>
            <a:r>
              <a:rPr lang="es-ES_tradnl" sz="2800" b="1" dirty="0">
                <a:solidFill>
                  <a:srgbClr val="ED7D31"/>
                </a:solidFill>
              </a:rPr>
              <a:t>Seis grados de separación</a:t>
            </a:r>
            <a:r>
              <a:rPr lang="es-ES_tradnl" sz="2800" dirty="0"/>
              <a:t>: ¿dónde se insertan ustedes, sus </a:t>
            </a:r>
            <a:r>
              <a:rPr lang="es-ES_tradnl" sz="2800" dirty="0" err="1"/>
              <a:t>co-PIs</a:t>
            </a:r>
            <a:r>
              <a:rPr lang="es-ES_tradnl" sz="2800" dirty="0"/>
              <a:t>, actores interesados y estudiantes en el panorama [general]? </a:t>
            </a:r>
            <a:r>
              <a:rPr lang="es-ES_tradnl" sz="2800" i="1" dirty="0"/>
              <a:t>Ustedes son la razón.</a:t>
            </a:r>
          </a:p>
          <a:p>
            <a:endParaRPr lang="es-ES_tradnl" sz="2800" i="1" dirty="0"/>
          </a:p>
          <a:p>
            <a:pPr marL="514350" indent="-514350">
              <a:buFont typeface="+mj-lt"/>
              <a:buAutoNum type="arabicPeriod" startAt="2"/>
            </a:pPr>
            <a:r>
              <a:rPr lang="es-ES_tradnl" sz="2800" b="1" dirty="0">
                <a:solidFill>
                  <a:srgbClr val="ED7D31"/>
                </a:solidFill>
              </a:rPr>
              <a:t>Ver todo el panorama: </a:t>
            </a:r>
            <a:r>
              <a:rPr lang="es-ES_tradnl" sz="2800" dirty="0">
                <a:solidFill>
                  <a:srgbClr val="000000"/>
                </a:solidFill>
              </a:rPr>
              <a:t>“¡Unir los puntos es la nueva tendencia!”</a:t>
            </a:r>
          </a:p>
        </p:txBody>
      </p:sp>
      <p:sp>
        <p:nvSpPr>
          <p:cNvPr id="8" name="Title 1">
            <a:extLst>
              <a:ext uri="{FF2B5EF4-FFF2-40B4-BE49-F238E27FC236}">
                <a16:creationId xmlns:a16="http://schemas.microsoft.com/office/drawing/2014/main" id="{E6BDDD64-8501-4D10-BCE9-948E7B3CCA4F}"/>
              </a:ext>
            </a:extLst>
          </p:cNvPr>
          <p:cNvSpPr>
            <a:spLocks noGrp="1"/>
          </p:cNvSpPr>
          <p:nvPr>
            <p:ph type="title"/>
          </p:nvPr>
        </p:nvSpPr>
        <p:spPr>
          <a:xfrm>
            <a:off x="748321" y="166069"/>
            <a:ext cx="11474906" cy="1325563"/>
          </a:xfrm>
        </p:spPr>
        <p:txBody>
          <a:bodyPr>
            <a:noAutofit/>
          </a:bodyPr>
          <a:lstStyle/>
          <a:p>
            <a:r>
              <a:rPr lang="en-US" sz="3400" b="1" dirty="0">
                <a:cs typeface="American Typewriter"/>
              </a:rPr>
              <a:t>Connecting people to Science - </a:t>
            </a:r>
            <a:r>
              <a:rPr lang="en-US" sz="3400" dirty="0">
                <a:cs typeface="American Typewriter"/>
              </a:rPr>
              <a:t>connecting the dots </a:t>
            </a:r>
            <a:br>
              <a:rPr lang="en-US" sz="3400" b="1" dirty="0">
                <a:cs typeface="American Typewriter"/>
              </a:rPr>
            </a:br>
            <a:r>
              <a:rPr lang="en-US" sz="3400" b="1" dirty="0" err="1">
                <a:cs typeface="American Typewriter"/>
              </a:rPr>
              <a:t>Conectar</a:t>
            </a:r>
            <a:r>
              <a:rPr lang="en-US" sz="3400" b="1" dirty="0">
                <a:cs typeface="American Typewriter"/>
              </a:rPr>
              <a:t> a la </a:t>
            </a:r>
            <a:r>
              <a:rPr lang="en-US" sz="3400" b="1" dirty="0" err="1">
                <a:cs typeface="American Typewriter"/>
              </a:rPr>
              <a:t>gente</a:t>
            </a:r>
            <a:r>
              <a:rPr lang="en-US" sz="3400" b="1" dirty="0">
                <a:cs typeface="American Typewriter"/>
              </a:rPr>
              <a:t> con la </a:t>
            </a:r>
            <a:r>
              <a:rPr lang="en-US" sz="3400" b="1" dirty="0" err="1">
                <a:cs typeface="American Typewriter"/>
              </a:rPr>
              <a:t>ciencia</a:t>
            </a:r>
            <a:r>
              <a:rPr lang="en-US" sz="3400" b="1" dirty="0">
                <a:cs typeface="American Typewriter"/>
              </a:rPr>
              <a:t> </a:t>
            </a:r>
            <a:r>
              <a:rPr lang="en-US" sz="3400" dirty="0">
                <a:cs typeface="American Typewriter"/>
              </a:rPr>
              <a:t>– </a:t>
            </a:r>
            <a:r>
              <a:rPr lang="es-AR" sz="3400" dirty="0">
                <a:cs typeface="American Typewriter"/>
              </a:rPr>
              <a:t>unir los puntos</a:t>
            </a:r>
          </a:p>
        </p:txBody>
      </p:sp>
      <p:pic>
        <p:nvPicPr>
          <p:cNvPr id="10" name="Imagen 9">
            <a:extLst>
              <a:ext uri="{FF2B5EF4-FFF2-40B4-BE49-F238E27FC236}">
                <a16:creationId xmlns:a16="http://schemas.microsoft.com/office/drawing/2014/main" id="{B163BA1F-4028-4DB3-AF53-084D9A1FC27B}"/>
              </a:ext>
            </a:extLst>
          </p:cNvPr>
          <p:cNvPicPr>
            <a:picLocks noChangeAspect="1"/>
          </p:cNvPicPr>
          <p:nvPr/>
        </p:nvPicPr>
        <p:blipFill>
          <a:blip r:embed="rId3"/>
          <a:stretch>
            <a:fillRect/>
          </a:stretch>
        </p:blipFill>
        <p:spPr>
          <a:xfrm>
            <a:off x="-12268" y="418671"/>
            <a:ext cx="591363" cy="359695"/>
          </a:xfrm>
          <a:prstGeom prst="rect">
            <a:avLst/>
          </a:prstGeom>
        </p:spPr>
      </p:pic>
      <p:pic>
        <p:nvPicPr>
          <p:cNvPr id="11" name="Imagen 10">
            <a:extLst>
              <a:ext uri="{FF2B5EF4-FFF2-40B4-BE49-F238E27FC236}">
                <a16:creationId xmlns:a16="http://schemas.microsoft.com/office/drawing/2014/main" id="{CC0BA196-C270-4A55-97E0-5DFC417ADAC8}"/>
              </a:ext>
            </a:extLst>
          </p:cNvPr>
          <p:cNvPicPr>
            <a:picLocks noChangeAspect="1"/>
          </p:cNvPicPr>
          <p:nvPr/>
        </p:nvPicPr>
        <p:blipFill>
          <a:blip r:embed="rId4"/>
          <a:stretch>
            <a:fillRect/>
          </a:stretch>
        </p:blipFill>
        <p:spPr>
          <a:xfrm>
            <a:off x="0" y="917215"/>
            <a:ext cx="579095" cy="383894"/>
          </a:xfrm>
          <a:prstGeom prst="rect">
            <a:avLst/>
          </a:prstGeom>
        </p:spPr>
      </p:pic>
    </p:spTree>
    <p:extLst>
      <p:ext uri="{BB962C8B-B14F-4D97-AF65-F5344CB8AC3E}">
        <p14:creationId xmlns:p14="http://schemas.microsoft.com/office/powerpoint/2010/main" val="89614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Shape 609" descr="climate conference.jpg"/>
          <p:cNvPicPr preferRelativeResize="0"/>
          <p:nvPr/>
        </p:nvPicPr>
        <p:blipFill rotWithShape="1">
          <a:blip r:embed="rId3">
            <a:alphaModFix/>
          </a:blip>
          <a:srcRect/>
          <a:stretch/>
        </p:blipFill>
        <p:spPr>
          <a:xfrm>
            <a:off x="488528" y="590476"/>
            <a:ext cx="6023717" cy="5479269"/>
          </a:xfrm>
          <a:prstGeom prst="rect">
            <a:avLst/>
          </a:prstGeom>
          <a:noFill/>
          <a:ln>
            <a:noFill/>
          </a:ln>
        </p:spPr>
      </p:pic>
      <p:sp>
        <p:nvSpPr>
          <p:cNvPr id="2" name="TextBox 1"/>
          <p:cNvSpPr txBox="1"/>
          <p:nvPr/>
        </p:nvSpPr>
        <p:spPr>
          <a:xfrm>
            <a:off x="6849241" y="1344951"/>
            <a:ext cx="5232400" cy="4401205"/>
          </a:xfrm>
          <a:prstGeom prst="rect">
            <a:avLst/>
          </a:prstGeom>
          <a:noFill/>
        </p:spPr>
        <p:txBody>
          <a:bodyPr wrap="square" rtlCol="0">
            <a:spAutoFit/>
          </a:bodyPr>
          <a:lstStyle/>
          <a:p>
            <a:r>
              <a:rPr lang="en-US" sz="2800" dirty="0"/>
              <a:t>Communications is an important means to an end. </a:t>
            </a:r>
          </a:p>
          <a:p>
            <a:r>
              <a:rPr lang="en-US" sz="2800" dirty="0"/>
              <a:t>Help the IAI disseminate your work!</a:t>
            </a:r>
          </a:p>
          <a:p>
            <a:endParaRPr lang="en-US" sz="2800" dirty="0"/>
          </a:p>
          <a:p>
            <a:endParaRPr lang="en-US" sz="2800" dirty="0"/>
          </a:p>
          <a:p>
            <a:r>
              <a:rPr lang="es-ES_tradnl" sz="2800" dirty="0"/>
              <a:t>La comunicación es un medio importante para lograr un fin. </a:t>
            </a:r>
          </a:p>
          <a:p>
            <a:r>
              <a:rPr lang="es-ES_tradnl" sz="2800" dirty="0"/>
              <a:t>¡Ayuden al IAI a diseminar vuestro trabajo!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2" name="TextBox 1"/>
          <p:cNvSpPr txBox="1"/>
          <p:nvPr/>
        </p:nvSpPr>
        <p:spPr>
          <a:xfrm>
            <a:off x="715823" y="944747"/>
            <a:ext cx="4859867" cy="4893648"/>
          </a:xfrm>
          <a:prstGeom prst="rect">
            <a:avLst/>
          </a:prstGeom>
          <a:noFill/>
        </p:spPr>
        <p:txBody>
          <a:bodyPr wrap="square" rtlCol="0">
            <a:spAutoFit/>
          </a:bodyPr>
          <a:lstStyle/>
          <a:p>
            <a:r>
              <a:rPr lang="en-US" sz="2800" dirty="0"/>
              <a:t>Think of communications NOT as something ELSE </a:t>
            </a:r>
          </a:p>
          <a:p>
            <a:r>
              <a:rPr lang="en-US" sz="2800" dirty="0"/>
              <a:t>that you need to do BUT a powerful tool </a:t>
            </a:r>
            <a:r>
              <a:rPr lang="en-US" sz="2800" b="1" dirty="0">
                <a:solidFill>
                  <a:srgbClr val="ED7D31"/>
                </a:solidFill>
              </a:rPr>
              <a:t>to make your voice heard</a:t>
            </a:r>
            <a:r>
              <a:rPr lang="en-US" sz="2800" dirty="0"/>
              <a:t>!</a:t>
            </a:r>
          </a:p>
          <a:p>
            <a:endParaRPr lang="en-US" sz="2800" dirty="0"/>
          </a:p>
          <a:p>
            <a:r>
              <a:rPr lang="en-US" sz="2800" dirty="0"/>
              <a:t>What’s your </a:t>
            </a:r>
            <a:r>
              <a:rPr lang="en-US" sz="2800" b="1" dirty="0">
                <a:solidFill>
                  <a:srgbClr val="ED7D31"/>
                </a:solidFill>
              </a:rPr>
              <a:t>strategy</a:t>
            </a:r>
            <a:r>
              <a:rPr lang="en-US" sz="2800" dirty="0"/>
              <a:t> </a:t>
            </a:r>
            <a:r>
              <a:rPr lang="en-US" sz="2800" b="1" dirty="0">
                <a:solidFill>
                  <a:srgbClr val="ED7D31"/>
                </a:solidFill>
              </a:rPr>
              <a:t>to communicate</a:t>
            </a:r>
            <a:r>
              <a:rPr lang="en-US" sz="2800" dirty="0"/>
              <a:t> your work so that they can understand you clearly and act?</a:t>
            </a:r>
          </a:p>
          <a:p>
            <a:endParaRPr lang="en-US" sz="3200" dirty="0"/>
          </a:p>
        </p:txBody>
      </p:sp>
      <p:sp>
        <p:nvSpPr>
          <p:cNvPr id="4" name="TextBox 3"/>
          <p:cNvSpPr txBox="1"/>
          <p:nvPr/>
        </p:nvSpPr>
        <p:spPr>
          <a:xfrm>
            <a:off x="6995089" y="882058"/>
            <a:ext cx="4854355" cy="4893648"/>
          </a:xfrm>
          <a:prstGeom prst="rect">
            <a:avLst/>
          </a:prstGeom>
          <a:noFill/>
        </p:spPr>
        <p:txBody>
          <a:bodyPr wrap="square" rtlCol="0">
            <a:spAutoFit/>
          </a:bodyPr>
          <a:lstStyle/>
          <a:p>
            <a:r>
              <a:rPr lang="es-ES_tradnl" sz="2800" dirty="0"/>
              <a:t>NO piensen en la comunicación como UNA COSA MÁS que deben hacer, SINO como una herramienta poderosa para </a:t>
            </a:r>
            <a:r>
              <a:rPr lang="es-ES_tradnl" sz="2800" b="1" dirty="0">
                <a:solidFill>
                  <a:srgbClr val="ED7D31"/>
                </a:solidFill>
              </a:rPr>
              <a:t>hacer oír vuestras voces</a:t>
            </a:r>
            <a:r>
              <a:rPr lang="es-ES_tradnl" sz="2800" dirty="0"/>
              <a:t>!</a:t>
            </a:r>
          </a:p>
          <a:p>
            <a:endParaRPr lang="es-ES_tradnl" sz="2800" dirty="0"/>
          </a:p>
          <a:p>
            <a:r>
              <a:rPr lang="es-ES_tradnl" sz="2800" dirty="0"/>
              <a:t>¿Qué </a:t>
            </a:r>
            <a:r>
              <a:rPr lang="es-ES_tradnl" sz="2800" b="1" dirty="0">
                <a:solidFill>
                  <a:srgbClr val="ED7D31"/>
                </a:solidFill>
              </a:rPr>
              <a:t>estrategia </a:t>
            </a:r>
            <a:r>
              <a:rPr lang="es-ES_tradnl" sz="2800" dirty="0">
                <a:solidFill>
                  <a:srgbClr val="000000"/>
                </a:solidFill>
              </a:rPr>
              <a:t>tienen</a:t>
            </a:r>
            <a:r>
              <a:rPr lang="es-ES_tradnl" sz="2800" b="1" dirty="0">
                <a:solidFill>
                  <a:srgbClr val="ED7D31"/>
                </a:solidFill>
              </a:rPr>
              <a:t> para comunicar </a:t>
            </a:r>
            <a:r>
              <a:rPr lang="es-ES_tradnl" sz="2800" dirty="0"/>
              <a:t>vuestro trabajo para que otros puedan entenderlos claramente y actuar?</a:t>
            </a:r>
          </a:p>
          <a:p>
            <a:endParaRPr lang="es-ES_tradnl" sz="3200" dirty="0"/>
          </a:p>
        </p:txBody>
      </p:sp>
    </p:spTree>
    <p:extLst>
      <p:ext uri="{BB962C8B-B14F-4D97-AF65-F5344CB8AC3E}">
        <p14:creationId xmlns:p14="http://schemas.microsoft.com/office/powerpoint/2010/main" val="349944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9095" y="1907056"/>
            <a:ext cx="11176000" cy="4230497"/>
          </a:xfrm>
        </p:spPr>
        <p:txBody>
          <a:bodyPr>
            <a:noAutofit/>
          </a:bodyPr>
          <a:lstStyle/>
          <a:p>
            <a:r>
              <a:rPr lang="en-US" sz="2200" b="1" dirty="0">
                <a:solidFill>
                  <a:srgbClr val="4472C4"/>
                </a:solidFill>
                <a:latin typeface="+mn-lt"/>
                <a:cs typeface="Arial" panose="020B0604020202020204" pitchFamily="34" charset="0"/>
              </a:rPr>
              <a:t>Raising awareness of the research </a:t>
            </a:r>
            <a:r>
              <a:rPr lang="en-US" sz="2200" dirty="0">
                <a:latin typeface="+mn-lt"/>
                <a:cs typeface="Arial" panose="020B0604020202020204" pitchFamily="34" charset="0"/>
              </a:rPr>
              <a:t>is an </a:t>
            </a:r>
            <a:r>
              <a:rPr lang="en-US" sz="2200" b="1" dirty="0">
                <a:solidFill>
                  <a:srgbClr val="4472C4"/>
                </a:solidFill>
                <a:latin typeface="+mn-lt"/>
                <a:cs typeface="Arial" panose="020B0604020202020204" pitchFamily="34" charset="0"/>
              </a:rPr>
              <a:t>important part of the comms </a:t>
            </a:r>
            <a:r>
              <a:rPr lang="en-US" sz="2200" dirty="0">
                <a:latin typeface="+mn-lt"/>
                <a:cs typeface="Arial" panose="020B0604020202020204" pitchFamily="34" charset="0"/>
              </a:rPr>
              <a:t>effort </a:t>
            </a:r>
          </a:p>
          <a:p>
            <a:r>
              <a:rPr lang="en-US" sz="2200" dirty="0">
                <a:latin typeface="+mn-lt"/>
                <a:cs typeface="Arial" panose="020B0604020202020204" pitchFamily="34" charset="0"/>
              </a:rPr>
              <a:t>IAI’s Comms Strategic Plan: aims to communicate messages with like-minded organizations, </a:t>
            </a:r>
            <a:r>
              <a:rPr lang="en-US" sz="2200" b="1" dirty="0">
                <a:solidFill>
                  <a:srgbClr val="4472C4"/>
                </a:solidFill>
                <a:latin typeface="+mn-lt"/>
                <a:cs typeface="Arial" panose="020B0604020202020204" pitchFamily="34" charset="0"/>
              </a:rPr>
              <a:t>coordinating </a:t>
            </a:r>
            <a:r>
              <a:rPr lang="en-US" sz="2200" dirty="0">
                <a:solidFill>
                  <a:srgbClr val="000000"/>
                </a:solidFill>
                <a:latin typeface="+mn-lt"/>
                <a:cs typeface="Arial" panose="020B0604020202020204" pitchFamily="34" charset="0"/>
              </a:rPr>
              <a:t>news and </a:t>
            </a:r>
            <a:r>
              <a:rPr lang="en-US" sz="2200" dirty="0">
                <a:latin typeface="+mn-lt"/>
                <a:cs typeface="Arial" panose="020B0604020202020204" pitchFamily="34" charset="0"/>
              </a:rPr>
              <a:t>use of </a:t>
            </a:r>
            <a:r>
              <a:rPr lang="en-US" sz="2200" b="1" dirty="0">
                <a:solidFill>
                  <a:srgbClr val="4472C4"/>
                </a:solidFill>
                <a:latin typeface="+mn-lt"/>
                <a:cs typeface="Arial" panose="020B0604020202020204" pitchFamily="34" charset="0"/>
              </a:rPr>
              <a:t>social media</a:t>
            </a:r>
            <a:r>
              <a:rPr lang="en-US" sz="2200" dirty="0">
                <a:solidFill>
                  <a:srgbClr val="4472C4"/>
                </a:solidFill>
                <a:latin typeface="+mn-lt"/>
                <a:cs typeface="Arial" panose="020B0604020202020204" pitchFamily="34" charset="0"/>
              </a:rPr>
              <a:t> </a:t>
            </a:r>
            <a:r>
              <a:rPr lang="en-US" sz="2200" b="1" dirty="0">
                <a:solidFill>
                  <a:srgbClr val="4472C4"/>
                </a:solidFill>
                <a:latin typeface="+mn-lt"/>
                <a:cs typeface="Arial" panose="020B0604020202020204" pitchFamily="34" charset="0"/>
              </a:rPr>
              <a:t>to</a:t>
            </a:r>
            <a:r>
              <a:rPr lang="en-US" sz="2200" dirty="0">
                <a:solidFill>
                  <a:srgbClr val="4472C4"/>
                </a:solidFill>
                <a:latin typeface="+mn-lt"/>
                <a:cs typeface="Arial" panose="020B0604020202020204" pitchFamily="34" charset="0"/>
              </a:rPr>
              <a:t> </a:t>
            </a:r>
            <a:r>
              <a:rPr lang="en-US" sz="2200" b="1" dirty="0">
                <a:solidFill>
                  <a:srgbClr val="4472C4"/>
                </a:solidFill>
                <a:latin typeface="+mn-lt"/>
                <a:cs typeface="Arial" panose="020B0604020202020204" pitchFamily="34" charset="0"/>
              </a:rPr>
              <a:t>amplify messages </a:t>
            </a:r>
            <a:r>
              <a:rPr lang="en-US" sz="2200" dirty="0">
                <a:solidFill>
                  <a:schemeClr val="tx1"/>
                </a:solidFill>
                <a:latin typeface="+mn-lt"/>
                <a:cs typeface="Arial" panose="020B0604020202020204" pitchFamily="34" charset="0"/>
              </a:rPr>
              <a:t>with partners</a:t>
            </a:r>
            <a:r>
              <a:rPr lang="en-US" sz="2200" dirty="0">
                <a:latin typeface="+mn-lt"/>
                <a:cs typeface="Arial" panose="020B0604020202020204" pitchFamily="34" charset="0"/>
              </a:rPr>
              <a:t> (joint press releases, joint side-events have proven to be a successful outreach practice)</a:t>
            </a:r>
          </a:p>
          <a:p>
            <a:endParaRPr lang="en-US" sz="2200" b="1" dirty="0">
              <a:solidFill>
                <a:srgbClr val="4472C4"/>
              </a:solidFill>
              <a:latin typeface="+mn-lt"/>
              <a:cs typeface="Arial" panose="020B0604020202020204" pitchFamily="34" charset="0"/>
            </a:endParaRPr>
          </a:p>
          <a:p>
            <a:r>
              <a:rPr lang="es-AR" sz="2200" b="1" dirty="0">
                <a:solidFill>
                  <a:srgbClr val="4472C4"/>
                </a:solidFill>
                <a:latin typeface="+mn-lt"/>
                <a:cs typeface="Arial" panose="020B0604020202020204" pitchFamily="34" charset="0"/>
              </a:rPr>
              <a:t>Dar a conocer la investigación </a:t>
            </a:r>
            <a:r>
              <a:rPr lang="es-AR" sz="2200" dirty="0">
                <a:latin typeface="+mn-lt"/>
                <a:cs typeface="Arial" panose="020B0604020202020204" pitchFamily="34" charset="0"/>
              </a:rPr>
              <a:t>es una </a:t>
            </a:r>
            <a:r>
              <a:rPr lang="es-AR" sz="2200" b="1" dirty="0">
                <a:solidFill>
                  <a:srgbClr val="4472C4"/>
                </a:solidFill>
                <a:latin typeface="+mn-lt"/>
                <a:cs typeface="Arial" panose="020B0604020202020204" pitchFamily="34" charset="0"/>
              </a:rPr>
              <a:t>parte importante del </a:t>
            </a:r>
            <a:r>
              <a:rPr lang="es-AR" sz="2200" dirty="0">
                <a:solidFill>
                  <a:schemeClr val="tx1"/>
                </a:solidFill>
                <a:latin typeface="+mn-lt"/>
                <a:cs typeface="Arial" panose="020B0604020202020204" pitchFamily="34" charset="0"/>
              </a:rPr>
              <a:t>esfuerzo</a:t>
            </a:r>
            <a:r>
              <a:rPr lang="es-AR" sz="2200" b="1" dirty="0">
                <a:solidFill>
                  <a:schemeClr val="tx1"/>
                </a:solidFill>
                <a:latin typeface="+mn-lt"/>
                <a:cs typeface="Arial" panose="020B0604020202020204" pitchFamily="34" charset="0"/>
              </a:rPr>
              <a:t> </a:t>
            </a:r>
            <a:r>
              <a:rPr lang="es-AR" sz="2200" b="1" dirty="0">
                <a:solidFill>
                  <a:srgbClr val="4472C4"/>
                </a:solidFill>
                <a:latin typeface="+mn-lt"/>
                <a:cs typeface="Arial" panose="020B0604020202020204" pitchFamily="34" charset="0"/>
              </a:rPr>
              <a:t>de la comunicación</a:t>
            </a:r>
            <a:endParaRPr lang="es-AR" sz="2200" dirty="0">
              <a:latin typeface="+mn-lt"/>
              <a:cs typeface="Arial" panose="020B0604020202020204" pitchFamily="34" charset="0"/>
            </a:endParaRPr>
          </a:p>
          <a:p>
            <a:r>
              <a:rPr lang="es-AR" sz="2200" dirty="0">
                <a:latin typeface="+mn-lt"/>
                <a:cs typeface="Arial" panose="020B0604020202020204" pitchFamily="34" charset="0"/>
              </a:rPr>
              <a:t>Plan de comunicación estratégica del IAI: tiene por objeto la comunicación </a:t>
            </a:r>
            <a:r>
              <a:rPr lang="es-AR" sz="2200" dirty="0">
                <a:latin typeface="+mn-lt"/>
              </a:rPr>
              <a:t>de mensajes con organizaciones afines mediante el </a:t>
            </a:r>
            <a:r>
              <a:rPr lang="es-AR" sz="2200" b="1" dirty="0">
                <a:solidFill>
                  <a:schemeClr val="accent1"/>
                </a:solidFill>
                <a:latin typeface="+mn-lt"/>
              </a:rPr>
              <a:t>uso </a:t>
            </a:r>
            <a:r>
              <a:rPr lang="es-AR" sz="2200" b="1" dirty="0">
                <a:solidFill>
                  <a:srgbClr val="4472C4"/>
                </a:solidFill>
                <a:latin typeface="+mn-lt"/>
              </a:rPr>
              <a:t>coordinado de las redes </a:t>
            </a:r>
            <a:r>
              <a:rPr lang="es-AR" sz="2200" b="1" dirty="0">
                <a:solidFill>
                  <a:schemeClr val="accent1"/>
                </a:solidFill>
                <a:latin typeface="+mn-lt"/>
              </a:rPr>
              <a:t>sociales para amplificar los mensajes </a:t>
            </a:r>
            <a:r>
              <a:rPr lang="es-AR" sz="2200" dirty="0">
                <a:latin typeface="+mn-lt"/>
              </a:rPr>
              <a:t>de los socios </a:t>
            </a:r>
            <a:r>
              <a:rPr lang="es-AR" sz="2200" dirty="0">
                <a:latin typeface="+mn-lt"/>
                <a:cs typeface="Arial" panose="020B0604020202020204" pitchFamily="34" charset="0"/>
              </a:rPr>
              <a:t> (los comunicados de prensa y eventos paralelos conjuntos han resultado una práctica exitosa de difusión)</a:t>
            </a:r>
          </a:p>
        </p:txBody>
      </p:sp>
      <p:sp>
        <p:nvSpPr>
          <p:cNvPr id="4" name="Title 1">
            <a:extLst>
              <a:ext uri="{FF2B5EF4-FFF2-40B4-BE49-F238E27FC236}">
                <a16:creationId xmlns:a16="http://schemas.microsoft.com/office/drawing/2014/main" id="{1F69760D-7F6B-4A6E-BF28-A54F8D062812}"/>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cs typeface="American Typewriter"/>
              </a:rPr>
              <a:t>Raising Awareness and Outreach </a:t>
            </a:r>
            <a:br>
              <a:rPr lang="en-US" sz="3400" dirty="0">
                <a:latin typeface="+mj-lt"/>
                <a:cs typeface="American Typewriter"/>
              </a:rPr>
            </a:br>
            <a:r>
              <a:rPr lang="es-AR" sz="3400" dirty="0">
                <a:latin typeface="+mj-lt"/>
                <a:cs typeface="American Typewriter"/>
              </a:rPr>
              <a:t>La </a:t>
            </a:r>
            <a:r>
              <a:rPr lang="es-AR" sz="3400" dirty="0" err="1">
                <a:latin typeface="+mj-lt"/>
                <a:cs typeface="American Typewriter"/>
              </a:rPr>
              <a:t>visibilización</a:t>
            </a:r>
            <a:r>
              <a:rPr lang="es-AR" sz="3400" dirty="0">
                <a:latin typeface="+mj-lt"/>
                <a:cs typeface="American Typewriter"/>
              </a:rPr>
              <a:t> y la difusión</a:t>
            </a:r>
          </a:p>
        </p:txBody>
      </p:sp>
      <p:pic>
        <p:nvPicPr>
          <p:cNvPr id="5" name="Imagen 4">
            <a:extLst>
              <a:ext uri="{FF2B5EF4-FFF2-40B4-BE49-F238E27FC236}">
                <a16:creationId xmlns:a16="http://schemas.microsoft.com/office/drawing/2014/main" id="{0F72BC24-3B48-4544-86CD-F0A48AFEFC99}"/>
              </a:ext>
            </a:extLst>
          </p:cNvPr>
          <p:cNvPicPr>
            <a:picLocks noChangeAspect="1"/>
          </p:cNvPicPr>
          <p:nvPr/>
        </p:nvPicPr>
        <p:blipFill>
          <a:blip r:embed="rId2"/>
          <a:stretch>
            <a:fillRect/>
          </a:stretch>
        </p:blipFill>
        <p:spPr>
          <a:xfrm>
            <a:off x="-12268" y="418671"/>
            <a:ext cx="591363" cy="359695"/>
          </a:xfrm>
          <a:prstGeom prst="rect">
            <a:avLst/>
          </a:prstGeom>
        </p:spPr>
      </p:pic>
      <p:pic>
        <p:nvPicPr>
          <p:cNvPr id="6" name="Imagen 5">
            <a:extLst>
              <a:ext uri="{FF2B5EF4-FFF2-40B4-BE49-F238E27FC236}">
                <a16:creationId xmlns:a16="http://schemas.microsoft.com/office/drawing/2014/main" id="{EA91E9D7-A713-407D-ADAC-7D6F4E5CEF87}"/>
              </a:ext>
            </a:extLst>
          </p:cNvPr>
          <p:cNvPicPr>
            <a:picLocks noChangeAspect="1"/>
          </p:cNvPicPr>
          <p:nvPr/>
        </p:nvPicPr>
        <p:blipFill>
          <a:blip r:embed="rId3"/>
          <a:stretch>
            <a:fillRect/>
          </a:stretch>
        </p:blipFill>
        <p:spPr>
          <a:xfrm>
            <a:off x="0" y="917215"/>
            <a:ext cx="579095" cy="383894"/>
          </a:xfrm>
          <a:prstGeom prst="rect">
            <a:avLst/>
          </a:prstGeom>
        </p:spPr>
      </p:pic>
    </p:spTree>
    <p:extLst>
      <p:ext uri="{BB962C8B-B14F-4D97-AF65-F5344CB8AC3E}">
        <p14:creationId xmlns:p14="http://schemas.microsoft.com/office/powerpoint/2010/main" val="376017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2067598"/>
            <a:ext cx="11176000" cy="4624333"/>
          </a:xfrm>
        </p:spPr>
        <p:txBody>
          <a:bodyPr/>
          <a:lstStyle/>
          <a:p>
            <a:r>
              <a:rPr lang="en-US" sz="2200" dirty="0" err="1">
                <a:latin typeface="Calibri "/>
                <a:cs typeface="Arial" panose="020B0604020202020204" pitchFamily="34" charset="0"/>
              </a:rPr>
              <a:t>Comms</a:t>
            </a:r>
            <a:r>
              <a:rPr lang="en-US" sz="2200" dirty="0">
                <a:latin typeface="Calibri "/>
                <a:cs typeface="Arial" panose="020B0604020202020204" pitchFamily="34" charset="0"/>
              </a:rPr>
              <a:t> messages should support, </a:t>
            </a:r>
            <a:r>
              <a:rPr lang="en-US" sz="2200" b="1" dirty="0">
                <a:solidFill>
                  <a:schemeClr val="accent1"/>
                </a:solidFill>
                <a:latin typeface="Calibri "/>
                <a:cs typeface="Arial" panose="020B0604020202020204" pitchFamily="34" charset="0"/>
              </a:rPr>
              <a:t>link to regional &amp; international agendas</a:t>
            </a:r>
            <a:r>
              <a:rPr lang="en-US" sz="2200" dirty="0">
                <a:latin typeface="Calibri "/>
                <a:cs typeface="Arial" panose="020B0604020202020204" pitchFamily="34" charset="0"/>
              </a:rPr>
              <a:t> - specially the </a:t>
            </a:r>
            <a:r>
              <a:rPr lang="en-US" sz="2200" b="1" dirty="0">
                <a:solidFill>
                  <a:schemeClr val="accent1"/>
                </a:solidFill>
                <a:latin typeface="Calibri "/>
                <a:cs typeface="Arial" panose="020B0604020202020204" pitchFamily="34" charset="0"/>
              </a:rPr>
              <a:t>2030 Agenda, SDGs</a:t>
            </a:r>
          </a:p>
          <a:p>
            <a:r>
              <a:rPr lang="en-US" sz="2200" dirty="0">
                <a:latin typeface="Calibri "/>
                <a:cs typeface="Arial" panose="020B0604020202020204" pitchFamily="34" charset="0"/>
              </a:rPr>
              <a:t>Timing &amp; relevance</a:t>
            </a:r>
            <a:r>
              <a:rPr lang="en-US" sz="2200" b="1" dirty="0">
                <a:solidFill>
                  <a:srgbClr val="4472C4"/>
                </a:solidFill>
                <a:latin typeface="Calibri "/>
                <a:cs typeface="Arial" panose="020B0604020202020204" pitchFamily="34" charset="0"/>
              </a:rPr>
              <a:t>: timely communication of research </a:t>
            </a:r>
            <a:r>
              <a:rPr lang="en-US" sz="2200" dirty="0">
                <a:latin typeface="Calibri "/>
                <a:cs typeface="Arial" panose="020B0604020202020204" pitchFamily="34" charset="0"/>
              </a:rPr>
              <a:t>content should aim to </a:t>
            </a:r>
            <a:r>
              <a:rPr lang="en-US" sz="2200" b="1" dirty="0">
                <a:solidFill>
                  <a:srgbClr val="4472C4"/>
                </a:solidFill>
                <a:latin typeface="Calibri "/>
                <a:cs typeface="Arial" panose="020B0604020202020204" pitchFamily="34" charset="0"/>
              </a:rPr>
              <a:t>link to current news</a:t>
            </a:r>
          </a:p>
          <a:p>
            <a:endParaRPr lang="en-US" sz="2200" b="1" dirty="0">
              <a:solidFill>
                <a:srgbClr val="4472C4"/>
              </a:solidFill>
              <a:latin typeface="Calibri "/>
              <a:cs typeface="Arial" panose="020B0604020202020204" pitchFamily="34" charset="0"/>
            </a:endParaRPr>
          </a:p>
          <a:p>
            <a:r>
              <a:rPr lang="es-ES_tradnl" sz="2200" dirty="0">
                <a:latin typeface="Calibri "/>
                <a:cs typeface="Arial" panose="020B0604020202020204" pitchFamily="34" charset="0"/>
              </a:rPr>
              <a:t>Los mensajes deben contemplar, </a:t>
            </a:r>
            <a:r>
              <a:rPr lang="es-ES_tradnl" sz="2200" b="1" dirty="0">
                <a:solidFill>
                  <a:schemeClr val="accent1"/>
                </a:solidFill>
                <a:latin typeface="Calibri "/>
                <a:cs typeface="Arial" panose="020B0604020202020204" pitchFamily="34" charset="0"/>
              </a:rPr>
              <a:t>la conexión con las agendas regionales e internacionales </a:t>
            </a:r>
            <a:r>
              <a:rPr lang="es-ES_tradnl" sz="2200" dirty="0">
                <a:latin typeface="Calibri "/>
                <a:cs typeface="Arial" panose="020B0604020202020204" pitchFamily="34" charset="0"/>
              </a:rPr>
              <a:t>– en particular, la </a:t>
            </a:r>
            <a:r>
              <a:rPr lang="es-ES_tradnl" sz="2200" b="1" dirty="0">
                <a:solidFill>
                  <a:schemeClr val="accent1"/>
                </a:solidFill>
                <a:latin typeface="Calibri "/>
                <a:cs typeface="Arial" panose="020B0604020202020204" pitchFamily="34" charset="0"/>
              </a:rPr>
              <a:t>Agenda 2030, ODS</a:t>
            </a:r>
          </a:p>
          <a:p>
            <a:r>
              <a:rPr lang="es-ES_tradnl" sz="2200" dirty="0">
                <a:latin typeface="Calibri "/>
                <a:cs typeface="Arial" panose="020B0604020202020204" pitchFamily="34" charset="0"/>
              </a:rPr>
              <a:t>Tiempos &amp; relevancia</a:t>
            </a:r>
            <a:r>
              <a:rPr lang="es-ES_tradnl" sz="2200" b="1" dirty="0">
                <a:solidFill>
                  <a:srgbClr val="4472C4"/>
                </a:solidFill>
                <a:latin typeface="Calibri "/>
                <a:cs typeface="Arial" panose="020B0604020202020204" pitchFamily="34" charset="0"/>
              </a:rPr>
              <a:t>: la comunicación oportuna de la investigación </a:t>
            </a:r>
            <a:r>
              <a:rPr lang="es-ES_tradnl" sz="2200" dirty="0">
                <a:latin typeface="Calibri "/>
                <a:cs typeface="Arial" panose="020B0604020202020204" pitchFamily="34" charset="0"/>
              </a:rPr>
              <a:t>debe orientarse a </a:t>
            </a:r>
            <a:r>
              <a:rPr lang="es-ES_tradnl" sz="2200" b="1" dirty="0">
                <a:solidFill>
                  <a:srgbClr val="4472C4"/>
                </a:solidFill>
                <a:latin typeface="Calibri "/>
                <a:cs typeface="Arial" panose="020B0604020202020204" pitchFamily="34" charset="0"/>
              </a:rPr>
              <a:t>vincularse con las noticias actuales</a:t>
            </a:r>
            <a:endParaRPr lang="es-ES_tradnl" sz="2200" dirty="0">
              <a:latin typeface="Calibri "/>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4D328EC-9D93-45E8-AC35-4F2BF71468C7}"/>
              </a:ext>
            </a:extLst>
          </p:cNvPr>
          <p:cNvSpPr txBox="1">
            <a:spLocks/>
          </p:cNvSpPr>
          <p:nvPr/>
        </p:nvSpPr>
        <p:spPr>
          <a:xfrm>
            <a:off x="748321" y="166069"/>
            <a:ext cx="11474906" cy="1325563"/>
          </a:xfrm>
          <a:prstGeom prst="rect">
            <a:avLst/>
          </a:prstGeom>
          <a:noFill/>
          <a:ln>
            <a:noFill/>
          </a:ln>
        </p:spPr>
        <p:txBody>
          <a:bodyPr spcFirstLastPara="1" vert="horz" wrap="square" lIns="91431" tIns="91431" rIns="91431" bIns="91431" rtlCol="0" anchor="ctr" anchorCtr="0">
            <a:noAutofit/>
          </a:bodyPr>
          <a:lstStyle>
            <a:lvl1pPr marL="0" marR="0" lvl="0" indent="0" algn="l" defTabSz="914400" rtl="0" eaLnBrk="1" latinLnBrk="0" hangingPunct="1">
              <a:lnSpc>
                <a:spcPct val="90000"/>
              </a:lnSpc>
              <a:spcBef>
                <a:spcPts val="0"/>
              </a:spcBef>
              <a:spcAft>
                <a:spcPts val="0"/>
              </a:spcAft>
              <a:buClr>
                <a:schemeClr val="dk1"/>
              </a:buClr>
              <a:buSzPts val="1100"/>
              <a:buFont typeface="Calibri"/>
              <a:buNone/>
              <a:defRPr sz="4400" b="1" i="0" u="none" strike="noStrike" kern="1200" cap="none">
                <a:solidFill>
                  <a:schemeClr val="dk1"/>
                </a:solidFill>
                <a:latin typeface="Calibri"/>
                <a:ea typeface="Calibri"/>
                <a:cs typeface="Calibri"/>
                <a:sym typeface="Calibri"/>
              </a:defRPr>
            </a:lvl1pPr>
            <a:lvl2pPr lvl="1" indent="0" rtl="0">
              <a:spcBef>
                <a:spcPts val="0"/>
              </a:spcBef>
              <a:spcAft>
                <a:spcPts val="0"/>
              </a:spcAft>
              <a:buSzPts val="1100"/>
              <a:buNone/>
              <a:defRPr sz="1900"/>
            </a:lvl2pPr>
            <a:lvl3pPr lvl="2" indent="0" rtl="0">
              <a:spcBef>
                <a:spcPts val="0"/>
              </a:spcBef>
              <a:spcAft>
                <a:spcPts val="0"/>
              </a:spcAft>
              <a:buSzPts val="1100"/>
              <a:buNone/>
              <a:defRPr sz="1900"/>
            </a:lvl3pPr>
            <a:lvl4pPr lvl="3" indent="0" rtl="0">
              <a:spcBef>
                <a:spcPts val="0"/>
              </a:spcBef>
              <a:spcAft>
                <a:spcPts val="0"/>
              </a:spcAft>
              <a:buSzPts val="1100"/>
              <a:buNone/>
              <a:defRPr sz="1900"/>
            </a:lvl4pPr>
            <a:lvl5pPr lvl="4" indent="0" rtl="0">
              <a:spcBef>
                <a:spcPts val="0"/>
              </a:spcBef>
              <a:spcAft>
                <a:spcPts val="0"/>
              </a:spcAft>
              <a:buSzPts val="1100"/>
              <a:buNone/>
              <a:defRPr sz="1900"/>
            </a:lvl5pPr>
            <a:lvl6pPr lvl="5" indent="0" rtl="0">
              <a:spcBef>
                <a:spcPts val="0"/>
              </a:spcBef>
              <a:spcAft>
                <a:spcPts val="0"/>
              </a:spcAft>
              <a:buSzPts val="1100"/>
              <a:buNone/>
              <a:defRPr sz="1900"/>
            </a:lvl6pPr>
            <a:lvl7pPr lvl="6" indent="0" rtl="0">
              <a:spcBef>
                <a:spcPts val="0"/>
              </a:spcBef>
              <a:spcAft>
                <a:spcPts val="0"/>
              </a:spcAft>
              <a:buSzPts val="1100"/>
              <a:buNone/>
              <a:defRPr sz="1900"/>
            </a:lvl7pPr>
            <a:lvl8pPr lvl="7" indent="0" rtl="0">
              <a:spcBef>
                <a:spcPts val="0"/>
              </a:spcBef>
              <a:spcAft>
                <a:spcPts val="0"/>
              </a:spcAft>
              <a:buSzPts val="1100"/>
              <a:buNone/>
              <a:defRPr sz="1900"/>
            </a:lvl8pPr>
            <a:lvl9pPr lvl="8" indent="0" rtl="0">
              <a:spcBef>
                <a:spcPts val="0"/>
              </a:spcBef>
              <a:spcAft>
                <a:spcPts val="0"/>
              </a:spcAft>
              <a:buSzPts val="1100"/>
              <a:buNone/>
              <a:defRPr sz="1900"/>
            </a:lvl9pPr>
          </a:lstStyle>
          <a:p>
            <a:pPr>
              <a:lnSpc>
                <a:spcPct val="100000"/>
              </a:lnSpc>
              <a:spcBef>
                <a:spcPts val="1200"/>
              </a:spcBef>
            </a:pPr>
            <a:r>
              <a:rPr lang="en-US" sz="3400" dirty="0">
                <a:latin typeface="+mj-lt"/>
                <a:cs typeface="American Typewriter"/>
              </a:rPr>
              <a:t>Raising Awareness and Outreach </a:t>
            </a:r>
            <a:br>
              <a:rPr lang="en-US" sz="3400" dirty="0">
                <a:latin typeface="+mj-lt"/>
                <a:cs typeface="American Typewriter"/>
              </a:rPr>
            </a:br>
            <a:r>
              <a:rPr lang="es-AR" sz="3400" dirty="0">
                <a:latin typeface="+mj-lt"/>
                <a:cs typeface="American Typewriter"/>
              </a:rPr>
              <a:t>La </a:t>
            </a:r>
            <a:r>
              <a:rPr lang="es-AR" sz="3400" dirty="0" err="1">
                <a:latin typeface="+mj-lt"/>
                <a:cs typeface="American Typewriter"/>
              </a:rPr>
              <a:t>visibilización</a:t>
            </a:r>
            <a:r>
              <a:rPr lang="es-AR" sz="3400" dirty="0">
                <a:latin typeface="+mj-lt"/>
                <a:cs typeface="American Typewriter"/>
              </a:rPr>
              <a:t> y la difusión</a:t>
            </a:r>
          </a:p>
        </p:txBody>
      </p:sp>
      <p:pic>
        <p:nvPicPr>
          <p:cNvPr id="10" name="Imagen 9">
            <a:extLst>
              <a:ext uri="{FF2B5EF4-FFF2-40B4-BE49-F238E27FC236}">
                <a16:creationId xmlns:a16="http://schemas.microsoft.com/office/drawing/2014/main" id="{1DFBAAFF-57A9-4A02-AF67-1402E4D1CD11}"/>
              </a:ext>
            </a:extLst>
          </p:cNvPr>
          <p:cNvPicPr>
            <a:picLocks noChangeAspect="1"/>
          </p:cNvPicPr>
          <p:nvPr/>
        </p:nvPicPr>
        <p:blipFill>
          <a:blip r:embed="rId2"/>
          <a:stretch>
            <a:fillRect/>
          </a:stretch>
        </p:blipFill>
        <p:spPr>
          <a:xfrm>
            <a:off x="-12268" y="418671"/>
            <a:ext cx="591363" cy="359695"/>
          </a:xfrm>
          <a:prstGeom prst="rect">
            <a:avLst/>
          </a:prstGeom>
        </p:spPr>
      </p:pic>
      <p:pic>
        <p:nvPicPr>
          <p:cNvPr id="11" name="Imagen 10">
            <a:extLst>
              <a:ext uri="{FF2B5EF4-FFF2-40B4-BE49-F238E27FC236}">
                <a16:creationId xmlns:a16="http://schemas.microsoft.com/office/drawing/2014/main" id="{6859C214-9FCA-4E00-A514-F7C528A844DC}"/>
              </a:ext>
            </a:extLst>
          </p:cNvPr>
          <p:cNvPicPr>
            <a:picLocks noChangeAspect="1"/>
          </p:cNvPicPr>
          <p:nvPr/>
        </p:nvPicPr>
        <p:blipFill>
          <a:blip r:embed="rId3"/>
          <a:stretch>
            <a:fillRect/>
          </a:stretch>
        </p:blipFill>
        <p:spPr>
          <a:xfrm>
            <a:off x="0" y="917215"/>
            <a:ext cx="579095" cy="383894"/>
          </a:xfrm>
          <a:prstGeom prst="rect">
            <a:avLst/>
          </a:prstGeom>
        </p:spPr>
      </p:pic>
    </p:spTree>
    <p:extLst>
      <p:ext uri="{BB962C8B-B14F-4D97-AF65-F5344CB8AC3E}">
        <p14:creationId xmlns:p14="http://schemas.microsoft.com/office/powerpoint/2010/main" val="3020071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3330</Words>
  <Application>Microsoft Office PowerPoint</Application>
  <PresentationFormat>Widescreen</PresentationFormat>
  <Paragraphs>250</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American Typewriter</vt:lpstr>
      <vt:lpstr>Arial</vt:lpstr>
      <vt:lpstr>Calibri</vt:lpstr>
      <vt:lpstr>Calibri </vt:lpstr>
      <vt:lpstr>Calibri Light</vt:lpstr>
      <vt:lpstr>Marker Felt</vt:lpstr>
      <vt:lpstr>Office Theme</vt:lpstr>
      <vt:lpstr>PowerPoint Presentation</vt:lpstr>
      <vt:lpstr>IAI    Communicating Science to Policy Comunicación de la ciencia a las políticas </vt:lpstr>
      <vt:lpstr>PowerPoint Presentation</vt:lpstr>
      <vt:lpstr>Connecting people to Science - connecting the dots  Conectar a la gente con la ciencia – unir los puntos</vt:lpstr>
      <vt:lpstr>Connecting people to Science - connecting the dots  Conectar a la gente con la ciencia – unir los puntos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Scientist vs. Public Distillation Differences / Diferencias de depuración</vt:lpstr>
      <vt:lpstr>PowerPoint Presentation</vt:lpstr>
      <vt:lpstr>PowerPoint Presentation</vt:lpstr>
      <vt:lpstr>PowerPoint Presentation</vt:lpstr>
      <vt:lpstr>PowerPoint Presentation</vt:lpstr>
      <vt:lpstr>Questions?  ¿Preguntas?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Goals &amp; Objectives</dc:title>
  <dc:creator>Amanda Sesser</dc:creator>
  <cp:lastModifiedBy>Amanda Sesser</cp:lastModifiedBy>
  <cp:revision>48</cp:revision>
  <dcterms:created xsi:type="dcterms:W3CDTF">2018-08-20T16:20:35Z</dcterms:created>
  <dcterms:modified xsi:type="dcterms:W3CDTF">2019-08-28T15:46:27Z</dcterms:modified>
</cp:coreProperties>
</file>