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8"/>
  </p:notesMasterIdLst>
  <p:sldIdLst>
    <p:sldId id="1741" r:id="rId2"/>
    <p:sldId id="262" r:id="rId3"/>
    <p:sldId id="1740" r:id="rId4"/>
    <p:sldId id="263" r:id="rId5"/>
    <p:sldId id="264" r:id="rId6"/>
    <p:sldId id="1739" r:id="rId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57" userDrawn="1">
          <p15:clr>
            <a:srgbClr val="A4A3A4"/>
          </p15:clr>
        </p15:guide>
        <p15:guide id="2" pos="2547" userDrawn="1">
          <p15:clr>
            <a:srgbClr val="A4A3A4"/>
          </p15:clr>
        </p15:guide>
        <p15:guide id="3" pos="5110" userDrawn="1">
          <p15:clr>
            <a:srgbClr val="A4A3A4"/>
          </p15:clr>
        </p15:guide>
        <p15:guide id="4" orient="horz" pos="2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328"/>
    <a:srgbClr val="5A7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93557" autoAdjust="0"/>
  </p:normalViewPr>
  <p:slideViewPr>
    <p:cSldViewPr snapToGrid="0" snapToObjects="1">
      <p:cViewPr varScale="1">
        <p:scale>
          <a:sx n="60" d="100"/>
          <a:sy n="60" d="100"/>
        </p:scale>
        <p:origin x="864" y="48"/>
      </p:cViewPr>
      <p:guideLst>
        <p:guide orient="horz" pos="1457"/>
        <p:guide pos="2547"/>
        <p:guide pos="5110"/>
        <p:guide orient="horz" pos="2863"/>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121" d="100"/>
          <a:sy n="121" d="100"/>
        </p:scale>
        <p:origin x="375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04BF1-B5E2-AB46-BED5-43623A11F93E}" type="datetimeFigureOut">
              <a:rPr lang="x-none" smtClean="0"/>
              <a:t>11/15/2022</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62224-E354-704E-837A-42C6743F2E11}" type="slidenum">
              <a:rPr lang="x-none" smtClean="0"/>
              <a:t>‹#›</a:t>
            </a:fld>
            <a:endParaRPr lang="x-none"/>
          </a:p>
        </p:txBody>
      </p:sp>
    </p:spTree>
    <p:extLst>
      <p:ext uri="{BB962C8B-B14F-4D97-AF65-F5344CB8AC3E}">
        <p14:creationId xmlns:p14="http://schemas.microsoft.com/office/powerpoint/2010/main" val="56392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3462224-E354-704E-837A-42C6743F2E11}" type="slidenum">
              <a:rPr lang="x-none" smtClean="0"/>
              <a:t>1</a:t>
            </a:fld>
            <a:endParaRPr lang="x-none"/>
          </a:p>
        </p:txBody>
      </p:sp>
    </p:spTree>
    <p:extLst>
      <p:ext uri="{BB962C8B-B14F-4D97-AF65-F5344CB8AC3E}">
        <p14:creationId xmlns:p14="http://schemas.microsoft.com/office/powerpoint/2010/main" val="194591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3462224-E354-704E-837A-42C6743F2E11}" type="slidenum">
              <a:rPr lang="x-none" smtClean="0"/>
              <a:t>2</a:t>
            </a:fld>
            <a:endParaRPr lang="x-none"/>
          </a:p>
        </p:txBody>
      </p:sp>
    </p:spTree>
    <p:extLst>
      <p:ext uri="{BB962C8B-B14F-4D97-AF65-F5344CB8AC3E}">
        <p14:creationId xmlns:p14="http://schemas.microsoft.com/office/powerpoint/2010/main" val="739307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3462224-E354-704E-837A-42C6743F2E11}" type="slidenum">
              <a:rPr lang="x-none" smtClean="0"/>
              <a:t>3</a:t>
            </a:fld>
            <a:endParaRPr lang="x-none"/>
          </a:p>
        </p:txBody>
      </p:sp>
    </p:spTree>
    <p:extLst>
      <p:ext uri="{BB962C8B-B14F-4D97-AF65-F5344CB8AC3E}">
        <p14:creationId xmlns:p14="http://schemas.microsoft.com/office/powerpoint/2010/main" val="3682962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3462224-E354-704E-837A-42C6743F2E11}" type="slidenum">
              <a:rPr lang="x-none" smtClean="0"/>
              <a:t>4</a:t>
            </a:fld>
            <a:endParaRPr lang="x-none"/>
          </a:p>
        </p:txBody>
      </p:sp>
    </p:spTree>
    <p:extLst>
      <p:ext uri="{BB962C8B-B14F-4D97-AF65-F5344CB8AC3E}">
        <p14:creationId xmlns:p14="http://schemas.microsoft.com/office/powerpoint/2010/main" val="2606596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kern="1200" dirty="0">
                <a:solidFill>
                  <a:schemeClr val="tx1"/>
                </a:solidFill>
                <a:effectLst/>
                <a:latin typeface="+mn-lt"/>
                <a:ea typeface="+mn-ea"/>
                <a:cs typeface="+mn-cs"/>
              </a:rPr>
              <a:t>Slide 6: The IAI - launched the STeP Fellowship Program in 2020, during the pandemic, as an innovative program in Latin America and the Caribbean (LAC), seeking to place local ECR scientists (Fellows) in public or private host organizations to research, inform and provide advice to decision-makers on global environmental change and national sustainable development issues. The host organizations you see listed here gain capacity to interpret and uptake science to support policy and decision- making processes. Fellows from LAC form part of an Inter-American Network through program partnerships with the AAAS Science &amp; Technology Policy Fellowship in the U.S. and the </a:t>
            </a:r>
            <a:r>
              <a:rPr lang="en-US" sz="1200" b="0" i="0" u="none" strike="noStrike" kern="1200" dirty="0" err="1">
                <a:solidFill>
                  <a:schemeClr val="tx1"/>
                </a:solidFill>
                <a:effectLst/>
                <a:latin typeface="+mn-lt"/>
                <a:ea typeface="+mn-ea"/>
                <a:cs typeface="+mn-cs"/>
              </a:rPr>
              <a:t>Mitacs</a:t>
            </a:r>
            <a:r>
              <a:rPr lang="en-US" sz="1200" b="0" i="0" u="none" strike="noStrike" kern="1200" dirty="0">
                <a:solidFill>
                  <a:schemeClr val="tx1"/>
                </a:solidFill>
                <a:effectLst/>
                <a:latin typeface="+mn-lt"/>
                <a:ea typeface="+mn-ea"/>
                <a:cs typeface="+mn-cs"/>
              </a:rPr>
              <a:t> Canada Science-Policy Fellowship program. </a:t>
            </a:r>
            <a:endParaRPr dirty="0"/>
          </a:p>
        </p:txBody>
      </p:sp>
      <p:sp>
        <p:nvSpPr>
          <p:cNvPr id="246" name="Google Shape;24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1A65-77E7-5E4F-AB60-E43FB63059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D92588FD-7D8D-DD4A-924E-72DC40331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cxnSp>
        <p:nvCxnSpPr>
          <p:cNvPr id="16" name="Straight Connector 15">
            <a:extLst>
              <a:ext uri="{FF2B5EF4-FFF2-40B4-BE49-F238E27FC236}">
                <a16:creationId xmlns:a16="http://schemas.microsoft.com/office/drawing/2014/main" id="{8A4487F5-29A9-BD43-9952-ABE82F8B2BD2}"/>
              </a:ext>
            </a:extLst>
          </p:cNvPr>
          <p:cNvCxnSpPr>
            <a:cxnSpLocks/>
          </p:cNvCxnSpPr>
          <p:nvPr userDrawn="1"/>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17" name="Footer Placeholder 4">
            <a:extLst>
              <a:ext uri="{FF2B5EF4-FFF2-40B4-BE49-F238E27FC236}">
                <a16:creationId xmlns:a16="http://schemas.microsoft.com/office/drawing/2014/main" id="{77CA5E66-E76C-2442-9EBB-1BA6BB7D8444}"/>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300">
                <a:solidFill>
                  <a:schemeClr val="tx1">
                    <a:tint val="75000"/>
                  </a:schemeClr>
                </a:solidFill>
              </a:defRPr>
            </a:lvl1pPr>
          </a:lstStyle>
          <a:p>
            <a:r>
              <a:rPr lang="en-US" dirty="0">
                <a:solidFill>
                  <a:schemeClr val="bg1"/>
                </a:solidFill>
                <a:latin typeface="Gill Sans MT" panose="020B0502020104020203" pitchFamily="34" charset="77"/>
              </a:rPr>
              <a:t>12 - Nov - 2021</a:t>
            </a:r>
            <a:endParaRPr lang="x-none" sz="1300" dirty="0">
              <a:solidFill>
                <a:schemeClr val="bg1"/>
              </a:solidFill>
              <a:latin typeface="Gill Sans MT" panose="020B0502020104020203" pitchFamily="34" charset="77"/>
            </a:endParaRPr>
          </a:p>
        </p:txBody>
      </p:sp>
    </p:spTree>
    <p:extLst>
      <p:ext uri="{BB962C8B-B14F-4D97-AF65-F5344CB8AC3E}">
        <p14:creationId xmlns:p14="http://schemas.microsoft.com/office/powerpoint/2010/main" val="31236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39B9-6B81-424B-9E51-B31F121E006A}"/>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F034EE16-BA21-D44F-8C59-0BC26584ED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ECA9616-971C-7645-B616-2D9D41099C59}"/>
              </a:ext>
            </a:extLst>
          </p:cNvPr>
          <p:cNvSpPr>
            <a:spLocks noGrp="1"/>
          </p:cNvSpPr>
          <p:nvPr>
            <p:ph type="dt" sz="half" idx="10"/>
          </p:nvPr>
        </p:nvSpPr>
        <p:spPr>
          <a:xfrm>
            <a:off x="838200" y="6356350"/>
            <a:ext cx="2743200" cy="365125"/>
          </a:xfrm>
          <a:prstGeom prst="rect">
            <a:avLst/>
          </a:prstGeom>
        </p:spPr>
        <p:txBody>
          <a:bodyPr/>
          <a:lstStyle/>
          <a:p>
            <a:fld id="{303D58EA-8850-0F4B-B735-3806809D1E44}" type="datetime1">
              <a:rPr lang="en-US" smtClean="0"/>
              <a:t>11/15/2022</a:t>
            </a:fld>
            <a:endParaRPr lang="x-none"/>
          </a:p>
        </p:txBody>
      </p:sp>
      <p:sp>
        <p:nvSpPr>
          <p:cNvPr id="5" name="Footer Placeholder 4">
            <a:extLst>
              <a:ext uri="{FF2B5EF4-FFF2-40B4-BE49-F238E27FC236}">
                <a16:creationId xmlns:a16="http://schemas.microsoft.com/office/drawing/2014/main" id="{E925548F-0FC2-3048-8094-ABD2D360BACD}"/>
              </a:ext>
            </a:extLst>
          </p:cNvPr>
          <p:cNvSpPr>
            <a:spLocks noGrp="1"/>
          </p:cNvSpPr>
          <p:nvPr>
            <p:ph type="ftr" sz="quarter" idx="11"/>
          </p:nvPr>
        </p:nvSpPr>
        <p:spPr>
          <a:xfrm>
            <a:off x="692205" y="6030984"/>
            <a:ext cx="1714934"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69F2DF07-DB84-A545-BADE-21BA2180A2AB}"/>
              </a:ext>
            </a:extLst>
          </p:cNvPr>
          <p:cNvSpPr>
            <a:spLocks noGrp="1"/>
          </p:cNvSpPr>
          <p:nvPr>
            <p:ph type="sldNum" sz="quarter" idx="12"/>
          </p:nvPr>
        </p:nvSpPr>
        <p:spPr>
          <a:xfrm>
            <a:off x="8610600" y="6356350"/>
            <a:ext cx="2743200" cy="365125"/>
          </a:xfrm>
          <a:prstGeom prst="rect">
            <a:avLst/>
          </a:prstGeom>
        </p:spPr>
        <p:txBody>
          <a:bodyPr/>
          <a:lstStyle/>
          <a:p>
            <a:fld id="{9F2CDBCF-92B0-C940-BEDF-19D0CA3AAE04}" type="slidenum">
              <a:rPr lang="x-none" smtClean="0"/>
              <a:t>‹#›</a:t>
            </a:fld>
            <a:endParaRPr lang="x-none"/>
          </a:p>
        </p:txBody>
      </p:sp>
    </p:spTree>
    <p:extLst>
      <p:ext uri="{BB962C8B-B14F-4D97-AF65-F5344CB8AC3E}">
        <p14:creationId xmlns:p14="http://schemas.microsoft.com/office/powerpoint/2010/main" val="3252137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F3F5CC-79A7-4641-85A2-3E5A4D6CB1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4EA90172-629C-4145-AA98-CA9D401C2E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3ED4E35-C025-5146-B3EC-0B404285BDF4}"/>
              </a:ext>
            </a:extLst>
          </p:cNvPr>
          <p:cNvSpPr>
            <a:spLocks noGrp="1"/>
          </p:cNvSpPr>
          <p:nvPr>
            <p:ph type="dt" sz="half" idx="10"/>
          </p:nvPr>
        </p:nvSpPr>
        <p:spPr>
          <a:xfrm>
            <a:off x="838200" y="6356350"/>
            <a:ext cx="2743200" cy="365125"/>
          </a:xfrm>
          <a:prstGeom prst="rect">
            <a:avLst/>
          </a:prstGeom>
        </p:spPr>
        <p:txBody>
          <a:bodyPr/>
          <a:lstStyle/>
          <a:p>
            <a:fld id="{FC9E41FF-5CAA-9E4F-AC5F-4B3018DA7193}" type="datetime1">
              <a:rPr lang="en-US" smtClean="0"/>
              <a:t>11/15/2022</a:t>
            </a:fld>
            <a:endParaRPr lang="x-none"/>
          </a:p>
        </p:txBody>
      </p:sp>
      <p:sp>
        <p:nvSpPr>
          <p:cNvPr id="5" name="Footer Placeholder 4">
            <a:extLst>
              <a:ext uri="{FF2B5EF4-FFF2-40B4-BE49-F238E27FC236}">
                <a16:creationId xmlns:a16="http://schemas.microsoft.com/office/drawing/2014/main" id="{40812F16-1C03-514A-B924-576B60216253}"/>
              </a:ext>
            </a:extLst>
          </p:cNvPr>
          <p:cNvSpPr>
            <a:spLocks noGrp="1"/>
          </p:cNvSpPr>
          <p:nvPr>
            <p:ph type="ftr" sz="quarter" idx="11"/>
          </p:nvPr>
        </p:nvSpPr>
        <p:spPr>
          <a:xfrm>
            <a:off x="692205" y="6030984"/>
            <a:ext cx="1714934"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295D3D00-0D22-1B43-8649-2E05964786FE}"/>
              </a:ext>
            </a:extLst>
          </p:cNvPr>
          <p:cNvSpPr>
            <a:spLocks noGrp="1"/>
          </p:cNvSpPr>
          <p:nvPr>
            <p:ph type="sldNum" sz="quarter" idx="12"/>
          </p:nvPr>
        </p:nvSpPr>
        <p:spPr>
          <a:xfrm>
            <a:off x="8610600" y="6356350"/>
            <a:ext cx="2743200" cy="365125"/>
          </a:xfrm>
          <a:prstGeom prst="rect">
            <a:avLst/>
          </a:prstGeom>
        </p:spPr>
        <p:txBody>
          <a:bodyPr/>
          <a:lstStyle/>
          <a:p>
            <a:fld id="{9F2CDBCF-92B0-C940-BEDF-19D0CA3AAE04}" type="slidenum">
              <a:rPr lang="x-none" smtClean="0"/>
              <a:t>‹#›</a:t>
            </a:fld>
            <a:endParaRPr lang="x-none"/>
          </a:p>
        </p:txBody>
      </p:sp>
    </p:spTree>
    <p:extLst>
      <p:ext uri="{BB962C8B-B14F-4D97-AF65-F5344CB8AC3E}">
        <p14:creationId xmlns:p14="http://schemas.microsoft.com/office/powerpoint/2010/main" val="2829018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59A825C-B1E8-B844-840B-19D69E08B420}"/>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764893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6AB67-5872-8549-BB08-875B9CDD8BB6}"/>
              </a:ext>
            </a:extLst>
          </p:cNvPr>
          <p:cNvSpPr>
            <a:spLocks noGrp="1"/>
          </p:cNvSpPr>
          <p:nvPr>
            <p:ph type="title"/>
          </p:nvPr>
        </p:nvSpPr>
        <p:spPr/>
        <p:txBody>
          <a:bodyPr/>
          <a:lstStyle/>
          <a:p>
            <a:r>
              <a:rPr lang="en-US" dirty="0"/>
              <a:t>Click to edit Master title style</a:t>
            </a:r>
            <a:endParaRPr lang="x-none" dirty="0"/>
          </a:p>
        </p:txBody>
      </p:sp>
      <p:sp>
        <p:nvSpPr>
          <p:cNvPr id="3" name="Content Placeholder 2">
            <a:extLst>
              <a:ext uri="{FF2B5EF4-FFF2-40B4-BE49-F238E27FC236}">
                <a16:creationId xmlns:a16="http://schemas.microsoft.com/office/drawing/2014/main" id="{44F61823-6526-8942-A1B4-25E40134EA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Slide Number Placeholder 5">
            <a:extLst>
              <a:ext uri="{FF2B5EF4-FFF2-40B4-BE49-F238E27FC236}">
                <a16:creationId xmlns:a16="http://schemas.microsoft.com/office/drawing/2014/main" id="{A1AC9CDE-D584-7F48-8364-2923D78CE577}"/>
              </a:ext>
            </a:extLst>
          </p:cNvPr>
          <p:cNvSpPr>
            <a:spLocks noGrp="1"/>
          </p:cNvSpPr>
          <p:nvPr>
            <p:ph type="sldNum" sz="quarter" idx="12"/>
          </p:nvPr>
        </p:nvSpPr>
        <p:spPr>
          <a:xfrm>
            <a:off x="8610600" y="6356350"/>
            <a:ext cx="2743200" cy="365125"/>
          </a:xfrm>
          <a:prstGeom prst="rect">
            <a:avLst/>
          </a:prstGeom>
        </p:spPr>
        <p:txBody>
          <a:bodyPr/>
          <a:lstStyle/>
          <a:p>
            <a:fld id="{9F2CDBCF-92B0-C940-BEDF-19D0CA3AAE04}" type="slidenum">
              <a:rPr lang="x-none" smtClean="0"/>
              <a:t>‹#›</a:t>
            </a:fld>
            <a:endParaRPr lang="x-none"/>
          </a:p>
        </p:txBody>
      </p:sp>
      <p:cxnSp>
        <p:nvCxnSpPr>
          <p:cNvPr id="10" name="Straight Connector 9">
            <a:extLst>
              <a:ext uri="{FF2B5EF4-FFF2-40B4-BE49-F238E27FC236}">
                <a16:creationId xmlns:a16="http://schemas.microsoft.com/office/drawing/2014/main" id="{F1F85758-6225-9545-B6CC-86185C0B3D7D}"/>
              </a:ext>
            </a:extLst>
          </p:cNvPr>
          <p:cNvCxnSpPr>
            <a:cxnSpLocks/>
          </p:cNvCxnSpPr>
          <p:nvPr userDrawn="1"/>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11" name="Footer Placeholder 4">
            <a:extLst>
              <a:ext uri="{FF2B5EF4-FFF2-40B4-BE49-F238E27FC236}">
                <a16:creationId xmlns:a16="http://schemas.microsoft.com/office/drawing/2014/main" id="{DB3EBE43-98DD-6D45-AB54-6F5C539100E9}"/>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300">
                <a:solidFill>
                  <a:schemeClr val="tx1">
                    <a:tint val="75000"/>
                  </a:schemeClr>
                </a:solidFill>
              </a:defRPr>
            </a:lvl1pPr>
          </a:lstStyle>
          <a:p>
            <a:r>
              <a:rPr lang="en-US" dirty="0">
                <a:solidFill>
                  <a:schemeClr val="bg1"/>
                </a:solidFill>
                <a:latin typeface="Gill Sans MT" panose="020B0502020104020203" pitchFamily="34" charset="77"/>
              </a:rPr>
              <a:t>12 - Nov - 2021</a:t>
            </a:r>
            <a:endParaRPr lang="x-none" sz="1300" dirty="0">
              <a:solidFill>
                <a:schemeClr val="bg1"/>
              </a:solidFill>
              <a:latin typeface="Gill Sans MT" panose="020B0502020104020203" pitchFamily="34" charset="77"/>
            </a:endParaRPr>
          </a:p>
        </p:txBody>
      </p:sp>
    </p:spTree>
    <p:extLst>
      <p:ext uri="{BB962C8B-B14F-4D97-AF65-F5344CB8AC3E}">
        <p14:creationId xmlns:p14="http://schemas.microsoft.com/office/powerpoint/2010/main" val="195282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E6C4D-B7C4-144E-A327-66C7AE09238D}"/>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id="{560F78A5-DE37-AC47-A0A1-38455A1282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508B7F8-F41C-714D-8AD8-DF2813DDB8E4}"/>
              </a:ext>
            </a:extLst>
          </p:cNvPr>
          <p:cNvSpPr>
            <a:spLocks noGrp="1"/>
          </p:cNvSpPr>
          <p:nvPr>
            <p:ph type="sldNum" sz="quarter" idx="12"/>
          </p:nvPr>
        </p:nvSpPr>
        <p:spPr>
          <a:xfrm>
            <a:off x="8610600" y="6356350"/>
            <a:ext cx="2743200" cy="365125"/>
          </a:xfrm>
          <a:prstGeom prst="rect">
            <a:avLst/>
          </a:prstGeom>
        </p:spPr>
        <p:txBody>
          <a:bodyPr/>
          <a:lstStyle/>
          <a:p>
            <a:fld id="{9F2CDBCF-92B0-C940-BEDF-19D0CA3AAE04}" type="slidenum">
              <a:rPr lang="x-none" smtClean="0"/>
              <a:t>‹#›</a:t>
            </a:fld>
            <a:endParaRPr lang="x-none" dirty="0"/>
          </a:p>
        </p:txBody>
      </p:sp>
      <p:cxnSp>
        <p:nvCxnSpPr>
          <p:cNvPr id="7" name="Straight Connector 6">
            <a:extLst>
              <a:ext uri="{FF2B5EF4-FFF2-40B4-BE49-F238E27FC236}">
                <a16:creationId xmlns:a16="http://schemas.microsoft.com/office/drawing/2014/main" id="{E1290BE5-9063-8846-A60D-B119065B1B58}"/>
              </a:ext>
            </a:extLst>
          </p:cNvPr>
          <p:cNvCxnSpPr>
            <a:cxnSpLocks/>
          </p:cNvCxnSpPr>
          <p:nvPr userDrawn="1"/>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8" name="Footer Placeholder 4">
            <a:extLst>
              <a:ext uri="{FF2B5EF4-FFF2-40B4-BE49-F238E27FC236}">
                <a16:creationId xmlns:a16="http://schemas.microsoft.com/office/drawing/2014/main" id="{475ED027-B4E2-0E43-844F-1EF4FAA83A5A}"/>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300">
                <a:solidFill>
                  <a:schemeClr val="tx1">
                    <a:tint val="75000"/>
                  </a:schemeClr>
                </a:solidFill>
              </a:defRPr>
            </a:lvl1pPr>
          </a:lstStyle>
          <a:p>
            <a:r>
              <a:rPr lang="en-US" dirty="0">
                <a:solidFill>
                  <a:schemeClr val="bg1"/>
                </a:solidFill>
                <a:latin typeface="Gill Sans MT" panose="020B0502020104020203" pitchFamily="34" charset="77"/>
              </a:rPr>
              <a:t>12 - Nov - 2021</a:t>
            </a:r>
            <a:endParaRPr lang="x-none" sz="1300" dirty="0">
              <a:solidFill>
                <a:schemeClr val="bg1"/>
              </a:solidFill>
              <a:latin typeface="Gill Sans MT" panose="020B0502020104020203" pitchFamily="34" charset="77"/>
            </a:endParaRPr>
          </a:p>
        </p:txBody>
      </p:sp>
    </p:spTree>
    <p:extLst>
      <p:ext uri="{BB962C8B-B14F-4D97-AF65-F5344CB8AC3E}">
        <p14:creationId xmlns:p14="http://schemas.microsoft.com/office/powerpoint/2010/main" val="1811477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77FAC-7E66-6B4B-BFF7-4DDE89FED0FB}"/>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5D3E0D49-9E97-E447-BACC-F3B2CCF031AF}"/>
              </a:ext>
            </a:extLst>
          </p:cNvPr>
          <p:cNvSpPr>
            <a:spLocks noGrp="1"/>
          </p:cNvSpPr>
          <p:nvPr>
            <p:ph sz="half" idx="1"/>
          </p:nvPr>
        </p:nvSpPr>
        <p:spPr>
          <a:xfrm>
            <a:off x="838200" y="1253331"/>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4" name="Content Placeholder 3">
            <a:extLst>
              <a:ext uri="{FF2B5EF4-FFF2-40B4-BE49-F238E27FC236}">
                <a16:creationId xmlns:a16="http://schemas.microsoft.com/office/drawing/2014/main" id="{6F8B6C89-FD11-3744-AA76-85092BF2BCE8}"/>
              </a:ext>
            </a:extLst>
          </p:cNvPr>
          <p:cNvSpPr>
            <a:spLocks noGrp="1"/>
          </p:cNvSpPr>
          <p:nvPr>
            <p:ph sz="half" idx="2"/>
          </p:nvPr>
        </p:nvSpPr>
        <p:spPr>
          <a:xfrm>
            <a:off x="6172200" y="125333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Slide Number Placeholder 6">
            <a:extLst>
              <a:ext uri="{FF2B5EF4-FFF2-40B4-BE49-F238E27FC236}">
                <a16:creationId xmlns:a16="http://schemas.microsoft.com/office/drawing/2014/main" id="{14BCE93D-A6A4-E148-AF90-3E8BE4CC7A2C}"/>
              </a:ext>
            </a:extLst>
          </p:cNvPr>
          <p:cNvSpPr>
            <a:spLocks noGrp="1"/>
          </p:cNvSpPr>
          <p:nvPr>
            <p:ph type="sldNum" sz="quarter" idx="12"/>
          </p:nvPr>
        </p:nvSpPr>
        <p:spPr>
          <a:xfrm>
            <a:off x="8610600" y="6356350"/>
            <a:ext cx="2743200" cy="365125"/>
          </a:xfrm>
          <a:prstGeom prst="rect">
            <a:avLst/>
          </a:prstGeom>
        </p:spPr>
        <p:txBody>
          <a:bodyPr/>
          <a:lstStyle/>
          <a:p>
            <a:fld id="{9F2CDBCF-92B0-C940-BEDF-19D0CA3AAE04}" type="slidenum">
              <a:rPr lang="x-none" smtClean="0"/>
              <a:t>‹#›</a:t>
            </a:fld>
            <a:endParaRPr lang="x-none"/>
          </a:p>
        </p:txBody>
      </p:sp>
      <p:cxnSp>
        <p:nvCxnSpPr>
          <p:cNvPr id="9" name="Straight Connector 8">
            <a:extLst>
              <a:ext uri="{FF2B5EF4-FFF2-40B4-BE49-F238E27FC236}">
                <a16:creationId xmlns:a16="http://schemas.microsoft.com/office/drawing/2014/main" id="{F4FDD4B7-ADED-794E-A73B-3D7B3BD78E06}"/>
              </a:ext>
            </a:extLst>
          </p:cNvPr>
          <p:cNvCxnSpPr>
            <a:cxnSpLocks/>
          </p:cNvCxnSpPr>
          <p:nvPr userDrawn="1"/>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10" name="Footer Placeholder 4">
            <a:extLst>
              <a:ext uri="{FF2B5EF4-FFF2-40B4-BE49-F238E27FC236}">
                <a16:creationId xmlns:a16="http://schemas.microsoft.com/office/drawing/2014/main" id="{33255D55-8A4B-764A-8E9A-7CA69B6594BF}"/>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300">
                <a:solidFill>
                  <a:schemeClr val="tx1">
                    <a:tint val="75000"/>
                  </a:schemeClr>
                </a:solidFill>
              </a:defRPr>
            </a:lvl1pPr>
          </a:lstStyle>
          <a:p>
            <a:r>
              <a:rPr lang="en-US" dirty="0">
                <a:solidFill>
                  <a:schemeClr val="bg1"/>
                </a:solidFill>
                <a:latin typeface="Gill Sans MT" panose="020B0502020104020203" pitchFamily="34" charset="77"/>
              </a:rPr>
              <a:t>12 - Nov - 2021</a:t>
            </a:r>
            <a:endParaRPr lang="x-none" sz="1300" dirty="0">
              <a:solidFill>
                <a:schemeClr val="bg1"/>
              </a:solidFill>
              <a:latin typeface="Gill Sans MT" panose="020B0502020104020203" pitchFamily="34" charset="77"/>
            </a:endParaRPr>
          </a:p>
        </p:txBody>
      </p:sp>
    </p:spTree>
    <p:extLst>
      <p:ext uri="{BB962C8B-B14F-4D97-AF65-F5344CB8AC3E}">
        <p14:creationId xmlns:p14="http://schemas.microsoft.com/office/powerpoint/2010/main" val="408473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0C299-3A1D-7B41-A45B-CBC89B101023}"/>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D93D5912-1B9D-4943-92CE-10F5A81A12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972989-4365-DD42-992E-8415B8380A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6E2E30C0-5E6A-3D4D-8720-F7B6B4A32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55A40A-D64F-AF42-A19D-474CCB4A56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CC5B8F96-9BD3-3C40-9803-8D58387EEA0C}"/>
              </a:ext>
            </a:extLst>
          </p:cNvPr>
          <p:cNvSpPr>
            <a:spLocks noGrp="1"/>
          </p:cNvSpPr>
          <p:nvPr>
            <p:ph type="dt" sz="half" idx="10"/>
          </p:nvPr>
        </p:nvSpPr>
        <p:spPr>
          <a:xfrm>
            <a:off x="838200" y="6356350"/>
            <a:ext cx="2743200" cy="365125"/>
          </a:xfrm>
          <a:prstGeom prst="rect">
            <a:avLst/>
          </a:prstGeom>
        </p:spPr>
        <p:txBody>
          <a:bodyPr/>
          <a:lstStyle/>
          <a:p>
            <a:fld id="{2BE64B2F-4734-B543-981A-0FAB6F26F431}" type="datetime1">
              <a:rPr lang="en-US" smtClean="0"/>
              <a:t>11/15/2022</a:t>
            </a:fld>
            <a:endParaRPr lang="x-none"/>
          </a:p>
        </p:txBody>
      </p:sp>
      <p:sp>
        <p:nvSpPr>
          <p:cNvPr id="8" name="Footer Placeholder 7">
            <a:extLst>
              <a:ext uri="{FF2B5EF4-FFF2-40B4-BE49-F238E27FC236}">
                <a16:creationId xmlns:a16="http://schemas.microsoft.com/office/drawing/2014/main" id="{246AD506-F65F-5040-A6C3-9BAF015546ED}"/>
              </a:ext>
            </a:extLst>
          </p:cNvPr>
          <p:cNvSpPr>
            <a:spLocks noGrp="1"/>
          </p:cNvSpPr>
          <p:nvPr>
            <p:ph type="ftr" sz="quarter" idx="11"/>
          </p:nvPr>
        </p:nvSpPr>
        <p:spPr>
          <a:xfrm>
            <a:off x="692205" y="6030984"/>
            <a:ext cx="1714934"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75031086-A1F9-D543-AF2A-6DA1080E6F38}"/>
              </a:ext>
            </a:extLst>
          </p:cNvPr>
          <p:cNvSpPr>
            <a:spLocks noGrp="1"/>
          </p:cNvSpPr>
          <p:nvPr>
            <p:ph type="sldNum" sz="quarter" idx="12"/>
          </p:nvPr>
        </p:nvSpPr>
        <p:spPr>
          <a:xfrm>
            <a:off x="8610600" y="6356350"/>
            <a:ext cx="2743200" cy="365125"/>
          </a:xfrm>
          <a:prstGeom prst="rect">
            <a:avLst/>
          </a:prstGeom>
        </p:spPr>
        <p:txBody>
          <a:bodyPr/>
          <a:lstStyle/>
          <a:p>
            <a:fld id="{9F2CDBCF-92B0-C940-BEDF-19D0CA3AAE04}" type="slidenum">
              <a:rPr lang="x-none" smtClean="0"/>
              <a:t>‹#›</a:t>
            </a:fld>
            <a:endParaRPr lang="x-none"/>
          </a:p>
        </p:txBody>
      </p:sp>
    </p:spTree>
    <p:extLst>
      <p:ext uri="{BB962C8B-B14F-4D97-AF65-F5344CB8AC3E}">
        <p14:creationId xmlns:p14="http://schemas.microsoft.com/office/powerpoint/2010/main" val="581663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C8E67-9A74-4F43-8136-8F9683DF0757}"/>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0D6B795F-5215-874A-84DF-B693C22835D1}"/>
              </a:ext>
            </a:extLst>
          </p:cNvPr>
          <p:cNvSpPr>
            <a:spLocks noGrp="1"/>
          </p:cNvSpPr>
          <p:nvPr>
            <p:ph type="dt" sz="half" idx="10"/>
          </p:nvPr>
        </p:nvSpPr>
        <p:spPr>
          <a:xfrm>
            <a:off x="838200" y="6356350"/>
            <a:ext cx="2743200" cy="365125"/>
          </a:xfrm>
          <a:prstGeom prst="rect">
            <a:avLst/>
          </a:prstGeom>
        </p:spPr>
        <p:txBody>
          <a:bodyPr/>
          <a:lstStyle/>
          <a:p>
            <a:fld id="{35BD82EA-EB3C-404D-984C-75315409B809}" type="datetime1">
              <a:rPr lang="en-US" smtClean="0"/>
              <a:t>11/15/2022</a:t>
            </a:fld>
            <a:endParaRPr lang="x-none"/>
          </a:p>
        </p:txBody>
      </p:sp>
      <p:sp>
        <p:nvSpPr>
          <p:cNvPr id="4" name="Footer Placeholder 3">
            <a:extLst>
              <a:ext uri="{FF2B5EF4-FFF2-40B4-BE49-F238E27FC236}">
                <a16:creationId xmlns:a16="http://schemas.microsoft.com/office/drawing/2014/main" id="{732CCAE7-AECB-5449-BBE6-6C4DDC801F93}"/>
              </a:ext>
            </a:extLst>
          </p:cNvPr>
          <p:cNvSpPr>
            <a:spLocks noGrp="1"/>
          </p:cNvSpPr>
          <p:nvPr>
            <p:ph type="ftr" sz="quarter" idx="11"/>
          </p:nvPr>
        </p:nvSpPr>
        <p:spPr>
          <a:xfrm>
            <a:off x="692205" y="6030984"/>
            <a:ext cx="1714934"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3D3566BB-4C64-FD4D-8ACF-50685825DF21}"/>
              </a:ext>
            </a:extLst>
          </p:cNvPr>
          <p:cNvSpPr>
            <a:spLocks noGrp="1"/>
          </p:cNvSpPr>
          <p:nvPr>
            <p:ph type="sldNum" sz="quarter" idx="12"/>
          </p:nvPr>
        </p:nvSpPr>
        <p:spPr>
          <a:xfrm>
            <a:off x="8610600" y="6356350"/>
            <a:ext cx="2743200" cy="365125"/>
          </a:xfrm>
          <a:prstGeom prst="rect">
            <a:avLst/>
          </a:prstGeom>
        </p:spPr>
        <p:txBody>
          <a:bodyPr/>
          <a:lstStyle/>
          <a:p>
            <a:fld id="{9F2CDBCF-92B0-C940-BEDF-19D0CA3AAE04}" type="slidenum">
              <a:rPr lang="x-none" smtClean="0"/>
              <a:t>‹#›</a:t>
            </a:fld>
            <a:endParaRPr lang="x-none"/>
          </a:p>
        </p:txBody>
      </p:sp>
    </p:spTree>
    <p:extLst>
      <p:ext uri="{BB962C8B-B14F-4D97-AF65-F5344CB8AC3E}">
        <p14:creationId xmlns:p14="http://schemas.microsoft.com/office/powerpoint/2010/main" val="245243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8B6213-5680-4341-A798-6ADB5D13525A}"/>
              </a:ext>
            </a:extLst>
          </p:cNvPr>
          <p:cNvSpPr>
            <a:spLocks noGrp="1"/>
          </p:cNvSpPr>
          <p:nvPr>
            <p:ph type="dt" sz="half" idx="10"/>
          </p:nvPr>
        </p:nvSpPr>
        <p:spPr>
          <a:xfrm>
            <a:off x="838200" y="6356350"/>
            <a:ext cx="2743200" cy="365125"/>
          </a:xfrm>
          <a:prstGeom prst="rect">
            <a:avLst/>
          </a:prstGeom>
        </p:spPr>
        <p:txBody>
          <a:bodyPr/>
          <a:lstStyle/>
          <a:p>
            <a:fld id="{E777F937-B536-944C-B8B6-9A7D115733AE}" type="datetime1">
              <a:rPr lang="en-US" smtClean="0"/>
              <a:t>11/15/2022</a:t>
            </a:fld>
            <a:endParaRPr lang="x-none"/>
          </a:p>
        </p:txBody>
      </p:sp>
      <p:sp>
        <p:nvSpPr>
          <p:cNvPr id="3" name="Footer Placeholder 2">
            <a:extLst>
              <a:ext uri="{FF2B5EF4-FFF2-40B4-BE49-F238E27FC236}">
                <a16:creationId xmlns:a16="http://schemas.microsoft.com/office/drawing/2014/main" id="{E2E8E427-860C-B94B-9360-6D230E01CC5A}"/>
              </a:ext>
            </a:extLst>
          </p:cNvPr>
          <p:cNvSpPr>
            <a:spLocks noGrp="1"/>
          </p:cNvSpPr>
          <p:nvPr>
            <p:ph type="ftr" sz="quarter" idx="11"/>
          </p:nvPr>
        </p:nvSpPr>
        <p:spPr>
          <a:xfrm>
            <a:off x="692205" y="6030984"/>
            <a:ext cx="1714934"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id="{E4CD53E6-A2C6-7C42-B083-1ADEBA0C9B34}"/>
              </a:ext>
            </a:extLst>
          </p:cNvPr>
          <p:cNvSpPr>
            <a:spLocks noGrp="1"/>
          </p:cNvSpPr>
          <p:nvPr>
            <p:ph type="sldNum" sz="quarter" idx="12"/>
          </p:nvPr>
        </p:nvSpPr>
        <p:spPr>
          <a:xfrm>
            <a:off x="8610600" y="6356350"/>
            <a:ext cx="2743200" cy="365125"/>
          </a:xfrm>
          <a:prstGeom prst="rect">
            <a:avLst/>
          </a:prstGeom>
        </p:spPr>
        <p:txBody>
          <a:bodyPr/>
          <a:lstStyle/>
          <a:p>
            <a:fld id="{9F2CDBCF-92B0-C940-BEDF-19D0CA3AAE04}" type="slidenum">
              <a:rPr lang="x-none" smtClean="0"/>
              <a:t>‹#›</a:t>
            </a:fld>
            <a:endParaRPr lang="x-none"/>
          </a:p>
        </p:txBody>
      </p:sp>
    </p:spTree>
    <p:extLst>
      <p:ext uri="{BB962C8B-B14F-4D97-AF65-F5344CB8AC3E}">
        <p14:creationId xmlns:p14="http://schemas.microsoft.com/office/powerpoint/2010/main" val="86706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8E52-DC32-1F40-AAF5-2FEAE9393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56157C03-AF96-1245-8AEC-BE3CD6070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5D8492B-664B-0647-A995-08D528131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1148C9-74C4-764C-90FE-2B4C63D16056}"/>
              </a:ext>
            </a:extLst>
          </p:cNvPr>
          <p:cNvSpPr>
            <a:spLocks noGrp="1"/>
          </p:cNvSpPr>
          <p:nvPr>
            <p:ph type="dt" sz="half" idx="10"/>
          </p:nvPr>
        </p:nvSpPr>
        <p:spPr>
          <a:xfrm>
            <a:off x="838200" y="6356350"/>
            <a:ext cx="2743200" cy="365125"/>
          </a:xfrm>
          <a:prstGeom prst="rect">
            <a:avLst/>
          </a:prstGeom>
        </p:spPr>
        <p:txBody>
          <a:bodyPr/>
          <a:lstStyle/>
          <a:p>
            <a:fld id="{AFD1B171-22AC-924A-BD96-523F39A511C9}" type="datetime1">
              <a:rPr lang="en-US" smtClean="0"/>
              <a:t>11/15/2022</a:t>
            </a:fld>
            <a:endParaRPr lang="x-none"/>
          </a:p>
        </p:txBody>
      </p:sp>
      <p:sp>
        <p:nvSpPr>
          <p:cNvPr id="6" name="Footer Placeholder 5">
            <a:extLst>
              <a:ext uri="{FF2B5EF4-FFF2-40B4-BE49-F238E27FC236}">
                <a16:creationId xmlns:a16="http://schemas.microsoft.com/office/drawing/2014/main" id="{58C4016F-8532-0540-88A7-B24D972684DA}"/>
              </a:ext>
            </a:extLst>
          </p:cNvPr>
          <p:cNvSpPr>
            <a:spLocks noGrp="1"/>
          </p:cNvSpPr>
          <p:nvPr>
            <p:ph type="ftr" sz="quarter" idx="11"/>
          </p:nvPr>
        </p:nvSpPr>
        <p:spPr>
          <a:xfrm>
            <a:off x="692205" y="6030984"/>
            <a:ext cx="1714934"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C31A6858-141D-6C4D-9EFC-CDC7FDADBDF5}"/>
              </a:ext>
            </a:extLst>
          </p:cNvPr>
          <p:cNvSpPr>
            <a:spLocks noGrp="1"/>
          </p:cNvSpPr>
          <p:nvPr>
            <p:ph type="sldNum" sz="quarter" idx="12"/>
          </p:nvPr>
        </p:nvSpPr>
        <p:spPr>
          <a:xfrm>
            <a:off x="8610600" y="6356350"/>
            <a:ext cx="2743200" cy="365125"/>
          </a:xfrm>
          <a:prstGeom prst="rect">
            <a:avLst/>
          </a:prstGeom>
        </p:spPr>
        <p:txBody>
          <a:bodyPr/>
          <a:lstStyle/>
          <a:p>
            <a:fld id="{9F2CDBCF-92B0-C940-BEDF-19D0CA3AAE04}" type="slidenum">
              <a:rPr lang="x-none" smtClean="0"/>
              <a:t>‹#›</a:t>
            </a:fld>
            <a:endParaRPr lang="x-none"/>
          </a:p>
        </p:txBody>
      </p:sp>
    </p:spTree>
    <p:extLst>
      <p:ext uri="{BB962C8B-B14F-4D97-AF65-F5344CB8AC3E}">
        <p14:creationId xmlns:p14="http://schemas.microsoft.com/office/powerpoint/2010/main" val="177502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3310-CCCE-0243-9443-7604BB04F1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0F5F5DAA-57B4-5141-9B28-06B29E6BA1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x-none"/>
          </a:p>
        </p:txBody>
      </p:sp>
      <p:sp>
        <p:nvSpPr>
          <p:cNvPr id="4" name="Text Placeholder 3">
            <a:extLst>
              <a:ext uri="{FF2B5EF4-FFF2-40B4-BE49-F238E27FC236}">
                <a16:creationId xmlns:a16="http://schemas.microsoft.com/office/drawing/2014/main" id="{3BCB3D7B-D08F-8642-8714-B83C6D28C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35C111-FB8A-8449-B328-3958204722A9}"/>
              </a:ext>
            </a:extLst>
          </p:cNvPr>
          <p:cNvSpPr>
            <a:spLocks noGrp="1"/>
          </p:cNvSpPr>
          <p:nvPr>
            <p:ph type="dt" sz="half" idx="10"/>
          </p:nvPr>
        </p:nvSpPr>
        <p:spPr>
          <a:xfrm>
            <a:off x="838200" y="6356350"/>
            <a:ext cx="2743200" cy="365125"/>
          </a:xfrm>
          <a:prstGeom prst="rect">
            <a:avLst/>
          </a:prstGeom>
        </p:spPr>
        <p:txBody>
          <a:bodyPr/>
          <a:lstStyle/>
          <a:p>
            <a:fld id="{CB53FB60-9C0D-B845-915C-B7FE52A7EB6E}" type="datetime1">
              <a:rPr lang="en-US" smtClean="0"/>
              <a:t>11/15/2022</a:t>
            </a:fld>
            <a:endParaRPr lang="x-none"/>
          </a:p>
        </p:txBody>
      </p:sp>
      <p:sp>
        <p:nvSpPr>
          <p:cNvPr id="6" name="Footer Placeholder 5">
            <a:extLst>
              <a:ext uri="{FF2B5EF4-FFF2-40B4-BE49-F238E27FC236}">
                <a16:creationId xmlns:a16="http://schemas.microsoft.com/office/drawing/2014/main" id="{BD3C0DBA-255C-324F-AD39-C06D5D4BBEB7}"/>
              </a:ext>
            </a:extLst>
          </p:cNvPr>
          <p:cNvSpPr>
            <a:spLocks noGrp="1"/>
          </p:cNvSpPr>
          <p:nvPr>
            <p:ph type="ftr" sz="quarter" idx="11"/>
          </p:nvPr>
        </p:nvSpPr>
        <p:spPr>
          <a:xfrm>
            <a:off x="692205" y="6030984"/>
            <a:ext cx="1714934"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646935ED-CB51-E041-BD87-16E59B79D559}"/>
              </a:ext>
            </a:extLst>
          </p:cNvPr>
          <p:cNvSpPr>
            <a:spLocks noGrp="1"/>
          </p:cNvSpPr>
          <p:nvPr>
            <p:ph type="sldNum" sz="quarter" idx="12"/>
          </p:nvPr>
        </p:nvSpPr>
        <p:spPr>
          <a:xfrm>
            <a:off x="8610600" y="6356350"/>
            <a:ext cx="2743200" cy="365125"/>
          </a:xfrm>
          <a:prstGeom prst="rect">
            <a:avLst/>
          </a:prstGeom>
        </p:spPr>
        <p:txBody>
          <a:bodyPr/>
          <a:lstStyle/>
          <a:p>
            <a:fld id="{9F2CDBCF-92B0-C940-BEDF-19D0CA3AAE04}" type="slidenum">
              <a:rPr lang="x-none" smtClean="0"/>
              <a:t>‹#›</a:t>
            </a:fld>
            <a:endParaRPr lang="x-none"/>
          </a:p>
        </p:txBody>
      </p:sp>
    </p:spTree>
    <p:extLst>
      <p:ext uri="{BB962C8B-B14F-4D97-AF65-F5344CB8AC3E}">
        <p14:creationId xmlns:p14="http://schemas.microsoft.com/office/powerpoint/2010/main" val="161002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941725-7F43-DC40-83BF-1149858B6AA9}"/>
              </a:ext>
            </a:extLst>
          </p:cNvPr>
          <p:cNvSpPr>
            <a:spLocks noGrp="1"/>
          </p:cNvSpPr>
          <p:nvPr>
            <p:ph type="title"/>
          </p:nvPr>
        </p:nvSpPr>
        <p:spPr>
          <a:xfrm>
            <a:off x="838200" y="268140"/>
            <a:ext cx="10515600" cy="555051"/>
          </a:xfrm>
          <a:prstGeom prst="rect">
            <a:avLst/>
          </a:prstGeom>
        </p:spPr>
        <p:txBody>
          <a:bodyPr vert="horz" lIns="91440" tIns="45720" rIns="91440" bIns="45720" rtlCol="0" anchor="ctr">
            <a:normAutofit/>
          </a:body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id="{0A5DC26E-9C60-B54E-9FF4-A02321D40E07}"/>
              </a:ext>
            </a:extLst>
          </p:cNvPr>
          <p:cNvSpPr>
            <a:spLocks noGrp="1"/>
          </p:cNvSpPr>
          <p:nvPr>
            <p:ph type="body" idx="1"/>
          </p:nvPr>
        </p:nvSpPr>
        <p:spPr>
          <a:xfrm>
            <a:off x="838200" y="1150937"/>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7" name="Rectangle 6">
            <a:extLst>
              <a:ext uri="{FF2B5EF4-FFF2-40B4-BE49-F238E27FC236}">
                <a16:creationId xmlns:a16="http://schemas.microsoft.com/office/drawing/2014/main" id="{4CB681D2-C4F6-A645-AB27-E1239ED7559F}"/>
              </a:ext>
            </a:extLst>
          </p:cNvPr>
          <p:cNvSpPr/>
          <p:nvPr userDrawn="1"/>
        </p:nvSpPr>
        <p:spPr>
          <a:xfrm>
            <a:off x="1" y="327045"/>
            <a:ext cx="650236" cy="287070"/>
          </a:xfrm>
          <a:prstGeom prst="rect">
            <a:avLst/>
          </a:prstGeom>
          <a:solidFill>
            <a:srgbClr val="0043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 </a:t>
            </a:r>
          </a:p>
        </p:txBody>
      </p:sp>
      <p:cxnSp>
        <p:nvCxnSpPr>
          <p:cNvPr id="8" name="Straight Connector 7">
            <a:extLst>
              <a:ext uri="{FF2B5EF4-FFF2-40B4-BE49-F238E27FC236}">
                <a16:creationId xmlns:a16="http://schemas.microsoft.com/office/drawing/2014/main" id="{20E37B24-AB89-DA4D-BA4E-190F66CC1C94}"/>
              </a:ext>
            </a:extLst>
          </p:cNvPr>
          <p:cNvCxnSpPr>
            <a:cxnSpLocks/>
          </p:cNvCxnSpPr>
          <p:nvPr userDrawn="1"/>
        </p:nvCxnSpPr>
        <p:spPr>
          <a:xfrm>
            <a:off x="650237" y="193055"/>
            <a:ext cx="0" cy="555051"/>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37CD0E33-C4DD-D743-BE35-D5353D3DCA74}"/>
              </a:ext>
            </a:extLst>
          </p:cNvPr>
          <p:cNvSpPr/>
          <p:nvPr userDrawn="1"/>
        </p:nvSpPr>
        <p:spPr>
          <a:xfrm>
            <a:off x="0" y="6069280"/>
            <a:ext cx="12191997" cy="287070"/>
          </a:xfrm>
          <a:prstGeom prst="rect">
            <a:avLst/>
          </a:prstGeom>
          <a:solidFill>
            <a:srgbClr val="004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 </a:t>
            </a:r>
          </a:p>
        </p:txBody>
      </p:sp>
      <p:cxnSp>
        <p:nvCxnSpPr>
          <p:cNvPr id="15" name="Straight Connector 14">
            <a:extLst>
              <a:ext uri="{FF2B5EF4-FFF2-40B4-BE49-F238E27FC236}">
                <a16:creationId xmlns:a16="http://schemas.microsoft.com/office/drawing/2014/main" id="{6AA062D8-6176-3F44-BD37-3193FB9589BA}"/>
              </a:ext>
            </a:extLst>
          </p:cNvPr>
          <p:cNvCxnSpPr>
            <a:cxnSpLocks/>
          </p:cNvCxnSpPr>
          <p:nvPr userDrawn="1"/>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16" name="Footer Placeholder 4">
            <a:extLst>
              <a:ext uri="{FF2B5EF4-FFF2-40B4-BE49-F238E27FC236}">
                <a16:creationId xmlns:a16="http://schemas.microsoft.com/office/drawing/2014/main" id="{47F6DC28-8CC6-C944-AF77-3C4915F3871A}"/>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300">
                <a:solidFill>
                  <a:schemeClr val="tx1">
                    <a:tint val="75000"/>
                  </a:schemeClr>
                </a:solidFill>
              </a:defRPr>
            </a:lvl1pPr>
          </a:lstStyle>
          <a:p>
            <a:r>
              <a:rPr lang="en-US" dirty="0">
                <a:solidFill>
                  <a:schemeClr val="bg1"/>
                </a:solidFill>
                <a:latin typeface="Gill Sans MT" panose="020B0502020104020203" pitchFamily="34" charset="77"/>
              </a:rPr>
              <a:t>12 - Nov - 2021</a:t>
            </a:r>
            <a:endParaRPr lang="x-none" sz="1300" dirty="0">
              <a:solidFill>
                <a:schemeClr val="bg1"/>
              </a:solidFill>
              <a:latin typeface="Gill Sans MT" panose="020B0502020104020203" pitchFamily="34" charset="77"/>
            </a:endParaRPr>
          </a:p>
        </p:txBody>
      </p:sp>
      <p:pic>
        <p:nvPicPr>
          <p:cNvPr id="14" name="Imagen 13">
            <a:extLst>
              <a:ext uri="{FF2B5EF4-FFF2-40B4-BE49-F238E27FC236}">
                <a16:creationId xmlns:a16="http://schemas.microsoft.com/office/drawing/2014/main" id="{43C893FD-8B60-9945-A743-DCBF75A24833}"/>
              </a:ext>
            </a:extLst>
          </p:cNvPr>
          <p:cNvPicPr>
            <a:picLocks noChangeAspect="1"/>
          </p:cNvPicPr>
          <p:nvPr userDrawn="1"/>
        </p:nvPicPr>
        <p:blipFill>
          <a:blip r:embed="rId14"/>
          <a:stretch>
            <a:fillRect/>
          </a:stretch>
        </p:blipFill>
        <p:spPr>
          <a:xfrm>
            <a:off x="9987500" y="5499950"/>
            <a:ext cx="1898964" cy="1367675"/>
          </a:xfrm>
          <a:prstGeom prst="rect">
            <a:avLst/>
          </a:prstGeom>
        </p:spPr>
      </p:pic>
    </p:spTree>
    <p:extLst>
      <p:ext uri="{BB962C8B-B14F-4D97-AF65-F5344CB8AC3E}">
        <p14:creationId xmlns:p14="http://schemas.microsoft.com/office/powerpoint/2010/main" val="19249024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dt="0"/>
  <p:txStyles>
    <p:titleStyle>
      <a:lvl1pPr algn="l" defTabSz="914400" rtl="0" eaLnBrk="1" latinLnBrk="0" hangingPunct="1">
        <a:lnSpc>
          <a:spcPct val="90000"/>
        </a:lnSpc>
        <a:spcBef>
          <a:spcPct val="0"/>
        </a:spcBef>
        <a:buNone/>
        <a:defRPr sz="2800" b="1" i="1" kern="1200">
          <a:solidFill>
            <a:srgbClr val="5A7F3E"/>
          </a:solidFill>
          <a:latin typeface="Palatino" pitchFamily="2" charset="77"/>
          <a:ea typeface="Palatino" pitchFamily="2" charset="77"/>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Gill Sans MT" panose="020B05020201040202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1" kern="1200">
          <a:solidFill>
            <a:schemeClr val="tx1"/>
          </a:solidFill>
          <a:latin typeface="Gill Sans MT" panose="020B05020201040202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Gill Sans MT" panose="020B05020201040202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Gill Sans MT" panose="020B05020201040202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DE575-61C0-DF4C-B45E-AF40504D17C2}"/>
              </a:ext>
            </a:extLst>
          </p:cNvPr>
          <p:cNvSpPr>
            <a:spLocks noGrp="1"/>
          </p:cNvSpPr>
          <p:nvPr>
            <p:ph type="title"/>
          </p:nvPr>
        </p:nvSpPr>
        <p:spPr/>
        <p:txBody>
          <a:bodyPr/>
          <a:lstStyle/>
          <a:p>
            <a:endParaRPr lang="x-none" dirty="0"/>
          </a:p>
        </p:txBody>
      </p:sp>
      <p:sp>
        <p:nvSpPr>
          <p:cNvPr id="3" name="Content Placeholder 2">
            <a:extLst>
              <a:ext uri="{FF2B5EF4-FFF2-40B4-BE49-F238E27FC236}">
                <a16:creationId xmlns:a16="http://schemas.microsoft.com/office/drawing/2014/main" id="{DDC09050-3CFD-8245-823E-A3FD91AF7BB7}"/>
              </a:ext>
            </a:extLst>
          </p:cNvPr>
          <p:cNvSpPr>
            <a:spLocks noGrp="1"/>
          </p:cNvSpPr>
          <p:nvPr>
            <p:ph idx="1"/>
          </p:nvPr>
        </p:nvSpPr>
        <p:spPr>
          <a:xfrm>
            <a:off x="692206" y="823192"/>
            <a:ext cx="11312982" cy="5207792"/>
          </a:xfrm>
        </p:spPr>
        <p:txBody>
          <a:bodyPr>
            <a:noAutofit/>
          </a:bodyPr>
          <a:lstStyle/>
          <a:p>
            <a:pPr algn="ctr">
              <a:lnSpc>
                <a:spcPct val="110000"/>
              </a:lnSpc>
            </a:pPr>
            <a:endParaRPr lang="en-US" sz="2100" dirty="0"/>
          </a:p>
          <a:p>
            <a:pPr algn="ctr">
              <a:lnSpc>
                <a:spcPct val="110000"/>
              </a:lnSpc>
            </a:pPr>
            <a:r>
              <a:rPr lang="en-US" sz="3200" dirty="0"/>
              <a:t>IAI Directorate Report to the Executive Council – 54</a:t>
            </a:r>
          </a:p>
          <a:p>
            <a:pPr algn="ctr">
              <a:lnSpc>
                <a:spcPct val="110000"/>
              </a:lnSpc>
            </a:pPr>
            <a:r>
              <a:rPr lang="en-US" sz="3200" dirty="0"/>
              <a:t>Capacity Building Report</a:t>
            </a:r>
          </a:p>
          <a:p>
            <a:pPr algn="ctr">
              <a:lnSpc>
                <a:spcPct val="110000"/>
              </a:lnSpc>
            </a:pPr>
            <a:r>
              <a:rPr lang="en-US" sz="2100" dirty="0"/>
              <a:t>15 November 2022 - Montevideo, Uruguay and Videoconference</a:t>
            </a:r>
          </a:p>
          <a:p>
            <a:pPr algn="ctr">
              <a:lnSpc>
                <a:spcPct val="110000"/>
              </a:lnSpc>
            </a:pPr>
            <a:endParaRPr lang="en-US" sz="2100" dirty="0"/>
          </a:p>
          <a:p>
            <a:pPr algn="ctr">
              <a:lnSpc>
                <a:spcPct val="110000"/>
              </a:lnSpc>
            </a:pPr>
            <a:endParaRPr lang="en-US" sz="2100" dirty="0"/>
          </a:p>
          <a:p>
            <a:pPr algn="ctr">
              <a:lnSpc>
                <a:spcPct val="110000"/>
              </a:lnSpc>
            </a:pPr>
            <a:r>
              <a:rPr lang="en-US" sz="2100" dirty="0"/>
              <a:t>Marcella Ohira, Deputy Executive Director &amp; Director for Capacity Building</a:t>
            </a:r>
          </a:p>
          <a:p>
            <a:pPr algn="ctr">
              <a:lnSpc>
                <a:spcPct val="110000"/>
              </a:lnSpc>
            </a:pPr>
            <a:r>
              <a:rPr lang="en-US" sz="2100" dirty="0"/>
              <a:t>Kim </a:t>
            </a:r>
            <a:r>
              <a:rPr lang="en-US" sz="2100" dirty="0" err="1"/>
              <a:t>Portmess</a:t>
            </a:r>
            <a:r>
              <a:rPr lang="en-US" sz="2100" dirty="0"/>
              <a:t>, </a:t>
            </a:r>
            <a:r>
              <a:rPr lang="en-US" sz="2100" dirty="0" err="1"/>
              <a:t>STeP</a:t>
            </a:r>
            <a:r>
              <a:rPr lang="en-US" sz="2100" dirty="0"/>
              <a:t> Program Consultant, Manager</a:t>
            </a:r>
          </a:p>
          <a:p>
            <a:pPr algn="ctr">
              <a:lnSpc>
                <a:spcPct val="110000"/>
              </a:lnSpc>
            </a:pPr>
            <a:r>
              <a:rPr lang="en-US" sz="2100" dirty="0"/>
              <a:t>Anne-Teresa Birthright, IAI </a:t>
            </a:r>
            <a:r>
              <a:rPr lang="en-US" sz="2100" dirty="0" err="1"/>
              <a:t>STeP</a:t>
            </a:r>
            <a:r>
              <a:rPr lang="en-US" sz="2100" dirty="0"/>
              <a:t> Fellow (Science Diplomacy)</a:t>
            </a:r>
          </a:p>
        </p:txBody>
      </p:sp>
      <p:cxnSp>
        <p:nvCxnSpPr>
          <p:cNvPr id="9" name="Straight Connector 8">
            <a:extLst>
              <a:ext uri="{FF2B5EF4-FFF2-40B4-BE49-F238E27FC236}">
                <a16:creationId xmlns:a16="http://schemas.microsoft.com/office/drawing/2014/main" id="{7A511511-C5A9-9245-B62C-FCAB17A7C016}"/>
              </a:ext>
            </a:extLst>
          </p:cNvPr>
          <p:cNvCxnSpPr>
            <a:cxnSpLocks/>
          </p:cNvCxnSpPr>
          <p:nvPr/>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10" name="Footer Placeholder 4">
            <a:extLst>
              <a:ext uri="{FF2B5EF4-FFF2-40B4-BE49-F238E27FC236}">
                <a16:creationId xmlns:a16="http://schemas.microsoft.com/office/drawing/2014/main" id="{497CF2FF-354E-594F-8F66-4ADF0E7C6C27}"/>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1300" dirty="0">
                <a:solidFill>
                  <a:schemeClr val="bg1"/>
                </a:solidFill>
                <a:latin typeface="Gill Sans MT" panose="020B0502020104020203" pitchFamily="34" charset="77"/>
              </a:rPr>
              <a:t>15 - Nov - 2022</a:t>
            </a:r>
            <a:endParaRPr lang="x-none" sz="1300" dirty="0">
              <a:solidFill>
                <a:schemeClr val="bg1"/>
              </a:solidFill>
              <a:latin typeface="Gill Sans MT" panose="020B0502020104020203" pitchFamily="34" charset="77"/>
            </a:endParaRPr>
          </a:p>
        </p:txBody>
      </p:sp>
    </p:spTree>
    <p:extLst>
      <p:ext uri="{BB962C8B-B14F-4D97-AF65-F5344CB8AC3E}">
        <p14:creationId xmlns:p14="http://schemas.microsoft.com/office/powerpoint/2010/main" val="321699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DE575-61C0-DF4C-B45E-AF40504D17C2}"/>
              </a:ext>
            </a:extLst>
          </p:cNvPr>
          <p:cNvSpPr>
            <a:spLocks noGrp="1"/>
          </p:cNvSpPr>
          <p:nvPr>
            <p:ph type="title"/>
          </p:nvPr>
        </p:nvSpPr>
        <p:spPr/>
        <p:txBody>
          <a:bodyPr/>
          <a:lstStyle/>
          <a:p>
            <a:r>
              <a:rPr lang="en-US" dirty="0"/>
              <a:t>Science Diplomacy Center</a:t>
            </a:r>
            <a:endParaRPr lang="x-none" dirty="0"/>
          </a:p>
        </p:txBody>
      </p:sp>
      <p:sp>
        <p:nvSpPr>
          <p:cNvPr id="3" name="Content Placeholder 2">
            <a:extLst>
              <a:ext uri="{FF2B5EF4-FFF2-40B4-BE49-F238E27FC236}">
                <a16:creationId xmlns:a16="http://schemas.microsoft.com/office/drawing/2014/main" id="{DDC09050-3CFD-8245-823E-A3FD91AF7BB7}"/>
              </a:ext>
            </a:extLst>
          </p:cNvPr>
          <p:cNvSpPr>
            <a:spLocks noGrp="1"/>
          </p:cNvSpPr>
          <p:nvPr>
            <p:ph idx="1"/>
          </p:nvPr>
        </p:nvSpPr>
        <p:spPr>
          <a:xfrm>
            <a:off x="692206" y="823192"/>
            <a:ext cx="11312982" cy="5207792"/>
          </a:xfrm>
        </p:spPr>
        <p:txBody>
          <a:bodyPr>
            <a:noAutofit/>
          </a:bodyPr>
          <a:lstStyle/>
          <a:p>
            <a:pPr>
              <a:lnSpc>
                <a:spcPct val="110000"/>
              </a:lnSpc>
            </a:pPr>
            <a:r>
              <a:rPr lang="en-US" sz="2100" b="1" dirty="0"/>
              <a:t>Decision of the IAI Conference of the Parties: XXX/9</a:t>
            </a:r>
            <a:r>
              <a:rPr lang="en-US" sz="2100" dirty="0"/>
              <a:t>. The Directorate is instructed to establish a steering committee, with the participation of Parties, the SAC and the SPAC, Associates, and experts on science diplomacy, to assist in and advise on the design and development of the IAI Science Diplomacy Center (SDC) and its programs and activities.</a:t>
            </a:r>
          </a:p>
          <a:p>
            <a:pPr marL="342900" indent="-342900">
              <a:lnSpc>
                <a:spcPct val="110000"/>
              </a:lnSpc>
              <a:buFont typeface="Wingdings" panose="05000000000000000000" pitchFamily="2" charset="2"/>
              <a:buChar char="Ø"/>
            </a:pPr>
            <a:r>
              <a:rPr lang="en-US" sz="2100" dirty="0"/>
              <a:t>Science Diplomacy Advisory Board: 11 members, consisting of professionals from the Americas and abroad, including IAI Parties (Brazil, Chile, Costa Rica, USA), SAC/SPAC (2), science diplomacy experts, and representatives from policy, academia, and the private sector.</a:t>
            </a:r>
          </a:p>
          <a:p>
            <a:pPr marL="342900" indent="-342900">
              <a:lnSpc>
                <a:spcPct val="110000"/>
              </a:lnSpc>
              <a:buFont typeface="Wingdings" panose="05000000000000000000" pitchFamily="2" charset="2"/>
              <a:buChar char="Ø"/>
            </a:pPr>
            <a:r>
              <a:rPr lang="en-US" sz="2100" dirty="0"/>
              <a:t>First in-person meeting of the SDC Advisory Board. (11-13 Nov. 2022)</a:t>
            </a:r>
          </a:p>
          <a:p>
            <a:pPr marL="800100" lvl="1" indent="-342900">
              <a:lnSpc>
                <a:spcPct val="110000"/>
              </a:lnSpc>
              <a:buFont typeface="Wingdings" panose="05000000000000000000" pitchFamily="2" charset="2"/>
              <a:buChar char="Ø"/>
            </a:pPr>
            <a:r>
              <a:rPr lang="en-US" sz="2100" dirty="0"/>
              <a:t>Discussed the Vision, Mission, and Initial Ideas for SDC Implementation Plan for next 3 years. </a:t>
            </a:r>
          </a:p>
          <a:p>
            <a:pPr marL="800100" lvl="1" indent="-342900">
              <a:lnSpc>
                <a:spcPct val="110000"/>
              </a:lnSpc>
              <a:buFont typeface="Wingdings" panose="05000000000000000000" pitchFamily="2" charset="2"/>
              <a:buChar char="Ø"/>
            </a:pPr>
            <a:r>
              <a:rPr lang="en-US" sz="2100" dirty="0"/>
              <a:t>Regional priority topics, Capacity Building programs/activities, Audience, Potential Impact, Visibility;</a:t>
            </a:r>
          </a:p>
          <a:p>
            <a:pPr marL="800100" lvl="1" indent="-342900">
              <a:lnSpc>
                <a:spcPct val="110000"/>
              </a:lnSpc>
              <a:buFont typeface="Wingdings" panose="05000000000000000000" pitchFamily="2" charset="2"/>
              <a:buChar char="Ø"/>
            </a:pPr>
            <a:r>
              <a:rPr lang="en-US" sz="2100" dirty="0"/>
              <a:t>Funding strategy to secure resources for the Center’s short, medium and long-term sustainability;</a:t>
            </a:r>
          </a:p>
          <a:p>
            <a:pPr marL="800100" lvl="1" indent="-342900">
              <a:lnSpc>
                <a:spcPct val="110000"/>
              </a:lnSpc>
              <a:buFont typeface="Wingdings" panose="05000000000000000000" pitchFamily="2" charset="2"/>
              <a:buChar char="Ø"/>
            </a:pPr>
            <a:r>
              <a:rPr lang="en-US" sz="2100" dirty="0"/>
              <a:t>Strengthen current and future partnerships and collaborations with other key national and international organizations to support the SDC visibility and its programs. </a:t>
            </a:r>
          </a:p>
        </p:txBody>
      </p:sp>
      <p:cxnSp>
        <p:nvCxnSpPr>
          <p:cNvPr id="9" name="Straight Connector 8">
            <a:extLst>
              <a:ext uri="{FF2B5EF4-FFF2-40B4-BE49-F238E27FC236}">
                <a16:creationId xmlns:a16="http://schemas.microsoft.com/office/drawing/2014/main" id="{7A511511-C5A9-9245-B62C-FCAB17A7C016}"/>
              </a:ext>
            </a:extLst>
          </p:cNvPr>
          <p:cNvCxnSpPr>
            <a:cxnSpLocks/>
          </p:cNvCxnSpPr>
          <p:nvPr/>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10" name="Footer Placeholder 4">
            <a:extLst>
              <a:ext uri="{FF2B5EF4-FFF2-40B4-BE49-F238E27FC236}">
                <a16:creationId xmlns:a16="http://schemas.microsoft.com/office/drawing/2014/main" id="{497CF2FF-354E-594F-8F66-4ADF0E7C6C27}"/>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1300" dirty="0">
                <a:solidFill>
                  <a:schemeClr val="bg1"/>
                </a:solidFill>
                <a:latin typeface="Gill Sans MT" panose="020B0502020104020203" pitchFamily="34" charset="77"/>
              </a:rPr>
              <a:t>15 - Nov - 2022</a:t>
            </a:r>
            <a:endParaRPr lang="x-none" sz="1300" dirty="0">
              <a:solidFill>
                <a:schemeClr val="bg1"/>
              </a:solidFill>
              <a:latin typeface="Gill Sans MT" panose="020B0502020104020203" pitchFamily="34" charset="77"/>
            </a:endParaRPr>
          </a:p>
        </p:txBody>
      </p:sp>
    </p:spTree>
    <p:extLst>
      <p:ext uri="{BB962C8B-B14F-4D97-AF65-F5344CB8AC3E}">
        <p14:creationId xmlns:p14="http://schemas.microsoft.com/office/powerpoint/2010/main" val="417731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DE575-61C0-DF4C-B45E-AF40504D17C2}"/>
              </a:ext>
            </a:extLst>
          </p:cNvPr>
          <p:cNvSpPr>
            <a:spLocks noGrp="1"/>
          </p:cNvSpPr>
          <p:nvPr>
            <p:ph type="title"/>
          </p:nvPr>
        </p:nvSpPr>
        <p:spPr>
          <a:xfrm>
            <a:off x="692205" y="0"/>
            <a:ext cx="10661595" cy="823191"/>
          </a:xfrm>
        </p:spPr>
        <p:txBody>
          <a:bodyPr/>
          <a:lstStyle/>
          <a:p>
            <a:r>
              <a:rPr lang="en-US" dirty="0"/>
              <a:t>Science Diplomacy Center</a:t>
            </a:r>
            <a:endParaRPr lang="x-none" dirty="0"/>
          </a:p>
        </p:txBody>
      </p:sp>
      <p:sp>
        <p:nvSpPr>
          <p:cNvPr id="3" name="Content Placeholder 2">
            <a:extLst>
              <a:ext uri="{FF2B5EF4-FFF2-40B4-BE49-F238E27FC236}">
                <a16:creationId xmlns:a16="http://schemas.microsoft.com/office/drawing/2014/main" id="{DDC09050-3CFD-8245-823E-A3FD91AF7BB7}"/>
              </a:ext>
            </a:extLst>
          </p:cNvPr>
          <p:cNvSpPr>
            <a:spLocks noGrp="1"/>
          </p:cNvSpPr>
          <p:nvPr>
            <p:ph idx="1"/>
          </p:nvPr>
        </p:nvSpPr>
        <p:spPr>
          <a:xfrm>
            <a:off x="372140" y="595423"/>
            <a:ext cx="11633047" cy="5709683"/>
          </a:xfrm>
        </p:spPr>
        <p:txBody>
          <a:bodyPr>
            <a:normAutofit/>
          </a:bodyPr>
          <a:lstStyle/>
          <a:p>
            <a:pPr>
              <a:lnSpc>
                <a:spcPct val="107000"/>
              </a:lnSpc>
              <a:spcAft>
                <a:spcPts val="800"/>
              </a:spcAft>
            </a:pPr>
            <a:r>
              <a:rPr lang="en-US" sz="1800" b="1" dirty="0"/>
              <a:t>Vision: </a:t>
            </a:r>
            <a:r>
              <a:rPr lang="en-US" sz="1800" dirty="0"/>
              <a:t>The Science Diplomacy Center shall contribute to the maintenance of a peaceful and sustainable Americas through innovative transdisciplinary collaborations to address the region’s shared challenges and safeguard the livelihoods and well-being of future generations and the planet.</a:t>
            </a:r>
          </a:p>
          <a:p>
            <a:pPr>
              <a:lnSpc>
                <a:spcPct val="107000"/>
              </a:lnSpc>
              <a:spcAft>
                <a:spcPts val="800"/>
              </a:spcAft>
            </a:pPr>
            <a:r>
              <a:rPr lang="en-US" sz="1800" b="1" dirty="0"/>
              <a:t>Mission: </a:t>
            </a:r>
            <a:r>
              <a:rPr lang="en-US" sz="1800" dirty="0"/>
              <a:t>The Center shall enhance the capacity of Parties to meet the objectives of the IAI Strategic Plan and the Sustainable Development Goals by developing a science diplomacy knowledge hub and open, just, and equitable programs and activities for the Americas to meet the challenges of global change.</a:t>
            </a:r>
          </a:p>
          <a:p>
            <a:pPr>
              <a:lnSpc>
                <a:spcPct val="120000"/>
              </a:lnSpc>
              <a:spcBef>
                <a:spcPts val="0"/>
              </a:spcBef>
            </a:pPr>
            <a:r>
              <a:rPr lang="en-US" sz="1400" b="1" dirty="0">
                <a:latin typeface="Fira Sans" panose="020B0503050000020004" pitchFamily="34" charset="0"/>
                <a:ea typeface="Fira Sans" panose="020B0503050000020004" pitchFamily="34" charset="0"/>
                <a:cs typeface="Fira Sans" panose="020B0503050000020004" pitchFamily="34" charset="0"/>
              </a:rPr>
              <a:t>Goals</a:t>
            </a:r>
            <a:r>
              <a:rPr lang="en-US" sz="1400" b="1" dirty="0">
                <a:effectLst/>
                <a:latin typeface="Fira Sans" panose="020B0503050000020004" pitchFamily="34" charset="0"/>
                <a:ea typeface="Fira Sans" panose="020B0503050000020004" pitchFamily="34" charset="0"/>
                <a:cs typeface="Fira Sans" panose="020B0503050000020004" pitchFamily="34" charset="0"/>
              </a:rPr>
              <a:t>: </a:t>
            </a:r>
            <a:r>
              <a:rPr lang="en-US" sz="1400" dirty="0">
                <a:effectLst/>
                <a:latin typeface="Fira Sans" panose="020B0503050000020004" pitchFamily="34" charset="0"/>
                <a:ea typeface="Fira Sans" panose="020B0503050000020004" pitchFamily="34" charset="0"/>
                <a:cs typeface="Fira Sans" panose="020B0503050000020004" pitchFamily="34" charset="0"/>
              </a:rPr>
              <a:t>related to science in diplomacy </a:t>
            </a:r>
            <a:endParaRPr lang="en-US" sz="1400" dirty="0">
              <a:effectLst/>
              <a:latin typeface="Calibri" panose="020F0502020204030204" pitchFamily="34" charset="0"/>
              <a:ea typeface="Calibri" panose="020F0502020204030204" pitchFamily="34" charset="0"/>
            </a:endParaRPr>
          </a:p>
          <a:p>
            <a:pPr lvl="0" indent="-342900">
              <a:lnSpc>
                <a:spcPct val="120000"/>
              </a:lnSpc>
              <a:spcBef>
                <a:spcPts val="0"/>
              </a:spcBef>
              <a:buFont typeface="+mj-lt"/>
              <a:buAutoNum type="arabicPeriod"/>
            </a:pPr>
            <a:r>
              <a:rPr lang="en-US" sz="1400" u="none" strike="noStrike" dirty="0">
                <a:effectLst/>
                <a:latin typeface="Fira Sans" panose="020B0503050000020004" pitchFamily="34" charset="0"/>
                <a:ea typeface="Fira Sans" panose="020B0503050000020004" pitchFamily="34" charset="0"/>
                <a:cs typeface="Fira Sans" panose="020B0503050000020004" pitchFamily="34" charset="0"/>
              </a:rPr>
              <a:t>Strengthen the interface between science and policy	</a:t>
            </a:r>
            <a:endParaRPr lang="en-US" sz="1400" u="none" strike="noStrike" dirty="0">
              <a:effectLst/>
              <a:latin typeface="Calibri" panose="020F0502020204030204" pitchFamily="34" charset="0"/>
              <a:ea typeface="Calibri" panose="020F0502020204030204" pitchFamily="34" charset="0"/>
            </a:endParaRPr>
          </a:p>
          <a:p>
            <a:pPr lvl="0" indent="-342900">
              <a:lnSpc>
                <a:spcPct val="120000"/>
              </a:lnSpc>
              <a:spcBef>
                <a:spcPts val="0"/>
              </a:spcBef>
              <a:buFont typeface="+mj-lt"/>
              <a:buAutoNum type="arabicPeriod"/>
            </a:pPr>
            <a:r>
              <a:rPr lang="en-US" sz="1400" u="none" strike="noStrike" dirty="0">
                <a:effectLst/>
                <a:latin typeface="Fira Sans" panose="020B0503050000020004" pitchFamily="34" charset="0"/>
                <a:ea typeface="Fira Sans" panose="020B0503050000020004" pitchFamily="34" charset="0"/>
                <a:cs typeface="Fira Sans" panose="020B0503050000020004" pitchFamily="34" charset="0"/>
              </a:rPr>
              <a:t>Build and sustain capacity</a:t>
            </a:r>
            <a:endParaRPr lang="en-US" sz="1400" u="none" strike="noStrike" dirty="0">
              <a:effectLst/>
              <a:latin typeface="Calibri" panose="020F0502020204030204" pitchFamily="34" charset="0"/>
              <a:ea typeface="Calibri" panose="020F0502020204030204" pitchFamily="34" charset="0"/>
            </a:endParaRPr>
          </a:p>
          <a:p>
            <a:pPr marL="0" lvl="1">
              <a:lnSpc>
                <a:spcPct val="120000"/>
              </a:lnSpc>
              <a:spcBef>
                <a:spcPts val="0"/>
              </a:spcBef>
            </a:pPr>
            <a:r>
              <a:rPr lang="en-US" sz="1400" u="none" strike="noStrike" dirty="0">
                <a:effectLst/>
                <a:latin typeface="Fira Sans" panose="020B0503050000020004" pitchFamily="34" charset="0"/>
                <a:ea typeface="Fira Sans" panose="020B0503050000020004" pitchFamily="34" charset="0"/>
                <a:cs typeface="Fira Sans" panose="020B0503050000020004" pitchFamily="34" charset="0"/>
              </a:rPr>
              <a:t>	a. Offer regional training</a:t>
            </a:r>
            <a:endParaRPr lang="en-US" sz="1400" u="none" strike="noStrike" dirty="0">
              <a:effectLst/>
              <a:latin typeface="Calibri" panose="020F0502020204030204" pitchFamily="34" charset="0"/>
              <a:ea typeface="Calibri" panose="020F0502020204030204" pitchFamily="34" charset="0"/>
            </a:endParaRPr>
          </a:p>
          <a:p>
            <a:pPr marL="0" lvl="1">
              <a:lnSpc>
                <a:spcPct val="120000"/>
              </a:lnSpc>
              <a:spcBef>
                <a:spcPts val="0"/>
              </a:spcBef>
            </a:pPr>
            <a:r>
              <a:rPr lang="en-US" sz="1400" u="none" strike="noStrike" dirty="0">
                <a:effectLst/>
                <a:latin typeface="Fira Sans" panose="020B0503050000020004" pitchFamily="34" charset="0"/>
                <a:ea typeface="Fira Sans" panose="020B0503050000020004" pitchFamily="34" charset="0"/>
                <a:cs typeface="Fira Sans" panose="020B0503050000020004" pitchFamily="34" charset="0"/>
              </a:rPr>
              <a:t>	b. Identify and foster a skill set necessary to develop an effective science diplomacy community</a:t>
            </a:r>
            <a:endParaRPr lang="en-US" sz="1400" u="none" strike="noStrike" dirty="0">
              <a:effectLst/>
              <a:latin typeface="Calibri" panose="020F0502020204030204" pitchFamily="34" charset="0"/>
              <a:ea typeface="Calibri" panose="020F0502020204030204" pitchFamily="34" charset="0"/>
            </a:endParaRPr>
          </a:p>
          <a:p>
            <a:pPr lvl="0" indent="-342900">
              <a:lnSpc>
                <a:spcPct val="120000"/>
              </a:lnSpc>
              <a:spcBef>
                <a:spcPts val="0"/>
              </a:spcBef>
              <a:buFont typeface="+mj-lt"/>
              <a:buAutoNum type="arabicPeriod"/>
            </a:pPr>
            <a:r>
              <a:rPr lang="en-US" sz="1400" u="none" strike="noStrike" dirty="0">
                <a:effectLst/>
                <a:latin typeface="Fira Sans" panose="020B0503050000020004" pitchFamily="34" charset="0"/>
                <a:ea typeface="Fira Sans" panose="020B0503050000020004" pitchFamily="34" charset="0"/>
                <a:cs typeface="Fira Sans" panose="020B0503050000020004" pitchFamily="34" charset="0"/>
              </a:rPr>
              <a:t>Develop a science diplomacy knowledge hub</a:t>
            </a:r>
            <a:endParaRPr lang="en-US" sz="1400" u="none" strike="noStrike" dirty="0">
              <a:effectLst/>
              <a:latin typeface="Calibri" panose="020F0502020204030204" pitchFamily="34" charset="0"/>
              <a:ea typeface="Calibri" panose="020F0502020204030204" pitchFamily="34" charset="0"/>
            </a:endParaRPr>
          </a:p>
          <a:p>
            <a:pPr marL="0" lvl="1">
              <a:lnSpc>
                <a:spcPct val="120000"/>
              </a:lnSpc>
              <a:spcBef>
                <a:spcPts val="0"/>
              </a:spcBef>
            </a:pPr>
            <a:r>
              <a:rPr lang="en-US" sz="1400" u="none" strike="noStrike" dirty="0">
                <a:effectLst/>
                <a:latin typeface="Fira Sans" panose="020B0503050000020004" pitchFamily="34" charset="0"/>
                <a:ea typeface="Fira Sans" panose="020B0503050000020004" pitchFamily="34" charset="0"/>
                <a:cs typeface="Fira Sans" panose="020B0503050000020004" pitchFamily="34" charset="0"/>
              </a:rPr>
              <a:t>	a. Provision of SD information</a:t>
            </a:r>
            <a:endParaRPr lang="en-US" sz="1400" u="none" strike="noStrike" dirty="0">
              <a:effectLst/>
              <a:latin typeface="Calibri" panose="020F0502020204030204" pitchFamily="34" charset="0"/>
              <a:ea typeface="Calibri" panose="020F0502020204030204" pitchFamily="34" charset="0"/>
            </a:endParaRPr>
          </a:p>
          <a:p>
            <a:pPr lvl="0" indent="-342900">
              <a:lnSpc>
                <a:spcPct val="120000"/>
              </a:lnSpc>
              <a:spcBef>
                <a:spcPts val="0"/>
              </a:spcBef>
              <a:buFont typeface="+mj-lt"/>
              <a:buAutoNum type="arabicPeriod"/>
            </a:pPr>
            <a:r>
              <a:rPr lang="en-US" sz="1400" u="none" strike="noStrike" dirty="0">
                <a:effectLst/>
                <a:latin typeface="Fira Sans" panose="020B0503050000020004" pitchFamily="34" charset="0"/>
                <a:ea typeface="Fira Sans" panose="020B0503050000020004" pitchFamily="34" charset="0"/>
                <a:cs typeface="Fira Sans" panose="020B0503050000020004" pitchFamily="34" charset="0"/>
              </a:rPr>
              <a:t>Convene relevant communities</a:t>
            </a:r>
            <a:endParaRPr lang="en-US" sz="1400" u="none" strike="noStrike" dirty="0">
              <a:effectLst/>
              <a:latin typeface="Calibri" panose="020F0502020204030204" pitchFamily="34" charset="0"/>
              <a:ea typeface="Calibri" panose="020F0502020204030204" pitchFamily="34" charset="0"/>
            </a:endParaRPr>
          </a:p>
          <a:p>
            <a:pPr lvl="0" indent="-342900">
              <a:lnSpc>
                <a:spcPct val="120000"/>
              </a:lnSpc>
              <a:spcBef>
                <a:spcPts val="0"/>
              </a:spcBef>
              <a:buFont typeface="+mj-lt"/>
              <a:buAutoNum type="arabicPeriod"/>
            </a:pPr>
            <a:r>
              <a:rPr lang="en-US" sz="1400" u="none" strike="noStrike" dirty="0">
                <a:effectLst/>
                <a:latin typeface="Fira Sans" panose="020B0503050000020004" pitchFamily="34" charset="0"/>
                <a:ea typeface="Fira Sans" panose="020B0503050000020004" pitchFamily="34" charset="0"/>
                <a:cs typeface="Fira Sans" panose="020B0503050000020004" pitchFamily="34" charset="0"/>
              </a:rPr>
              <a:t>Raise awareness of current and emerging global change issues</a:t>
            </a:r>
            <a:endParaRPr lang="en-US" sz="1400" u="none" strike="noStrike" dirty="0">
              <a:effectLst/>
              <a:latin typeface="Calibri" panose="020F0502020204030204" pitchFamily="34" charset="0"/>
              <a:ea typeface="Calibri" panose="020F0502020204030204" pitchFamily="34" charset="0"/>
            </a:endParaRPr>
          </a:p>
          <a:p>
            <a:pPr lvl="0" indent="-342900">
              <a:lnSpc>
                <a:spcPct val="120000"/>
              </a:lnSpc>
              <a:spcBef>
                <a:spcPts val="0"/>
              </a:spcBef>
              <a:buFont typeface="+mj-lt"/>
              <a:buAutoNum type="arabicPeriod"/>
            </a:pPr>
            <a:r>
              <a:rPr lang="en-US" sz="1400" u="none" strike="noStrike" dirty="0">
                <a:effectLst/>
                <a:latin typeface="Fira Sans" panose="020B0503050000020004" pitchFamily="34" charset="0"/>
                <a:ea typeface="Fira Sans" panose="020B0503050000020004" pitchFamily="34" charset="0"/>
                <a:cs typeface="Fira Sans" panose="020B0503050000020004" pitchFamily="34" charset="0"/>
              </a:rPr>
              <a:t>Facilitate regional and international collaboration</a:t>
            </a:r>
            <a:endParaRPr lang="en-US" sz="1400" u="none" strike="noStrike" dirty="0">
              <a:effectLst/>
              <a:latin typeface="Calibri" panose="020F0502020204030204" pitchFamily="34" charset="0"/>
              <a:ea typeface="Calibri" panose="020F0502020204030204" pitchFamily="34" charset="0"/>
            </a:endParaRPr>
          </a:p>
          <a:p>
            <a:pPr lvl="0" indent="-342900">
              <a:lnSpc>
                <a:spcPct val="120000"/>
              </a:lnSpc>
              <a:spcBef>
                <a:spcPts val="0"/>
              </a:spcBef>
              <a:buFont typeface="+mj-lt"/>
              <a:buAutoNum type="arabicPeriod"/>
            </a:pPr>
            <a:r>
              <a:rPr lang="en-US" sz="1400" u="none" strike="noStrike" dirty="0">
                <a:effectLst/>
                <a:latin typeface="Fira Sans" panose="020B0503050000020004" pitchFamily="34" charset="0"/>
                <a:ea typeface="Fira Sans" panose="020B0503050000020004" pitchFamily="34" charset="0"/>
                <a:cs typeface="Fira Sans" panose="020B0503050000020004" pitchFamily="34" charset="0"/>
              </a:rPr>
              <a:t>Foster strategic communication</a:t>
            </a:r>
            <a:endParaRPr lang="en-US" sz="1400" u="none" strike="noStrike" dirty="0">
              <a:effectLst/>
              <a:latin typeface="Calibri" panose="020F0502020204030204" pitchFamily="34" charset="0"/>
              <a:ea typeface="Calibri" panose="020F0502020204030204" pitchFamily="34" charset="0"/>
            </a:endParaRPr>
          </a:p>
          <a:p>
            <a:pPr lvl="0" indent="-342900">
              <a:lnSpc>
                <a:spcPct val="120000"/>
              </a:lnSpc>
              <a:spcBef>
                <a:spcPts val="0"/>
              </a:spcBef>
              <a:buFont typeface="+mj-lt"/>
              <a:buAutoNum type="arabicPeriod"/>
            </a:pPr>
            <a:r>
              <a:rPr lang="en-US" sz="1400" u="none" strike="noStrike" dirty="0">
                <a:effectLst/>
                <a:latin typeface="Fira Sans" panose="020B0503050000020004" pitchFamily="34" charset="0"/>
                <a:ea typeface="Fira Sans" panose="020B0503050000020004" pitchFamily="34" charset="0"/>
                <a:cs typeface="Fira Sans" panose="020B0503050000020004" pitchFamily="34" charset="0"/>
              </a:rPr>
              <a:t>Promote open, just, and equitable science</a:t>
            </a:r>
            <a:endParaRPr lang="en-US" sz="1400" u="none" strike="noStrike" dirty="0">
              <a:effectLst/>
              <a:latin typeface="Calibri" panose="020F0502020204030204" pitchFamily="34" charset="0"/>
              <a:ea typeface="Calibri" panose="020F0502020204030204" pitchFamily="34" charset="0"/>
            </a:endParaRPr>
          </a:p>
          <a:p>
            <a:pPr lvl="0" indent="-342900">
              <a:lnSpc>
                <a:spcPct val="120000"/>
              </a:lnSpc>
              <a:spcBef>
                <a:spcPts val="0"/>
              </a:spcBef>
              <a:buFont typeface="+mj-lt"/>
              <a:buAutoNum type="arabicPeriod"/>
            </a:pPr>
            <a:r>
              <a:rPr lang="en-US" sz="1400" u="none" strike="noStrike" dirty="0">
                <a:effectLst/>
                <a:latin typeface="Fira Sans" panose="020B0503050000020004" pitchFamily="34" charset="0"/>
                <a:ea typeface="Fira Sans" panose="020B0503050000020004" pitchFamily="34" charset="0"/>
                <a:cs typeface="Fira Sans" panose="020B0503050000020004" pitchFamily="34" charset="0"/>
              </a:rPr>
              <a:t>Facilitate inclusion of traditional knowledge, Indigenous Peoples, and local communities with prior and informed consent</a:t>
            </a:r>
            <a:endParaRPr lang="en-US" sz="1400" u="none" strike="noStrike" dirty="0">
              <a:effectLst/>
              <a:latin typeface="Calibri" panose="020F0502020204030204" pitchFamily="34" charset="0"/>
              <a:ea typeface="Calibri" panose="020F0502020204030204" pitchFamily="34" charset="0"/>
            </a:endParaRPr>
          </a:p>
          <a:p>
            <a:pPr>
              <a:lnSpc>
                <a:spcPct val="107000"/>
              </a:lnSpc>
              <a:spcAft>
                <a:spcPts val="800"/>
              </a:spcAft>
            </a:pPr>
            <a:endParaRPr lang="en-US" sz="2000" dirty="0"/>
          </a:p>
        </p:txBody>
      </p:sp>
      <p:cxnSp>
        <p:nvCxnSpPr>
          <p:cNvPr id="9" name="Straight Connector 8">
            <a:extLst>
              <a:ext uri="{FF2B5EF4-FFF2-40B4-BE49-F238E27FC236}">
                <a16:creationId xmlns:a16="http://schemas.microsoft.com/office/drawing/2014/main" id="{7A511511-C5A9-9245-B62C-FCAB17A7C016}"/>
              </a:ext>
            </a:extLst>
          </p:cNvPr>
          <p:cNvCxnSpPr>
            <a:cxnSpLocks/>
          </p:cNvCxnSpPr>
          <p:nvPr/>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10" name="Footer Placeholder 4">
            <a:extLst>
              <a:ext uri="{FF2B5EF4-FFF2-40B4-BE49-F238E27FC236}">
                <a16:creationId xmlns:a16="http://schemas.microsoft.com/office/drawing/2014/main" id="{497CF2FF-354E-594F-8F66-4ADF0E7C6C27}"/>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1300" dirty="0">
                <a:solidFill>
                  <a:schemeClr val="bg1"/>
                </a:solidFill>
                <a:latin typeface="Gill Sans MT" panose="020B0502020104020203" pitchFamily="34" charset="77"/>
              </a:rPr>
              <a:t>15 - Nov - 2022</a:t>
            </a:r>
            <a:endParaRPr lang="x-none" sz="1300" dirty="0">
              <a:solidFill>
                <a:schemeClr val="bg1"/>
              </a:solidFill>
              <a:latin typeface="Gill Sans MT" panose="020B0502020104020203" pitchFamily="34" charset="77"/>
            </a:endParaRPr>
          </a:p>
        </p:txBody>
      </p:sp>
    </p:spTree>
    <p:extLst>
      <p:ext uri="{BB962C8B-B14F-4D97-AF65-F5344CB8AC3E}">
        <p14:creationId xmlns:p14="http://schemas.microsoft.com/office/powerpoint/2010/main" val="73082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DE575-61C0-DF4C-B45E-AF40504D17C2}"/>
              </a:ext>
            </a:extLst>
          </p:cNvPr>
          <p:cNvSpPr>
            <a:spLocks noGrp="1"/>
          </p:cNvSpPr>
          <p:nvPr>
            <p:ph type="title"/>
          </p:nvPr>
        </p:nvSpPr>
        <p:spPr/>
        <p:txBody>
          <a:bodyPr/>
          <a:lstStyle/>
          <a:p>
            <a:r>
              <a:rPr lang="en-US" dirty="0"/>
              <a:t>Science Diplomacy Center </a:t>
            </a:r>
            <a:endParaRPr lang="x-none" dirty="0"/>
          </a:p>
        </p:txBody>
      </p:sp>
      <p:sp>
        <p:nvSpPr>
          <p:cNvPr id="3" name="Content Placeholder 2">
            <a:extLst>
              <a:ext uri="{FF2B5EF4-FFF2-40B4-BE49-F238E27FC236}">
                <a16:creationId xmlns:a16="http://schemas.microsoft.com/office/drawing/2014/main" id="{DDC09050-3CFD-8245-823E-A3FD91AF7BB7}"/>
              </a:ext>
            </a:extLst>
          </p:cNvPr>
          <p:cNvSpPr>
            <a:spLocks noGrp="1"/>
          </p:cNvSpPr>
          <p:nvPr>
            <p:ph idx="1"/>
          </p:nvPr>
        </p:nvSpPr>
        <p:spPr>
          <a:xfrm>
            <a:off x="382773" y="723014"/>
            <a:ext cx="11042311" cy="5038689"/>
          </a:xfrm>
        </p:spPr>
        <p:txBody>
          <a:bodyPr>
            <a:normAutofit lnSpcReduction="10000"/>
          </a:bodyPr>
          <a:lstStyle/>
          <a:p>
            <a:pPr marL="342900" indent="-342900">
              <a:lnSpc>
                <a:spcPct val="110000"/>
              </a:lnSpc>
              <a:buFont typeface="Wingdings" panose="05000000000000000000" pitchFamily="2" charset="2"/>
              <a:buChar char="Ø"/>
            </a:pPr>
            <a:r>
              <a:rPr lang="en-US" dirty="0"/>
              <a:t>SDC: Submission of an Implementation Plan to CoP XXXI (June 2023)</a:t>
            </a:r>
          </a:p>
          <a:p>
            <a:pPr marL="342900" indent="-342900">
              <a:lnSpc>
                <a:spcPct val="110000"/>
              </a:lnSpc>
              <a:buFont typeface="Wingdings" panose="05000000000000000000" pitchFamily="2" charset="2"/>
              <a:buChar char="Ø"/>
            </a:pPr>
            <a:r>
              <a:rPr lang="en-US" dirty="0"/>
              <a:t>The  Americas Science Diplomacy Initiative (ASDI) consortium (University of São Paulo-USP/Sci-Tech </a:t>
            </a:r>
            <a:r>
              <a:rPr lang="en-US" dirty="0" err="1"/>
              <a:t>DiploHub</a:t>
            </a:r>
            <a:r>
              <a:rPr lang="en-US" dirty="0"/>
              <a:t>) is developing training materials on science diplomacy related to Global Change in the Americas.</a:t>
            </a:r>
          </a:p>
          <a:p>
            <a:pPr>
              <a:lnSpc>
                <a:spcPct val="110000"/>
              </a:lnSpc>
            </a:pPr>
            <a:r>
              <a:rPr lang="en-US" sz="2800" b="1" i="1" dirty="0">
                <a:solidFill>
                  <a:srgbClr val="5A7F3E"/>
                </a:solidFill>
                <a:latin typeface="Palatino" pitchFamily="2" charset="77"/>
                <a:cs typeface="+mj-cs"/>
              </a:rPr>
              <a:t>Other Regional Initiatives and Fundraising:</a:t>
            </a:r>
          </a:p>
          <a:p>
            <a:pPr marL="342900" indent="-342900">
              <a:lnSpc>
                <a:spcPct val="110000"/>
              </a:lnSpc>
              <a:buFont typeface="Wingdings" panose="05000000000000000000" pitchFamily="2" charset="2"/>
              <a:buChar char="Ø"/>
            </a:pPr>
            <a:r>
              <a:rPr lang="en-US" dirty="0"/>
              <a:t>Consultancy funded by the </a:t>
            </a:r>
            <a:r>
              <a:rPr lang="en-US" dirty="0" err="1"/>
              <a:t>Wellcome</a:t>
            </a:r>
            <a:r>
              <a:rPr lang="en-US" dirty="0"/>
              <a:t> Trust: </a:t>
            </a:r>
            <a:r>
              <a:rPr lang="en-US" b="1" dirty="0"/>
              <a:t>Latin America and the Caribbean Regional Landscape and Opportunities Analysis</a:t>
            </a:r>
            <a:r>
              <a:rPr lang="en-US" dirty="0"/>
              <a:t> </a:t>
            </a:r>
            <a:r>
              <a:rPr lang="en-US" sz="1800" dirty="0"/>
              <a:t>(October 2022-March2023)</a:t>
            </a:r>
          </a:p>
          <a:p>
            <a:pPr marL="800100" lvl="1" indent="-342900">
              <a:lnSpc>
                <a:spcPct val="110000"/>
              </a:lnSpc>
              <a:buFont typeface="Wingdings" panose="05000000000000000000" pitchFamily="2" charset="2"/>
              <a:buChar char="Ø"/>
            </a:pPr>
            <a:r>
              <a:rPr lang="en-US" dirty="0"/>
              <a:t>Positions the IAI to coordinate future activities in the region in service to the Parties.</a:t>
            </a:r>
          </a:p>
          <a:p>
            <a:pPr marL="800100" lvl="1" indent="-342900">
              <a:lnSpc>
                <a:spcPct val="110000"/>
              </a:lnSpc>
              <a:buFont typeface="Wingdings" panose="05000000000000000000" pitchFamily="2" charset="2"/>
              <a:buChar char="Ø"/>
            </a:pPr>
            <a:r>
              <a:rPr lang="en-US" dirty="0"/>
              <a:t>Improve IAI’s visibility with funders (i.e. </a:t>
            </a:r>
            <a:r>
              <a:rPr lang="en-US" dirty="0" err="1"/>
              <a:t>Wellcome</a:t>
            </a:r>
            <a:r>
              <a:rPr lang="en-US" dirty="0"/>
              <a:t> Trust) to establish programmatic and financial partnerships.</a:t>
            </a:r>
          </a:p>
          <a:p>
            <a:pPr marL="800100" lvl="1" indent="-342900">
              <a:lnSpc>
                <a:spcPct val="110000"/>
              </a:lnSpc>
              <a:buFont typeface="Wingdings" panose="05000000000000000000" pitchFamily="2" charset="2"/>
              <a:buChar char="Ø"/>
            </a:pPr>
            <a:r>
              <a:rPr lang="en-US" dirty="0"/>
              <a:t>Strengthen IAI’s role in field of climate and health (including mental health).</a:t>
            </a:r>
          </a:p>
          <a:p>
            <a:pPr>
              <a:lnSpc>
                <a:spcPct val="110000"/>
              </a:lnSpc>
            </a:pPr>
            <a:endParaRPr lang="en-US" dirty="0"/>
          </a:p>
          <a:p>
            <a:pPr>
              <a:lnSpc>
                <a:spcPct val="110000"/>
              </a:lnSpc>
            </a:pPr>
            <a:endParaRPr lang="en-US" dirty="0"/>
          </a:p>
          <a:p>
            <a:pPr>
              <a:lnSpc>
                <a:spcPct val="110000"/>
              </a:lnSpc>
            </a:pPr>
            <a:endParaRPr lang="en-US" dirty="0"/>
          </a:p>
        </p:txBody>
      </p:sp>
      <p:cxnSp>
        <p:nvCxnSpPr>
          <p:cNvPr id="9" name="Straight Connector 8">
            <a:extLst>
              <a:ext uri="{FF2B5EF4-FFF2-40B4-BE49-F238E27FC236}">
                <a16:creationId xmlns:a16="http://schemas.microsoft.com/office/drawing/2014/main" id="{7A511511-C5A9-9245-B62C-FCAB17A7C016}"/>
              </a:ext>
            </a:extLst>
          </p:cNvPr>
          <p:cNvCxnSpPr>
            <a:cxnSpLocks/>
          </p:cNvCxnSpPr>
          <p:nvPr/>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10" name="Footer Placeholder 4">
            <a:extLst>
              <a:ext uri="{FF2B5EF4-FFF2-40B4-BE49-F238E27FC236}">
                <a16:creationId xmlns:a16="http://schemas.microsoft.com/office/drawing/2014/main" id="{497CF2FF-354E-594F-8F66-4ADF0E7C6C27}"/>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1300" dirty="0">
                <a:solidFill>
                  <a:schemeClr val="bg1"/>
                </a:solidFill>
                <a:latin typeface="Gill Sans MT" panose="020B0502020104020203" pitchFamily="34" charset="77"/>
              </a:rPr>
              <a:t>15 - Nov - 2022</a:t>
            </a:r>
            <a:endParaRPr lang="x-none" sz="1300" dirty="0">
              <a:solidFill>
                <a:schemeClr val="bg1"/>
              </a:solidFill>
              <a:latin typeface="Gill Sans MT" panose="020B0502020104020203" pitchFamily="34" charset="77"/>
            </a:endParaRPr>
          </a:p>
        </p:txBody>
      </p:sp>
    </p:spTree>
    <p:extLst>
      <p:ext uri="{BB962C8B-B14F-4D97-AF65-F5344CB8AC3E}">
        <p14:creationId xmlns:p14="http://schemas.microsoft.com/office/powerpoint/2010/main" val="261184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7CA9F-DA47-9B5F-D7B8-B2FD594F9446}"/>
              </a:ext>
            </a:extLst>
          </p:cNvPr>
          <p:cNvSpPr>
            <a:spLocks noGrp="1"/>
          </p:cNvSpPr>
          <p:nvPr>
            <p:ph type="title"/>
          </p:nvPr>
        </p:nvSpPr>
        <p:spPr/>
        <p:txBody>
          <a:bodyPr/>
          <a:lstStyle/>
          <a:p>
            <a:r>
              <a:rPr lang="en-PA" dirty="0"/>
              <a:t>Capacity Building Update</a:t>
            </a:r>
          </a:p>
        </p:txBody>
      </p:sp>
      <p:sp>
        <p:nvSpPr>
          <p:cNvPr id="4" name="Footer Placeholder 3">
            <a:extLst>
              <a:ext uri="{FF2B5EF4-FFF2-40B4-BE49-F238E27FC236}">
                <a16:creationId xmlns:a16="http://schemas.microsoft.com/office/drawing/2014/main" id="{7380DFBD-4CDE-4C3D-BD2B-BEDEA594E703}"/>
              </a:ext>
            </a:extLst>
          </p:cNvPr>
          <p:cNvSpPr>
            <a:spLocks noGrp="1"/>
          </p:cNvSpPr>
          <p:nvPr>
            <p:ph type="ftr" sz="quarter" idx="3"/>
          </p:nvPr>
        </p:nvSpPr>
        <p:spPr/>
        <p:txBody>
          <a:bodyPr/>
          <a:lstStyle/>
          <a:p>
            <a:r>
              <a:rPr lang="en-US" dirty="0">
                <a:solidFill>
                  <a:schemeClr val="bg1"/>
                </a:solidFill>
                <a:latin typeface="Gill Sans MT" panose="020B0502020104020203" pitchFamily="34" charset="77"/>
              </a:rPr>
              <a:t>15 - Nov - 2021</a:t>
            </a:r>
            <a:endParaRPr lang="x-none" sz="1300" dirty="0">
              <a:solidFill>
                <a:schemeClr val="bg1"/>
              </a:solidFill>
              <a:latin typeface="Gill Sans MT" panose="020B0502020104020203" pitchFamily="34" charset="77"/>
            </a:endParaRPr>
          </a:p>
        </p:txBody>
      </p:sp>
      <p:pic>
        <p:nvPicPr>
          <p:cNvPr id="5" name="Content Placeholder 4">
            <a:extLst>
              <a:ext uri="{FF2B5EF4-FFF2-40B4-BE49-F238E27FC236}">
                <a16:creationId xmlns:a16="http://schemas.microsoft.com/office/drawing/2014/main" id="{5D5E5B0F-660E-2544-4281-2BE56BE6DD00}"/>
              </a:ext>
            </a:extLst>
          </p:cNvPr>
          <p:cNvPicPr>
            <a:picLocks noGrp="1" noChangeAspect="1"/>
          </p:cNvPicPr>
          <p:nvPr>
            <p:ph idx="1"/>
          </p:nvPr>
        </p:nvPicPr>
        <p:blipFill>
          <a:blip r:embed="rId2"/>
          <a:stretch>
            <a:fillRect/>
          </a:stretch>
        </p:blipFill>
        <p:spPr>
          <a:xfrm>
            <a:off x="6725074" y="312237"/>
            <a:ext cx="4628726" cy="2597229"/>
          </a:xfrm>
          <a:prstGeom prst="rect">
            <a:avLst/>
          </a:prstGeom>
        </p:spPr>
      </p:pic>
      <p:grpSp>
        <p:nvGrpSpPr>
          <p:cNvPr id="6" name="Group 5">
            <a:extLst>
              <a:ext uri="{FF2B5EF4-FFF2-40B4-BE49-F238E27FC236}">
                <a16:creationId xmlns:a16="http://schemas.microsoft.com/office/drawing/2014/main" id="{76B08127-1408-870E-1924-0C081B2B70F9}"/>
              </a:ext>
            </a:extLst>
          </p:cNvPr>
          <p:cNvGrpSpPr/>
          <p:nvPr/>
        </p:nvGrpSpPr>
        <p:grpSpPr>
          <a:xfrm>
            <a:off x="384263" y="988235"/>
            <a:ext cx="4049514" cy="1923410"/>
            <a:chOff x="5657850" y="1271588"/>
            <a:chExt cx="6131278" cy="2824127"/>
          </a:xfrm>
        </p:grpSpPr>
        <p:pic>
          <p:nvPicPr>
            <p:cNvPr id="7" name="Picture 6" descr="Logo, company name&#10;&#10;Description automatically generated">
              <a:extLst>
                <a:ext uri="{FF2B5EF4-FFF2-40B4-BE49-F238E27FC236}">
                  <a16:creationId xmlns:a16="http://schemas.microsoft.com/office/drawing/2014/main" id="{AAF7ECA1-1B83-515C-10BD-81ABA64299E9}"/>
                </a:ext>
              </a:extLst>
            </p:cNvPr>
            <p:cNvPicPr>
              <a:picLocks noChangeAspect="1"/>
            </p:cNvPicPr>
            <p:nvPr/>
          </p:nvPicPr>
          <p:blipFill>
            <a:blip r:embed="rId3"/>
            <a:stretch>
              <a:fillRect/>
            </a:stretch>
          </p:blipFill>
          <p:spPr>
            <a:xfrm>
              <a:off x="5657850" y="1271588"/>
              <a:ext cx="6096000" cy="1979802"/>
            </a:xfrm>
            <a:prstGeom prst="rect">
              <a:avLst/>
            </a:prstGeom>
          </p:spPr>
        </p:pic>
        <p:pic>
          <p:nvPicPr>
            <p:cNvPr id="8" name="Picture 7" descr="Text&#10;&#10;Description automatically generated">
              <a:extLst>
                <a:ext uri="{FF2B5EF4-FFF2-40B4-BE49-F238E27FC236}">
                  <a16:creationId xmlns:a16="http://schemas.microsoft.com/office/drawing/2014/main" id="{DB2D7B6C-F32E-E8AE-CC30-0BDDA1978714}"/>
                </a:ext>
              </a:extLst>
            </p:cNvPr>
            <p:cNvPicPr>
              <a:picLocks noChangeAspect="1"/>
            </p:cNvPicPr>
            <p:nvPr/>
          </p:nvPicPr>
          <p:blipFill rotWithShape="1">
            <a:blip r:embed="rId4"/>
            <a:srcRect l="1257" t="8451"/>
            <a:stretch/>
          </p:blipFill>
          <p:spPr>
            <a:xfrm>
              <a:off x="5693128" y="3117506"/>
              <a:ext cx="6096000" cy="978209"/>
            </a:xfrm>
            <a:prstGeom prst="rect">
              <a:avLst/>
            </a:prstGeom>
          </p:spPr>
        </p:pic>
      </p:grpSp>
      <p:sp>
        <p:nvSpPr>
          <p:cNvPr id="9" name="Google Shape;382;p31">
            <a:extLst>
              <a:ext uri="{FF2B5EF4-FFF2-40B4-BE49-F238E27FC236}">
                <a16:creationId xmlns:a16="http://schemas.microsoft.com/office/drawing/2014/main" id="{967734C4-3279-853D-2DA6-3FCB41D267A5}"/>
              </a:ext>
            </a:extLst>
          </p:cNvPr>
          <p:cNvSpPr txBox="1">
            <a:spLocks/>
          </p:cNvSpPr>
          <p:nvPr/>
        </p:nvSpPr>
        <p:spPr>
          <a:xfrm>
            <a:off x="384262" y="3113161"/>
            <a:ext cx="5424049" cy="2756604"/>
          </a:xfrm>
          <a:prstGeom prst="rect">
            <a:avLst/>
          </a:prstGeom>
          <a:noFill/>
          <a:ln>
            <a:noFill/>
          </a:ln>
        </p:spPr>
        <p:txBody>
          <a:bodyPr spcFirstLastPara="1" vert="horz" wrap="square" lIns="91425" tIns="45700" rIns="91425" bIns="457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Gill Sans MT" panose="020B05020201040202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1" kern="1200">
                <a:solidFill>
                  <a:schemeClr val="tx1"/>
                </a:solidFill>
                <a:latin typeface="Gill Sans MT" panose="020B05020201040202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Gill Sans MT" panose="020B05020201040202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Gill Sans MT" panose="020B05020201040202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5750">
              <a:buClr>
                <a:schemeClr val="dk1"/>
              </a:buClr>
              <a:buSzPts val="1800"/>
              <a:buFont typeface="Arial" panose="020B0604020202020204" pitchFamily="34" charset="0"/>
              <a:buChar char="•"/>
            </a:pPr>
            <a:r>
              <a:rPr lang="en-US" sz="1800" dirty="0"/>
              <a:t>UNEP SSFA funds for Phase 1 Completed (March-September 2022) Scoping and contextualization of EPIC Network to LAC. </a:t>
            </a:r>
          </a:p>
          <a:p>
            <a:pPr marL="400050" indent="-285750">
              <a:buClr>
                <a:schemeClr val="dk1"/>
              </a:buClr>
              <a:buSzPts val="1800"/>
              <a:buFont typeface="Arial" panose="020B0604020202020204" pitchFamily="34" charset="0"/>
              <a:buChar char="•"/>
            </a:pPr>
            <a:r>
              <a:rPr lang="en-US" sz="1800" dirty="0"/>
              <a:t>Stakeholder map of over 300 university, local government, community contacts. </a:t>
            </a:r>
          </a:p>
          <a:p>
            <a:pPr marL="400050" indent="-285750">
              <a:buClr>
                <a:schemeClr val="dk1"/>
              </a:buClr>
              <a:buSzPts val="1800"/>
              <a:buFont typeface="Arial" panose="020B0604020202020204" pitchFamily="34" charset="0"/>
              <a:buChar char="•"/>
            </a:pPr>
            <a:r>
              <a:rPr lang="en-US" sz="1800" dirty="0"/>
              <a:t>Over 20 focus group meetings and 2 virtual pre-training workshops were held for university/community pairs. </a:t>
            </a:r>
          </a:p>
          <a:p>
            <a:pPr marL="400050" indent="-285750">
              <a:buClr>
                <a:schemeClr val="dk1"/>
              </a:buClr>
              <a:buSzPts val="1800"/>
              <a:buFont typeface="Arial" panose="020B0604020202020204" pitchFamily="34" charset="0"/>
              <a:buChar char="•"/>
            </a:pPr>
            <a:r>
              <a:rPr lang="en-US" sz="1800" dirty="0"/>
              <a:t>IAI active Steering Committee Member.  </a:t>
            </a:r>
          </a:p>
        </p:txBody>
      </p:sp>
      <p:sp>
        <p:nvSpPr>
          <p:cNvPr id="10" name="Google Shape;382;p31">
            <a:extLst>
              <a:ext uri="{FF2B5EF4-FFF2-40B4-BE49-F238E27FC236}">
                <a16:creationId xmlns:a16="http://schemas.microsoft.com/office/drawing/2014/main" id="{8398A69A-8343-BE13-EC7E-51B6954CB191}"/>
              </a:ext>
            </a:extLst>
          </p:cNvPr>
          <p:cNvSpPr txBox="1">
            <a:spLocks/>
          </p:cNvSpPr>
          <p:nvPr/>
        </p:nvSpPr>
        <p:spPr>
          <a:xfrm>
            <a:off x="6225048" y="2909466"/>
            <a:ext cx="5424049" cy="2756604"/>
          </a:xfrm>
          <a:prstGeom prst="rect">
            <a:avLst/>
          </a:prstGeom>
          <a:noFill/>
          <a:ln>
            <a:noFill/>
          </a:ln>
        </p:spPr>
        <p:txBody>
          <a:bodyPr spcFirstLastPara="1" vert="horz" wrap="square" lIns="91425" tIns="45700" rIns="91425" bIns="457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Gill Sans MT" panose="020B05020201040202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1" kern="1200">
                <a:solidFill>
                  <a:schemeClr val="tx1"/>
                </a:solidFill>
                <a:latin typeface="Gill Sans MT" panose="020B05020201040202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Gill Sans MT" panose="020B05020201040202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Gill Sans MT" panose="020B05020201040202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5750">
              <a:buClr>
                <a:schemeClr val="dk1"/>
              </a:buClr>
              <a:buSzPts val="1800"/>
              <a:buFont typeface="Arial" panose="020B0604020202020204" pitchFamily="34" charset="0"/>
              <a:buChar char="•"/>
            </a:pPr>
            <a:r>
              <a:rPr lang="en-US" sz="1800" dirty="0"/>
              <a:t>Special issue to increase knowledge transfer in the Americas.  Open capacity building opportunity for early career scientists and policy makers including  policy brief writing workshop and training webinars for prospective authors. </a:t>
            </a:r>
          </a:p>
          <a:p>
            <a:pPr marL="400050" indent="-285750">
              <a:buClr>
                <a:schemeClr val="dk1"/>
              </a:buClr>
              <a:buSzPts val="1800"/>
              <a:buFont typeface="Arial" panose="020B0604020202020204" pitchFamily="34" charset="0"/>
              <a:buChar char="•"/>
            </a:pPr>
            <a:r>
              <a:rPr lang="en-US" sz="1800" dirty="0"/>
              <a:t>STeP Fellows receive communication training and eight science diplomacy groups will submit final products.</a:t>
            </a:r>
          </a:p>
          <a:p>
            <a:pPr marL="400050" indent="-285750">
              <a:buClr>
                <a:schemeClr val="dk1"/>
              </a:buClr>
              <a:buSzPts val="1800"/>
              <a:buFont typeface="Arial" panose="020B0604020202020204" pitchFamily="34" charset="0"/>
              <a:buChar char="•"/>
            </a:pPr>
            <a:r>
              <a:rPr lang="en-US" sz="1800" dirty="0"/>
              <a:t>Collaboration with Sustainability Research and Innovation Congress 2023</a:t>
            </a:r>
          </a:p>
        </p:txBody>
      </p:sp>
    </p:spTree>
    <p:extLst>
      <p:ext uri="{BB962C8B-B14F-4D97-AF65-F5344CB8AC3E}">
        <p14:creationId xmlns:p14="http://schemas.microsoft.com/office/powerpoint/2010/main" val="369538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pSp>
        <p:nvGrpSpPr>
          <p:cNvPr id="23" name="Group 22">
            <a:extLst>
              <a:ext uri="{FF2B5EF4-FFF2-40B4-BE49-F238E27FC236}">
                <a16:creationId xmlns:a16="http://schemas.microsoft.com/office/drawing/2014/main" id="{E7C9C74C-7A18-3F4D-A536-2C077155979F}"/>
              </a:ext>
            </a:extLst>
          </p:cNvPr>
          <p:cNvGrpSpPr/>
          <p:nvPr/>
        </p:nvGrpSpPr>
        <p:grpSpPr>
          <a:xfrm>
            <a:off x="6676915" y="1144788"/>
            <a:ext cx="3523385" cy="4827583"/>
            <a:chOff x="6135934" y="952955"/>
            <a:chExt cx="4039066" cy="5143375"/>
          </a:xfrm>
        </p:grpSpPr>
        <p:grpSp>
          <p:nvGrpSpPr>
            <p:cNvPr id="24" name="Group 23">
              <a:extLst>
                <a:ext uri="{FF2B5EF4-FFF2-40B4-BE49-F238E27FC236}">
                  <a16:creationId xmlns:a16="http://schemas.microsoft.com/office/drawing/2014/main" id="{F4F738DB-FF9F-C34A-8B11-90E67F1B2FB3}"/>
                </a:ext>
              </a:extLst>
            </p:cNvPr>
            <p:cNvGrpSpPr/>
            <p:nvPr/>
          </p:nvGrpSpPr>
          <p:grpSpPr>
            <a:xfrm>
              <a:off x="6135934" y="952955"/>
              <a:ext cx="4039066" cy="5143375"/>
              <a:chOff x="6431392" y="1938181"/>
              <a:chExt cx="3548835" cy="5016987"/>
            </a:xfrm>
          </p:grpSpPr>
          <p:pic>
            <p:nvPicPr>
              <p:cNvPr id="35" name="Imagen 11">
                <a:extLst>
                  <a:ext uri="{FF2B5EF4-FFF2-40B4-BE49-F238E27FC236}">
                    <a16:creationId xmlns:a16="http://schemas.microsoft.com/office/drawing/2014/main" id="{B47D563C-8390-A246-99E3-B7CFE4A6FE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674" b="4047"/>
              <a:stretch/>
            </p:blipFill>
            <p:spPr>
              <a:xfrm>
                <a:off x="6431392" y="1938181"/>
                <a:ext cx="3548835" cy="5016987"/>
              </a:xfrm>
              <a:prstGeom prst="rect">
                <a:avLst/>
              </a:prstGeom>
            </p:spPr>
          </p:pic>
          <p:sp>
            <p:nvSpPr>
              <p:cNvPr id="36" name="Teardrop 35">
                <a:extLst>
                  <a:ext uri="{FF2B5EF4-FFF2-40B4-BE49-F238E27FC236}">
                    <a16:creationId xmlns:a16="http://schemas.microsoft.com/office/drawing/2014/main" id="{DF8444AC-7A65-3241-845B-06B04A5DCB6D}"/>
                  </a:ext>
                </a:extLst>
              </p:cNvPr>
              <p:cNvSpPr/>
              <p:nvPr/>
            </p:nvSpPr>
            <p:spPr>
              <a:xfrm rot="7995585">
                <a:off x="8179850" y="2517367"/>
                <a:ext cx="309907" cy="292489"/>
              </a:xfrm>
              <a:prstGeom prst="teardrop">
                <a:avLst>
                  <a:gd name="adj" fmla="val 134943"/>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37" name="Teardrop 36">
                <a:extLst>
                  <a:ext uri="{FF2B5EF4-FFF2-40B4-BE49-F238E27FC236}">
                    <a16:creationId xmlns:a16="http://schemas.microsoft.com/office/drawing/2014/main" id="{0D476997-307E-9E48-BECC-294E931525CD}"/>
                  </a:ext>
                </a:extLst>
              </p:cNvPr>
              <p:cNvSpPr/>
              <p:nvPr/>
            </p:nvSpPr>
            <p:spPr>
              <a:xfrm rot="8353110">
                <a:off x="8343687" y="3017975"/>
                <a:ext cx="277548" cy="329647"/>
              </a:xfrm>
              <a:prstGeom prst="teardrop">
                <a:avLst>
                  <a:gd name="adj" fmla="val 134943"/>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8" name="Teardrop 37">
                <a:extLst>
                  <a:ext uri="{FF2B5EF4-FFF2-40B4-BE49-F238E27FC236}">
                    <a16:creationId xmlns:a16="http://schemas.microsoft.com/office/drawing/2014/main" id="{289BF0F1-F019-9B40-99C1-937DFF20A46A}"/>
                  </a:ext>
                </a:extLst>
              </p:cNvPr>
              <p:cNvSpPr/>
              <p:nvPr/>
            </p:nvSpPr>
            <p:spPr>
              <a:xfrm rot="8129402">
                <a:off x="7355303" y="3646551"/>
                <a:ext cx="262966" cy="283116"/>
              </a:xfrm>
              <a:prstGeom prst="teardrop">
                <a:avLst>
                  <a:gd name="adj" fmla="val 134943"/>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9" name="Teardrop 38">
                <a:extLst>
                  <a:ext uri="{FF2B5EF4-FFF2-40B4-BE49-F238E27FC236}">
                    <a16:creationId xmlns:a16="http://schemas.microsoft.com/office/drawing/2014/main" id="{79917514-63C0-3641-95BC-EDC8298B7F3A}"/>
                  </a:ext>
                </a:extLst>
              </p:cNvPr>
              <p:cNvSpPr/>
              <p:nvPr/>
            </p:nvSpPr>
            <p:spPr>
              <a:xfrm rot="8353110">
                <a:off x="9136924" y="4916377"/>
                <a:ext cx="262966" cy="283116"/>
              </a:xfrm>
              <a:prstGeom prst="teardrop">
                <a:avLst>
                  <a:gd name="adj" fmla="val 134943"/>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40" name="Teardrop 39">
                <a:extLst>
                  <a:ext uri="{FF2B5EF4-FFF2-40B4-BE49-F238E27FC236}">
                    <a16:creationId xmlns:a16="http://schemas.microsoft.com/office/drawing/2014/main" id="{A321C207-B5E5-C345-82C3-6D3E745DF4C6}"/>
                  </a:ext>
                </a:extLst>
              </p:cNvPr>
              <p:cNvSpPr/>
              <p:nvPr/>
            </p:nvSpPr>
            <p:spPr>
              <a:xfrm rot="8353110">
                <a:off x="8399634" y="3736083"/>
                <a:ext cx="262966" cy="283116"/>
              </a:xfrm>
              <a:prstGeom prst="teardrop">
                <a:avLst>
                  <a:gd name="adj" fmla="val 134943"/>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41" name="Teardrop 40">
                <a:extLst>
                  <a:ext uri="{FF2B5EF4-FFF2-40B4-BE49-F238E27FC236}">
                    <a16:creationId xmlns:a16="http://schemas.microsoft.com/office/drawing/2014/main" id="{791591DD-C361-6A41-B379-E4C6D3DDD7E8}"/>
                  </a:ext>
                </a:extLst>
              </p:cNvPr>
              <p:cNvSpPr/>
              <p:nvPr/>
            </p:nvSpPr>
            <p:spPr>
              <a:xfrm rot="8353110">
                <a:off x="8050057" y="4170453"/>
                <a:ext cx="262966" cy="283116"/>
              </a:xfrm>
              <a:prstGeom prst="teardrop">
                <a:avLst>
                  <a:gd name="adj" fmla="val 134943"/>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42" name="Teardrop 41">
                <a:extLst>
                  <a:ext uri="{FF2B5EF4-FFF2-40B4-BE49-F238E27FC236}">
                    <a16:creationId xmlns:a16="http://schemas.microsoft.com/office/drawing/2014/main" id="{11C47004-C041-E144-96EA-5DCB2DE09552}"/>
                  </a:ext>
                </a:extLst>
              </p:cNvPr>
              <p:cNvSpPr/>
              <p:nvPr/>
            </p:nvSpPr>
            <p:spPr>
              <a:xfrm rot="8353110">
                <a:off x="8693845" y="5855964"/>
                <a:ext cx="262966" cy="283116"/>
              </a:xfrm>
              <a:prstGeom prst="teardrop">
                <a:avLst>
                  <a:gd name="adj" fmla="val 134943"/>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grpSp>
        <p:grpSp>
          <p:nvGrpSpPr>
            <p:cNvPr id="25" name="Group 24">
              <a:extLst>
                <a:ext uri="{FF2B5EF4-FFF2-40B4-BE49-F238E27FC236}">
                  <a16:creationId xmlns:a16="http://schemas.microsoft.com/office/drawing/2014/main" id="{0754E4E2-F58F-2046-9975-79C881C94C4B}"/>
                </a:ext>
              </a:extLst>
            </p:cNvPr>
            <p:cNvGrpSpPr/>
            <p:nvPr/>
          </p:nvGrpSpPr>
          <p:grpSpPr>
            <a:xfrm>
              <a:off x="7135222" y="1503453"/>
              <a:ext cx="2465915" cy="3801504"/>
              <a:chOff x="7135222" y="1503453"/>
              <a:chExt cx="2465915" cy="3801504"/>
            </a:xfrm>
          </p:grpSpPr>
          <p:sp>
            <p:nvSpPr>
              <p:cNvPr id="26" name="TextBox 25">
                <a:extLst>
                  <a:ext uri="{FF2B5EF4-FFF2-40B4-BE49-F238E27FC236}">
                    <a16:creationId xmlns:a16="http://schemas.microsoft.com/office/drawing/2014/main" id="{4FEA4D57-38CB-BA4A-BC15-DC09C27047C6}"/>
                  </a:ext>
                </a:extLst>
              </p:cNvPr>
              <p:cNvSpPr txBox="1"/>
              <p:nvPr/>
            </p:nvSpPr>
            <p:spPr>
              <a:xfrm>
                <a:off x="7135222" y="2629570"/>
                <a:ext cx="425663" cy="369332"/>
              </a:xfrm>
              <a:prstGeom prst="rect">
                <a:avLst/>
              </a:prstGeom>
              <a:noFill/>
            </p:spPr>
            <p:txBody>
              <a:bodyPr wrap="square" rtlCol="0">
                <a:spAutoFit/>
              </a:bodyPr>
              <a:lstStyle/>
              <a:p>
                <a:r>
                  <a:rPr lang="en-PA" dirty="0">
                    <a:solidFill>
                      <a:schemeClr val="bg1"/>
                    </a:solidFill>
                    <a:latin typeface="Engravers MT" panose="02090707080505020304" pitchFamily="18" charset="77"/>
                  </a:rPr>
                  <a:t>4</a:t>
                </a:r>
              </a:p>
            </p:txBody>
          </p:sp>
          <p:sp>
            <p:nvSpPr>
              <p:cNvPr id="27" name="TextBox 26">
                <a:extLst>
                  <a:ext uri="{FF2B5EF4-FFF2-40B4-BE49-F238E27FC236}">
                    <a16:creationId xmlns:a16="http://schemas.microsoft.com/office/drawing/2014/main" id="{692CE57A-85CF-EE44-9FA9-D7BC600B954C}"/>
                  </a:ext>
                </a:extLst>
              </p:cNvPr>
              <p:cNvSpPr txBox="1"/>
              <p:nvPr/>
            </p:nvSpPr>
            <p:spPr>
              <a:xfrm>
                <a:off x="8212488" y="2037697"/>
                <a:ext cx="615728" cy="338555"/>
              </a:xfrm>
              <a:prstGeom prst="rect">
                <a:avLst/>
              </a:prstGeom>
              <a:noFill/>
            </p:spPr>
            <p:txBody>
              <a:bodyPr wrap="square" rtlCol="0">
                <a:spAutoFit/>
              </a:bodyPr>
              <a:lstStyle/>
              <a:p>
                <a:r>
                  <a:rPr lang="en-PA" sz="1600" dirty="0">
                    <a:solidFill>
                      <a:schemeClr val="bg1"/>
                    </a:solidFill>
                    <a:latin typeface="Engravers MT" panose="02090707080505020304" pitchFamily="18" charset="77"/>
                  </a:rPr>
                  <a:t>11</a:t>
                </a:r>
              </a:p>
            </p:txBody>
          </p:sp>
          <p:sp>
            <p:nvSpPr>
              <p:cNvPr id="28" name="TextBox 27">
                <a:extLst>
                  <a:ext uri="{FF2B5EF4-FFF2-40B4-BE49-F238E27FC236}">
                    <a16:creationId xmlns:a16="http://schemas.microsoft.com/office/drawing/2014/main" id="{EC308D3B-8A8D-874D-B0D6-C220C8428853}"/>
                  </a:ext>
                </a:extLst>
              </p:cNvPr>
              <p:cNvSpPr txBox="1"/>
              <p:nvPr/>
            </p:nvSpPr>
            <p:spPr>
              <a:xfrm>
                <a:off x="7934604" y="3185855"/>
                <a:ext cx="425663" cy="369332"/>
              </a:xfrm>
              <a:prstGeom prst="rect">
                <a:avLst/>
              </a:prstGeom>
              <a:noFill/>
            </p:spPr>
            <p:txBody>
              <a:bodyPr wrap="square" rtlCol="0">
                <a:spAutoFit/>
              </a:bodyPr>
              <a:lstStyle/>
              <a:p>
                <a:r>
                  <a:rPr lang="en-PA" dirty="0">
                    <a:solidFill>
                      <a:srgbClr val="0070C0"/>
                    </a:solidFill>
                    <a:latin typeface="Engravers MT" panose="02090707080505020304" pitchFamily="18" charset="77"/>
                  </a:rPr>
                  <a:t>2</a:t>
                </a:r>
              </a:p>
            </p:txBody>
          </p:sp>
          <p:sp>
            <p:nvSpPr>
              <p:cNvPr id="29" name="TextBox 28">
                <a:extLst>
                  <a:ext uri="{FF2B5EF4-FFF2-40B4-BE49-F238E27FC236}">
                    <a16:creationId xmlns:a16="http://schemas.microsoft.com/office/drawing/2014/main" id="{636E5EE9-EC65-DB4A-A5C3-C0BDD5D4C6CF}"/>
                  </a:ext>
                </a:extLst>
              </p:cNvPr>
              <p:cNvSpPr txBox="1"/>
              <p:nvPr/>
            </p:nvSpPr>
            <p:spPr>
              <a:xfrm>
                <a:off x="8334092" y="2727586"/>
                <a:ext cx="425663" cy="369332"/>
              </a:xfrm>
              <a:prstGeom prst="rect">
                <a:avLst/>
              </a:prstGeom>
              <a:noFill/>
            </p:spPr>
            <p:txBody>
              <a:bodyPr wrap="square" rtlCol="0">
                <a:spAutoFit/>
              </a:bodyPr>
              <a:lstStyle/>
              <a:p>
                <a:r>
                  <a:rPr lang="en-PA" dirty="0">
                    <a:solidFill>
                      <a:srgbClr val="0070C0"/>
                    </a:solidFill>
                    <a:latin typeface="Engravers MT" panose="02090707080505020304" pitchFamily="18" charset="77"/>
                  </a:rPr>
                  <a:t>3</a:t>
                </a:r>
              </a:p>
            </p:txBody>
          </p:sp>
          <p:sp>
            <p:nvSpPr>
              <p:cNvPr id="30" name="TextBox 29">
                <a:extLst>
                  <a:ext uri="{FF2B5EF4-FFF2-40B4-BE49-F238E27FC236}">
                    <a16:creationId xmlns:a16="http://schemas.microsoft.com/office/drawing/2014/main" id="{A07D0BCF-610A-E448-9B05-F0F6B348E71F}"/>
                  </a:ext>
                </a:extLst>
              </p:cNvPr>
              <p:cNvSpPr txBox="1"/>
              <p:nvPr/>
            </p:nvSpPr>
            <p:spPr>
              <a:xfrm>
                <a:off x="9175474" y="3970660"/>
                <a:ext cx="425663" cy="369332"/>
              </a:xfrm>
              <a:prstGeom prst="rect">
                <a:avLst/>
              </a:prstGeom>
              <a:noFill/>
            </p:spPr>
            <p:txBody>
              <a:bodyPr wrap="square" rtlCol="0">
                <a:spAutoFit/>
              </a:bodyPr>
              <a:lstStyle/>
              <a:p>
                <a:r>
                  <a:rPr lang="en-PA" dirty="0">
                    <a:solidFill>
                      <a:srgbClr val="0070C0"/>
                    </a:solidFill>
                    <a:latin typeface="Engravers MT" panose="02090707080505020304" pitchFamily="18" charset="77"/>
                  </a:rPr>
                  <a:t>8</a:t>
                </a:r>
              </a:p>
            </p:txBody>
          </p:sp>
          <p:sp>
            <p:nvSpPr>
              <p:cNvPr id="31" name="TextBox 30">
                <a:extLst>
                  <a:ext uri="{FF2B5EF4-FFF2-40B4-BE49-F238E27FC236}">
                    <a16:creationId xmlns:a16="http://schemas.microsoft.com/office/drawing/2014/main" id="{6D0F8C36-E459-104A-8BBD-06B85A537A5B}"/>
                  </a:ext>
                </a:extLst>
              </p:cNvPr>
              <p:cNvSpPr txBox="1"/>
              <p:nvPr/>
            </p:nvSpPr>
            <p:spPr>
              <a:xfrm>
                <a:off x="8666736" y="4935625"/>
                <a:ext cx="425663" cy="369332"/>
              </a:xfrm>
              <a:prstGeom prst="rect">
                <a:avLst/>
              </a:prstGeom>
              <a:noFill/>
            </p:spPr>
            <p:txBody>
              <a:bodyPr wrap="square" rtlCol="0">
                <a:spAutoFit/>
              </a:bodyPr>
              <a:lstStyle/>
              <a:p>
                <a:r>
                  <a:rPr lang="en-PA" dirty="0">
                    <a:solidFill>
                      <a:schemeClr val="bg1"/>
                    </a:solidFill>
                    <a:latin typeface="Engravers MT" panose="02090707080505020304" pitchFamily="18" charset="77"/>
                  </a:rPr>
                  <a:t>3</a:t>
                </a:r>
              </a:p>
            </p:txBody>
          </p:sp>
          <p:sp>
            <p:nvSpPr>
              <p:cNvPr id="32" name="Teardrop 31">
                <a:extLst>
                  <a:ext uri="{FF2B5EF4-FFF2-40B4-BE49-F238E27FC236}">
                    <a16:creationId xmlns:a16="http://schemas.microsoft.com/office/drawing/2014/main" id="{0319B042-34E4-C94B-93F2-6ACCD6FA0742}"/>
                  </a:ext>
                </a:extLst>
              </p:cNvPr>
              <p:cNvSpPr/>
              <p:nvPr/>
            </p:nvSpPr>
            <p:spPr>
              <a:xfrm rot="8353110">
                <a:off x="9004004" y="4764805"/>
                <a:ext cx="299292" cy="290248"/>
              </a:xfrm>
              <a:prstGeom prst="teardrop">
                <a:avLst>
                  <a:gd name="adj" fmla="val 134943"/>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3" name="TextBox 32">
                <a:extLst>
                  <a:ext uri="{FF2B5EF4-FFF2-40B4-BE49-F238E27FC236}">
                    <a16:creationId xmlns:a16="http://schemas.microsoft.com/office/drawing/2014/main" id="{D6C65FDB-AB54-294B-8071-5D4040983DFC}"/>
                  </a:ext>
                </a:extLst>
              </p:cNvPr>
              <p:cNvSpPr txBox="1"/>
              <p:nvPr/>
            </p:nvSpPr>
            <p:spPr>
              <a:xfrm>
                <a:off x="8962642" y="4722068"/>
                <a:ext cx="425663" cy="369332"/>
              </a:xfrm>
              <a:prstGeom prst="rect">
                <a:avLst/>
              </a:prstGeom>
              <a:noFill/>
            </p:spPr>
            <p:txBody>
              <a:bodyPr wrap="square" rtlCol="0">
                <a:spAutoFit/>
              </a:bodyPr>
              <a:lstStyle/>
              <a:p>
                <a:r>
                  <a:rPr lang="en-PA" dirty="0">
                    <a:solidFill>
                      <a:schemeClr val="bg1"/>
                    </a:solidFill>
                    <a:latin typeface="Engravers MT" panose="02090707080505020304" pitchFamily="18" charset="77"/>
                  </a:rPr>
                  <a:t>4</a:t>
                </a:r>
              </a:p>
            </p:txBody>
          </p:sp>
          <p:sp>
            <p:nvSpPr>
              <p:cNvPr id="34" name="TextBox 33">
                <a:extLst>
                  <a:ext uri="{FF2B5EF4-FFF2-40B4-BE49-F238E27FC236}">
                    <a16:creationId xmlns:a16="http://schemas.microsoft.com/office/drawing/2014/main" id="{419FAE51-E6A4-0A4D-A717-FC5E95527BFE}"/>
                  </a:ext>
                </a:extLst>
              </p:cNvPr>
              <p:cNvSpPr txBox="1"/>
              <p:nvPr/>
            </p:nvSpPr>
            <p:spPr>
              <a:xfrm>
                <a:off x="8043957" y="1503453"/>
                <a:ext cx="615728" cy="338553"/>
              </a:xfrm>
              <a:prstGeom prst="rect">
                <a:avLst/>
              </a:prstGeom>
              <a:noFill/>
            </p:spPr>
            <p:txBody>
              <a:bodyPr wrap="square" rtlCol="0">
                <a:spAutoFit/>
              </a:bodyPr>
              <a:lstStyle/>
              <a:p>
                <a:r>
                  <a:rPr lang="en-PA" sz="1600" dirty="0">
                    <a:solidFill>
                      <a:schemeClr val="bg1"/>
                    </a:solidFill>
                    <a:latin typeface="Engravers MT" panose="02090707080505020304" pitchFamily="18" charset="77"/>
                  </a:rPr>
                  <a:t>10</a:t>
                </a:r>
              </a:p>
            </p:txBody>
          </p:sp>
        </p:grpSp>
      </p:grpSp>
      <p:sp>
        <p:nvSpPr>
          <p:cNvPr id="257" name="Google Shape;257;p18"/>
          <p:cNvSpPr txBox="1"/>
          <p:nvPr/>
        </p:nvSpPr>
        <p:spPr>
          <a:xfrm>
            <a:off x="420670" y="724265"/>
            <a:ext cx="11399893" cy="5830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800"/>
              <a:buFont typeface="Calibri"/>
              <a:buNone/>
            </a:pPr>
            <a:r>
              <a:rPr lang="en-US" sz="1800" b="1" cap="none">
                <a:solidFill>
                  <a:schemeClr val="lt1"/>
                </a:solidFill>
                <a:latin typeface="Calibri"/>
                <a:ea typeface="Calibri"/>
                <a:cs typeface="Calibri"/>
                <a:sym typeface="Calibri"/>
              </a:rPr>
              <a:t>4. THE NEXT TD-SD GENERATION: IAI SCIENCE, TECHNOLOGY, POLICY (STEP) FELLOWS</a:t>
            </a:r>
            <a:endParaRPr/>
          </a:p>
        </p:txBody>
      </p:sp>
      <p:sp>
        <p:nvSpPr>
          <p:cNvPr id="258" name="Google Shape;25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r" rtl="0">
              <a:spcBef>
                <a:spcPts val="0"/>
              </a:spcBef>
              <a:spcAft>
                <a:spcPts val="0"/>
              </a:spcAft>
              <a:buClr>
                <a:srgbClr val="000000"/>
              </a:buClr>
              <a:buSzPts val="1200"/>
              <a:buFont typeface="Arial"/>
              <a:buNone/>
            </a:pPr>
            <a:fld id="{9F2CDBCF-92B0-C940-BEDF-19D0CA3AAE04}" type="slidenum">
              <a:rPr lang="en-EC" smtClean="0"/>
              <a:pPr marL="0" lvl="0" indent="0" algn="r" rtl="0">
                <a:spcBef>
                  <a:spcPts val="0"/>
                </a:spcBef>
                <a:spcAft>
                  <a:spcPts val="0"/>
                </a:spcAft>
                <a:buClr>
                  <a:srgbClr val="000000"/>
                </a:buClr>
                <a:buSzPts val="1200"/>
                <a:buFont typeface="Arial"/>
                <a:buNone/>
              </a:pPr>
              <a:t>6</a:t>
            </a:fld>
            <a:endParaRPr/>
          </a:p>
        </p:txBody>
      </p:sp>
      <p:pic>
        <p:nvPicPr>
          <p:cNvPr id="259" name="Google Shape;259;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741211" y="1044423"/>
            <a:ext cx="1943653" cy="583096"/>
          </a:xfrm>
          <a:prstGeom prst="rect">
            <a:avLst/>
          </a:prstGeom>
          <a:noFill/>
          <a:ln>
            <a:noFill/>
          </a:ln>
        </p:spPr>
      </p:pic>
      <p:pic>
        <p:nvPicPr>
          <p:cNvPr id="260" name="Google Shape;260;p18" descr="American Association for the Advancement of Science (AAAS) Vector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758131" y="1827288"/>
            <a:ext cx="1854468" cy="1030260"/>
          </a:xfrm>
          <a:prstGeom prst="rect">
            <a:avLst/>
          </a:prstGeom>
          <a:noFill/>
          <a:ln>
            <a:noFill/>
          </a:ln>
        </p:spPr>
      </p:pic>
      <p:pic>
        <p:nvPicPr>
          <p:cNvPr id="261" name="Google Shape;261;p1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499097" y="4818980"/>
            <a:ext cx="1052769" cy="804303"/>
          </a:xfrm>
          <a:prstGeom prst="rect">
            <a:avLst/>
          </a:prstGeom>
          <a:noFill/>
          <a:ln>
            <a:noFill/>
          </a:ln>
        </p:spPr>
      </p:pic>
      <p:sp>
        <p:nvSpPr>
          <p:cNvPr id="262" name="Google Shape;262;p18"/>
          <p:cNvSpPr txBox="1"/>
          <p:nvPr/>
        </p:nvSpPr>
        <p:spPr>
          <a:xfrm>
            <a:off x="31948" y="862217"/>
            <a:ext cx="7640990" cy="2554505"/>
          </a:xfrm>
          <a:prstGeom prst="rect">
            <a:avLst/>
          </a:prstGeom>
          <a:noFill/>
          <a:ln>
            <a:noFill/>
          </a:ln>
        </p:spPr>
        <p:txBody>
          <a:bodyPr spcFirstLastPara="1" wrap="square" lIns="91425" tIns="45700" rIns="91425" bIns="45700" anchor="t" anchorCtr="0">
            <a:spAutoFit/>
          </a:bodyPr>
          <a:lstStyle/>
          <a:p>
            <a:pPr marL="171450" lvl="0" indent="-171450">
              <a:buClr>
                <a:schemeClr val="dk1"/>
              </a:buClr>
              <a:buSzPts val="1800"/>
              <a:buFont typeface="Arial"/>
              <a:buChar char="•"/>
            </a:pPr>
            <a:r>
              <a:rPr lang="en-US" sz="1800" dirty="0">
                <a:latin typeface="Gill Sans MT" panose="020B0502020104020203" pitchFamily="34" charset="77"/>
              </a:rPr>
              <a:t>Program updates held with all partners and associates (AAAS, </a:t>
            </a:r>
            <a:r>
              <a:rPr lang="en-US" sz="1800" dirty="0" err="1">
                <a:latin typeface="Gill Sans MT" panose="020B0502020104020203" pitchFamily="34" charset="77"/>
              </a:rPr>
              <a:t>Mitacs</a:t>
            </a:r>
            <a:r>
              <a:rPr lang="en-US" sz="1800" dirty="0">
                <a:latin typeface="Gill Sans MT" panose="020B0502020104020203" pitchFamily="34" charset="77"/>
              </a:rPr>
              <a:t> Canada) as Generation 1 finishes program in January 2023 and Generation 2 has been invited to extend for another year. </a:t>
            </a:r>
          </a:p>
          <a:p>
            <a:pPr marL="171450" lvl="0" indent="-171450">
              <a:buClr>
                <a:schemeClr val="dk1"/>
              </a:buClr>
              <a:buSzPts val="1800"/>
              <a:buFont typeface="Arial"/>
              <a:buChar char="•"/>
            </a:pPr>
            <a:r>
              <a:rPr lang="en-US" sz="1800" dirty="0">
                <a:latin typeface="Gill Sans MT" panose="020B0502020104020203" pitchFamily="34" charset="77"/>
              </a:rPr>
              <a:t>Recruitment for Generation 3 (2023-2025) includes potential new fellows in Brazil, Chile, Panama, US, Canada, Jamaica, Uruguay, Barbados</a:t>
            </a:r>
          </a:p>
          <a:p>
            <a:pPr marL="171450" indent="-171450">
              <a:buClr>
                <a:schemeClr val="dk1"/>
              </a:buClr>
              <a:buSzPts val="1800"/>
              <a:buFont typeface="Arial"/>
              <a:buChar char="•"/>
            </a:pPr>
            <a:r>
              <a:rPr lang="en-US" sz="1800" dirty="0">
                <a:latin typeface="Gill Sans MT" panose="020B0502020104020203" pitchFamily="34" charset="77"/>
              </a:rPr>
              <a:t>Professional development program underway with Generation 1 &amp; 2.  Includes first in-person workshop (12-15 Nov. 2022). </a:t>
            </a:r>
          </a:p>
          <a:p>
            <a:pPr marL="0" marR="0" lvl="0" indent="0" algn="l" rtl="0">
              <a:spcBef>
                <a:spcPts val="0"/>
              </a:spcBef>
              <a:spcAft>
                <a:spcPts val="0"/>
              </a:spcAft>
              <a:buNone/>
            </a:pPr>
            <a:endParaRPr sz="1800" dirty="0">
              <a:solidFill>
                <a:schemeClr val="dk1"/>
              </a:solidFill>
              <a:latin typeface="Gill Sans"/>
              <a:ea typeface="Gill Sans"/>
              <a:cs typeface="Gill Sans"/>
              <a:sym typeface="Gill Sans"/>
            </a:endParaRPr>
          </a:p>
          <a:p>
            <a:pPr marL="171450" marR="0" lvl="0" indent="-69850" algn="l" rtl="0">
              <a:spcBef>
                <a:spcPts val="0"/>
              </a:spcBef>
              <a:spcAft>
                <a:spcPts val="0"/>
              </a:spcAft>
              <a:buClr>
                <a:schemeClr val="accent1"/>
              </a:buClr>
              <a:buSzPts val="1600"/>
              <a:buFont typeface="Arial"/>
              <a:buNone/>
            </a:pPr>
            <a:endParaRPr sz="1600" dirty="0">
              <a:solidFill>
                <a:schemeClr val="accent1"/>
              </a:solidFill>
              <a:latin typeface="Open Sans Light"/>
              <a:ea typeface="Open Sans Light"/>
              <a:cs typeface="Open Sans Light"/>
              <a:sym typeface="Open Sans Light"/>
            </a:endParaRPr>
          </a:p>
        </p:txBody>
      </p:sp>
      <p:sp>
        <p:nvSpPr>
          <p:cNvPr id="263" name="Google Shape;263;p18"/>
          <p:cNvSpPr txBox="1"/>
          <p:nvPr/>
        </p:nvSpPr>
        <p:spPr>
          <a:xfrm>
            <a:off x="838200" y="268140"/>
            <a:ext cx="10515600" cy="555051"/>
          </a:xfrm>
          <a:prstGeom prst="rect">
            <a:avLst/>
          </a:prstGeom>
          <a:noFill/>
          <a:ln>
            <a:noFill/>
          </a:ln>
        </p:spPr>
        <p:txBody>
          <a:bodyPr spcFirstLastPara="1" wrap="square" lIns="91425" tIns="45700" rIns="91425" bIns="45700" anchor="t" anchorCtr="0">
            <a:noAutofit/>
          </a:bodyPr>
          <a:lstStyle/>
          <a:p>
            <a:pPr lvl="0">
              <a:lnSpc>
                <a:spcPct val="90000"/>
              </a:lnSpc>
              <a:buClr>
                <a:srgbClr val="5A7F3E"/>
              </a:buClr>
              <a:buSzPts val="2800"/>
            </a:pPr>
            <a:r>
              <a:rPr lang="en-US" sz="2800" b="1" i="1" dirty="0">
                <a:solidFill>
                  <a:srgbClr val="5A7F3E"/>
                </a:solidFill>
                <a:latin typeface="Palatino"/>
                <a:ea typeface="Palatino"/>
                <a:cs typeface="Palatino"/>
                <a:sym typeface="Palatino"/>
              </a:rPr>
              <a:t>IAI Science Technology and Policy (STeP) Fellowship Program:</a:t>
            </a:r>
          </a:p>
        </p:txBody>
      </p:sp>
      <p:grpSp>
        <p:nvGrpSpPr>
          <p:cNvPr id="3" name="Group 2">
            <a:extLst>
              <a:ext uri="{FF2B5EF4-FFF2-40B4-BE49-F238E27FC236}">
                <a16:creationId xmlns:a16="http://schemas.microsoft.com/office/drawing/2014/main" id="{0DC1B4CA-9BAE-C2F4-DB1D-6D3733869612}"/>
              </a:ext>
            </a:extLst>
          </p:cNvPr>
          <p:cNvGrpSpPr/>
          <p:nvPr/>
        </p:nvGrpSpPr>
        <p:grpSpPr>
          <a:xfrm>
            <a:off x="2762177" y="4827824"/>
            <a:ext cx="5958962" cy="1007554"/>
            <a:chOff x="314247" y="4488155"/>
            <a:chExt cx="7786957" cy="1381870"/>
          </a:xfrm>
        </p:grpSpPr>
        <p:pic>
          <p:nvPicPr>
            <p:cNvPr id="264" name="Google Shape;264;p1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14247" y="4518693"/>
              <a:ext cx="3619369" cy="1196499"/>
            </a:xfrm>
            <a:prstGeom prst="rect">
              <a:avLst/>
            </a:prstGeom>
            <a:noFill/>
            <a:ln>
              <a:noFill/>
            </a:ln>
          </p:spPr>
        </p:pic>
        <p:pic>
          <p:nvPicPr>
            <p:cNvPr id="265" name="Google Shape;265;p18"/>
            <p:cNvPicPr preferRelativeResize="0"/>
            <p:nvPr/>
          </p:nvPicPr>
          <p:blipFill rotWithShape="1">
            <a:blip r:embed="rId8" cstate="email">
              <a:alphaModFix/>
              <a:extLst>
                <a:ext uri="{28A0092B-C50C-407E-A947-70E740481C1C}">
                  <a14:useLocalDpi xmlns:a14="http://schemas.microsoft.com/office/drawing/2010/main"/>
                </a:ext>
              </a:extLst>
            </a:blip>
            <a:srcRect t="7431"/>
            <a:stretch/>
          </p:blipFill>
          <p:spPr>
            <a:xfrm>
              <a:off x="5205038" y="4572182"/>
              <a:ext cx="1375721" cy="1154517"/>
            </a:xfrm>
            <a:prstGeom prst="rect">
              <a:avLst/>
            </a:prstGeom>
            <a:noFill/>
            <a:ln>
              <a:noFill/>
            </a:ln>
          </p:spPr>
        </p:pic>
        <p:pic>
          <p:nvPicPr>
            <p:cNvPr id="266" name="Google Shape;266;p18"/>
            <p:cNvPicPr preferRelativeResize="0"/>
            <p:nvPr/>
          </p:nvPicPr>
          <p:blipFill rotWithShape="1">
            <a:blip r:embed="rId9" cstate="email">
              <a:extLst>
                <a:ext uri="{28A0092B-C50C-407E-A947-70E740481C1C}">
                  <a14:useLocalDpi xmlns:a14="http://schemas.microsoft.com/office/drawing/2010/main"/>
                </a:ext>
              </a:extLst>
            </a:blip>
            <a:srcRect t="-671" b="-3104"/>
            <a:stretch/>
          </p:blipFill>
          <p:spPr>
            <a:xfrm>
              <a:off x="3906979" y="4600273"/>
              <a:ext cx="1031467" cy="1070397"/>
            </a:xfrm>
            <a:prstGeom prst="rect">
              <a:avLst/>
            </a:prstGeom>
            <a:noFill/>
            <a:ln>
              <a:noFill/>
            </a:ln>
          </p:spPr>
        </p:pic>
        <p:pic>
          <p:nvPicPr>
            <p:cNvPr id="267" name="Google Shape;267;p18" descr="Senacyt Panamá - Senacyt Panamá added a new photo."/>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6725484" y="4488155"/>
              <a:ext cx="1375720" cy="1381870"/>
            </a:xfrm>
            <a:prstGeom prst="rect">
              <a:avLst/>
            </a:prstGeom>
            <a:noFill/>
            <a:ln>
              <a:noFill/>
            </a:ln>
          </p:spPr>
        </p:pic>
      </p:grpSp>
      <p:sp>
        <p:nvSpPr>
          <p:cNvPr id="43" name="Content Placeholder 2">
            <a:extLst>
              <a:ext uri="{FF2B5EF4-FFF2-40B4-BE49-F238E27FC236}">
                <a16:creationId xmlns:a16="http://schemas.microsoft.com/office/drawing/2014/main" id="{33376C26-F81E-F342-B8CA-4267C401D829}"/>
              </a:ext>
            </a:extLst>
          </p:cNvPr>
          <p:cNvSpPr txBox="1">
            <a:spLocks/>
          </p:cNvSpPr>
          <p:nvPr/>
        </p:nvSpPr>
        <p:spPr>
          <a:xfrm>
            <a:off x="8952172" y="2741614"/>
            <a:ext cx="3243507" cy="400110"/>
          </a:xfrm>
          <a:prstGeom prst="rect">
            <a:avLst/>
          </a:prstGeom>
        </p:spPr>
        <p:txBody>
          <a:bodyPr wrap="square">
            <a:spAutoFit/>
          </a:bodyPr>
          <a:lstStyle>
            <a:defPPr>
              <a:defRPr lang="en-US"/>
            </a:defPPr>
            <a:lvl1pPr marL="171450" indent="-171450">
              <a:buFont typeface="Arial" panose="020B0604020202020204" pitchFamily="34" charset="0"/>
              <a:buChar char="•"/>
              <a:defRPr sz="140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US" sz="2000" dirty="0">
                <a:solidFill>
                  <a:srgbClr val="0070C0"/>
                </a:solidFill>
                <a:latin typeface="Gill Sans MT" panose="020B0502020104020203" pitchFamily="34" charset="77"/>
              </a:rPr>
              <a:t>46 Inter-American Fellows:</a:t>
            </a:r>
          </a:p>
        </p:txBody>
      </p:sp>
      <p:pic>
        <p:nvPicPr>
          <p:cNvPr id="2" name="Picture 2">
            <a:extLst>
              <a:ext uri="{FF2B5EF4-FFF2-40B4-BE49-F238E27FC236}">
                <a16:creationId xmlns:a16="http://schemas.microsoft.com/office/drawing/2014/main" id="{B5BDF6EE-77C8-9131-9C75-6C7CFBD1EE6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1421" y="2883365"/>
            <a:ext cx="5671696" cy="177462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998BD8C0-5EE9-6E0D-14B7-5330E4294A31}"/>
              </a:ext>
            </a:extLst>
          </p:cNvPr>
          <p:cNvSpPr txBox="1">
            <a:spLocks/>
          </p:cNvSpPr>
          <p:nvPr/>
        </p:nvSpPr>
        <p:spPr>
          <a:xfrm>
            <a:off x="9484320" y="3029734"/>
            <a:ext cx="2761901" cy="1200329"/>
          </a:xfrm>
          <a:prstGeom prst="rect">
            <a:avLst/>
          </a:prstGeom>
        </p:spPr>
        <p:txBody>
          <a:bodyPr wrap="square">
            <a:spAutoFit/>
          </a:bodyPr>
          <a:lstStyle>
            <a:defPPr>
              <a:defRPr lang="en-US"/>
            </a:defPPr>
            <a:lvl1pPr marL="171450" indent="-171450">
              <a:buFont typeface="Arial" panose="020B0604020202020204" pitchFamily="34" charset="0"/>
              <a:buChar char="•"/>
              <a:defRPr sz="140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200" dirty="0">
                <a:solidFill>
                  <a:srgbClr val="0070C0"/>
                </a:solidFill>
                <a:latin typeface="Gill Sans MT" panose="020B0502020104020203" pitchFamily="34" charset="77"/>
              </a:rPr>
              <a:t>8 Host Countries</a:t>
            </a:r>
          </a:p>
          <a:p>
            <a:r>
              <a:rPr lang="en-US" sz="1200" dirty="0">
                <a:solidFill>
                  <a:srgbClr val="0070C0"/>
                </a:solidFill>
                <a:latin typeface="Gill Sans MT" panose="020B0502020104020203" pitchFamily="34" charset="77"/>
              </a:rPr>
              <a:t>12 males, 34 females</a:t>
            </a:r>
          </a:p>
          <a:p>
            <a:r>
              <a:rPr lang="en-US" sz="1200" dirty="0">
                <a:solidFill>
                  <a:srgbClr val="0070C0"/>
                </a:solidFill>
                <a:latin typeface="Gill Sans MT" panose="020B0502020104020203" pitchFamily="34" charset="77"/>
              </a:rPr>
              <a:t>41 different advanced degrees/disciplines</a:t>
            </a:r>
          </a:p>
          <a:p>
            <a:r>
              <a:rPr lang="en-US" sz="1200" dirty="0">
                <a:solidFill>
                  <a:srgbClr val="0070C0"/>
                </a:solidFill>
                <a:latin typeface="Gill Sans MT" panose="020B0502020104020203" pitchFamily="34" charset="77"/>
              </a:rPr>
              <a:t>30 public (executive and legislative branches) and private host institutions</a:t>
            </a:r>
          </a:p>
        </p:txBody>
      </p:sp>
      <p:sp>
        <p:nvSpPr>
          <p:cNvPr id="5" name="Footer Placeholder 3">
            <a:extLst>
              <a:ext uri="{FF2B5EF4-FFF2-40B4-BE49-F238E27FC236}">
                <a16:creationId xmlns:a16="http://schemas.microsoft.com/office/drawing/2014/main" id="{08EF7DFC-4FB2-53CB-52C3-7F1A6FE02003}"/>
              </a:ext>
            </a:extLst>
          </p:cNvPr>
          <p:cNvSpPr txBox="1">
            <a:spLocks/>
          </p:cNvSpPr>
          <p:nvPr/>
        </p:nvSpPr>
        <p:spPr>
          <a:xfrm>
            <a:off x="692205" y="6062883"/>
            <a:ext cx="1714934" cy="365125"/>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dirty="0">
                <a:solidFill>
                  <a:schemeClr val="bg1"/>
                </a:solidFill>
                <a:latin typeface="Gill Sans MT" panose="020B0502020104020203" pitchFamily="34" charset="77"/>
              </a:rPr>
              <a:t>15 - Nov - 2021</a:t>
            </a:r>
            <a:endParaRPr lang="x-none" sz="1300" dirty="0">
              <a:solidFill>
                <a:schemeClr val="bg1"/>
              </a:solidFill>
              <a:latin typeface="Gill Sans MT" panose="020B0502020104020203" pitchFamily="34" charset="77"/>
            </a:endParaRPr>
          </a:p>
        </p:txBody>
      </p:sp>
    </p:spTree>
  </p:cSld>
  <p:clrMapOvr>
    <a:masterClrMapping/>
  </p:clrMapOvr>
</p:sld>
</file>

<file path=ppt/theme/theme1.xml><?xml version="1.0" encoding="utf-8"?>
<a:theme xmlns:a="http://schemas.openxmlformats.org/drawingml/2006/main" name="Theme IA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AI" id="{1E5351DC-4D06-9B44-9714-CFE6AC1907A7}" vid="{670AA832-A295-0341-8CC9-BE454B8E3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 IAI</Template>
  <TotalTime>1210</TotalTime>
  <Words>1002</Words>
  <Application>Microsoft Office PowerPoint</Application>
  <PresentationFormat>Widescreen</PresentationFormat>
  <Paragraphs>80</Paragraphs>
  <Slides>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Calibri</vt:lpstr>
      <vt:lpstr>Engravers MT</vt:lpstr>
      <vt:lpstr>Fira Sans</vt:lpstr>
      <vt:lpstr>Gill Sans</vt:lpstr>
      <vt:lpstr>Gill Sans MT</vt:lpstr>
      <vt:lpstr>Open Sans Light</vt:lpstr>
      <vt:lpstr>Palatino</vt:lpstr>
      <vt:lpstr>Wingdings</vt:lpstr>
      <vt:lpstr>Theme IAI</vt:lpstr>
      <vt:lpstr>PowerPoint Presentation</vt:lpstr>
      <vt:lpstr>Science Diplomacy Center</vt:lpstr>
      <vt:lpstr>Science Diplomacy Center</vt:lpstr>
      <vt:lpstr>Science Diplomacy Center </vt:lpstr>
      <vt:lpstr>Capacity Building Update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Marcella Ohira, IAI Ohira</cp:lastModifiedBy>
  <cp:revision>50</cp:revision>
  <dcterms:created xsi:type="dcterms:W3CDTF">2021-09-15T02:17:59Z</dcterms:created>
  <dcterms:modified xsi:type="dcterms:W3CDTF">2022-11-15T13:16:00Z</dcterms:modified>
</cp:coreProperties>
</file>