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5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04" r:id="rId4"/>
    <p:sldMasterId id="2147483718" r:id="rId5"/>
    <p:sldMasterId id="2147483732" r:id="rId6"/>
    <p:sldMasterId id="2147483744" r:id="rId7"/>
    <p:sldMasterId id="2147483757" r:id="rId8"/>
    <p:sldMasterId id="2147483770" r:id="rId9"/>
    <p:sldMasterId id="2147483772" r:id="rId10"/>
    <p:sldMasterId id="2147483784" r:id="rId11"/>
    <p:sldMasterId id="2147483790" r:id="rId12"/>
    <p:sldMasterId id="2147483802" r:id="rId13"/>
    <p:sldMasterId id="2147483815" r:id="rId14"/>
    <p:sldMasterId id="2147483857" r:id="rId15"/>
  </p:sldMasterIdLst>
  <p:notesMasterIdLst>
    <p:notesMasterId r:id="rId73"/>
  </p:notesMasterIdLst>
  <p:handoutMasterIdLst>
    <p:handoutMasterId r:id="rId74"/>
  </p:handoutMasterIdLst>
  <p:sldIdLst>
    <p:sldId id="271" r:id="rId16"/>
    <p:sldId id="272" r:id="rId17"/>
    <p:sldId id="273" r:id="rId18"/>
    <p:sldId id="274" r:id="rId19"/>
    <p:sldId id="275" r:id="rId20"/>
    <p:sldId id="283" r:id="rId21"/>
    <p:sldId id="278" r:id="rId22"/>
    <p:sldId id="282" r:id="rId23"/>
    <p:sldId id="276" r:id="rId24"/>
    <p:sldId id="279" r:id="rId25"/>
    <p:sldId id="280" r:id="rId26"/>
    <p:sldId id="284" r:id="rId27"/>
    <p:sldId id="257" r:id="rId28"/>
    <p:sldId id="258" r:id="rId29"/>
    <p:sldId id="266" r:id="rId30"/>
    <p:sldId id="259" r:id="rId31"/>
    <p:sldId id="261" r:id="rId32"/>
    <p:sldId id="270" r:id="rId33"/>
    <p:sldId id="269" r:id="rId34"/>
    <p:sldId id="267" r:id="rId35"/>
    <p:sldId id="268" r:id="rId36"/>
    <p:sldId id="265" r:id="rId37"/>
    <p:sldId id="260" r:id="rId38"/>
    <p:sldId id="262" r:id="rId39"/>
    <p:sldId id="286" r:id="rId40"/>
    <p:sldId id="287" r:id="rId41"/>
    <p:sldId id="288" r:id="rId42"/>
    <p:sldId id="332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33" r:id="rId56"/>
    <p:sldId id="334" r:id="rId57"/>
    <p:sldId id="336" r:id="rId58"/>
    <p:sldId id="303" r:id="rId59"/>
    <p:sldId id="304" r:id="rId60"/>
    <p:sldId id="306" r:id="rId61"/>
    <p:sldId id="305" r:id="rId62"/>
    <p:sldId id="307" r:id="rId63"/>
    <p:sldId id="309" r:id="rId64"/>
    <p:sldId id="310" r:id="rId65"/>
    <p:sldId id="320" r:id="rId66"/>
    <p:sldId id="321" r:id="rId67"/>
    <p:sldId id="322" r:id="rId68"/>
    <p:sldId id="323" r:id="rId69"/>
    <p:sldId id="324" r:id="rId70"/>
    <p:sldId id="328" r:id="rId71"/>
    <p:sldId id="285" r:id="rId7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43AE84-492A-4DB0-884D-E5B3C200F7CC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FAA4B61-99A1-434B-8DE4-CF6EDB795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80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01B667-218A-45AF-AE4C-410D8CC7C992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4AEF07-9944-4E29-B325-55E022BFB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7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B6887-757A-4F77-B572-13E174B47D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01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EAA7F-2CD3-4D11-8C30-30951134C8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249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F17E2-A42D-4E67-BA4E-B28979BB26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842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30FF3D-FBDB-4130-ACD6-2E4929536699}" type="slidenum"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 pitchFamily="34" charset="-127"/>
                <a:cs typeface="Arial" panose="020B060402020202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9520" y="3329940"/>
            <a:ext cx="6817360" cy="31546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44078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The Earth is a system consisting of four major interacting components: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CCCC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Geosphere: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 comprises the solid Earth and includes both Earth’s surface and the various layers of the Earth's interior.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Atmosphere: gaseous envelope that surrounds the Earth and constitutes the transition between its and the vacuum of space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Hydrosphere: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 includes all water on Earth (including surface water and groundwater)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Biosphere: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 the life zone of the Earth and includes all living organisms, and all organic matter that has not yet decomposed.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4E740-562B-447F-81AB-8C032F4FE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5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4E740-562B-447F-81AB-8C032F4FE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6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13DC2-CD7E-4C68-B97D-2EFEE5E6AD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20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3177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2A6651A-6DC9-41BC-B29B-D5B53FFA66D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pPr defTabSz="93177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2241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B9F36-D7EF-4131-87F4-3DBDBD3250E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7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47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469F9-C372-44A7-BBBC-8623E5CF07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47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442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ACB90-2EB2-4267-9B09-5382414759C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48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339B1E-08B6-487E-A744-6B867990DC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02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F3F19E8D-10F5-4727-BF95-F57C0F8204E5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727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5FB4A964-0FAF-4833-A8F9-B03D66E2BBD6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13059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137F987-94A5-4A7E-8B41-160C8042039C}" type="datetime1">
              <a:rPr lang="en-US" smtClean="0"/>
              <a:t>9/11/2019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524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CE1D-D8C0-48F1-BF12-F2C947998658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618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E5F00-DF7D-4A3B-A861-691E6A69E9C3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828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12700"/>
            <a:r>
              <a:rPr lang="en-US" smtClean="0"/>
              <a:t>E</a:t>
            </a:r>
            <a:r>
              <a:rPr lang="en-US" spc="-5" smtClean="0"/>
              <a:t>S</a:t>
            </a:r>
            <a:r>
              <a:rPr lang="en-US" smtClean="0"/>
              <a:t>4</a:t>
            </a:r>
            <a:r>
              <a:rPr lang="en-US" spc="5" smtClean="0"/>
              <a:t> </a:t>
            </a:r>
            <a:r>
              <a:rPr lang="en-US" smtClean="0"/>
              <a:t>2014:</a:t>
            </a:r>
            <a:r>
              <a:rPr lang="en-US" spc="-295" smtClean="0"/>
              <a:t> </a:t>
            </a:r>
            <a:r>
              <a:rPr lang="en-US" spc="-120" smtClean="0"/>
              <a:t>T</a:t>
            </a:r>
            <a:r>
              <a:rPr lang="en-US" smtClean="0"/>
              <a:t>he</a:t>
            </a:r>
            <a:r>
              <a:rPr lang="en-US" spc="-114" smtClean="0"/>
              <a:t> </a:t>
            </a:r>
            <a:r>
              <a:rPr lang="en-US" spc="-130" smtClean="0"/>
              <a:t>W</a:t>
            </a:r>
            <a:r>
              <a:rPr lang="en-US" spc="-5" smtClean="0"/>
              <a:t>h</a:t>
            </a:r>
            <a:r>
              <a:rPr lang="en-US" spc="-10" smtClean="0"/>
              <a:t>o</a:t>
            </a:r>
            <a:r>
              <a:rPr lang="en-US" smtClean="0"/>
              <a:t>le Sys</a:t>
            </a:r>
            <a:r>
              <a:rPr lang="en-US" spc="-10" smtClean="0"/>
              <a:t>t</a:t>
            </a:r>
            <a:r>
              <a:rPr lang="en-US" spc="5" smtClean="0"/>
              <a:t>e</a:t>
            </a:r>
            <a:r>
              <a:rPr lang="en-US" smtClean="0"/>
              <a:t>m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379A3-DC0D-4C19-8CF5-2C4EA2EB70D1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25400"/>
            <a:fld id="{81D60167-4931-47E6-BA6A-407CBD079E47}" type="slidenum">
              <a:rPr lang="en-US" spc="-5" smtClean="0"/>
              <a:pPr marL="2540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3262657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12700"/>
            <a:r>
              <a:rPr lang="en-US" smtClean="0"/>
              <a:t>E</a:t>
            </a:r>
            <a:r>
              <a:rPr lang="en-US" spc="-5" smtClean="0"/>
              <a:t>S</a:t>
            </a:r>
            <a:r>
              <a:rPr lang="en-US" smtClean="0"/>
              <a:t>4</a:t>
            </a:r>
            <a:r>
              <a:rPr lang="en-US" spc="5" smtClean="0"/>
              <a:t> </a:t>
            </a:r>
            <a:r>
              <a:rPr lang="en-US" smtClean="0"/>
              <a:t>2014:</a:t>
            </a:r>
            <a:r>
              <a:rPr lang="en-US" spc="-295" smtClean="0"/>
              <a:t> </a:t>
            </a:r>
            <a:r>
              <a:rPr lang="en-US" spc="-120" smtClean="0"/>
              <a:t>T</a:t>
            </a:r>
            <a:r>
              <a:rPr lang="en-US" smtClean="0"/>
              <a:t>he</a:t>
            </a:r>
            <a:r>
              <a:rPr lang="en-US" spc="-114" smtClean="0"/>
              <a:t> </a:t>
            </a:r>
            <a:r>
              <a:rPr lang="en-US" spc="-130" smtClean="0"/>
              <a:t>W</a:t>
            </a:r>
            <a:r>
              <a:rPr lang="en-US" spc="-5" smtClean="0"/>
              <a:t>h</a:t>
            </a:r>
            <a:r>
              <a:rPr lang="en-US" spc="-10" smtClean="0"/>
              <a:t>o</a:t>
            </a:r>
            <a:r>
              <a:rPr lang="en-US" smtClean="0"/>
              <a:t>le Sys</a:t>
            </a:r>
            <a:r>
              <a:rPr lang="en-US" spc="-10" smtClean="0"/>
              <a:t>t</a:t>
            </a:r>
            <a:r>
              <a:rPr lang="en-US" spc="5" smtClean="0"/>
              <a:t>e</a:t>
            </a:r>
            <a:r>
              <a:rPr lang="en-US" smtClean="0"/>
              <a:t>m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FAAC-1560-4B1B-B4D1-911680110573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25400"/>
            <a:fld id="{81D60167-4931-47E6-BA6A-407CBD079E47}" type="slidenum">
              <a:rPr lang="en-US" spc="-5" smtClean="0"/>
              <a:pPr marL="2540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616615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12700"/>
            <a:r>
              <a:rPr lang="en-US" smtClean="0"/>
              <a:t>E</a:t>
            </a:r>
            <a:r>
              <a:rPr lang="en-US" spc="-5" smtClean="0"/>
              <a:t>S</a:t>
            </a:r>
            <a:r>
              <a:rPr lang="en-US" smtClean="0"/>
              <a:t>4</a:t>
            </a:r>
            <a:r>
              <a:rPr lang="en-US" spc="5" smtClean="0"/>
              <a:t> </a:t>
            </a:r>
            <a:r>
              <a:rPr lang="en-US" smtClean="0"/>
              <a:t>2014:</a:t>
            </a:r>
            <a:r>
              <a:rPr lang="en-US" spc="-295" smtClean="0"/>
              <a:t> </a:t>
            </a:r>
            <a:r>
              <a:rPr lang="en-US" spc="-120" smtClean="0"/>
              <a:t>T</a:t>
            </a:r>
            <a:r>
              <a:rPr lang="en-US" smtClean="0"/>
              <a:t>he</a:t>
            </a:r>
            <a:r>
              <a:rPr lang="en-US" spc="-114" smtClean="0"/>
              <a:t> </a:t>
            </a:r>
            <a:r>
              <a:rPr lang="en-US" spc="-130" smtClean="0"/>
              <a:t>W</a:t>
            </a:r>
            <a:r>
              <a:rPr lang="en-US" spc="-5" smtClean="0"/>
              <a:t>h</a:t>
            </a:r>
            <a:r>
              <a:rPr lang="en-US" spc="-10" smtClean="0"/>
              <a:t>o</a:t>
            </a:r>
            <a:r>
              <a:rPr lang="en-US" smtClean="0"/>
              <a:t>le Sys</a:t>
            </a:r>
            <a:r>
              <a:rPr lang="en-US" spc="-10" smtClean="0"/>
              <a:t>t</a:t>
            </a:r>
            <a:r>
              <a:rPr lang="en-US" spc="5" smtClean="0"/>
              <a:t>e</a:t>
            </a:r>
            <a:r>
              <a:rPr lang="en-US" smtClean="0"/>
              <a:t>m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06491-2771-4B97-81DA-091FF6F99E5A}" type="datetime1">
              <a:rPr lang="en-US" smtClean="0"/>
              <a:t>9/11/2019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25400"/>
            <a:fld id="{81D60167-4931-47E6-BA6A-407CBD079E47}" type="slidenum">
              <a:rPr lang="en-US" spc="-5" smtClean="0"/>
              <a:pPr marL="2540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252499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12700"/>
            <a:r>
              <a:rPr lang="en-US" smtClean="0"/>
              <a:t>E</a:t>
            </a:r>
            <a:r>
              <a:rPr lang="en-US" spc="-5" smtClean="0"/>
              <a:t>S</a:t>
            </a:r>
            <a:r>
              <a:rPr lang="en-US" smtClean="0"/>
              <a:t>4</a:t>
            </a:r>
            <a:r>
              <a:rPr lang="en-US" spc="5" smtClean="0"/>
              <a:t> </a:t>
            </a:r>
            <a:r>
              <a:rPr lang="en-US" smtClean="0"/>
              <a:t>2014:</a:t>
            </a:r>
            <a:r>
              <a:rPr lang="en-US" spc="-295" smtClean="0"/>
              <a:t> </a:t>
            </a:r>
            <a:r>
              <a:rPr lang="en-US" spc="-120" smtClean="0"/>
              <a:t>T</a:t>
            </a:r>
            <a:r>
              <a:rPr lang="en-US" smtClean="0"/>
              <a:t>he</a:t>
            </a:r>
            <a:r>
              <a:rPr lang="en-US" spc="-114" smtClean="0"/>
              <a:t> </a:t>
            </a:r>
            <a:r>
              <a:rPr lang="en-US" spc="-130" smtClean="0"/>
              <a:t>W</a:t>
            </a:r>
            <a:r>
              <a:rPr lang="en-US" spc="-5" smtClean="0"/>
              <a:t>h</a:t>
            </a:r>
            <a:r>
              <a:rPr lang="en-US" spc="-10" smtClean="0"/>
              <a:t>o</a:t>
            </a:r>
            <a:r>
              <a:rPr lang="en-US" smtClean="0"/>
              <a:t>le Sys</a:t>
            </a:r>
            <a:r>
              <a:rPr lang="en-US" spc="-10" smtClean="0"/>
              <a:t>t</a:t>
            </a:r>
            <a:r>
              <a:rPr lang="en-US" spc="5" smtClean="0"/>
              <a:t>e</a:t>
            </a:r>
            <a:r>
              <a:rPr lang="en-US" smtClean="0"/>
              <a:t>m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28E70-B56A-475C-847A-523D20C84CDA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25400"/>
            <a:fld id="{81D60167-4931-47E6-BA6A-407CBD079E47}" type="slidenum">
              <a:rPr lang="en-US" spc="-5" smtClean="0"/>
              <a:pPr marL="2540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3163672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12700"/>
            <a:r>
              <a:rPr lang="en-US" smtClean="0"/>
              <a:t>E</a:t>
            </a:r>
            <a:r>
              <a:rPr lang="en-US" spc="-5" smtClean="0"/>
              <a:t>S</a:t>
            </a:r>
            <a:r>
              <a:rPr lang="en-US" smtClean="0"/>
              <a:t>4</a:t>
            </a:r>
            <a:r>
              <a:rPr lang="en-US" spc="5" smtClean="0"/>
              <a:t> </a:t>
            </a:r>
            <a:r>
              <a:rPr lang="en-US" smtClean="0"/>
              <a:t>2014:</a:t>
            </a:r>
            <a:r>
              <a:rPr lang="en-US" spc="-295" smtClean="0"/>
              <a:t> </a:t>
            </a:r>
            <a:r>
              <a:rPr lang="en-US" spc="-120" smtClean="0"/>
              <a:t>T</a:t>
            </a:r>
            <a:r>
              <a:rPr lang="en-US" smtClean="0"/>
              <a:t>he</a:t>
            </a:r>
            <a:r>
              <a:rPr lang="en-US" spc="-114" smtClean="0"/>
              <a:t> </a:t>
            </a:r>
            <a:r>
              <a:rPr lang="en-US" spc="-130" smtClean="0"/>
              <a:t>W</a:t>
            </a:r>
            <a:r>
              <a:rPr lang="en-US" spc="-5" smtClean="0"/>
              <a:t>h</a:t>
            </a:r>
            <a:r>
              <a:rPr lang="en-US" spc="-10" smtClean="0"/>
              <a:t>o</a:t>
            </a:r>
            <a:r>
              <a:rPr lang="en-US" smtClean="0"/>
              <a:t>le Sys</a:t>
            </a:r>
            <a:r>
              <a:rPr lang="en-US" spc="-10" smtClean="0"/>
              <a:t>t</a:t>
            </a:r>
            <a:r>
              <a:rPr lang="en-US" spc="5" smtClean="0"/>
              <a:t>e</a:t>
            </a:r>
            <a:r>
              <a:rPr lang="en-US" smtClean="0"/>
              <a:t>m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7843C-FBBD-4B49-A384-1E85056E96C0}" type="datetime1">
              <a:rPr lang="en-US" smtClean="0"/>
              <a:t>9/11/2019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25400"/>
            <a:fld id="{81D60167-4931-47E6-BA6A-407CBD079E47}" type="slidenum">
              <a:rPr lang="en-US" spc="-5" smtClean="0"/>
              <a:pPr marL="2540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8284545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425A2-84BE-45EA-A267-5C8A0EEE5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0875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9DD3D-1061-47D9-9054-18D41505E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57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4302" y="134938"/>
            <a:ext cx="2961217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535" y="134938"/>
            <a:ext cx="8682567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6965A854-8358-4C72-AD76-D0D005128B32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259247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432A9-11E0-4936-90E8-6269E8F24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7770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C8EEA-E26C-475E-9FB0-F798152691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1479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B117-4F3F-43BE-A9BC-3E368F2E0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3711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33F1D-7965-4411-867F-6949C9F25D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543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735DF-4FB7-4D98-B719-642AB5973E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346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C646C-3AC1-4C33-825E-C9CE56E01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8949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26839-BF2D-416D-887B-357903DF1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747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92F7C-F253-4725-B774-A06B82BBD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9736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B5DAE-FD6E-4ABB-8E4C-4A2730E5B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0172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2800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800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800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800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800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800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2800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80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280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2801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1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1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42DFAFA-827A-4634-826E-CE6BEBA660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12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134941"/>
            <a:ext cx="11846984" cy="5286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81100"/>
            <a:ext cx="10972800" cy="50371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1FDA51EC-30EC-4372-9E0C-FF196137C97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28909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3BE9B6-9F9D-455C-9E4F-835C709616B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8449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7023BB-5805-4788-BD25-767C15DFD0E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7440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CECC8C-B816-4A2A-8E93-6123004F59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229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D26963-BC2C-4A0F-94B9-37B97255690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6853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36EE67-9E7B-48F7-B21C-52BABABCA7B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9907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286117-6FAA-455A-BA08-080A696D9BE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4040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E96436-3014-495D-8EDA-851821621A8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1312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99B1DA-ADCD-4034-AB02-E89D1321BB5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4222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1D57B3-072C-474F-B20D-BD0DE0F8CC3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8031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80C420-E375-459A-88D9-613036D1C60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331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AD0AD97B-4319-4F11-BA13-07419DBDDB66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581334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F66D1F7-33F3-46A7-9BBB-A7B24490268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0606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2800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800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800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800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800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800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2800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01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80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280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2801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1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2801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1765EE6-F138-46F2-BFEF-4E61FCD25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24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30E835-4D16-4850-954C-8A3A710D017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5059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D9524A-D3A4-4E54-8A77-CB5010F508B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4716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36087B-E1F4-4DED-908C-0749EFF3028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881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249458-14A7-422F-AD9E-854D6B40CD7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0292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17EF38-C1B1-4E24-A9F0-ADE5FDDF18A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7780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4F187A-3C8E-4BD0-B121-A0A95E5A891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9891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F3B530-D157-419A-BEB8-DD9D83988A4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322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82217D-784C-40C6-A50C-D0FBDFE9D7A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6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6684EA7B-01F8-4244-B2C2-FBE4A086754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113436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76202B-EB6B-426F-B9B2-71D84ECD2FA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2022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24615-C08D-49EB-A358-6E9419FB7AC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6387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719E1DE-CA74-406A-8571-36E9720958B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0059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C4A6C55-D866-4C66-9E95-0F2BCD31C3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9204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F3A04D4-D675-49C3-B241-75F4BE0EE00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4458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4A964-EEC6-43F2-8E23-D5851F47B95A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15816912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2647F-ADEB-40B5-8289-ACE5BA5D31FB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1232021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BBA45-D1B7-4016-8FB6-8C975B32AF7E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7964693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EC10F-50B7-47C6-862D-1E81B3F6D13C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13285075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5E3A3-276C-4524-9BAC-C2B52D5FAD18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911249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E847AD5A-FCFB-4CA3-BE1B-C7FA05492330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56731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7B6E3-34F8-4FED-BD0A-62CB7828C43B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9988173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69549-AA30-497A-A9DF-1DBE14710159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27016973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413C00-EE10-4666-B1A7-ED719688CBBF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21920435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F4BE9-9148-4B1A-8328-D315232876DE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42153508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0218D-EA0F-4751-9F5B-21D5202E5B85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28802918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E5643-B2D2-4A90-8385-9370394BF67B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849444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1100"/>
            <a:ext cx="5384800" cy="50371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1100"/>
            <a:ext cx="5384800" cy="50371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EF9AB2B7-9717-4DAC-89B6-A38F24468DF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8494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71B85B7A-0F47-4AE2-865C-13CE9642820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751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0A14DFA2-F39B-451B-9B3C-535EE79712B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5251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62CE4B3D-5A98-4055-B76C-5EC069513556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726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DC224F4-C856-4633-942F-F9E41DF4D059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610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989885DD-3C5B-4D0D-827D-75666DB4C5A5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246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B0D19E6-9617-4842-ACC0-6DE7B5ACB18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87208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7FABFBF0-20D1-4212-BA14-66F475C1239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28017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4302" y="134938"/>
            <a:ext cx="2961217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535" y="134938"/>
            <a:ext cx="8682567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9C918680-E13C-4B73-B4E4-3670C5FDB66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71647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134941"/>
            <a:ext cx="11846984" cy="5286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81100"/>
            <a:ext cx="10972800" cy="50371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65BC4704-4D9E-4641-9BE0-A2AC79513D97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4697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7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175915" y="50801"/>
            <a:ext cx="12016740" cy="6742430"/>
          </a:xfrm>
          <a:custGeom>
            <a:avLst/>
            <a:gdLst/>
            <a:ahLst/>
            <a:cxnLst/>
            <a:rect l="l" t="t" r="r" b="b"/>
            <a:pathLst>
              <a:path w="9012555" h="6742430">
                <a:moveTo>
                  <a:pt x="0" y="6742111"/>
                </a:moveTo>
                <a:lnTo>
                  <a:pt x="9012060" y="6742111"/>
                </a:lnTo>
                <a:lnTo>
                  <a:pt x="9012060" y="0"/>
                </a:lnTo>
                <a:lnTo>
                  <a:pt x="0" y="0"/>
                </a:lnTo>
                <a:lnTo>
                  <a:pt x="0" y="67421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75915" y="50802"/>
            <a:ext cx="2045736" cy="6742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5E92A-C34D-4A3F-92ED-FEE553BF731D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58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E478B-94A1-4134-A396-7C66E9031DAE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784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06400" y="2895600"/>
            <a:ext cx="52349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CCCCFF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3196E-EEC8-45C8-8FA9-0BB5388BD274}" type="datetime1">
              <a:rPr lang="en-US" smtClean="0"/>
              <a:t>9/11/2019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4622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22F59-F8E1-47C6-AA3E-B9E93BA4E639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352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67034-8A4B-45F8-AA0B-6D032ADFEFBA}" type="datetime1">
              <a:rPr lang="en-US" smtClean="0"/>
              <a:t>9/11/2019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23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4BB6BB9C-EA6D-4BA4-84DA-2325082CA28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574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322AD-DF1F-4FD6-895B-C93248E11C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90475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81A68-2E50-40C2-987A-5D6AD2B644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897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1AAE4-B817-477B-9EDE-F818FA616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8291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F6ECA-D781-4940-9EE7-5E7CE267F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3820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C8196-C18D-48B2-A9EC-FC4D9531A9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26519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891F5-DED0-4086-98C3-742C58CF4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58010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CF32E-98DA-4BF4-A8BE-61D2EB2F2A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75191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22E48-DA8E-4CB0-B6D4-09AA10101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6544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10305-6F25-45CC-A3C0-985AADF638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9414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3D767-E957-4CD9-A20E-33E24CC300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8051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1100"/>
            <a:ext cx="5384800" cy="50371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1100"/>
            <a:ext cx="5384800" cy="50371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607B741D-5D30-4AD5-9D44-88F320E1C3B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7266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7F4F1-3F1E-404D-9FC3-8A06D8851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62516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39F87-CEEC-4804-98E5-7CF6E8A189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45420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B8C64-4163-49D6-A5C9-8F9A0D4379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1638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45C563-24FE-49BD-A783-C49F1D118396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6665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CC24E1-1B82-4529-86F7-25647C098BF8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2170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EA1475-4102-48CD-B93A-D6C0775ECBE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98560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1100"/>
            <a:ext cx="5384800" cy="5037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1100"/>
            <a:ext cx="5384800" cy="5037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660825-BFCF-4607-ACBE-7E95BC53B1E0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96390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341571-601B-41EF-9412-99827FCC8D0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47266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84B25B-2BE1-4367-95DD-BC702F8D23E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96193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52DBF-AB44-4C4F-9B9D-255EC896C34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4811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1F5AD4FE-0CFF-406E-839D-B4A52F7505B2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1461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937DCD-1A2A-49BD-8EBB-953CD99C674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2162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BF6171-8B83-4EF0-A48F-9F92439CAA87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14658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83435A-F6BB-46E5-A484-29F84019D79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49899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4301" y="134938"/>
            <a:ext cx="2961217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534" y="134938"/>
            <a:ext cx="8682567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ACA9CC-FEF3-4973-95A4-9ECDBFDF0FF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34326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134939"/>
            <a:ext cx="11846984" cy="5286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81100"/>
            <a:ext cx="10972800" cy="50371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4290B1-7757-495D-AD88-B8B4B96717E9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51303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15888"/>
            <a:ext cx="11618384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4434" y="1052514"/>
            <a:ext cx="5706533" cy="5113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4167" y="1052514"/>
            <a:ext cx="5708651" cy="2479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4167" y="3684588"/>
            <a:ext cx="5708651" cy="24812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56350"/>
            <a:ext cx="2540000" cy="457200"/>
          </a:xfrm>
          <a:prstGeom prst="rect">
            <a:avLst/>
          </a:prstGeom>
        </p:spPr>
        <p:txBody>
          <a:bodyPr/>
          <a:lstStyle>
            <a:lvl1pPr eaLnBrk="0" latinLnBrk="1" hangingPunct="0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0"/>
            <a:ext cx="3860800" cy="457200"/>
          </a:xfrm>
          <a:prstGeom prst="rect">
            <a:avLst/>
          </a:prstGeom>
        </p:spPr>
        <p:txBody>
          <a:bodyPr/>
          <a:lstStyle>
            <a:lvl1pPr algn="ctr" eaLnBrk="0" latinLnBrk="1" hangingPunct="0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latinLnBrk="1" hangingPunct="0"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anose="020B0603020102020204" pitchFamily="34" charset="0"/>
              </a:defRPr>
            </a:lvl1pPr>
          </a:lstStyle>
          <a:p>
            <a:fld id="{A677FAB7-2E95-4CFD-A704-FF3EF6762CD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6269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03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26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13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3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09CB2AA-D556-4318-AE6F-CBE29AC71F1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1493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18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211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74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9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68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62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65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E87266A-D896-42BB-A624-AA42A9CE8A9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0114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ECB046F-DC59-4387-9103-5704B580D1B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13186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D68AE87-D9CE-4E82-B2DE-2ABB7D233F7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475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12E6EB3-3B2E-4025-A38C-036EC05F89FC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9652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1100"/>
            <a:ext cx="5384800" cy="5037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1100"/>
            <a:ext cx="5384800" cy="5037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A199999-FF7D-444D-8983-9783F151C8E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72676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B490957-6473-4493-BB66-3EA44A745D4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36161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076CF37-4A30-4BAD-B8E7-59DBDE178F2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9584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B996E1F-44F4-4B92-8BC8-89BA4191DCF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676669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BE8085D-82F7-4E8D-9132-D3817ECFA93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291098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410C646-A7F1-4C07-B9BC-A5D52E19C06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622600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150B34A-D98B-4B2F-9759-895BEEA4739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59285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4301" y="134938"/>
            <a:ext cx="2961217" cy="6083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534" y="134938"/>
            <a:ext cx="8682567" cy="6083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36E3D9-7383-4EA5-AAF5-8D3442F70B6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64096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" y="134939"/>
            <a:ext cx="11846984" cy="5286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181100"/>
            <a:ext cx="10972800" cy="50371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D945D82-D6C0-42B1-B483-08607217490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3712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7ABF9F-4353-014E-9F63-9CE4D532F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E85C2-CA48-48E1-9CC3-D61375103DCF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F42480-6C47-9948-B295-41692A108A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CB8E71-9F95-2E48-AB78-CF218EA8B9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C71FE-F027-1D4F-86EE-FA374A1E5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34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51AD9C13-4652-4D42-B18E-88BDC686339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927787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C501FA-73D3-914C-8FDC-B0567FE7D3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5EDD6-861E-4FAD-9AF6-AAECCE26CA8C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CD4810-9D3A-CD4C-A9FC-C1F08E5EE7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69C816-C69D-804E-88A3-89029AC01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379C4-1360-4449-A5F2-FB0D7BB790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7502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3D3F8D-8825-854D-935B-447457641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53DD4-B687-449E-9A12-502E53F5B865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D38DA0-C2E5-EC40-9210-412946778F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39642C-4D7D-9E4F-BD36-85E76CCD7E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DCD63-C9F2-0248-8CD1-B1D14652BB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615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E8C61-2F90-C54F-9670-682FC0AF25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8AD40-7BD7-4BC4-B098-79D093F3FD29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55820-AEAA-1440-94D4-4775648BD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82B32-F0D1-C946-9835-6C60C24EF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BF1887-7414-A449-B04C-7C08134F5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6031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0A30B7-5E22-5948-9806-8EB47BD91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4023-DB46-4C97-B3EA-FBEF3DFBEBF9}" type="datetime1">
              <a:rPr lang="en-US" smtClean="0"/>
              <a:t>9/11/2019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154535-880B-D94C-903A-A3B78528F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68EE28-565B-8E4A-946C-5E26A09FA2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BA192-E64B-F748-A6C4-576C174CA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772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E6DB1F-C6B8-3D41-A35E-F7E4A1E7F3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591E5-BEAE-459A-9868-F1608DA9C6D7}" type="datetime1">
              <a:rPr lang="en-US" smtClean="0"/>
              <a:t>9/11/2019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D232C3-2C1B-634E-8EB1-6600F8800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ADA7E6-CAE6-E74D-9D9C-DBB1FF389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4513B-A3EF-444D-97BB-8B93C2939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5932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04479B0-5A45-F547-8FB8-036777424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120BA-CABF-4FDC-8FE0-B0D3843AE8F0}" type="datetime1">
              <a:rPr lang="en-US" smtClean="0"/>
              <a:t>9/11/2019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F5C1F6-729D-F642-A4A2-80824E15FF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81277A-B518-F342-9339-9EC32C9A77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55012-2715-6946-BC97-422906F229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9198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7ECE6-B4B9-8D4E-992F-EA0A248B4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C1E40-825F-43D3-8AE8-F2DCFD8BB521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4DBD8-8F0C-EE4A-9DE9-EFCE3C3D1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EF229E-CCA6-B448-8159-890EB6F777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266CC-79E3-034C-A23A-8F15552D9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4201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CBEC6-21A6-654F-80A2-96C5B90C4E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1744A-A964-4951-B06F-7A4316AA9AF8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46BE1C-E214-814F-91F6-9639371FCB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CA8C3-9D1B-2848-BECE-9197E012F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873870-0923-9F4B-A7B1-4477A8355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6443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6A0717-1682-A540-A55C-65AA2B2413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082B3-8161-4405-BD73-553BAC6CD387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5252F0-1884-8145-B333-B80665CECD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3C9E02-A358-5A45-9058-BC53D1004D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97E5D-CC2C-944F-BDE4-83EF998463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2863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47E34D-87F2-5D49-AB33-4385CED96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421A-F378-432E-9040-294E634A3165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AF2CB4-E2FC-9D4A-B9EE-50AB04D5B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0CC309-1A88-FE43-AA72-B36E1B541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0CB33-04F4-B44D-849E-0530A1C5AB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64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00D2855D-DB39-4FE1-9681-5ECF43E44E17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40613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49832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50656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2F0-3E9E-4E60-B762-736DBDC16A29}" type="datetime1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58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B999-69ED-42D4-9928-721D9BA19FF3}" type="datetime1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1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2651-C18D-4C29-B274-9C89F0E8549B}" type="datetime1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37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10BB9-621B-4C61-888B-E60714D6A8AC}" type="datetime1">
              <a:rPr lang="en-US" smtClean="0"/>
              <a:t>9/11/2019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96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A06D-B40F-4944-99A6-5999A29B937B}" type="datetime1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97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EFFB1-47C2-445F-B8F4-E49AE7ACE871}" type="datetime1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828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A511-F1BA-4B22-8772-DFB8A5E84240}" type="datetime1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985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8DE6-AF64-44CF-86B1-65B35F87DD7F}" type="datetime1">
              <a:rPr lang="en-US" smtClean="0"/>
              <a:t>9/11/2019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6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51" name="Line 7"/>
          <p:cNvSpPr>
            <a:spLocks noChangeShapeType="1"/>
          </p:cNvSpPr>
          <p:nvPr userDrawn="1"/>
        </p:nvSpPr>
        <p:spPr bwMode="auto">
          <a:xfrm>
            <a:off x="338667" y="6426200"/>
            <a:ext cx="1158240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099" name="Picture 11" descr="link_kma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" y="6445250"/>
            <a:ext cx="157903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56" name="Text Box 12"/>
          <p:cNvSpPr txBox="1">
            <a:spLocks noChangeArrowheads="1"/>
          </p:cNvSpPr>
          <p:nvPr userDrawn="1"/>
        </p:nvSpPr>
        <p:spPr bwMode="auto">
          <a:xfrm>
            <a:off x="6582833" y="6478588"/>
            <a:ext cx="455718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350" b="1" i="1">
                <a:solidFill>
                  <a:srgbClr val="0099FF"/>
                </a:solidFill>
                <a:latin typeface="Monotype Corsiva" pitchFamily="66" charset="0"/>
                <a:cs typeface="Arial" charset="0"/>
              </a:rPr>
              <a:t>Numerical Weather Prediction Division</a:t>
            </a:r>
          </a:p>
        </p:txBody>
      </p:sp>
      <p:sp>
        <p:nvSpPr>
          <p:cNvPr id="287757" name="Rectangle 1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ko-KR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102" name="Picture 15" descr="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5" b="3360"/>
          <a:stretch>
            <a:fillRect/>
          </a:stretch>
        </p:blipFill>
        <p:spPr bwMode="auto">
          <a:xfrm>
            <a:off x="16933" y="-1588"/>
            <a:ext cx="12141200" cy="223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64" name="Text Box 20"/>
          <p:cNvSpPr txBox="1">
            <a:spLocks noChangeArrowheads="1"/>
          </p:cNvSpPr>
          <p:nvPr userDrawn="1"/>
        </p:nvSpPr>
        <p:spPr bwMode="auto">
          <a:xfrm>
            <a:off x="313269" y="188913"/>
            <a:ext cx="846455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18533" y="134941"/>
            <a:ext cx="11846984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105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81100"/>
            <a:ext cx="109728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776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6217DB-A1A2-4AA4-B1C5-A7DF0DA7E948}" type="slidenum">
              <a:rPr lang="ko-KR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93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5pPr>
      <a:lvl6pPr marL="342900" algn="l" rtl="0" fontAlgn="base" latinLnBrk="1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6pPr>
      <a:lvl7pPr marL="685800" algn="l" rtl="0" fontAlgn="base" latinLnBrk="1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7pPr>
      <a:lvl8pPr marL="1028700" algn="l" rtl="0" fontAlgn="base" latinLnBrk="1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8pPr>
      <a:lvl9pPr marL="1371600" algn="l" rtl="0" fontAlgn="base" latinLnBrk="1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9pPr>
    </p:titleStyle>
    <p:bodyStyle>
      <a:lvl1pPr marL="257175" indent="-25717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D28B7C5-8EAD-4519-9A11-AE996E3DF16E}" type="datetime1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6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59" y="154522"/>
            <a:ext cx="1207008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2041" y="1170555"/>
            <a:ext cx="1002791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90934" y="6389082"/>
            <a:ext cx="35924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12700"/>
            <a:r>
              <a:rPr lang="en-US" smtClean="0"/>
              <a:t>E</a:t>
            </a:r>
            <a:r>
              <a:rPr lang="en-US" spc="-5" smtClean="0"/>
              <a:t>S</a:t>
            </a:r>
            <a:r>
              <a:rPr lang="en-US" smtClean="0"/>
              <a:t>4</a:t>
            </a:r>
            <a:r>
              <a:rPr lang="en-US" spc="5" smtClean="0"/>
              <a:t> </a:t>
            </a:r>
            <a:r>
              <a:rPr lang="en-US" smtClean="0"/>
              <a:t>2014:</a:t>
            </a:r>
            <a:r>
              <a:rPr lang="en-US" spc="-295" smtClean="0"/>
              <a:t> </a:t>
            </a:r>
            <a:r>
              <a:rPr lang="en-US" spc="-120" smtClean="0"/>
              <a:t>T</a:t>
            </a:r>
            <a:r>
              <a:rPr lang="en-US" smtClean="0"/>
              <a:t>he</a:t>
            </a:r>
            <a:r>
              <a:rPr lang="en-US" spc="-114" smtClean="0"/>
              <a:t> </a:t>
            </a:r>
            <a:r>
              <a:rPr lang="en-US" spc="-130" smtClean="0"/>
              <a:t>W</a:t>
            </a:r>
            <a:r>
              <a:rPr lang="en-US" spc="-5" smtClean="0"/>
              <a:t>h</a:t>
            </a:r>
            <a:r>
              <a:rPr lang="en-US" spc="-10" smtClean="0"/>
              <a:t>o</a:t>
            </a:r>
            <a:r>
              <a:rPr lang="en-US" smtClean="0"/>
              <a:t>le Sys</a:t>
            </a:r>
            <a:r>
              <a:rPr lang="en-US" spc="-10" smtClean="0"/>
              <a:t>t</a:t>
            </a:r>
            <a:r>
              <a:rPr lang="en-US" spc="5" smtClean="0"/>
              <a:t>e</a:t>
            </a:r>
            <a:r>
              <a:rPr lang="en-US" smtClean="0"/>
              <a:t>m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93DCF-216B-4258-88C5-21B0DF583535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26812" y="6404385"/>
            <a:ext cx="3302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00007F"/>
                </a:solidFill>
                <a:latin typeface="Gill Sans MT"/>
                <a:cs typeface="Gill Sans MT"/>
              </a:defRPr>
            </a:lvl1pPr>
          </a:lstStyle>
          <a:p>
            <a:pPr marL="25400"/>
            <a:fld id="{81D60167-4931-47E6-BA6A-407CBD079E47}" type="slidenum">
              <a:rPr lang="en-US" spc="-5" smtClean="0"/>
              <a:pPr marL="2540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00401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E1B03B-4F15-4E14-A32B-686B5017AA5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8E8991E-FCD1-4AD2-B111-B4A5799AB8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44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739F1A-5EA5-4AFD-A49C-F80B7A5A928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26980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2698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698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698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698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698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698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2698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69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69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US" altLang="en-US"/>
          </a:p>
        </p:txBody>
      </p:sp>
      <p:sp>
        <p:nvSpPr>
          <p:cNvPr id="1269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9406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panose="020B0604020202020204" pitchFamily="34" charset="0"/>
              </a:defRPr>
            </a:lvl1pPr>
          </a:lstStyle>
          <a:p>
            <a:fld id="{8E63245C-415D-4F3F-9782-0035788C5612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26980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2698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698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698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698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698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698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2698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98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269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69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69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4234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ko-KR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ko-KR" smtClean="0"/>
              <a:t>Click to edit Master text styles</a:t>
            </a:r>
          </a:p>
          <a:p>
            <a:pPr lvl="1"/>
            <a:r>
              <a:rPr lang="es-ES" altLang="ko-KR" smtClean="0"/>
              <a:t>Second level</a:t>
            </a:r>
          </a:p>
          <a:p>
            <a:pPr lvl="2"/>
            <a:r>
              <a:rPr lang="es-ES" altLang="ko-KR" smtClean="0"/>
              <a:t>Third level</a:t>
            </a:r>
          </a:p>
          <a:p>
            <a:pPr lvl="3"/>
            <a:r>
              <a:rPr lang="es-ES" altLang="ko-KR" smtClean="0"/>
              <a:t>Fourth level</a:t>
            </a:r>
          </a:p>
          <a:p>
            <a:pPr lvl="4"/>
            <a:r>
              <a:rPr lang="es-ES" altLang="ko-KR" smtClean="0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ea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s-ES" altLang="ko-KR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굴림" pitchFamily="34" charset="-127"/>
              </a:defRPr>
            </a:lvl1pPr>
          </a:lstStyle>
          <a:p>
            <a:fld id="{53D9557E-CB2F-4D14-852D-BC0DF35F327A}" type="slidenum">
              <a:rPr lang="es-ES" altLang="ko-KR"/>
              <a:pPr/>
              <a:t>‹#›</a:t>
            </a:fld>
            <a:endParaRPr lang="es-ES" altLang="ko-KR"/>
          </a:p>
        </p:txBody>
      </p:sp>
    </p:spTree>
    <p:extLst>
      <p:ext uri="{BB962C8B-B14F-4D97-AF65-F5344CB8AC3E}">
        <p14:creationId xmlns:p14="http://schemas.microsoft.com/office/powerpoint/2010/main" val="160771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51" name="Line 7"/>
          <p:cNvSpPr>
            <a:spLocks noChangeShapeType="1"/>
          </p:cNvSpPr>
          <p:nvPr userDrawn="1"/>
        </p:nvSpPr>
        <p:spPr bwMode="auto">
          <a:xfrm>
            <a:off x="338667" y="6426200"/>
            <a:ext cx="1158240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7" name="Picture 11" descr="link_kma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" y="6445250"/>
            <a:ext cx="157903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56" name="Text Box 12"/>
          <p:cNvSpPr txBox="1">
            <a:spLocks noChangeArrowheads="1"/>
          </p:cNvSpPr>
          <p:nvPr userDrawn="1"/>
        </p:nvSpPr>
        <p:spPr bwMode="auto">
          <a:xfrm>
            <a:off x="6582833" y="6478588"/>
            <a:ext cx="455718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350" b="1" i="1">
                <a:solidFill>
                  <a:srgbClr val="0099FF"/>
                </a:solidFill>
                <a:latin typeface="Monotype Corsiva" pitchFamily="66" charset="0"/>
                <a:cs typeface="Arial" charset="0"/>
              </a:rPr>
              <a:t>Numerical Weather Prediction Division</a:t>
            </a:r>
          </a:p>
        </p:txBody>
      </p:sp>
      <p:sp>
        <p:nvSpPr>
          <p:cNvPr id="287757" name="Rectangle 1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ko-KR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0" name="Picture 15" descr="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5" b="3360"/>
          <a:stretch>
            <a:fillRect/>
          </a:stretch>
        </p:blipFill>
        <p:spPr bwMode="auto">
          <a:xfrm>
            <a:off x="16933" y="-1588"/>
            <a:ext cx="12141200" cy="223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64" name="Text Box 20"/>
          <p:cNvSpPr txBox="1">
            <a:spLocks noChangeArrowheads="1"/>
          </p:cNvSpPr>
          <p:nvPr userDrawn="1"/>
        </p:nvSpPr>
        <p:spPr bwMode="auto">
          <a:xfrm>
            <a:off x="313269" y="188913"/>
            <a:ext cx="846455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18533" y="134941"/>
            <a:ext cx="11846984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33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81100"/>
            <a:ext cx="109728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776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4872A8-8312-4DC9-9D66-30D2071E7624}" type="slidenum">
              <a:rPr lang="ko-KR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5pPr>
      <a:lvl6pPr marL="342900" algn="l" rtl="0" fontAlgn="base" latinLnBrk="1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6pPr>
      <a:lvl7pPr marL="685800" algn="l" rtl="0" fontAlgn="base" latinLnBrk="1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7pPr>
      <a:lvl8pPr marL="1028700" algn="l" rtl="0" fontAlgn="base" latinLnBrk="1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8pPr>
      <a:lvl9pPr marL="1371600" algn="l" rtl="0" fontAlgn="base" latinLnBrk="1">
        <a:spcBef>
          <a:spcPct val="0"/>
        </a:spcBef>
        <a:spcAft>
          <a:spcPct val="0"/>
        </a:spcAft>
        <a:defRPr kumimoji="1" sz="2400" b="1">
          <a:solidFill>
            <a:srgbClr val="0000CC"/>
          </a:solidFill>
          <a:latin typeface="Verdana" pitchFamily="34" charset="0"/>
          <a:ea typeface="굴림" pitchFamily="50" charset="-127"/>
        </a:defRPr>
      </a:lvl9pPr>
    </p:titleStyle>
    <p:bodyStyle>
      <a:lvl1pPr marL="257175" indent="-25717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7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2524" y="196927"/>
            <a:ext cx="117869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9714" y="1538636"/>
            <a:ext cx="1085257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ES4 2014: The Whole System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99212-ADE1-48EB-87C0-8264A36E3C20}" type="datetime1">
              <a:rPr lang="en-US" smtClean="0"/>
              <a:t>9/11/2019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5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1C0C3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7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36A3A143-4B13-4105-9585-9B16ECA56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38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51" name="Line 7"/>
          <p:cNvSpPr>
            <a:spLocks noChangeShapeType="1"/>
          </p:cNvSpPr>
          <p:nvPr userDrawn="1"/>
        </p:nvSpPr>
        <p:spPr bwMode="auto">
          <a:xfrm>
            <a:off x="338667" y="6426200"/>
            <a:ext cx="1158240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1" name="Picture 11" descr="link_kma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6445250"/>
            <a:ext cx="157903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56" name="Text Box 12"/>
          <p:cNvSpPr txBox="1">
            <a:spLocks noChangeArrowheads="1"/>
          </p:cNvSpPr>
          <p:nvPr userDrawn="1"/>
        </p:nvSpPr>
        <p:spPr bwMode="auto">
          <a:xfrm>
            <a:off x="6582833" y="6478588"/>
            <a:ext cx="455718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>
                <a:solidFill>
                  <a:srgbClr val="0099FF"/>
                </a:solidFill>
                <a:latin typeface="Monotype Corsiva" pitchFamily="66" charset="0"/>
                <a:cs typeface="Arial" charset="0"/>
              </a:rPr>
              <a:t>Numerical Weather Prediction Division</a:t>
            </a:r>
          </a:p>
        </p:txBody>
      </p:sp>
      <p:sp>
        <p:nvSpPr>
          <p:cNvPr id="287757" name="Rectangle 1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4" name="Picture 15" descr="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5" b="3360"/>
          <a:stretch>
            <a:fillRect/>
          </a:stretch>
        </p:blipFill>
        <p:spPr bwMode="auto">
          <a:xfrm>
            <a:off x="16933" y="-1588"/>
            <a:ext cx="12141200" cy="223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64" name="Text Box 20"/>
          <p:cNvSpPr txBox="1">
            <a:spLocks noChangeArrowheads="1"/>
          </p:cNvSpPr>
          <p:nvPr userDrawn="1"/>
        </p:nvSpPr>
        <p:spPr bwMode="auto">
          <a:xfrm>
            <a:off x="313267" y="188913"/>
            <a:ext cx="84645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18533" y="134939"/>
            <a:ext cx="11846984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7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81100"/>
            <a:ext cx="109728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776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2764D8-4E03-4D71-AC1A-F0DAD9C2A24E}" type="slidenum">
              <a:rPr lang="ko-KR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4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FD3D3-B8BB-44AF-AB2C-6E6C521867C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9/11/2019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CA62C-BE3F-4799-8521-71F9C7A66349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6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51" name="Line 7"/>
          <p:cNvSpPr>
            <a:spLocks noChangeShapeType="1"/>
          </p:cNvSpPr>
          <p:nvPr userDrawn="1"/>
        </p:nvSpPr>
        <p:spPr bwMode="auto">
          <a:xfrm>
            <a:off x="338667" y="6426200"/>
            <a:ext cx="1158240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7" name="Picture 11" descr="link_km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868" y="6445250"/>
            <a:ext cx="157903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56" name="Text Box 12"/>
          <p:cNvSpPr txBox="1">
            <a:spLocks noChangeArrowheads="1"/>
          </p:cNvSpPr>
          <p:nvPr userDrawn="1"/>
        </p:nvSpPr>
        <p:spPr bwMode="auto">
          <a:xfrm>
            <a:off x="6582833" y="6478588"/>
            <a:ext cx="455718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800" b="1" i="1">
                <a:solidFill>
                  <a:srgbClr val="0099FF"/>
                </a:solidFill>
                <a:latin typeface="Monotype Corsiva" pitchFamily="66" charset="0"/>
                <a:cs typeface="Arial" charset="0"/>
              </a:rPr>
              <a:t>Numerical Weather Prediction Division</a:t>
            </a:r>
          </a:p>
        </p:txBody>
      </p:sp>
      <p:sp>
        <p:nvSpPr>
          <p:cNvPr id="287757" name="Rectangle 1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ko-KR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0" name="Picture 15" descr="2"/>
          <p:cNvPicPr>
            <a:picLocks noChangeAspect="1" noChangeArrowheads="1"/>
          </p:cNvPicPr>
          <p:nvPr userDrawn="1"/>
        </p:nvPicPr>
        <p:blipFill>
          <a:blip r:embed="rId15" cstate="print"/>
          <a:srcRect t="40945" b="3360"/>
          <a:stretch>
            <a:fillRect/>
          </a:stretch>
        </p:blipFill>
        <p:spPr bwMode="auto">
          <a:xfrm>
            <a:off x="16933" y="-1588"/>
            <a:ext cx="12141200" cy="223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64" name="Text Box 20"/>
          <p:cNvSpPr txBox="1">
            <a:spLocks noChangeArrowheads="1"/>
          </p:cNvSpPr>
          <p:nvPr userDrawn="1"/>
        </p:nvSpPr>
        <p:spPr bwMode="auto">
          <a:xfrm>
            <a:off x="313267" y="188913"/>
            <a:ext cx="84645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118533" y="134939"/>
            <a:ext cx="11846984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33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81100"/>
            <a:ext cx="10972800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776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1024B-E751-471E-89BF-13B5273EDE64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9727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200" b="1">
          <a:solidFill>
            <a:srgbClr val="0000CC"/>
          </a:solidFill>
          <a:latin typeface="Verdana" pitchFamily="34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A594752-F425-E44E-832F-D58ADFF4F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DE5E38-B176-404E-BEF4-1A0E44ECD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422683D-FBED-BD43-AF53-C399B988A5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A4FAFF6-9B1C-4B94-B7B0-EF2D3E9943C1}" type="datetime1">
              <a:rPr lang="en-US" smtClean="0"/>
              <a:t>9/11/2019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51E9693-1FD6-4541-8DE6-F006AAD755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ES4 2014: The Whole System</a:t>
            </a: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460819-C3BB-C148-AC65-765E071D58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8F63EEA-B274-8D46-BC13-938404032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71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90626" y="1151931"/>
            <a:ext cx="9810751" cy="232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6" y="3545086"/>
            <a:ext cx="9810751" cy="794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30" y="6536532"/>
            <a:ext cx="278923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267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5002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50004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75006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00008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tamu.edu/images/roundwatercycl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1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90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32908"/>
            <a:ext cx="8229600" cy="737893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Ejemplo</a:t>
            </a:r>
            <a:r>
              <a:rPr lang="en-US" altLang="en-US" dirty="0" smtClean="0"/>
              <a:t> 1: </a:t>
            </a:r>
            <a:r>
              <a:rPr lang="en-US" altLang="en-US" dirty="0" err="1" smtClean="0">
                <a:solidFill>
                  <a:srgbClr val="FF0000"/>
                </a:solidFill>
              </a:rPr>
              <a:t>Elementos</a:t>
            </a:r>
            <a:r>
              <a:rPr lang="en-US" altLang="en-US" dirty="0" smtClean="0"/>
              <a:t> de la </a:t>
            </a:r>
            <a:r>
              <a:rPr lang="en-US" altLang="en-US" dirty="0" err="1" smtClean="0"/>
              <a:t>Hidrosfera</a:t>
            </a:r>
            <a:r>
              <a:rPr lang="en-US" altLang="en-US" dirty="0" smtClean="0"/>
              <a:t>. </a:t>
            </a:r>
          </a:p>
        </p:txBody>
      </p:sp>
      <p:pic>
        <p:nvPicPr>
          <p:cNvPr id="17411" name="Picture 3" descr="water cycl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0"/>
            <a:ext cx="307657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90918" y="1134626"/>
            <a:ext cx="9951997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La </a:t>
            </a:r>
            <a:r>
              <a:rPr lang="en-US" altLang="en-US" sz="2400" b="1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hidrosfera</a:t>
            </a:r>
            <a:r>
              <a:rPr lang="en-US" altLang="en-US" sz="2400" b="1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contiene</a:t>
            </a:r>
            <a:r>
              <a:rPr lang="en-US" altLang="en-US" sz="2400" b="1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toda</a:t>
            </a:r>
            <a:r>
              <a:rPr lang="en-US" altLang="en-US" sz="2400" b="1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el </a:t>
            </a:r>
            <a:r>
              <a:rPr lang="en-US" altLang="en-US" sz="2400" b="1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agua</a:t>
            </a:r>
            <a:r>
              <a:rPr lang="en-US" altLang="en-US" sz="2400" b="1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en</a:t>
            </a:r>
            <a:r>
              <a:rPr lang="en-US" altLang="en-US" sz="2400" b="1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el </a:t>
            </a:r>
            <a:r>
              <a:rPr lang="en-US" altLang="en-US" sz="2400" b="1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planeta</a:t>
            </a:r>
            <a:r>
              <a:rPr lang="en-US" altLang="en-US" sz="2400" b="1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.</a:t>
            </a:r>
          </a:p>
          <a:p>
            <a:pPr marL="280988" indent="-280988" eaLnBrk="0" fontAlgn="base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Agua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en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superficie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oceanos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lagos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rios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, arroyos, etc. </a:t>
            </a:r>
          </a:p>
          <a:p>
            <a:pPr marL="280988" indent="-280988" eaLnBrk="0" fontAlgn="base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Agua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bajo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superficie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agua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contenida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en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el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suelo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(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humedad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suelo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) y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agua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profunda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(groundwater).</a:t>
            </a:r>
          </a:p>
          <a:p>
            <a:pPr marL="280988" indent="-280988" eaLnBrk="0" fontAlgn="base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Agua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en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atmosfera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(</a:t>
            </a:r>
            <a:r>
              <a:rPr lang="en-US" altLang="en-US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estado</a:t>
            </a:r>
            <a:r>
              <a:rPr lang="en-US" altLang="en-US" sz="2400" dirty="0" smtClean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gaseoso</a:t>
            </a:r>
            <a:r>
              <a:rPr lang="en-US" altLang="en-US" sz="2400" dirty="0" smtClean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nubes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) </a:t>
            </a:r>
          </a:p>
          <a:p>
            <a:pPr marL="280988" indent="-280988" eaLnBrk="0" fontAlgn="base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Agua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congelada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cubiertas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hielo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en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las zonas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polares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;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glaciares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. </a:t>
            </a:r>
          </a:p>
          <a:p>
            <a:pPr marL="280988" indent="-280988" eaLnBrk="0" fontAlgn="base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Solo un 3% del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agua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en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la Tierra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es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agua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dulce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/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fresca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. Un 70% de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esa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agua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dulce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esta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congelada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en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la forma de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hielo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glaciar</a:t>
            </a:r>
            <a:r>
              <a:rPr lang="en-US" altLang="en-US" sz="2400" dirty="0">
                <a:solidFill>
                  <a:srgbClr val="0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. </a:t>
            </a:r>
            <a:endParaRPr lang="en-US" altLang="en-US" sz="2000" dirty="0">
              <a:solidFill>
                <a:srgbClr val="000000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7403806" y="6248401"/>
            <a:ext cx="3076575" cy="276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</a:rPr>
              <a:t>http://water.tamu.edu/watercycle.html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1323439"/>
          </a:xfrm>
          <a:prstGeom prst="rect">
            <a:avLst/>
          </a:prstGeom>
          <a:solidFill>
            <a:srgbClr val="E6FEF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1" lang="en-US" altLang="en-US" sz="2400" b="1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Ejemplo</a:t>
            </a:r>
            <a:r>
              <a:rPr kumimoji="1" lang="en-US" altLang="en-US" sz="24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2: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Interacciones</a:t>
            </a:r>
            <a:r>
              <a:rPr lang="en-US" altLang="en-US" sz="28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kumimoji="1" lang="en-US" altLang="en-US" sz="2400" b="1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entr</a:t>
            </a:r>
            <a:r>
              <a:rPr kumimoji="1" lang="en-US" altLang="en-US" sz="24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e la </a:t>
            </a:r>
            <a:r>
              <a:rPr kumimoji="1" lang="en-US" altLang="en-US" sz="2400" b="1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atmosfera</a:t>
            </a:r>
            <a:r>
              <a:rPr kumimoji="1" lang="en-US" altLang="en-US" sz="24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 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1" lang="en-US" altLang="en-US" sz="2400" b="1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otras</a:t>
            </a:r>
            <a:r>
              <a:rPr kumimoji="1" lang="en-US" altLang="en-US" sz="24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en-US" altLang="en-US" sz="2400" b="1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componentes</a:t>
            </a:r>
            <a:r>
              <a:rPr kumimoji="1" lang="en-US" altLang="en-US" sz="24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del Sistema Tierra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00389" y="1680587"/>
            <a:ext cx="10540721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Atmosfera</a:t>
            </a:r>
            <a:r>
              <a:rPr lang="en-US" altLang="en-US" sz="2800" b="1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 - </a:t>
            </a:r>
            <a:r>
              <a:rPr lang="en-US" altLang="en-US" sz="2800" b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Hidrosfera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Los gases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en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la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atmosfera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son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intercambiados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aquellos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disueltos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en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cuerpos</a:t>
            </a:r>
            <a:r>
              <a:rPr lang="en-US" altLang="en-US" sz="2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acuosos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(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oceanos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lagos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etc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Atmosfera</a:t>
            </a:r>
            <a:r>
              <a:rPr lang="en-US" altLang="en-US" sz="2800" b="1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 - </a:t>
            </a:r>
            <a:r>
              <a:rPr lang="en-US" altLang="en-US" sz="2800" b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Biosfera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La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atmosfera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provee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oxigeno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y CO2 que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constituyen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la base de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los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procesos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para la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vida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fotosintesis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y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respiracion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Atmosfera</a:t>
            </a:r>
            <a:r>
              <a:rPr lang="en-US" altLang="en-US" sz="2800" b="1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 - </a:t>
            </a:r>
            <a:r>
              <a:rPr lang="en-US" altLang="en-US" sz="2800" b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Geosfera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: Los gases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en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la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atmosfera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reaccionan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agua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para producer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acidos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debiles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que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ayudan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al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rompimiento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de las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rocas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97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506" y="2247618"/>
            <a:ext cx="568388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80"/>
              </a:lnSpc>
            </a:pPr>
            <a:r>
              <a:rPr lang="en-US" sz="4000" spc="-10" dirty="0" err="1">
                <a:latin typeface="+mn-lt"/>
              </a:rPr>
              <a:t>Preguntas</a:t>
            </a:r>
            <a:r>
              <a:rPr lang="en-US" sz="4000" spc="-10" dirty="0">
                <a:latin typeface="+mn-lt"/>
              </a:rPr>
              <a:t> </a:t>
            </a:r>
            <a:r>
              <a:rPr lang="en-US" sz="4000" spc="-10" dirty="0" err="1">
                <a:latin typeface="+mn-lt"/>
              </a:rPr>
              <a:t>Fundamentales</a:t>
            </a:r>
            <a:endParaRPr sz="4000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3142622"/>
            <a:ext cx="10862268" cy="31952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31470" algn="l"/>
              </a:tabLst>
              <a:defRPr/>
            </a:pPr>
            <a:r>
              <a:rPr lang="es-ES" sz="2400" i="1" spc="-10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Cuales son los forzantes primarios del Sistema Tierra</a:t>
            </a:r>
            <a:r>
              <a:rPr lang="es-ES" sz="2400" i="1" spc="-5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?</a:t>
            </a:r>
            <a:endParaRPr lang="es-ES" sz="2650" i="1" dirty="0">
              <a:solidFill>
                <a:prstClr val="black"/>
              </a:solidFill>
              <a:latin typeface="Sitka Subheading" panose="02000505000000020004" pitchFamily="2" charset="0"/>
              <a:ea typeface="ＭＳ Ｐゴシック" panose="020B0600070205080204" pitchFamily="34" charset="-128"/>
              <a:cs typeface="Times New Roman"/>
            </a:endParaRPr>
          </a:p>
          <a:p>
            <a:pPr marL="355600" indent="-34290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31470" algn="l"/>
              </a:tabLst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Como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esta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cambiando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el Sistema Tierra</a:t>
            </a:r>
            <a:r>
              <a:rPr sz="2400" i="1" spc="-5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?</a:t>
            </a:r>
            <a:endParaRPr sz="2400" i="1" dirty="0">
              <a:solidFill>
                <a:prstClr val="black"/>
              </a:solidFill>
              <a:latin typeface="Sitka Subheading" panose="02000505000000020004" pitchFamily="2" charset="0"/>
              <a:ea typeface="ＭＳ Ｐゴシック" panose="020B0600070205080204" pitchFamily="34" charset="-128"/>
              <a:cs typeface="Times New Roman"/>
            </a:endParaRPr>
          </a:p>
          <a:p>
            <a:pPr marL="355600" marR="537210" indent="-342900">
              <a:lnSpc>
                <a:spcPts val="28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31470" algn="l"/>
              </a:tabLst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Como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responde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el Sistema Tierra a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los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cambios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naturales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y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antropogenicos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? </a:t>
            </a:r>
            <a:endParaRPr sz="2450" i="1" dirty="0">
              <a:solidFill>
                <a:prstClr val="black"/>
              </a:solidFill>
              <a:latin typeface="Sitka Subheading" panose="02000505000000020004" pitchFamily="2" charset="0"/>
              <a:ea typeface="ＭＳ Ｐゴシック" panose="020B0600070205080204" pitchFamily="34" charset="-128"/>
              <a:cs typeface="Times New Roman"/>
            </a:endParaRPr>
          </a:p>
          <a:p>
            <a:pPr marL="355600" marR="233679" indent="-342900">
              <a:lnSpc>
                <a:spcPct val="100699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31470" algn="l"/>
              </a:tabLst>
              <a:defRPr/>
            </a:pPr>
            <a:r>
              <a:rPr lang="en-US" sz="2400" i="1" spc="-10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Cuales</a:t>
            </a:r>
            <a:r>
              <a:rPr lang="en-US" sz="2400" i="1" spc="-10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son las </a:t>
            </a:r>
            <a:r>
              <a:rPr lang="en-US" sz="2400" i="1" spc="-10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consecuencias</a:t>
            </a:r>
            <a:r>
              <a:rPr lang="en-US" sz="2400" i="1" spc="-10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para la </a:t>
            </a:r>
            <a:r>
              <a:rPr lang="en-US" sz="2400" i="1" spc="-10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humanidad</a:t>
            </a:r>
            <a:r>
              <a:rPr lang="en-US" sz="2400" i="1" spc="-10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de </a:t>
            </a:r>
            <a:r>
              <a:rPr lang="en-US" sz="2400" i="1" spc="-10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los</a:t>
            </a:r>
            <a:r>
              <a:rPr lang="en-US" sz="2400" i="1" spc="-10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spc="-10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cambios</a:t>
            </a:r>
            <a:r>
              <a:rPr lang="en-US" sz="2400" i="1" spc="-10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spc="-10" dirty="0" err="1" smtClean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en</a:t>
            </a:r>
            <a:r>
              <a:rPr lang="en-US" sz="2400" i="1" spc="-10" dirty="0" smtClean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spc="-10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el Sistema Tierra? </a:t>
            </a:r>
            <a:endParaRPr sz="2400" i="1" dirty="0">
              <a:solidFill>
                <a:prstClr val="black"/>
              </a:solidFill>
              <a:latin typeface="Sitka Subheading" panose="02000505000000020004" pitchFamily="2" charset="0"/>
              <a:ea typeface="ＭＳ Ｐゴシック" panose="020B0600070205080204" pitchFamily="34" charset="-128"/>
              <a:cs typeface="Times New Roman"/>
            </a:endParaRPr>
          </a:p>
          <a:p>
            <a:pPr marL="355600" marR="5080" indent="-342900">
              <a:lnSpc>
                <a:spcPct val="100699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31470" algn="l"/>
              </a:tabLst>
              <a:defRPr/>
            </a:pP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En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que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medida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se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pueden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predecir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los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cambios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futuros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en</a:t>
            </a:r>
            <a:r>
              <a:rPr lang="en-US" sz="2400" i="1" dirty="0">
                <a:solidFill>
                  <a:prstClr val="black"/>
                </a:solidFill>
                <a:latin typeface="Sitka Subheading" panose="02000505000000020004" pitchFamily="2" charset="0"/>
                <a:ea typeface="ＭＳ Ｐゴシック" panose="020B0600070205080204" pitchFamily="34" charset="-128"/>
                <a:cs typeface="Times New Roman"/>
              </a:rPr>
              <a:t> el Sistema Tierra? </a:t>
            </a:r>
            <a:endParaRPr sz="2400" i="1" dirty="0">
              <a:solidFill>
                <a:prstClr val="black"/>
              </a:solidFill>
              <a:latin typeface="Sitka Subheading" panose="02000505000000020004" pitchFamily="2" charset="0"/>
              <a:ea typeface="ＭＳ Ｐゴシック" panose="020B0600070205080204" pitchFamily="34" charset="-128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879" y="152285"/>
            <a:ext cx="11435024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700" indent="575310">
              <a:spcBef>
                <a:spcPts val="1260"/>
              </a:spcBef>
              <a:tabLst>
                <a:tab pos="1298575" algn="l"/>
              </a:tabLst>
              <a:defRPr/>
            </a:pPr>
            <a:r>
              <a:rPr lang="es-ES" sz="2800" spc="-1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Entender el Sistema Tierra es necesario para proteger los futuros estados del aire, agua, suelo, </a:t>
            </a:r>
            <a:r>
              <a:rPr lang="es-ES" sz="2800" spc="-10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alimentación, así </a:t>
            </a:r>
            <a:r>
              <a:rPr lang="es-ES" sz="2800" spc="-1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como otros recursos naturales como </a:t>
            </a:r>
            <a:r>
              <a:rPr lang="es-ES" sz="2800" spc="-10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minería </a:t>
            </a:r>
            <a:r>
              <a:rPr lang="es-ES" sz="2800" spc="-1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y </a:t>
            </a:r>
            <a:r>
              <a:rPr lang="es-ES" sz="2800" spc="-10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energía. </a:t>
            </a:r>
            <a:r>
              <a:rPr lang="es-ES" sz="2800" spc="-1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Asimismo, para mitigar y adaptar a los peligros naturales y de cambio del medio ambiente. </a:t>
            </a:r>
            <a:endParaRPr lang="es-ES" sz="2800" dirty="0">
              <a:solidFill>
                <a:prstClr val="black"/>
              </a:solidFill>
              <a:latin typeface="Gill Sans MT"/>
              <a:ea typeface="ＭＳ Ｐゴシック" panose="020B0600070205080204" pitchFamily="34" charset="-128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080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8569" y="2555124"/>
            <a:ext cx="8221287" cy="148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600" kern="0" dirty="0" err="1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  <a:cs typeface="Arial" charset="0"/>
              </a:rPr>
              <a:t>Modelos</a:t>
            </a:r>
            <a:r>
              <a:rPr kumimoji="1" lang="en-US" altLang="ko-KR" sz="3600" kern="0" dirty="0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  <a:cs typeface="Arial" charset="0"/>
              </a:rPr>
              <a:t> de </a:t>
            </a:r>
            <a:r>
              <a:rPr kumimoji="1" lang="en-US" altLang="ko-KR" sz="3600" kern="0" dirty="0" err="1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  <a:cs typeface="Arial" charset="0"/>
              </a:rPr>
              <a:t>superficie</a:t>
            </a:r>
            <a:endParaRPr kumimoji="1" lang="en-US" altLang="ko-KR" sz="3600" kern="0" dirty="0">
              <a:solidFill>
                <a:srgbClr val="000000"/>
              </a:solidFill>
              <a:latin typeface="Verdana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3" name="5 Imagen" descr="03.png"/>
          <p:cNvPicPr>
            <a:picLocks noChangeAspect="1"/>
          </p:cNvPicPr>
          <p:nvPr/>
        </p:nvPicPr>
        <p:blipFill rotWithShape="1">
          <a:blip r:embed="rId2" cstate="print"/>
          <a:srcRect b="86868"/>
          <a:stretch/>
        </p:blipFill>
        <p:spPr>
          <a:xfrm>
            <a:off x="0" y="0"/>
            <a:ext cx="12192000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5 Imagen" descr="03.png"/>
          <p:cNvPicPr>
            <a:picLocks noChangeAspect="1"/>
          </p:cNvPicPr>
          <p:nvPr/>
        </p:nvPicPr>
        <p:blipFill rotWithShape="1">
          <a:blip r:embed="rId2" cstate="print"/>
          <a:srcRect b="86868"/>
          <a:stretch/>
        </p:blipFill>
        <p:spPr>
          <a:xfrm>
            <a:off x="0" y="13820"/>
            <a:ext cx="12192000" cy="9663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4482" y="322813"/>
            <a:ext cx="63143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Un “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pronostico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”</a:t>
            </a:r>
            <a:endParaRPr lang="en-US" sz="2400" dirty="0">
              <a:solidFill>
                <a:srgbClr val="000000"/>
              </a:solidFill>
              <a:latin typeface="Verdana"/>
              <a:ea typeface="ＭＳ Ｐゴシック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4204" y="1093118"/>
            <a:ext cx="3468194" cy="25545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V = V</a:t>
            </a:r>
            <a:r>
              <a:rPr lang="en-US" sz="4000" baseline="-25000" dirty="0" smtClean="0"/>
              <a:t>o</a:t>
            </a:r>
            <a:r>
              <a:rPr lang="en-US" sz="4000" dirty="0" smtClean="0"/>
              <a:t> + a*t</a:t>
            </a:r>
          </a:p>
          <a:p>
            <a:endParaRPr lang="en-US" sz="4000" dirty="0"/>
          </a:p>
          <a:p>
            <a:r>
              <a:rPr lang="en-US" sz="2000" dirty="0" smtClean="0"/>
              <a:t>V: 	</a:t>
            </a:r>
            <a:r>
              <a:rPr lang="es-AR" sz="2000" dirty="0" smtClean="0"/>
              <a:t>Velocidad</a:t>
            </a:r>
          </a:p>
          <a:p>
            <a:r>
              <a:rPr lang="es-AR" sz="2000" dirty="0" err="1" smtClean="0"/>
              <a:t>V</a:t>
            </a:r>
            <a:r>
              <a:rPr lang="es-AR" sz="2000" baseline="-25000" dirty="0" err="1" smtClean="0"/>
              <a:t>o</a:t>
            </a:r>
            <a:r>
              <a:rPr lang="es-AR" sz="2000" dirty="0" smtClean="0"/>
              <a:t>: 	Velocidad inicial</a:t>
            </a:r>
          </a:p>
          <a:p>
            <a:r>
              <a:rPr lang="es-AR" sz="2000" dirty="0" smtClean="0"/>
              <a:t>a: 	Aceleración</a:t>
            </a:r>
          </a:p>
          <a:p>
            <a:r>
              <a:rPr lang="es-AR" sz="2000" dirty="0" smtClean="0"/>
              <a:t>t: 	Tiempo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1171" y="2770922"/>
            <a:ext cx="4729840" cy="378565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s-ES" sz="2000" i="1" dirty="0">
                <a:solidFill>
                  <a:srgbClr val="0070C0"/>
                </a:solidFill>
              </a:rPr>
              <a:t>U</a:t>
            </a:r>
            <a:r>
              <a:rPr lang="es-ES" sz="2000" i="1" dirty="0" smtClean="0">
                <a:solidFill>
                  <a:srgbClr val="0070C0"/>
                </a:solidFill>
              </a:rPr>
              <a:t>na </a:t>
            </a:r>
            <a:r>
              <a:rPr lang="es-ES" sz="2000" i="1" dirty="0">
                <a:solidFill>
                  <a:srgbClr val="0070C0"/>
                </a:solidFill>
              </a:rPr>
              <a:t>ecuación de movimiento es la formulación matemática que define la evolución temporal de un sistema físico en el espacio. </a:t>
            </a:r>
            <a:endParaRPr lang="es-ES" sz="2000" i="1" dirty="0" smtClean="0">
              <a:solidFill>
                <a:srgbClr val="0070C0"/>
              </a:solidFill>
            </a:endParaRPr>
          </a:p>
          <a:p>
            <a:endParaRPr lang="es-ES" sz="2000" dirty="0"/>
          </a:p>
          <a:p>
            <a:r>
              <a:rPr lang="es-ES" sz="2000" dirty="0" smtClean="0"/>
              <a:t>Esta </a:t>
            </a:r>
            <a:r>
              <a:rPr lang="es-ES" sz="2000" dirty="0"/>
              <a:t>ecuación relaciona la derivada temporal de una o varias variables que caracterizan el estado físico del sistema, con otras magnitudes físicas que provocan los cambios en este</a:t>
            </a:r>
            <a:r>
              <a:rPr lang="es-ES" sz="2000" dirty="0" smtClean="0"/>
              <a:t>.</a:t>
            </a:r>
          </a:p>
          <a:p>
            <a:pPr algn="r"/>
            <a:r>
              <a:rPr lang="es-ES" sz="2000" dirty="0" smtClean="0"/>
              <a:t>(Wikipedia)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579939" y="1073994"/>
            <a:ext cx="4332304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i="1" dirty="0" smtClean="0"/>
              <a:t>Un modelo es la </a:t>
            </a:r>
            <a:r>
              <a:rPr lang="es-AR" sz="2400" i="1" dirty="0"/>
              <a:t>resolución </a:t>
            </a:r>
            <a:r>
              <a:rPr lang="es-AR" sz="2400" i="1" dirty="0" smtClean="0"/>
              <a:t>simultánea por medios computacionales de una o mas ecuaciones. </a:t>
            </a:r>
            <a:endParaRPr lang="es-AR" sz="24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6427" y="1500327"/>
            <a:ext cx="2450236" cy="796419"/>
            <a:chOff x="5015884" y="4279037"/>
            <a:chExt cx="2450236" cy="796419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5015884" y="4352729"/>
              <a:ext cx="2450236" cy="722727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 bwMode="auto">
            <a:xfrm>
              <a:off x="5779363" y="4279037"/>
              <a:ext cx="337352" cy="310718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 rot="976459">
              <a:off x="6268020" y="4535416"/>
              <a:ext cx="750162" cy="204236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9856" y="4874898"/>
            <a:ext cx="1087402" cy="284931"/>
            <a:chOff x="5015884" y="4279037"/>
            <a:chExt cx="2450236" cy="796419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5015884" y="4352729"/>
              <a:ext cx="2450236" cy="722727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 bwMode="auto">
            <a:xfrm>
              <a:off x="5779363" y="4279037"/>
              <a:ext cx="337352" cy="310718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 rot="976459">
              <a:off x="6268020" y="4535416"/>
              <a:ext cx="750162" cy="204236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472601">
            <a:off x="2536802" y="5030545"/>
            <a:ext cx="1087402" cy="284931"/>
            <a:chOff x="5015884" y="4279037"/>
            <a:chExt cx="2450236" cy="796419"/>
          </a:xfrm>
        </p:grpSpPr>
        <p:cxnSp>
          <p:nvCxnSpPr>
            <p:cNvPr id="17" name="Straight Connector 16"/>
            <p:cNvCxnSpPr/>
            <p:nvPr/>
          </p:nvCxnSpPr>
          <p:spPr bwMode="auto">
            <a:xfrm>
              <a:off x="5015884" y="4352729"/>
              <a:ext cx="2450236" cy="722727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 bwMode="auto">
            <a:xfrm>
              <a:off x="5779363" y="4279037"/>
              <a:ext cx="337352" cy="310718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 rot="976459">
              <a:off x="6268020" y="4535416"/>
              <a:ext cx="750162" cy="204236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5358301" y="4841556"/>
            <a:ext cx="988070" cy="425230"/>
            <a:chOff x="5015884" y="4279037"/>
            <a:chExt cx="2450236" cy="796419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5015884" y="4352729"/>
              <a:ext cx="2450236" cy="722727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 bwMode="auto">
            <a:xfrm>
              <a:off x="5779363" y="4279037"/>
              <a:ext cx="337352" cy="310718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  <p:sp>
          <p:nvSpPr>
            <p:cNvPr id="23" name="Right Arrow 22"/>
            <p:cNvSpPr/>
            <p:nvPr/>
          </p:nvSpPr>
          <p:spPr bwMode="auto">
            <a:xfrm rot="976459">
              <a:off x="6268020" y="4535416"/>
              <a:ext cx="750162" cy="204236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rot="305468">
            <a:off x="710104" y="5865498"/>
            <a:ext cx="1087402" cy="284931"/>
            <a:chOff x="5015884" y="4279037"/>
            <a:chExt cx="2450236" cy="796419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015884" y="4352729"/>
              <a:ext cx="2450236" cy="722727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 bwMode="auto">
            <a:xfrm>
              <a:off x="5779363" y="4279037"/>
              <a:ext cx="337352" cy="310718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  <p:sp>
          <p:nvSpPr>
            <p:cNvPr id="27" name="Right Arrow 26"/>
            <p:cNvSpPr/>
            <p:nvPr/>
          </p:nvSpPr>
          <p:spPr bwMode="auto">
            <a:xfrm rot="976459">
              <a:off x="6268020" y="4535416"/>
              <a:ext cx="750162" cy="204236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2797094" y="5844071"/>
            <a:ext cx="956880" cy="490404"/>
            <a:chOff x="5015884" y="4279037"/>
            <a:chExt cx="2450236" cy="796419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5015884" y="4352729"/>
              <a:ext cx="2450236" cy="722727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5779363" y="4279037"/>
              <a:ext cx="337352" cy="310718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  <p:sp>
          <p:nvSpPr>
            <p:cNvPr id="31" name="Right Arrow 30"/>
            <p:cNvSpPr/>
            <p:nvPr/>
          </p:nvSpPr>
          <p:spPr bwMode="auto">
            <a:xfrm rot="976459">
              <a:off x="6268020" y="4535416"/>
              <a:ext cx="750162" cy="204236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rot="20735451">
            <a:off x="5172951" y="5867182"/>
            <a:ext cx="1087402" cy="284931"/>
            <a:chOff x="5015884" y="4279037"/>
            <a:chExt cx="2450236" cy="796419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5015884" y="4352729"/>
              <a:ext cx="2450236" cy="722727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 bwMode="auto">
            <a:xfrm>
              <a:off x="5779363" y="4279037"/>
              <a:ext cx="337352" cy="310718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  <p:sp>
          <p:nvSpPr>
            <p:cNvPr id="35" name="Right Arrow 34"/>
            <p:cNvSpPr/>
            <p:nvPr/>
          </p:nvSpPr>
          <p:spPr bwMode="auto">
            <a:xfrm rot="976459">
              <a:off x="6268020" y="4535416"/>
              <a:ext cx="750162" cy="204236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MD아트체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1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9" y="1096064"/>
            <a:ext cx="6870903" cy="47631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53588" y="2030576"/>
            <a:ext cx="4616389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s-AR" sz="2000" i="1" dirty="0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La Atmosfera es un fluido…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s-AR" sz="2000" i="1" dirty="0">
              <a:solidFill>
                <a:srgbClr val="000000"/>
              </a:solidFill>
              <a:latin typeface="Verdana"/>
              <a:ea typeface="ＭＳ Ｐゴシック" panose="020B0600070205080204" pitchFamily="34" charset="-128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s-AR" sz="2000" i="1" dirty="0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…como tal, puede ser representada por ecuaciones…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s-AR" sz="2000" i="1" dirty="0" smtClean="0">
              <a:solidFill>
                <a:srgbClr val="000000"/>
              </a:solidFill>
              <a:latin typeface="Verdana"/>
              <a:ea typeface="ＭＳ Ｐゴシック" panose="020B0600070205080204" pitchFamily="34" charset="-128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s-AR" sz="2000" i="1" dirty="0" smtClean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…que se pueden resolver numéricamente…</a:t>
            </a:r>
          </a:p>
        </p:txBody>
      </p:sp>
      <p:pic>
        <p:nvPicPr>
          <p:cNvPr id="4" name="5 Imagen" descr="03.png"/>
          <p:cNvPicPr>
            <a:picLocks noChangeAspect="1"/>
          </p:cNvPicPr>
          <p:nvPr/>
        </p:nvPicPr>
        <p:blipFill rotWithShape="1">
          <a:blip r:embed="rId3" cstate="print"/>
          <a:srcRect b="86868"/>
          <a:stretch/>
        </p:blipFill>
        <p:spPr>
          <a:xfrm>
            <a:off x="-3788" y="14229"/>
            <a:ext cx="12192000" cy="96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740" y="1730086"/>
            <a:ext cx="8747303" cy="4064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7736" y="1068325"/>
            <a:ext cx="67970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dirty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Se define un </a:t>
            </a:r>
            <a:r>
              <a:rPr lang="en-US" sz="2700" dirty="0" err="1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reticulado</a:t>
            </a:r>
            <a:r>
              <a:rPr lang="en-US" sz="2700" dirty="0">
                <a:solidFill>
                  <a:srgbClr val="000000"/>
                </a:solidFill>
                <a:latin typeface="Verdana"/>
                <a:ea typeface="ＭＳ Ｐゴシック" panose="020B0600070205080204" pitchFamily="34" charset="-128"/>
              </a:rPr>
              <a:t> tridimensional</a:t>
            </a:r>
          </a:p>
        </p:txBody>
      </p:sp>
      <p:pic>
        <p:nvPicPr>
          <p:cNvPr id="5" name="5 Imagen" descr="03.png"/>
          <p:cNvPicPr>
            <a:picLocks noChangeAspect="1"/>
          </p:cNvPicPr>
          <p:nvPr/>
        </p:nvPicPr>
        <p:blipFill rotWithShape="1">
          <a:blip r:embed="rId3" cstate="print"/>
          <a:srcRect b="86868"/>
          <a:stretch/>
        </p:blipFill>
        <p:spPr>
          <a:xfrm>
            <a:off x="7098" y="14229"/>
            <a:ext cx="12192000" cy="90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435779" y="3041711"/>
            <a:ext cx="3600450" cy="285750"/>
            <a:chOff x="2209800" y="3657600"/>
            <a:chExt cx="4800600" cy="381000"/>
          </a:xfrm>
        </p:grpSpPr>
        <p:cxnSp>
          <p:nvCxnSpPr>
            <p:cNvPr id="105522" name="Straight Connector 51"/>
            <p:cNvCxnSpPr>
              <a:cxnSpLocks noChangeShapeType="1"/>
            </p:cNvCxnSpPr>
            <p:nvPr/>
          </p:nvCxnSpPr>
          <p:spPr bwMode="auto">
            <a:xfrm>
              <a:off x="3124200" y="3657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23" name="Straight Connector 52"/>
            <p:cNvCxnSpPr>
              <a:cxnSpLocks noChangeShapeType="1"/>
            </p:cNvCxnSpPr>
            <p:nvPr/>
          </p:nvCxnSpPr>
          <p:spPr bwMode="auto">
            <a:xfrm rot="10800000" flipV="1">
              <a:off x="22098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24" name="Straight Connector 53"/>
            <p:cNvCxnSpPr>
              <a:cxnSpLocks noChangeShapeType="1"/>
            </p:cNvCxnSpPr>
            <p:nvPr/>
          </p:nvCxnSpPr>
          <p:spPr bwMode="auto">
            <a:xfrm rot="10800000" flipV="1">
              <a:off x="60960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25" name="Straight Connector 54"/>
            <p:cNvCxnSpPr>
              <a:cxnSpLocks noChangeShapeType="1"/>
            </p:cNvCxnSpPr>
            <p:nvPr/>
          </p:nvCxnSpPr>
          <p:spPr bwMode="auto">
            <a:xfrm>
              <a:off x="2209800" y="4038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1435779" y="3441761"/>
            <a:ext cx="3600450" cy="285750"/>
            <a:chOff x="2209800" y="3657600"/>
            <a:chExt cx="4800600" cy="381000"/>
          </a:xfrm>
        </p:grpSpPr>
        <p:cxnSp>
          <p:nvCxnSpPr>
            <p:cNvPr id="105518" name="Straight Connector 56"/>
            <p:cNvCxnSpPr>
              <a:cxnSpLocks noChangeShapeType="1"/>
            </p:cNvCxnSpPr>
            <p:nvPr/>
          </p:nvCxnSpPr>
          <p:spPr bwMode="auto">
            <a:xfrm>
              <a:off x="3124200" y="3657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19" name="Straight Connector 57"/>
            <p:cNvCxnSpPr>
              <a:cxnSpLocks noChangeShapeType="1"/>
            </p:cNvCxnSpPr>
            <p:nvPr/>
          </p:nvCxnSpPr>
          <p:spPr bwMode="auto">
            <a:xfrm rot="10800000" flipV="1">
              <a:off x="22098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20" name="Straight Connector 58"/>
            <p:cNvCxnSpPr>
              <a:cxnSpLocks noChangeShapeType="1"/>
            </p:cNvCxnSpPr>
            <p:nvPr/>
          </p:nvCxnSpPr>
          <p:spPr bwMode="auto">
            <a:xfrm rot="10800000" flipV="1">
              <a:off x="60960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21" name="Straight Connector 59"/>
            <p:cNvCxnSpPr>
              <a:cxnSpLocks noChangeShapeType="1"/>
            </p:cNvCxnSpPr>
            <p:nvPr/>
          </p:nvCxnSpPr>
          <p:spPr bwMode="auto">
            <a:xfrm>
              <a:off x="2209800" y="4038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378629" y="3841811"/>
            <a:ext cx="3600450" cy="285750"/>
            <a:chOff x="2209800" y="3657600"/>
            <a:chExt cx="4800600" cy="381000"/>
          </a:xfrm>
        </p:grpSpPr>
        <p:cxnSp>
          <p:nvCxnSpPr>
            <p:cNvPr id="105514" name="Straight Connector 61"/>
            <p:cNvCxnSpPr>
              <a:cxnSpLocks noChangeShapeType="1"/>
            </p:cNvCxnSpPr>
            <p:nvPr/>
          </p:nvCxnSpPr>
          <p:spPr bwMode="auto">
            <a:xfrm>
              <a:off x="3124200" y="3657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15" name="Straight Connector 62"/>
            <p:cNvCxnSpPr>
              <a:cxnSpLocks noChangeShapeType="1"/>
            </p:cNvCxnSpPr>
            <p:nvPr/>
          </p:nvCxnSpPr>
          <p:spPr bwMode="auto">
            <a:xfrm rot="10800000" flipV="1">
              <a:off x="22098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16" name="Straight Connector 63"/>
            <p:cNvCxnSpPr>
              <a:cxnSpLocks noChangeShapeType="1"/>
            </p:cNvCxnSpPr>
            <p:nvPr/>
          </p:nvCxnSpPr>
          <p:spPr bwMode="auto">
            <a:xfrm rot="10800000" flipV="1">
              <a:off x="60960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17" name="Straight Connector 64"/>
            <p:cNvCxnSpPr>
              <a:cxnSpLocks noChangeShapeType="1"/>
            </p:cNvCxnSpPr>
            <p:nvPr/>
          </p:nvCxnSpPr>
          <p:spPr bwMode="auto">
            <a:xfrm>
              <a:off x="2209800" y="4038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6" name="Up Arrow 65"/>
          <p:cNvSpPr/>
          <p:nvPr/>
        </p:nvSpPr>
        <p:spPr>
          <a:xfrm>
            <a:off x="3264579" y="1784411"/>
            <a:ext cx="171450" cy="1200150"/>
          </a:xfrm>
          <a:prstGeom prst="upArrow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38100" cap="flat" cmpd="sng" algn="ctr">
            <a:solidFill>
              <a:srgbClr val="4F81BD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1550079" y="1441511"/>
            <a:ext cx="3600450" cy="285750"/>
            <a:chOff x="2209800" y="3657600"/>
            <a:chExt cx="4800600" cy="381000"/>
          </a:xfrm>
        </p:grpSpPr>
        <p:cxnSp>
          <p:nvCxnSpPr>
            <p:cNvPr id="105510" name="Straight Connector 67"/>
            <p:cNvCxnSpPr>
              <a:cxnSpLocks noChangeShapeType="1"/>
            </p:cNvCxnSpPr>
            <p:nvPr/>
          </p:nvCxnSpPr>
          <p:spPr bwMode="auto">
            <a:xfrm>
              <a:off x="3124200" y="3657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11" name="Straight Connector 68"/>
            <p:cNvCxnSpPr>
              <a:cxnSpLocks noChangeShapeType="1"/>
            </p:cNvCxnSpPr>
            <p:nvPr/>
          </p:nvCxnSpPr>
          <p:spPr bwMode="auto">
            <a:xfrm rot="10800000" flipV="1">
              <a:off x="22098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12" name="Straight Connector 69"/>
            <p:cNvCxnSpPr>
              <a:cxnSpLocks noChangeShapeType="1"/>
            </p:cNvCxnSpPr>
            <p:nvPr/>
          </p:nvCxnSpPr>
          <p:spPr bwMode="auto">
            <a:xfrm rot="10800000" flipV="1">
              <a:off x="60960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13" name="Straight Connector 70"/>
            <p:cNvCxnSpPr>
              <a:cxnSpLocks noChangeShapeType="1"/>
            </p:cNvCxnSpPr>
            <p:nvPr/>
          </p:nvCxnSpPr>
          <p:spPr bwMode="auto">
            <a:xfrm>
              <a:off x="2209800" y="4038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4A7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1264329" y="4641911"/>
            <a:ext cx="3600450" cy="285750"/>
            <a:chOff x="2209800" y="3657600"/>
            <a:chExt cx="4800600" cy="381000"/>
          </a:xfrm>
        </p:grpSpPr>
        <p:cxnSp>
          <p:nvCxnSpPr>
            <p:cNvPr id="105506" name="Straight Connector 72"/>
            <p:cNvCxnSpPr>
              <a:cxnSpLocks noChangeShapeType="1"/>
            </p:cNvCxnSpPr>
            <p:nvPr/>
          </p:nvCxnSpPr>
          <p:spPr bwMode="auto">
            <a:xfrm>
              <a:off x="3124200" y="3657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07" name="Straight Connector 73"/>
            <p:cNvCxnSpPr>
              <a:cxnSpLocks noChangeShapeType="1"/>
            </p:cNvCxnSpPr>
            <p:nvPr/>
          </p:nvCxnSpPr>
          <p:spPr bwMode="auto">
            <a:xfrm rot="10800000" flipV="1">
              <a:off x="22098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08" name="Straight Connector 74"/>
            <p:cNvCxnSpPr>
              <a:cxnSpLocks noChangeShapeType="1"/>
            </p:cNvCxnSpPr>
            <p:nvPr/>
          </p:nvCxnSpPr>
          <p:spPr bwMode="auto">
            <a:xfrm rot="10800000" flipV="1">
              <a:off x="60960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09" name="Straight Connector 75"/>
            <p:cNvCxnSpPr>
              <a:cxnSpLocks noChangeShapeType="1"/>
            </p:cNvCxnSpPr>
            <p:nvPr/>
          </p:nvCxnSpPr>
          <p:spPr bwMode="auto">
            <a:xfrm>
              <a:off x="2209800" y="4038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1264329" y="4927661"/>
            <a:ext cx="3600450" cy="285750"/>
            <a:chOff x="2209800" y="3657600"/>
            <a:chExt cx="4800600" cy="381000"/>
          </a:xfrm>
        </p:grpSpPr>
        <p:cxnSp>
          <p:nvCxnSpPr>
            <p:cNvPr id="105502" name="Straight Connector 77"/>
            <p:cNvCxnSpPr>
              <a:cxnSpLocks noChangeShapeType="1"/>
            </p:cNvCxnSpPr>
            <p:nvPr/>
          </p:nvCxnSpPr>
          <p:spPr bwMode="auto">
            <a:xfrm>
              <a:off x="3124200" y="3657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03" name="Straight Connector 78"/>
            <p:cNvCxnSpPr>
              <a:cxnSpLocks noChangeShapeType="1"/>
            </p:cNvCxnSpPr>
            <p:nvPr/>
          </p:nvCxnSpPr>
          <p:spPr bwMode="auto">
            <a:xfrm rot="10800000" flipV="1">
              <a:off x="22098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04" name="Straight Connector 79"/>
            <p:cNvCxnSpPr>
              <a:cxnSpLocks noChangeShapeType="1"/>
            </p:cNvCxnSpPr>
            <p:nvPr/>
          </p:nvCxnSpPr>
          <p:spPr bwMode="auto">
            <a:xfrm rot="10800000" flipV="1">
              <a:off x="60960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05" name="Straight Connector 80"/>
            <p:cNvCxnSpPr>
              <a:cxnSpLocks noChangeShapeType="1"/>
            </p:cNvCxnSpPr>
            <p:nvPr/>
          </p:nvCxnSpPr>
          <p:spPr bwMode="auto">
            <a:xfrm>
              <a:off x="2209800" y="4038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1264329" y="5213411"/>
            <a:ext cx="3600450" cy="285750"/>
            <a:chOff x="2209800" y="3657600"/>
            <a:chExt cx="4800600" cy="381000"/>
          </a:xfrm>
        </p:grpSpPr>
        <p:cxnSp>
          <p:nvCxnSpPr>
            <p:cNvPr id="105498" name="Straight Connector 82"/>
            <p:cNvCxnSpPr>
              <a:cxnSpLocks noChangeShapeType="1"/>
            </p:cNvCxnSpPr>
            <p:nvPr/>
          </p:nvCxnSpPr>
          <p:spPr bwMode="auto">
            <a:xfrm>
              <a:off x="3124200" y="3657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499" name="Straight Connector 83"/>
            <p:cNvCxnSpPr>
              <a:cxnSpLocks noChangeShapeType="1"/>
            </p:cNvCxnSpPr>
            <p:nvPr/>
          </p:nvCxnSpPr>
          <p:spPr bwMode="auto">
            <a:xfrm rot="10800000" flipV="1">
              <a:off x="22098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00" name="Straight Connector 84"/>
            <p:cNvCxnSpPr>
              <a:cxnSpLocks noChangeShapeType="1"/>
            </p:cNvCxnSpPr>
            <p:nvPr/>
          </p:nvCxnSpPr>
          <p:spPr bwMode="auto">
            <a:xfrm rot="10800000" flipV="1">
              <a:off x="60960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01" name="Straight Connector 85"/>
            <p:cNvCxnSpPr>
              <a:cxnSpLocks noChangeShapeType="1"/>
            </p:cNvCxnSpPr>
            <p:nvPr/>
          </p:nvCxnSpPr>
          <p:spPr bwMode="auto">
            <a:xfrm>
              <a:off x="2209800" y="4038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86"/>
          <p:cNvGrpSpPr>
            <a:grpSpLocks/>
          </p:cNvGrpSpPr>
          <p:nvPr/>
        </p:nvGrpSpPr>
        <p:grpSpPr bwMode="auto">
          <a:xfrm>
            <a:off x="1264329" y="5499161"/>
            <a:ext cx="3600450" cy="285750"/>
            <a:chOff x="2209800" y="3657600"/>
            <a:chExt cx="4800600" cy="381000"/>
          </a:xfrm>
        </p:grpSpPr>
        <p:cxnSp>
          <p:nvCxnSpPr>
            <p:cNvPr id="105494" name="Straight Connector 87"/>
            <p:cNvCxnSpPr>
              <a:cxnSpLocks noChangeShapeType="1"/>
            </p:cNvCxnSpPr>
            <p:nvPr/>
          </p:nvCxnSpPr>
          <p:spPr bwMode="auto">
            <a:xfrm>
              <a:off x="3124200" y="3657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495" name="Straight Connector 88"/>
            <p:cNvCxnSpPr>
              <a:cxnSpLocks noChangeShapeType="1"/>
            </p:cNvCxnSpPr>
            <p:nvPr/>
          </p:nvCxnSpPr>
          <p:spPr bwMode="auto">
            <a:xfrm rot="10800000" flipV="1">
              <a:off x="22098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496" name="Straight Connector 89"/>
            <p:cNvCxnSpPr>
              <a:cxnSpLocks noChangeShapeType="1"/>
            </p:cNvCxnSpPr>
            <p:nvPr/>
          </p:nvCxnSpPr>
          <p:spPr bwMode="auto">
            <a:xfrm rot="10800000" flipV="1">
              <a:off x="6096000" y="3657600"/>
              <a:ext cx="914400" cy="38100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497" name="Straight Connector 90"/>
            <p:cNvCxnSpPr>
              <a:cxnSpLocks noChangeShapeType="1"/>
            </p:cNvCxnSpPr>
            <p:nvPr/>
          </p:nvCxnSpPr>
          <p:spPr bwMode="auto">
            <a:xfrm>
              <a:off x="2209800" y="4038600"/>
              <a:ext cx="3886200" cy="0"/>
            </a:xfrm>
            <a:prstGeom prst="line">
              <a:avLst/>
            </a:prstGeom>
            <a:noFill/>
            <a:ln w="79375" algn="ctr">
              <a:solidFill>
                <a:srgbClr val="948A5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2" name="Left Brace 91"/>
          <p:cNvSpPr/>
          <p:nvPr/>
        </p:nvSpPr>
        <p:spPr>
          <a:xfrm>
            <a:off x="864279" y="1441511"/>
            <a:ext cx="514350" cy="2686050"/>
          </a:xfrm>
          <a:prstGeom prst="lef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93" name="Left Brace 92"/>
          <p:cNvSpPr/>
          <p:nvPr/>
        </p:nvSpPr>
        <p:spPr>
          <a:xfrm>
            <a:off x="807129" y="4699061"/>
            <a:ext cx="514350" cy="1143000"/>
          </a:xfrm>
          <a:prstGeom prst="lef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US" sz="1350" kern="0">
              <a:solidFill>
                <a:sysClr val="windowText" lastClr="000000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49931" y="2641661"/>
            <a:ext cx="588623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b="1" kern="0" dirty="0">
                <a:solidFill>
                  <a:sysClr val="windowText" lastClr="000000"/>
                </a:solidFill>
                <a:latin typeface="Times New Roman"/>
                <a:ea typeface="ＭＳ Ｐゴシック" panose="020B0600070205080204" pitchFamily="34" charset="-128"/>
              </a:rPr>
              <a:t>ATM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35631" y="5156261"/>
            <a:ext cx="675185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b="1" kern="0" dirty="0">
                <a:solidFill>
                  <a:sysClr val="windowText" lastClr="000000"/>
                </a:solidFill>
                <a:latin typeface="Times New Roman"/>
                <a:ea typeface="ＭＳ Ｐゴシック" panose="020B0600070205080204" pitchFamily="34" charset="-128"/>
              </a:rPr>
              <a:t>LAND</a:t>
            </a:r>
          </a:p>
        </p:txBody>
      </p:sp>
      <p:sp>
        <p:nvSpPr>
          <p:cNvPr id="96" name="Freeform 95"/>
          <p:cNvSpPr/>
          <p:nvPr/>
        </p:nvSpPr>
        <p:spPr>
          <a:xfrm>
            <a:off x="121329" y="3956111"/>
            <a:ext cx="6572250" cy="628650"/>
          </a:xfrm>
          <a:custGeom>
            <a:avLst/>
            <a:gdLst>
              <a:gd name="connsiteX0" fmla="*/ 1036320 w 7997952"/>
              <a:gd name="connsiteY0" fmla="*/ 413410 h 917957"/>
              <a:gd name="connsiteX1" fmla="*/ 463296 w 7997952"/>
              <a:gd name="connsiteY1" fmla="*/ 425602 h 917957"/>
              <a:gd name="connsiteX2" fmla="*/ 390144 w 7997952"/>
              <a:gd name="connsiteY2" fmla="*/ 449986 h 917957"/>
              <a:gd name="connsiteX3" fmla="*/ 353568 w 7997952"/>
              <a:gd name="connsiteY3" fmla="*/ 462178 h 917957"/>
              <a:gd name="connsiteX4" fmla="*/ 316992 w 7997952"/>
              <a:gd name="connsiteY4" fmla="*/ 474370 h 917957"/>
              <a:gd name="connsiteX5" fmla="*/ 280416 w 7997952"/>
              <a:gd name="connsiteY5" fmla="*/ 486562 h 917957"/>
              <a:gd name="connsiteX6" fmla="*/ 219456 w 7997952"/>
              <a:gd name="connsiteY6" fmla="*/ 547522 h 917957"/>
              <a:gd name="connsiteX7" fmla="*/ 146304 w 7997952"/>
              <a:gd name="connsiteY7" fmla="*/ 584098 h 917957"/>
              <a:gd name="connsiteX8" fmla="*/ 73152 w 7997952"/>
              <a:gd name="connsiteY8" fmla="*/ 645058 h 917957"/>
              <a:gd name="connsiteX9" fmla="*/ 0 w 7997952"/>
              <a:gd name="connsiteY9" fmla="*/ 669442 h 917957"/>
              <a:gd name="connsiteX10" fmla="*/ 121920 w 7997952"/>
              <a:gd name="connsiteY10" fmla="*/ 706018 h 917957"/>
              <a:gd name="connsiteX11" fmla="*/ 1231392 w 7997952"/>
              <a:gd name="connsiteY11" fmla="*/ 718210 h 917957"/>
              <a:gd name="connsiteX12" fmla="*/ 1292352 w 7997952"/>
              <a:gd name="connsiteY12" fmla="*/ 730402 h 917957"/>
              <a:gd name="connsiteX13" fmla="*/ 1402080 w 7997952"/>
              <a:gd name="connsiteY13" fmla="*/ 742594 h 917957"/>
              <a:gd name="connsiteX14" fmla="*/ 1475232 w 7997952"/>
              <a:gd name="connsiteY14" fmla="*/ 766978 h 917957"/>
              <a:gd name="connsiteX15" fmla="*/ 1609344 w 7997952"/>
              <a:gd name="connsiteY15" fmla="*/ 779170 h 917957"/>
              <a:gd name="connsiteX16" fmla="*/ 1767840 w 7997952"/>
              <a:gd name="connsiteY16" fmla="*/ 815746 h 917957"/>
              <a:gd name="connsiteX17" fmla="*/ 1938528 w 7997952"/>
              <a:gd name="connsiteY17" fmla="*/ 827938 h 917957"/>
              <a:gd name="connsiteX18" fmla="*/ 2023872 w 7997952"/>
              <a:gd name="connsiteY18" fmla="*/ 840130 h 917957"/>
              <a:gd name="connsiteX19" fmla="*/ 5900928 w 7997952"/>
              <a:gd name="connsiteY19" fmla="*/ 852322 h 917957"/>
              <a:gd name="connsiteX20" fmla="*/ 6010656 w 7997952"/>
              <a:gd name="connsiteY20" fmla="*/ 876706 h 917957"/>
              <a:gd name="connsiteX21" fmla="*/ 6144768 w 7997952"/>
              <a:gd name="connsiteY21" fmla="*/ 913282 h 917957"/>
              <a:gd name="connsiteX22" fmla="*/ 6364224 w 7997952"/>
              <a:gd name="connsiteY22" fmla="*/ 901090 h 917957"/>
              <a:gd name="connsiteX23" fmla="*/ 6473952 w 7997952"/>
              <a:gd name="connsiteY23" fmla="*/ 864514 h 917957"/>
              <a:gd name="connsiteX24" fmla="*/ 6522720 w 7997952"/>
              <a:gd name="connsiteY24" fmla="*/ 852322 h 917957"/>
              <a:gd name="connsiteX25" fmla="*/ 6595872 w 7997952"/>
              <a:gd name="connsiteY25" fmla="*/ 827938 h 917957"/>
              <a:gd name="connsiteX26" fmla="*/ 6742176 w 7997952"/>
              <a:gd name="connsiteY26" fmla="*/ 779170 h 917957"/>
              <a:gd name="connsiteX27" fmla="*/ 6839712 w 7997952"/>
              <a:gd name="connsiteY27" fmla="*/ 754786 h 917957"/>
              <a:gd name="connsiteX28" fmla="*/ 6876288 w 7997952"/>
              <a:gd name="connsiteY28" fmla="*/ 742594 h 917957"/>
              <a:gd name="connsiteX29" fmla="*/ 7095744 w 7997952"/>
              <a:gd name="connsiteY29" fmla="*/ 730402 h 917957"/>
              <a:gd name="connsiteX30" fmla="*/ 7168896 w 7997952"/>
              <a:gd name="connsiteY30" fmla="*/ 718210 h 917957"/>
              <a:gd name="connsiteX31" fmla="*/ 7205472 w 7997952"/>
              <a:gd name="connsiteY31" fmla="*/ 706018 h 917957"/>
              <a:gd name="connsiteX32" fmla="*/ 7571232 w 7997952"/>
              <a:gd name="connsiteY32" fmla="*/ 681634 h 917957"/>
              <a:gd name="connsiteX33" fmla="*/ 7644384 w 7997952"/>
              <a:gd name="connsiteY33" fmla="*/ 645058 h 917957"/>
              <a:gd name="connsiteX34" fmla="*/ 7680960 w 7997952"/>
              <a:gd name="connsiteY34" fmla="*/ 632866 h 917957"/>
              <a:gd name="connsiteX35" fmla="*/ 7754112 w 7997952"/>
              <a:gd name="connsiteY35" fmla="*/ 571906 h 917957"/>
              <a:gd name="connsiteX36" fmla="*/ 7790688 w 7997952"/>
              <a:gd name="connsiteY36" fmla="*/ 535330 h 917957"/>
              <a:gd name="connsiteX37" fmla="*/ 7839456 w 7997952"/>
              <a:gd name="connsiteY37" fmla="*/ 510946 h 917957"/>
              <a:gd name="connsiteX38" fmla="*/ 7876032 w 7997952"/>
              <a:gd name="connsiteY38" fmla="*/ 486562 h 917957"/>
              <a:gd name="connsiteX39" fmla="*/ 7924800 w 7997952"/>
              <a:gd name="connsiteY39" fmla="*/ 401218 h 917957"/>
              <a:gd name="connsiteX40" fmla="*/ 7997952 w 7997952"/>
              <a:gd name="connsiteY40" fmla="*/ 352450 h 917957"/>
              <a:gd name="connsiteX41" fmla="*/ 3645408 w 7997952"/>
              <a:gd name="connsiteY41" fmla="*/ 315874 h 917957"/>
              <a:gd name="connsiteX42" fmla="*/ 1292352 w 7997952"/>
              <a:gd name="connsiteY42" fmla="*/ 328066 h 917957"/>
              <a:gd name="connsiteX43" fmla="*/ 1194816 w 7997952"/>
              <a:gd name="connsiteY43" fmla="*/ 364642 h 917957"/>
              <a:gd name="connsiteX44" fmla="*/ 1109472 w 7997952"/>
              <a:gd name="connsiteY44" fmla="*/ 413410 h 917957"/>
              <a:gd name="connsiteX45" fmla="*/ 1085088 w 7997952"/>
              <a:gd name="connsiteY45" fmla="*/ 449986 h 917957"/>
              <a:gd name="connsiteX46" fmla="*/ 1036320 w 7997952"/>
              <a:gd name="connsiteY46" fmla="*/ 413410 h 91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997952" h="917957">
                <a:moveTo>
                  <a:pt x="1036320" y="413410"/>
                </a:moveTo>
                <a:cubicBezTo>
                  <a:pt x="932688" y="409346"/>
                  <a:pt x="654042" y="414805"/>
                  <a:pt x="463296" y="425602"/>
                </a:cubicBezTo>
                <a:cubicBezTo>
                  <a:pt x="437634" y="427055"/>
                  <a:pt x="414528" y="441858"/>
                  <a:pt x="390144" y="449986"/>
                </a:cubicBezTo>
                <a:lnTo>
                  <a:pt x="353568" y="462178"/>
                </a:lnTo>
                <a:lnTo>
                  <a:pt x="316992" y="474370"/>
                </a:lnTo>
                <a:lnTo>
                  <a:pt x="280416" y="486562"/>
                </a:lnTo>
                <a:cubicBezTo>
                  <a:pt x="182880" y="551586"/>
                  <a:pt x="300736" y="466242"/>
                  <a:pt x="219456" y="547522"/>
                </a:cubicBezTo>
                <a:cubicBezTo>
                  <a:pt x="195821" y="571157"/>
                  <a:pt x="176052" y="574182"/>
                  <a:pt x="146304" y="584098"/>
                </a:cubicBezTo>
                <a:cubicBezTo>
                  <a:pt x="123335" y="607067"/>
                  <a:pt x="103705" y="631479"/>
                  <a:pt x="73152" y="645058"/>
                </a:cubicBezTo>
                <a:cubicBezTo>
                  <a:pt x="49664" y="655497"/>
                  <a:pt x="0" y="669442"/>
                  <a:pt x="0" y="669442"/>
                </a:cubicBezTo>
                <a:cubicBezTo>
                  <a:pt x="50478" y="694681"/>
                  <a:pt x="58589" y="704712"/>
                  <a:pt x="121920" y="706018"/>
                </a:cubicBezTo>
                <a:lnTo>
                  <a:pt x="1231392" y="718210"/>
                </a:lnTo>
                <a:cubicBezTo>
                  <a:pt x="1251712" y="722274"/>
                  <a:pt x="1271838" y="727471"/>
                  <a:pt x="1292352" y="730402"/>
                </a:cubicBezTo>
                <a:cubicBezTo>
                  <a:pt x="1328783" y="735606"/>
                  <a:pt x="1365994" y="735377"/>
                  <a:pt x="1402080" y="742594"/>
                </a:cubicBezTo>
                <a:cubicBezTo>
                  <a:pt x="1427284" y="747635"/>
                  <a:pt x="1449635" y="764651"/>
                  <a:pt x="1475232" y="766978"/>
                </a:cubicBezTo>
                <a:lnTo>
                  <a:pt x="1609344" y="779170"/>
                </a:lnTo>
                <a:cubicBezTo>
                  <a:pt x="1661108" y="796425"/>
                  <a:pt x="1713208" y="810283"/>
                  <a:pt x="1767840" y="815746"/>
                </a:cubicBezTo>
                <a:cubicBezTo>
                  <a:pt x="1824598" y="821422"/>
                  <a:pt x="1881744" y="822530"/>
                  <a:pt x="1938528" y="827938"/>
                </a:cubicBezTo>
                <a:cubicBezTo>
                  <a:pt x="1967135" y="830663"/>
                  <a:pt x="1995136" y="839953"/>
                  <a:pt x="2023872" y="840130"/>
                </a:cubicBezTo>
                <a:lnTo>
                  <a:pt x="5900928" y="852322"/>
                </a:lnTo>
                <a:cubicBezTo>
                  <a:pt x="6052737" y="877624"/>
                  <a:pt x="5916327" y="850980"/>
                  <a:pt x="6010656" y="876706"/>
                </a:cubicBezTo>
                <a:cubicBezTo>
                  <a:pt x="6161911" y="917957"/>
                  <a:pt x="6060580" y="885219"/>
                  <a:pt x="6144768" y="913282"/>
                </a:cubicBezTo>
                <a:cubicBezTo>
                  <a:pt x="6217920" y="909218"/>
                  <a:pt x="6291525" y="910177"/>
                  <a:pt x="6364224" y="901090"/>
                </a:cubicBezTo>
                <a:cubicBezTo>
                  <a:pt x="6388608" y="898042"/>
                  <a:pt x="6443472" y="872134"/>
                  <a:pt x="6473952" y="864514"/>
                </a:cubicBezTo>
                <a:cubicBezTo>
                  <a:pt x="6490208" y="860450"/>
                  <a:pt x="6506670" y="857137"/>
                  <a:pt x="6522720" y="852322"/>
                </a:cubicBezTo>
                <a:cubicBezTo>
                  <a:pt x="6547339" y="844936"/>
                  <a:pt x="6571488" y="836066"/>
                  <a:pt x="6595872" y="827938"/>
                </a:cubicBezTo>
                <a:lnTo>
                  <a:pt x="6742176" y="779170"/>
                </a:lnTo>
                <a:cubicBezTo>
                  <a:pt x="6773969" y="768572"/>
                  <a:pt x="6807200" y="762914"/>
                  <a:pt x="6839712" y="754786"/>
                </a:cubicBezTo>
                <a:cubicBezTo>
                  <a:pt x="6852180" y="751669"/>
                  <a:pt x="6863494" y="743812"/>
                  <a:pt x="6876288" y="742594"/>
                </a:cubicBezTo>
                <a:cubicBezTo>
                  <a:pt x="6949223" y="735648"/>
                  <a:pt x="7022592" y="734466"/>
                  <a:pt x="7095744" y="730402"/>
                </a:cubicBezTo>
                <a:cubicBezTo>
                  <a:pt x="7120128" y="726338"/>
                  <a:pt x="7144764" y="723573"/>
                  <a:pt x="7168896" y="718210"/>
                </a:cubicBezTo>
                <a:cubicBezTo>
                  <a:pt x="7181441" y="715422"/>
                  <a:pt x="7192750" y="707835"/>
                  <a:pt x="7205472" y="706018"/>
                </a:cubicBezTo>
                <a:cubicBezTo>
                  <a:pt x="7295037" y="693223"/>
                  <a:pt x="7504139" y="685165"/>
                  <a:pt x="7571232" y="681634"/>
                </a:cubicBezTo>
                <a:cubicBezTo>
                  <a:pt x="7663167" y="650989"/>
                  <a:pt x="7549846" y="692327"/>
                  <a:pt x="7644384" y="645058"/>
                </a:cubicBezTo>
                <a:cubicBezTo>
                  <a:pt x="7655879" y="639311"/>
                  <a:pt x="7668768" y="636930"/>
                  <a:pt x="7680960" y="632866"/>
                </a:cubicBezTo>
                <a:cubicBezTo>
                  <a:pt x="7787817" y="526009"/>
                  <a:pt x="7652267" y="656776"/>
                  <a:pt x="7754112" y="571906"/>
                </a:cubicBezTo>
                <a:cubicBezTo>
                  <a:pt x="7767358" y="560868"/>
                  <a:pt x="7776658" y="545352"/>
                  <a:pt x="7790688" y="535330"/>
                </a:cubicBezTo>
                <a:cubicBezTo>
                  <a:pt x="7805477" y="524766"/>
                  <a:pt x="7823676" y="519963"/>
                  <a:pt x="7839456" y="510946"/>
                </a:cubicBezTo>
                <a:cubicBezTo>
                  <a:pt x="7852178" y="503676"/>
                  <a:pt x="7863840" y="494690"/>
                  <a:pt x="7876032" y="486562"/>
                </a:cubicBezTo>
                <a:cubicBezTo>
                  <a:pt x="7883219" y="472187"/>
                  <a:pt x="7909482" y="414621"/>
                  <a:pt x="7924800" y="401218"/>
                </a:cubicBezTo>
                <a:cubicBezTo>
                  <a:pt x="7946855" y="381920"/>
                  <a:pt x="7997952" y="352450"/>
                  <a:pt x="7997952" y="352450"/>
                </a:cubicBezTo>
                <a:cubicBezTo>
                  <a:pt x="6588152" y="0"/>
                  <a:pt x="5070116" y="600816"/>
                  <a:pt x="3645408" y="315874"/>
                </a:cubicBezTo>
                <a:lnTo>
                  <a:pt x="1292352" y="328066"/>
                </a:lnTo>
                <a:cubicBezTo>
                  <a:pt x="1229594" y="328700"/>
                  <a:pt x="1239745" y="338968"/>
                  <a:pt x="1194816" y="364642"/>
                </a:cubicBezTo>
                <a:cubicBezTo>
                  <a:pt x="1086536" y="426516"/>
                  <a:pt x="1198584" y="354002"/>
                  <a:pt x="1109472" y="413410"/>
                </a:cubicBezTo>
                <a:cubicBezTo>
                  <a:pt x="1101344" y="425602"/>
                  <a:pt x="1099177" y="445961"/>
                  <a:pt x="1085088" y="449986"/>
                </a:cubicBezTo>
                <a:cubicBezTo>
                  <a:pt x="1065163" y="455679"/>
                  <a:pt x="1139952" y="417474"/>
                  <a:pt x="1036320" y="413410"/>
                </a:cubicBezTo>
                <a:close/>
              </a:path>
            </a:pathLst>
          </a:custGeom>
          <a:solidFill>
            <a:srgbClr val="9BBB59">
              <a:lumMod val="75000"/>
            </a:srgbClr>
          </a:solidFill>
          <a:ln w="25400" cap="flat" cmpd="sng" algn="ctr">
            <a:solidFill>
              <a:srgbClr val="3366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US" sz="1350" kern="0" dirty="0">
              <a:solidFill>
                <a:sysClr val="window" lastClr="FFFFFF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235714" y="3806070"/>
            <a:ext cx="1521570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b="1" kern="0" dirty="0" err="1" smtClean="0">
                <a:solidFill>
                  <a:sysClr val="windowText" lastClr="000000"/>
                </a:solidFill>
                <a:latin typeface="Times New Roman"/>
                <a:ea typeface="ＭＳ Ｐゴシック" panose="020B0600070205080204" pitchFamily="34" charset="-128"/>
              </a:rPr>
              <a:t>Suelos</a:t>
            </a:r>
            <a:r>
              <a:rPr lang="en-US" sz="1350" b="1" kern="0" dirty="0" smtClean="0">
                <a:solidFill>
                  <a:sysClr val="windowText" lastClr="000000"/>
                </a:solidFill>
                <a:latin typeface="Times New Roman"/>
                <a:ea typeface="ＭＳ Ｐゴシック" panose="020B0600070205080204" pitchFamily="34" charset="-128"/>
              </a:rPr>
              <a:t>, </a:t>
            </a:r>
            <a:r>
              <a:rPr lang="en-US" sz="1350" b="1" kern="0" dirty="0" err="1" smtClean="0">
                <a:solidFill>
                  <a:sysClr val="windowText" lastClr="000000"/>
                </a:solidFill>
                <a:latin typeface="Times New Roman"/>
                <a:ea typeface="ＭＳ Ｐゴシック" panose="020B0600070205080204" pitchFamily="34" charset="-128"/>
              </a:rPr>
              <a:t>vegetacion</a:t>
            </a:r>
            <a:endParaRPr lang="en-US" sz="1350" b="1" kern="0" dirty="0">
              <a:solidFill>
                <a:sysClr val="windowText" lastClr="000000"/>
              </a:solidFill>
              <a:latin typeface="Times New Roman"/>
              <a:ea typeface="ＭＳ Ｐゴシック" panose="020B0600070205080204" pitchFamily="34" charset="-128"/>
            </a:endParaRPr>
          </a:p>
        </p:txBody>
      </p:sp>
      <p:sp>
        <p:nvSpPr>
          <p:cNvPr id="98" name="Up-Down Arrow 97"/>
          <p:cNvSpPr/>
          <p:nvPr/>
        </p:nvSpPr>
        <p:spPr>
          <a:xfrm>
            <a:off x="3378879" y="4070413"/>
            <a:ext cx="114300" cy="569119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664630" y="4197471"/>
            <a:ext cx="1396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Heat budget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492930" y="4188593"/>
            <a:ext cx="1815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Moisture budget</a:t>
            </a:r>
          </a:p>
        </p:txBody>
      </p:sp>
      <p:sp>
        <p:nvSpPr>
          <p:cNvPr id="105492" name="TextBox 99"/>
          <p:cNvSpPr txBox="1">
            <a:spLocks noChangeArrowheads="1"/>
          </p:cNvSpPr>
          <p:nvPr/>
        </p:nvSpPr>
        <p:spPr bwMode="auto">
          <a:xfrm>
            <a:off x="1608818" y="252710"/>
            <a:ext cx="8634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Como 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interactuan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los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modelos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atmosfericos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con el </a:t>
            </a:r>
            <a:r>
              <a:rPr lang="en-US" sz="2400" b="1" dirty="0" err="1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suelo</a:t>
            </a:r>
            <a:r>
              <a:rPr lang="en-US" sz="24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object 3"/>
          <p:cNvSpPr txBox="1"/>
          <p:nvPr/>
        </p:nvSpPr>
        <p:spPr>
          <a:xfrm>
            <a:off x="6950214" y="940477"/>
            <a:ext cx="5125240" cy="549368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527" defTabSz="829909"/>
            <a:r>
              <a:rPr lang="en-US" sz="1815" b="1" dirty="0" err="1" smtClean="0">
                <a:solidFill>
                  <a:srgbClr val="000099"/>
                </a:solidFill>
                <a:latin typeface="Verdana"/>
                <a:cs typeface="Verdana"/>
              </a:rPr>
              <a:t>Interacciones</a:t>
            </a:r>
            <a:r>
              <a:rPr lang="en-US" sz="1815" b="1" dirty="0" smtClean="0">
                <a:solidFill>
                  <a:srgbClr val="000099"/>
                </a:solidFill>
                <a:latin typeface="Verdana"/>
                <a:cs typeface="Verdana"/>
              </a:rPr>
              <a:t>  </a:t>
            </a:r>
            <a:r>
              <a:rPr lang="en-US" sz="1815" b="1" dirty="0" err="1" smtClean="0">
                <a:solidFill>
                  <a:srgbClr val="000099"/>
                </a:solidFill>
                <a:latin typeface="Verdana"/>
                <a:cs typeface="Verdana"/>
              </a:rPr>
              <a:t>suelo</a:t>
            </a:r>
            <a:r>
              <a:rPr lang="en-US" sz="1815" b="1" dirty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lang="en-US" sz="1815" b="1" dirty="0" smtClean="0">
                <a:solidFill>
                  <a:srgbClr val="000099"/>
                </a:solidFill>
                <a:latin typeface="Verdana"/>
                <a:cs typeface="Verdana"/>
              </a:rPr>
              <a:t>- </a:t>
            </a:r>
            <a:r>
              <a:rPr lang="en-US" sz="1815" b="1" dirty="0" err="1" smtClean="0">
                <a:solidFill>
                  <a:srgbClr val="000099"/>
                </a:solidFill>
                <a:latin typeface="Verdana"/>
                <a:cs typeface="Verdana"/>
              </a:rPr>
              <a:t>atmosfera</a:t>
            </a:r>
            <a:endParaRPr lang="en-US" sz="1815" b="1" dirty="0" smtClean="0">
              <a:solidFill>
                <a:srgbClr val="000099"/>
              </a:solidFill>
              <a:latin typeface="Verdana"/>
              <a:cs typeface="Verdana"/>
            </a:endParaRPr>
          </a:p>
          <a:p>
            <a:pPr marL="11527" defTabSz="829909"/>
            <a:endParaRPr lang="en-US" sz="1815" dirty="0">
              <a:solidFill>
                <a:srgbClr val="000099"/>
              </a:solidFill>
              <a:latin typeface="Verdana"/>
              <a:cs typeface="Verdana"/>
            </a:endParaRPr>
          </a:p>
          <a:p>
            <a:pPr marL="11527" defTabSz="829909"/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Balance de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energia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en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el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suelo</a:t>
            </a:r>
            <a:endParaRPr sz="181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568325" indent="-153988" defTabSz="829909">
              <a:spcBef>
                <a:spcPts val="436"/>
              </a:spcBef>
              <a:buFont typeface="Microsoft Sans Serif"/>
              <a:buChar char="•"/>
              <a:tabLst>
                <a:tab pos="591310" algn="l"/>
              </a:tabLst>
            </a:pP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Flujo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de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calor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sensible</a:t>
            </a:r>
            <a:endParaRPr sz="181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590734" indent="-164253" defTabSz="829909">
              <a:spcBef>
                <a:spcPts val="436"/>
              </a:spcBef>
              <a:buFont typeface="Microsoft Sans Serif"/>
              <a:buChar char="•"/>
              <a:tabLst>
                <a:tab pos="591310" algn="l"/>
              </a:tabLst>
            </a:pPr>
            <a:r>
              <a:rPr lang="en-US" sz="1815" spc="-14" dirty="0" err="1" smtClean="0">
                <a:solidFill>
                  <a:srgbClr val="000099"/>
                </a:solidFill>
                <a:latin typeface="Verdana"/>
                <a:cs typeface="Verdana"/>
              </a:rPr>
              <a:t>Flujo</a:t>
            </a:r>
            <a:r>
              <a:rPr lang="en-US" sz="1815" spc="-14" dirty="0" smtClean="0">
                <a:solidFill>
                  <a:srgbClr val="000099"/>
                </a:solidFill>
                <a:latin typeface="Verdana"/>
                <a:cs typeface="Verdana"/>
              </a:rPr>
              <a:t> de </a:t>
            </a:r>
            <a:r>
              <a:rPr lang="en-US" sz="1815" spc="-14" dirty="0" err="1" smtClean="0">
                <a:solidFill>
                  <a:srgbClr val="000099"/>
                </a:solidFill>
                <a:latin typeface="Verdana"/>
                <a:cs typeface="Verdana"/>
              </a:rPr>
              <a:t>calor</a:t>
            </a:r>
            <a:r>
              <a:rPr lang="en-US" sz="1815" spc="-14" dirty="0" smtClean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sz="1815" spc="-14" dirty="0" err="1" smtClean="0">
                <a:solidFill>
                  <a:srgbClr val="000099"/>
                </a:solidFill>
                <a:latin typeface="Verdana"/>
                <a:cs typeface="Verdana"/>
              </a:rPr>
              <a:t>l</a:t>
            </a:r>
            <a:r>
              <a:rPr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a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t</a:t>
            </a:r>
            <a:r>
              <a:rPr sz="1815" spc="-9" dirty="0" err="1" smtClean="0">
                <a:solidFill>
                  <a:srgbClr val="000099"/>
                </a:solidFill>
                <a:latin typeface="Verdana"/>
                <a:cs typeface="Verdana"/>
              </a:rPr>
              <a:t>e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nt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e</a:t>
            </a:r>
            <a:endParaRPr sz="181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590734" indent="-164253" defTabSz="829909">
              <a:spcBef>
                <a:spcPts val="436"/>
              </a:spcBef>
              <a:buFont typeface="Microsoft Sans Serif"/>
              <a:buChar char="•"/>
              <a:tabLst>
                <a:tab pos="591310" algn="l"/>
              </a:tabLst>
            </a:pP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Flujo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de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calor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en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el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suelo</a:t>
            </a:r>
            <a:endParaRPr sz="181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630238" marR="4611" indent="-204788" defTabSz="829909">
              <a:lnSpc>
                <a:spcPct val="120000"/>
              </a:lnSpc>
              <a:buFont typeface="Microsoft Sans Serif"/>
              <a:buChar char="•"/>
              <a:tabLst>
                <a:tab pos="591310" algn="l"/>
              </a:tabLst>
            </a:pP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Energia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quimica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sz="1815" dirty="0" smtClean="0">
                <a:solidFill>
                  <a:srgbClr val="000099"/>
                </a:solidFill>
                <a:latin typeface="Verdana"/>
                <a:cs typeface="Verdana"/>
              </a:rPr>
              <a:t>(</a:t>
            </a:r>
            <a:r>
              <a:rPr lang="en-US" sz="1815" spc="-5" dirty="0" err="1">
                <a:solidFill>
                  <a:srgbClr val="000099"/>
                </a:solidFill>
                <a:latin typeface="Verdana"/>
                <a:cs typeface="Verdana"/>
              </a:rPr>
              <a:t>f</a:t>
            </a:r>
            <a:r>
              <a:rPr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o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t</a:t>
            </a:r>
            <a:r>
              <a:rPr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o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s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i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nt</a:t>
            </a:r>
            <a:r>
              <a:rPr sz="1815" spc="-9" dirty="0" err="1" smtClean="0">
                <a:solidFill>
                  <a:srgbClr val="000099"/>
                </a:solidFill>
                <a:latin typeface="Verdana"/>
                <a:cs typeface="Verdana"/>
              </a:rPr>
              <a:t>e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s</a:t>
            </a:r>
            <a:r>
              <a:rPr sz="1815" spc="-14" dirty="0" err="1" smtClean="0">
                <a:solidFill>
                  <a:srgbClr val="000099"/>
                </a:solidFill>
                <a:latin typeface="Verdana"/>
                <a:cs typeface="Verdana"/>
              </a:rPr>
              <a:t>i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s</a:t>
            </a:r>
            <a:r>
              <a:rPr sz="1815" dirty="0">
                <a:solidFill>
                  <a:srgbClr val="000099"/>
                </a:solidFill>
                <a:latin typeface="Verdana"/>
                <a:cs typeface="Verdana"/>
              </a:rPr>
              <a:t>) </a:t>
            </a:r>
            <a:endParaRPr lang="en-US" sz="1815" dirty="0" smtClean="0">
              <a:solidFill>
                <a:srgbClr val="000099"/>
              </a:solidFill>
              <a:latin typeface="Verdana"/>
              <a:cs typeface="Verdana"/>
            </a:endParaRPr>
          </a:p>
          <a:p>
            <a:pPr marL="11527" marR="4611" indent="414955" defTabSz="829909">
              <a:lnSpc>
                <a:spcPct val="120000"/>
              </a:lnSpc>
              <a:buFont typeface="Microsoft Sans Serif"/>
              <a:buChar char="•"/>
              <a:tabLst>
                <a:tab pos="591310" algn="l"/>
              </a:tabLst>
            </a:pPr>
            <a:endParaRPr lang="en-US" sz="1815" dirty="0">
              <a:solidFill>
                <a:srgbClr val="000099"/>
              </a:solidFill>
              <a:latin typeface="Verdana"/>
              <a:cs typeface="Verdana"/>
            </a:endParaRPr>
          </a:p>
          <a:p>
            <a:pPr marL="11527" marR="4611" defTabSz="829909">
              <a:lnSpc>
                <a:spcPct val="120000"/>
              </a:lnSpc>
              <a:tabLst>
                <a:tab pos="591310" algn="l"/>
              </a:tabLst>
            </a:pP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Balace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de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agua</a:t>
            </a:r>
            <a:endParaRPr sz="181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590734" indent="-164253" defTabSz="829909">
              <a:spcBef>
                <a:spcPts val="436"/>
              </a:spcBef>
              <a:buFont typeface="Microsoft Sans Serif"/>
              <a:buChar char="•"/>
              <a:tabLst>
                <a:tab pos="591310" algn="l"/>
              </a:tabLst>
            </a:pPr>
            <a:r>
              <a:rPr sz="1815" spc="-9" dirty="0" err="1" smtClean="0">
                <a:solidFill>
                  <a:srgbClr val="000099"/>
                </a:solidFill>
                <a:latin typeface="Verdana"/>
                <a:cs typeface="Verdana"/>
              </a:rPr>
              <a:t>e</a:t>
            </a:r>
            <a:r>
              <a:rPr sz="1815" spc="-32" dirty="0" err="1" smtClean="0">
                <a:solidFill>
                  <a:srgbClr val="000099"/>
                </a:solidFill>
                <a:latin typeface="Verdana"/>
                <a:cs typeface="Verdana"/>
              </a:rPr>
              <a:t>v</a:t>
            </a:r>
            <a:r>
              <a:rPr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apo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t</a:t>
            </a:r>
            <a:r>
              <a:rPr sz="1815" spc="-36" dirty="0" err="1" smtClean="0">
                <a:solidFill>
                  <a:srgbClr val="000099"/>
                </a:solidFill>
                <a:latin typeface="Verdana"/>
                <a:cs typeface="Verdana"/>
              </a:rPr>
              <a:t>r</a:t>
            </a:r>
            <a:r>
              <a:rPr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a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ns</a:t>
            </a:r>
            <a:r>
              <a:rPr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p</a:t>
            </a:r>
            <a:r>
              <a:rPr sz="1815" spc="-14" dirty="0" err="1" smtClean="0">
                <a:solidFill>
                  <a:srgbClr val="000099"/>
                </a:solidFill>
                <a:latin typeface="Verdana"/>
                <a:cs typeface="Verdana"/>
              </a:rPr>
              <a:t>i</a:t>
            </a:r>
            <a:r>
              <a:rPr sz="1815" spc="-36" dirty="0" err="1" smtClean="0">
                <a:solidFill>
                  <a:srgbClr val="000099"/>
                </a:solidFill>
                <a:latin typeface="Verdana"/>
                <a:cs typeface="Verdana"/>
              </a:rPr>
              <a:t>r</a:t>
            </a:r>
            <a:r>
              <a:rPr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a</a:t>
            </a:r>
            <a:r>
              <a:rPr lang="en-US" sz="1815" dirty="0" err="1">
                <a:solidFill>
                  <a:srgbClr val="000099"/>
                </a:solidFill>
                <a:latin typeface="Verdana"/>
                <a:cs typeface="Verdana"/>
              </a:rPr>
              <a:t>c</a:t>
            </a:r>
            <a:r>
              <a:rPr sz="1815" spc="-14" dirty="0" err="1" smtClean="0">
                <a:solidFill>
                  <a:srgbClr val="000099"/>
                </a:solidFill>
                <a:latin typeface="Verdana"/>
                <a:cs typeface="Verdana"/>
              </a:rPr>
              <a:t>i</a:t>
            </a:r>
            <a:r>
              <a:rPr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o</a:t>
            </a:r>
            <a:r>
              <a:rPr sz="1815" dirty="0" err="1" smtClean="0">
                <a:solidFill>
                  <a:srgbClr val="000099"/>
                </a:solidFill>
                <a:latin typeface="Verdana"/>
                <a:cs typeface="Verdana"/>
              </a:rPr>
              <a:t>n</a:t>
            </a:r>
            <a:endParaRPr sz="181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590734" indent="-164253" defTabSz="829909">
              <a:spcBef>
                <a:spcPts val="436"/>
              </a:spcBef>
              <a:buFont typeface="Microsoft Sans Serif"/>
              <a:buChar char="•"/>
              <a:tabLst>
                <a:tab pos="591310" algn="l"/>
              </a:tabLst>
            </a:pPr>
            <a:r>
              <a:rPr lang="en-US"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escorrentia</a:t>
            </a:r>
            <a:endParaRPr sz="181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630238" marR="2020023" indent="-204788" defTabSz="829909">
              <a:lnSpc>
                <a:spcPct val="120000"/>
              </a:lnSpc>
              <a:buFont typeface="Microsoft Sans Serif"/>
              <a:buChar char="•"/>
              <a:tabLst>
                <a:tab pos="591310" algn="l"/>
              </a:tabLst>
            </a:pPr>
            <a:r>
              <a:rPr lang="en-US" sz="1815" spc="-5" dirty="0" err="1" smtClean="0">
                <a:solidFill>
                  <a:srgbClr val="000099"/>
                </a:solidFill>
                <a:latin typeface="Verdana"/>
                <a:cs typeface="Verdana"/>
              </a:rPr>
              <a:t>almacenamiento</a:t>
            </a:r>
            <a:r>
              <a:rPr sz="1815" dirty="0" smtClean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endParaRPr lang="en-US" sz="1815" dirty="0" smtClean="0">
              <a:solidFill>
                <a:srgbClr val="000099"/>
              </a:solidFill>
              <a:latin typeface="Verdana"/>
              <a:cs typeface="Verdana"/>
            </a:endParaRPr>
          </a:p>
          <a:p>
            <a:pPr marL="11527" marR="2020023" defTabSz="829909">
              <a:lnSpc>
                <a:spcPct val="120000"/>
              </a:lnSpc>
              <a:tabLst>
                <a:tab pos="591310" algn="l"/>
              </a:tabLst>
            </a:pPr>
            <a:endParaRPr lang="en-US" sz="1815" dirty="0">
              <a:solidFill>
                <a:srgbClr val="000099"/>
              </a:solidFill>
              <a:latin typeface="Verdana"/>
              <a:cs typeface="Verdana"/>
            </a:endParaRPr>
          </a:p>
          <a:p>
            <a:pPr marL="11527" marR="2020023" defTabSz="829909">
              <a:lnSpc>
                <a:spcPct val="120000"/>
              </a:lnSpc>
              <a:tabLst>
                <a:tab pos="591310" algn="l"/>
              </a:tabLst>
            </a:pP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Intercambio</a:t>
            </a: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 de </a:t>
            </a: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momento</a:t>
            </a:r>
            <a:endParaRPr sz="1815" dirty="0">
              <a:solidFill>
                <a:srgbClr val="000099"/>
              </a:solidFill>
              <a:latin typeface="Verdana"/>
              <a:cs typeface="Verdana"/>
            </a:endParaRPr>
          </a:p>
          <a:p>
            <a:pPr marL="590734" indent="-164253" defTabSz="829909">
              <a:spcBef>
                <a:spcPts val="436"/>
              </a:spcBef>
              <a:buFont typeface="Microsoft Sans Serif"/>
              <a:buChar char="•"/>
              <a:tabLst>
                <a:tab pos="591310" algn="l"/>
              </a:tabLst>
            </a:pPr>
            <a:r>
              <a:rPr lang="en-US" sz="1815" dirty="0" err="1" smtClean="0">
                <a:solidFill>
                  <a:srgbClr val="000099"/>
                </a:solidFill>
                <a:latin typeface="Verdana"/>
                <a:cs typeface="Verdana"/>
              </a:rPr>
              <a:t>vientos</a:t>
            </a:r>
            <a:endParaRPr sz="1815" dirty="0" smtClean="0">
              <a:solidFill>
                <a:prstClr val="black"/>
              </a:solidFill>
              <a:latin typeface="Verdana"/>
              <a:cs typeface="Verdana"/>
            </a:endParaRPr>
          </a:p>
          <a:p>
            <a:pPr marL="11527" defTabSz="829909">
              <a:spcBef>
                <a:spcPts val="436"/>
              </a:spcBef>
            </a:pPr>
            <a:endParaRPr lang="en-US" sz="1815" dirty="0" smtClean="0">
              <a:solidFill>
                <a:srgbClr val="000099"/>
              </a:solidFill>
              <a:latin typeface="Verdana"/>
              <a:cs typeface="Verdana"/>
            </a:endParaRPr>
          </a:p>
          <a:p>
            <a:pPr marL="11527" defTabSz="829909">
              <a:spcBef>
                <a:spcPts val="436"/>
              </a:spcBef>
            </a:pPr>
            <a:r>
              <a:rPr lang="en-US" sz="1815" dirty="0" smtClean="0">
                <a:solidFill>
                  <a:srgbClr val="000099"/>
                </a:solidFill>
                <a:latin typeface="Verdana"/>
                <a:cs typeface="Verdana"/>
              </a:rPr>
              <a:t>El</a:t>
            </a:r>
            <a:r>
              <a:rPr sz="1815" spc="-23" dirty="0" smtClean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lang="en-US" sz="1815" spc="-5" dirty="0" smtClean="0">
                <a:solidFill>
                  <a:srgbClr val="000099"/>
                </a:solidFill>
                <a:cs typeface="Verdana"/>
              </a:rPr>
              <a:t>ba</a:t>
            </a:r>
            <a:r>
              <a:rPr lang="en-US" sz="1815" spc="-14" dirty="0" smtClean="0">
                <a:solidFill>
                  <a:srgbClr val="000099"/>
                </a:solidFill>
                <a:cs typeface="Verdana"/>
              </a:rPr>
              <a:t>l</a:t>
            </a:r>
            <a:r>
              <a:rPr lang="en-US" sz="1815" spc="-5" dirty="0" smtClean="0">
                <a:solidFill>
                  <a:srgbClr val="000099"/>
                </a:solidFill>
                <a:cs typeface="Verdana"/>
              </a:rPr>
              <a:t>a</a:t>
            </a:r>
            <a:r>
              <a:rPr lang="en-US" sz="1815" dirty="0" smtClean="0">
                <a:solidFill>
                  <a:srgbClr val="000099"/>
                </a:solidFill>
                <a:cs typeface="Verdana"/>
              </a:rPr>
              <a:t>nce de </a:t>
            </a:r>
            <a:r>
              <a:rPr sz="1815" dirty="0" smtClean="0">
                <a:solidFill>
                  <a:srgbClr val="000099"/>
                </a:solidFill>
                <a:latin typeface="Verdana"/>
                <a:cs typeface="Verdana"/>
              </a:rPr>
              <a:t>c</a:t>
            </a:r>
            <a:r>
              <a:rPr sz="1815" spc="-5" dirty="0" smtClean="0">
                <a:solidFill>
                  <a:srgbClr val="000099"/>
                </a:solidFill>
                <a:latin typeface="Verdana"/>
                <a:cs typeface="Verdana"/>
              </a:rPr>
              <a:t>arbo</a:t>
            </a:r>
            <a:r>
              <a:rPr sz="1815" dirty="0" smtClean="0">
                <a:solidFill>
                  <a:srgbClr val="000099"/>
                </a:solidFill>
                <a:latin typeface="Verdana"/>
                <a:cs typeface="Verdana"/>
              </a:rPr>
              <a:t>n</a:t>
            </a:r>
            <a:endParaRPr sz="1815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199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5" grpId="0"/>
      <p:bldP spid="96" grpId="0" animBg="1"/>
      <p:bldP spid="97" grpId="0"/>
      <p:bldP spid="98" grpId="0" animBg="1"/>
      <p:bldP spid="50" grpId="0"/>
      <p:bldP spid="99" grpId="0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47" y="297961"/>
            <a:ext cx="8032485" cy="6271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8" y="1597207"/>
            <a:ext cx="2447544" cy="1836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298" y="100483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Escalas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9080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597" y="98787"/>
            <a:ext cx="10864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Raices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la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vida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real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0" descr="Dr. Jerry Gl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6" y="1102486"/>
            <a:ext cx="1500937" cy="22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ofgvc.files.wordpress.com/2013/05/screen-shot-2013-05-09-at-5-10-38-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13" y="1135828"/>
            <a:ext cx="8239852" cy="519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76953" y="6488668"/>
            <a:ext cx="604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Conservation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esearch Institute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50" y="3361397"/>
            <a:ext cx="36370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Botanic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  www.usbg.gov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4" descr="File:Exposed mango tree roo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6" y="3876566"/>
            <a:ext cx="3315849" cy="244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0568" y="6405982"/>
            <a:ext cx="34841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Commons;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Aaron Escobar</a:t>
            </a:r>
          </a:p>
        </p:txBody>
      </p:sp>
      <p:pic>
        <p:nvPicPr>
          <p:cNvPr id="11" name="Picture 4" descr="Exposed - The Secret Life of Roo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88" y="1678631"/>
            <a:ext cx="2161365" cy="11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95098" y="1388901"/>
            <a:ext cx="2061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plantas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praderas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u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853934" y="2000824"/>
            <a:ext cx="4484132" cy="667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s-AR" sz="3867" b="1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E. Hugo Berbery</a:t>
            </a:r>
            <a:endParaRPr lang="es-AR" sz="3867" b="1" kern="0" dirty="0">
              <a:solidFill>
                <a:srgbClr val="000000"/>
              </a:solidFill>
              <a:latin typeface="Trebuchet MS" pitchFamily="34" charset="0"/>
              <a:ea typeface="Tahoma" pitchFamily="34" charset="0"/>
              <a:cs typeface="Tahoma" pitchFamily="34" charset="0"/>
              <a:sym typeface="Helvetica Neue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50451" y="4718722"/>
            <a:ext cx="3091101" cy="39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s-AR" sz="2109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berbery@umd.edu</a:t>
            </a:r>
            <a:endParaRPr lang="es-AR" sz="2109" kern="0" dirty="0">
              <a:solidFill>
                <a:srgbClr val="000000"/>
              </a:solidFill>
              <a:latin typeface="Trebuchet MS" pitchFamily="34" charset="0"/>
              <a:ea typeface="Tahoma" pitchFamily="34" charset="0"/>
              <a:cs typeface="Tahoma" pitchFamily="34" charset="0"/>
              <a:sym typeface="Helvetica Neue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853934" y="2938577"/>
            <a:ext cx="4484132" cy="50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s-AR" sz="2812" kern="0" dirty="0">
                <a:solidFill>
                  <a:srgbClr val="FFFFFF"/>
                </a:solidFill>
                <a:latin typeface="Trebuchet MS" pitchFamily="34" charset="0"/>
                <a:ea typeface="Tahoma" pitchFamily="34" charset="0"/>
                <a:cs typeface="Tahoma" pitchFamily="34" charset="0"/>
                <a:sym typeface="Helvetica Neue"/>
              </a:rPr>
              <a:t>Universidad de Maryland</a:t>
            </a:r>
            <a:endParaRPr lang="es-AR" sz="2812" b="1" kern="0" dirty="0">
              <a:solidFill>
                <a:srgbClr val="000000"/>
              </a:solidFill>
              <a:latin typeface="Trebuchet MS" pitchFamily="34" charset="0"/>
              <a:ea typeface="Tahoma" pitchFamily="34" charset="0"/>
              <a:cs typeface="Tahoma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76766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60937" y="119527"/>
            <a:ext cx="6930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cs typeface="+mn-cs"/>
              </a:rPr>
              <a:t>Schematic of the increasing levels of detail being added into surface modelling approaches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cs typeface="+mn-cs"/>
              </a:rPr>
              <a:t>SOURCE: 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cs typeface="+mn-cs"/>
              </a:rPr>
              <a:t>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cs typeface="+mn-cs"/>
              </a:rPr>
              <a:t> Pitman 2003.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8466" y="161151"/>
            <a:ext cx="4590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Land</a:t>
            </a: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Surface </a:t>
            </a:r>
            <a:r>
              <a:rPr kumimoji="0" lang="es-A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Models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400615" y="995454"/>
            <a:ext cx="3766088" cy="666427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6546" y="1106411"/>
            <a:ext cx="221688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Atmospheric Model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430842" y="2106967"/>
            <a:ext cx="3766086" cy="657147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6838" y="2101237"/>
            <a:ext cx="340830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Land Surface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(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water and energy budgets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400615" y="3200411"/>
            <a:ext cx="3766087" cy="666427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0615" y="3230603"/>
            <a:ext cx="370768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Vegetation phenology updated 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F(environment) especially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CO</a:t>
            </a:r>
            <a:r>
              <a:rPr kumimoji="0" lang="en-US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2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1400615" y="4333012"/>
            <a:ext cx="3766087" cy="666427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3878" y="4496949"/>
            <a:ext cx="235955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Vegetation Dynamics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1400615" y="5437327"/>
            <a:ext cx="3766087" cy="666427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51443" y="5448646"/>
            <a:ext cx="32644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Full terrestrial carbon cycle (above and below ground)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19" name="Curved Right Arrow 18"/>
          <p:cNvSpPr/>
          <p:nvPr/>
        </p:nvSpPr>
        <p:spPr bwMode="auto">
          <a:xfrm>
            <a:off x="842542" y="2541478"/>
            <a:ext cx="479941" cy="992146"/>
          </a:xfrm>
          <a:prstGeom prst="curvedRightArrow">
            <a:avLst>
              <a:gd name="adj1" fmla="val 16389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20" name="Curved Right Arrow 19"/>
          <p:cNvSpPr/>
          <p:nvPr/>
        </p:nvSpPr>
        <p:spPr bwMode="auto">
          <a:xfrm>
            <a:off x="838163" y="3669210"/>
            <a:ext cx="479941" cy="992146"/>
          </a:xfrm>
          <a:prstGeom prst="curvedRightArrow">
            <a:avLst>
              <a:gd name="adj1" fmla="val 16389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21" name="Curved Right Arrow 20"/>
          <p:cNvSpPr/>
          <p:nvPr/>
        </p:nvSpPr>
        <p:spPr bwMode="auto">
          <a:xfrm>
            <a:off x="828572" y="4831394"/>
            <a:ext cx="479941" cy="992146"/>
          </a:xfrm>
          <a:prstGeom prst="curvedRightArrow">
            <a:avLst>
              <a:gd name="adj1" fmla="val 16389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22" name="Curved Right Arrow 21"/>
          <p:cNvSpPr/>
          <p:nvPr/>
        </p:nvSpPr>
        <p:spPr bwMode="auto">
          <a:xfrm>
            <a:off x="842542" y="1303641"/>
            <a:ext cx="479941" cy="992146"/>
          </a:xfrm>
          <a:prstGeom prst="curvedRightArrow">
            <a:avLst>
              <a:gd name="adj1" fmla="val 16389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23" name="Curved Right Arrow 22"/>
          <p:cNvSpPr/>
          <p:nvPr/>
        </p:nvSpPr>
        <p:spPr bwMode="auto">
          <a:xfrm flipH="1" flipV="1">
            <a:off x="5305287" y="1243644"/>
            <a:ext cx="465240" cy="962361"/>
          </a:xfrm>
          <a:prstGeom prst="curvedRightArrow">
            <a:avLst>
              <a:gd name="adj1" fmla="val 16389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24" name="Curved Right Arrow 23"/>
          <p:cNvSpPr/>
          <p:nvPr/>
        </p:nvSpPr>
        <p:spPr bwMode="auto">
          <a:xfrm flipH="1" flipV="1">
            <a:off x="5282127" y="2477691"/>
            <a:ext cx="465240" cy="962361"/>
          </a:xfrm>
          <a:prstGeom prst="curvedRightArrow">
            <a:avLst>
              <a:gd name="adj1" fmla="val 16389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25" name="Curved Right Arrow 24"/>
          <p:cNvSpPr/>
          <p:nvPr/>
        </p:nvSpPr>
        <p:spPr bwMode="auto">
          <a:xfrm flipH="1" flipV="1">
            <a:off x="5228317" y="3585127"/>
            <a:ext cx="465240" cy="962361"/>
          </a:xfrm>
          <a:prstGeom prst="curvedRightArrow">
            <a:avLst>
              <a:gd name="adj1" fmla="val 16389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26" name="Curved Right Arrow 25"/>
          <p:cNvSpPr/>
          <p:nvPr/>
        </p:nvSpPr>
        <p:spPr bwMode="auto">
          <a:xfrm flipH="1" flipV="1">
            <a:off x="5217760" y="4692563"/>
            <a:ext cx="465240" cy="962361"/>
          </a:xfrm>
          <a:prstGeom prst="curvedRightArrow">
            <a:avLst>
              <a:gd name="adj1" fmla="val 16389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5075" y="1570935"/>
            <a:ext cx="9076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minutes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25075" y="2837496"/>
            <a:ext cx="105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Days to weeks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25075" y="3894369"/>
            <a:ext cx="105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Months to years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47488" y="5077327"/>
            <a:ext cx="105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Months to years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1200517" y="3443347"/>
            <a:ext cx="3177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Additional complexity, additional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mechanisms and feedbacks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564792" y="1491773"/>
            <a:ext cx="9486" cy="42492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ight Brace 32"/>
          <p:cNvSpPr/>
          <p:nvPr/>
        </p:nvSpPr>
        <p:spPr bwMode="auto">
          <a:xfrm>
            <a:off x="6239011" y="1868530"/>
            <a:ext cx="325466" cy="96103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34" name="Right Brace 33"/>
          <p:cNvSpPr/>
          <p:nvPr/>
        </p:nvSpPr>
        <p:spPr bwMode="auto">
          <a:xfrm>
            <a:off x="6239011" y="3082435"/>
            <a:ext cx="325466" cy="96103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35" name="Right Brace 34"/>
          <p:cNvSpPr/>
          <p:nvPr/>
        </p:nvSpPr>
        <p:spPr bwMode="auto">
          <a:xfrm>
            <a:off x="6239011" y="4331311"/>
            <a:ext cx="360299" cy="170211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32696" y="2111830"/>
            <a:ext cx="147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and 2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nd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generation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64477" y="3381792"/>
            <a:ext cx="118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rd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generation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32696" y="4999439"/>
            <a:ext cx="147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DGVM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39" name="object 5"/>
          <p:cNvSpPr/>
          <p:nvPr/>
        </p:nvSpPr>
        <p:spPr>
          <a:xfrm>
            <a:off x="7741451" y="1127639"/>
            <a:ext cx="2011023" cy="1535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29909"/>
            <a:endParaRPr sz="1634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b="7746"/>
          <a:stretch/>
        </p:blipFill>
        <p:spPr>
          <a:xfrm>
            <a:off x="9842493" y="1444965"/>
            <a:ext cx="2321623" cy="268160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536" y="3581847"/>
            <a:ext cx="2218305" cy="13327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2" name="Rectangle 41"/>
          <p:cNvSpPr/>
          <p:nvPr/>
        </p:nvSpPr>
        <p:spPr>
          <a:xfrm>
            <a:off x="10405757" y="4331311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3D82"/>
                </a:solidFill>
                <a:latin typeface="Helvetica" panose="020B0604020202020204" pitchFamily="34" charset="0"/>
              </a:rPr>
              <a:t>Adaptado</a:t>
            </a:r>
            <a:r>
              <a:rPr lang="en-US" sz="1400" dirty="0" smtClean="0">
                <a:solidFill>
                  <a:srgbClr val="003D82"/>
                </a:solidFill>
                <a:latin typeface="Helvetica" panose="020B0604020202020204" pitchFamily="34" charset="0"/>
              </a:rPr>
              <a:t> de </a:t>
            </a:r>
          </a:p>
          <a:p>
            <a:r>
              <a:rPr lang="en-US" sz="1400" dirty="0" err="1" smtClean="0">
                <a:solidFill>
                  <a:srgbClr val="003D82"/>
                </a:solidFill>
                <a:latin typeface="Helvetica" panose="020B0604020202020204" pitchFamily="34" charset="0"/>
              </a:rPr>
              <a:t>Nataliya</a:t>
            </a:r>
            <a:r>
              <a:rPr lang="en-US" sz="1400" dirty="0" smtClean="0">
                <a:solidFill>
                  <a:srgbClr val="003D82"/>
                </a:solidFill>
                <a:latin typeface="Helvetica" panose="020B0604020202020204" pitchFamily="34" charset="0"/>
              </a:rPr>
              <a:t> </a:t>
            </a:r>
            <a:r>
              <a:rPr lang="en-US" sz="1400" dirty="0" err="1">
                <a:solidFill>
                  <a:srgbClr val="003D82"/>
                </a:solidFill>
                <a:latin typeface="Helvetica" panose="020B0604020202020204" pitchFamily="34" charset="0"/>
              </a:rPr>
              <a:t>Bulygina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17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1182725" y="992179"/>
            <a:ext cx="2949780" cy="519598"/>
          </a:xfrm>
          <a:prstGeom prst="rect">
            <a:avLst/>
          </a:prstGeom>
        </p:spPr>
        <p:txBody>
          <a:bodyPr vert="horz" wrap="square" lIns="0" tIns="154909" rIns="0" bIns="0" rtlCol="0">
            <a:spAutoFit/>
          </a:bodyPr>
          <a:lstStyle>
            <a:lvl1pPr>
              <a:defRPr sz="2360" b="0" i="0">
                <a:solidFill>
                  <a:srgbClr val="C51437"/>
                </a:solidFill>
                <a:latin typeface="Impact"/>
                <a:ea typeface="+mj-ea"/>
                <a:cs typeface="Impact"/>
              </a:defRPr>
            </a:lvl1pPr>
          </a:lstStyle>
          <a:p>
            <a:pPr marL="11527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6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Primera</a:t>
            </a:r>
            <a:r>
              <a:rPr kumimoji="0" lang="en-US" sz="2360" b="0" i="0" u="none" strike="noStrike" kern="0" cap="none" spc="0" normalizeH="0" noProof="0" dirty="0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 </a:t>
            </a:r>
            <a:r>
              <a:rPr kumimoji="0" lang="en-US" sz="2360" b="0" i="0" u="none" strike="noStrike" kern="0" cap="none" spc="0" normalizeH="0" noProof="0" dirty="0" err="1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generacion</a:t>
            </a:r>
            <a:endParaRPr kumimoji="0" lang="en-US" sz="2360" b="0" i="0" u="none" strike="noStrike" kern="0" cap="none" spc="0" normalizeH="0" baseline="0" noProof="0" dirty="0">
              <a:ln>
                <a:noFill/>
              </a:ln>
              <a:solidFill>
                <a:srgbClr val="C51437"/>
              </a:solidFill>
              <a:effectLst/>
              <a:uLnTx/>
              <a:uFillTx/>
              <a:latin typeface="Impact"/>
              <a:ea typeface="+mj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86515" y="3655466"/>
            <a:ext cx="4731437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23" algn="ctr" defTabSz="829909"/>
            <a:r>
              <a:rPr lang="en-US" sz="1400" spc="109" dirty="0" err="1">
                <a:solidFill>
                  <a:srgbClr val="000099"/>
                </a:solidFill>
                <a:cs typeface="Verdana"/>
              </a:rPr>
              <a:t>D</a:t>
            </a:r>
            <a:r>
              <a:rPr lang="en-US" sz="1400" spc="123" dirty="0" err="1">
                <a:solidFill>
                  <a:srgbClr val="000099"/>
                </a:solidFill>
                <a:cs typeface="Verdana"/>
              </a:rPr>
              <a:t>e</a:t>
            </a:r>
            <a:r>
              <a:rPr lang="en-US" sz="1400" spc="127" dirty="0" err="1">
                <a:solidFill>
                  <a:srgbClr val="000099"/>
                </a:solidFill>
                <a:cs typeface="Verdana"/>
              </a:rPr>
              <a:t>a</a:t>
            </a:r>
            <a:r>
              <a:rPr lang="en-US" sz="1400" spc="123" dirty="0" err="1">
                <a:solidFill>
                  <a:srgbClr val="000099"/>
                </a:solidFill>
                <a:cs typeface="Verdana"/>
              </a:rPr>
              <a:t>r</a:t>
            </a:r>
            <a:r>
              <a:rPr lang="en-US" sz="1400" spc="141" dirty="0" err="1">
                <a:solidFill>
                  <a:srgbClr val="000099"/>
                </a:solidFill>
                <a:cs typeface="Verdana"/>
              </a:rPr>
              <a:t>d</a:t>
            </a:r>
            <a:r>
              <a:rPr lang="en-US" sz="1400" spc="150" dirty="0" err="1">
                <a:solidFill>
                  <a:srgbClr val="000099"/>
                </a:solidFill>
                <a:cs typeface="Verdana"/>
              </a:rPr>
              <a:t>o</a:t>
            </a:r>
            <a:r>
              <a:rPr lang="en-US" sz="1400" spc="123" dirty="0" err="1">
                <a:solidFill>
                  <a:srgbClr val="000099"/>
                </a:solidFill>
                <a:cs typeface="Verdana"/>
              </a:rPr>
              <a:t>r</a:t>
            </a:r>
            <a:r>
              <a:rPr lang="en-US" sz="1400" spc="127" dirty="0" err="1">
                <a:solidFill>
                  <a:srgbClr val="000099"/>
                </a:solidFill>
                <a:cs typeface="Verdana"/>
              </a:rPr>
              <a:t>ff</a:t>
            </a:r>
            <a:r>
              <a:rPr lang="en-US" sz="1400" spc="-5" dirty="0">
                <a:solidFill>
                  <a:srgbClr val="000099"/>
                </a:solidFill>
                <a:cs typeface="Verdana"/>
              </a:rPr>
              <a:t>,</a:t>
            </a:r>
            <a:r>
              <a:rPr lang="en-US" sz="1400" spc="-45" dirty="0">
                <a:solidFill>
                  <a:srgbClr val="000099"/>
                </a:solidFill>
                <a:cs typeface="Verdana"/>
              </a:rPr>
              <a:t> </a:t>
            </a:r>
            <a:r>
              <a:rPr lang="en-US" sz="1400" spc="136" dirty="0" smtClean="0">
                <a:solidFill>
                  <a:srgbClr val="000099"/>
                </a:solidFill>
                <a:cs typeface="Verdana"/>
              </a:rPr>
              <a:t>1978</a:t>
            </a:r>
            <a:r>
              <a:rPr lang="en-US" sz="1400" spc="-95" dirty="0" smtClean="0">
                <a:solidFill>
                  <a:srgbClr val="000099"/>
                </a:solidFill>
                <a:cs typeface="Verdana"/>
              </a:rPr>
              <a:t>;</a:t>
            </a:r>
            <a:r>
              <a:rPr lang="en-US" sz="1400" dirty="0" smtClean="0">
                <a:solidFill>
                  <a:prstClr val="black"/>
                </a:solidFill>
                <a:cs typeface="Verdana"/>
              </a:rPr>
              <a:t> </a:t>
            </a:r>
            <a:r>
              <a:rPr lang="en-US" sz="1400" spc="109" dirty="0" smtClean="0">
                <a:solidFill>
                  <a:srgbClr val="000099"/>
                </a:solidFill>
                <a:cs typeface="Verdana"/>
              </a:rPr>
              <a:t>D</a:t>
            </a:r>
            <a:r>
              <a:rPr lang="en-US" sz="1400" spc="118" dirty="0" smtClean="0">
                <a:solidFill>
                  <a:srgbClr val="000099"/>
                </a:solidFill>
                <a:cs typeface="Verdana"/>
              </a:rPr>
              <a:t>ic</a:t>
            </a:r>
            <a:r>
              <a:rPr lang="en-US" sz="1400" spc="141" dirty="0" smtClean="0">
                <a:solidFill>
                  <a:srgbClr val="000099"/>
                </a:solidFill>
                <a:cs typeface="Verdana"/>
              </a:rPr>
              <a:t>k</a:t>
            </a:r>
            <a:r>
              <a:rPr lang="en-US" sz="1400" spc="118" dirty="0" smtClean="0">
                <a:solidFill>
                  <a:srgbClr val="000099"/>
                </a:solidFill>
                <a:cs typeface="Verdana"/>
              </a:rPr>
              <a:t>i</a:t>
            </a:r>
            <a:r>
              <a:rPr lang="en-US" sz="1400" spc="141" dirty="0" smtClean="0">
                <a:solidFill>
                  <a:srgbClr val="000099"/>
                </a:solidFill>
                <a:cs typeface="Verdana"/>
              </a:rPr>
              <a:t>n</a:t>
            </a:r>
            <a:r>
              <a:rPr lang="en-US" sz="1400" spc="127" dirty="0" smtClean="0">
                <a:solidFill>
                  <a:srgbClr val="000099"/>
                </a:solidFill>
                <a:cs typeface="Verdana"/>
              </a:rPr>
              <a:t>s</a:t>
            </a:r>
            <a:r>
              <a:rPr lang="en-US" sz="1400" spc="150" dirty="0" smtClean="0">
                <a:solidFill>
                  <a:srgbClr val="000099"/>
                </a:solidFill>
                <a:cs typeface="Verdana"/>
              </a:rPr>
              <a:t>o</a:t>
            </a:r>
            <a:r>
              <a:rPr lang="en-US" sz="1400" spc="141" dirty="0" smtClean="0">
                <a:solidFill>
                  <a:srgbClr val="000099"/>
                </a:solidFill>
                <a:cs typeface="Verdana"/>
              </a:rPr>
              <a:t>n</a:t>
            </a:r>
            <a:r>
              <a:rPr lang="en-US" sz="1400" spc="-5" dirty="0">
                <a:solidFill>
                  <a:srgbClr val="000099"/>
                </a:solidFill>
                <a:cs typeface="Verdana"/>
              </a:rPr>
              <a:t>,</a:t>
            </a:r>
            <a:r>
              <a:rPr lang="en-US" sz="1400" spc="-45" dirty="0">
                <a:solidFill>
                  <a:srgbClr val="000099"/>
                </a:solidFill>
                <a:cs typeface="Verdana"/>
              </a:rPr>
              <a:t> </a:t>
            </a:r>
            <a:r>
              <a:rPr lang="en-US" sz="1400" spc="136" dirty="0">
                <a:solidFill>
                  <a:srgbClr val="000099"/>
                </a:solidFill>
                <a:cs typeface="Verdana"/>
              </a:rPr>
              <a:t>1983</a:t>
            </a:r>
            <a:r>
              <a:rPr lang="en-US" sz="1400" spc="-18" dirty="0">
                <a:solidFill>
                  <a:srgbClr val="000099"/>
                </a:solidFill>
                <a:cs typeface="Verdana"/>
              </a:rPr>
              <a:t> </a:t>
            </a:r>
            <a:r>
              <a:rPr lang="en-US" sz="1400" spc="163" dirty="0">
                <a:solidFill>
                  <a:srgbClr val="000099"/>
                </a:solidFill>
                <a:cs typeface="Verdana"/>
              </a:rPr>
              <a:t>(</a:t>
            </a:r>
            <a:r>
              <a:rPr lang="en-US" sz="1400" spc="132" dirty="0">
                <a:solidFill>
                  <a:srgbClr val="000099"/>
                </a:solidFill>
                <a:cs typeface="Verdana"/>
              </a:rPr>
              <a:t>B</a:t>
            </a:r>
            <a:r>
              <a:rPr lang="en-US" sz="1400" spc="168" dirty="0">
                <a:solidFill>
                  <a:srgbClr val="000099"/>
                </a:solidFill>
                <a:cs typeface="Verdana"/>
              </a:rPr>
              <a:t>A</a:t>
            </a:r>
            <a:r>
              <a:rPr lang="en-US" sz="1400" spc="118" dirty="0">
                <a:solidFill>
                  <a:srgbClr val="000099"/>
                </a:solidFill>
                <a:cs typeface="Verdana"/>
              </a:rPr>
              <a:t>T</a:t>
            </a:r>
            <a:r>
              <a:rPr lang="en-US" sz="1400" spc="50" dirty="0">
                <a:solidFill>
                  <a:srgbClr val="000099"/>
                </a:solidFill>
                <a:cs typeface="Verdana"/>
              </a:rPr>
              <a:t>S</a:t>
            </a:r>
            <a:r>
              <a:rPr lang="en-US" sz="1400" spc="163" dirty="0">
                <a:solidFill>
                  <a:srgbClr val="000099"/>
                </a:solidFill>
                <a:cs typeface="Verdana"/>
              </a:rPr>
              <a:t>)</a:t>
            </a:r>
            <a:r>
              <a:rPr lang="en-US" sz="1400" spc="-95" dirty="0">
                <a:solidFill>
                  <a:srgbClr val="000099"/>
                </a:solidFill>
                <a:cs typeface="Verdana"/>
              </a:rPr>
              <a:t>;</a:t>
            </a:r>
            <a:endParaRPr lang="en-US" sz="1400" dirty="0">
              <a:solidFill>
                <a:prstClr val="black"/>
              </a:solidFill>
              <a:cs typeface="Verdana"/>
            </a:endParaRPr>
          </a:p>
          <a:p>
            <a:pPr marL="96823" algn="ctr" defTabSz="829909">
              <a:spcBef>
                <a:spcPts val="436"/>
              </a:spcBef>
            </a:pPr>
            <a:r>
              <a:rPr lang="en-US" sz="1400" spc="50" dirty="0">
                <a:solidFill>
                  <a:srgbClr val="000099"/>
                </a:solidFill>
                <a:cs typeface="Verdana"/>
              </a:rPr>
              <a:t>S</a:t>
            </a:r>
            <a:r>
              <a:rPr lang="en-US" sz="1400" spc="123" dirty="0">
                <a:solidFill>
                  <a:srgbClr val="000099"/>
                </a:solidFill>
                <a:cs typeface="Verdana"/>
              </a:rPr>
              <a:t>e</a:t>
            </a:r>
            <a:r>
              <a:rPr lang="en-US" sz="1400" spc="118" dirty="0">
                <a:solidFill>
                  <a:srgbClr val="000099"/>
                </a:solidFill>
                <a:cs typeface="Verdana"/>
              </a:rPr>
              <a:t>ll</a:t>
            </a:r>
            <a:r>
              <a:rPr lang="en-US" sz="1400" spc="123" dirty="0">
                <a:solidFill>
                  <a:srgbClr val="000099"/>
                </a:solidFill>
                <a:cs typeface="Verdana"/>
              </a:rPr>
              <a:t>er</a:t>
            </a:r>
            <a:r>
              <a:rPr lang="en-US" sz="1400" spc="127" dirty="0">
                <a:solidFill>
                  <a:srgbClr val="000099"/>
                </a:solidFill>
                <a:cs typeface="Verdana"/>
              </a:rPr>
              <a:t>s</a:t>
            </a:r>
            <a:r>
              <a:rPr lang="en-US" sz="1400" spc="-5" dirty="0">
                <a:solidFill>
                  <a:srgbClr val="000099"/>
                </a:solidFill>
                <a:cs typeface="Verdana"/>
              </a:rPr>
              <a:t>,</a:t>
            </a:r>
            <a:r>
              <a:rPr lang="en-US" sz="1400" spc="-36" dirty="0">
                <a:solidFill>
                  <a:srgbClr val="000099"/>
                </a:solidFill>
                <a:cs typeface="Verdana"/>
              </a:rPr>
              <a:t> </a:t>
            </a:r>
            <a:r>
              <a:rPr lang="en-US" sz="1400" spc="136" dirty="0">
                <a:solidFill>
                  <a:srgbClr val="000099"/>
                </a:solidFill>
                <a:cs typeface="Verdana"/>
              </a:rPr>
              <a:t>1986</a:t>
            </a:r>
            <a:r>
              <a:rPr lang="en-US" sz="1400" spc="-27" dirty="0">
                <a:solidFill>
                  <a:srgbClr val="000099"/>
                </a:solidFill>
                <a:cs typeface="Verdana"/>
              </a:rPr>
              <a:t> </a:t>
            </a:r>
            <a:r>
              <a:rPr lang="en-US" sz="1400" spc="163" dirty="0">
                <a:solidFill>
                  <a:srgbClr val="000099"/>
                </a:solidFill>
                <a:cs typeface="Verdana"/>
              </a:rPr>
              <a:t>(</a:t>
            </a:r>
            <a:r>
              <a:rPr lang="en-US" sz="1400" spc="50" dirty="0" err="1">
                <a:solidFill>
                  <a:srgbClr val="000099"/>
                </a:solidFill>
                <a:cs typeface="Verdana"/>
              </a:rPr>
              <a:t>S</a:t>
            </a:r>
            <a:r>
              <a:rPr lang="en-US" sz="1400" spc="118" dirty="0" err="1">
                <a:solidFill>
                  <a:srgbClr val="000099"/>
                </a:solidFill>
                <a:cs typeface="Verdana"/>
              </a:rPr>
              <a:t>i</a:t>
            </a:r>
            <a:r>
              <a:rPr lang="en-US" sz="1400" spc="132" dirty="0" err="1">
                <a:solidFill>
                  <a:srgbClr val="000099"/>
                </a:solidFill>
                <a:cs typeface="Verdana"/>
              </a:rPr>
              <a:t>B</a:t>
            </a:r>
            <a:r>
              <a:rPr lang="en-US" sz="1400" spc="163" dirty="0">
                <a:solidFill>
                  <a:srgbClr val="000099"/>
                </a:solidFill>
                <a:cs typeface="Verdana"/>
              </a:rPr>
              <a:t>)</a:t>
            </a:r>
            <a:r>
              <a:rPr lang="en-US" sz="1400" spc="-95" dirty="0">
                <a:solidFill>
                  <a:srgbClr val="000099"/>
                </a:solidFill>
                <a:cs typeface="Verdana"/>
              </a:rPr>
              <a:t>:</a:t>
            </a:r>
            <a:endParaRPr lang="en-US" sz="1400" dirty="0">
              <a:solidFill>
                <a:prstClr val="black"/>
              </a:solidFill>
              <a:cs typeface="Verdana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7377344" y="992179"/>
            <a:ext cx="2949780" cy="519598"/>
          </a:xfrm>
          <a:prstGeom prst="rect">
            <a:avLst/>
          </a:prstGeom>
        </p:spPr>
        <p:txBody>
          <a:bodyPr vert="horz" wrap="square" lIns="0" tIns="154909" rIns="0" bIns="0" rtlCol="0">
            <a:spAutoFit/>
          </a:bodyPr>
          <a:lstStyle>
            <a:lvl1pPr>
              <a:defRPr sz="2360" b="0" i="0">
                <a:solidFill>
                  <a:srgbClr val="C51437"/>
                </a:solidFill>
                <a:latin typeface="Impact"/>
                <a:ea typeface="+mj-ea"/>
                <a:cs typeface="Impact"/>
              </a:defRPr>
            </a:lvl1pPr>
          </a:lstStyle>
          <a:p>
            <a:pPr marL="11527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6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Segunda</a:t>
            </a:r>
            <a:r>
              <a:rPr kumimoji="0" lang="en-US" sz="2360" b="0" i="0" u="none" strike="noStrike" kern="0" cap="none" spc="0" normalizeH="0" noProof="0" dirty="0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 </a:t>
            </a:r>
            <a:r>
              <a:rPr kumimoji="0" lang="en-US" sz="2360" b="0" i="0" u="none" strike="noStrike" kern="0" cap="none" spc="0" normalizeH="0" noProof="0" dirty="0" err="1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generacion</a:t>
            </a:r>
            <a:endParaRPr kumimoji="0" lang="en-US" sz="2360" b="0" i="0" u="none" strike="noStrike" kern="0" cap="none" spc="0" normalizeH="0" baseline="0" noProof="0" dirty="0">
              <a:ln>
                <a:noFill/>
              </a:ln>
              <a:solidFill>
                <a:srgbClr val="C51437"/>
              </a:solidFill>
              <a:effectLst/>
              <a:uLnTx/>
              <a:uFillTx/>
              <a:latin typeface="Impact"/>
              <a:ea typeface="+mj-ea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328467" y="3942724"/>
            <a:ext cx="2949780" cy="519598"/>
          </a:xfrm>
          <a:prstGeom prst="rect">
            <a:avLst/>
          </a:prstGeom>
        </p:spPr>
        <p:txBody>
          <a:bodyPr vert="horz" wrap="square" lIns="0" tIns="154909" rIns="0" bIns="0" rtlCol="0">
            <a:spAutoFit/>
          </a:bodyPr>
          <a:lstStyle>
            <a:lvl1pPr>
              <a:defRPr sz="2360" b="0" i="0">
                <a:solidFill>
                  <a:srgbClr val="C51437"/>
                </a:solidFill>
                <a:latin typeface="Impact"/>
                <a:ea typeface="+mj-ea"/>
                <a:cs typeface="Impact"/>
              </a:defRPr>
            </a:lvl1pPr>
          </a:lstStyle>
          <a:p>
            <a:pPr marL="11527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6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Tercera</a:t>
            </a:r>
            <a:r>
              <a:rPr kumimoji="0" lang="en-US" sz="2360" b="0" i="0" u="none" strike="noStrike" kern="0" cap="none" spc="0" normalizeH="0" baseline="0" noProof="0" dirty="0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 </a:t>
            </a:r>
            <a:r>
              <a:rPr kumimoji="0" lang="en-US" sz="2360" b="0" i="0" u="none" strike="noStrike" kern="0" cap="none" spc="0" normalizeH="0" noProof="0" dirty="0" err="1" smtClean="0">
                <a:ln>
                  <a:noFill/>
                </a:ln>
                <a:solidFill>
                  <a:srgbClr val="C51437"/>
                </a:solidFill>
                <a:effectLst/>
                <a:uLnTx/>
                <a:uFillTx/>
                <a:latin typeface="Impact"/>
                <a:ea typeface="+mj-ea"/>
              </a:rPr>
              <a:t>generacion</a:t>
            </a:r>
            <a:endParaRPr kumimoji="0" lang="en-US" sz="2360" b="0" i="0" u="none" strike="noStrike" kern="0" cap="none" spc="0" normalizeH="0" baseline="0" noProof="0" dirty="0">
              <a:ln>
                <a:noFill/>
              </a:ln>
              <a:solidFill>
                <a:srgbClr val="C51437"/>
              </a:solidFill>
              <a:effectLst/>
              <a:uLnTx/>
              <a:uFillTx/>
              <a:latin typeface="Impact"/>
              <a:ea typeface="+mj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4713" y="3049810"/>
            <a:ext cx="3317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27" algn="ctr" defTabSz="829909"/>
            <a:r>
              <a:rPr lang="de-DE" sz="1400" spc="185" dirty="0">
                <a:solidFill>
                  <a:srgbClr val="000099"/>
                </a:solidFill>
                <a:cs typeface="Verdana"/>
              </a:rPr>
              <a:t>M</a:t>
            </a:r>
            <a:r>
              <a:rPr lang="de-DE" sz="1400" spc="127" dirty="0">
                <a:solidFill>
                  <a:srgbClr val="000099"/>
                </a:solidFill>
                <a:cs typeface="Verdana"/>
              </a:rPr>
              <a:t>a</a:t>
            </a:r>
            <a:r>
              <a:rPr lang="de-DE" sz="1400" spc="141" dirty="0">
                <a:solidFill>
                  <a:srgbClr val="000099"/>
                </a:solidFill>
                <a:cs typeface="Verdana"/>
              </a:rPr>
              <a:t>n</a:t>
            </a:r>
            <a:r>
              <a:rPr lang="de-DE" sz="1400" spc="127" dirty="0">
                <a:solidFill>
                  <a:srgbClr val="000099"/>
                </a:solidFill>
                <a:cs typeface="Verdana"/>
              </a:rPr>
              <a:t>a</a:t>
            </a:r>
            <a:r>
              <a:rPr lang="de-DE" sz="1400" spc="141" dirty="0">
                <a:solidFill>
                  <a:srgbClr val="000099"/>
                </a:solidFill>
                <a:cs typeface="Verdana"/>
              </a:rPr>
              <a:t>b</a:t>
            </a:r>
            <a:r>
              <a:rPr lang="de-DE" sz="1400" spc="123" dirty="0">
                <a:solidFill>
                  <a:srgbClr val="000099"/>
                </a:solidFill>
                <a:cs typeface="Verdana"/>
              </a:rPr>
              <a:t>e</a:t>
            </a:r>
            <a:r>
              <a:rPr lang="de-DE" sz="1400" spc="-5" dirty="0">
                <a:solidFill>
                  <a:srgbClr val="000099"/>
                </a:solidFill>
                <a:cs typeface="Verdana"/>
              </a:rPr>
              <a:t>,</a:t>
            </a:r>
            <a:r>
              <a:rPr lang="de-DE" sz="1400" spc="-45" dirty="0">
                <a:solidFill>
                  <a:srgbClr val="000099"/>
                </a:solidFill>
                <a:cs typeface="Verdana"/>
              </a:rPr>
              <a:t> </a:t>
            </a:r>
            <a:r>
              <a:rPr lang="de-DE" sz="1400" spc="136" dirty="0">
                <a:solidFill>
                  <a:srgbClr val="000099"/>
                </a:solidFill>
                <a:cs typeface="Verdana"/>
              </a:rPr>
              <a:t>1969</a:t>
            </a:r>
            <a:r>
              <a:rPr lang="de-DE" sz="1400" spc="-95" dirty="0">
                <a:solidFill>
                  <a:srgbClr val="000099"/>
                </a:solidFill>
                <a:cs typeface="Verdana"/>
              </a:rPr>
              <a:t>:</a:t>
            </a:r>
            <a:endParaRPr lang="de-DE" sz="1400" dirty="0">
              <a:solidFill>
                <a:prstClr val="black"/>
              </a:solidFill>
              <a:cs typeface="Verdana"/>
            </a:endParaRPr>
          </a:p>
          <a:p>
            <a:pPr algn="ctr" defTabSz="829909">
              <a:spcBef>
                <a:spcPts val="23"/>
              </a:spcBef>
            </a:pPr>
            <a:r>
              <a:rPr lang="de-DE" sz="1400" dirty="0">
                <a:solidFill>
                  <a:srgbClr val="000099"/>
                </a:solidFill>
                <a:cs typeface="Verdana"/>
              </a:rPr>
              <a:t>(‘M</a:t>
            </a:r>
            <a:r>
              <a:rPr lang="de-DE" sz="1400" spc="-5" dirty="0">
                <a:solidFill>
                  <a:srgbClr val="000099"/>
                </a:solidFill>
                <a:cs typeface="Verdana"/>
              </a:rPr>
              <a:t>a</a:t>
            </a:r>
            <a:r>
              <a:rPr lang="de-DE" sz="1400" dirty="0">
                <a:solidFill>
                  <a:srgbClr val="000099"/>
                </a:solidFill>
                <a:cs typeface="Verdana"/>
              </a:rPr>
              <a:t>n</a:t>
            </a:r>
            <a:r>
              <a:rPr lang="de-DE" sz="1400" spc="-5" dirty="0">
                <a:solidFill>
                  <a:srgbClr val="000099"/>
                </a:solidFill>
                <a:cs typeface="Verdana"/>
              </a:rPr>
              <a:t>ab</a:t>
            </a:r>
            <a:r>
              <a:rPr lang="de-DE" sz="1400" dirty="0">
                <a:solidFill>
                  <a:srgbClr val="000099"/>
                </a:solidFill>
                <a:cs typeface="Verdana"/>
              </a:rPr>
              <a:t>e</a:t>
            </a:r>
            <a:r>
              <a:rPr lang="de-DE" sz="1400" spc="-36" dirty="0">
                <a:solidFill>
                  <a:srgbClr val="000099"/>
                </a:solidFill>
                <a:cs typeface="Verdana"/>
              </a:rPr>
              <a:t> </a:t>
            </a:r>
            <a:r>
              <a:rPr lang="de-DE" sz="1400" spc="-5" dirty="0">
                <a:solidFill>
                  <a:srgbClr val="000099"/>
                </a:solidFill>
                <a:cs typeface="Verdana"/>
              </a:rPr>
              <a:t>b</a:t>
            </a:r>
            <a:r>
              <a:rPr lang="de-DE" sz="1400" dirty="0">
                <a:solidFill>
                  <a:srgbClr val="000099"/>
                </a:solidFill>
                <a:cs typeface="Verdana"/>
              </a:rPr>
              <a:t>uc</a:t>
            </a:r>
            <a:r>
              <a:rPr lang="de-DE" sz="1400" spc="-23" dirty="0">
                <a:solidFill>
                  <a:srgbClr val="000099"/>
                </a:solidFill>
                <a:cs typeface="Verdana"/>
              </a:rPr>
              <a:t>k</a:t>
            </a:r>
            <a:r>
              <a:rPr lang="de-DE" sz="1400" spc="-9" dirty="0">
                <a:solidFill>
                  <a:srgbClr val="000099"/>
                </a:solidFill>
                <a:cs typeface="Verdana"/>
              </a:rPr>
              <a:t>e</a:t>
            </a:r>
            <a:r>
              <a:rPr lang="de-DE" sz="1400" dirty="0">
                <a:solidFill>
                  <a:srgbClr val="000099"/>
                </a:solidFill>
                <a:cs typeface="Verdana"/>
              </a:rPr>
              <a:t>t</a:t>
            </a:r>
            <a:r>
              <a:rPr lang="de-DE" sz="1400" spc="-18" dirty="0">
                <a:solidFill>
                  <a:srgbClr val="000099"/>
                </a:solidFill>
                <a:cs typeface="Verdana"/>
              </a:rPr>
              <a:t> </a:t>
            </a:r>
            <a:r>
              <a:rPr lang="de-DE" sz="1400" spc="-5" dirty="0">
                <a:solidFill>
                  <a:srgbClr val="000099"/>
                </a:solidFill>
                <a:cs typeface="Verdana"/>
              </a:rPr>
              <a:t>mod</a:t>
            </a:r>
            <a:r>
              <a:rPr lang="de-DE" sz="1400" spc="-9" dirty="0">
                <a:solidFill>
                  <a:srgbClr val="000099"/>
                </a:solidFill>
                <a:cs typeface="Verdana"/>
              </a:rPr>
              <a:t>e</a:t>
            </a:r>
            <a:r>
              <a:rPr lang="de-DE" sz="1400" spc="-14" dirty="0">
                <a:solidFill>
                  <a:srgbClr val="000099"/>
                </a:solidFill>
                <a:cs typeface="Verdana"/>
              </a:rPr>
              <a:t>l</a:t>
            </a:r>
            <a:r>
              <a:rPr lang="de-DE" sz="1400" dirty="0">
                <a:solidFill>
                  <a:srgbClr val="000099"/>
                </a:solidFill>
                <a:cs typeface="Verdana"/>
              </a:rPr>
              <a:t>’)</a:t>
            </a:r>
            <a:endParaRPr lang="de-DE" sz="1400" dirty="0">
              <a:solidFill>
                <a:prstClr val="black"/>
              </a:solidFill>
              <a:cs typeface="Verdan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970" y="1696018"/>
            <a:ext cx="33172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heat conduction into the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Constant soil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Fixed soil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Water content limited 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Saturation excess runoff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8467" y="5586158"/>
            <a:ext cx="2369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6823" algn="ctr" defTabSz="829909"/>
            <a:r>
              <a:rPr lang="en-US" sz="1400" spc="109" dirty="0">
                <a:solidFill>
                  <a:srgbClr val="000099"/>
                </a:solidFill>
                <a:cs typeface="Verdana"/>
              </a:rPr>
              <a:t>Collatz et al, 1991; </a:t>
            </a:r>
          </a:p>
          <a:p>
            <a:pPr marL="96823" algn="ctr" defTabSz="829909"/>
            <a:r>
              <a:rPr lang="en-US" sz="1400" spc="109" dirty="0">
                <a:solidFill>
                  <a:srgbClr val="000099"/>
                </a:solidFill>
                <a:cs typeface="Verdana"/>
              </a:rPr>
              <a:t>Sellers et al, 1992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44713" y="4629260"/>
            <a:ext cx="3502320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7" marR="4611" indent="-163100" defTabSz="829909">
              <a:buFont typeface="Microsoft Sans Serif"/>
              <a:buChar char="•"/>
              <a:tabLst>
                <a:tab pos="175203" algn="l"/>
              </a:tabLst>
            </a:pPr>
            <a:r>
              <a:rPr lang="en-US" sz="1400" spc="-5" dirty="0">
                <a:cs typeface="Verdana"/>
              </a:rPr>
              <a:t>S</a:t>
            </a:r>
            <a:r>
              <a:rPr lang="en-US" sz="1400" spc="-9" dirty="0">
                <a:cs typeface="Verdana"/>
              </a:rPr>
              <a:t>e</a:t>
            </a:r>
            <a:r>
              <a:rPr lang="en-US" sz="1400" spc="-5" dirty="0">
                <a:cs typeface="Verdana"/>
              </a:rPr>
              <a:t>m</a:t>
            </a:r>
            <a:r>
              <a:rPr lang="en-US" sz="1400" spc="-14" dirty="0">
                <a:cs typeface="Verdana"/>
              </a:rPr>
              <a:t>i</a:t>
            </a:r>
            <a:r>
              <a:rPr lang="en-US" sz="1400" dirty="0">
                <a:cs typeface="Verdana"/>
              </a:rPr>
              <a:t>-</a:t>
            </a:r>
            <a:r>
              <a:rPr lang="en-US" sz="1400" spc="-9" dirty="0">
                <a:cs typeface="Verdana"/>
              </a:rPr>
              <a:t>e</a:t>
            </a:r>
            <a:r>
              <a:rPr lang="en-US" sz="1400" spc="-5" dirty="0">
                <a:cs typeface="Verdana"/>
              </a:rPr>
              <a:t>mp</a:t>
            </a:r>
            <a:r>
              <a:rPr lang="en-US" sz="1400" spc="-14" dirty="0">
                <a:cs typeface="Verdana"/>
              </a:rPr>
              <a:t>i</a:t>
            </a:r>
            <a:r>
              <a:rPr lang="en-US" sz="1400" spc="-5" dirty="0">
                <a:cs typeface="Verdana"/>
              </a:rPr>
              <a:t>r</a:t>
            </a:r>
            <a:r>
              <a:rPr lang="en-US" sz="1400" spc="-14" dirty="0">
                <a:cs typeface="Verdana"/>
              </a:rPr>
              <a:t>i</a:t>
            </a:r>
            <a:r>
              <a:rPr lang="en-US" sz="1400" dirty="0">
                <a:cs typeface="Verdana"/>
              </a:rPr>
              <a:t>c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l</a:t>
            </a:r>
            <a:r>
              <a:rPr lang="en-US" sz="1400" spc="14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r</a:t>
            </a:r>
            <a:r>
              <a:rPr lang="en-US" sz="1400" spc="-9" dirty="0">
                <a:cs typeface="Verdana"/>
              </a:rPr>
              <a:t>e</a:t>
            </a:r>
            <a:r>
              <a:rPr lang="en-US" sz="1400" spc="-5" dirty="0">
                <a:cs typeface="Verdana"/>
              </a:rPr>
              <a:t>pr</a:t>
            </a:r>
            <a:r>
              <a:rPr lang="en-US" sz="1400" spc="-9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s</a:t>
            </a:r>
            <a:r>
              <a:rPr lang="en-US" sz="1400" spc="-9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nt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t</a:t>
            </a:r>
            <a:r>
              <a:rPr lang="en-US" sz="1400" spc="-14" dirty="0">
                <a:cs typeface="Verdana"/>
              </a:rPr>
              <a:t>i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n</a:t>
            </a:r>
            <a:r>
              <a:rPr lang="en-US" sz="1400" spc="-27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f </a:t>
            </a:r>
            <a:endParaRPr lang="en-US" sz="1400" dirty="0" smtClean="0">
              <a:cs typeface="Verdana"/>
            </a:endParaRPr>
          </a:p>
          <a:p>
            <a:pPr marL="11527" marR="4611" defTabSz="829909">
              <a:tabLst>
                <a:tab pos="175203" algn="l"/>
              </a:tabLst>
            </a:pPr>
            <a:r>
              <a:rPr lang="en-US" sz="1400" spc="-9" dirty="0">
                <a:cs typeface="Verdana"/>
              </a:rPr>
              <a:t>	</a:t>
            </a:r>
            <a:r>
              <a:rPr lang="en-US" sz="1400" spc="-9" dirty="0" smtClean="0">
                <a:cs typeface="Verdana"/>
              </a:rPr>
              <a:t>ve</a:t>
            </a:r>
            <a:r>
              <a:rPr lang="en-US" sz="1400" spc="-5" dirty="0" smtClean="0">
                <a:cs typeface="Verdana"/>
              </a:rPr>
              <a:t>g</a:t>
            </a:r>
            <a:r>
              <a:rPr lang="en-US" sz="1400" spc="-9" dirty="0" smtClean="0">
                <a:cs typeface="Verdana"/>
              </a:rPr>
              <a:t>e</a:t>
            </a:r>
            <a:r>
              <a:rPr lang="en-US" sz="1400" dirty="0" smtClean="0">
                <a:cs typeface="Verdana"/>
              </a:rPr>
              <a:t>t</a:t>
            </a:r>
            <a:r>
              <a:rPr lang="en-US" sz="1400" spc="-5" dirty="0" smtClean="0">
                <a:cs typeface="Verdana"/>
              </a:rPr>
              <a:t>a</a:t>
            </a:r>
            <a:r>
              <a:rPr lang="en-US" sz="1400" dirty="0" smtClean="0">
                <a:cs typeface="Verdana"/>
              </a:rPr>
              <a:t>t</a:t>
            </a:r>
            <a:r>
              <a:rPr lang="en-US" sz="1400" spc="-14" dirty="0" smtClean="0">
                <a:cs typeface="Verdana"/>
              </a:rPr>
              <a:t>i</a:t>
            </a:r>
            <a:r>
              <a:rPr lang="en-US" sz="1400" spc="-5" dirty="0" smtClean="0">
                <a:cs typeface="Verdana"/>
              </a:rPr>
              <a:t>o</a:t>
            </a:r>
            <a:r>
              <a:rPr lang="en-US" sz="1400" dirty="0" smtClean="0">
                <a:cs typeface="Verdana"/>
              </a:rPr>
              <a:t>n</a:t>
            </a:r>
            <a:r>
              <a:rPr lang="en-US" sz="1400" spc="-27" dirty="0" smtClean="0">
                <a:cs typeface="Verdana"/>
              </a:rPr>
              <a:t> </a:t>
            </a:r>
            <a:r>
              <a:rPr lang="en-US" sz="1400" dirty="0">
                <a:cs typeface="Verdana"/>
              </a:rPr>
              <a:t>c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n</a:t>
            </a:r>
            <a:r>
              <a:rPr lang="en-US" sz="1400" spc="-5" dirty="0">
                <a:cs typeface="Verdana"/>
              </a:rPr>
              <a:t>d</a:t>
            </a:r>
            <a:r>
              <a:rPr lang="en-US" sz="1400" dirty="0">
                <a:cs typeface="Verdana"/>
              </a:rPr>
              <a:t>uct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nce</a:t>
            </a:r>
            <a:r>
              <a:rPr lang="en-US" sz="1400" spc="-59" dirty="0">
                <a:cs typeface="Verdana"/>
              </a:rPr>
              <a:t> </a:t>
            </a:r>
            <a:r>
              <a:rPr lang="en-US" sz="1400" dirty="0">
                <a:cs typeface="Verdana"/>
              </a:rPr>
              <a:t>(ET)</a:t>
            </a:r>
          </a:p>
          <a:p>
            <a:pPr marL="174627" indent="-163100" defTabSz="829909">
              <a:spcBef>
                <a:spcPts val="436"/>
              </a:spcBef>
              <a:buFont typeface="Microsoft Sans Serif"/>
              <a:buChar char="•"/>
              <a:tabLst>
                <a:tab pos="175203" algn="l"/>
              </a:tabLst>
            </a:pPr>
            <a:r>
              <a:rPr lang="en-US" sz="1400" dirty="0">
                <a:cs typeface="Verdana"/>
              </a:rPr>
              <a:t>C</a:t>
            </a:r>
            <a:r>
              <a:rPr lang="en-US" sz="1400" spc="-5" dirty="0">
                <a:cs typeface="Verdana"/>
              </a:rPr>
              <a:t>arbo</a:t>
            </a:r>
            <a:r>
              <a:rPr lang="en-US" sz="1400" dirty="0">
                <a:cs typeface="Verdana"/>
              </a:rPr>
              <a:t>n</a:t>
            </a:r>
            <a:r>
              <a:rPr lang="en-US" sz="1400" spc="-27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ba</a:t>
            </a:r>
            <a:r>
              <a:rPr lang="en-US" sz="1400" spc="-14" dirty="0">
                <a:cs typeface="Verdana"/>
              </a:rPr>
              <a:t>l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nce</a:t>
            </a:r>
            <a:r>
              <a:rPr lang="en-US" sz="1400" spc="-14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mod</a:t>
            </a:r>
            <a:r>
              <a:rPr lang="en-US" sz="1400" spc="-9" dirty="0">
                <a:cs typeface="Verdana"/>
              </a:rPr>
              <a:t>e</a:t>
            </a:r>
            <a:r>
              <a:rPr lang="en-US" sz="1400" spc="-14" dirty="0">
                <a:cs typeface="Verdana"/>
              </a:rPr>
              <a:t>lli</a:t>
            </a:r>
            <a:r>
              <a:rPr lang="en-US" sz="1400" dirty="0">
                <a:cs typeface="Verdana"/>
              </a:rPr>
              <a:t>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80519" y="1756702"/>
            <a:ext cx="4352736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405" marR="193675" indent="-179705">
              <a:lnSpc>
                <a:spcPct val="100000"/>
              </a:lnSpc>
              <a:buFont typeface="Microsoft Sans Serif"/>
              <a:buChar char="•"/>
              <a:tabLst>
                <a:tab pos="193040" algn="l"/>
              </a:tabLst>
            </a:pPr>
            <a:r>
              <a:rPr lang="en-US" sz="1400" spc="-100" dirty="0">
                <a:cs typeface="Verdana"/>
              </a:rPr>
              <a:t>V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spc="-5" dirty="0">
                <a:cs typeface="Verdana"/>
              </a:rPr>
              <a:t>g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t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t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n</a:t>
            </a:r>
            <a:r>
              <a:rPr lang="en-US" sz="1400" spc="-30" dirty="0">
                <a:cs typeface="Verdana"/>
              </a:rPr>
              <a:t> 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spc="-5" dirty="0">
                <a:cs typeface="Verdana"/>
              </a:rPr>
              <a:t>mpa</a:t>
            </a:r>
            <a:r>
              <a:rPr lang="en-US" sz="1400" dirty="0">
                <a:cs typeface="Verdana"/>
              </a:rPr>
              <a:t>cts 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n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spc="-5" dirty="0">
                <a:cs typeface="Verdana"/>
              </a:rPr>
              <a:t>rg</a:t>
            </a:r>
            <a:r>
              <a:rPr lang="en-US" sz="1400" dirty="0">
                <a:cs typeface="Verdana"/>
              </a:rPr>
              <a:t>y</a:t>
            </a:r>
            <a:r>
              <a:rPr lang="en-US" sz="1400" spc="-20" dirty="0">
                <a:cs typeface="Verdana"/>
              </a:rPr>
              <a:t> </a:t>
            </a:r>
            <a:r>
              <a:rPr lang="en-US" sz="1400" dirty="0">
                <a:cs typeface="Verdana"/>
              </a:rPr>
              <a:t>&amp; </a:t>
            </a:r>
            <a:r>
              <a:rPr lang="en-US" sz="1400" spc="-25" dirty="0">
                <a:cs typeface="Verdana"/>
              </a:rPr>
              <a:t>w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t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r</a:t>
            </a:r>
            <a:r>
              <a:rPr lang="en-US" sz="1400" spc="-25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b</a:t>
            </a:r>
            <a:r>
              <a:rPr lang="en-US" sz="1400" dirty="0">
                <a:cs typeface="Verdana"/>
              </a:rPr>
              <a:t>u</a:t>
            </a:r>
            <a:r>
              <a:rPr lang="en-US" sz="1400" spc="-5" dirty="0">
                <a:cs typeface="Verdana"/>
              </a:rPr>
              <a:t>dg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ts,</a:t>
            </a:r>
            <a:r>
              <a:rPr lang="en-US" sz="1400" spc="-30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mom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ntum t</a:t>
            </a:r>
            <a:r>
              <a:rPr lang="en-US" sz="1400" spc="-40" dirty="0">
                <a:cs typeface="Verdana"/>
              </a:rPr>
              <a:t>r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nsf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r</a:t>
            </a:r>
          </a:p>
          <a:p>
            <a:pPr marL="192405" indent="-179705">
              <a:lnSpc>
                <a:spcPct val="100000"/>
              </a:lnSpc>
              <a:spcBef>
                <a:spcPts val="48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en-US" sz="1400" spc="-5" dirty="0">
                <a:cs typeface="Verdana"/>
              </a:rPr>
              <a:t>S</a:t>
            </a:r>
            <a:r>
              <a:rPr lang="en-US" sz="1400" spc="-10" dirty="0">
                <a:cs typeface="Verdana"/>
              </a:rPr>
              <a:t>eve</a:t>
            </a:r>
            <a:r>
              <a:rPr lang="en-US" sz="1400" spc="-40" dirty="0">
                <a:cs typeface="Verdana"/>
              </a:rPr>
              <a:t>r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l</a:t>
            </a:r>
            <a:r>
              <a:rPr lang="en-US" sz="1400" spc="-30" dirty="0">
                <a:cs typeface="Verdana"/>
              </a:rPr>
              <a:t> </a:t>
            </a:r>
            <a:r>
              <a:rPr lang="en-US" sz="1400" dirty="0">
                <a:cs typeface="Verdana"/>
              </a:rPr>
              <a:t>s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dirty="0">
                <a:cs typeface="Verdana"/>
              </a:rPr>
              <a:t>l</a:t>
            </a:r>
            <a:r>
              <a:rPr lang="en-US" sz="1400" spc="5" dirty="0">
                <a:cs typeface="Verdana"/>
              </a:rPr>
              <a:t> </a:t>
            </a:r>
            <a:r>
              <a:rPr lang="en-US" sz="1400" spc="-15" dirty="0">
                <a:cs typeface="Verdana"/>
              </a:rPr>
              <a:t>la</a:t>
            </a:r>
            <a:r>
              <a:rPr lang="en-US" sz="1400" spc="-10" dirty="0">
                <a:cs typeface="Verdana"/>
              </a:rPr>
              <a:t>ye</a:t>
            </a:r>
            <a:r>
              <a:rPr lang="en-US" sz="1400" spc="-5" dirty="0">
                <a:cs typeface="Verdana"/>
              </a:rPr>
              <a:t>r</a:t>
            </a:r>
            <a:r>
              <a:rPr lang="en-US" sz="1400" dirty="0">
                <a:cs typeface="Verdana"/>
              </a:rPr>
              <a:t>s</a:t>
            </a:r>
            <a:r>
              <a:rPr lang="en-US" sz="1400" spc="-20" dirty="0">
                <a:cs typeface="Verdana"/>
              </a:rPr>
              <a:t> </a:t>
            </a:r>
            <a:r>
              <a:rPr lang="en-US" sz="1400" dirty="0">
                <a:cs typeface="Verdana"/>
              </a:rPr>
              <a:t>(&gt;=</a:t>
            </a:r>
            <a:r>
              <a:rPr lang="en-US" sz="1400" spc="-5" dirty="0">
                <a:cs typeface="Verdana"/>
              </a:rPr>
              <a:t>2</a:t>
            </a:r>
            <a:r>
              <a:rPr lang="en-US" sz="1400" dirty="0">
                <a:cs typeface="Verdana"/>
              </a:rPr>
              <a:t>)</a:t>
            </a:r>
          </a:p>
          <a:p>
            <a:pPr marL="192405" marR="5080" indent="-179705">
              <a:lnSpc>
                <a:spcPct val="100000"/>
              </a:lnSpc>
              <a:spcBef>
                <a:spcPts val="48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en-US" sz="1400" spc="-5" dirty="0">
                <a:cs typeface="Verdana"/>
              </a:rPr>
              <a:t>So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dirty="0">
                <a:cs typeface="Verdana"/>
              </a:rPr>
              <a:t>l</a:t>
            </a:r>
            <a:r>
              <a:rPr lang="en-US" sz="1400" spc="-10" dirty="0">
                <a:cs typeface="Verdana"/>
              </a:rPr>
              <a:t> t</a:t>
            </a:r>
            <a:r>
              <a:rPr lang="en-US" sz="1400" dirty="0">
                <a:cs typeface="Verdana"/>
              </a:rPr>
              <a:t>y</a:t>
            </a:r>
            <a:r>
              <a:rPr lang="en-US" sz="1400" spc="-5" dirty="0">
                <a:cs typeface="Verdana"/>
              </a:rPr>
              <a:t>p</a:t>
            </a:r>
            <a:r>
              <a:rPr lang="en-US" sz="1400" dirty="0">
                <a:cs typeface="Verdana"/>
              </a:rPr>
              <a:t>e</a:t>
            </a:r>
            <a:r>
              <a:rPr lang="en-US" sz="1400" spc="-15" dirty="0">
                <a:cs typeface="Verdana"/>
              </a:rPr>
              <a:t> </a:t>
            </a:r>
            <a:r>
              <a:rPr lang="en-US" sz="1400" dirty="0">
                <a:cs typeface="Verdana"/>
              </a:rPr>
              <a:t>s</a:t>
            </a:r>
            <a:r>
              <a:rPr lang="en-US" sz="1400" spc="-5" dirty="0">
                <a:cs typeface="Verdana"/>
              </a:rPr>
              <a:t>p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c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dirty="0">
                <a:cs typeface="Verdana"/>
              </a:rPr>
              <a:t>f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dirty="0">
                <a:cs typeface="Verdana"/>
              </a:rPr>
              <a:t>c</a:t>
            </a:r>
            <a:r>
              <a:rPr lang="en-US" sz="1400" spc="-10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R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dirty="0">
                <a:cs typeface="Verdana"/>
              </a:rPr>
              <a:t>ch</a:t>
            </a:r>
            <a:r>
              <a:rPr lang="en-US" sz="1400" spc="-5" dirty="0">
                <a:cs typeface="Verdana"/>
              </a:rPr>
              <a:t>ard</a:t>
            </a:r>
            <a:r>
              <a:rPr lang="en-US" sz="1400" dirty="0">
                <a:cs typeface="Verdana"/>
              </a:rPr>
              <a:t>s 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spc="-5" dirty="0">
                <a:cs typeface="Verdana"/>
              </a:rPr>
              <a:t>q</a:t>
            </a:r>
            <a:r>
              <a:rPr lang="en-US" sz="1400" dirty="0">
                <a:cs typeface="Verdana"/>
              </a:rPr>
              <a:t>u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t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n-</a:t>
            </a:r>
            <a:r>
              <a:rPr lang="en-US" sz="1400" spc="-5" dirty="0">
                <a:cs typeface="Verdana"/>
              </a:rPr>
              <a:t>ba</a:t>
            </a:r>
            <a:r>
              <a:rPr lang="en-US" sz="1400" dirty="0">
                <a:cs typeface="Verdana"/>
              </a:rPr>
              <a:t>s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d</a:t>
            </a:r>
            <a:r>
              <a:rPr lang="en-US" sz="1400" spc="-35" dirty="0">
                <a:cs typeface="Verdana"/>
              </a:rPr>
              <a:t> </a:t>
            </a:r>
            <a:r>
              <a:rPr lang="en-US" sz="1400" spc="-25" dirty="0">
                <a:cs typeface="Verdana"/>
              </a:rPr>
              <a:t>w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t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r</a:t>
            </a:r>
            <a:r>
              <a:rPr lang="en-US" sz="1400" spc="-10" dirty="0">
                <a:cs typeface="Verdana"/>
              </a:rPr>
              <a:t> </a:t>
            </a:r>
            <a:r>
              <a:rPr lang="en-US" sz="1400" dirty="0">
                <a:cs typeface="Verdana"/>
              </a:rPr>
              <a:t>t</a:t>
            </a:r>
            <a:r>
              <a:rPr lang="en-US" sz="1400" spc="-40" dirty="0">
                <a:cs typeface="Verdana"/>
              </a:rPr>
              <a:t>r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nsf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r</a:t>
            </a:r>
          </a:p>
          <a:p>
            <a:pPr marL="192405" marR="21590" indent="-179705">
              <a:lnSpc>
                <a:spcPct val="100000"/>
              </a:lnSpc>
              <a:spcBef>
                <a:spcPts val="48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en-US" sz="1400" spc="-5" dirty="0">
                <a:cs typeface="Verdana"/>
              </a:rPr>
              <a:t>Sa</a:t>
            </a:r>
            <a:r>
              <a:rPr lang="en-US" sz="1400" dirty="0">
                <a:cs typeface="Verdana"/>
              </a:rPr>
              <a:t>tu</a:t>
            </a:r>
            <a:r>
              <a:rPr lang="en-US" sz="1400" spc="-40" dirty="0">
                <a:cs typeface="Verdana"/>
              </a:rPr>
              <a:t>r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t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n</a:t>
            </a:r>
            <a:r>
              <a:rPr lang="en-US" sz="1400" spc="-40" dirty="0">
                <a:cs typeface="Verdana"/>
              </a:rPr>
              <a:t> </a:t>
            </a:r>
            <a:r>
              <a:rPr lang="en-US" sz="1400" dirty="0">
                <a:cs typeface="Verdana"/>
              </a:rPr>
              <a:t>/</a:t>
            </a:r>
            <a:r>
              <a:rPr lang="en-US" sz="1400" spc="5" dirty="0">
                <a:cs typeface="Verdana"/>
              </a:rPr>
              <a:t> 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dirty="0">
                <a:cs typeface="Verdana"/>
              </a:rPr>
              <a:t>nf</a:t>
            </a:r>
            <a:r>
              <a:rPr lang="en-US" sz="1400" spc="-15" dirty="0">
                <a:cs typeface="Verdana"/>
              </a:rPr>
              <a:t>il</a:t>
            </a:r>
            <a:r>
              <a:rPr lang="en-US" sz="1400" dirty="0">
                <a:cs typeface="Verdana"/>
              </a:rPr>
              <a:t>t</a:t>
            </a:r>
            <a:r>
              <a:rPr lang="en-US" sz="1400" spc="-40" dirty="0">
                <a:cs typeface="Verdana"/>
              </a:rPr>
              <a:t>r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t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n</a:t>
            </a:r>
            <a:r>
              <a:rPr lang="en-US" sz="1400" spc="-5" dirty="0">
                <a:cs typeface="Verdana"/>
              </a:rPr>
              <a:t> 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spc="-25" dirty="0">
                <a:cs typeface="Verdana"/>
              </a:rPr>
              <a:t>x</a:t>
            </a:r>
            <a:r>
              <a:rPr lang="en-US" sz="1400" dirty="0">
                <a:cs typeface="Verdana"/>
              </a:rPr>
              <a:t>c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ss su</a:t>
            </a:r>
            <a:r>
              <a:rPr lang="en-US" sz="1400" spc="-5" dirty="0">
                <a:cs typeface="Verdana"/>
              </a:rPr>
              <a:t>r</a:t>
            </a:r>
            <a:r>
              <a:rPr lang="en-US" sz="1400" dirty="0">
                <a:cs typeface="Verdana"/>
              </a:rPr>
              <a:t>f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ce</a:t>
            </a:r>
            <a:r>
              <a:rPr lang="en-US" sz="1400" spc="-50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r</a:t>
            </a:r>
            <a:r>
              <a:rPr lang="en-US" sz="1400" dirty="0">
                <a:cs typeface="Verdana"/>
              </a:rPr>
              <a:t>un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ff</a:t>
            </a:r>
            <a:r>
              <a:rPr lang="en-US" sz="1400" spc="-40" dirty="0">
                <a:cs typeface="Verdana"/>
              </a:rPr>
              <a:t> </a:t>
            </a:r>
            <a:r>
              <a:rPr lang="en-US" sz="1400" spc="-5" dirty="0">
                <a:cs typeface="Verdana"/>
              </a:rPr>
              <a:t>g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dirty="0">
                <a:cs typeface="Verdana"/>
              </a:rPr>
              <a:t>n</a:t>
            </a:r>
            <a:r>
              <a:rPr lang="en-US" sz="1400" spc="-10" dirty="0">
                <a:cs typeface="Verdana"/>
              </a:rPr>
              <a:t>e</a:t>
            </a:r>
            <a:r>
              <a:rPr lang="en-US" sz="1400" spc="-40" dirty="0">
                <a:cs typeface="Verdana"/>
              </a:rPr>
              <a:t>r</a:t>
            </a:r>
            <a:r>
              <a:rPr lang="en-US" sz="1400" spc="-5" dirty="0">
                <a:cs typeface="Verdana"/>
              </a:rPr>
              <a:t>a</a:t>
            </a:r>
            <a:r>
              <a:rPr lang="en-US" sz="1400" dirty="0">
                <a:cs typeface="Verdana"/>
              </a:rPr>
              <a:t>t</a:t>
            </a:r>
            <a:r>
              <a:rPr lang="en-US" sz="1400" spc="-15" dirty="0">
                <a:cs typeface="Verdana"/>
              </a:rPr>
              <a:t>i</a:t>
            </a:r>
            <a:r>
              <a:rPr lang="en-US" sz="1400" spc="-5" dirty="0">
                <a:cs typeface="Verdana"/>
              </a:rPr>
              <a:t>o</a:t>
            </a:r>
            <a:r>
              <a:rPr lang="en-US" sz="1400" dirty="0">
                <a:cs typeface="Verdana"/>
              </a:rPr>
              <a:t>n</a:t>
            </a:r>
          </a:p>
        </p:txBody>
      </p:sp>
      <p:sp>
        <p:nvSpPr>
          <p:cNvPr id="3" name="Rectangle 2"/>
          <p:cNvSpPr/>
          <p:nvPr/>
        </p:nvSpPr>
        <p:spPr>
          <a:xfrm>
            <a:off x="9785997" y="6292334"/>
            <a:ext cx="15696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3D82"/>
                </a:solidFill>
                <a:latin typeface="Helvetica" panose="020B0604020202020204" pitchFamily="34" charset="0"/>
              </a:rPr>
              <a:t>Nataliya</a:t>
            </a:r>
            <a:r>
              <a:rPr lang="en-US" sz="1400" dirty="0">
                <a:solidFill>
                  <a:srgbClr val="003D82"/>
                </a:solidFill>
                <a:latin typeface="Helvetica" panose="020B0604020202020204" pitchFamily="34" charset="0"/>
              </a:rPr>
              <a:t> </a:t>
            </a:r>
            <a:r>
              <a:rPr lang="en-US" sz="1400" dirty="0" err="1">
                <a:solidFill>
                  <a:srgbClr val="003D82"/>
                </a:solidFill>
                <a:latin typeface="Helvetica" panose="020B0604020202020204" pitchFamily="34" charset="0"/>
              </a:rPr>
              <a:t>Bulygina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5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60937" y="119527"/>
            <a:ext cx="6930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cs typeface="+mn-cs"/>
              </a:rPr>
              <a:t>Schematic of the increasing levels of detail being added into surface modelling approaches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cs typeface="+mn-cs"/>
              </a:rPr>
              <a:t>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25502" y="1225443"/>
            <a:ext cx="6854009" cy="50777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8466" y="161151"/>
            <a:ext cx="4590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Land</a:t>
            </a:r>
            <a:r>
              <a:rPr kumimoji="0" lang="es-A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Surface </a:t>
            </a:r>
            <a:r>
              <a:rPr kumimoji="0" lang="es-A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Models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73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008" y="772887"/>
            <a:ext cx="8266176" cy="5742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8008" y="5980176"/>
            <a:ext cx="3813175" cy="0"/>
          </a:xfrm>
          <a:custGeom>
            <a:avLst/>
            <a:gdLst/>
            <a:ahLst/>
            <a:cxnLst/>
            <a:rect l="l" t="t" r="r" b="b"/>
            <a:pathLst>
              <a:path w="3813175">
                <a:moveTo>
                  <a:pt x="0" y="0"/>
                </a:moveTo>
                <a:lnTo>
                  <a:pt x="3813047" y="0"/>
                </a:lnTo>
              </a:path>
            </a:pathLst>
          </a:custGeom>
          <a:ln w="36576">
            <a:solidFill>
              <a:srgbClr val="C3BF74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50764" y="4946903"/>
            <a:ext cx="0" cy="1088390"/>
          </a:xfrm>
          <a:custGeom>
            <a:avLst/>
            <a:gdLst/>
            <a:ahLst/>
            <a:cxnLst/>
            <a:rect l="l" t="t" r="r" b="b"/>
            <a:pathLst>
              <a:path h="1088389">
                <a:moveTo>
                  <a:pt x="0" y="1088136"/>
                </a:moveTo>
                <a:lnTo>
                  <a:pt x="0" y="0"/>
                </a:lnTo>
              </a:path>
            </a:pathLst>
          </a:custGeom>
          <a:ln w="9144">
            <a:solidFill>
              <a:srgbClr val="C8BF77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26525" y="196927"/>
            <a:ext cx="11786953" cy="41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335" marR="5080" indent="-128270">
              <a:lnSpc>
                <a:spcPct val="101099"/>
              </a:lnSpc>
            </a:pPr>
            <a:r>
              <a:rPr lang="en-US" sz="2850" spc="-105" dirty="0" err="1" smtClean="0">
                <a:solidFill>
                  <a:srgbClr val="28282A"/>
                </a:solidFill>
                <a:latin typeface="Arial"/>
                <a:cs typeface="Arial"/>
              </a:rPr>
              <a:t>Esquema</a:t>
            </a:r>
            <a:r>
              <a:rPr lang="en-US" sz="2850" spc="-105" dirty="0" smtClean="0">
                <a:solidFill>
                  <a:srgbClr val="28282A"/>
                </a:solidFill>
                <a:latin typeface="Arial"/>
                <a:cs typeface="Arial"/>
              </a:rPr>
              <a:t> de un </a:t>
            </a:r>
            <a:r>
              <a:rPr lang="en-US" sz="2850" spc="-105" dirty="0" err="1" smtClean="0">
                <a:solidFill>
                  <a:srgbClr val="28282A"/>
                </a:solidFill>
                <a:latin typeface="Arial"/>
                <a:cs typeface="Arial"/>
              </a:rPr>
              <a:t>modelo</a:t>
            </a:r>
            <a:r>
              <a:rPr lang="en-US" sz="2850" spc="-105" dirty="0" smtClean="0">
                <a:solidFill>
                  <a:srgbClr val="28282A"/>
                </a:solidFill>
                <a:latin typeface="Arial"/>
                <a:cs typeface="Arial"/>
              </a:rPr>
              <a:t> </a:t>
            </a:r>
            <a:r>
              <a:rPr lang="en-US" sz="2850" spc="-105" dirty="0" err="1" smtClean="0">
                <a:solidFill>
                  <a:srgbClr val="28282A"/>
                </a:solidFill>
                <a:latin typeface="Arial"/>
                <a:cs typeface="Arial"/>
              </a:rPr>
              <a:t>atmosferico</a:t>
            </a:r>
            <a:r>
              <a:rPr lang="en-US" sz="2850" spc="-105" dirty="0" smtClean="0">
                <a:solidFill>
                  <a:srgbClr val="28282A"/>
                </a:solidFill>
                <a:latin typeface="Arial"/>
                <a:cs typeface="Arial"/>
              </a:rPr>
              <a:t> </a:t>
            </a:r>
            <a:r>
              <a:rPr lang="en-US" sz="2850" spc="60" dirty="0" smtClean="0">
                <a:solidFill>
                  <a:srgbClr val="28282A"/>
                </a:solidFill>
                <a:latin typeface="Arial"/>
                <a:cs typeface="Arial"/>
              </a:rPr>
              <a:t>g</a:t>
            </a:r>
            <a:r>
              <a:rPr sz="2850" spc="-50" dirty="0" smtClean="0">
                <a:solidFill>
                  <a:srgbClr val="28282A"/>
                </a:solidFill>
                <a:latin typeface="Arial"/>
                <a:cs typeface="Arial"/>
              </a:rPr>
              <a:t>l</a:t>
            </a:r>
            <a:r>
              <a:rPr sz="2850" spc="50" dirty="0" smtClean="0">
                <a:solidFill>
                  <a:srgbClr val="28282A"/>
                </a:solidFill>
                <a:latin typeface="Arial"/>
                <a:cs typeface="Arial"/>
              </a:rPr>
              <a:t>o</a:t>
            </a:r>
            <a:r>
              <a:rPr sz="2850" spc="-20" dirty="0" smtClean="0">
                <a:solidFill>
                  <a:srgbClr val="28282A"/>
                </a:solidFill>
                <a:latin typeface="Arial"/>
                <a:cs typeface="Arial"/>
              </a:rPr>
              <a:t>b</a:t>
            </a:r>
            <a:r>
              <a:rPr sz="2850" spc="140" dirty="0" smtClean="0">
                <a:solidFill>
                  <a:srgbClr val="28282A"/>
                </a:solidFill>
                <a:latin typeface="Arial"/>
                <a:cs typeface="Arial"/>
              </a:rPr>
              <a:t>al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52536" y="1870861"/>
            <a:ext cx="4098942" cy="838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320040">
              <a:defRPr/>
            </a:pPr>
            <a:r>
              <a:rPr sz="1400" spc="1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Horizontal</a:t>
            </a:r>
            <a:r>
              <a:rPr sz="1400" spc="60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sz="1400" spc="2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G</a:t>
            </a:r>
            <a:r>
              <a:rPr sz="1400" spc="6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rid</a:t>
            </a:r>
            <a:r>
              <a:rPr sz="1400" spc="-5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sz="1400" spc="50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(</a:t>
            </a:r>
            <a:r>
              <a:rPr sz="1400" spc="40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Lat</a:t>
            </a:r>
            <a:r>
              <a:rPr sz="1400" spc="-7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i</a:t>
            </a:r>
            <a:r>
              <a:rPr sz="1400" u="heavy" spc="1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t</a:t>
            </a:r>
            <a:r>
              <a:rPr sz="1400" spc="3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ude-Long</a:t>
            </a:r>
            <a:r>
              <a:rPr sz="1400" spc="10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i</a:t>
            </a:r>
            <a:r>
              <a:rPr sz="1400" spc="3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tude</a:t>
            </a:r>
            <a:r>
              <a:rPr sz="1400" spc="2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)</a:t>
            </a:r>
            <a:endParaRPr sz="1400" dirty="0"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>
              <a:defRPr/>
            </a:pPr>
            <a:endParaRPr sz="1300" dirty="0">
              <a:solidFill>
                <a:prstClr val="black"/>
              </a:solidFill>
              <a:latin typeface="Times New Roman"/>
              <a:ea typeface="ＭＳ Ｐゴシック" panose="020B0600070205080204" pitchFamily="34" charset="-128"/>
              <a:cs typeface="Times New Roman"/>
            </a:endParaRPr>
          </a:p>
          <a:p>
            <a:pPr>
              <a:spcBef>
                <a:spcPts val="41"/>
              </a:spcBef>
              <a:defRPr/>
            </a:pPr>
            <a:endParaRPr sz="1400" dirty="0">
              <a:solidFill>
                <a:prstClr val="black"/>
              </a:solidFill>
              <a:latin typeface="Times New Roman"/>
              <a:ea typeface="ＭＳ Ｐゴシック" panose="020B0600070205080204" pitchFamily="34" charset="-128"/>
              <a:cs typeface="Times New Roman"/>
            </a:endParaRPr>
          </a:p>
          <a:p>
            <a:pPr marL="12700">
              <a:defRPr/>
            </a:pPr>
            <a:r>
              <a:rPr sz="1400" spc="1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Vert</a:t>
            </a:r>
            <a:r>
              <a:rPr sz="1400" spc="2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i</a:t>
            </a:r>
            <a:r>
              <a:rPr sz="1400" spc="6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cal</a:t>
            </a:r>
            <a:r>
              <a:rPr sz="1400" spc="-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sz="1400" spc="5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Gr</a:t>
            </a:r>
            <a:r>
              <a:rPr sz="1400" spc="-50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i</a:t>
            </a:r>
            <a:r>
              <a:rPr sz="1400" spc="3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d</a:t>
            </a:r>
            <a:r>
              <a:rPr sz="1400" spc="60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sz="1400" spc="5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(He</a:t>
            </a:r>
            <a:r>
              <a:rPr sz="1400" spc="-6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i</a:t>
            </a:r>
            <a:r>
              <a:rPr sz="1400" spc="6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g</a:t>
            </a:r>
            <a:r>
              <a:rPr sz="1400" spc="-60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h</a:t>
            </a:r>
            <a:r>
              <a:rPr sz="1400" spc="8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t</a:t>
            </a:r>
            <a:r>
              <a:rPr sz="1400" spc="2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sz="1400" spc="10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or</a:t>
            </a:r>
            <a:r>
              <a:rPr sz="1400" spc="12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sz="1400" spc="2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Pressure</a:t>
            </a:r>
            <a:r>
              <a:rPr sz="1400" spc="15" dirty="0">
                <a:solidFill>
                  <a:srgbClr val="414141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)</a:t>
            </a:r>
            <a:endParaRPr sz="1400" dirty="0"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55172" y="3842339"/>
            <a:ext cx="4955854" cy="30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562600" y="3352800"/>
            <a:ext cx="5105400" cy="3505200"/>
            <a:chOff x="0" y="216"/>
            <a:chExt cx="5336" cy="3888"/>
          </a:xfrm>
        </p:grpSpPr>
        <p:pic>
          <p:nvPicPr>
            <p:cNvPr id="46091" name="Picture 3" descr="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14000" r="17334" b="17999"/>
            <a:stretch>
              <a:fillRect/>
            </a:stretch>
          </p:blipFill>
          <p:spPr bwMode="auto">
            <a:xfrm>
              <a:off x="0" y="384"/>
              <a:ext cx="2832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8" name="Line 4"/>
            <p:cNvSpPr>
              <a:spLocks noChangeShapeType="1"/>
            </p:cNvSpPr>
            <p:nvPr/>
          </p:nvSpPr>
          <p:spPr bwMode="auto">
            <a:xfrm flipV="1">
              <a:off x="1392" y="1776"/>
              <a:ext cx="2064" cy="38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5069" name="Line 5"/>
            <p:cNvSpPr>
              <a:spLocks noChangeShapeType="1"/>
            </p:cNvSpPr>
            <p:nvPr/>
          </p:nvSpPr>
          <p:spPr bwMode="auto">
            <a:xfrm flipV="1">
              <a:off x="1200" y="720"/>
              <a:ext cx="2258" cy="124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46094" name="Picture 6" descr="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4" t="9000" r="17999"/>
            <a:stretch>
              <a:fillRect/>
            </a:stretch>
          </p:blipFill>
          <p:spPr bwMode="auto">
            <a:xfrm>
              <a:off x="3456" y="216"/>
              <a:ext cx="1880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1" name="Line 7"/>
            <p:cNvSpPr>
              <a:spLocks noChangeShapeType="1"/>
            </p:cNvSpPr>
            <p:nvPr/>
          </p:nvSpPr>
          <p:spPr bwMode="auto">
            <a:xfrm flipV="1">
              <a:off x="1200" y="2641"/>
              <a:ext cx="2258" cy="23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5072" name="Line 8"/>
            <p:cNvSpPr>
              <a:spLocks noChangeShapeType="1"/>
            </p:cNvSpPr>
            <p:nvPr/>
          </p:nvSpPr>
          <p:spPr bwMode="auto">
            <a:xfrm>
              <a:off x="1248" y="3120"/>
              <a:ext cx="2160" cy="48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115145" name="Picture 9" descr="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1894" r="28999" b="11333"/>
          <a:stretch>
            <a:fillRect/>
          </a:stretch>
        </p:blipFill>
        <p:spPr bwMode="auto">
          <a:xfrm>
            <a:off x="1524000" y="533400"/>
            <a:ext cx="35052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5146" name="Picture 10" descr="lpb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0026" r="4575" b="4085"/>
          <a:stretch>
            <a:fillRect/>
          </a:stretch>
        </p:blipFill>
        <p:spPr bwMode="auto">
          <a:xfrm>
            <a:off x="2057400" y="4038600"/>
            <a:ext cx="2628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5147" name="Rectangle 11"/>
          <p:cNvSpPr>
            <a:spLocks noChangeArrowheads="1"/>
          </p:cNvSpPr>
          <p:nvPr/>
        </p:nvSpPr>
        <p:spPr bwMode="auto">
          <a:xfrm>
            <a:off x="3200400" y="1752600"/>
            <a:ext cx="762000" cy="838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15148" name="Line 12"/>
          <p:cNvSpPr>
            <a:spLocks noChangeShapeType="1"/>
          </p:cNvSpPr>
          <p:nvPr/>
        </p:nvSpPr>
        <p:spPr bwMode="auto">
          <a:xfrm flipH="1">
            <a:off x="2209800" y="2590800"/>
            <a:ext cx="9906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15149" name="Line 13"/>
          <p:cNvSpPr>
            <a:spLocks noChangeShapeType="1"/>
          </p:cNvSpPr>
          <p:nvPr/>
        </p:nvSpPr>
        <p:spPr bwMode="auto">
          <a:xfrm>
            <a:off x="3962400" y="2590800"/>
            <a:ext cx="5334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15150" name="AutoShape 14"/>
          <p:cNvSpPr>
            <a:spLocks noChangeArrowheads="1"/>
          </p:cNvSpPr>
          <p:nvPr/>
        </p:nvSpPr>
        <p:spPr bwMode="auto">
          <a:xfrm>
            <a:off x="4876800" y="5105400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15151" name="AutoShape 15"/>
          <p:cNvSpPr>
            <a:spLocks noChangeArrowheads="1"/>
          </p:cNvSpPr>
          <p:nvPr/>
        </p:nvSpPr>
        <p:spPr bwMode="auto">
          <a:xfrm rot="5400000">
            <a:off x="3200400" y="3581400"/>
            <a:ext cx="457200" cy="304800"/>
          </a:xfrm>
          <a:prstGeom prst="rightArrow">
            <a:avLst>
              <a:gd name="adj1" fmla="val 57287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5066" name="Text Box 17"/>
          <p:cNvSpPr txBox="1">
            <a:spLocks noChangeArrowheads="1"/>
          </p:cNvSpPr>
          <p:nvPr/>
        </p:nvSpPr>
        <p:spPr bwMode="auto">
          <a:xfrm>
            <a:off x="5562601" y="228601"/>
            <a:ext cx="5133975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Los </a:t>
            </a:r>
            <a:r>
              <a:rPr lang="en-US" sz="3200" b="1" dirty="0" err="1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modelos</a:t>
            </a:r>
            <a:r>
              <a:rPr lang="en-US" sz="3200" b="1" dirty="0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pueden</a:t>
            </a:r>
            <a:r>
              <a:rPr lang="en-US" sz="3200" b="1" dirty="0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ser</a:t>
            </a:r>
            <a:r>
              <a:rPr lang="en-US" sz="3200" b="1" dirty="0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acoplados</a:t>
            </a:r>
            <a:r>
              <a:rPr lang="en-US" sz="3200" b="1" dirty="0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modelos</a:t>
            </a:r>
            <a:r>
              <a:rPr lang="en-US" sz="3200" b="1" dirty="0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omic Sans MS" pitchFamily="66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hidrologicos</a:t>
            </a:r>
            <a:endParaRPr lang="en-US" sz="3200" b="1" dirty="0" smtClean="0">
              <a:solidFill>
                <a:srgbClr val="0000CC"/>
              </a:solidFill>
              <a:latin typeface="Comic Sans MS" pitchFamily="66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8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1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1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1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1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1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1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1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5147" grpId="0" animBg="1"/>
      <p:bldP spid="1115150" grpId="0" animBg="1"/>
      <p:bldP spid="11151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6359" y="1755629"/>
            <a:ext cx="8561831" cy="15081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63500" marR="34925" lvl="0" indent="27432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3. Los balances de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energia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 y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agua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 </a:t>
            </a:r>
          </a:p>
          <a:p>
            <a:pPr marL="63500" marR="34925" lvl="0" indent="27432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en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 la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superficie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terrestre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766821" y="4409978"/>
            <a:ext cx="3231021" cy="2001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2" descr="C:\My Documents\261b\h2ocyc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1675" r="981" b="6212"/>
          <a:stretch>
            <a:fillRect/>
          </a:stretch>
        </p:blipFill>
        <p:spPr bwMode="auto">
          <a:xfrm>
            <a:off x="8016949" y="4409978"/>
            <a:ext cx="3470042" cy="19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07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54991" y="4180994"/>
                <a:ext cx="10701867" cy="830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-63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Garamond"/>
                    <a:ea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kumimoji="0" lang="en-US" sz="48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Garamond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𝑅𝑠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↓ − 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𝑅𝑠</m:t>
                    </m:r>
                    <m:r>
                      <a:rPr kumimoji="0" lang="en-US" sz="4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↑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   +    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𝑅𝐿</m:t>
                    </m:r>
                    <m:r>
                      <a:rPr kumimoji="0" lang="en-US" sz="4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↓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−  </m:t>
                    </m:r>
                    <m:r>
                      <a:rPr kumimoji="0" lang="en-US" sz="4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𝑅</m:t>
                    </m:r>
                    <m:r>
                      <a:rPr kumimoji="0" lang="en-US" sz="4800" b="0" i="1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𝐿</m:t>
                    </m:r>
                    <m:r>
                      <a:rPr kumimoji="0" lang="en-US" sz="4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↑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0" lang="en-US" sz="48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Arial"/>
                  </a:rPr>
                  <a:t>    </a:t>
                </a:r>
                <a:endParaRPr kumimoji="0" lang="en-US" sz="4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91" y="4180994"/>
                <a:ext cx="10701867" cy="830997"/>
              </a:xfrm>
              <a:prstGeom prst="rect">
                <a:avLst/>
              </a:prstGeom>
              <a:blipFill>
                <a:blip r:embed="rId2"/>
                <a:stretch>
                  <a:fillRect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86733" y="1185706"/>
            <a:ext cx="5711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Balance de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radiacion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la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superficie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542" y="5133836"/>
            <a:ext cx="66137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Radiacion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neta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radiacion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onda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corta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(o solar)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radiancion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onda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larga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(o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terrestre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7609367" y="0"/>
            <a:ext cx="4582633" cy="3593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7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9184" y="3693267"/>
                <a:ext cx="10701867" cy="830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-63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Garamond"/>
                    <a:ea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kumimoji="0" lang="en-US" sz="48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Garamond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𝐿𝑒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− 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𝐻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   +    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𝐺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+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𝐴</m:t>
                    </m:r>
                  </m:oMath>
                </a14:m>
                <a:endParaRPr kumimoji="0" lang="en-US" sz="4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84" y="3693267"/>
                <a:ext cx="10701867" cy="830997"/>
              </a:xfrm>
              <a:prstGeom prst="rect">
                <a:avLst/>
              </a:prstGeom>
              <a:blipFill>
                <a:blip r:embed="rId2"/>
                <a:stretch>
                  <a:fillRect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87770" y="866729"/>
            <a:ext cx="5270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Balance de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energia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la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superficie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143" y="4588571"/>
            <a:ext cx="93458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Radiacion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Le: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Calor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latent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Calor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sensible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Calor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hacia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suelo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usado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por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plantas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fotosintesis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 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acumulacion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calor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</p:txBody>
      </p:sp>
      <p:sp>
        <p:nvSpPr>
          <p:cNvPr id="6" name="object 3"/>
          <p:cNvSpPr/>
          <p:nvPr/>
        </p:nvSpPr>
        <p:spPr>
          <a:xfrm>
            <a:off x="7609367" y="0"/>
            <a:ext cx="4582633" cy="3593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38600" y="51017"/>
            <a:ext cx="3252493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0" marR="34925" lvl="0" indent="27432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ciclo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del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agua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09284" y="6364369"/>
            <a:ext cx="2242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Seneviratne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et al 2010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654" y="1040843"/>
            <a:ext cx="8635719" cy="542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5800" y="1471385"/>
                <a:ext cx="6019800" cy="1391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-63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𝜕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𝑊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𝜕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𝑅𝑒𝑠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-6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+mn-cs"/>
                  </a:rPr>
                  <a:t> 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471385"/>
                <a:ext cx="6019800" cy="13919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5800" y="3048000"/>
                <a:ext cx="6168468" cy="718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/>
                    <a:cs typeface="+mn-cs"/>
                  </a:rPr>
                  <a:t>W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𝑆𝑀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𝐺𝑊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𝑆𝑊𝐸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𝑊𝑐𝑎𝑛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𝑊𝑠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/>
                    <a:cs typeface="+mn-cs"/>
                  </a:rPr>
                  <a:t>(</a:t>
                </a:r>
                <a:r>
                  <a:rPr kumimoji="0" lang="en-US" sz="2800" b="0" i="1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/>
                    <a:cs typeface="+mn-cs"/>
                  </a:rPr>
                  <a:t>Almacenamiento</a:t>
                </a:r>
                <a:r>
                  <a:rPr kumimoji="0" lang="en-US" sz="28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/>
                    <a:cs typeface="+mn-cs"/>
                  </a:rPr>
                  <a:t>)</a:t>
                </a:r>
                <a:endParaRPr kumimoji="0" lang="en-US" sz="2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048000"/>
                <a:ext cx="6168468" cy="718145"/>
              </a:xfrm>
              <a:prstGeom prst="rect">
                <a:avLst/>
              </a:prstGeom>
              <a:blipFill>
                <a:blip r:embed="rId3"/>
                <a:stretch>
                  <a:fillRect l="-3561" t="-16102" b="-31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04800" y="4552490"/>
          <a:ext cx="8534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5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2531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P     Precipitation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E</a:t>
                      </a:r>
                      <a:r>
                        <a:rPr lang="en-US" b="0" baseline="0" dirty="0" smtClean="0">
                          <a:solidFill>
                            <a:srgbClr val="000066"/>
                          </a:solidFill>
                        </a:rPr>
                        <a:t>   </a:t>
                      </a:r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  Evapotranspiration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R     Surface and subsurface runoff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Res  Residual terms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SM     Soil Moisture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GW    Groundwater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SWE   Snow Water Equivalent</a:t>
                      </a:r>
                    </a:p>
                    <a:p>
                      <a:r>
                        <a:rPr lang="en-US" b="0" dirty="0" err="1" smtClean="0">
                          <a:solidFill>
                            <a:srgbClr val="000066"/>
                          </a:solidFill>
                        </a:rPr>
                        <a:t>Wcan</a:t>
                      </a:r>
                      <a:r>
                        <a:rPr lang="en-US" b="0" baseline="0" dirty="0" smtClean="0">
                          <a:solidFill>
                            <a:srgbClr val="000066"/>
                          </a:solidFill>
                        </a:rPr>
                        <a:t>  </a:t>
                      </a:r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Canopy Water </a:t>
                      </a:r>
                    </a:p>
                    <a:p>
                      <a:r>
                        <a:rPr lang="en-US" b="0" dirty="0" err="1" smtClean="0">
                          <a:solidFill>
                            <a:srgbClr val="000066"/>
                          </a:solidFill>
                        </a:rPr>
                        <a:t>Ws</a:t>
                      </a:r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     Surface Water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6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38600" y="51017"/>
            <a:ext cx="3252493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0" marR="34925" lvl="0" indent="27432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ciclo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del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agua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My Documents\261b\h2ocyc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1675" r="981" b="6212"/>
          <a:stretch>
            <a:fillRect/>
          </a:stretch>
        </p:blipFill>
        <p:spPr bwMode="auto">
          <a:xfrm>
            <a:off x="7946136" y="1114238"/>
            <a:ext cx="4143756" cy="22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5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285" y="0"/>
            <a:ext cx="12192000" cy="6854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285" y="1132115"/>
            <a:ext cx="1187631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Temas a desarrollar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ES" sz="2400" i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ES" sz="24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El Sistema Tierra, sus componentes y procesos. 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ES" sz="24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El suelo como componente del sistema tierra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ES" sz="24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Conceptos </a:t>
            </a:r>
            <a:r>
              <a:rPr lang="es-ES" sz="24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basicos</a:t>
            </a:r>
            <a:r>
              <a:rPr lang="es-ES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 </a:t>
            </a:r>
            <a:r>
              <a:rPr lang="es-ES" sz="24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de modelado (en la superficie)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ES" sz="24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Balance de energía y agua en la superficie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ES" sz="24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Interacciones suelo-atmósfera, acoplamiento y </a:t>
            </a:r>
            <a:r>
              <a:rPr lang="es-ES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</a:rPr>
              <a:t>realimentaciones</a:t>
            </a:r>
            <a:endParaRPr lang="es-ES" sz="2400" i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472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6619" y="87593"/>
            <a:ext cx="10731464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0" marR="34925" lvl="0" indent="27432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Ejemplos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de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acciones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humanas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que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afectan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al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ciclo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del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agua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706" y="2010459"/>
            <a:ext cx="4416552" cy="3328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73" y="2010459"/>
            <a:ext cx="5279808" cy="32905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9864" y="5338875"/>
            <a:ext cx="2156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Irrigacion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6681" y="5338875"/>
            <a:ext cx="42066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Una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cancha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de golf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en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u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na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region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desertica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5800" y="1471385"/>
                <a:ext cx="6019800" cy="1391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-63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𝐼𝑟𝑟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𝜕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𝑊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𝜕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</m:t>
                          </m:r>
                        </m:den>
                      </m:f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𝑅𝑒𝑠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-63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+mn-cs"/>
                  </a:rPr>
                  <a:t> 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471385"/>
                <a:ext cx="6019800" cy="13919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5800" y="3048000"/>
                <a:ext cx="6168468" cy="7181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/>
                    <a:cs typeface="+mn-cs"/>
                  </a:rPr>
                  <a:t>W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𝑆𝑀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𝐺𝑊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𝑆𝑊𝐸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𝑊𝑐𝑎𝑛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𝑊𝑠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/>
                    <a:cs typeface="+mn-cs"/>
                  </a:rPr>
                  <a:t>(</a:t>
                </a:r>
                <a:r>
                  <a:rPr kumimoji="0" lang="en-US" sz="2800" b="0" i="1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/>
                    <a:cs typeface="+mn-cs"/>
                  </a:rPr>
                  <a:t>Almacenamiento</a:t>
                </a:r>
                <a:r>
                  <a:rPr kumimoji="0" lang="en-US" sz="28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Verdana"/>
                    <a:cs typeface="+mn-cs"/>
                  </a:rPr>
                  <a:t>)</a:t>
                </a:r>
                <a:endParaRPr kumimoji="0" lang="en-US" sz="2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048000"/>
                <a:ext cx="6168468" cy="718145"/>
              </a:xfrm>
              <a:prstGeom prst="rect">
                <a:avLst/>
              </a:prstGeom>
              <a:blipFill>
                <a:blip r:embed="rId3"/>
                <a:stretch>
                  <a:fillRect l="-3561" t="-16102" b="-31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04800" y="4552490"/>
          <a:ext cx="8534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5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2531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P     Precipitation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E</a:t>
                      </a:r>
                      <a:r>
                        <a:rPr lang="en-US" b="0" baseline="0" dirty="0" smtClean="0">
                          <a:solidFill>
                            <a:srgbClr val="000066"/>
                          </a:solidFill>
                        </a:rPr>
                        <a:t>   </a:t>
                      </a:r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  Evapotranspiration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R     </a:t>
                      </a:r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Surface and subsurface runoff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Res  Residual terms</a:t>
                      </a:r>
                    </a:p>
                    <a:p>
                      <a:r>
                        <a:rPr lang="en-US" b="0" dirty="0" err="1" smtClean="0">
                          <a:solidFill>
                            <a:srgbClr val="C00000"/>
                          </a:solidFill>
                        </a:rPr>
                        <a:t>I</a:t>
                      </a:r>
                      <a:r>
                        <a:rPr lang="en-US" b="0" baseline="-25000" dirty="0" err="1" smtClean="0">
                          <a:solidFill>
                            <a:srgbClr val="C00000"/>
                          </a:solidFill>
                        </a:rPr>
                        <a:t>rr</a:t>
                      </a:r>
                      <a:r>
                        <a:rPr lang="en-US" b="0" baseline="-25000" dirty="0" smtClean="0">
                          <a:solidFill>
                            <a:srgbClr val="C00000"/>
                          </a:solidFill>
                        </a:rPr>
                        <a:t>       </a:t>
                      </a:r>
                      <a:r>
                        <a:rPr lang="en-US" b="0" baseline="0" dirty="0" smtClean="0">
                          <a:solidFill>
                            <a:srgbClr val="C00000"/>
                          </a:solidFill>
                        </a:rPr>
                        <a:t>Irrigation 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SM     Soil Moisture</a:t>
                      </a:r>
                    </a:p>
                    <a:p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GW    Groundwater</a:t>
                      </a:r>
                    </a:p>
                    <a:p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SWE   Snow Water Equivalent</a:t>
                      </a:r>
                    </a:p>
                    <a:p>
                      <a:r>
                        <a:rPr lang="en-US" sz="1800" b="0" kern="1200" dirty="0" err="1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Wcan</a:t>
                      </a:r>
                      <a:r>
                        <a:rPr lang="en-US" sz="1800" b="0" kern="1200" dirty="0" smtClean="0">
                          <a:solidFill>
                            <a:srgbClr val="000066"/>
                          </a:solidFill>
                          <a:latin typeface="+mn-lt"/>
                          <a:ea typeface="+mn-ea"/>
                          <a:cs typeface="+mn-cs"/>
                        </a:rPr>
                        <a:t>  Canopy Water </a:t>
                      </a:r>
                    </a:p>
                    <a:p>
                      <a:r>
                        <a:rPr lang="en-US" b="0" dirty="0" err="1" smtClean="0">
                          <a:solidFill>
                            <a:srgbClr val="000066"/>
                          </a:solidFill>
                        </a:rPr>
                        <a:t>Ws</a:t>
                      </a:r>
                      <a:r>
                        <a:rPr lang="en-US" b="0" dirty="0" smtClean="0">
                          <a:solidFill>
                            <a:srgbClr val="000066"/>
                          </a:solidFill>
                        </a:rPr>
                        <a:t>     Surface Water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6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45792" y="-1428"/>
            <a:ext cx="7207742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0" marR="34925" lvl="0" indent="27432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ciclo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del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agua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influencia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humana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My Documents\261b\h2ocyc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1675" r="981" b="6212"/>
          <a:stretch>
            <a:fillRect/>
          </a:stretch>
        </p:blipFill>
        <p:spPr bwMode="auto">
          <a:xfrm>
            <a:off x="7946136" y="1114238"/>
            <a:ext cx="4143756" cy="22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70437" y="2009421"/>
            <a:ext cx="8430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El balance del </a:t>
            </a:r>
            <a:r>
              <a:rPr kumimoji="0" lang="en-US" sz="6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agua</a:t>
            </a:r>
            <a:endParaRPr kumimoji="0" lang="en-US" sz="6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e</a:t>
            </a:r>
            <a:r>
              <a:rPr kumimoji="0" lang="en-US" sz="6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n</a:t>
            </a: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escalas</a:t>
            </a: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regionales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91845" y="1201055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Precip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91845" y="1806690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EVT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91845" y="2491299"/>
            <a:ext cx="906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SM 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87317" y="5532302"/>
          <a:ext cx="1126480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4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17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 err="1" smtClean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Escorrentia</a:t>
                      </a:r>
                      <a:r>
                        <a:rPr lang="en-US" sz="2400" b="0" kern="1200" dirty="0" smtClean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400" b="0" kern="1200" baseline="0" dirty="0" smtClean="0">
                          <a:solidFill>
                            <a:srgbClr val="0000CC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hay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datos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satelitales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Usaremos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datos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del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modelo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Noah-LIS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forzado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observaciones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otras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variables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" y="21027"/>
            <a:ext cx="6985423" cy="45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1845" y="3273137"/>
            <a:ext cx="4260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Alta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resolucion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 especial y temporal: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		6-10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		30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25859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85"/>
            <a:ext cx="6840591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0" marR="34925" lvl="0" indent="27432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El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ciclo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 del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agua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en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escalas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regionales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20400" y="6096000"/>
            <a:ext cx="1236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mm/day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50359" b="49391"/>
          <a:stretch/>
        </p:blipFill>
        <p:spPr>
          <a:xfrm>
            <a:off x="533400" y="1003816"/>
            <a:ext cx="4038600" cy="2749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1" t="5555" b="48706"/>
          <a:stretch/>
        </p:blipFill>
        <p:spPr>
          <a:xfrm>
            <a:off x="474988" y="3886200"/>
            <a:ext cx="4097012" cy="2790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7" r="50359" b="2221"/>
          <a:stretch/>
        </p:blipFill>
        <p:spPr>
          <a:xfrm>
            <a:off x="5257800" y="1752600"/>
            <a:ext cx="5791200" cy="40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1940" y="-343765"/>
            <a:ext cx="3426416" cy="443418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04800" y="1600200"/>
          <a:ext cx="4800600" cy="2628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9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75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Mississippi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92"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b="0" baseline="-2500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</a:t>
                      </a:r>
                      <a:r>
                        <a:rPr lang="en-US" b="0" baseline="-250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b="0" baseline="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b="0" baseline="-2500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tmpa</a:t>
                      </a:r>
                      <a:endParaRPr lang="en-US" b="0" baseline="-250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 / 2.24</a:t>
                      </a:r>
                      <a:endParaRPr lang="en-US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092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US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092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Streamflow (</a:t>
                      </a:r>
                      <a:r>
                        <a:rPr lang="en-US" b="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</a:t>
                      </a:r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en-US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092">
                <a:tc>
                  <a:txBody>
                    <a:bodyPr/>
                    <a:lstStyle/>
                    <a:p>
                      <a:pPr algn="l"/>
                      <a:r>
                        <a:rPr lang="en-US" b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Runoff (Noah)</a:t>
                      </a:r>
                      <a:endParaRPr lang="en-US" b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5100" y="6062715"/>
            <a:ext cx="270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All units are mm/day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04800" y="4684502"/>
          <a:ext cx="4800600" cy="1106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9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3349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 (</a:t>
                      </a:r>
                      <a:r>
                        <a:rPr lang="en-US" b="0" dirty="0" err="1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</a:t>
                      </a:r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-0.11 / -0.14</a:t>
                      </a:r>
                      <a:endParaRPr lang="en-US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349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 (Noah) 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 / -0.08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62200" y="160119"/>
            <a:ext cx="4394857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0" marR="34925" lvl="0" indent="27432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Mississippi River Basin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137" y="-225136"/>
            <a:ext cx="1530927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27747" y="2209800"/>
            <a:ext cx="625492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Prec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Evt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Str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erdana"/>
              <a:ea typeface="굴림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/>
                <a:ea typeface="굴림"/>
                <a:cs typeface="+mn-cs"/>
              </a:rPr>
              <a:t>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4511" r="3987" b="13334"/>
          <a:stretch/>
        </p:blipFill>
        <p:spPr>
          <a:xfrm rot="5400000">
            <a:off x="7936190" y="3268689"/>
            <a:ext cx="3358366" cy="3820257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 bwMode="auto">
          <a:xfrm rot="4015134">
            <a:off x="5888501" y="4104957"/>
            <a:ext cx="263839" cy="1159088"/>
          </a:xfrm>
          <a:prstGeom prst="upArrow">
            <a:avLst>
              <a:gd name="adj1" fmla="val 50000"/>
              <a:gd name="adj2" fmla="val 78314"/>
            </a:avLst>
          </a:prstGeom>
          <a:solidFill>
            <a:srgbClr val="0000CC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D아트체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808019"/>
              </p:ext>
            </p:extLst>
          </p:nvPr>
        </p:nvGraphicFramePr>
        <p:xfrm>
          <a:off x="293511" y="1207910"/>
          <a:ext cx="11164710" cy="4933950"/>
        </p:xfrm>
        <a:graphic>
          <a:graphicData uri="http://schemas.openxmlformats.org/drawingml/2006/table">
            <a:tbl>
              <a:tblPr firstRow="1" bandRow="1"/>
              <a:tblGrid>
                <a:gridCol w="2065867">
                  <a:extLst>
                    <a:ext uri="{9D8B030D-6E8A-4147-A177-3AD203B41FA5}">
                      <a16:colId xmlns:a16="http://schemas.microsoft.com/office/drawing/2014/main" val="3435958087"/>
                    </a:ext>
                  </a:extLst>
                </a:gridCol>
                <a:gridCol w="2392133">
                  <a:extLst>
                    <a:ext uri="{9D8B030D-6E8A-4147-A177-3AD203B41FA5}">
                      <a16:colId xmlns:a16="http://schemas.microsoft.com/office/drawing/2014/main" val="1664652623"/>
                    </a:ext>
                  </a:extLst>
                </a:gridCol>
                <a:gridCol w="2235570">
                  <a:extLst>
                    <a:ext uri="{9D8B030D-6E8A-4147-A177-3AD203B41FA5}">
                      <a16:colId xmlns:a16="http://schemas.microsoft.com/office/drawing/2014/main" val="1861410093"/>
                    </a:ext>
                  </a:extLst>
                </a:gridCol>
                <a:gridCol w="2235570">
                  <a:extLst>
                    <a:ext uri="{9D8B030D-6E8A-4147-A177-3AD203B41FA5}">
                      <a16:colId xmlns:a16="http://schemas.microsoft.com/office/drawing/2014/main" val="2003290947"/>
                    </a:ext>
                  </a:extLst>
                </a:gridCol>
                <a:gridCol w="2235570">
                  <a:extLst>
                    <a:ext uri="{9D8B030D-6E8A-4147-A177-3AD203B41FA5}">
                      <a16:colId xmlns:a16="http://schemas.microsoft.com/office/drawing/2014/main" val="2772289303"/>
                    </a:ext>
                  </a:extLst>
                </a:gridCol>
              </a:tblGrid>
              <a:tr h="482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LPB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3843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Paraná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3843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Paraguay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3843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Uruguay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901097"/>
                  </a:ext>
                </a:extLst>
              </a:tr>
              <a:tr h="453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AR" sz="2800" baseline="-25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</a:t>
                      </a:r>
                      <a:r>
                        <a:rPr lang="es-AR" sz="28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AR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AR" sz="2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AR" sz="2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AR" sz="2800" baseline="-25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3.62 </a:t>
                      </a:r>
                      <a:r>
                        <a:rPr lang="es-AR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AR" sz="2800" b="1" baseline="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AR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3.67</a:t>
                      </a:r>
                      <a:endParaRPr lang="en-US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3.76 /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3.80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3.09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AR" sz="2800" baseline="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4.71 / </a:t>
                      </a:r>
                      <a:r>
                        <a:rPr lang="es-AR" sz="2800" baseline="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4.75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717242"/>
                  </a:ext>
                </a:extLst>
              </a:tr>
              <a:tr h="453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2.99</a:t>
                      </a:r>
                      <a:endParaRPr lang="en-US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2.97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2.65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751103"/>
                  </a:ext>
                </a:extLst>
              </a:tr>
              <a:tr h="594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Streamflow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en-US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786716"/>
                  </a:ext>
                </a:extLst>
              </a:tr>
              <a:tr h="453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-0.01 </a:t>
                      </a:r>
                      <a:r>
                        <a:rPr lang="es-AR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s-AR" sz="2800" b="1" baseline="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AR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-0.08 /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-0.31 /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-0.10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-0.06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402187"/>
                  </a:ext>
                </a:extLst>
              </a:tr>
              <a:tr h="453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 / P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-0.003 </a:t>
                      </a:r>
                      <a:r>
                        <a:rPr lang="es-AR" sz="28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s-AR" sz="28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-0.02 /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 /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-0.09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-0.02 </a:t>
                      </a:r>
                      <a:r>
                        <a:rPr lang="es-AR" sz="28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s-AR" sz="28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-0.01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432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23414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67165" y="120581"/>
            <a:ext cx="4471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Cuenca del Plata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Imagen 18" descr="p-e final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470"/>
          <a:stretch>
            <a:fillRect/>
          </a:stretch>
        </p:blipFill>
        <p:spPr bwMode="auto">
          <a:xfrm>
            <a:off x="197136" y="3718155"/>
            <a:ext cx="2943640" cy="295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16" descr="pal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 r="6471"/>
          <a:stretch>
            <a:fillRect/>
          </a:stretch>
        </p:blipFill>
        <p:spPr bwMode="auto">
          <a:xfrm>
            <a:off x="159954" y="765869"/>
            <a:ext cx="2980822" cy="29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19" descr="runoff total qs + qs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r="7561"/>
          <a:stretch>
            <a:fillRect/>
          </a:stretch>
        </p:blipFill>
        <p:spPr bwMode="auto">
          <a:xfrm>
            <a:off x="3363117" y="3760554"/>
            <a:ext cx="3035388" cy="30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17" descr="EV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7059"/>
          <a:stretch>
            <a:fillRect/>
          </a:stretch>
        </p:blipFill>
        <p:spPr bwMode="auto">
          <a:xfrm>
            <a:off x="3395260" y="775643"/>
            <a:ext cx="2971103" cy="298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20" descr="balance p-e-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r="5460"/>
          <a:stretch>
            <a:fillRect/>
          </a:stretch>
        </p:blipFill>
        <p:spPr bwMode="auto">
          <a:xfrm>
            <a:off x="7092856" y="1900473"/>
            <a:ext cx="4135975" cy="408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185062" y="3912325"/>
            <a:ext cx="1121013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69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EVT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704973" y="4022901"/>
            <a:ext cx="559769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R 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8388822"/>
            <a:ext cx="5052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3563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1:</a:t>
            </a:r>
            <a:r>
              <a:rPr kumimoji="0" lang="it-IT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kumimoji="0" lang="it-IT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Plata basin domain. </a:t>
            </a:r>
            <a:r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Spatial distribution of annual mean </a:t>
            </a:r>
            <a:r>
              <a:rPr kumimoji="0" lang="en-US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(b)</a:t>
            </a:r>
            <a:r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precipitation, </a:t>
            </a:r>
            <a:r>
              <a:rPr kumimoji="0" lang="en-US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(c)</a:t>
            </a:r>
            <a:r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evapotranspiration, </a:t>
            </a:r>
            <a:r>
              <a:rPr kumimoji="0" lang="en-US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(d)</a:t>
            </a:r>
            <a:r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difference P – EVT, </a:t>
            </a:r>
            <a:r>
              <a:rPr kumimoji="0" lang="en-US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(e)</a:t>
            </a:r>
            <a:r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runoff, and </a:t>
            </a:r>
            <a:r>
              <a:rPr kumimoji="0" lang="en-US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(f)</a:t>
            </a:r>
            <a:r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water budget (P – EVT – R)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8409" y="447246"/>
            <a:ext cx="320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9988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30083" y="1418955"/>
            <a:ext cx="21302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EVT- R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09231" y="43598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EVT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2856" y="0"/>
            <a:ext cx="49521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Promedios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Anuales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2135585" cy="625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0" marR="34925" lvl="0" indent="27432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/>
                <a:cs typeface="+mn-cs"/>
              </a:rPr>
              <a:t>Resumen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054396"/>
            <a:ext cx="9677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grandes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cuencas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el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ciclo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de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agua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climatologico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es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bien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representado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a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menos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de un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residuo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relativamente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Verdana"/>
                <a:ea typeface="굴림"/>
              </a:rPr>
              <a:t>pequen~o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del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orden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menos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 10%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respecto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a la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precipitacion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굴림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analisis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ciclo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annual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revela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la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importancia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los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terminos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almacenamiento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si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lo que se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desea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lograr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un balance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escalas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tiempo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menores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a un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an~o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400" dirty="0">
              <a:solidFill>
                <a:srgbClr val="000000"/>
              </a:solidFill>
              <a:latin typeface="Verdana"/>
              <a:ea typeface="굴림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Queda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por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verse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cuales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son las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cantidades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y 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rol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los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terminos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almacenamiento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en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particular,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nieve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humedad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 del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suelo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굴림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192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47"/>
            <a:ext cx="12289653" cy="68546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9257" y="1368570"/>
            <a:ext cx="73409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</a:rPr>
              <a:t>Interacciones suelo-atmósfera, acoplamiento y </a:t>
            </a: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</a:rPr>
              <a:t>realimentaciones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</a:rPr>
              <a:t>Cambios de uso de suelo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842" y="4065972"/>
            <a:ext cx="3290157" cy="246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034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1524001" y="1714508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157" y="152400"/>
            <a:ext cx="6743700" cy="167640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2700" b="1" cap="none" spc="0" dirty="0">
                <a:ln w="1587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Calibri"/>
                <a:ea typeface="+mn-ea"/>
                <a:cs typeface="+mn-cs"/>
              </a:rPr>
              <a:t>El Sistema Tierra</a:t>
            </a:r>
            <a:br>
              <a:rPr lang="en-US" sz="2700" b="1" cap="none" spc="0" dirty="0">
                <a:ln w="1587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Calibri"/>
                <a:ea typeface="+mn-ea"/>
                <a:cs typeface="+mn-cs"/>
              </a:rPr>
            </a:br>
            <a:r>
              <a:rPr lang="en-US" sz="1350" b="1" cap="none" spc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700" b="1" cap="none" spc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700" b="1" cap="none" spc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Calibri"/>
                <a:ea typeface="+mn-ea"/>
                <a:cs typeface="+mn-cs"/>
              </a:rPr>
            </a:br>
            <a:r>
              <a:rPr lang="en-US" sz="2025" b="1" cap="none" spc="0" dirty="0">
                <a:ln w="95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latin typeface="Calibri"/>
                <a:ea typeface="+mn-ea"/>
                <a:cs typeface="+mn-cs"/>
              </a:rPr>
              <a:t>Hugo Berbery</a:t>
            </a:r>
          </a:p>
        </p:txBody>
      </p:sp>
    </p:spTree>
    <p:extLst>
      <p:ext uri="{BB962C8B-B14F-4D97-AF65-F5344CB8AC3E}">
        <p14:creationId xmlns:p14="http://schemas.microsoft.com/office/powerpoint/2010/main" val="177265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09" y="143766"/>
            <a:ext cx="8928503" cy="67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" y="1695036"/>
            <a:ext cx="5480125" cy="2401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970" y="1580783"/>
            <a:ext cx="6168428" cy="32424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058" y="4410240"/>
            <a:ext cx="4323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31F20"/>
                </a:solidFill>
                <a:latin typeface="AdvTT5235d5a9"/>
              </a:rPr>
              <a:t>The saturated and unsaturated soil zones. A and B denote two distinct soil moisture volumes.</a:t>
            </a:r>
            <a:endParaRPr lang="en-US" sz="5400" dirty="0"/>
          </a:p>
        </p:txBody>
      </p:sp>
      <p:sp>
        <p:nvSpPr>
          <p:cNvPr id="7" name="Rectangle 6"/>
          <p:cNvSpPr/>
          <p:nvPr/>
        </p:nvSpPr>
        <p:spPr>
          <a:xfrm>
            <a:off x="6444767" y="5002035"/>
            <a:ext cx="5559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31F20"/>
                </a:solidFill>
                <a:latin typeface="AdvTT5235d5a9"/>
              </a:rPr>
              <a:t>De</a:t>
            </a:r>
            <a:r>
              <a:rPr lang="en-US" sz="2000" dirty="0">
                <a:solidFill>
                  <a:srgbClr val="231F20"/>
                </a:solidFill>
                <a:latin typeface="AdvTT5235d5a9+fb"/>
              </a:rPr>
              <a:t>fi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nition of soil moisture regimes and corresponding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evapotranspiration regimes  </a:t>
            </a:r>
            <a:r>
              <a:rPr lang="en-US" sz="2000" dirty="0" smtClean="0">
                <a:solidFill>
                  <a:srgbClr val="231F20"/>
                </a:solidFill>
                <a:latin typeface="AdvTT94c8263f.I"/>
              </a:rPr>
              <a:t>EF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denotes the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evaporative fraction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, and </a:t>
            </a:r>
            <a:r>
              <a:rPr lang="en-US" sz="2000" dirty="0" err="1">
                <a:solidFill>
                  <a:srgbClr val="231F20"/>
                </a:solidFill>
                <a:latin typeface="AdvTT94c8263f.I"/>
              </a:rPr>
              <a:t>EF</a:t>
            </a:r>
            <a:r>
              <a:rPr lang="en-US" sz="2000" dirty="0" err="1">
                <a:solidFill>
                  <a:srgbClr val="231F20"/>
                </a:solidFill>
                <a:latin typeface="AdvTT5235d5a9"/>
              </a:rPr>
              <a:t>max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 its maximal value.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34803" y="-77615"/>
            <a:ext cx="104603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231F20"/>
                </a:solidFill>
                <a:latin typeface="AdvTT5235d5a9"/>
              </a:rPr>
              <a:t>Soil </a:t>
            </a:r>
            <a:r>
              <a:rPr lang="en-US" sz="3200" dirty="0">
                <a:solidFill>
                  <a:srgbClr val="231F20"/>
                </a:solidFill>
                <a:latin typeface="AdvTT5235d5a9"/>
              </a:rPr>
              <a:t>moisture regimes and corresponding evapotranspiration regimes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09284" y="6364369"/>
            <a:ext cx="2242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Seneviratne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et al 2010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086" y="11681"/>
            <a:ext cx="6008914" cy="41816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515" y="1181811"/>
            <a:ext cx="576189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Positive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arrows (red) indicate processes that lead to a drying/warming in response to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a negative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soil moisture anomaly and </a:t>
            </a:r>
            <a:endParaRPr lang="en-US" sz="2000" dirty="0" smtClean="0">
              <a:solidFill>
                <a:srgbClr val="231F20"/>
              </a:solidFill>
              <a:latin typeface="AdvTT5235d5a9"/>
            </a:endParaRPr>
          </a:p>
          <a:p>
            <a:endParaRPr lang="en-US" sz="2000" dirty="0">
              <a:solidFill>
                <a:srgbClr val="231F20"/>
              </a:solidFill>
              <a:latin typeface="AdvTT5235d5a9"/>
            </a:endParaRPr>
          </a:p>
          <a:p>
            <a:r>
              <a:rPr lang="en-US" sz="2000" dirty="0">
                <a:solidFill>
                  <a:srgbClr val="231F20"/>
                </a:solidFill>
                <a:latin typeface="AdvTT5235d5a9"/>
              </a:rPr>
              <a:t>B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lue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arrows denote potential negative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feedbacks (the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hatched blue arrow indicates the tendency for enhanced temperature to lead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to more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evaporative demand; if this results in an increase of evapotranspiration, this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in turn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leads to a further drying of the soil and thus to a positive feedback loop). </a:t>
            </a:r>
            <a:endParaRPr lang="en-US" sz="2000" dirty="0" smtClean="0">
              <a:solidFill>
                <a:srgbClr val="231F20"/>
              </a:solidFill>
              <a:latin typeface="AdvTT5235d5a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28" y="11681"/>
            <a:ext cx="733278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2800" i="1" dirty="0">
                <a:solidFill>
                  <a:srgbClr val="231F20"/>
                </a:solidFill>
                <a:latin typeface="AdvTT5235d5a9"/>
              </a:rPr>
              <a:t>Processes contributing to </a:t>
            </a:r>
            <a:r>
              <a:rPr lang="en-US" sz="2800" b="1" i="1" dirty="0">
                <a:solidFill>
                  <a:srgbClr val="231F20"/>
                </a:solidFill>
                <a:latin typeface="AdvTT5235d5a9"/>
              </a:rPr>
              <a:t>soil moisture</a:t>
            </a:r>
            <a:r>
              <a:rPr lang="en-US" sz="2800" b="1" i="1" dirty="0">
                <a:solidFill>
                  <a:srgbClr val="231F20"/>
                </a:solidFill>
                <a:latin typeface="AdvTT5235d5a9+20"/>
              </a:rPr>
              <a:t>–</a:t>
            </a:r>
            <a:r>
              <a:rPr lang="en-US" sz="2800" b="1" i="1" dirty="0">
                <a:solidFill>
                  <a:srgbClr val="231F20"/>
                </a:solidFill>
                <a:latin typeface="AdvTT5235d5a9"/>
              </a:rPr>
              <a:t>temperature</a:t>
            </a:r>
            <a:r>
              <a:rPr lang="en-US" sz="2800" i="1" dirty="0">
                <a:solidFill>
                  <a:srgbClr val="231F20"/>
                </a:solidFill>
                <a:latin typeface="AdvTT5235d5a9"/>
              </a:rPr>
              <a:t> coupling and feedback loop.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515" y="5126007"/>
            <a:ext cx="12050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Note that possible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links to the radiation (clouds and water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vapor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) are not included. and that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the displayed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relationships similarly apply for positive soil moisture anomalies (leading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to negative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temperature anomalies). </a:t>
            </a:r>
          </a:p>
          <a:p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(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A), (B) and (C) refer to the different steps of </a:t>
            </a:r>
            <a:r>
              <a:rPr lang="en-US" sz="2000" dirty="0" smtClean="0">
                <a:solidFill>
                  <a:srgbClr val="231F20"/>
                </a:solidFill>
                <a:latin typeface="AdvTT5235d5a9"/>
              </a:rPr>
              <a:t>the feedback </a:t>
            </a:r>
            <a:r>
              <a:rPr lang="en-US" sz="2000" dirty="0">
                <a:solidFill>
                  <a:srgbClr val="231F20"/>
                </a:solidFill>
                <a:latin typeface="AdvTT5235d5a9"/>
              </a:rPr>
              <a:t>loop (see text for details).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709284" y="6364369"/>
            <a:ext cx="2242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Seneviratne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et al 2010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8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361" y="1267101"/>
            <a:ext cx="3875002" cy="3185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5797"/>
            <a:ext cx="75002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Positive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arrows (blue) indicate processes leading to a positive soil </a:t>
            </a:r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moisture precipitation feedback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(wetting for positive soil moisture anomaly, drying for </a:t>
            </a:r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negative soil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moisture anomaly), </a:t>
            </a:r>
            <a:endParaRPr lang="en-US" sz="2400" dirty="0" smtClean="0">
              <a:solidFill>
                <a:srgbClr val="231F20"/>
              </a:solidFill>
              <a:latin typeface="AdvTT5235d5a9"/>
            </a:endParaRPr>
          </a:p>
          <a:p>
            <a:endParaRPr lang="en-US" sz="2400" dirty="0">
              <a:solidFill>
                <a:srgbClr val="231F20"/>
              </a:solidFill>
              <a:latin typeface="AdvTT5235d5a9"/>
            </a:endParaRPr>
          </a:p>
          <a:p>
            <a:r>
              <a:rPr lang="en-US" sz="2400" dirty="0">
                <a:solidFill>
                  <a:srgbClr val="231F20"/>
                </a:solidFill>
                <a:latin typeface="AdvTT5235d5a9"/>
              </a:rPr>
              <a:t>T</a:t>
            </a:r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he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negative arrow (red) indicates a potential </a:t>
            </a:r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negative feedback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damping the original soil moisture anomaly, and </a:t>
            </a:r>
            <a:endParaRPr lang="en-US" sz="2400" dirty="0" smtClean="0">
              <a:solidFill>
                <a:srgbClr val="231F20"/>
              </a:solidFill>
              <a:latin typeface="AdvTT5235d5a9"/>
            </a:endParaRPr>
          </a:p>
          <a:p>
            <a:endParaRPr lang="en-US" sz="2400" dirty="0">
              <a:solidFill>
                <a:srgbClr val="231F20"/>
              </a:solidFill>
              <a:latin typeface="AdvTT5235d5a9"/>
            </a:endParaRPr>
          </a:p>
          <a:p>
            <a:r>
              <a:rPr lang="en-US" sz="2400" dirty="0">
                <a:solidFill>
                  <a:srgbClr val="231F20"/>
                </a:solidFill>
                <a:latin typeface="AdvTT5235d5a9"/>
              </a:rPr>
              <a:t>T</a:t>
            </a:r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he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red-blue arrow </a:t>
            </a:r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indicates the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existence of both positive and negative feedbacks between evapotranspiration </a:t>
            </a:r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and precipitation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anomalies. </a:t>
            </a:r>
            <a:endParaRPr lang="en-US" sz="2400" dirty="0" smtClean="0">
              <a:solidFill>
                <a:srgbClr val="231F20"/>
              </a:solidFill>
              <a:latin typeface="AdvTT5235d5a9"/>
            </a:endParaRPr>
          </a:p>
          <a:p>
            <a:endParaRPr lang="en-US" sz="2400" dirty="0">
              <a:solidFill>
                <a:srgbClr val="231F20"/>
              </a:solidFill>
              <a:latin typeface="AdvTT5235d5a9"/>
            </a:endParaRPr>
          </a:p>
          <a:p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(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A), (B) and (C) refer to the different steps of the feedback </a:t>
            </a:r>
            <a:r>
              <a:rPr lang="en-US" sz="2400" dirty="0" smtClean="0">
                <a:solidFill>
                  <a:srgbClr val="231F20"/>
                </a:solidFill>
                <a:latin typeface="AdvTT5235d5a9"/>
              </a:rPr>
              <a:t>loop (see </a:t>
            </a:r>
            <a:r>
              <a:rPr lang="en-US" sz="2400" dirty="0">
                <a:solidFill>
                  <a:srgbClr val="231F20"/>
                </a:solidFill>
                <a:latin typeface="AdvTT5235d5a9"/>
              </a:rPr>
              <a:t>text for details).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674914" y="0"/>
            <a:ext cx="10080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31F20"/>
                </a:solidFill>
                <a:latin typeface="AdvTT5235d5a9"/>
              </a:rPr>
              <a:t>Processes contributing to </a:t>
            </a:r>
            <a:r>
              <a:rPr lang="en-US" sz="2800" b="1" dirty="0">
                <a:solidFill>
                  <a:srgbClr val="231F20"/>
                </a:solidFill>
                <a:latin typeface="AdvTT5235d5a9"/>
              </a:rPr>
              <a:t>soil moisture</a:t>
            </a:r>
            <a:r>
              <a:rPr lang="en-US" sz="2800" b="1" dirty="0">
                <a:solidFill>
                  <a:srgbClr val="231F20"/>
                </a:solidFill>
                <a:latin typeface="AdvTT5235d5a9+20"/>
              </a:rPr>
              <a:t>–</a:t>
            </a:r>
            <a:r>
              <a:rPr lang="en-US" sz="2800" b="1" dirty="0">
                <a:solidFill>
                  <a:srgbClr val="231F20"/>
                </a:solidFill>
                <a:latin typeface="AdvTT5235d5a9"/>
              </a:rPr>
              <a:t>precipitation </a:t>
            </a:r>
            <a:r>
              <a:rPr lang="en-US" sz="2800" dirty="0">
                <a:solidFill>
                  <a:srgbClr val="231F20"/>
                </a:solidFill>
                <a:latin typeface="AdvTT5235d5a9"/>
              </a:rPr>
              <a:t>coupling and </a:t>
            </a:r>
            <a:r>
              <a:rPr lang="en-US" sz="2800" dirty="0" smtClean="0">
                <a:solidFill>
                  <a:srgbClr val="231F20"/>
                </a:solidFill>
                <a:latin typeface="AdvTT5235d5a9"/>
              </a:rPr>
              <a:t>feedback loop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709284" y="6364369"/>
            <a:ext cx="2242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Seneviratne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et al 2010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1981200" y="2727326"/>
            <a:ext cx="822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decay time of SM anomalies  depends on E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and runoff </a:t>
            </a:r>
          </a:p>
        </p:txBody>
      </p:sp>
      <p:sp>
        <p:nvSpPr>
          <p:cNvPr id="304134" name="Rectangle 6"/>
          <p:cNvSpPr>
            <a:spLocks noChangeArrowheads="1"/>
          </p:cNvSpPr>
          <p:nvPr/>
        </p:nvSpPr>
        <p:spPr bwMode="auto">
          <a:xfrm>
            <a:off x="1524001" y="-20005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4133" name="Object 5"/>
          <p:cNvGraphicFramePr>
            <a:graphicFrameLocks noChangeAspect="1"/>
          </p:cNvGraphicFramePr>
          <p:nvPr/>
        </p:nvGraphicFramePr>
        <p:xfrm>
          <a:off x="2971800" y="196850"/>
          <a:ext cx="2971800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4" imgW="1218960" imgH="965160" progId="Equation.3">
                  <p:embed/>
                </p:oleObj>
              </mc:Choice>
              <mc:Fallback>
                <p:oleObj name="Equation" r:id="rId4" imgW="1218960" imgH="965160" progId="Equation.3">
                  <p:embed/>
                  <p:pic>
                    <p:nvPicPr>
                      <p:cNvPr id="3041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96850"/>
                        <a:ext cx="2971800" cy="2376488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7239000" y="762001"/>
            <a:ext cx="26670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w: soil wetness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US" altLang="en-US" sz="1600" b="0" i="0" u="none" strike="noStrike" kern="120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fc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: field capacity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Ep: potential evaporation P: precipitation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R: runoff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04136" name="Object 8"/>
          <p:cNvGraphicFramePr>
            <a:graphicFrameLocks noChangeAspect="1"/>
          </p:cNvGraphicFramePr>
          <p:nvPr>
            <p:extLst/>
          </p:nvPr>
        </p:nvGraphicFramePr>
        <p:xfrm>
          <a:off x="1778219" y="3459053"/>
          <a:ext cx="1680946" cy="2284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6" imgW="444240" imgH="965160" progId="Equation.3">
                  <p:embed/>
                </p:oleObj>
              </mc:Choice>
              <mc:Fallback>
                <p:oleObj name="Equation" r:id="rId6" imgW="444240" imgH="965160" progId="Equation.3">
                  <p:embed/>
                  <p:pic>
                    <p:nvPicPr>
                      <p:cNvPr id="30413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219" y="3459053"/>
                        <a:ext cx="1680946" cy="2284411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3459164" y="3455938"/>
            <a:ext cx="8046218" cy="2308324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Abundante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energia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para remover 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humedad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de la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superficie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por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evaporacion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No hay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energia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suficiente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para que la EVT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balancee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la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precipitacion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; el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suelo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esta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saturado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y hay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frecuente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escorrentia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6653214" y="6384926"/>
            <a:ext cx="3938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Delworth and Manabe 1988,1989</a:t>
            </a:r>
          </a:p>
        </p:txBody>
      </p:sp>
    </p:spTree>
    <p:extLst>
      <p:ext uri="{BB962C8B-B14F-4D97-AF65-F5344CB8AC3E}">
        <p14:creationId xmlns:p14="http://schemas.microsoft.com/office/powerpoint/2010/main" val="31874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9" name="Picture 11" descr="ep-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57300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7493" name="Text Box 5"/>
          <p:cNvSpPr txBox="1">
            <a:spLocks noChangeArrowheads="1"/>
          </p:cNvSpPr>
          <p:nvPr/>
        </p:nvSpPr>
        <p:spPr bwMode="auto">
          <a:xfrm>
            <a:off x="8229600" y="3657600"/>
            <a:ext cx="2701412" cy="101566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When the soil layer is close to saturation,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E~E</a:t>
            </a:r>
            <a:r>
              <a:rPr kumimoji="0" lang="en-US" altLang="en-US" sz="2000" b="0" i="1" u="none" strike="noStrike" kern="1200" cap="none" spc="0" normalizeH="0" baseline="-16000" noProof="0" dirty="0" err="1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p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 and SM has no influence in LHF.</a:t>
            </a:r>
            <a:r>
              <a:rPr kumimoji="0" lang="en-US" alt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 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/>
              <a:ea typeface="+mn-ea"/>
              <a:cs typeface="Arial"/>
            </a:endParaRPr>
          </a:p>
        </p:txBody>
      </p:sp>
      <p:sp>
        <p:nvSpPr>
          <p:cNvPr id="447494" name="Text Box 6"/>
          <p:cNvSpPr txBox="1">
            <a:spLocks noChangeArrowheads="1"/>
          </p:cNvSpPr>
          <p:nvPr/>
        </p:nvSpPr>
        <p:spPr bwMode="auto">
          <a:xfrm>
            <a:off x="1828800" y="4403726"/>
            <a:ext cx="2514600" cy="1631216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When E</a:t>
            </a:r>
            <a:r>
              <a:rPr kumimoji="0" lang="en-US" altLang="en-US" sz="2000" b="0" i="1" u="none" strike="noStrike" kern="1200" cap="none" spc="0" normalizeH="0" baseline="-1800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p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 is extremely large, the persistence of SM is low, as is the persistence of surface heat fluxes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/>
              <a:ea typeface="+mn-ea"/>
              <a:cs typeface="Arial"/>
            </a:endParaRPr>
          </a:p>
        </p:txBody>
      </p:sp>
      <p:sp>
        <p:nvSpPr>
          <p:cNvPr id="447495" name="AutoShape 7"/>
          <p:cNvSpPr>
            <a:spLocks noChangeArrowheads="1"/>
          </p:cNvSpPr>
          <p:nvPr/>
        </p:nvSpPr>
        <p:spPr bwMode="auto">
          <a:xfrm rot="19101987">
            <a:off x="3733800" y="3784600"/>
            <a:ext cx="1404938" cy="330200"/>
          </a:xfrm>
          <a:prstGeom prst="rightArrow">
            <a:avLst>
              <a:gd name="adj1" fmla="val 50000"/>
              <a:gd name="adj2" fmla="val 1063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Arial"/>
            </a:endParaRPr>
          </a:p>
        </p:txBody>
      </p:sp>
      <p:sp>
        <p:nvSpPr>
          <p:cNvPr id="447496" name="AutoShape 8"/>
          <p:cNvSpPr>
            <a:spLocks noChangeArrowheads="1"/>
          </p:cNvSpPr>
          <p:nvPr/>
        </p:nvSpPr>
        <p:spPr bwMode="auto">
          <a:xfrm rot="12767873">
            <a:off x="7467600" y="3200400"/>
            <a:ext cx="1066800" cy="330200"/>
          </a:xfrm>
          <a:prstGeom prst="rightArrow">
            <a:avLst>
              <a:gd name="adj1" fmla="val 50000"/>
              <a:gd name="adj2" fmla="val 807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Arial"/>
            </a:endParaRPr>
          </a:p>
        </p:txBody>
      </p:sp>
      <p:sp>
        <p:nvSpPr>
          <p:cNvPr id="447497" name="Text Box 9"/>
          <p:cNvSpPr txBox="1">
            <a:spLocks noChangeArrowheads="1"/>
          </p:cNvSpPr>
          <p:nvPr/>
        </p:nvSpPr>
        <p:spPr bwMode="auto">
          <a:xfrm>
            <a:off x="7239000" y="6172200"/>
            <a:ext cx="2895600" cy="30480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Luo et al. 2006</a:t>
            </a:r>
          </a:p>
        </p:txBody>
      </p:sp>
      <p:sp>
        <p:nvSpPr>
          <p:cNvPr id="447498" name="Text Box 10"/>
          <p:cNvSpPr txBox="1">
            <a:spLocks noChangeArrowheads="1"/>
          </p:cNvSpPr>
          <p:nvPr/>
        </p:nvSpPr>
        <p:spPr bwMode="auto">
          <a:xfrm>
            <a:off x="2133600" y="381000"/>
            <a:ext cx="961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Relacion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 entre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Evaporacion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potencial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 y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rPr>
              <a:t>precipitacion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6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27" name="Picture 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28" name="Oval 4"/>
          <p:cNvSpPr>
            <a:spLocks noChangeArrowheads="1"/>
          </p:cNvSpPr>
          <p:nvPr/>
        </p:nvSpPr>
        <p:spPr bwMode="auto">
          <a:xfrm>
            <a:off x="3429000" y="3048000"/>
            <a:ext cx="1295400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829" name="Oval 5"/>
          <p:cNvSpPr>
            <a:spLocks noChangeArrowheads="1"/>
          </p:cNvSpPr>
          <p:nvPr/>
        </p:nvSpPr>
        <p:spPr bwMode="auto">
          <a:xfrm>
            <a:off x="7924800" y="3048000"/>
            <a:ext cx="1295400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830" name="Text Box 6"/>
          <p:cNvSpPr txBox="1">
            <a:spLocks noChangeArrowheads="1"/>
          </p:cNvSpPr>
          <p:nvPr/>
        </p:nvSpPr>
        <p:spPr bwMode="auto">
          <a:xfrm>
            <a:off x="4648200" y="1066800"/>
            <a:ext cx="704850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altLang="en-US" sz="2000" b="1" i="0" u="none" strike="noStrike" kern="1200" cap="none" spc="0" normalizeH="0" baseline="-18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/P</a:t>
            </a: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9201150" y="1066800"/>
            <a:ext cx="704850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E/E</a:t>
            </a:r>
            <a:r>
              <a:rPr kumimoji="0" lang="en-US" altLang="en-US" sz="2000" b="1" i="0" u="none" strike="noStrike" kern="1200" cap="none" spc="0" normalizeH="0" baseline="-18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03" y="233916"/>
            <a:ext cx="9041613" cy="610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39680" y="6337005"/>
            <a:ext cx="176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Koster</a:t>
            </a:r>
            <a:r>
              <a:rPr lang="en-US" dirty="0" smtClean="0"/>
              <a:t> et al.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" y="663227"/>
            <a:ext cx="6181179" cy="4625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353" y="663227"/>
            <a:ext cx="6247262" cy="4674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9284" y="6364369"/>
            <a:ext cx="16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Sorensson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2010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6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2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" r="9000" b="33557"/>
          <a:stretch>
            <a:fillRect/>
          </a:stretch>
        </p:blipFill>
        <p:spPr bwMode="auto">
          <a:xfrm>
            <a:off x="1284405" y="2110104"/>
            <a:ext cx="9765429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923" name="Text Box 3"/>
          <p:cNvSpPr txBox="1">
            <a:spLocks noChangeArrowheads="1"/>
          </p:cNvSpPr>
          <p:nvPr/>
        </p:nvSpPr>
        <p:spPr bwMode="auto">
          <a:xfrm>
            <a:off x="2362200" y="1843088"/>
            <a:ext cx="1447800" cy="36671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- 30% SM</a:t>
            </a:r>
          </a:p>
        </p:txBody>
      </p:sp>
      <p:sp>
        <p:nvSpPr>
          <p:cNvPr id="721924" name="Text Box 4"/>
          <p:cNvSpPr txBox="1">
            <a:spLocks noChangeArrowheads="1"/>
          </p:cNvSpPr>
          <p:nvPr/>
        </p:nvSpPr>
        <p:spPr bwMode="auto">
          <a:xfrm>
            <a:off x="8305800" y="1828801"/>
            <a:ext cx="1600200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+ 30% SM</a:t>
            </a:r>
          </a:p>
        </p:txBody>
      </p:sp>
      <p:sp>
        <p:nvSpPr>
          <p:cNvPr id="721925" name="Text Box 5"/>
          <p:cNvSpPr txBox="1">
            <a:spLocks noChangeArrowheads="1"/>
          </p:cNvSpPr>
          <p:nvPr/>
        </p:nvSpPr>
        <p:spPr bwMode="auto">
          <a:xfrm>
            <a:off x="5486400" y="1828801"/>
            <a:ext cx="1143000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 </a:t>
            </a:r>
          </a:p>
        </p:txBody>
      </p:sp>
      <p:sp>
        <p:nvSpPr>
          <p:cNvPr id="721926" name="Text Box 6"/>
          <p:cNvSpPr txBox="1">
            <a:spLocks noChangeArrowheads="1"/>
          </p:cNvSpPr>
          <p:nvPr/>
        </p:nvSpPr>
        <p:spPr bwMode="auto">
          <a:xfrm>
            <a:off x="2003377" y="166143"/>
            <a:ext cx="8109045" cy="94615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 model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ensemble precipitation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04964" y="1303421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Collini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et 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62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8194" name="Picture 2" descr="D:\MEDIA\1582\1582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8" y="943589"/>
            <a:ext cx="5496850" cy="58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056019" y="1396510"/>
            <a:ext cx="4519681" cy="5175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kern="0" dirty="0" smtClean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La </a:t>
            </a:r>
            <a:r>
              <a:rPr lang="en-US" altLang="en-US" sz="3600" kern="0" dirty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Tierra </a:t>
            </a:r>
            <a:r>
              <a:rPr lang="en-US" altLang="en-US" sz="3600" kern="0" dirty="0" err="1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es</a:t>
            </a:r>
            <a:r>
              <a:rPr lang="en-US" altLang="en-US" sz="3600" kern="0" dirty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 un </a:t>
            </a:r>
            <a:r>
              <a:rPr lang="en-US" altLang="en-US" sz="3600" kern="0" dirty="0" err="1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cuerpo</a:t>
            </a:r>
            <a:r>
              <a:rPr lang="en-US" altLang="en-US" sz="3600" kern="0" dirty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dinamico</a:t>
            </a:r>
            <a:r>
              <a:rPr lang="en-US" altLang="en-US" sz="3600" kern="0" dirty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 con </a:t>
            </a:r>
            <a:r>
              <a:rPr lang="en-US" altLang="en-US" sz="3600" kern="0" dirty="0" err="1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distintas</a:t>
            </a:r>
            <a:r>
              <a:rPr lang="en-US" altLang="en-US" sz="3600" kern="0" dirty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 </a:t>
            </a:r>
            <a:r>
              <a:rPr lang="en-US" altLang="en-US" sz="3600" kern="0" dirty="0" err="1" smtClean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componentes</a:t>
            </a:r>
            <a:r>
              <a:rPr lang="en-US" altLang="en-US" sz="3600" kern="0" dirty="0" smtClean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 </a:t>
            </a:r>
            <a:r>
              <a:rPr lang="en-US" altLang="en-US" sz="3600" kern="0" dirty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que </a:t>
            </a:r>
            <a:r>
              <a:rPr lang="en-US" altLang="en-US" sz="3600" kern="0" dirty="0" err="1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interactuan</a:t>
            </a:r>
            <a:r>
              <a:rPr lang="en-US" altLang="en-US" sz="3600" kern="0" dirty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 entre </a:t>
            </a:r>
            <a:r>
              <a:rPr lang="en-US" altLang="en-US" sz="3600" kern="0" dirty="0" err="1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si</a:t>
            </a:r>
            <a:r>
              <a:rPr lang="en-US" altLang="en-US" sz="3600" kern="0" dirty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. </a:t>
            </a:r>
            <a:endParaRPr lang="en-US" altLang="en-US" sz="3600" kern="0" dirty="0" smtClean="0">
              <a:solidFill>
                <a:srgbClr val="000000"/>
              </a:solidFill>
              <a:latin typeface="Verdana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3600" kern="0" dirty="0">
              <a:solidFill>
                <a:srgbClr val="000000"/>
              </a:solidFill>
              <a:latin typeface="Verdana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i="1" kern="0" dirty="0" smtClean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Que </a:t>
            </a:r>
            <a:r>
              <a:rPr lang="en-US" altLang="en-US" sz="3600" i="1" kern="0" dirty="0" err="1" smtClean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componente</a:t>
            </a:r>
            <a:r>
              <a:rPr lang="en-US" altLang="en-US" sz="3600" i="1" kern="0" dirty="0" smtClean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 </a:t>
            </a:r>
            <a:r>
              <a:rPr lang="en-US" altLang="en-US" sz="3600" i="1" kern="0" dirty="0" err="1" smtClean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falta</a:t>
            </a:r>
            <a:r>
              <a:rPr lang="en-US" altLang="en-US" sz="3600" i="1" kern="0" dirty="0" smtClean="0">
                <a:solidFill>
                  <a:srgbClr val="000000"/>
                </a:solidFill>
                <a:latin typeface="Verdana"/>
                <a:cs typeface="Times New Roman" panose="02020603050405020304" pitchFamily="18" charset="0"/>
              </a:rPr>
              <a:t> aca?</a:t>
            </a:r>
            <a:endParaRPr lang="en-US" altLang="en-US" sz="3600" i="1" kern="0" dirty="0">
              <a:solidFill>
                <a:srgbClr val="000000"/>
              </a:solidFill>
              <a:latin typeface="Verdana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en-US" altLang="en-US" sz="2400" kern="0" dirty="0">
              <a:solidFill>
                <a:srgbClr val="000000"/>
              </a:solidFill>
              <a:latin typeface="Verdan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2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Text Box 2"/>
          <p:cNvSpPr txBox="1">
            <a:spLocks noChangeArrowheads="1"/>
          </p:cNvSpPr>
          <p:nvPr/>
        </p:nvSpPr>
        <p:spPr bwMode="auto">
          <a:xfrm>
            <a:off x="4562383" y="0"/>
            <a:ext cx="2438400" cy="588963"/>
          </a:xfrm>
          <a:prstGeom prst="rect">
            <a:avLst/>
          </a:prstGeom>
          <a:solidFill>
            <a:srgbClr val="FFCC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SAMS</a:t>
            </a:r>
          </a:p>
        </p:txBody>
      </p:sp>
      <p:grpSp>
        <p:nvGrpSpPr>
          <p:cNvPr id="723971" name="Group 3"/>
          <p:cNvGrpSpPr>
            <a:grpSpLocks/>
          </p:cNvGrpSpPr>
          <p:nvPr/>
        </p:nvGrpSpPr>
        <p:grpSpPr bwMode="auto">
          <a:xfrm>
            <a:off x="1433015" y="887104"/>
            <a:ext cx="9676263" cy="5868538"/>
            <a:chOff x="1574" y="1495"/>
            <a:chExt cx="2784" cy="1872"/>
          </a:xfrm>
        </p:grpSpPr>
        <p:graphicFrame>
          <p:nvGraphicFramePr>
            <p:cNvPr id="723972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1574" y="1495"/>
            <a:ext cx="2784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name="Chart" r:id="rId4" imgW="5371921" imgH="3790890" progId="Excel.Chart.8">
                    <p:embed/>
                  </p:oleObj>
                </mc:Choice>
                <mc:Fallback>
                  <p:oleObj name="Chart" r:id="rId4" imgW="5371921" imgH="3790890" progId="Excel.Chart.8">
                    <p:embed/>
                    <p:pic>
                      <p:nvPicPr>
                        <p:cNvPr id="72397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4" y="1495"/>
                          <a:ext cx="2784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3973" name="Freeform 5"/>
            <p:cNvSpPr>
              <a:spLocks/>
            </p:cNvSpPr>
            <p:nvPr/>
          </p:nvSpPr>
          <p:spPr bwMode="auto">
            <a:xfrm>
              <a:off x="2016" y="2016"/>
              <a:ext cx="1831" cy="578"/>
            </a:xfrm>
            <a:custGeom>
              <a:avLst/>
              <a:gdLst>
                <a:gd name="T0" fmla="*/ 0 w 2256"/>
                <a:gd name="T1" fmla="*/ 768 h 768"/>
                <a:gd name="T2" fmla="*/ 1056 w 2256"/>
                <a:gd name="T3" fmla="*/ 144 h 768"/>
                <a:gd name="T4" fmla="*/ 2256 w 2256"/>
                <a:gd name="T5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6" h="768">
                  <a:moveTo>
                    <a:pt x="0" y="768"/>
                  </a:moveTo>
                  <a:cubicBezTo>
                    <a:pt x="340" y="520"/>
                    <a:pt x="680" y="272"/>
                    <a:pt x="1056" y="144"/>
                  </a:cubicBezTo>
                  <a:cubicBezTo>
                    <a:pt x="1432" y="16"/>
                    <a:pt x="2080" y="32"/>
                    <a:pt x="225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000648" y="6180221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Collini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et 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241" y="1447060"/>
            <a:ext cx="7214587" cy="54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199264" y="270255"/>
            <a:ext cx="6362639" cy="707886"/>
          </a:xfrm>
          <a:prstGeom prst="rect">
            <a:avLst/>
          </a:prstGeom>
          <a:solidFill>
            <a:srgbClr val="FFFFCC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Cambios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uso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del </a:t>
            </a:r>
            <a:r>
              <a:rPr kumimoji="0" lang="en-US" alt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suelo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ur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2" t="32304" r="21989" b="20329"/>
          <a:stretch>
            <a:fillRect/>
          </a:stretch>
        </p:blipFill>
        <p:spPr bwMode="auto">
          <a:xfrm>
            <a:off x="4495800" y="1219200"/>
            <a:ext cx="556260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218488" y="6296026"/>
            <a:ext cx="2449512" cy="561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76400" y="457200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굴림" pitchFamily="34" charset="-127"/>
                <a:cs typeface="Arial" panose="020B0604020202020204" pitchFamily="34" charset="0"/>
              </a:rPr>
              <a:t>Normalized Difference Vegetation Index NDVI 1981-2000 trends</a:t>
            </a:r>
            <a:endParaRPr kumimoji="0" lang="en-US" altLang="ko-KR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굴림" pitchFamily="34" charset="-127"/>
              <a:cs typeface="Arial" panose="020B0604020202020204" pitchFamily="34" charset="0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굴림" pitchFamily="34" charset="-127"/>
                <a:cs typeface="Arial" panose="020B0604020202020204" pitchFamily="34" charset="0"/>
              </a:rPr>
              <a:t>(surrogate for primary production)</a:t>
            </a:r>
            <a:endParaRPr kumimoji="0" lang="en-US" altLang="ko-KR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굴림" pitchFamily="34" charset="-127"/>
              <a:cs typeface="Arial" panose="020B0604020202020204" pitchFamily="34" charset="0"/>
            </a:endParaRPr>
          </a:p>
        </p:txBody>
      </p:sp>
      <p:pic>
        <p:nvPicPr>
          <p:cNvPr id="44037" name="Picture 5" descr="DSCN009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4343400"/>
            <a:ext cx="2211388" cy="2344738"/>
          </a:xfrm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676401" y="5867400"/>
            <a:ext cx="20329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shifting crop systems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(X Climate?)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NDVI increase</a:t>
            </a:r>
            <a:endParaRPr kumimoji="0" lang="en-US" altLang="ko-K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pic>
        <p:nvPicPr>
          <p:cNvPr id="44039" name="Picture 7" descr="tierras_baja_pi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7"/>
          <a:stretch>
            <a:fillRect/>
          </a:stretch>
        </p:blipFill>
        <p:spPr>
          <a:xfrm>
            <a:off x="7848600" y="4702176"/>
            <a:ext cx="2209800" cy="2155825"/>
          </a:xfrm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8077201" y="6340475"/>
            <a:ext cx="1874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forest to agriculture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NDVI decrease</a:t>
            </a:r>
          </a:p>
        </p:txBody>
      </p:sp>
      <p:pic>
        <p:nvPicPr>
          <p:cNvPr id="44041" name="Picture 9" descr="forestacion entrerr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2"/>
          <a:stretch>
            <a:fillRect/>
          </a:stretch>
        </p:blipFill>
        <p:spPr bwMode="auto">
          <a:xfrm>
            <a:off x="1685925" y="2186464"/>
            <a:ext cx="2200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666875" y="3505200"/>
            <a:ext cx="14157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grassland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tree plantation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NDVI increase</a:t>
            </a:r>
            <a:endParaRPr kumimoji="0" lang="en-US" altLang="ko-K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191000" y="6096001"/>
            <a:ext cx="2819400" cy="708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굴림" pitchFamily="34" charset="-127"/>
                <a:cs typeface="Arial" panose="020B0604020202020204" pitchFamily="34" charset="0"/>
              </a:rPr>
              <a:t>Red:</a:t>
            </a: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굴림" pitchFamily="34" charset="-127"/>
                <a:cs typeface="Arial" panose="020B0604020202020204" pitchFamily="34" charset="0"/>
              </a:rPr>
              <a:t> decrease of NDVI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굴림" pitchFamily="34" charset="-127"/>
                <a:cs typeface="Arial" panose="020B0604020202020204" pitchFamily="34" charset="0"/>
              </a:rPr>
              <a:t>Blue:</a:t>
            </a: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굴림" pitchFamily="34" charset="-127"/>
                <a:cs typeface="Arial" panose="020B0604020202020204" pitchFamily="34" charset="0"/>
              </a:rPr>
              <a:t> increase of NDVI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1905000" y="0"/>
            <a:ext cx="8305800" cy="4000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굴림" pitchFamily="34" charset="-127"/>
                <a:cs typeface="Arial" panose="020B0604020202020204" pitchFamily="34" charset="0"/>
              </a:rPr>
              <a:t>Land use changes using remotely sensed biophysical variables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9400" y="5928955"/>
            <a:ext cx="128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Cortesia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de J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Paruelo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772358" y="0"/>
            <a:ext cx="10363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ko-KR" sz="2900" dirty="0"/>
              <a:t>Model land cover and its modification</a:t>
            </a:r>
          </a:p>
        </p:txBody>
      </p:sp>
      <p:pic>
        <p:nvPicPr>
          <p:cNvPr id="110595" name="Picture 10" descr="lu3b_new_no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5118" r="4724" b="20157"/>
          <a:stretch>
            <a:fillRect/>
          </a:stretch>
        </p:blipFill>
        <p:spPr bwMode="auto">
          <a:xfrm>
            <a:off x="631009" y="4205287"/>
            <a:ext cx="43767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19" descr="lu3b_ex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19089" r="6175" b="19089"/>
          <a:stretch>
            <a:fillRect/>
          </a:stretch>
        </p:blipFill>
        <p:spPr bwMode="auto">
          <a:xfrm>
            <a:off x="1339420" y="889886"/>
            <a:ext cx="35052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10"/>
          <p:cNvSpPr txBox="1">
            <a:spLocks noChangeArrowheads="1"/>
          </p:cNvSpPr>
          <p:nvPr/>
        </p:nvSpPr>
        <p:spPr bwMode="auto">
          <a:xfrm>
            <a:off x="7397320" y="889886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Hypothetical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expansion of agriculture</a:t>
            </a:r>
          </a:p>
        </p:txBody>
      </p:sp>
      <p:pic>
        <p:nvPicPr>
          <p:cNvPr id="110598" name="Picture 9" descr="C:\Users\JH Park\Application Data\SSH\temp\eachmean_diur_sfx_d01_point_all2_lulcmean_ust_color_presentation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8"/>
          <a:stretch>
            <a:fillRect/>
          </a:stretch>
        </p:blipFill>
        <p:spPr bwMode="auto">
          <a:xfrm>
            <a:off x="6863920" y="1597911"/>
            <a:ext cx="3962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Text Box 10"/>
          <p:cNvSpPr txBox="1">
            <a:spLocks noChangeArrowheads="1"/>
          </p:cNvSpPr>
          <p:nvPr/>
        </p:nvSpPr>
        <p:spPr bwMode="auto">
          <a:xfrm>
            <a:off x="7016320" y="5096198"/>
            <a:ext cx="3810000" cy="86201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 Savanna   </a:t>
            </a: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Dry cropland</a:t>
            </a:r>
            <a:b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II  Evergreen  Dry cropland</a:t>
            </a:r>
            <a:b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III  Grassland  Dry cropland</a:t>
            </a:r>
            <a:endParaRPr kumimoji="0" lang="en-US" altLang="ko-K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6846" y="6241181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Lee et al.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8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 txBox="1">
            <a:spLocks noChangeArrowheads="1"/>
          </p:cNvSpPr>
          <p:nvPr/>
        </p:nvSpPr>
        <p:spPr bwMode="auto">
          <a:xfrm>
            <a:off x="1524000" y="1"/>
            <a:ext cx="87137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Model land cover and its modification</a:t>
            </a:r>
          </a:p>
        </p:txBody>
      </p:sp>
      <p:sp>
        <p:nvSpPr>
          <p:cNvPr id="111619" name="AutoShape 11"/>
          <p:cNvSpPr>
            <a:spLocks noChangeAspect="1" noChangeArrowheads="1"/>
          </p:cNvSpPr>
          <p:nvPr/>
        </p:nvSpPr>
        <p:spPr bwMode="auto">
          <a:xfrm>
            <a:off x="1524000" y="1143000"/>
            <a:ext cx="59055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16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1"/>
          <a:stretch>
            <a:fillRect/>
          </a:stretch>
        </p:blipFill>
        <p:spPr bwMode="auto">
          <a:xfrm>
            <a:off x="1314450" y="950913"/>
            <a:ext cx="63246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 Box 11"/>
          <p:cNvSpPr txBox="1">
            <a:spLocks noChangeArrowheads="1"/>
          </p:cNvSpPr>
          <p:nvPr/>
        </p:nvSpPr>
        <p:spPr bwMode="auto">
          <a:xfrm>
            <a:off x="7848600" y="3096756"/>
            <a:ext cx="31168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 II:   Albedo increase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 III: Albedo decrease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7793037" y="4843999"/>
            <a:ext cx="28749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Within the La Plata basin as a whole, the roughness length (Z0) decreased.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623" name="Text Box 10"/>
          <p:cNvSpPr txBox="1">
            <a:spLocks noChangeArrowheads="1"/>
          </p:cNvSpPr>
          <p:nvPr/>
        </p:nvSpPr>
        <p:spPr bwMode="auto">
          <a:xfrm>
            <a:off x="7429500" y="1225533"/>
            <a:ext cx="4387780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 Savanna    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Dry cropland</a:t>
            </a:r>
            <a:b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II  Evergreen  Dry cropland</a:t>
            </a:r>
            <a:b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III  Grassland  Dry cropland</a:t>
            </a:r>
            <a:endParaRPr kumimoji="0" lang="en-US" altLang="ko-KR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6846" y="6241181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Lee et al.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6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 txBox="1">
            <a:spLocks noChangeArrowheads="1"/>
          </p:cNvSpPr>
          <p:nvPr/>
        </p:nvSpPr>
        <p:spPr bwMode="auto">
          <a:xfrm>
            <a:off x="3810801" y="272329"/>
            <a:ext cx="37211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CROP – CNTL </a:t>
            </a:r>
          </a:p>
        </p:txBody>
      </p:sp>
      <p:pic>
        <p:nvPicPr>
          <p:cNvPr id="112643" name="Picture 1" descr="C:\My Files\Hugo\ppt\seminars\UMD_2010\figures\eachmean_diff_t2q2_d01_ens_paper_hugo_t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1" t="17332" b="21333"/>
          <a:stretch/>
        </p:blipFill>
        <p:spPr bwMode="auto">
          <a:xfrm>
            <a:off x="120580" y="989503"/>
            <a:ext cx="4129873" cy="375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Box 4"/>
          <p:cNvSpPr txBox="1">
            <a:spLocks noChangeArrowheads="1"/>
          </p:cNvSpPr>
          <p:nvPr/>
        </p:nvSpPr>
        <p:spPr bwMode="auto">
          <a:xfrm>
            <a:off x="1717024" y="688182"/>
            <a:ext cx="93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T2m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56242" y="1126117"/>
            <a:ext cx="5351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Los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cambios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flujos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superficie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alteran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la 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estabilidad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capa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inferior de la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atmosfera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favoreciendo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o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limitando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el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desarrollo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conveccion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nubes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). 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6241" y="3375062"/>
            <a:ext cx="5351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Los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cambios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rugosidad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superficie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modifican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intensidad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los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vientos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capas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bajas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y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consecuencia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los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transportes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humedad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422082" y="3579581"/>
            <a:ext cx="1531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LULC change impact </a:t>
            </a: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~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±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1.5 m s</a:t>
            </a:r>
            <a:r>
              <a:rPr kumimoji="0" lang="en-US" altLang="ko-KR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76846" y="6241181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Lee et al.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7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994065" y="115888"/>
            <a:ext cx="9324975" cy="792162"/>
          </a:xfrm>
        </p:spPr>
        <p:txBody>
          <a:bodyPr/>
          <a:lstStyle/>
          <a:p>
            <a:pPr eaLnBrk="1" hangingPunct="1"/>
            <a:r>
              <a:rPr lang="en-US" altLang="ko-KR" dirty="0" err="1" smtClean="0">
                <a:latin typeface="Comic Sans MS" panose="030F0702030302020204" pitchFamily="66" charset="0"/>
                <a:cs typeface="Andalus" pitchFamily="2" charset="0"/>
              </a:rPr>
              <a:t>Cambios</a:t>
            </a:r>
            <a:r>
              <a:rPr lang="en-US" altLang="ko-KR" dirty="0" smtClean="0">
                <a:latin typeface="Comic Sans MS" panose="030F0702030302020204" pitchFamily="66" charset="0"/>
                <a:cs typeface="Andalus" pitchFamily="2" charset="0"/>
              </a:rPr>
              <a:t> </a:t>
            </a:r>
            <a:r>
              <a:rPr lang="en-US" altLang="ko-KR" dirty="0" err="1" smtClean="0">
                <a:latin typeface="Comic Sans MS" panose="030F0702030302020204" pitchFamily="66" charset="0"/>
                <a:cs typeface="Andalus" pitchFamily="2" charset="0"/>
              </a:rPr>
              <a:t>en</a:t>
            </a:r>
            <a:r>
              <a:rPr lang="en-US" altLang="ko-KR" dirty="0" smtClean="0">
                <a:latin typeface="Comic Sans MS" panose="030F0702030302020204" pitchFamily="66" charset="0"/>
                <a:cs typeface="Andalus" pitchFamily="2" charset="0"/>
              </a:rPr>
              <a:t> </a:t>
            </a:r>
            <a:r>
              <a:rPr lang="en-US" altLang="ko-KR" dirty="0" err="1" smtClean="0">
                <a:latin typeface="Comic Sans MS" panose="030F0702030302020204" pitchFamily="66" charset="0"/>
                <a:cs typeface="Andalus" pitchFamily="2" charset="0"/>
              </a:rPr>
              <a:t>precipitacion</a:t>
            </a:r>
            <a:endParaRPr lang="en-US" altLang="ko-KR" dirty="0" smtClean="0">
              <a:latin typeface="Comic Sans MS" panose="030F0702030302020204" pitchFamily="66" charset="0"/>
              <a:cs typeface="Andalus" pitchFamily="2" charset="0"/>
            </a:endParaRPr>
          </a:p>
        </p:txBody>
      </p:sp>
      <p:sp>
        <p:nvSpPr>
          <p:cNvPr id="37891" name="Rectangle 13"/>
          <p:cNvSpPr>
            <a:spLocks noChangeArrowheads="1"/>
          </p:cNvSpPr>
          <p:nvPr/>
        </p:nvSpPr>
        <p:spPr bwMode="auto">
          <a:xfrm>
            <a:off x="236250" y="3554414"/>
            <a:ext cx="2046287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Tx/>
              <a:buChar char="•"/>
              <a:tabLst/>
              <a:defRPr/>
            </a:pPr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333CC"/>
              </a:buClr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The changes in moisture flux and its convergence  over LPB are related with the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increased surface wind speed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 due to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reduction in roughness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anose="020B0604020202020204" pitchFamily="34" charset="0"/>
              </a:rPr>
              <a:t> length.</a:t>
            </a:r>
          </a:p>
        </p:txBody>
      </p:sp>
      <p:pic>
        <p:nvPicPr>
          <p:cNvPr id="37892" name="Picture 8" descr="eachmean_diff_qv_vint_hconv_d01_emily2_plot_ens_mmday_paper_terr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8" t="36609" b="26126"/>
          <a:stretch/>
        </p:blipFill>
        <p:spPr bwMode="auto">
          <a:xfrm>
            <a:off x="72736" y="908050"/>
            <a:ext cx="3311236" cy="30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My Files\Hugo\ppt\seminars\UMD_2010\figures\eachmean_diff_prcp_d01_c_lpb_ens_paper_hug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7" t="17500" b="21167"/>
          <a:stretch>
            <a:fillRect/>
          </a:stretch>
        </p:blipFill>
        <p:spPr bwMode="auto">
          <a:xfrm>
            <a:off x="3927143" y="1381991"/>
            <a:ext cx="5848725" cy="53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9112827" y="2145218"/>
            <a:ext cx="3263207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CROP – CNTL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775868" y="6239395"/>
            <a:ext cx="15648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굴림" panose="020B0600000101010101" pitchFamily="34" charset="-127"/>
                <a:ea typeface="+mn-ea"/>
                <a:cs typeface="Arial" panose="020B0604020202020204" pitchFamily="34" charset="0"/>
              </a:rPr>
              <a:t>Units: mm/day</a:t>
            </a:r>
            <a:endParaRPr kumimoji="1" lang="ko-KR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굴림" panose="020B0600000101010101" pitchFamily="34" charset="-127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202" y="6362796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Lee et al.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My Pictures\Travel\SanLuis\IMG_7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46913" y="714356"/>
            <a:ext cx="399340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 charset="0"/>
              </a:rPr>
              <a:t>Preguntas</a:t>
            </a:r>
            <a:r>
              <a:rPr lang="en-US" sz="5400" b="1" i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39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285" y="0"/>
            <a:ext cx="12279086" cy="685465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918397" y="1338102"/>
            <a:ext cx="8768861" cy="51572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3113315" y="1153436"/>
            <a:ext cx="711708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090"/>
            <a:r>
              <a:rPr lang="en-US" spc="-5" dirty="0" err="1">
                <a:latin typeface="+mj-lt"/>
              </a:rPr>
              <a:t>Escalas</a:t>
            </a:r>
            <a:r>
              <a:rPr lang="en-US" spc="-5" dirty="0">
                <a:latin typeface="+mj-lt"/>
              </a:rPr>
              <a:t> </a:t>
            </a:r>
            <a:r>
              <a:rPr lang="en-US" spc="-5" dirty="0" err="1">
                <a:latin typeface="+mj-lt"/>
              </a:rPr>
              <a:t>espacio-temporales</a:t>
            </a:r>
            <a:r>
              <a:rPr lang="en-US" spc="-5" dirty="0">
                <a:latin typeface="+mj-lt"/>
              </a:rPr>
              <a:t> del Sistema Tierra</a:t>
            </a:r>
            <a:endParaRPr spc="-5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29682" y="6393934"/>
            <a:ext cx="5515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NASA: Earth System Science – a Closer View,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302" y="1077687"/>
            <a:ext cx="10329706" cy="3834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>
              <a:defRPr/>
            </a:pPr>
            <a:r>
              <a:rPr lang="en-US" sz="3200" b="1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La </a:t>
            </a:r>
            <a:r>
              <a:rPr lang="en-US" sz="3200" b="1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Ciencia</a:t>
            </a:r>
            <a:r>
              <a:rPr lang="en-US" sz="3200" b="1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del Sistema Tierra </a:t>
            </a:r>
            <a:r>
              <a:rPr lang="en-US" sz="3200" b="1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es</a:t>
            </a:r>
            <a:r>
              <a:rPr lang="en-US" sz="3200" b="1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el studio de:</a:t>
            </a:r>
          </a:p>
          <a:p>
            <a:pPr>
              <a:spcBef>
                <a:spcPts val="43"/>
              </a:spcBef>
              <a:defRPr/>
            </a:pPr>
            <a:endParaRPr sz="2900" dirty="0">
              <a:solidFill>
                <a:prstClr val="black"/>
              </a:solidFill>
              <a:latin typeface="Times New Roman"/>
              <a:ea typeface="ＭＳ Ｐゴシック" panose="020B0600070205080204" pitchFamily="34" charset="-128"/>
              <a:cs typeface="Times New Roman"/>
            </a:endParaRPr>
          </a:p>
          <a:p>
            <a:pPr marL="373380" marR="577215" indent="-342900">
              <a:lnSpc>
                <a:spcPts val="279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Interacciones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entre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los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oceanos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, la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atmosfera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seres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vivos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procesos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geologicos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dinamica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de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suelos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, y la dimension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humana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. </a:t>
            </a:r>
            <a:endParaRPr lang="en-US" sz="3200" dirty="0" smtClean="0">
              <a:solidFill>
                <a:prstClr val="black"/>
              </a:solidFill>
              <a:latin typeface="Gill Sans MT"/>
              <a:ea typeface="ＭＳ Ｐゴシック" panose="020B0600070205080204" pitchFamily="34" charset="-128"/>
              <a:cs typeface="Gill Sans MT"/>
            </a:endParaRPr>
          </a:p>
          <a:p>
            <a:pPr>
              <a:spcBef>
                <a:spcPts val="5"/>
              </a:spcBef>
              <a:defRPr/>
            </a:pPr>
            <a:endParaRPr sz="1200" dirty="0" smtClean="0">
              <a:solidFill>
                <a:prstClr val="black"/>
              </a:solidFill>
              <a:latin typeface="Times New Roman"/>
              <a:ea typeface="ＭＳ Ｐゴシック" panose="020B0600070205080204" pitchFamily="34" charset="-128"/>
              <a:cs typeface="Times New Roman"/>
            </a:endParaRPr>
          </a:p>
          <a:p>
            <a:pPr marL="373380" marR="712470" indent="-342900">
              <a:lnSpc>
                <a:spcPts val="2790"/>
              </a:lnSpc>
              <a:defRPr/>
            </a:pPr>
            <a:r>
              <a:rPr lang="en-US" sz="3200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Los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procesos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que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conectan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los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sistemas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biologicos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fisicos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, y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humanos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cerca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de la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superficie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terrestre</a:t>
            </a:r>
            <a:r>
              <a:rPr lang="en-US" sz="3200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. </a:t>
            </a:r>
            <a:endParaRPr lang="en-US" sz="3200" dirty="0" smtClean="0">
              <a:solidFill>
                <a:prstClr val="black"/>
              </a:solidFill>
              <a:latin typeface="Gill Sans MT"/>
              <a:ea typeface="ＭＳ Ｐゴシック" panose="020B0600070205080204" pitchFamily="34" charset="-128"/>
              <a:cs typeface="Gill Sans MT"/>
            </a:endParaRPr>
          </a:p>
          <a:p>
            <a:pPr>
              <a:spcBef>
                <a:spcPts val="54"/>
              </a:spcBef>
              <a:defRPr/>
            </a:pPr>
            <a:endParaRPr sz="1200" dirty="0" smtClean="0">
              <a:solidFill>
                <a:prstClr val="black"/>
              </a:solidFill>
              <a:latin typeface="Times New Roman"/>
              <a:ea typeface="ＭＳ Ｐゴシック" panose="020B0600070205080204" pitchFamily="34" charset="-128"/>
              <a:cs typeface="Times New Roman"/>
            </a:endParaRPr>
          </a:p>
          <a:p>
            <a:pPr marL="373380" marR="576580" indent="-342900">
              <a:lnSpc>
                <a:spcPts val="2800"/>
              </a:lnSpc>
              <a:defRPr/>
            </a:pPr>
            <a:r>
              <a:rPr lang="en-US" sz="3200" spc="-5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Como 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las inter-</a:t>
            </a:r>
            <a:r>
              <a:rPr lang="en-US" sz="3200" spc="-5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relaciones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entre </a:t>
            </a:r>
            <a:r>
              <a:rPr lang="en-US" sz="3200" spc="-5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los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spc="-5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sistemas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spc="-5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fisicos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y </a:t>
            </a:r>
            <a:r>
              <a:rPr lang="en-US" sz="3200" spc="-5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biologicos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spc="-5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impactan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entre </a:t>
            </a:r>
            <a:r>
              <a:rPr lang="en-US" sz="3200" spc="-5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si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y </a:t>
            </a:r>
            <a:r>
              <a:rPr lang="en-US" sz="3200" spc="-5" dirty="0" err="1" smtClean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como</a:t>
            </a:r>
            <a:r>
              <a:rPr lang="en-US" sz="3200" spc="-5" dirty="0" smtClean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 son </a:t>
            </a:r>
            <a:r>
              <a:rPr lang="en-US" sz="3200" spc="-5" dirty="0" err="1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afectados</a:t>
            </a:r>
            <a:r>
              <a:rPr lang="en-US" sz="3200" spc="-5" dirty="0">
                <a:solidFill>
                  <a:prstClr val="black"/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. </a:t>
            </a:r>
            <a:endParaRPr sz="3200" dirty="0">
              <a:solidFill>
                <a:prstClr val="black"/>
              </a:solidFill>
              <a:latin typeface="Gill Sans MT"/>
              <a:ea typeface="ＭＳ Ｐゴシック" panose="020B0600070205080204" pitchFamily="34" charset="-128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650" y="5431972"/>
            <a:ext cx="10601011" cy="10116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335">
              <a:lnSpc>
                <a:spcPts val="2600"/>
              </a:lnSpc>
              <a:spcBef>
                <a:spcPts val="840"/>
              </a:spcBef>
              <a:tabLst>
                <a:tab pos="355600" algn="l"/>
              </a:tabLst>
              <a:defRPr/>
            </a:pP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Se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presta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especial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atencion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a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como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las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actividades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humanas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conducen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a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cambios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en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las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relaciones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entre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los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sistemas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y la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respuesta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de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los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humanos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a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esos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cambios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Investigacion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del </a:t>
            </a:r>
            <a:r>
              <a:rPr lang="en-US" sz="2800" i="1" dirty="0" err="1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Cambio</a:t>
            </a:r>
            <a:r>
              <a:rPr lang="en-US" sz="2800" i="1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  <a:cs typeface="Times New Roman"/>
              </a:rPr>
              <a:t> Global.</a:t>
            </a:r>
          </a:p>
        </p:txBody>
      </p:sp>
      <p:pic>
        <p:nvPicPr>
          <p:cNvPr id="4" name="5 Imagen" descr="03.png"/>
          <p:cNvPicPr>
            <a:picLocks noChangeAspect="1"/>
          </p:cNvPicPr>
          <p:nvPr/>
        </p:nvPicPr>
        <p:blipFill rotWithShape="1">
          <a:blip r:embed="rId2" cstate="print"/>
          <a:srcRect b="86868"/>
          <a:stretch/>
        </p:blipFill>
        <p:spPr>
          <a:xfrm>
            <a:off x="0" y="0"/>
            <a:ext cx="12192000" cy="90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1"/>
            <a:ext cx="8445306" cy="63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686268"/>
            <a:ext cx="9333704" cy="5794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434" y="615929"/>
            <a:ext cx="6355081" cy="553998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/>
              <a:t>El </a:t>
            </a:r>
            <a:r>
              <a:rPr lang="en-US" sz="3600" dirty="0" err="1"/>
              <a:t>diagrama</a:t>
            </a:r>
            <a:r>
              <a:rPr lang="en-US" sz="3600" dirty="0"/>
              <a:t> de Bretherton</a:t>
            </a:r>
          </a:p>
        </p:txBody>
      </p:sp>
      <p:sp>
        <p:nvSpPr>
          <p:cNvPr id="3" name="Rectangle 2"/>
          <p:cNvSpPr/>
          <p:nvPr/>
        </p:nvSpPr>
        <p:spPr>
          <a:xfrm>
            <a:off x="9515789" y="615929"/>
            <a:ext cx="26762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Dado que lo que sale de un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subsistema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entra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en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otro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,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estas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categorias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deben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ser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estudiadas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en</a:t>
            </a:r>
            <a:r>
              <a:rPr lang="en-US" sz="3200" dirty="0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 </a:t>
            </a:r>
            <a:r>
              <a:rPr lang="en-US" sz="3200" dirty="0" err="1">
                <a:solidFill>
                  <a:prstClr val="black"/>
                </a:solidFill>
                <a:ea typeface="ＭＳ Ｐゴシック" panose="020B0600070205080204" pitchFamily="34" charset="-128"/>
                <a:cs typeface="Gill Sans MT"/>
              </a:rPr>
              <a:t>conjunto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17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Verdana"/>
        <a:ea typeface="굴림"/>
        <a:cs typeface=""/>
      </a:majorFont>
      <a:minorFont>
        <a:latin typeface="Verdana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MD아트체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MD아트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14400" marR="0" indent="-457200" algn="l" defTabSz="914400" rtl="0" eaLnBrk="1" fontAlgn="base" latinLnBrk="0" hangingPunct="1">
          <a:lnSpc>
            <a:spcPct val="14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panose="05000000000000000000" pitchFamily="2" charset="2"/>
          <a:buChar char="n"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914400" marR="0" indent="-457200" algn="l" defTabSz="914400" rtl="0" eaLnBrk="1" fontAlgn="base" latinLnBrk="0" hangingPunct="1">
          <a:lnSpc>
            <a:spcPct val="14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panose="05000000000000000000" pitchFamily="2" charset="2"/>
          <a:buChar char="n"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Verdana"/>
        <a:ea typeface="굴림"/>
        <a:cs typeface=""/>
      </a:majorFont>
      <a:minorFont>
        <a:latin typeface="Verdana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MD아트체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MD아트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Verdana"/>
        <a:ea typeface="굴림"/>
        <a:cs typeface=""/>
      </a:majorFont>
      <a:minorFont>
        <a:latin typeface="Verdana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MD아트체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MD아트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Verdana"/>
        <a:ea typeface="굴림"/>
        <a:cs typeface=""/>
      </a:majorFont>
      <a:minorFont>
        <a:latin typeface="Verdana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MD아트체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MD아트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2287</Words>
  <Application>Microsoft Office PowerPoint</Application>
  <PresentationFormat>Widescreen</PresentationFormat>
  <Paragraphs>384</Paragraphs>
  <Slides>57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32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106" baseType="lpstr">
      <vt:lpstr>맑은 고딕</vt:lpstr>
      <vt:lpstr>ＭＳ Ｐゴシック</vt:lpstr>
      <vt:lpstr>AdvTT5235d5a9</vt:lpstr>
      <vt:lpstr>AdvTT5235d5a9+20</vt:lpstr>
      <vt:lpstr>AdvTT5235d5a9+fb</vt:lpstr>
      <vt:lpstr>AdvTT94c8263f.I</vt:lpstr>
      <vt:lpstr>Andalus</vt:lpstr>
      <vt:lpstr>Arial</vt:lpstr>
      <vt:lpstr>Book Antiqua</vt:lpstr>
      <vt:lpstr>Calibri</vt:lpstr>
      <vt:lpstr>Calibri Light</vt:lpstr>
      <vt:lpstr>Cambria Math</vt:lpstr>
      <vt:lpstr>Comic Sans MS</vt:lpstr>
      <vt:lpstr>Franklin Gothic Medium</vt:lpstr>
      <vt:lpstr>Garamond</vt:lpstr>
      <vt:lpstr>Gill Sans MT</vt:lpstr>
      <vt:lpstr>굴림</vt:lpstr>
      <vt:lpstr>Helvetica</vt:lpstr>
      <vt:lpstr>Helvetica Neue</vt:lpstr>
      <vt:lpstr>Helvetica Neue Medium</vt:lpstr>
      <vt:lpstr>Helvetica Neue Thin</vt:lpstr>
      <vt:lpstr>Impact</vt:lpstr>
      <vt:lpstr>MD아트체</vt:lpstr>
      <vt:lpstr>Microsoft Sans Serif</vt:lpstr>
      <vt:lpstr>Monotype Corsiva</vt:lpstr>
      <vt:lpstr>Sitka Subheading</vt:lpstr>
      <vt:lpstr>Tahoma</vt:lpstr>
      <vt:lpstr>Times New Roman</vt:lpstr>
      <vt:lpstr>Times-Roman</vt:lpstr>
      <vt:lpstr>Trebuchet MS</vt:lpstr>
      <vt:lpstr>Verdana</vt:lpstr>
      <vt:lpstr>Wingdings</vt:lpstr>
      <vt:lpstr>기본 디자인</vt:lpstr>
      <vt:lpstr>4_기본 디자인</vt:lpstr>
      <vt:lpstr>1_Office Theme</vt:lpstr>
      <vt:lpstr>2_Default Design</vt:lpstr>
      <vt:lpstr>3_기본 디자인</vt:lpstr>
      <vt:lpstr>Office Theme</vt:lpstr>
      <vt:lpstr>1_기본 디자인</vt:lpstr>
      <vt:lpstr>Default Design</vt:lpstr>
      <vt:lpstr>White</vt:lpstr>
      <vt:lpstr>Parcel</vt:lpstr>
      <vt:lpstr>2_Office Theme</vt:lpstr>
      <vt:lpstr>3_Office Theme</vt:lpstr>
      <vt:lpstr>1_Stream</vt:lpstr>
      <vt:lpstr>Stream</vt:lpstr>
      <vt:lpstr>4_Default Design</vt:lpstr>
      <vt:lpstr>Equation</vt:lpstr>
      <vt:lpstr>Chart</vt:lpstr>
      <vt:lpstr>PowerPoint Presentation</vt:lpstr>
      <vt:lpstr>PowerPoint Presentation</vt:lpstr>
      <vt:lpstr>PowerPoint Presentation</vt:lpstr>
      <vt:lpstr>El Sistema Tierra   Hugo Berbery</vt:lpstr>
      <vt:lpstr>PowerPoint Presentation</vt:lpstr>
      <vt:lpstr>Escalas espacio-temporales del Sistema Tierra</vt:lpstr>
      <vt:lpstr>PowerPoint Presentation</vt:lpstr>
      <vt:lpstr>PowerPoint Presentation</vt:lpstr>
      <vt:lpstr>El diagrama de Bretherton</vt:lpstr>
      <vt:lpstr>Ejemplo 1: Elementos de la Hidrosfera. </vt:lpstr>
      <vt:lpstr>PowerPoint Presentation</vt:lpstr>
      <vt:lpstr>Preguntas Fundamentales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Esquema de un modelo atmosferico global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land cover and its modification</vt:lpstr>
      <vt:lpstr>PowerPoint Presentation</vt:lpstr>
      <vt:lpstr>PowerPoint Presentation</vt:lpstr>
      <vt:lpstr>Cambios en precipitacion</vt:lpstr>
      <vt:lpstr>PowerPoint Presentation</vt:lpstr>
    </vt:vector>
  </TitlesOfParts>
  <Company>Earth System Science Interdisciplinary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Ernesto H. Berbery</dc:creator>
  <cp:lastModifiedBy> </cp:lastModifiedBy>
  <cp:revision>49</cp:revision>
  <cp:lastPrinted>2019-09-04T19:29:43Z</cp:lastPrinted>
  <dcterms:created xsi:type="dcterms:W3CDTF">2019-09-03T22:45:22Z</dcterms:created>
  <dcterms:modified xsi:type="dcterms:W3CDTF">2019-09-11T14:44:11Z</dcterms:modified>
</cp:coreProperties>
</file>