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</p:sldMasterIdLst>
  <p:notesMasterIdLst>
    <p:notesMasterId r:id="rId28"/>
  </p:notesMasterIdLst>
  <p:sldIdLst>
    <p:sldId id="256" r:id="rId3"/>
    <p:sldId id="267" r:id="rId4"/>
    <p:sldId id="338" r:id="rId5"/>
    <p:sldId id="345" r:id="rId6"/>
    <p:sldId id="348" r:id="rId7"/>
    <p:sldId id="262" r:id="rId8"/>
    <p:sldId id="350" r:id="rId9"/>
    <p:sldId id="349" r:id="rId10"/>
    <p:sldId id="322" r:id="rId11"/>
    <p:sldId id="265" r:id="rId12"/>
    <p:sldId id="340" r:id="rId13"/>
    <p:sldId id="341" r:id="rId14"/>
    <p:sldId id="321" r:id="rId15"/>
    <p:sldId id="320" r:id="rId16"/>
    <p:sldId id="323" r:id="rId17"/>
    <p:sldId id="325" r:id="rId18"/>
    <p:sldId id="326" r:id="rId19"/>
    <p:sldId id="327" r:id="rId20"/>
    <p:sldId id="266" r:id="rId21"/>
    <p:sldId id="328" r:id="rId22"/>
    <p:sldId id="347" r:id="rId23"/>
    <p:sldId id="331" r:id="rId24"/>
    <p:sldId id="332" r:id="rId25"/>
    <p:sldId id="333" r:id="rId26"/>
    <p:sldId id="334" r:id="rId2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1434" y="66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549EA9-3130-D043-A606-DAE6F2AB883F}" type="doc">
      <dgm:prSet loTypeId="urn:microsoft.com/office/officeart/2005/8/layout/cycle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6B3EC054-1370-FF44-8025-9FF064E58FEB}">
      <dgm:prSet phldrT="[Texto]"/>
      <dgm:spPr/>
      <dgm:t>
        <a:bodyPr/>
        <a:lstStyle/>
        <a:p>
          <a:r>
            <a:rPr lang="es-ES_tradnl" dirty="0" err="1"/>
            <a:t>Cient</a:t>
          </a:r>
          <a:r>
            <a:rPr lang="es-ES" dirty="0" err="1"/>
            <a:t>íficos</a:t>
          </a:r>
          <a:endParaRPr lang="es-ES_tradnl" dirty="0"/>
        </a:p>
      </dgm:t>
    </dgm:pt>
    <dgm:pt modelId="{898BB9F6-DE43-4C44-AB21-F4A4AA151683}" type="parTrans" cxnId="{54DCFF7B-BB97-0740-8A69-66131B6BA380}">
      <dgm:prSet/>
      <dgm:spPr/>
      <dgm:t>
        <a:bodyPr/>
        <a:lstStyle/>
        <a:p>
          <a:endParaRPr lang="es-ES_tradnl"/>
        </a:p>
      </dgm:t>
    </dgm:pt>
    <dgm:pt modelId="{9F6A5F37-D2B0-2544-8676-F5032C5018A7}" type="sibTrans" cxnId="{54DCFF7B-BB97-0740-8A69-66131B6BA380}">
      <dgm:prSet/>
      <dgm:spPr/>
      <dgm:t>
        <a:bodyPr/>
        <a:lstStyle/>
        <a:p>
          <a:endParaRPr lang="es-ES_tradnl"/>
        </a:p>
      </dgm:t>
    </dgm:pt>
    <dgm:pt modelId="{EE370C9B-2F64-E947-8069-7FA895F46BAF}">
      <dgm:prSet phldrT="[Texto]"/>
      <dgm:spPr/>
      <dgm:t>
        <a:bodyPr/>
        <a:lstStyle/>
        <a:p>
          <a:r>
            <a:rPr lang="es-ES_tradnl" dirty="0"/>
            <a:t>Pueblos locales e </a:t>
          </a:r>
          <a:r>
            <a:rPr lang="es-ES_tradnl" dirty="0" err="1"/>
            <a:t>ind</a:t>
          </a:r>
          <a:r>
            <a:rPr lang="es-ES" dirty="0" err="1"/>
            <a:t>ígenas</a:t>
          </a:r>
          <a:endParaRPr lang="es-ES_tradnl" dirty="0"/>
        </a:p>
      </dgm:t>
    </dgm:pt>
    <dgm:pt modelId="{A48AC164-0D01-9848-B91F-ED061A471CBC}" type="parTrans" cxnId="{DD15CB27-3332-F848-876C-A094DAC917EB}">
      <dgm:prSet/>
      <dgm:spPr/>
      <dgm:t>
        <a:bodyPr/>
        <a:lstStyle/>
        <a:p>
          <a:endParaRPr lang="es-ES_tradnl"/>
        </a:p>
      </dgm:t>
    </dgm:pt>
    <dgm:pt modelId="{6D3E0C4C-4D00-4F41-803F-7578BD8C1FB4}" type="sibTrans" cxnId="{DD15CB27-3332-F848-876C-A094DAC917EB}">
      <dgm:prSet/>
      <dgm:spPr/>
      <dgm:t>
        <a:bodyPr/>
        <a:lstStyle/>
        <a:p>
          <a:endParaRPr lang="es-ES_tradnl"/>
        </a:p>
      </dgm:t>
    </dgm:pt>
    <dgm:pt modelId="{EDD917D1-4311-C945-BA4B-55CF555CB20A}">
      <dgm:prSet phldrT="[Texto]"/>
      <dgm:spPr/>
      <dgm:t>
        <a:bodyPr/>
        <a:lstStyle/>
        <a:p>
          <a:r>
            <a:rPr lang="es-ES_tradnl" dirty="0"/>
            <a:t>Tomadores de decisiones</a:t>
          </a:r>
        </a:p>
      </dgm:t>
    </dgm:pt>
    <dgm:pt modelId="{CACCDD91-5C7B-DA4A-8B1F-F27B60D8E6E8}" type="parTrans" cxnId="{DF999EB7-2983-5549-BF34-3636F9528787}">
      <dgm:prSet/>
      <dgm:spPr/>
      <dgm:t>
        <a:bodyPr/>
        <a:lstStyle/>
        <a:p>
          <a:endParaRPr lang="es-ES_tradnl"/>
        </a:p>
      </dgm:t>
    </dgm:pt>
    <dgm:pt modelId="{3D33C480-FE85-5D49-BE1B-2F238853A7CB}" type="sibTrans" cxnId="{DF999EB7-2983-5549-BF34-3636F9528787}">
      <dgm:prSet/>
      <dgm:spPr/>
      <dgm:t>
        <a:bodyPr/>
        <a:lstStyle/>
        <a:p>
          <a:endParaRPr lang="es-ES_tradnl"/>
        </a:p>
      </dgm:t>
    </dgm:pt>
    <dgm:pt modelId="{9F923E5E-9920-4449-BCA5-A05320FD1898}" type="pres">
      <dgm:prSet presAssocID="{C4549EA9-3130-D043-A606-DAE6F2AB883F}" presName="cycle" presStyleCnt="0">
        <dgm:presLayoutVars>
          <dgm:dir/>
          <dgm:resizeHandles val="exact"/>
        </dgm:presLayoutVars>
      </dgm:prSet>
      <dgm:spPr/>
    </dgm:pt>
    <dgm:pt modelId="{2AA288D8-FD27-6542-B4A6-219BCFAA9647}" type="pres">
      <dgm:prSet presAssocID="{6B3EC054-1370-FF44-8025-9FF064E58FEB}" presName="dummy" presStyleCnt="0"/>
      <dgm:spPr/>
    </dgm:pt>
    <dgm:pt modelId="{136F54A6-8D66-1149-B22A-935A18F11AD7}" type="pres">
      <dgm:prSet presAssocID="{6B3EC054-1370-FF44-8025-9FF064E58FEB}" presName="node" presStyleLbl="revTx" presStyleIdx="0" presStyleCnt="3">
        <dgm:presLayoutVars>
          <dgm:bulletEnabled val="1"/>
        </dgm:presLayoutVars>
      </dgm:prSet>
      <dgm:spPr/>
    </dgm:pt>
    <dgm:pt modelId="{E757A631-73DC-E04D-A5A3-07F839C1291A}" type="pres">
      <dgm:prSet presAssocID="{9F6A5F37-D2B0-2544-8676-F5032C5018A7}" presName="sibTrans" presStyleLbl="node1" presStyleIdx="0" presStyleCnt="3"/>
      <dgm:spPr/>
    </dgm:pt>
    <dgm:pt modelId="{A769B372-8D95-024F-B319-C771C6262E97}" type="pres">
      <dgm:prSet presAssocID="{EE370C9B-2F64-E947-8069-7FA895F46BAF}" presName="dummy" presStyleCnt="0"/>
      <dgm:spPr/>
    </dgm:pt>
    <dgm:pt modelId="{061704CC-289E-3C41-AF8D-AD4E8CA16BFF}" type="pres">
      <dgm:prSet presAssocID="{EE370C9B-2F64-E947-8069-7FA895F46BAF}" presName="node" presStyleLbl="revTx" presStyleIdx="1" presStyleCnt="3">
        <dgm:presLayoutVars>
          <dgm:bulletEnabled val="1"/>
        </dgm:presLayoutVars>
      </dgm:prSet>
      <dgm:spPr/>
    </dgm:pt>
    <dgm:pt modelId="{2A4F03C4-3619-8B4C-A800-0FD83685C333}" type="pres">
      <dgm:prSet presAssocID="{6D3E0C4C-4D00-4F41-803F-7578BD8C1FB4}" presName="sibTrans" presStyleLbl="node1" presStyleIdx="1" presStyleCnt="3"/>
      <dgm:spPr/>
    </dgm:pt>
    <dgm:pt modelId="{7508E5FB-0E68-824C-9DE5-6F96D030F6F3}" type="pres">
      <dgm:prSet presAssocID="{EDD917D1-4311-C945-BA4B-55CF555CB20A}" presName="dummy" presStyleCnt="0"/>
      <dgm:spPr/>
    </dgm:pt>
    <dgm:pt modelId="{36622CB6-96CA-D345-8706-7FF3776161A2}" type="pres">
      <dgm:prSet presAssocID="{EDD917D1-4311-C945-BA4B-55CF555CB20A}" presName="node" presStyleLbl="revTx" presStyleIdx="2" presStyleCnt="3">
        <dgm:presLayoutVars>
          <dgm:bulletEnabled val="1"/>
        </dgm:presLayoutVars>
      </dgm:prSet>
      <dgm:spPr/>
    </dgm:pt>
    <dgm:pt modelId="{22098D36-9EB4-D44D-8AD3-A926B61F28EE}" type="pres">
      <dgm:prSet presAssocID="{3D33C480-FE85-5D49-BE1B-2F238853A7CB}" presName="sibTrans" presStyleLbl="node1" presStyleIdx="2" presStyleCnt="3"/>
      <dgm:spPr/>
    </dgm:pt>
  </dgm:ptLst>
  <dgm:cxnLst>
    <dgm:cxn modelId="{DD15CB27-3332-F848-876C-A094DAC917EB}" srcId="{C4549EA9-3130-D043-A606-DAE6F2AB883F}" destId="{EE370C9B-2F64-E947-8069-7FA895F46BAF}" srcOrd="1" destOrd="0" parTransId="{A48AC164-0D01-9848-B91F-ED061A471CBC}" sibTransId="{6D3E0C4C-4D00-4F41-803F-7578BD8C1FB4}"/>
    <dgm:cxn modelId="{A3405E2D-2A00-6D45-806E-B539C983B2ED}" type="presOf" srcId="{3D33C480-FE85-5D49-BE1B-2F238853A7CB}" destId="{22098D36-9EB4-D44D-8AD3-A926B61F28EE}" srcOrd="0" destOrd="0" presId="urn:microsoft.com/office/officeart/2005/8/layout/cycle1"/>
    <dgm:cxn modelId="{A5A73661-0185-9D47-A160-C508EB9E876F}" type="presOf" srcId="{EE370C9B-2F64-E947-8069-7FA895F46BAF}" destId="{061704CC-289E-3C41-AF8D-AD4E8CA16BFF}" srcOrd="0" destOrd="0" presId="urn:microsoft.com/office/officeart/2005/8/layout/cycle1"/>
    <dgm:cxn modelId="{8BC87F6C-018A-D143-BFC7-E0537EB64521}" type="presOf" srcId="{EDD917D1-4311-C945-BA4B-55CF555CB20A}" destId="{36622CB6-96CA-D345-8706-7FF3776161A2}" srcOrd="0" destOrd="0" presId="urn:microsoft.com/office/officeart/2005/8/layout/cycle1"/>
    <dgm:cxn modelId="{30B52078-2B6B-E54E-94D7-5BA01BFC392B}" type="presOf" srcId="{9F6A5F37-D2B0-2544-8676-F5032C5018A7}" destId="{E757A631-73DC-E04D-A5A3-07F839C1291A}" srcOrd="0" destOrd="0" presId="urn:microsoft.com/office/officeart/2005/8/layout/cycle1"/>
    <dgm:cxn modelId="{54DCFF7B-BB97-0740-8A69-66131B6BA380}" srcId="{C4549EA9-3130-D043-A606-DAE6F2AB883F}" destId="{6B3EC054-1370-FF44-8025-9FF064E58FEB}" srcOrd="0" destOrd="0" parTransId="{898BB9F6-DE43-4C44-AB21-F4A4AA151683}" sibTransId="{9F6A5F37-D2B0-2544-8676-F5032C5018A7}"/>
    <dgm:cxn modelId="{10B087A6-55F8-6540-9388-0E82436D84F9}" type="presOf" srcId="{6D3E0C4C-4D00-4F41-803F-7578BD8C1FB4}" destId="{2A4F03C4-3619-8B4C-A800-0FD83685C333}" srcOrd="0" destOrd="0" presId="urn:microsoft.com/office/officeart/2005/8/layout/cycle1"/>
    <dgm:cxn modelId="{DF999EB7-2983-5549-BF34-3636F9528787}" srcId="{C4549EA9-3130-D043-A606-DAE6F2AB883F}" destId="{EDD917D1-4311-C945-BA4B-55CF555CB20A}" srcOrd="2" destOrd="0" parTransId="{CACCDD91-5C7B-DA4A-8B1F-F27B60D8E6E8}" sibTransId="{3D33C480-FE85-5D49-BE1B-2F238853A7CB}"/>
    <dgm:cxn modelId="{D6328ABF-C4B8-C842-85A2-6E9BE3F4ACB8}" type="presOf" srcId="{6B3EC054-1370-FF44-8025-9FF064E58FEB}" destId="{136F54A6-8D66-1149-B22A-935A18F11AD7}" srcOrd="0" destOrd="0" presId="urn:microsoft.com/office/officeart/2005/8/layout/cycle1"/>
    <dgm:cxn modelId="{9E2B24F8-3646-5245-8560-57F089E578ED}" type="presOf" srcId="{C4549EA9-3130-D043-A606-DAE6F2AB883F}" destId="{9F923E5E-9920-4449-BCA5-A05320FD1898}" srcOrd="0" destOrd="0" presId="urn:microsoft.com/office/officeart/2005/8/layout/cycle1"/>
    <dgm:cxn modelId="{D3B7C655-00C8-BD4B-B85A-8B590378720E}" type="presParOf" srcId="{9F923E5E-9920-4449-BCA5-A05320FD1898}" destId="{2AA288D8-FD27-6542-B4A6-219BCFAA9647}" srcOrd="0" destOrd="0" presId="urn:microsoft.com/office/officeart/2005/8/layout/cycle1"/>
    <dgm:cxn modelId="{7F6BAD79-98EE-BC45-B89D-1B5AAFDFB257}" type="presParOf" srcId="{9F923E5E-9920-4449-BCA5-A05320FD1898}" destId="{136F54A6-8D66-1149-B22A-935A18F11AD7}" srcOrd="1" destOrd="0" presId="urn:microsoft.com/office/officeart/2005/8/layout/cycle1"/>
    <dgm:cxn modelId="{4D2F90A1-41B7-6848-9EDE-0781CA7BA818}" type="presParOf" srcId="{9F923E5E-9920-4449-BCA5-A05320FD1898}" destId="{E757A631-73DC-E04D-A5A3-07F839C1291A}" srcOrd="2" destOrd="0" presId="urn:microsoft.com/office/officeart/2005/8/layout/cycle1"/>
    <dgm:cxn modelId="{196555C4-7952-104D-8907-4C46433D1041}" type="presParOf" srcId="{9F923E5E-9920-4449-BCA5-A05320FD1898}" destId="{A769B372-8D95-024F-B319-C771C6262E97}" srcOrd="3" destOrd="0" presId="urn:microsoft.com/office/officeart/2005/8/layout/cycle1"/>
    <dgm:cxn modelId="{BC100F2A-AF01-0F42-8A92-632B6BB9C149}" type="presParOf" srcId="{9F923E5E-9920-4449-BCA5-A05320FD1898}" destId="{061704CC-289E-3C41-AF8D-AD4E8CA16BFF}" srcOrd="4" destOrd="0" presId="urn:microsoft.com/office/officeart/2005/8/layout/cycle1"/>
    <dgm:cxn modelId="{B65D6818-FE71-5A43-9C41-DDCC818EB423}" type="presParOf" srcId="{9F923E5E-9920-4449-BCA5-A05320FD1898}" destId="{2A4F03C4-3619-8B4C-A800-0FD83685C333}" srcOrd="5" destOrd="0" presId="urn:microsoft.com/office/officeart/2005/8/layout/cycle1"/>
    <dgm:cxn modelId="{746353AC-8621-734A-9B77-9A1E366599CE}" type="presParOf" srcId="{9F923E5E-9920-4449-BCA5-A05320FD1898}" destId="{7508E5FB-0E68-824C-9DE5-6F96D030F6F3}" srcOrd="6" destOrd="0" presId="urn:microsoft.com/office/officeart/2005/8/layout/cycle1"/>
    <dgm:cxn modelId="{F42C7C36-27F9-BE40-99E6-CA4255AA22B6}" type="presParOf" srcId="{9F923E5E-9920-4449-BCA5-A05320FD1898}" destId="{36622CB6-96CA-D345-8706-7FF3776161A2}" srcOrd="7" destOrd="0" presId="urn:microsoft.com/office/officeart/2005/8/layout/cycle1"/>
    <dgm:cxn modelId="{4E1A0B0C-9190-B749-B64F-88692A52C0C3}" type="presParOf" srcId="{9F923E5E-9920-4449-BCA5-A05320FD1898}" destId="{22098D36-9EB4-D44D-8AD3-A926B61F28EE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F54A6-8D66-1149-B22A-935A18F11AD7}">
      <dsp:nvSpPr>
        <dsp:cNvPr id="0" name=""/>
        <dsp:cNvSpPr/>
      </dsp:nvSpPr>
      <dsp:spPr>
        <a:xfrm>
          <a:off x="3463706" y="274795"/>
          <a:ext cx="1397125" cy="1397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300" kern="1200" dirty="0" err="1"/>
            <a:t>Cient</a:t>
          </a:r>
          <a:r>
            <a:rPr lang="es-ES" sz="2300" kern="1200" dirty="0" err="1"/>
            <a:t>íficos</a:t>
          </a:r>
          <a:endParaRPr lang="es-ES_tradnl" sz="2300" kern="1200" dirty="0"/>
        </a:p>
      </dsp:txBody>
      <dsp:txXfrm>
        <a:off x="3463706" y="274795"/>
        <a:ext cx="1397125" cy="1397125"/>
      </dsp:txXfrm>
    </dsp:sp>
    <dsp:sp modelId="{E757A631-73DC-E04D-A5A3-07F839C1291A}">
      <dsp:nvSpPr>
        <dsp:cNvPr id="0" name=""/>
        <dsp:cNvSpPr/>
      </dsp:nvSpPr>
      <dsp:spPr>
        <a:xfrm>
          <a:off x="1334250" y="-466"/>
          <a:ext cx="3305014" cy="3305014"/>
        </a:xfrm>
        <a:prstGeom prst="circularArrow">
          <a:avLst>
            <a:gd name="adj1" fmla="val 8243"/>
            <a:gd name="adj2" fmla="val 575670"/>
            <a:gd name="adj3" fmla="val 2965899"/>
            <a:gd name="adj4" fmla="val 50353"/>
            <a:gd name="adj5" fmla="val 961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1704CC-289E-3C41-AF8D-AD4E8CA16BFF}">
      <dsp:nvSpPr>
        <dsp:cNvPr id="0" name=""/>
        <dsp:cNvSpPr/>
      </dsp:nvSpPr>
      <dsp:spPr>
        <a:xfrm>
          <a:off x="2288194" y="2310841"/>
          <a:ext cx="1397125" cy="1397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300" kern="1200" dirty="0"/>
            <a:t>Pueblos locales e </a:t>
          </a:r>
          <a:r>
            <a:rPr lang="es-ES_tradnl" sz="2300" kern="1200" dirty="0" err="1"/>
            <a:t>ind</a:t>
          </a:r>
          <a:r>
            <a:rPr lang="es-ES" sz="2300" kern="1200" dirty="0" err="1"/>
            <a:t>ígenas</a:t>
          </a:r>
          <a:endParaRPr lang="es-ES_tradnl" sz="2300" kern="1200" dirty="0"/>
        </a:p>
      </dsp:txBody>
      <dsp:txXfrm>
        <a:off x="2288194" y="2310841"/>
        <a:ext cx="1397125" cy="1397125"/>
      </dsp:txXfrm>
    </dsp:sp>
    <dsp:sp modelId="{2A4F03C4-3619-8B4C-A800-0FD83685C333}">
      <dsp:nvSpPr>
        <dsp:cNvPr id="0" name=""/>
        <dsp:cNvSpPr/>
      </dsp:nvSpPr>
      <dsp:spPr>
        <a:xfrm>
          <a:off x="1334250" y="-466"/>
          <a:ext cx="3305014" cy="3305014"/>
        </a:xfrm>
        <a:prstGeom prst="circularArrow">
          <a:avLst>
            <a:gd name="adj1" fmla="val 8243"/>
            <a:gd name="adj2" fmla="val 575670"/>
            <a:gd name="adj3" fmla="val 10173977"/>
            <a:gd name="adj4" fmla="val 7258430"/>
            <a:gd name="adj5" fmla="val 961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622CB6-96CA-D345-8706-7FF3776161A2}">
      <dsp:nvSpPr>
        <dsp:cNvPr id="0" name=""/>
        <dsp:cNvSpPr/>
      </dsp:nvSpPr>
      <dsp:spPr>
        <a:xfrm>
          <a:off x="1112682" y="274795"/>
          <a:ext cx="1397125" cy="1397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300" kern="1200" dirty="0"/>
            <a:t>Tomadores de decisiones</a:t>
          </a:r>
        </a:p>
      </dsp:txBody>
      <dsp:txXfrm>
        <a:off x="1112682" y="274795"/>
        <a:ext cx="1397125" cy="1397125"/>
      </dsp:txXfrm>
    </dsp:sp>
    <dsp:sp modelId="{22098D36-9EB4-D44D-8AD3-A926B61F28EE}">
      <dsp:nvSpPr>
        <dsp:cNvPr id="0" name=""/>
        <dsp:cNvSpPr/>
      </dsp:nvSpPr>
      <dsp:spPr>
        <a:xfrm>
          <a:off x="1334250" y="-466"/>
          <a:ext cx="3305014" cy="3305014"/>
        </a:xfrm>
        <a:prstGeom prst="circularArrow">
          <a:avLst>
            <a:gd name="adj1" fmla="val 8243"/>
            <a:gd name="adj2" fmla="val 575670"/>
            <a:gd name="adj3" fmla="val 16858630"/>
            <a:gd name="adj4" fmla="val 14965700"/>
            <a:gd name="adj5" fmla="val 961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Notes: 1) Depository of the IAI agreement: General Secretariat to the OAS; 2) IAI invites non-member Parties to join the Montevideo agreement that established the IAI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8EB78D-9DB0-4DD5-A5F5-73CA3C21E774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5792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8EB78D-9DB0-4DD5-A5F5-73CA3C21E774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5733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8EB78D-9DB0-4DD5-A5F5-73CA3C21E774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0523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8EB78D-9DB0-4DD5-A5F5-73CA3C21E774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7924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8EB78D-9DB0-4DD5-A5F5-73CA3C21E774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3618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8EB78D-9DB0-4DD5-A5F5-73CA3C21E774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8063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8EB78D-9DB0-4DD5-A5F5-73CA3C21E774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1790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243-1D58-492F-B53D-C19516510BA9}" type="datetimeFigureOut">
              <a:rPr lang="en-CA" smtClean="0"/>
              <a:pPr/>
              <a:t>2019-09-12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116-5D4B-490B-8A4B-34C573FC5E4E}" type="slidenum">
              <a:rPr lang="en-CA" smtClean="0"/>
              <a:pPr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718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243-1D58-492F-B53D-C19516510BA9}" type="datetimeFigureOut">
              <a:rPr lang="en-CA" smtClean="0"/>
              <a:pPr/>
              <a:t>2019-09-12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116-5D4B-490B-8A4B-34C573FC5E4E}" type="slidenum">
              <a:rPr lang="en-CA" smtClean="0"/>
              <a:pPr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0328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480" y="390597"/>
            <a:ext cx="2926080" cy="83221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390597"/>
            <a:ext cx="8561493" cy="83221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243-1D58-492F-B53D-C19516510BA9}" type="datetimeFigureOut">
              <a:rPr lang="en-CA" smtClean="0"/>
              <a:pPr/>
              <a:t>2019-09-12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116-5D4B-490B-8A4B-34C573FC5E4E}" type="slidenum">
              <a:rPr lang="en-CA" smtClean="0"/>
              <a:pPr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715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029939"/>
            <a:ext cx="11054080" cy="2090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243-1D58-492F-B53D-C19516510BA9}" type="datetimeFigureOut">
              <a:rPr lang="en-CA" smtClean="0"/>
              <a:pPr/>
              <a:t>2019-09-12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116-5D4B-490B-8A4B-34C573FC5E4E}" type="slidenum">
              <a:rPr lang="en-CA" smtClean="0"/>
              <a:pPr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1119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243-1D58-492F-B53D-C19516510BA9}" type="datetimeFigureOut">
              <a:rPr lang="en-CA" smtClean="0"/>
              <a:pPr/>
              <a:t>2019-09-12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116-5D4B-490B-8A4B-34C573FC5E4E}" type="slidenum">
              <a:rPr lang="en-CA" smtClean="0"/>
              <a:pPr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5464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67592"/>
            <a:ext cx="11054080" cy="1937173"/>
          </a:xfrm>
        </p:spPr>
        <p:txBody>
          <a:bodyPr anchor="t"/>
          <a:lstStyle>
            <a:lvl1pPr algn="l">
              <a:defRPr sz="5689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33993"/>
            <a:ext cx="11054080" cy="2133599"/>
          </a:xfrm>
        </p:spPr>
        <p:txBody>
          <a:bodyPr anchor="b"/>
          <a:lstStyle>
            <a:lvl1pPr marL="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243-1D58-492F-B53D-C19516510BA9}" type="datetimeFigureOut">
              <a:rPr lang="en-CA" smtClean="0"/>
              <a:pPr/>
              <a:t>2019-09-12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116-5D4B-490B-8A4B-34C573FC5E4E}" type="slidenum">
              <a:rPr lang="en-CA" smtClean="0"/>
              <a:pPr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215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240" y="2275841"/>
            <a:ext cx="5743787" cy="6436925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0773" y="2275841"/>
            <a:ext cx="5743787" cy="6436925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243-1D58-492F-B53D-C19516510BA9}" type="datetimeFigureOut">
              <a:rPr lang="en-CA" smtClean="0"/>
              <a:pPr/>
              <a:t>2019-09-12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116-5D4B-490B-8A4B-34C573FC5E4E}" type="slidenum">
              <a:rPr lang="en-CA" smtClean="0"/>
              <a:pPr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8292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243-1D58-492F-B53D-C19516510BA9}" type="datetimeFigureOut">
              <a:rPr lang="en-CA" smtClean="0"/>
              <a:pPr/>
              <a:t>2019-09-12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116-5D4B-490B-8A4B-34C573FC5E4E}" type="slidenum">
              <a:rPr lang="en-CA" smtClean="0"/>
              <a:pPr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1517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243-1D58-492F-B53D-C19516510BA9}" type="datetimeFigureOut">
              <a:rPr lang="en-CA" smtClean="0"/>
              <a:pPr/>
              <a:t>2019-09-12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116-5D4B-490B-8A4B-34C573FC5E4E}" type="slidenum">
              <a:rPr lang="en-CA" smtClean="0"/>
              <a:pPr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5132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243-1D58-492F-B53D-C19516510BA9}" type="datetimeFigureOut">
              <a:rPr lang="en-CA" smtClean="0"/>
              <a:pPr/>
              <a:t>2019-09-12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116-5D4B-490B-8A4B-34C573FC5E4E}" type="slidenum">
              <a:rPr lang="en-CA" smtClean="0"/>
              <a:pPr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434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243-1D58-492F-B53D-C19516510BA9}" type="datetimeFigureOut">
              <a:rPr lang="en-CA" smtClean="0"/>
              <a:pPr/>
              <a:t>2019-09-12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116-5D4B-490B-8A4B-34C573FC5E4E}" type="slidenum">
              <a:rPr lang="en-CA" smtClean="0"/>
              <a:pPr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4430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275841"/>
            <a:ext cx="11704320" cy="6436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240" y="9040143"/>
            <a:ext cx="3034453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A1243-1D58-492F-B53D-C19516510BA9}" type="datetimeFigureOut">
              <a:rPr lang="en-CA" smtClean="0"/>
              <a:pPr/>
              <a:t>2019-09-12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3307" y="9040143"/>
            <a:ext cx="4118187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0107" y="9040143"/>
            <a:ext cx="3034453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B3116-5D4B-490B-8A4B-34C573FC5E4E}" type="slidenum">
              <a:rPr lang="en-CA" smtClean="0"/>
              <a:pPr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8966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1300460" rtl="0" eaLnBrk="1" latinLnBrk="0" hangingPunct="1">
        <a:spcBef>
          <a:spcPct val="0"/>
        </a:spcBef>
        <a:buNone/>
        <a:defRPr sz="62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672" indent="-487672" algn="l" defTabSz="13004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51" kern="1200">
          <a:solidFill>
            <a:schemeClr val="tx1"/>
          </a:solidFill>
          <a:latin typeface="+mn-lt"/>
          <a:ea typeface="+mn-ea"/>
          <a:cs typeface="+mn-cs"/>
        </a:defRPr>
      </a:lvl1pPr>
      <a:lvl2pPr marL="1056623" indent="-406394" algn="l" defTabSz="13004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82" kern="1200">
          <a:solidFill>
            <a:schemeClr val="tx1"/>
          </a:solidFill>
          <a:latin typeface="+mn-lt"/>
          <a:ea typeface="+mn-ea"/>
          <a:cs typeface="+mn-cs"/>
        </a:defRPr>
      </a:lvl2pPr>
      <a:lvl3pPr marL="1625575" indent="-325115" algn="l" defTabSz="13004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13" kern="1200">
          <a:solidFill>
            <a:schemeClr val="tx1"/>
          </a:solidFill>
          <a:latin typeface="+mn-lt"/>
          <a:ea typeface="+mn-ea"/>
          <a:cs typeface="+mn-cs"/>
        </a:defRPr>
      </a:lvl3pPr>
      <a:lvl4pPr marL="2275804" indent="-325115" algn="l" defTabSz="13004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44" kern="1200">
          <a:solidFill>
            <a:schemeClr val="tx1"/>
          </a:solidFill>
          <a:latin typeface="+mn-lt"/>
          <a:ea typeface="+mn-ea"/>
          <a:cs typeface="+mn-cs"/>
        </a:defRPr>
      </a:lvl4pPr>
      <a:lvl5pPr marL="2926034" indent="-325115" algn="l" defTabSz="13004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44" kern="1200">
          <a:solidFill>
            <a:schemeClr val="tx1"/>
          </a:solidFill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380"/>
            <a:ext cx="13004800" cy="974884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0" y="2275841"/>
            <a:ext cx="12201665" cy="59805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2060"/>
                </a:solidFill>
              </a:rPr>
              <a:t>Gobernanza fragmentada y congestión de tratados</a:t>
            </a:r>
            <a:r>
              <a:rPr lang="es-ES_tradnl" dirty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endParaRPr lang="es-ES_tradnl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s-ES_tradnl" i="1" dirty="0"/>
              <a:t>Existen actualmente más de </a:t>
            </a:r>
            <a:r>
              <a:rPr lang="es-ES_tradnl" b="1" i="1" dirty="0">
                <a:solidFill>
                  <a:srgbClr val="002060"/>
                </a:solidFill>
              </a:rPr>
              <a:t>900 tratados multilaterales y más de 1500 tratados bilaterales </a:t>
            </a:r>
            <a:r>
              <a:rPr lang="es-ES_tradnl" i="1" dirty="0"/>
              <a:t>y otros acuerdos internacionales referidos a cuestiones ambientales*</a:t>
            </a:r>
            <a:r>
              <a:rPr lang="es-ES_tradnl" dirty="0"/>
              <a:t>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A317C6-229F-4504-A5B6-C6B0008C9B0A}"/>
              </a:ext>
            </a:extLst>
          </p:cNvPr>
          <p:cNvSpPr txBox="1"/>
          <p:nvPr/>
        </p:nvSpPr>
        <p:spPr>
          <a:xfrm>
            <a:off x="767363" y="8563610"/>
            <a:ext cx="11879720" cy="967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1300460" hangingPunct="1"/>
            <a:r>
              <a:rPr lang="en-US" sz="2844" b="0" i="1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*The future of international environmental law </a:t>
            </a:r>
            <a:r>
              <a:rPr lang="en-US" sz="2844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/ </a:t>
            </a:r>
            <a:r>
              <a:rPr lang="en-US" sz="2844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editado</a:t>
            </a:r>
            <a:r>
              <a:rPr lang="en-US" sz="2844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2844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por</a:t>
            </a:r>
            <a:r>
              <a:rPr lang="en-US" sz="2844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David Leary y</a:t>
            </a:r>
          </a:p>
          <a:p>
            <a:pPr algn="l" defTabSz="1300460" hangingPunct="1"/>
            <a:r>
              <a:rPr lang="en-US" sz="2844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Balakrishna </a:t>
            </a:r>
            <a:r>
              <a:rPr lang="en-US" sz="2844" b="0" kern="1200" dirty="0" err="1">
                <a:solidFill>
                  <a:prstClr val="black"/>
                </a:solidFill>
                <a:latin typeface="Calibri"/>
                <a:ea typeface="+mn-ea"/>
                <a:cs typeface="+mn-cs"/>
              </a:rPr>
              <a:t>Pisupati</a:t>
            </a:r>
            <a:r>
              <a:rPr lang="en-US" sz="2844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. United Nations University, 2010.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>
            <a:normAutofit fontScale="90000"/>
          </a:bodyPr>
          <a:lstStyle/>
          <a:p>
            <a:r>
              <a:rPr lang="es-ES_tradnl" dirty="0">
                <a:solidFill>
                  <a:schemeClr val="accent1"/>
                </a:solidFill>
              </a:rPr>
              <a:t>Prioridades comunes en los </a:t>
            </a:r>
            <a:r>
              <a:rPr lang="es-ES_tradnl" dirty="0" err="1">
                <a:solidFill>
                  <a:schemeClr val="accent1"/>
                </a:solidFill>
              </a:rPr>
              <a:t>pa</a:t>
            </a:r>
            <a:r>
              <a:rPr lang="es-ES" dirty="0" err="1">
                <a:solidFill>
                  <a:schemeClr val="accent1"/>
                </a:solidFill>
              </a:rPr>
              <a:t>íses</a:t>
            </a:r>
            <a:r>
              <a:rPr lang="es-ES" dirty="0">
                <a:solidFill>
                  <a:schemeClr val="accent1"/>
                </a:solidFill>
              </a:rPr>
              <a:t> de </a:t>
            </a:r>
            <a:r>
              <a:rPr lang="es-ES_tradnl" dirty="0">
                <a:solidFill>
                  <a:schemeClr val="accent1"/>
                </a:solidFill>
              </a:rPr>
              <a:t>Cuenca del Plata</a:t>
            </a:r>
          </a:p>
        </p:txBody>
      </p:sp>
    </p:spTree>
    <p:extLst>
      <p:ext uri="{BB962C8B-B14F-4D97-AF65-F5344CB8AC3E}">
        <p14:creationId xmlns:p14="http://schemas.microsoft.com/office/powerpoint/2010/main" val="1870307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718" y="2275840"/>
            <a:ext cx="7680853" cy="74142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2060"/>
                </a:solidFill>
              </a:rPr>
              <a:t>Resultados inesperados</a:t>
            </a:r>
            <a:r>
              <a:rPr lang="es-ES_tradnl" dirty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es-ES_tradnl" dirty="0" err="1">
                <a:solidFill>
                  <a:srgbClr val="002060"/>
                </a:solidFill>
              </a:rPr>
              <a:t>Prathapan</a:t>
            </a:r>
            <a:r>
              <a:rPr lang="es-ES_tradnl" dirty="0">
                <a:solidFill>
                  <a:srgbClr val="002060"/>
                </a:solidFill>
              </a:rPr>
              <a:t>, K &amp; </a:t>
            </a:r>
            <a:r>
              <a:rPr lang="es-ES_tradnl" dirty="0" err="1">
                <a:solidFill>
                  <a:srgbClr val="002060"/>
                </a:solidFill>
              </a:rPr>
              <a:t>Pethiyagoda</a:t>
            </a:r>
            <a:r>
              <a:rPr lang="es-ES_tradnl" dirty="0">
                <a:solidFill>
                  <a:srgbClr val="002060"/>
                </a:solidFill>
              </a:rPr>
              <a:t> [et al]. (2018). </a:t>
            </a:r>
            <a:r>
              <a:rPr lang="es-ES_tradnl" dirty="0" err="1">
                <a:solidFill>
                  <a:srgbClr val="002060"/>
                </a:solidFill>
              </a:rPr>
              <a:t>When</a:t>
            </a:r>
            <a:r>
              <a:rPr lang="es-ES_tradnl" dirty="0">
                <a:solidFill>
                  <a:srgbClr val="002060"/>
                </a:solidFill>
              </a:rPr>
              <a:t> </a:t>
            </a:r>
            <a:r>
              <a:rPr lang="es-ES_tradnl" dirty="0" err="1">
                <a:solidFill>
                  <a:srgbClr val="002060"/>
                </a:solidFill>
              </a:rPr>
              <a:t>the</a:t>
            </a:r>
            <a:r>
              <a:rPr lang="es-ES_tradnl" dirty="0">
                <a:solidFill>
                  <a:srgbClr val="002060"/>
                </a:solidFill>
              </a:rPr>
              <a:t> cure </a:t>
            </a:r>
            <a:r>
              <a:rPr lang="es-ES_tradnl" dirty="0" err="1">
                <a:solidFill>
                  <a:srgbClr val="002060"/>
                </a:solidFill>
              </a:rPr>
              <a:t>kills</a:t>
            </a:r>
            <a:r>
              <a:rPr lang="es-ES_tradnl" dirty="0">
                <a:solidFill>
                  <a:srgbClr val="002060"/>
                </a:solidFill>
              </a:rPr>
              <a:t>—</a:t>
            </a:r>
            <a:r>
              <a:rPr lang="es-ES_tradnl" b="1" dirty="0">
                <a:solidFill>
                  <a:srgbClr val="002060"/>
                </a:solidFill>
              </a:rPr>
              <a:t>CBD </a:t>
            </a:r>
            <a:r>
              <a:rPr lang="es-ES_tradnl" b="1" dirty="0" err="1">
                <a:solidFill>
                  <a:srgbClr val="002060"/>
                </a:solidFill>
              </a:rPr>
              <a:t>limits</a:t>
            </a:r>
            <a:r>
              <a:rPr lang="es-ES_tradnl" b="1" dirty="0">
                <a:solidFill>
                  <a:srgbClr val="002060"/>
                </a:solidFill>
              </a:rPr>
              <a:t> </a:t>
            </a:r>
            <a:r>
              <a:rPr lang="es-ES_tradnl" b="1" dirty="0" err="1">
                <a:solidFill>
                  <a:srgbClr val="002060"/>
                </a:solidFill>
              </a:rPr>
              <a:t>biodiversity</a:t>
            </a:r>
            <a:r>
              <a:rPr lang="es-ES_tradnl" b="1" dirty="0">
                <a:solidFill>
                  <a:srgbClr val="002060"/>
                </a:solidFill>
              </a:rPr>
              <a:t> </a:t>
            </a:r>
            <a:r>
              <a:rPr lang="es-ES_tradnl" b="1" dirty="0" err="1">
                <a:solidFill>
                  <a:srgbClr val="002060"/>
                </a:solidFill>
              </a:rPr>
              <a:t>research</a:t>
            </a:r>
            <a:r>
              <a:rPr lang="es-ES_tradnl" dirty="0">
                <a:solidFill>
                  <a:srgbClr val="002060"/>
                </a:solidFill>
              </a:rPr>
              <a:t>. </a:t>
            </a:r>
            <a:r>
              <a:rPr lang="es-ES_tradnl" i="1" dirty="0" err="1">
                <a:solidFill>
                  <a:srgbClr val="002060"/>
                </a:solidFill>
              </a:rPr>
              <a:t>Science</a:t>
            </a:r>
            <a:r>
              <a:rPr lang="es-ES_tradnl" dirty="0">
                <a:solidFill>
                  <a:srgbClr val="002060"/>
                </a:solidFill>
              </a:rPr>
              <a:t>. 360. 1405-1406. </a:t>
            </a:r>
            <a:r>
              <a:rPr lang="es-ES_tradnl" sz="3556" i="1" dirty="0">
                <a:solidFill>
                  <a:srgbClr val="002060"/>
                </a:solidFill>
              </a:rPr>
              <a:t>(Cuando la cura mata: el CDB limita la investigación en biodiversidad)</a:t>
            </a:r>
          </a:p>
          <a:p>
            <a:pPr marL="0" indent="0">
              <a:buNone/>
            </a:pPr>
            <a:endParaRPr lang="es-ES_tradnl" sz="2276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s-ES_tradnl" sz="4409" dirty="0">
                <a:solidFill>
                  <a:srgbClr val="002060"/>
                </a:solidFill>
              </a:rPr>
              <a:t>(más de 170 firmas de adhesión, </a:t>
            </a:r>
            <a:r>
              <a:rPr lang="es-ES_tradnl" sz="4409" b="1" dirty="0">
                <a:solidFill>
                  <a:srgbClr val="002060"/>
                </a:solidFill>
              </a:rPr>
              <a:t>71 de las cuales son de las Américas</a:t>
            </a:r>
            <a:r>
              <a:rPr lang="es-ES_tradnl" sz="4409" dirty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endParaRPr lang="es-ES_tradnl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s-ES_tradnl" dirty="0">
              <a:solidFill>
                <a:srgbClr val="00206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968136-D4E8-46BD-9A05-FBD515F94AE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45805" y="2825256"/>
            <a:ext cx="4468661" cy="5738354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>
            <a:normAutofit fontScale="90000"/>
          </a:bodyPr>
          <a:lstStyle/>
          <a:p>
            <a:r>
              <a:rPr lang="es-ES_tradnl" dirty="0">
                <a:solidFill>
                  <a:schemeClr val="accent1"/>
                </a:solidFill>
              </a:rPr>
              <a:t>Prioridades comunes en los </a:t>
            </a:r>
            <a:r>
              <a:rPr lang="es-ES_tradnl" dirty="0" err="1">
                <a:solidFill>
                  <a:schemeClr val="accent1"/>
                </a:solidFill>
              </a:rPr>
              <a:t>pa</a:t>
            </a:r>
            <a:r>
              <a:rPr lang="es-ES" dirty="0" err="1">
                <a:solidFill>
                  <a:schemeClr val="accent1"/>
                </a:solidFill>
              </a:rPr>
              <a:t>íses</a:t>
            </a:r>
            <a:r>
              <a:rPr lang="es-ES" dirty="0">
                <a:solidFill>
                  <a:schemeClr val="accent1"/>
                </a:solidFill>
              </a:rPr>
              <a:t> de la </a:t>
            </a:r>
            <a:r>
              <a:rPr lang="es-ES_tradnl" dirty="0">
                <a:solidFill>
                  <a:schemeClr val="accent1"/>
                </a:solidFill>
              </a:rPr>
              <a:t>Cuenca del Plata</a:t>
            </a:r>
          </a:p>
        </p:txBody>
      </p:sp>
    </p:spTree>
    <p:extLst>
      <p:ext uri="{BB962C8B-B14F-4D97-AF65-F5344CB8AC3E}">
        <p14:creationId xmlns:p14="http://schemas.microsoft.com/office/powerpoint/2010/main" val="414355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_tradnl" dirty="0">
                <a:solidFill>
                  <a:srgbClr val="002060"/>
                </a:solidFill>
              </a:rPr>
              <a:t>El artículo aborda el marco regulatorio establecido por el </a:t>
            </a:r>
            <a:r>
              <a:rPr lang="es-ES_tradnl" i="1" dirty="0">
                <a:solidFill>
                  <a:srgbClr val="002060"/>
                </a:solidFill>
              </a:rPr>
              <a:t>Protocolo de Nagoya sobre Acceso y Participación en los Beneficios</a:t>
            </a:r>
            <a:r>
              <a:rPr lang="es-ES_tradnl" dirty="0">
                <a:solidFill>
                  <a:srgbClr val="002060"/>
                </a:solidFill>
              </a:rPr>
              <a:t>*:</a:t>
            </a:r>
          </a:p>
          <a:p>
            <a:pPr marL="0" indent="0">
              <a:buNone/>
            </a:pPr>
            <a:endParaRPr lang="es-ES_tradnl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s-ES_tradnl" i="1" dirty="0"/>
              <a:t>Las normativas nacionales resultantes son muy variadas, con medidas que son extremadamente prohibitivas para la investigación, y muy pocas que son relativamente permisivas, como Costa Rica y Sudáfrica. </a:t>
            </a:r>
            <a:r>
              <a:rPr lang="es-ES_tradnl" b="1" i="1" dirty="0"/>
              <a:t>El</a:t>
            </a:r>
            <a:r>
              <a:rPr lang="es-ES_tradnl" i="1" dirty="0"/>
              <a:t> </a:t>
            </a:r>
            <a:r>
              <a:rPr lang="es-ES_tradnl" b="1" i="1" dirty="0">
                <a:solidFill>
                  <a:srgbClr val="002060"/>
                </a:solidFill>
              </a:rPr>
              <a:t>problema es particularmente grave en aquellos lugares donde la interfaz entre la ciencia y la política no está muy desarrollada como consecuencia de la debilidad de las instituciones científicas</a:t>
            </a:r>
            <a:r>
              <a:rPr lang="es-ES_tradnl" i="1" dirty="0"/>
              <a:t>. </a:t>
            </a:r>
            <a:endParaRPr lang="es-ES_tradnl" i="1" dirty="0">
              <a:solidFill>
                <a:srgbClr val="00206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>
            <a:normAutofit fontScale="90000"/>
          </a:bodyPr>
          <a:lstStyle/>
          <a:p>
            <a:r>
              <a:rPr lang="es-ES_tradnl" dirty="0">
                <a:solidFill>
                  <a:schemeClr val="accent1"/>
                </a:solidFill>
              </a:rPr>
              <a:t>Prioridades comunes en los </a:t>
            </a:r>
            <a:r>
              <a:rPr lang="es-ES_tradnl" dirty="0" err="1">
                <a:solidFill>
                  <a:schemeClr val="accent1"/>
                </a:solidFill>
              </a:rPr>
              <a:t>pa</a:t>
            </a:r>
            <a:r>
              <a:rPr lang="es-ES" dirty="0" err="1">
                <a:solidFill>
                  <a:schemeClr val="accent1"/>
                </a:solidFill>
              </a:rPr>
              <a:t>íses</a:t>
            </a:r>
            <a:r>
              <a:rPr lang="es-ES" dirty="0">
                <a:solidFill>
                  <a:schemeClr val="accent1"/>
                </a:solidFill>
              </a:rPr>
              <a:t> de la </a:t>
            </a:r>
            <a:r>
              <a:rPr lang="es-ES_tradnl" dirty="0">
                <a:solidFill>
                  <a:schemeClr val="accent1"/>
                </a:solidFill>
              </a:rPr>
              <a:t>Cuenca del Plata</a:t>
            </a:r>
          </a:p>
        </p:txBody>
      </p:sp>
    </p:spTree>
    <p:extLst>
      <p:ext uri="{BB962C8B-B14F-4D97-AF65-F5344CB8AC3E}">
        <p14:creationId xmlns:p14="http://schemas.microsoft.com/office/powerpoint/2010/main" val="274192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>
                <a:solidFill>
                  <a:schemeClr val="accent1"/>
                </a:solidFill>
              </a:rPr>
              <a:t>Oportunidades y retos clave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>
                <a:solidFill>
                  <a:srgbClr val="002060"/>
                </a:solidFill>
              </a:rPr>
              <a:t>En este ambiente de gobernanza fraccionada, las </a:t>
            </a:r>
            <a:r>
              <a:rPr lang="es-ES_tradnl" b="1" dirty="0">
                <a:solidFill>
                  <a:srgbClr val="002060"/>
                </a:solidFill>
              </a:rPr>
              <a:t>Américas han logrado </a:t>
            </a:r>
            <a:r>
              <a:rPr lang="es-ES_tradnl" dirty="0">
                <a:solidFill>
                  <a:srgbClr val="002060"/>
                </a:solidFill>
              </a:rPr>
              <a:t>dar a conocer sus prioridades y en el desarrollo de proyectos científicos regionales innovadores </a:t>
            </a:r>
            <a:r>
              <a:rPr lang="es-ES_tradnl" b="1" dirty="0">
                <a:solidFill>
                  <a:srgbClr val="002060"/>
                </a:solidFill>
              </a:rPr>
              <a:t>con excepcional efectividad, especialmente en los </a:t>
            </a:r>
            <a:r>
              <a:rPr lang="es-ES_tradnl" b="1" dirty="0" err="1">
                <a:solidFill>
                  <a:srgbClr val="002060"/>
                </a:solidFill>
              </a:rPr>
              <a:t>pa</a:t>
            </a:r>
            <a:r>
              <a:rPr lang="es-ES" b="1" dirty="0" err="1">
                <a:solidFill>
                  <a:srgbClr val="002060"/>
                </a:solidFill>
              </a:rPr>
              <a:t>íses</a:t>
            </a:r>
            <a:r>
              <a:rPr lang="es-ES" b="1" dirty="0">
                <a:solidFill>
                  <a:srgbClr val="002060"/>
                </a:solidFill>
              </a:rPr>
              <a:t> de la</a:t>
            </a:r>
            <a:r>
              <a:rPr lang="es-ES_tradnl" b="1" dirty="0">
                <a:solidFill>
                  <a:srgbClr val="002060"/>
                </a:solidFill>
              </a:rPr>
              <a:t> Cuenca del Plata</a:t>
            </a:r>
            <a:endParaRPr lang="es-ES_tradn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532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0" y="2275841"/>
            <a:ext cx="11704320" cy="643692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2060"/>
                </a:solidFill>
              </a:rPr>
              <a:t>El IAI </a:t>
            </a:r>
            <a:r>
              <a:rPr lang="es-ES_tradnl" dirty="0">
                <a:solidFill>
                  <a:srgbClr val="002060"/>
                </a:solidFill>
              </a:rPr>
              <a:t>surge de la decisión de los países de América de crear un </a:t>
            </a:r>
            <a:r>
              <a:rPr lang="es-ES_tradnl" b="1" dirty="0">
                <a:solidFill>
                  <a:srgbClr val="002060"/>
                </a:solidFill>
              </a:rPr>
              <a:t>mecanismo cooperativo </a:t>
            </a:r>
            <a:r>
              <a:rPr lang="es-ES_tradnl" dirty="0">
                <a:solidFill>
                  <a:srgbClr val="002060"/>
                </a:solidFill>
              </a:rPr>
              <a:t>para proporcionar a sus formuladores de políticas la mejor información científica disponible para una toma de decisiones más fundamentadas.</a:t>
            </a:r>
          </a:p>
          <a:p>
            <a:pPr marL="0" indent="0">
              <a:buNone/>
            </a:pPr>
            <a:endParaRPr lang="es-ES_tradnl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s-ES_tradnl" dirty="0">
                <a:solidFill>
                  <a:srgbClr val="002060"/>
                </a:solidFill>
              </a:rPr>
              <a:t>En muchos aspectos, </a:t>
            </a:r>
            <a:r>
              <a:rPr lang="es-ES_tradnl" b="1" dirty="0">
                <a:solidFill>
                  <a:srgbClr val="002060"/>
                </a:solidFill>
              </a:rPr>
              <a:t>refleja el marco regional cooperativo y exitoso </a:t>
            </a:r>
            <a:r>
              <a:rPr lang="es-ES_tradnl" dirty="0">
                <a:solidFill>
                  <a:srgbClr val="002060"/>
                </a:solidFill>
              </a:rPr>
              <a:t>que se ve en los p</a:t>
            </a:r>
            <a:r>
              <a:rPr lang="es-ES" dirty="0" err="1">
                <a:solidFill>
                  <a:srgbClr val="002060"/>
                </a:solidFill>
              </a:rPr>
              <a:t>aíses</a:t>
            </a:r>
            <a:r>
              <a:rPr lang="es-ES" dirty="0">
                <a:solidFill>
                  <a:srgbClr val="002060"/>
                </a:solidFill>
              </a:rPr>
              <a:t> de la Cuenca del Plata.</a:t>
            </a:r>
            <a:endParaRPr lang="es-ES_tradnl" dirty="0">
              <a:solidFill>
                <a:srgbClr val="002060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>
            <a:normAutofit/>
          </a:bodyPr>
          <a:lstStyle/>
          <a:p>
            <a:r>
              <a:rPr lang="es-ES_tradnl" dirty="0">
                <a:solidFill>
                  <a:schemeClr val="accent1"/>
                </a:solidFill>
              </a:rPr>
              <a:t>Oportunidades y retos clave</a:t>
            </a:r>
          </a:p>
        </p:txBody>
      </p:sp>
    </p:spTree>
    <p:extLst>
      <p:ext uri="{BB962C8B-B14F-4D97-AF65-F5344CB8AC3E}">
        <p14:creationId xmlns:p14="http://schemas.microsoft.com/office/powerpoint/2010/main" val="2511593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_tradnl" dirty="0">
                <a:solidFill>
                  <a:srgbClr val="002060"/>
                </a:solidFill>
              </a:rPr>
              <a:t>Desde el punto de vista de una organización regional, las oportunidades y retos clave se identifican mediante:</a:t>
            </a:r>
          </a:p>
          <a:p>
            <a:r>
              <a:rPr lang="es-ES_tradnl" dirty="0">
                <a:solidFill>
                  <a:srgbClr val="002060"/>
                </a:solidFill>
              </a:rPr>
              <a:t>El establecimiento de </a:t>
            </a:r>
            <a:r>
              <a:rPr lang="es-ES_tradnl" b="1" dirty="0">
                <a:solidFill>
                  <a:srgbClr val="002060"/>
                </a:solidFill>
              </a:rPr>
              <a:t>alianzas para la ciencia</a:t>
            </a:r>
            <a:r>
              <a:rPr lang="es-ES_tradnl" dirty="0">
                <a:solidFill>
                  <a:srgbClr val="002060"/>
                </a:solidFill>
              </a:rPr>
              <a:t>—entendiendo que ninguna organización puede tener éxito de forma aislada;</a:t>
            </a:r>
          </a:p>
          <a:p>
            <a:r>
              <a:rPr lang="es-ES_tradnl" dirty="0">
                <a:solidFill>
                  <a:srgbClr val="002060"/>
                </a:solidFill>
              </a:rPr>
              <a:t>El aprovechamiento de las alianzas para la creación de </a:t>
            </a:r>
            <a:r>
              <a:rPr lang="es-ES_tradnl" b="1" dirty="0">
                <a:solidFill>
                  <a:srgbClr val="002060"/>
                </a:solidFill>
              </a:rPr>
              <a:t>redes autosustentables de pares</a:t>
            </a:r>
          </a:p>
          <a:p>
            <a:r>
              <a:rPr lang="es-ES_tradnl" dirty="0">
                <a:solidFill>
                  <a:srgbClr val="002060"/>
                </a:solidFill>
              </a:rPr>
              <a:t>El apoyo a la </a:t>
            </a:r>
            <a:r>
              <a:rPr lang="es-ES_tradnl" b="1" dirty="0">
                <a:solidFill>
                  <a:srgbClr val="002060"/>
                </a:solidFill>
              </a:rPr>
              <a:t>apertura de la ciencia y los datos</a:t>
            </a:r>
          </a:p>
          <a:p>
            <a:pPr marL="0" indent="0">
              <a:buNone/>
            </a:pPr>
            <a:endParaRPr lang="es-ES_tradnl" dirty="0">
              <a:solidFill>
                <a:srgbClr val="002060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>
            <a:normAutofit/>
          </a:bodyPr>
          <a:lstStyle/>
          <a:p>
            <a:r>
              <a:rPr lang="es-ES_tradnl" dirty="0">
                <a:solidFill>
                  <a:schemeClr val="accent1"/>
                </a:solidFill>
              </a:rPr>
              <a:t>Oportunidades y retos clave</a:t>
            </a:r>
          </a:p>
        </p:txBody>
      </p:sp>
    </p:spTree>
    <p:extLst>
      <p:ext uri="{BB962C8B-B14F-4D97-AF65-F5344CB8AC3E}">
        <p14:creationId xmlns:p14="http://schemas.microsoft.com/office/powerpoint/2010/main" val="1626831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0" y="2275841"/>
            <a:ext cx="11894431" cy="643692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2060"/>
                </a:solidFill>
              </a:rPr>
              <a:t>Ciencia y datos abiertos </a:t>
            </a:r>
            <a:r>
              <a:rPr lang="es-ES_tradnl" dirty="0">
                <a:solidFill>
                  <a:srgbClr val="002060"/>
                </a:solidFill>
              </a:rPr>
              <a:t>como ejemplo:</a:t>
            </a:r>
          </a:p>
          <a:p>
            <a:r>
              <a:rPr lang="es-ES_tradnl" dirty="0">
                <a:solidFill>
                  <a:srgbClr val="002060"/>
                </a:solidFill>
              </a:rPr>
              <a:t>Objetivos de Desarrollo Sostenible (el papel de la información en la interfaz ciencia-políticas, párr. 83)</a:t>
            </a:r>
          </a:p>
          <a:p>
            <a:r>
              <a:rPr lang="es-ES_tradnl" dirty="0">
                <a:solidFill>
                  <a:srgbClr val="002060"/>
                </a:solidFill>
              </a:rPr>
              <a:t>El Plan Estratégico para la Biodiversidad de la ONU y sus Metas de Aichi (párr. 6: Información científica insuficiente para respaldar los procesos de formulación de políticas y adopción de decisiones…)</a:t>
            </a:r>
          </a:p>
          <a:p>
            <a:r>
              <a:rPr lang="es-ES_tradnl" dirty="0">
                <a:solidFill>
                  <a:srgbClr val="002060"/>
                </a:solidFill>
              </a:rPr>
              <a:t>Artículo 21 del ACAAN: Suministro de información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>
            <a:normAutofit/>
          </a:bodyPr>
          <a:lstStyle/>
          <a:p>
            <a:r>
              <a:rPr lang="es-ES_tradnl" dirty="0">
                <a:solidFill>
                  <a:schemeClr val="accent1"/>
                </a:solidFill>
              </a:rPr>
              <a:t>Oportunidades y retos clave</a:t>
            </a:r>
          </a:p>
        </p:txBody>
      </p:sp>
    </p:spTree>
    <p:extLst>
      <p:ext uri="{BB962C8B-B14F-4D97-AF65-F5344CB8AC3E}">
        <p14:creationId xmlns:p14="http://schemas.microsoft.com/office/powerpoint/2010/main" val="2198156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38" y="2275841"/>
            <a:ext cx="6671452" cy="64369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2060"/>
                </a:solidFill>
              </a:rPr>
              <a:t>Acuerdo regional sobre el acceso a la información</a:t>
            </a:r>
            <a:r>
              <a:rPr lang="es-ES_tradnl" dirty="0">
                <a:solidFill>
                  <a:srgbClr val="002060"/>
                </a:solidFill>
              </a:rPr>
              <a:t>, la participación pública y el acceso a la justicia en asuntos ambientales en </a:t>
            </a:r>
            <a:r>
              <a:rPr lang="es-ES_tradnl" b="1" dirty="0">
                <a:solidFill>
                  <a:srgbClr val="002060"/>
                </a:solidFill>
              </a:rPr>
              <a:t>América Latina y el Caribe*</a:t>
            </a:r>
          </a:p>
          <a:p>
            <a:endParaRPr lang="es-ES_tradnl" b="1" dirty="0">
              <a:solidFill>
                <a:srgbClr val="002060"/>
              </a:solidFill>
            </a:endParaRPr>
          </a:p>
          <a:p>
            <a:endParaRPr lang="es-ES_tradnl" b="1" dirty="0">
              <a:solidFill>
                <a:srgbClr val="002060"/>
              </a:solidFill>
            </a:endParaRPr>
          </a:p>
          <a:p>
            <a:endParaRPr lang="es-ES_tradnl" b="1" dirty="0">
              <a:solidFill>
                <a:srgbClr val="00206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522AC6-FD09-43A2-B6FC-8DA948BE76D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98838" y="2415451"/>
            <a:ext cx="4873547" cy="638277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2DAD655-8B9C-4A67-A49A-B6085B5D65A8}"/>
              </a:ext>
            </a:extLst>
          </p:cNvPr>
          <p:cNvSpPr txBox="1"/>
          <p:nvPr/>
        </p:nvSpPr>
        <p:spPr>
          <a:xfrm>
            <a:off x="689970" y="8051554"/>
            <a:ext cx="7246190" cy="1317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1300460" hangingPunct="1"/>
            <a:r>
              <a:rPr lang="es-ES_tradnl" sz="3982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*apertura a la firma</a:t>
            </a:r>
          </a:p>
          <a:p>
            <a:pPr algn="l" defTabSz="1300460" hangingPunct="1"/>
            <a:r>
              <a:rPr lang="es-ES_tradnl" sz="3982" b="0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el 27/09/2018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>
            <a:normAutofit/>
          </a:bodyPr>
          <a:lstStyle/>
          <a:p>
            <a:r>
              <a:rPr lang="es-ES_tradnl" dirty="0">
                <a:solidFill>
                  <a:schemeClr val="accent1"/>
                </a:solidFill>
              </a:rPr>
              <a:t>Oportunidades y retos clave</a:t>
            </a:r>
          </a:p>
        </p:txBody>
      </p:sp>
    </p:spTree>
    <p:extLst>
      <p:ext uri="{BB962C8B-B14F-4D97-AF65-F5344CB8AC3E}">
        <p14:creationId xmlns:p14="http://schemas.microsoft.com/office/powerpoint/2010/main" val="3375272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_tradnl" dirty="0">
                <a:solidFill>
                  <a:srgbClr val="002060"/>
                </a:solidFill>
              </a:rPr>
              <a:t>Principio 10 de la </a:t>
            </a:r>
            <a:r>
              <a:rPr lang="es-ES_tradnl" b="1" dirty="0">
                <a:solidFill>
                  <a:srgbClr val="002060"/>
                </a:solidFill>
              </a:rPr>
              <a:t>Declaración de Río </a:t>
            </a:r>
            <a:r>
              <a:rPr lang="es-ES_tradnl" dirty="0">
                <a:solidFill>
                  <a:srgbClr val="002060"/>
                </a:solidFill>
              </a:rPr>
              <a:t>sobre acceso de las personas a la información</a:t>
            </a:r>
          </a:p>
          <a:p>
            <a:r>
              <a:rPr lang="es-ES_tradnl" dirty="0">
                <a:solidFill>
                  <a:srgbClr val="002060"/>
                </a:solidFill>
              </a:rPr>
              <a:t>CMNUCC: Art. 4, párr. (h): </a:t>
            </a:r>
            <a:r>
              <a:rPr lang="es-ES_tradnl" i="1" dirty="0">
                <a:solidFill>
                  <a:srgbClr val="002060"/>
                </a:solidFill>
              </a:rPr>
              <a:t>Promover y apoyar con su cooperación el intercambio </a:t>
            </a:r>
            <a:r>
              <a:rPr lang="es-ES_tradnl" b="1" i="1" dirty="0">
                <a:solidFill>
                  <a:srgbClr val="002060"/>
                </a:solidFill>
              </a:rPr>
              <a:t>pleno, abierto y oportuno de la información pertinente de orden científico</a:t>
            </a:r>
            <a:r>
              <a:rPr lang="es-ES_tradnl" i="1" dirty="0">
                <a:solidFill>
                  <a:srgbClr val="002060"/>
                </a:solidFill>
              </a:rPr>
              <a:t>, tecnológico, técnico, socioeconómico y jurídico sobre el sistema climático y el cambio climático, y sobre las consecuencias económicas y sociales de las distintas estrategias de respuesta</a:t>
            </a:r>
          </a:p>
          <a:p>
            <a:endParaRPr lang="es-ES_tradnl" dirty="0">
              <a:solidFill>
                <a:srgbClr val="00206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>
            <a:normAutofit/>
          </a:bodyPr>
          <a:lstStyle/>
          <a:p>
            <a:r>
              <a:rPr lang="es-ES_tradnl" dirty="0">
                <a:solidFill>
                  <a:schemeClr val="accent1"/>
                </a:solidFill>
              </a:rPr>
              <a:t>Oportunidades y retos clave</a:t>
            </a:r>
          </a:p>
        </p:txBody>
      </p:sp>
    </p:spTree>
    <p:extLst>
      <p:ext uri="{BB962C8B-B14F-4D97-AF65-F5344CB8AC3E}">
        <p14:creationId xmlns:p14="http://schemas.microsoft.com/office/powerpoint/2010/main" val="1825039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>
                <a:solidFill>
                  <a:schemeClr val="accent1"/>
                </a:solidFill>
              </a:rPr>
              <a:t>Estrategias para enfrentar los retos e identificar oportunidades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>
                <a:solidFill>
                  <a:srgbClr val="002060"/>
                </a:solidFill>
              </a:rPr>
              <a:t>El IAI funciona en este medio y trabaja con las Partes para </a:t>
            </a:r>
            <a:r>
              <a:rPr lang="es-ES_tradnl" b="1" dirty="0">
                <a:solidFill>
                  <a:srgbClr val="002060"/>
                </a:solidFill>
              </a:rPr>
              <a:t>identificar las prioridades nacionales según los marcos regionales/internacionales.</a:t>
            </a:r>
          </a:p>
          <a:p>
            <a:pPr marL="0" indent="0">
              <a:buNone/>
            </a:pPr>
            <a:endParaRPr lang="es-ES_tradnl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s-ES_tradnl" dirty="0">
                <a:solidFill>
                  <a:srgbClr val="002060"/>
                </a:solidFill>
              </a:rPr>
              <a:t>Ese conocimiento provee el contexto para la ciencia y las actividades, incluyendo el </a:t>
            </a:r>
            <a:r>
              <a:rPr lang="es-ES_tradnl" b="1" dirty="0">
                <a:solidFill>
                  <a:srgbClr val="002060"/>
                </a:solidFill>
              </a:rPr>
              <a:t>desarrollo de capacidades </a:t>
            </a:r>
            <a:r>
              <a:rPr lang="es-ES_tradnl" dirty="0">
                <a:solidFill>
                  <a:srgbClr val="002060"/>
                </a:solidFill>
              </a:rPr>
              <a:t>a nivel regional, que patrocina.</a:t>
            </a:r>
          </a:p>
          <a:p>
            <a:pPr marL="0" indent="0">
              <a:buNone/>
            </a:pPr>
            <a:endParaRPr lang="es-ES_tradn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26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Auto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380"/>
            <a:ext cx="13004800" cy="974884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2333974" y="2797952"/>
            <a:ext cx="8586579" cy="94897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550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rebuchet MS" pitchFamily="34" charset="0"/>
                <a:ea typeface="Tahoma" pitchFamily="34" charset="0"/>
                <a:cs typeface="Tahoma" pitchFamily="34" charset="0"/>
                <a:sym typeface="Helvetica Neue"/>
              </a:rPr>
              <a:t>Dr. Marcos Regis da Silva</a:t>
            </a:r>
            <a:endParaRPr kumimoji="0" lang="es-AR" sz="55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rebuchet MS" pitchFamily="34" charset="0"/>
              <a:ea typeface="Tahoma" pitchFamily="34" charset="0"/>
              <a:cs typeface="Tahoma" pitchFamily="34" charset="0"/>
              <a:sym typeface="Helvetica Neue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304284" y="8043461"/>
            <a:ext cx="4396233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3000" b="0" dirty="0">
                <a:solidFill>
                  <a:schemeClr val="bg1"/>
                </a:solidFill>
                <a:latin typeface="Trebuchet MS" pitchFamily="34" charset="0"/>
                <a:ea typeface="Tahoma" pitchFamily="34" charset="0"/>
                <a:cs typeface="Tahoma" pitchFamily="34" charset="0"/>
              </a:rPr>
              <a:t>msilva@dir.iai.int</a:t>
            </a:r>
            <a:endParaRPr kumimoji="0" lang="es-AR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rebuchet MS" pitchFamily="34" charset="0"/>
              <a:ea typeface="Tahoma" pitchFamily="34" charset="0"/>
              <a:cs typeface="Tahoma" pitchFamily="34" charset="0"/>
              <a:sym typeface="Helvetica Neue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294780" y="4171934"/>
            <a:ext cx="8704145" cy="13336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s-ES" sz="4000" b="0" dirty="0">
                <a:solidFill>
                  <a:schemeClr val="bg1"/>
                </a:solidFill>
                <a:latin typeface="Trebuchet MS" pitchFamily="34" charset="0"/>
                <a:ea typeface="Tahoma" pitchFamily="34" charset="0"/>
                <a:cs typeface="Tahoma" pitchFamily="34" charset="0"/>
              </a:rPr>
              <a:t> Instituto Interamericano para la Investigación del Cambio Global (IAI)</a:t>
            </a:r>
            <a:endParaRPr kumimoji="0" lang="es-AR" sz="40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rebuchet MS" pitchFamily="34" charset="0"/>
              <a:ea typeface="Tahoma" pitchFamily="34" charset="0"/>
              <a:cs typeface="Tahoma" pitchFamily="34" charset="0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>
                <a:solidFill>
                  <a:schemeClr val="accent1"/>
                </a:solidFill>
              </a:rPr>
              <a:t>Redes de Investigación Cooperativa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spcBef>
                <a:spcPts val="2133"/>
              </a:spcBef>
              <a:buNone/>
            </a:pPr>
            <a:r>
              <a:rPr lang="es-ES_tradnl" dirty="0">
                <a:solidFill>
                  <a:srgbClr val="002060"/>
                </a:solidFill>
              </a:rPr>
              <a:t>En este contexto, las Redes de Investigación Cooperativa del IAI (CRN) constituyen una muestra clara del deseo de los países de América de financiar investigaciones científicas con un enfoque conjunto y mutuamente beneficioso y el </a:t>
            </a:r>
            <a:r>
              <a:rPr lang="es-ES_tradnl" b="1" dirty="0">
                <a:solidFill>
                  <a:srgbClr val="002060"/>
                </a:solidFill>
              </a:rPr>
              <a:t>uso de sus resultados para una formulación de políticas más efectivas.</a:t>
            </a:r>
          </a:p>
          <a:p>
            <a:pPr marL="0" indent="0">
              <a:buNone/>
            </a:pPr>
            <a:endParaRPr lang="es-ES_tradn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3801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>
                <a:solidFill>
                  <a:schemeClr val="accent1"/>
                </a:solidFill>
              </a:rPr>
              <a:t>Redes de Investigación Cooperativa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60B29B-23D7-4372-9209-D6A7850DE30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26515" y="2275840"/>
            <a:ext cx="4872950" cy="6515382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6EA5FF5-3C56-440A-9193-6579401F1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240" y="2275841"/>
            <a:ext cx="6466628" cy="64369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>
                <a:solidFill>
                  <a:srgbClr val="002060"/>
                </a:solidFill>
              </a:rPr>
              <a:t>Red de instituciones de investigación del CRN</a:t>
            </a:r>
          </a:p>
          <a:p>
            <a:pPr marL="0" indent="0">
              <a:buNone/>
            </a:pPr>
            <a:endParaRPr lang="es-ES_tradnl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s-ES_tradnl" dirty="0">
                <a:solidFill>
                  <a:srgbClr val="002060"/>
                </a:solidFill>
              </a:rPr>
              <a:t>Investigación con enfoque multinacional y cooperativo. </a:t>
            </a:r>
          </a:p>
        </p:txBody>
      </p:sp>
    </p:spTree>
    <p:extLst>
      <p:ext uri="{BB962C8B-B14F-4D97-AF65-F5344CB8AC3E}">
        <p14:creationId xmlns:p14="http://schemas.microsoft.com/office/powerpoint/2010/main" val="13696027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0" y="3048388"/>
            <a:ext cx="11704320" cy="64369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>
                <a:solidFill>
                  <a:srgbClr val="002060"/>
                </a:solidFill>
              </a:rPr>
              <a:t>No deben subestimarse los impactos y éxitos de este CRN o de los anteriores.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002060"/>
                </a:solidFill>
              </a:rPr>
              <a:t>Además, ha generado una red excepcionalmente exitosa de científicos en las Américas y la Cuenca del Plata.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002060"/>
                </a:solidFill>
              </a:rPr>
              <a:t>Y ha creado diversas actividades innovadoras de desarrollo de capacidades, enfocadas en la investigación transdisciplinaria y el diálogo entre los ámbitos científicos y políticos.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483" y="-38945"/>
            <a:ext cx="2560284" cy="967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1300460" hangingPunct="1"/>
            <a:endParaRPr lang="en-AU" sz="5689" kern="1200" dirty="0">
              <a:solidFill>
                <a:prstClr val="white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>
            <a:normAutofit fontScale="90000"/>
          </a:bodyPr>
          <a:lstStyle/>
          <a:p>
            <a:r>
              <a:rPr lang="es-ES_tradnl" dirty="0">
                <a:solidFill>
                  <a:schemeClr val="accent1"/>
                </a:solidFill>
              </a:rPr>
              <a:t>Estrategia para identificar, </a:t>
            </a:r>
            <a:br>
              <a:rPr lang="es-ES_tradnl" dirty="0">
                <a:solidFill>
                  <a:schemeClr val="accent1"/>
                </a:solidFill>
              </a:rPr>
            </a:br>
            <a:r>
              <a:rPr lang="es-ES_tradnl" dirty="0">
                <a:solidFill>
                  <a:schemeClr val="accent1"/>
                </a:solidFill>
              </a:rPr>
              <a:t>desarrollar y mantener alianzas</a:t>
            </a:r>
          </a:p>
        </p:txBody>
      </p:sp>
    </p:spTree>
    <p:extLst>
      <p:ext uri="{BB962C8B-B14F-4D97-AF65-F5344CB8AC3E}">
        <p14:creationId xmlns:p14="http://schemas.microsoft.com/office/powerpoint/2010/main" val="26411851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>
                <a:solidFill>
                  <a:schemeClr val="accent1"/>
                </a:solidFill>
              </a:rPr>
              <a:t>Estrategia para identificar, </a:t>
            </a:r>
            <a:br>
              <a:rPr lang="es-ES_tradnl" dirty="0">
                <a:solidFill>
                  <a:schemeClr val="accent1"/>
                </a:solidFill>
              </a:rPr>
            </a:br>
            <a:r>
              <a:rPr lang="es-ES_tradnl" dirty="0">
                <a:solidFill>
                  <a:schemeClr val="accent1"/>
                </a:solidFill>
              </a:rPr>
              <a:t>desarrollar y mantener alianzas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0" y="2741154"/>
            <a:ext cx="12201665" cy="64369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dirty="0">
                <a:solidFill>
                  <a:srgbClr val="002060"/>
                </a:solidFill>
              </a:rPr>
              <a:t>Nada de esto habría sido posible sin:</a:t>
            </a:r>
          </a:p>
          <a:p>
            <a:r>
              <a:rPr lang="es-ES_tradnl" dirty="0">
                <a:solidFill>
                  <a:srgbClr val="002060"/>
                </a:solidFill>
              </a:rPr>
              <a:t>Financiamiento para sembrar los proyectos científicos</a:t>
            </a:r>
          </a:p>
          <a:p>
            <a:r>
              <a:rPr lang="es-ES_tradnl" dirty="0">
                <a:solidFill>
                  <a:srgbClr val="002060"/>
                </a:solidFill>
              </a:rPr>
              <a:t>Un enfoque cooperativo y multinacional para identificar y estudiar temas anclados a las necesidades nacionales y articulados internacionalmente</a:t>
            </a:r>
          </a:p>
          <a:p>
            <a:r>
              <a:rPr lang="es-ES_tradnl" dirty="0">
                <a:solidFill>
                  <a:srgbClr val="002060"/>
                </a:solidFill>
              </a:rPr>
              <a:t>La participación de las Partes a través de sus comunidades científicas</a:t>
            </a:r>
          </a:p>
          <a:p>
            <a:r>
              <a:rPr lang="es-ES_tradnl" dirty="0">
                <a:solidFill>
                  <a:srgbClr val="002060"/>
                </a:solidFill>
              </a:rPr>
              <a:t>La investigación interdisciplinaria y transdisciplinaria</a:t>
            </a:r>
          </a:p>
        </p:txBody>
      </p:sp>
    </p:spTree>
    <p:extLst>
      <p:ext uri="{BB962C8B-B14F-4D97-AF65-F5344CB8AC3E}">
        <p14:creationId xmlns:p14="http://schemas.microsoft.com/office/powerpoint/2010/main" val="15271087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>
                <a:solidFill>
                  <a:schemeClr val="accent1"/>
                </a:solidFill>
              </a:rPr>
              <a:t>Conclusiones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dirty="0">
                <a:solidFill>
                  <a:srgbClr val="002060"/>
                </a:solidFill>
              </a:rPr>
              <a:t>Los </a:t>
            </a:r>
            <a:r>
              <a:rPr lang="es-ES_tradnl" b="1" dirty="0" err="1">
                <a:solidFill>
                  <a:srgbClr val="002060"/>
                </a:solidFill>
              </a:rPr>
              <a:t>pa</a:t>
            </a:r>
            <a:r>
              <a:rPr lang="es-ES" b="1" dirty="0" err="1">
                <a:solidFill>
                  <a:srgbClr val="002060"/>
                </a:solidFill>
              </a:rPr>
              <a:t>íses</a:t>
            </a:r>
            <a:r>
              <a:rPr lang="es-ES" b="1" dirty="0">
                <a:solidFill>
                  <a:srgbClr val="002060"/>
                </a:solidFill>
              </a:rPr>
              <a:t> de la </a:t>
            </a:r>
            <a:r>
              <a:rPr lang="es-ES_tradnl" b="1" dirty="0">
                <a:solidFill>
                  <a:srgbClr val="002060"/>
                </a:solidFill>
              </a:rPr>
              <a:t>Cuenca del Plata ofrecen una oportunidad única </a:t>
            </a:r>
            <a:r>
              <a:rPr lang="es-ES_tradnl" dirty="0">
                <a:solidFill>
                  <a:srgbClr val="002060"/>
                </a:solidFill>
              </a:rPr>
              <a:t>para patrocinar proyectos científicos cooperativos y multinacionales.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2060"/>
                </a:solidFill>
              </a:rPr>
              <a:t>Muchas organizaciones intergubernamentales regionales </a:t>
            </a:r>
            <a:r>
              <a:rPr lang="es-ES_tradnl" dirty="0">
                <a:solidFill>
                  <a:srgbClr val="002060"/>
                </a:solidFill>
              </a:rPr>
              <a:t>trabajan conjuntamente para enfrentar los desafíos del cambio global en la Cuenca del Plata.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002060"/>
                </a:solidFill>
              </a:rPr>
              <a:t>Cuenta con una </a:t>
            </a:r>
            <a:r>
              <a:rPr lang="es-ES_tradnl" b="1" dirty="0">
                <a:solidFill>
                  <a:srgbClr val="002060"/>
                </a:solidFill>
              </a:rPr>
              <a:t>red de pares consolidada</a:t>
            </a:r>
            <a:r>
              <a:rPr lang="es-ES_tradnl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002060"/>
                </a:solidFill>
              </a:rPr>
              <a:t>Como </a:t>
            </a:r>
            <a:r>
              <a:rPr lang="es-ES_tradnl" b="1" dirty="0">
                <a:solidFill>
                  <a:srgbClr val="002060"/>
                </a:solidFill>
              </a:rPr>
              <a:t>región, es excepcionalmente efectiva en la articulación de sus necesidades y en la participación de sus científicos y formuladores de políticas en foros internacionales</a:t>
            </a:r>
            <a:r>
              <a:rPr lang="es-ES_tradnl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80370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>
                <a:solidFill>
                  <a:schemeClr val="accent1"/>
                </a:solidFill>
              </a:rPr>
              <a:t>Conclusiones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dirty="0">
                <a:solidFill>
                  <a:srgbClr val="002060"/>
                </a:solidFill>
              </a:rPr>
              <a:t>En síntesis, los </a:t>
            </a:r>
            <a:r>
              <a:rPr lang="es-ES_tradnl" dirty="0" err="1">
                <a:solidFill>
                  <a:srgbClr val="002060"/>
                </a:solidFill>
              </a:rPr>
              <a:t>pa</a:t>
            </a:r>
            <a:r>
              <a:rPr lang="es-ES" dirty="0" err="1">
                <a:solidFill>
                  <a:srgbClr val="002060"/>
                </a:solidFill>
              </a:rPr>
              <a:t>íses</a:t>
            </a:r>
            <a:r>
              <a:rPr lang="es-ES" dirty="0">
                <a:solidFill>
                  <a:srgbClr val="002060"/>
                </a:solidFill>
              </a:rPr>
              <a:t> de </a:t>
            </a:r>
            <a:r>
              <a:rPr lang="es-ES_tradnl" dirty="0">
                <a:solidFill>
                  <a:srgbClr val="002060"/>
                </a:solidFill>
              </a:rPr>
              <a:t>la Cuenca del Plata tienen la voluntad, los conocimientos y la disposición para:</a:t>
            </a:r>
          </a:p>
          <a:p>
            <a:r>
              <a:rPr lang="es-ES_tradnl" i="1" dirty="0">
                <a:solidFill>
                  <a:srgbClr val="002060"/>
                </a:solidFill>
              </a:rPr>
              <a:t>Desarrollar y ejecutar investigaciones transdisciplinarias de vanguardia en temas del cambio global</a:t>
            </a:r>
          </a:p>
          <a:p>
            <a:r>
              <a:rPr lang="es-ES_tradnl" i="1" dirty="0">
                <a:solidFill>
                  <a:srgbClr val="002060"/>
                </a:solidFill>
              </a:rPr>
              <a:t>Superar retos y construir oportunidades para la cooperación multinacional y</a:t>
            </a:r>
          </a:p>
          <a:p>
            <a:r>
              <a:rPr lang="es-ES_tradnl" i="1" dirty="0">
                <a:solidFill>
                  <a:srgbClr val="002060"/>
                </a:solidFill>
              </a:rPr>
              <a:t>Fortalecer los vínculos con los marcos globales para obtener financiamiento externo para sus prioridades regionales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483" y="-38945"/>
            <a:ext cx="2560284" cy="967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1300460" hangingPunct="1"/>
            <a:endParaRPr lang="en-AU" sz="5689" kern="1200" dirty="0">
              <a:solidFill>
                <a:prstClr val="white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7321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129" y="268288"/>
            <a:ext cx="12391777" cy="1625600"/>
          </a:xfrm>
        </p:spPr>
        <p:txBody>
          <a:bodyPr>
            <a:noAutofit/>
          </a:bodyPr>
          <a:lstStyle/>
          <a:p>
            <a:r>
              <a:rPr lang="es-ES_tradnl" dirty="0">
                <a:solidFill>
                  <a:schemeClr val="accent1"/>
                </a:solidFill>
              </a:rPr>
              <a:t>El IAI es una organización de tratado</a:t>
            </a:r>
            <a:endParaRPr lang="es-ES_tradnl" sz="455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8216" y="1804459"/>
            <a:ext cx="3906344" cy="7823940"/>
          </a:xfrm>
        </p:spPr>
        <p:txBody>
          <a:bodyPr>
            <a:noAutofit/>
          </a:bodyPr>
          <a:lstStyle/>
          <a:p>
            <a:pPr marL="0" indent="0">
              <a:spcBef>
                <a:spcPts val="427"/>
              </a:spcBef>
              <a:buNone/>
            </a:pPr>
            <a:r>
              <a:rPr lang="es-ES_tradnl" sz="2276" dirty="0">
                <a:solidFill>
                  <a:srgbClr val="002060"/>
                </a:solidFill>
              </a:rPr>
              <a:t>1.  Argentina  	</a:t>
            </a:r>
          </a:p>
          <a:p>
            <a:pPr marL="0" indent="0">
              <a:spcBef>
                <a:spcPts val="427"/>
              </a:spcBef>
              <a:buNone/>
            </a:pPr>
            <a:r>
              <a:rPr lang="es-ES_tradnl" sz="2276" dirty="0">
                <a:solidFill>
                  <a:srgbClr val="002060"/>
                </a:solidFill>
              </a:rPr>
              <a:t>2.  Bolivia		</a:t>
            </a:r>
          </a:p>
          <a:p>
            <a:pPr marL="0" indent="0">
              <a:spcBef>
                <a:spcPts val="427"/>
              </a:spcBef>
              <a:buNone/>
            </a:pPr>
            <a:r>
              <a:rPr lang="es-ES_tradnl" sz="2276" dirty="0">
                <a:solidFill>
                  <a:srgbClr val="002060"/>
                </a:solidFill>
              </a:rPr>
              <a:t>3.  Brasil 		</a:t>
            </a:r>
          </a:p>
          <a:p>
            <a:pPr marL="0" indent="0">
              <a:spcBef>
                <a:spcPts val="427"/>
              </a:spcBef>
              <a:buNone/>
            </a:pPr>
            <a:r>
              <a:rPr lang="es-ES_tradnl" sz="2276" dirty="0">
                <a:solidFill>
                  <a:srgbClr val="002060"/>
                </a:solidFill>
              </a:rPr>
              <a:t>4.  Canadá </a:t>
            </a:r>
          </a:p>
          <a:p>
            <a:pPr marL="0" indent="0">
              <a:spcBef>
                <a:spcPts val="427"/>
              </a:spcBef>
              <a:buNone/>
            </a:pPr>
            <a:r>
              <a:rPr lang="es-ES_tradnl" sz="2276" dirty="0">
                <a:solidFill>
                  <a:srgbClr val="002060"/>
                </a:solidFill>
              </a:rPr>
              <a:t>5.  Chile 	</a:t>
            </a:r>
          </a:p>
          <a:p>
            <a:pPr marL="0" indent="0">
              <a:spcBef>
                <a:spcPts val="427"/>
              </a:spcBef>
              <a:buNone/>
            </a:pPr>
            <a:r>
              <a:rPr lang="es-ES_tradnl" sz="2276" dirty="0">
                <a:solidFill>
                  <a:srgbClr val="002060"/>
                </a:solidFill>
              </a:rPr>
              <a:t>6.  Colombia  	</a:t>
            </a:r>
          </a:p>
          <a:p>
            <a:pPr marL="0" indent="0">
              <a:spcBef>
                <a:spcPts val="427"/>
              </a:spcBef>
              <a:buNone/>
            </a:pPr>
            <a:r>
              <a:rPr lang="es-ES_tradnl" sz="2276" dirty="0">
                <a:solidFill>
                  <a:srgbClr val="002060"/>
                </a:solidFill>
              </a:rPr>
              <a:t>7.  Costa Rica</a:t>
            </a:r>
          </a:p>
          <a:p>
            <a:pPr marL="0" indent="0">
              <a:spcBef>
                <a:spcPts val="427"/>
              </a:spcBef>
              <a:buNone/>
            </a:pPr>
            <a:r>
              <a:rPr lang="es-ES_tradnl" sz="2276" dirty="0">
                <a:solidFill>
                  <a:srgbClr val="002060"/>
                </a:solidFill>
              </a:rPr>
              <a:t>8.  Cuba</a:t>
            </a:r>
          </a:p>
          <a:p>
            <a:pPr marL="0" indent="0">
              <a:spcBef>
                <a:spcPts val="427"/>
              </a:spcBef>
              <a:buNone/>
            </a:pPr>
            <a:r>
              <a:rPr lang="es-ES_tradnl" sz="2276" dirty="0">
                <a:solidFill>
                  <a:srgbClr val="002060"/>
                </a:solidFill>
              </a:rPr>
              <a:t>9. Ecuador</a:t>
            </a:r>
          </a:p>
          <a:p>
            <a:pPr marL="0" indent="0">
              <a:spcBef>
                <a:spcPts val="427"/>
              </a:spcBef>
              <a:buNone/>
            </a:pPr>
            <a:r>
              <a:rPr lang="es-ES_tradnl" sz="2276" dirty="0">
                <a:solidFill>
                  <a:srgbClr val="002060"/>
                </a:solidFill>
              </a:rPr>
              <a:t>10. Estados Unidos </a:t>
            </a:r>
          </a:p>
          <a:p>
            <a:pPr marL="0" indent="0">
              <a:spcBef>
                <a:spcPts val="427"/>
              </a:spcBef>
              <a:buNone/>
            </a:pPr>
            <a:r>
              <a:rPr lang="es-ES_tradnl" sz="2276" dirty="0">
                <a:solidFill>
                  <a:srgbClr val="002060"/>
                </a:solidFill>
              </a:rPr>
              <a:t>11. Guatemala </a:t>
            </a:r>
          </a:p>
          <a:p>
            <a:pPr marL="0" indent="0">
              <a:spcBef>
                <a:spcPts val="427"/>
              </a:spcBef>
              <a:buNone/>
            </a:pPr>
            <a:r>
              <a:rPr lang="es-ES_tradnl" sz="2276" dirty="0">
                <a:solidFill>
                  <a:srgbClr val="002060"/>
                </a:solidFill>
              </a:rPr>
              <a:t>12. Jamaica </a:t>
            </a:r>
          </a:p>
          <a:p>
            <a:pPr marL="0" indent="0">
              <a:spcBef>
                <a:spcPts val="427"/>
              </a:spcBef>
              <a:buNone/>
            </a:pPr>
            <a:r>
              <a:rPr lang="es-ES_tradnl" sz="2276" dirty="0">
                <a:solidFill>
                  <a:srgbClr val="002060"/>
                </a:solidFill>
              </a:rPr>
              <a:t>13. México </a:t>
            </a:r>
          </a:p>
          <a:p>
            <a:pPr marL="0" indent="0">
              <a:spcBef>
                <a:spcPts val="427"/>
              </a:spcBef>
              <a:buNone/>
            </a:pPr>
            <a:r>
              <a:rPr lang="es-ES_tradnl" sz="2276" dirty="0">
                <a:solidFill>
                  <a:srgbClr val="002060"/>
                </a:solidFill>
              </a:rPr>
              <a:t>14. Panamá </a:t>
            </a:r>
          </a:p>
          <a:p>
            <a:pPr marL="0" indent="0">
              <a:spcBef>
                <a:spcPts val="427"/>
              </a:spcBef>
              <a:buNone/>
            </a:pPr>
            <a:r>
              <a:rPr lang="es-ES_tradnl" sz="2276" dirty="0">
                <a:solidFill>
                  <a:srgbClr val="002060"/>
                </a:solidFill>
              </a:rPr>
              <a:t>15. Paraguay</a:t>
            </a:r>
          </a:p>
          <a:p>
            <a:pPr marL="0" indent="0">
              <a:spcBef>
                <a:spcPts val="427"/>
              </a:spcBef>
              <a:buNone/>
            </a:pPr>
            <a:r>
              <a:rPr lang="es-ES_tradnl" sz="2276" dirty="0">
                <a:solidFill>
                  <a:srgbClr val="002060"/>
                </a:solidFill>
              </a:rPr>
              <a:t>16. Perú</a:t>
            </a:r>
          </a:p>
          <a:p>
            <a:pPr marL="0" indent="0">
              <a:spcBef>
                <a:spcPts val="427"/>
              </a:spcBef>
              <a:buNone/>
            </a:pPr>
            <a:r>
              <a:rPr lang="es-ES_tradnl" sz="2276" dirty="0">
                <a:solidFill>
                  <a:srgbClr val="002060"/>
                </a:solidFill>
              </a:rPr>
              <a:t>17. República Dominicana</a:t>
            </a:r>
          </a:p>
          <a:p>
            <a:pPr marL="0" indent="0">
              <a:spcBef>
                <a:spcPts val="427"/>
              </a:spcBef>
              <a:buNone/>
            </a:pPr>
            <a:r>
              <a:rPr lang="es-ES_tradnl" sz="2276" dirty="0">
                <a:solidFill>
                  <a:srgbClr val="002060"/>
                </a:solidFill>
              </a:rPr>
              <a:t>18. Uruguay</a:t>
            </a:r>
          </a:p>
          <a:p>
            <a:pPr marL="0" indent="0">
              <a:spcBef>
                <a:spcPts val="427"/>
              </a:spcBef>
              <a:buNone/>
            </a:pPr>
            <a:r>
              <a:rPr lang="es-ES_tradnl" sz="2276" dirty="0">
                <a:solidFill>
                  <a:srgbClr val="002060"/>
                </a:solidFill>
              </a:rPr>
              <a:t>19. Venezuela </a:t>
            </a:r>
          </a:p>
        </p:txBody>
      </p:sp>
      <p:pic>
        <p:nvPicPr>
          <p:cNvPr id="5" name="Imagem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8690" y="2097864"/>
            <a:ext cx="4776889" cy="723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14F24B2-3BCC-487D-B5AE-71ECA44AF115}"/>
              </a:ext>
            </a:extLst>
          </p:cNvPr>
          <p:cNvSpPr txBox="1"/>
          <p:nvPr/>
        </p:nvSpPr>
        <p:spPr>
          <a:xfrm>
            <a:off x="5171052" y="4979212"/>
            <a:ext cx="4198866" cy="967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1300460" hangingPunct="1"/>
            <a:r>
              <a:rPr lang="es-ES_tradnl" sz="5689" b="0" kern="1200" dirty="0">
                <a:solidFill>
                  <a:srgbClr val="4F81BD"/>
                </a:solidFill>
                <a:latin typeface="Calibri"/>
                <a:ea typeface="+mn-ea"/>
                <a:cs typeface="+mn-cs"/>
              </a:rPr>
              <a:t>19 Partes</a:t>
            </a:r>
            <a:endParaRPr lang="es-ES_tradnl" sz="5689" b="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8AC88A-60D9-4E16-BEBF-B81D68811E2F}"/>
              </a:ext>
            </a:extLst>
          </p:cNvPr>
          <p:cNvSpPr txBox="1"/>
          <p:nvPr/>
        </p:nvSpPr>
        <p:spPr>
          <a:xfrm>
            <a:off x="480659" y="7437085"/>
            <a:ext cx="2765107" cy="931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1300460" hangingPunct="1">
              <a:spcBef>
                <a:spcPts val="427"/>
              </a:spcBef>
            </a:pPr>
            <a:r>
              <a:rPr lang="es-ES_tradnl" sz="2560" b="0" kern="1200">
                <a:solidFill>
                  <a:srgbClr val="0070C0"/>
                </a:solidFill>
                <a:latin typeface="Calibri"/>
                <a:ea typeface="+mn-ea"/>
                <a:cs typeface="+mn-cs"/>
              </a:rPr>
              <a:t>XX. Surinam</a:t>
            </a:r>
          </a:p>
          <a:p>
            <a:pPr algn="l" defTabSz="1300460" hangingPunct="1">
              <a:spcBef>
                <a:spcPts val="427"/>
              </a:spcBef>
            </a:pPr>
            <a:r>
              <a:rPr lang="es-ES_tradnl" sz="2560" b="0" kern="1200">
                <a:solidFill>
                  <a:srgbClr val="0070C0"/>
                </a:solidFill>
                <a:latin typeface="Calibri"/>
                <a:ea typeface="+mn-ea"/>
                <a:cs typeface="+mn-cs"/>
              </a:rPr>
              <a:t>XX. Honduras</a:t>
            </a:r>
          </a:p>
        </p:txBody>
      </p:sp>
    </p:spTree>
    <p:extLst>
      <p:ext uri="{BB962C8B-B14F-4D97-AF65-F5344CB8AC3E}">
        <p14:creationId xmlns:p14="http://schemas.microsoft.com/office/powerpoint/2010/main" val="1961046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866987" y="383681"/>
            <a:ext cx="11704320" cy="1625600"/>
          </a:xfrm>
          <a:prstGeom prst="rect">
            <a:avLst/>
          </a:prstGeom>
        </p:spPr>
        <p:txBody>
          <a:bodyPr vert="horz" lIns="130048" tIns="65024" rIns="130048" bIns="65024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1300460"/>
            <a:r>
              <a:rPr lang="es-ES_tradnl" sz="6258" b="0" dirty="0">
                <a:solidFill>
                  <a:srgbClr val="4F81BD"/>
                </a:solidFill>
                <a:latin typeface="Calibri"/>
              </a:rPr>
              <a:t>El IAI: Generalidades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0" y="2275840"/>
            <a:ext cx="11996843" cy="720947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s-ES_tradnl" dirty="0">
                <a:solidFill>
                  <a:srgbClr val="002060"/>
                </a:solidFill>
              </a:rPr>
              <a:t>El Acuerdo para la creación del IAI define claramente el ámbito en que debieran darse el diálogo y el trabajo (Artículo II Objetivos):</a:t>
            </a:r>
          </a:p>
          <a:p>
            <a:pPr marL="0" indent="0">
              <a:lnSpc>
                <a:spcPct val="80000"/>
              </a:lnSpc>
              <a:buNone/>
            </a:pPr>
            <a:endParaRPr lang="es-ES_tradnl" dirty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</a:pPr>
            <a:r>
              <a:rPr lang="es-ES_tradnl" b="1" i="1" dirty="0">
                <a:solidFill>
                  <a:srgbClr val="002060"/>
                </a:solidFill>
              </a:rPr>
              <a:t>Promover la cooperación regional </a:t>
            </a:r>
            <a:r>
              <a:rPr lang="es-ES_tradnl" i="1" dirty="0">
                <a:solidFill>
                  <a:srgbClr val="002060"/>
                </a:solidFill>
              </a:rPr>
              <a:t>para la investigación interdisciplinaria…</a:t>
            </a:r>
          </a:p>
          <a:p>
            <a:pPr>
              <a:lnSpc>
                <a:spcPct val="80000"/>
              </a:lnSpc>
            </a:pPr>
            <a:r>
              <a:rPr lang="es-ES_tradnl" i="1" dirty="0"/>
              <a:t>Llevar a cabo o patrocinar programas y proyectos en base a su </a:t>
            </a:r>
            <a:r>
              <a:rPr lang="es-ES_tradnl" b="1" i="1" dirty="0"/>
              <a:t>pertinencia para la región</a:t>
            </a:r>
            <a:r>
              <a:rPr lang="es-ES_tradnl" i="1" dirty="0"/>
              <a:t>…</a:t>
            </a:r>
          </a:p>
          <a:p>
            <a:r>
              <a:rPr lang="es-ES_tradnl" i="1" dirty="0"/>
              <a:t>Efectuar </a:t>
            </a:r>
            <a:r>
              <a:rPr lang="es-ES_tradnl" b="1" i="1" dirty="0"/>
              <a:t>a nivel regional</a:t>
            </a:r>
            <a:r>
              <a:rPr lang="es-ES_tradnl" i="1" dirty="0"/>
              <a:t> aquellas investigaciones…</a:t>
            </a:r>
          </a:p>
          <a:p>
            <a:r>
              <a:rPr lang="es-ES_tradnl" i="1" dirty="0"/>
              <a:t>Mejorar la capacidad científica y técnica, y la infraestructura de investigación de los </a:t>
            </a:r>
            <a:r>
              <a:rPr lang="es-ES_tradnl" b="1" i="1" dirty="0"/>
              <a:t>países de la región…</a:t>
            </a:r>
          </a:p>
          <a:p>
            <a:pPr marL="0" indent="0">
              <a:lnSpc>
                <a:spcPct val="80000"/>
              </a:lnSpc>
              <a:buNone/>
            </a:pPr>
            <a:endParaRPr lang="es-ES_tradnl" dirty="0">
              <a:solidFill>
                <a:srgbClr val="00206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s-ES_tradn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945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866987" y="383681"/>
            <a:ext cx="11704320" cy="1625600"/>
          </a:xfrm>
          <a:prstGeom prst="rect">
            <a:avLst/>
          </a:prstGeom>
        </p:spPr>
        <p:txBody>
          <a:bodyPr vert="horz" lIns="130048" tIns="65024" rIns="130048" bIns="65024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1300460"/>
            <a:r>
              <a:rPr lang="es-ES_tradnl" sz="6258" b="0" dirty="0">
                <a:solidFill>
                  <a:srgbClr val="4F81BD"/>
                </a:solidFill>
                <a:latin typeface="Calibri"/>
              </a:rPr>
              <a:t>¿</a:t>
            </a:r>
            <a:r>
              <a:rPr lang="es-ES_tradnl" sz="6258" b="0" dirty="0" err="1">
                <a:solidFill>
                  <a:srgbClr val="4F81BD"/>
                </a:solidFill>
                <a:latin typeface="Calibri"/>
              </a:rPr>
              <a:t>Qu</a:t>
            </a:r>
            <a:r>
              <a:rPr lang="es-ES" sz="6258" b="0" dirty="0">
                <a:solidFill>
                  <a:srgbClr val="4F81BD"/>
                </a:solidFill>
                <a:latin typeface="Calibri"/>
              </a:rPr>
              <a:t>é es el Cambio Global?</a:t>
            </a:r>
            <a:endParaRPr lang="es-ES_tradnl" sz="6258" b="0" dirty="0">
              <a:solidFill>
                <a:srgbClr val="4F81BD"/>
              </a:solidFill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0" y="2275840"/>
            <a:ext cx="6364217" cy="7209472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s-ES" dirty="0">
                <a:solidFill>
                  <a:srgbClr val="002060"/>
                </a:solidFill>
              </a:rPr>
              <a:t>Procesos y ciclos químicos, biológicos y físicos de largo plazo del sistema terrestre sufren continuas alteraciones, tanto de origen natural como inducidas por el Hombre</a:t>
            </a:r>
            <a:r>
              <a:rPr lang="es-ES" i="1" dirty="0">
                <a:solidFill>
                  <a:srgbClr val="002060"/>
                </a:solidFill>
              </a:rPr>
              <a:t>, </a:t>
            </a:r>
            <a:r>
              <a:rPr lang="es-ES" b="1" i="1" dirty="0">
                <a:solidFill>
                  <a:srgbClr val="002060"/>
                </a:solidFill>
              </a:rPr>
              <a:t>que constituyen lo que se conoce como cambio global.</a:t>
            </a:r>
            <a:endParaRPr lang="es-ES_tradnl" b="1" i="1" dirty="0">
              <a:solidFill>
                <a:srgbClr val="00206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s-ES_tradnl" dirty="0">
              <a:solidFill>
                <a:srgbClr val="00206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s-ES_tradnl" dirty="0">
              <a:solidFill>
                <a:srgbClr val="00206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50ACBB5-3CD4-4AA7-BC70-2F1A29719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0318" y="2275840"/>
            <a:ext cx="5296747" cy="522901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97112EA-0227-4956-BA04-A0B6B7B61AA5}"/>
              </a:ext>
            </a:extLst>
          </p:cNvPr>
          <p:cNvSpPr txBox="1"/>
          <p:nvPr/>
        </p:nvSpPr>
        <p:spPr>
          <a:xfrm>
            <a:off x="7070318" y="7531984"/>
            <a:ext cx="4915746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300460" hangingPunct="1"/>
            <a:r>
              <a:rPr lang="es-ES" sz="2560" b="0" kern="1200" dirty="0">
                <a:solidFill>
                  <a:srgbClr val="002060"/>
                </a:solidFill>
                <a:latin typeface="Calibri"/>
                <a:ea typeface="+mn-ea"/>
                <a:cs typeface="+mn-cs"/>
              </a:rPr>
              <a:t>Cuenca del Plata</a:t>
            </a:r>
            <a:endParaRPr lang="en-US" sz="2560" b="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7145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>
                <a:solidFill>
                  <a:schemeClr val="accent1"/>
                </a:solidFill>
              </a:rPr>
              <a:t>¿</a:t>
            </a:r>
            <a:r>
              <a:rPr lang="es-ES_tradnl" dirty="0" err="1">
                <a:solidFill>
                  <a:schemeClr val="accent1"/>
                </a:solidFill>
              </a:rPr>
              <a:t>Qu</a:t>
            </a:r>
            <a:r>
              <a:rPr lang="es-ES" dirty="0">
                <a:solidFill>
                  <a:schemeClr val="accent1"/>
                </a:solidFill>
              </a:rPr>
              <a:t>é es la investigación transdisciplinaria?</a:t>
            </a:r>
            <a:endParaRPr lang="es-ES_tradnl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0" y="2275840"/>
            <a:ext cx="11704320" cy="69022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La </a:t>
            </a:r>
            <a:r>
              <a:rPr lang="en-US" dirty="0" err="1">
                <a:solidFill>
                  <a:srgbClr val="002060"/>
                </a:solidFill>
              </a:rPr>
              <a:t>Investigación</a:t>
            </a:r>
            <a:r>
              <a:rPr lang="en-US" dirty="0">
                <a:solidFill>
                  <a:srgbClr val="002060"/>
                </a:solidFill>
              </a:rPr>
              <a:t> Transdisciplinaria se define </a:t>
            </a:r>
            <a:r>
              <a:rPr lang="en-US" dirty="0" err="1">
                <a:solidFill>
                  <a:srgbClr val="002060"/>
                </a:solidFill>
              </a:rPr>
              <a:t>como</a:t>
            </a:r>
            <a:r>
              <a:rPr lang="en-US" dirty="0">
                <a:solidFill>
                  <a:srgbClr val="002060"/>
                </a:solidFill>
              </a:rPr>
              <a:t> la </a:t>
            </a:r>
            <a:r>
              <a:rPr lang="en-US" dirty="0" err="1">
                <a:solidFill>
                  <a:srgbClr val="002060"/>
                </a:solidFill>
              </a:rPr>
              <a:t>investigación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realizada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por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científicos</a:t>
            </a:r>
            <a:r>
              <a:rPr lang="en-US" dirty="0">
                <a:solidFill>
                  <a:srgbClr val="002060"/>
                </a:solidFill>
              </a:rPr>
              <a:t> de </a:t>
            </a:r>
            <a:r>
              <a:rPr lang="en-US" dirty="0" err="1">
                <a:solidFill>
                  <a:srgbClr val="002060"/>
                </a:solidFill>
              </a:rPr>
              <a:t>diferentes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disciplinas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que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trabajan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conjuntamente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con </a:t>
            </a:r>
            <a:r>
              <a:rPr lang="en-US" dirty="0" err="1">
                <a:solidFill>
                  <a:srgbClr val="002060"/>
                </a:solidFill>
              </a:rPr>
              <a:t>las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partes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interesadas</a:t>
            </a:r>
            <a:r>
              <a:rPr lang="en-US" dirty="0">
                <a:solidFill>
                  <a:srgbClr val="002060"/>
                </a:solidFill>
              </a:rPr>
              <a:t>, a </a:t>
            </a:r>
            <a:r>
              <a:rPr lang="en-US" dirty="0" err="1">
                <a:solidFill>
                  <a:srgbClr val="002060"/>
                </a:solidFill>
              </a:rPr>
              <a:t>efectos</a:t>
            </a:r>
            <a:r>
              <a:rPr lang="en-US" dirty="0">
                <a:solidFill>
                  <a:srgbClr val="002060"/>
                </a:solidFill>
              </a:rPr>
              <a:t> de </a:t>
            </a:r>
            <a:r>
              <a:rPr lang="en-US" dirty="0" err="1">
                <a:solidFill>
                  <a:srgbClr val="002060"/>
                </a:solidFill>
              </a:rPr>
              <a:t>crear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nuevos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enfoques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conceptuales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teóricos</a:t>
            </a:r>
            <a:r>
              <a:rPr lang="en-US" b="1" dirty="0">
                <a:solidFill>
                  <a:srgbClr val="002060"/>
                </a:solidFill>
              </a:rPr>
              <a:t> y </a:t>
            </a:r>
            <a:r>
              <a:rPr lang="en-US" b="1" dirty="0" err="1">
                <a:solidFill>
                  <a:srgbClr val="002060"/>
                </a:solidFill>
              </a:rPr>
              <a:t>metodológicos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que</a:t>
            </a:r>
            <a:r>
              <a:rPr lang="en-US" dirty="0">
                <a:solidFill>
                  <a:srgbClr val="002060"/>
                </a:solidFill>
              </a:rPr>
              <a:t> se </a:t>
            </a:r>
            <a:r>
              <a:rPr lang="en-US" dirty="0" err="1">
                <a:solidFill>
                  <a:srgbClr val="002060"/>
                </a:solidFill>
              </a:rPr>
              <a:t>integran</a:t>
            </a:r>
            <a:r>
              <a:rPr lang="en-US" dirty="0">
                <a:solidFill>
                  <a:srgbClr val="002060"/>
                </a:solidFill>
              </a:rPr>
              <a:t> y </a:t>
            </a:r>
            <a:r>
              <a:rPr lang="en-US" dirty="0" err="1">
                <a:solidFill>
                  <a:srgbClr val="002060"/>
                </a:solidFill>
              </a:rPr>
              <a:t>superan</a:t>
            </a:r>
            <a:r>
              <a:rPr lang="en-US" dirty="0">
                <a:solidFill>
                  <a:srgbClr val="002060"/>
                </a:solidFill>
              </a:rPr>
              <a:t> los </a:t>
            </a:r>
            <a:r>
              <a:rPr lang="en-US" dirty="0" err="1">
                <a:solidFill>
                  <a:srgbClr val="002060"/>
                </a:solidFill>
              </a:rPr>
              <a:t>límites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específicos</a:t>
            </a:r>
            <a:r>
              <a:rPr lang="en-US" dirty="0">
                <a:solidFill>
                  <a:srgbClr val="002060"/>
                </a:solidFill>
              </a:rPr>
              <a:t> de la </a:t>
            </a:r>
            <a:r>
              <a:rPr lang="en-US" dirty="0" err="1">
                <a:solidFill>
                  <a:srgbClr val="002060"/>
                </a:solidFill>
              </a:rPr>
              <a:t>disciplina</a:t>
            </a:r>
            <a:r>
              <a:rPr lang="en-US" dirty="0">
                <a:solidFill>
                  <a:srgbClr val="002060"/>
                </a:solidFill>
              </a:rPr>
              <a:t> para </a:t>
            </a:r>
            <a:r>
              <a:rPr lang="en-US" dirty="0" err="1">
                <a:solidFill>
                  <a:srgbClr val="002060"/>
                </a:solidFill>
              </a:rPr>
              <a:t>abordar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desafíos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complejos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como</a:t>
            </a:r>
            <a:r>
              <a:rPr lang="en-US" dirty="0">
                <a:solidFill>
                  <a:srgbClr val="002060"/>
                </a:solidFill>
              </a:rPr>
              <a:t> los </a:t>
            </a:r>
            <a:r>
              <a:rPr lang="en-US" dirty="0" err="1">
                <a:solidFill>
                  <a:srgbClr val="002060"/>
                </a:solidFill>
              </a:rPr>
              <a:t>planteados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por</a:t>
            </a:r>
            <a:r>
              <a:rPr lang="en-US" dirty="0">
                <a:solidFill>
                  <a:srgbClr val="002060"/>
                </a:solidFill>
              </a:rPr>
              <a:t> el </a:t>
            </a:r>
            <a:r>
              <a:rPr lang="en-US" dirty="0" err="1">
                <a:solidFill>
                  <a:srgbClr val="002060"/>
                </a:solidFill>
              </a:rPr>
              <a:t>cambio</a:t>
            </a:r>
            <a:r>
              <a:rPr lang="en-US" dirty="0">
                <a:solidFill>
                  <a:srgbClr val="002060"/>
                </a:solidFill>
              </a:rPr>
              <a:t> global.</a:t>
            </a:r>
            <a:endParaRPr lang="es-ES_tradn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753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>
                <a:solidFill>
                  <a:schemeClr val="accent1"/>
                </a:solidFill>
              </a:rPr>
              <a:t>¿</a:t>
            </a:r>
            <a:r>
              <a:rPr lang="es-ES_tradnl" dirty="0" err="1">
                <a:solidFill>
                  <a:schemeClr val="accent1"/>
                </a:solidFill>
              </a:rPr>
              <a:t>Qu</a:t>
            </a:r>
            <a:r>
              <a:rPr lang="es-ES" dirty="0">
                <a:solidFill>
                  <a:schemeClr val="accent1"/>
                </a:solidFill>
              </a:rPr>
              <a:t>é es la investigación transdisciplinaria?</a:t>
            </a:r>
            <a:endParaRPr lang="es-ES_tradnl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0" y="2275840"/>
            <a:ext cx="11382374" cy="28057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2060"/>
                </a:solidFill>
              </a:rPr>
              <a:t>La participación de las partes interesadas </a:t>
            </a:r>
            <a:r>
              <a:rPr lang="es-ES_tradnl" dirty="0">
                <a:solidFill>
                  <a:srgbClr val="002060"/>
                </a:solidFill>
              </a:rPr>
              <a:t>es otro elemento crítico que se encuentra en la investigación transdisciplinaria.</a:t>
            </a:r>
          </a:p>
          <a:p>
            <a:pPr marL="0" indent="0">
              <a:buNone/>
            </a:pPr>
            <a:endParaRPr lang="es-ES_tradnl" dirty="0">
              <a:solidFill>
                <a:srgbClr val="002060"/>
              </a:solidFill>
            </a:endParaRPr>
          </a:p>
        </p:txBody>
      </p:sp>
      <p:graphicFrame>
        <p:nvGraphicFramePr>
          <p:cNvPr id="6" name="Diagrama 5"/>
          <p:cNvGraphicFramePr/>
          <p:nvPr/>
        </p:nvGraphicFramePr>
        <p:xfrm>
          <a:off x="3532470" y="4979211"/>
          <a:ext cx="5973515" cy="3709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6650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>
                <a:solidFill>
                  <a:schemeClr val="accent1"/>
                </a:solidFill>
              </a:rPr>
              <a:t>Prioridades comunes en los </a:t>
            </a:r>
            <a:r>
              <a:rPr lang="es-ES_tradnl" dirty="0" err="1">
                <a:solidFill>
                  <a:schemeClr val="accent1"/>
                </a:solidFill>
              </a:rPr>
              <a:t>pa</a:t>
            </a:r>
            <a:r>
              <a:rPr lang="es-ES" dirty="0" err="1">
                <a:solidFill>
                  <a:schemeClr val="accent1"/>
                </a:solidFill>
              </a:rPr>
              <a:t>íses</a:t>
            </a:r>
            <a:r>
              <a:rPr lang="es-ES" dirty="0">
                <a:solidFill>
                  <a:schemeClr val="accent1"/>
                </a:solidFill>
              </a:rPr>
              <a:t> </a:t>
            </a:r>
            <a:r>
              <a:rPr lang="es-ES_tradnl" dirty="0">
                <a:solidFill>
                  <a:schemeClr val="accent1"/>
                </a:solidFill>
              </a:rPr>
              <a:t>de la Cuenca del Plata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0" y="2275840"/>
            <a:ext cx="11704320" cy="6902238"/>
          </a:xfrm>
        </p:spPr>
        <p:txBody>
          <a:bodyPr>
            <a:normAutofit fontScale="92500" lnSpcReduction="10000"/>
          </a:bodyPr>
          <a:lstStyle/>
          <a:p>
            <a:r>
              <a:rPr lang="es-ES_tradnl" b="1" dirty="0">
                <a:solidFill>
                  <a:srgbClr val="002060"/>
                </a:solidFill>
              </a:rPr>
              <a:t>Las prioridades se definen</a:t>
            </a:r>
            <a:r>
              <a:rPr lang="es-ES_tradnl" dirty="0">
                <a:solidFill>
                  <a:srgbClr val="002060"/>
                </a:solidFill>
              </a:rPr>
              <a:t> en el nivel </a:t>
            </a:r>
            <a:r>
              <a:rPr lang="es-ES_tradnl" b="1" dirty="0">
                <a:solidFill>
                  <a:srgbClr val="002060"/>
                </a:solidFill>
              </a:rPr>
              <a:t>nacional/regional/internacional</a:t>
            </a:r>
            <a:r>
              <a:rPr lang="es-ES_tradnl" dirty="0">
                <a:solidFill>
                  <a:srgbClr val="002060"/>
                </a:solidFill>
              </a:rPr>
              <a:t> por los marcos de gobernanza:</a:t>
            </a:r>
          </a:p>
          <a:p>
            <a:pPr lvl="1"/>
            <a:r>
              <a:rPr lang="es-ES_tradnl" sz="4551" dirty="0">
                <a:solidFill>
                  <a:srgbClr val="002060"/>
                </a:solidFill>
              </a:rPr>
              <a:t>Los Objetivos de Desarrollo Sostenible</a:t>
            </a:r>
          </a:p>
          <a:p>
            <a:pPr lvl="1"/>
            <a:r>
              <a:rPr lang="es-ES_tradnl" sz="4551" dirty="0">
                <a:solidFill>
                  <a:srgbClr val="002060"/>
                </a:solidFill>
              </a:rPr>
              <a:t>El Plan Estratégico para la Diversidad Biológica de la ONU</a:t>
            </a:r>
          </a:p>
          <a:p>
            <a:pPr lvl="1"/>
            <a:r>
              <a:rPr lang="es-ES_tradnl" sz="4551" dirty="0">
                <a:solidFill>
                  <a:srgbClr val="002060"/>
                </a:solidFill>
              </a:rPr>
              <a:t>CMNUCC/El Acuerdo de París</a:t>
            </a:r>
          </a:p>
          <a:p>
            <a:pPr lvl="1"/>
            <a:endParaRPr lang="es-ES_tradnl" sz="455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s-ES_tradnl" dirty="0">
                <a:solidFill>
                  <a:srgbClr val="002060"/>
                </a:solidFill>
              </a:rPr>
              <a:t>Y los marcos de los acuerdos de comercio:</a:t>
            </a:r>
          </a:p>
          <a:p>
            <a:pPr marL="0" indent="0">
              <a:buNone/>
            </a:pPr>
            <a:r>
              <a:rPr lang="es-ES_tradnl" dirty="0" err="1">
                <a:solidFill>
                  <a:srgbClr val="002060"/>
                </a:solidFill>
              </a:rPr>
              <a:t>Mercusul</a:t>
            </a:r>
            <a:r>
              <a:rPr lang="es-ES_tradnl" dirty="0">
                <a:solidFill>
                  <a:srgbClr val="002060"/>
                </a:solidFill>
              </a:rPr>
              <a:t>, EU-</a:t>
            </a:r>
            <a:r>
              <a:rPr lang="es-ES_tradnl" dirty="0" err="1">
                <a:solidFill>
                  <a:srgbClr val="002060"/>
                </a:solidFill>
              </a:rPr>
              <a:t>Mercusul</a:t>
            </a:r>
            <a:r>
              <a:rPr lang="es-ES_tradnl" dirty="0">
                <a:solidFill>
                  <a:srgbClr val="002060"/>
                </a:solidFill>
              </a:rPr>
              <a:t>, etc.</a:t>
            </a:r>
          </a:p>
        </p:txBody>
      </p:sp>
    </p:spTree>
    <p:extLst>
      <p:ext uri="{BB962C8B-B14F-4D97-AF65-F5344CB8AC3E}">
        <p14:creationId xmlns:p14="http://schemas.microsoft.com/office/powerpoint/2010/main" val="3637301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dirty="0">
                <a:solidFill>
                  <a:srgbClr val="002060"/>
                </a:solidFill>
              </a:rPr>
              <a:t>El modelo tradicional de provisión de ciencia a las políticas en el nivel regional sigue un camino bien definido:</a:t>
            </a:r>
          </a:p>
          <a:p>
            <a:r>
              <a:rPr lang="es-ES_tradnl" dirty="0">
                <a:solidFill>
                  <a:srgbClr val="002060"/>
                </a:solidFill>
              </a:rPr>
              <a:t>Los países identifican problemas cuyas soluciones deben provenir de la cooperación regional/internacional</a:t>
            </a:r>
          </a:p>
          <a:p>
            <a:r>
              <a:rPr lang="es-ES_tradnl" dirty="0">
                <a:solidFill>
                  <a:srgbClr val="002060"/>
                </a:solidFill>
              </a:rPr>
              <a:t>Los órganos científicos de los acuerdos ambientales multilaterales formulan recomendaciones</a:t>
            </a:r>
          </a:p>
          <a:p>
            <a:r>
              <a:rPr lang="es-ES_tradnl" dirty="0">
                <a:solidFill>
                  <a:srgbClr val="002060"/>
                </a:solidFill>
              </a:rPr>
              <a:t>Las recomendaciones se dirigen a la </a:t>
            </a:r>
            <a:r>
              <a:rPr lang="es-ES_tradnl" b="1" dirty="0">
                <a:solidFill>
                  <a:srgbClr val="002060"/>
                </a:solidFill>
              </a:rPr>
              <a:t>Conferencia de las Partes y son convertidas en políticas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>
            <a:normAutofit fontScale="90000"/>
          </a:bodyPr>
          <a:lstStyle/>
          <a:p>
            <a:r>
              <a:rPr lang="es-ES_tradnl" dirty="0">
                <a:solidFill>
                  <a:schemeClr val="accent1"/>
                </a:solidFill>
              </a:rPr>
              <a:t>Prioridades comunes en los </a:t>
            </a:r>
            <a:r>
              <a:rPr lang="es-ES_tradnl" dirty="0" err="1">
                <a:solidFill>
                  <a:schemeClr val="accent1"/>
                </a:solidFill>
              </a:rPr>
              <a:t>pa</a:t>
            </a:r>
            <a:r>
              <a:rPr lang="es-ES" dirty="0" err="1">
                <a:solidFill>
                  <a:schemeClr val="accent1"/>
                </a:solidFill>
              </a:rPr>
              <a:t>íses</a:t>
            </a:r>
            <a:r>
              <a:rPr lang="es-ES" dirty="0">
                <a:solidFill>
                  <a:schemeClr val="accent1"/>
                </a:solidFill>
              </a:rPr>
              <a:t> </a:t>
            </a:r>
            <a:r>
              <a:rPr lang="es-ES_tradnl" dirty="0">
                <a:solidFill>
                  <a:schemeClr val="accent1"/>
                </a:solidFill>
              </a:rPr>
              <a:t>de la Cuenca del Plata</a:t>
            </a:r>
          </a:p>
        </p:txBody>
      </p:sp>
    </p:spTree>
    <p:extLst>
      <p:ext uri="{BB962C8B-B14F-4D97-AF65-F5344CB8AC3E}">
        <p14:creationId xmlns:p14="http://schemas.microsoft.com/office/powerpoint/2010/main" val="3549423677"/>
      </p:ext>
    </p:extLst>
  </p:cSld>
  <p:clrMapOvr>
    <a:masterClrMapping/>
  </p:clrMapOvr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2524</TotalTime>
  <Words>1418</Words>
  <Application>Microsoft Office PowerPoint</Application>
  <PresentationFormat>Personalizado</PresentationFormat>
  <Paragraphs>133</Paragraphs>
  <Slides>25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25</vt:i4>
      </vt:variant>
    </vt:vector>
  </HeadingPairs>
  <TitlesOfParts>
    <vt:vector size="33" baseType="lpstr">
      <vt:lpstr>Arial</vt:lpstr>
      <vt:lpstr>Calibri</vt:lpstr>
      <vt:lpstr>Helvetica Neue</vt:lpstr>
      <vt:lpstr>Helvetica Neue Medium</vt:lpstr>
      <vt:lpstr>Helvetica Neue Thin</vt:lpstr>
      <vt:lpstr>Trebuchet MS</vt:lpstr>
      <vt:lpstr>White</vt:lpstr>
      <vt:lpstr>Office Theme</vt:lpstr>
      <vt:lpstr>Presentación de PowerPoint</vt:lpstr>
      <vt:lpstr>Presentación de PowerPoint</vt:lpstr>
      <vt:lpstr>El IAI es una organización de tratado</vt:lpstr>
      <vt:lpstr>Presentación de PowerPoint</vt:lpstr>
      <vt:lpstr>Presentación de PowerPoint</vt:lpstr>
      <vt:lpstr>¿Qué es la investigación transdisciplinaria?</vt:lpstr>
      <vt:lpstr>¿Qué es la investigación transdisciplinaria?</vt:lpstr>
      <vt:lpstr>Prioridades comunes en los países de la Cuenca del Plata</vt:lpstr>
      <vt:lpstr>Prioridades comunes en los países de la Cuenca del Plata</vt:lpstr>
      <vt:lpstr>Prioridades comunes en los países de Cuenca del Plata</vt:lpstr>
      <vt:lpstr>Prioridades comunes en los países de la Cuenca del Plata</vt:lpstr>
      <vt:lpstr>Prioridades comunes en los países de la Cuenca del Plata</vt:lpstr>
      <vt:lpstr>Oportunidades y retos clave</vt:lpstr>
      <vt:lpstr>Oportunidades y retos clave</vt:lpstr>
      <vt:lpstr>Oportunidades y retos clave</vt:lpstr>
      <vt:lpstr>Oportunidades y retos clave</vt:lpstr>
      <vt:lpstr>Oportunidades y retos clave</vt:lpstr>
      <vt:lpstr>Oportunidades y retos clave</vt:lpstr>
      <vt:lpstr>Estrategias para enfrentar los retos e identificar oportunidades</vt:lpstr>
      <vt:lpstr>Redes de Investigación Cooperativa</vt:lpstr>
      <vt:lpstr>Redes de Investigación Cooperativa</vt:lpstr>
      <vt:lpstr>Estrategia para identificar,  desarrollar y mantener alianzas</vt:lpstr>
      <vt:lpstr>Estrategia para identificar,  desarrollar y mantener alianzas</vt:lpstr>
      <vt:lpstr>Conclusiones</vt:lpstr>
      <vt:lpstr>Conclusiones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Florencia</dc:creator>
  <cp:lastModifiedBy>Lucia</cp:lastModifiedBy>
  <cp:revision>10</cp:revision>
  <dcterms:modified xsi:type="dcterms:W3CDTF">2019-09-12T10:15:45Z</dcterms:modified>
</cp:coreProperties>
</file>