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7" r:id="rId2"/>
  </p:sldMasterIdLst>
  <p:notesMasterIdLst>
    <p:notesMasterId r:id="rId101"/>
  </p:notesMasterIdLst>
  <p:handoutMasterIdLst>
    <p:handoutMasterId r:id="rId102"/>
  </p:handoutMasterIdLst>
  <p:sldIdLst>
    <p:sldId id="538" r:id="rId3"/>
    <p:sldId id="539" r:id="rId4"/>
    <p:sldId id="540" r:id="rId5"/>
    <p:sldId id="542" r:id="rId6"/>
    <p:sldId id="565" r:id="rId7"/>
    <p:sldId id="546" r:id="rId8"/>
    <p:sldId id="547" r:id="rId9"/>
    <p:sldId id="564" r:id="rId10"/>
    <p:sldId id="562" r:id="rId11"/>
    <p:sldId id="548" r:id="rId12"/>
    <p:sldId id="549" r:id="rId13"/>
    <p:sldId id="550" r:id="rId14"/>
    <p:sldId id="551" r:id="rId15"/>
    <p:sldId id="543" r:id="rId16"/>
    <p:sldId id="552" r:id="rId17"/>
    <p:sldId id="553" r:id="rId18"/>
    <p:sldId id="554" r:id="rId19"/>
    <p:sldId id="555" r:id="rId20"/>
    <p:sldId id="561" r:id="rId21"/>
    <p:sldId id="629" r:id="rId22"/>
    <p:sldId id="571" r:id="rId23"/>
    <p:sldId id="572" r:id="rId24"/>
    <p:sldId id="573" r:id="rId25"/>
    <p:sldId id="574" r:id="rId26"/>
    <p:sldId id="575" r:id="rId27"/>
    <p:sldId id="576" r:id="rId28"/>
    <p:sldId id="577" r:id="rId29"/>
    <p:sldId id="578" r:id="rId30"/>
    <p:sldId id="579" r:id="rId31"/>
    <p:sldId id="580" r:id="rId32"/>
    <p:sldId id="581" r:id="rId33"/>
    <p:sldId id="582" r:id="rId34"/>
    <p:sldId id="583" r:id="rId35"/>
    <p:sldId id="584" r:id="rId36"/>
    <p:sldId id="585" r:id="rId37"/>
    <p:sldId id="586" r:id="rId38"/>
    <p:sldId id="587" r:id="rId39"/>
    <p:sldId id="588" r:id="rId40"/>
    <p:sldId id="590" r:id="rId41"/>
    <p:sldId id="591" r:id="rId42"/>
    <p:sldId id="592" r:id="rId43"/>
    <p:sldId id="593" r:id="rId44"/>
    <p:sldId id="594" r:id="rId45"/>
    <p:sldId id="595" r:id="rId46"/>
    <p:sldId id="596" r:id="rId47"/>
    <p:sldId id="597" r:id="rId48"/>
    <p:sldId id="598" r:id="rId49"/>
    <p:sldId id="600" r:id="rId50"/>
    <p:sldId id="601" r:id="rId51"/>
    <p:sldId id="602" r:id="rId52"/>
    <p:sldId id="603" r:id="rId53"/>
    <p:sldId id="599" r:id="rId54"/>
    <p:sldId id="604" r:id="rId55"/>
    <p:sldId id="605" r:id="rId56"/>
    <p:sldId id="606" r:id="rId57"/>
    <p:sldId id="644" r:id="rId58"/>
    <p:sldId id="608" r:id="rId59"/>
    <p:sldId id="609" r:id="rId60"/>
    <p:sldId id="610" r:id="rId61"/>
    <p:sldId id="611" r:id="rId62"/>
    <p:sldId id="612" r:id="rId63"/>
    <p:sldId id="613" r:id="rId64"/>
    <p:sldId id="614" r:id="rId65"/>
    <p:sldId id="617" r:id="rId66"/>
    <p:sldId id="615" r:id="rId67"/>
    <p:sldId id="616" r:id="rId68"/>
    <p:sldId id="544" r:id="rId69"/>
    <p:sldId id="658" r:id="rId70"/>
    <p:sldId id="557" r:id="rId71"/>
    <p:sldId id="558" r:id="rId72"/>
    <p:sldId id="657" r:id="rId73"/>
    <p:sldId id="659" r:id="rId74"/>
    <p:sldId id="651" r:id="rId75"/>
    <p:sldId id="652" r:id="rId76"/>
    <p:sldId id="559" r:id="rId77"/>
    <p:sldId id="650" r:id="rId78"/>
    <p:sldId id="648" r:id="rId79"/>
    <p:sldId id="627" r:id="rId80"/>
    <p:sldId id="631" r:id="rId81"/>
    <p:sldId id="646" r:id="rId82"/>
    <p:sldId id="632" r:id="rId83"/>
    <p:sldId id="545" r:id="rId84"/>
    <p:sldId id="634" r:id="rId85"/>
    <p:sldId id="635" r:id="rId86"/>
    <p:sldId id="636" r:id="rId87"/>
    <p:sldId id="649" r:id="rId88"/>
    <p:sldId id="637" r:id="rId89"/>
    <p:sldId id="638" r:id="rId90"/>
    <p:sldId id="639" r:id="rId91"/>
    <p:sldId id="640" r:id="rId92"/>
    <p:sldId id="645" r:id="rId93"/>
    <p:sldId id="642" r:id="rId94"/>
    <p:sldId id="643" r:id="rId95"/>
    <p:sldId id="622" r:id="rId96"/>
    <p:sldId id="541" r:id="rId97"/>
    <p:sldId id="570" r:id="rId98"/>
    <p:sldId id="623" r:id="rId99"/>
    <p:sldId id="341" r:id="rId100"/>
  </p:sldIdLst>
  <p:sldSz cx="9144000" cy="6858000" type="screen4x3"/>
  <p:notesSz cx="7099300" cy="10234613"/>
  <p:defaultTextStyle>
    <a:defPPr>
      <a:defRPr lang="es-A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FF0000"/>
    <a:srgbClr val="CC0099"/>
    <a:srgbClr val="339933"/>
    <a:srgbClr val="33CC3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50" autoAdjust="0"/>
    <p:restoredTop sz="71936" autoAdjust="0"/>
  </p:normalViewPr>
  <p:slideViewPr>
    <p:cSldViewPr>
      <p:cViewPr>
        <p:scale>
          <a:sx n="75" d="100"/>
          <a:sy n="75" d="100"/>
        </p:scale>
        <p:origin x="-91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3076575" cy="512763"/>
          </a:xfrm>
          <a:prstGeom prst="rect">
            <a:avLst/>
          </a:prstGeom>
          <a:noFill/>
          <a:ln w="9525">
            <a:noFill/>
            <a:miter lim="800000"/>
            <a:headEnd/>
            <a:tailEnd/>
          </a:ln>
        </p:spPr>
        <p:txBody>
          <a:bodyPr vert="horz" wrap="square" lIns="96634" tIns="48317" rIns="96634" bIns="48317" numCol="1" anchor="t" anchorCtr="0" compatLnSpc="1">
            <a:prstTxWarp prst="textNoShape">
              <a:avLst/>
            </a:prstTxWarp>
          </a:bodyPr>
          <a:lstStyle>
            <a:lvl1pPr defTabSz="966788">
              <a:defRPr sz="1300">
                <a:latin typeface="Arial" charset="0"/>
              </a:defRPr>
            </a:lvl1pPr>
          </a:lstStyle>
          <a:p>
            <a:pPr>
              <a:defRPr/>
            </a:pPr>
            <a:endParaRPr lang="es-CR"/>
          </a:p>
        </p:txBody>
      </p:sp>
      <p:sp>
        <p:nvSpPr>
          <p:cNvPr id="94211" name="Rectangle 3"/>
          <p:cNvSpPr>
            <a:spLocks noGrp="1" noChangeArrowheads="1"/>
          </p:cNvSpPr>
          <p:nvPr>
            <p:ph type="dt" sz="quarter" idx="1"/>
          </p:nvPr>
        </p:nvSpPr>
        <p:spPr bwMode="auto">
          <a:xfrm>
            <a:off x="4021138" y="0"/>
            <a:ext cx="3076575" cy="512763"/>
          </a:xfrm>
          <a:prstGeom prst="rect">
            <a:avLst/>
          </a:prstGeom>
          <a:noFill/>
          <a:ln w="9525">
            <a:noFill/>
            <a:miter lim="800000"/>
            <a:headEnd/>
            <a:tailEnd/>
          </a:ln>
        </p:spPr>
        <p:txBody>
          <a:bodyPr vert="horz" wrap="square" lIns="96634" tIns="48317" rIns="96634" bIns="48317" numCol="1" anchor="t" anchorCtr="0" compatLnSpc="1">
            <a:prstTxWarp prst="textNoShape">
              <a:avLst/>
            </a:prstTxWarp>
          </a:bodyPr>
          <a:lstStyle>
            <a:lvl1pPr algn="r" defTabSz="966788">
              <a:defRPr sz="1300">
                <a:latin typeface="Arial" charset="0"/>
              </a:defRPr>
            </a:lvl1pPr>
          </a:lstStyle>
          <a:p>
            <a:pPr>
              <a:defRPr/>
            </a:pPr>
            <a:endParaRPr lang="es-CR"/>
          </a:p>
        </p:txBody>
      </p:sp>
      <p:sp>
        <p:nvSpPr>
          <p:cNvPr id="94212" name="Rectangle 4"/>
          <p:cNvSpPr>
            <a:spLocks noGrp="1" noChangeArrowheads="1"/>
          </p:cNvSpPr>
          <p:nvPr>
            <p:ph type="ftr" sz="quarter" idx="2"/>
          </p:nvPr>
        </p:nvSpPr>
        <p:spPr bwMode="auto">
          <a:xfrm>
            <a:off x="0" y="9720263"/>
            <a:ext cx="3076575" cy="512762"/>
          </a:xfrm>
          <a:prstGeom prst="rect">
            <a:avLst/>
          </a:prstGeom>
          <a:noFill/>
          <a:ln w="9525">
            <a:noFill/>
            <a:miter lim="800000"/>
            <a:headEnd/>
            <a:tailEnd/>
          </a:ln>
        </p:spPr>
        <p:txBody>
          <a:bodyPr vert="horz" wrap="square" lIns="96634" tIns="48317" rIns="96634" bIns="48317" numCol="1" anchor="b" anchorCtr="0" compatLnSpc="1">
            <a:prstTxWarp prst="textNoShape">
              <a:avLst/>
            </a:prstTxWarp>
          </a:bodyPr>
          <a:lstStyle>
            <a:lvl1pPr defTabSz="966788">
              <a:defRPr sz="1300">
                <a:latin typeface="Arial" charset="0"/>
              </a:defRPr>
            </a:lvl1pPr>
          </a:lstStyle>
          <a:p>
            <a:pPr>
              <a:defRPr/>
            </a:pPr>
            <a:endParaRPr lang="es-CR"/>
          </a:p>
        </p:txBody>
      </p:sp>
      <p:sp>
        <p:nvSpPr>
          <p:cNvPr id="94213" name="Rectangle 5"/>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p:spPr>
        <p:txBody>
          <a:bodyPr vert="horz" wrap="square" lIns="96634" tIns="48317" rIns="96634" bIns="48317" numCol="1" anchor="b" anchorCtr="0" compatLnSpc="1">
            <a:prstTxWarp prst="textNoShape">
              <a:avLst/>
            </a:prstTxWarp>
          </a:bodyPr>
          <a:lstStyle>
            <a:lvl1pPr algn="r" defTabSz="966788">
              <a:defRPr sz="1300">
                <a:latin typeface="Arial" charset="0"/>
              </a:defRPr>
            </a:lvl1pPr>
          </a:lstStyle>
          <a:p>
            <a:pPr>
              <a:defRPr/>
            </a:pPr>
            <a:fld id="{474BDEDB-5003-4CA1-8B4F-F9C1975FBEF5}" type="slidenum">
              <a:rPr lang="es-CR"/>
              <a:pPr>
                <a:defRPr/>
              </a:pPr>
              <a:t>‹Nº›</a:t>
            </a:fld>
            <a:endParaRPr lang="es-CR"/>
          </a:p>
        </p:txBody>
      </p:sp>
    </p:spTree>
    <p:extLst>
      <p:ext uri="{BB962C8B-B14F-4D97-AF65-F5344CB8AC3E}">
        <p14:creationId xmlns:p14="http://schemas.microsoft.com/office/powerpoint/2010/main" val="5426088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6575" cy="512763"/>
          </a:xfrm>
          <a:prstGeom prst="rect">
            <a:avLst/>
          </a:prstGeom>
          <a:noFill/>
          <a:ln w="9525">
            <a:noFill/>
            <a:miter lim="800000"/>
            <a:headEnd/>
            <a:tailEnd/>
          </a:ln>
        </p:spPr>
        <p:txBody>
          <a:bodyPr vert="horz" wrap="square" lIns="96634" tIns="48317" rIns="96634" bIns="48317" numCol="1" anchor="t" anchorCtr="0" compatLnSpc="1">
            <a:prstTxWarp prst="textNoShape">
              <a:avLst/>
            </a:prstTxWarp>
          </a:bodyPr>
          <a:lstStyle>
            <a:lvl1pPr defTabSz="966788">
              <a:defRPr sz="1300">
                <a:latin typeface="Arial" charset="0"/>
              </a:defRPr>
            </a:lvl1pPr>
          </a:lstStyle>
          <a:p>
            <a:pPr>
              <a:defRPr/>
            </a:pPr>
            <a:endParaRPr lang="es-AR"/>
          </a:p>
        </p:txBody>
      </p:sp>
      <p:sp>
        <p:nvSpPr>
          <p:cNvPr id="27651" name="Rectangle 3"/>
          <p:cNvSpPr>
            <a:spLocks noGrp="1" noChangeArrowheads="1"/>
          </p:cNvSpPr>
          <p:nvPr>
            <p:ph type="dt" idx="1"/>
          </p:nvPr>
        </p:nvSpPr>
        <p:spPr bwMode="auto">
          <a:xfrm>
            <a:off x="4021138" y="0"/>
            <a:ext cx="3076575" cy="512763"/>
          </a:xfrm>
          <a:prstGeom prst="rect">
            <a:avLst/>
          </a:prstGeom>
          <a:noFill/>
          <a:ln w="9525">
            <a:noFill/>
            <a:miter lim="800000"/>
            <a:headEnd/>
            <a:tailEnd/>
          </a:ln>
        </p:spPr>
        <p:txBody>
          <a:bodyPr vert="horz" wrap="square" lIns="96634" tIns="48317" rIns="96634" bIns="48317" numCol="1" anchor="t" anchorCtr="0" compatLnSpc="1">
            <a:prstTxWarp prst="textNoShape">
              <a:avLst/>
            </a:prstTxWarp>
          </a:bodyPr>
          <a:lstStyle>
            <a:lvl1pPr algn="r" defTabSz="966788">
              <a:defRPr sz="1300">
                <a:latin typeface="Arial" charset="0"/>
              </a:defRPr>
            </a:lvl1pPr>
          </a:lstStyle>
          <a:p>
            <a:pPr>
              <a:defRPr/>
            </a:pPr>
            <a:endParaRPr lang="es-AR"/>
          </a:p>
        </p:txBody>
      </p:sp>
      <p:sp>
        <p:nvSpPr>
          <p:cNvPr id="80900"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p:spPr>
        <p:txBody>
          <a:bodyPr vert="horz" wrap="square" lIns="96634" tIns="48317" rIns="96634" bIns="48317" numCol="1" anchor="t" anchorCtr="0" compatLnSpc="1">
            <a:prstTxWarp prst="textNoShape">
              <a:avLst/>
            </a:prstTxWarp>
          </a:bodyPr>
          <a:lstStyle/>
          <a:p>
            <a:pPr lvl="0"/>
            <a:r>
              <a:rPr lang="es-AR" noProof="0" smtClean="0"/>
              <a:t>Haga clic para modificar el estilo de texto del patrón</a:t>
            </a:r>
          </a:p>
          <a:p>
            <a:pPr lvl="1"/>
            <a:r>
              <a:rPr lang="es-AR" noProof="0" smtClean="0"/>
              <a:t>Segundo nivel</a:t>
            </a:r>
          </a:p>
          <a:p>
            <a:pPr lvl="2"/>
            <a:r>
              <a:rPr lang="es-AR" noProof="0" smtClean="0"/>
              <a:t>Tercer nivel</a:t>
            </a:r>
          </a:p>
          <a:p>
            <a:pPr lvl="3"/>
            <a:r>
              <a:rPr lang="es-AR" noProof="0" smtClean="0"/>
              <a:t>Cuarto nivel</a:t>
            </a:r>
          </a:p>
          <a:p>
            <a:pPr lvl="4"/>
            <a:r>
              <a:rPr lang="es-AR" noProof="0" smtClean="0"/>
              <a:t>Quinto nivel</a:t>
            </a:r>
          </a:p>
        </p:txBody>
      </p:sp>
      <p:sp>
        <p:nvSpPr>
          <p:cNvPr id="27654" name="Rectangle 6"/>
          <p:cNvSpPr>
            <a:spLocks noGrp="1" noChangeArrowheads="1"/>
          </p:cNvSpPr>
          <p:nvPr>
            <p:ph type="ftr" sz="quarter" idx="4"/>
          </p:nvPr>
        </p:nvSpPr>
        <p:spPr bwMode="auto">
          <a:xfrm>
            <a:off x="0" y="9720263"/>
            <a:ext cx="3076575" cy="512762"/>
          </a:xfrm>
          <a:prstGeom prst="rect">
            <a:avLst/>
          </a:prstGeom>
          <a:noFill/>
          <a:ln w="9525">
            <a:noFill/>
            <a:miter lim="800000"/>
            <a:headEnd/>
            <a:tailEnd/>
          </a:ln>
        </p:spPr>
        <p:txBody>
          <a:bodyPr vert="horz" wrap="square" lIns="96634" tIns="48317" rIns="96634" bIns="48317" numCol="1" anchor="b" anchorCtr="0" compatLnSpc="1">
            <a:prstTxWarp prst="textNoShape">
              <a:avLst/>
            </a:prstTxWarp>
          </a:bodyPr>
          <a:lstStyle>
            <a:lvl1pPr defTabSz="966788">
              <a:defRPr sz="1300">
                <a:latin typeface="Arial" charset="0"/>
              </a:defRPr>
            </a:lvl1pPr>
          </a:lstStyle>
          <a:p>
            <a:pPr>
              <a:defRPr/>
            </a:pPr>
            <a:endParaRPr lang="es-AR"/>
          </a:p>
        </p:txBody>
      </p:sp>
      <p:sp>
        <p:nvSpPr>
          <p:cNvPr id="27655" name="Rectangle 7"/>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p:spPr>
        <p:txBody>
          <a:bodyPr vert="horz" wrap="square" lIns="96634" tIns="48317" rIns="96634" bIns="48317" numCol="1" anchor="b" anchorCtr="0" compatLnSpc="1">
            <a:prstTxWarp prst="textNoShape">
              <a:avLst/>
            </a:prstTxWarp>
          </a:bodyPr>
          <a:lstStyle>
            <a:lvl1pPr algn="r" defTabSz="966788">
              <a:defRPr sz="1300">
                <a:latin typeface="Arial" charset="0"/>
              </a:defRPr>
            </a:lvl1pPr>
          </a:lstStyle>
          <a:p>
            <a:pPr>
              <a:defRPr/>
            </a:pPr>
            <a:fld id="{B1E15A3C-420D-46A1-AAD6-276F79ED7F23}" type="slidenum">
              <a:rPr lang="es-AR"/>
              <a:pPr>
                <a:defRPr/>
              </a:pPr>
              <a:t>‹Nº›</a:t>
            </a:fld>
            <a:endParaRPr lang="es-AR"/>
          </a:p>
        </p:txBody>
      </p:sp>
    </p:spTree>
    <p:extLst>
      <p:ext uri="{BB962C8B-B14F-4D97-AF65-F5344CB8AC3E}">
        <p14:creationId xmlns:p14="http://schemas.microsoft.com/office/powerpoint/2010/main" val="150241802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92188" y="768350"/>
            <a:ext cx="5114925" cy="3836988"/>
          </a:xfrm>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CF2F37F2-2A0D-4048-9786-692896BA05D0}" type="slidenum">
              <a:rPr lang="es-AR" smtClean="0"/>
              <a:t>22</a:t>
            </a:fld>
            <a:endParaRPr lang="es-AR"/>
          </a:p>
        </p:txBody>
      </p:sp>
    </p:spTree>
    <p:extLst>
      <p:ext uri="{BB962C8B-B14F-4D97-AF65-F5344CB8AC3E}">
        <p14:creationId xmlns:p14="http://schemas.microsoft.com/office/powerpoint/2010/main" val="129471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B2803258-732F-4E5A-BCCC-438F25895C3E}" type="slidenum">
              <a:rPr lang="es-AR" smtClean="0"/>
              <a:t>55</a:t>
            </a:fld>
            <a:endParaRPr lang="es-AR"/>
          </a:p>
        </p:txBody>
      </p:sp>
    </p:spTree>
    <p:extLst>
      <p:ext uri="{BB962C8B-B14F-4D97-AF65-F5344CB8AC3E}">
        <p14:creationId xmlns:p14="http://schemas.microsoft.com/office/powerpoint/2010/main" val="201957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Primer y tercer mapas de filmina 24: no se diferencian los árboles en color verde clarito (Arbolado fuera de FCS), habría que cambiar el color. En el título de esos mismos mapas, cambiar “</a:t>
            </a:r>
            <a:r>
              <a:rPr lang="es-AR" dirty="0" err="1" smtClean="0"/>
              <a:t>areas</a:t>
            </a:r>
            <a:r>
              <a:rPr lang="es-AR" dirty="0" smtClean="0"/>
              <a:t> verdes” por “espacios</a:t>
            </a:r>
            <a:r>
              <a:rPr lang="es-AR" baseline="0" dirty="0" smtClean="0"/>
              <a:t> verdes”. HECHO</a:t>
            </a:r>
          </a:p>
          <a:p>
            <a:endParaRPr lang="es-AR" dirty="0"/>
          </a:p>
        </p:txBody>
      </p:sp>
    </p:spTree>
    <p:extLst>
      <p:ext uri="{BB962C8B-B14F-4D97-AF65-F5344CB8AC3E}">
        <p14:creationId xmlns:p14="http://schemas.microsoft.com/office/powerpoint/2010/main" val="143635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Arial" charset="0"/>
                <a:ea typeface="+mn-ea"/>
                <a:cs typeface="+mn-cs"/>
              </a:rPr>
              <a:t>En vulnerabilidades específicas por focos de calor superficial, a geriátricos agregar personas electro-dependientes y discapacitados. </a:t>
            </a:r>
            <a:r>
              <a:rPr lang="es-AR" sz="1200" kern="1200" smtClean="0">
                <a:solidFill>
                  <a:schemeClr val="tx1"/>
                </a:solidFill>
                <a:effectLst/>
                <a:latin typeface="Arial" charset="0"/>
                <a:ea typeface="+mn-ea"/>
                <a:cs typeface="+mn-cs"/>
              </a:rPr>
              <a:t>También, centros de día + estaciones saludables, esto último discutir si va junto con lo anterior o si por ser aspectos atenuantes deben ir aparte.</a:t>
            </a:r>
            <a:endParaRPr lang="es-AR" dirty="0"/>
          </a:p>
        </p:txBody>
      </p:sp>
    </p:spTree>
    <p:extLst>
      <p:ext uri="{BB962C8B-B14F-4D97-AF65-F5344CB8AC3E}">
        <p14:creationId xmlns:p14="http://schemas.microsoft.com/office/powerpoint/2010/main" val="426314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sz="1300" dirty="0">
              <a:latin typeface="+mn-lt"/>
            </a:endParaRPr>
          </a:p>
          <a:p>
            <a:r>
              <a:rPr lang="es-ES" sz="1300" dirty="0">
                <a:latin typeface="+mn-lt"/>
              </a:rPr>
              <a:t>Ilustración de los conceptos centrales del Informe especial sobre la gestión de los riesgos de fenómenos meteorológicos extremos y desastres para mejorar la </a:t>
            </a:r>
            <a:r>
              <a:rPr lang="es-ES" sz="1300" dirty="0" err="1">
                <a:latin typeface="+mn-lt"/>
              </a:rPr>
              <a:t>adap-tación</a:t>
            </a:r>
            <a:r>
              <a:rPr lang="es-ES" sz="1300" dirty="0">
                <a:latin typeface="+mn-lt"/>
              </a:rPr>
              <a:t> al cambio climático. En el informe se evalúa cómo la exposición y la vulnerabilidad a los fenómenos meteorológicos y climáticos determinan los impactos y la probabilidad de ocurrencia de desastres (riesgos de desastre). Asimismo se evalúa la influencia de la variabilidad natural del clima y el cambio climático </a:t>
            </a:r>
            <a:r>
              <a:rPr lang="es-ES" sz="1300" dirty="0" err="1">
                <a:latin typeface="+mn-lt"/>
              </a:rPr>
              <a:t>antropógeno</a:t>
            </a:r>
            <a:r>
              <a:rPr lang="es-ES" sz="1300" dirty="0">
                <a:latin typeface="+mn-lt"/>
              </a:rPr>
              <a:t> sobre los fenómenos climáticos extremos y otros fenómenos meteorológicos y climáticos que pueden contribuir a los desastres, así como la exposición y la vulnerabilidad de la sociedad humana y los ecosistemas naturales. También se estudia el papel que desempeña el desarrollo en las tendencias de la exposición y la vulnerabilidad, las implicaciones de riesgos de desastre, y las interacciones entre desastre y desarrollo. En el informe se examina cómo la gestión de riesgos de desastre y la adaptación al cambio climático pueden reducir la exposición y la vulnerabilidad a los fenómenos meteorológicos y climáticos extremos y reducir así el riesgo de desastres, así como aumentar la resiliencia a los riesgos que no pueden eliminarse. Otros procesos importantes quedan, en gran medida, fuera del alcance del presente informe, en particular la influencia del desarrollo en las emisiones de gases de efecto invernadero y en el cambio climático </a:t>
            </a:r>
            <a:r>
              <a:rPr lang="es-ES" sz="1300" dirty="0" err="1">
                <a:latin typeface="+mn-lt"/>
              </a:rPr>
              <a:t>antropógeno</a:t>
            </a:r>
            <a:r>
              <a:rPr lang="es-ES" sz="1300" dirty="0">
                <a:latin typeface="+mn-lt"/>
              </a:rPr>
              <a:t>, y el potencial para la mitigación del cambio climático </a:t>
            </a:r>
            <a:r>
              <a:rPr lang="es-ES" sz="1300" dirty="0" err="1">
                <a:latin typeface="+mn-lt"/>
              </a:rPr>
              <a:t>antropógeno</a:t>
            </a:r>
            <a:r>
              <a:rPr lang="es-ES" sz="1300" dirty="0">
                <a:latin typeface="+mn-lt"/>
              </a:rPr>
              <a:t>. </a:t>
            </a:r>
          </a:p>
          <a:p>
            <a:endParaRPr lang="es-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Tree>
    <p:extLst>
      <p:ext uri="{BB962C8B-B14F-4D97-AF65-F5344CB8AC3E}">
        <p14:creationId xmlns:p14="http://schemas.microsoft.com/office/powerpoint/2010/main" val="165353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xmlns="" id="{4560548E-FF2D-4FDF-AB92-00161D25C363}"/>
              </a:ext>
            </a:extLst>
          </p:cNvPr>
          <p:cNvSpPr>
            <a:spLocks noGrp="1" noRot="1" noChangeAspect="1" noChangeArrowheads="1" noTextEdit="1"/>
          </p:cNvSpPr>
          <p:nvPr>
            <p:ph type="sldImg"/>
          </p:nvPr>
        </p:nvSpPr>
        <p:spPr bwMode="auto">
          <a:xfrm>
            <a:off x="992188" y="768350"/>
            <a:ext cx="5116512"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xmlns="" id="{545397BE-99A0-49EF-ADE2-BD61F6FD85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spcBef>
                <a:spcPct val="0"/>
              </a:spcBef>
            </a:pPr>
            <a:endParaRPr lang="en-US" altLang="es-AR" b="0" dirty="0">
              <a:solidFill>
                <a:srgbClr val="23343D"/>
              </a:solidFill>
              <a:latin typeface="Raleway" panose="020B0503030101060003"/>
              <a:ea typeface="Gotham XLight"/>
              <a:cs typeface="Raleway" panose="020B0503030101060003"/>
              <a:sym typeface="Galdeano"/>
            </a:endParaRPr>
          </a:p>
        </p:txBody>
      </p:sp>
    </p:spTree>
    <p:extLst>
      <p:ext uri="{BB962C8B-B14F-4D97-AF65-F5344CB8AC3E}">
        <p14:creationId xmlns:p14="http://schemas.microsoft.com/office/powerpoint/2010/main" val="396033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4" tIns="48317" rIns="96634" bIns="48317" anchor="b"/>
          <a:lstStyle>
            <a:lvl1pPr defTabSz="966788" eaLnBrk="0" hangingPunct="0">
              <a:spcBef>
                <a:spcPct val="30000"/>
              </a:spcBef>
              <a:defRPr sz="1200">
                <a:solidFill>
                  <a:schemeClr val="tx1"/>
                </a:solidFill>
                <a:latin typeface="Arial" charset="0"/>
              </a:defRPr>
            </a:lvl1pPr>
            <a:lvl2pPr marL="742950" indent="-285750" defTabSz="966788" eaLnBrk="0" hangingPunct="0">
              <a:spcBef>
                <a:spcPct val="30000"/>
              </a:spcBef>
              <a:defRPr sz="1200">
                <a:solidFill>
                  <a:schemeClr val="tx1"/>
                </a:solidFill>
                <a:latin typeface="Arial" charset="0"/>
              </a:defRPr>
            </a:lvl2pPr>
            <a:lvl3pPr marL="1143000" indent="-228600" defTabSz="966788" eaLnBrk="0" hangingPunct="0">
              <a:spcBef>
                <a:spcPct val="30000"/>
              </a:spcBef>
              <a:defRPr sz="1200">
                <a:solidFill>
                  <a:schemeClr val="tx1"/>
                </a:solidFill>
                <a:latin typeface="Arial" charset="0"/>
              </a:defRPr>
            </a:lvl3pPr>
            <a:lvl4pPr marL="1600200" indent="-228600" defTabSz="966788" eaLnBrk="0" hangingPunct="0">
              <a:spcBef>
                <a:spcPct val="30000"/>
              </a:spcBef>
              <a:defRPr sz="1200">
                <a:solidFill>
                  <a:schemeClr val="tx1"/>
                </a:solidFill>
                <a:latin typeface="Arial" charset="0"/>
              </a:defRPr>
            </a:lvl4pPr>
            <a:lvl5pPr marL="2057400" indent="-228600" defTabSz="966788" eaLnBrk="0" hangingPunct="0">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1C3F45C-94A6-4BF5-8EC9-F87CA853E2CF}" type="slidenum">
              <a:rPr lang="es-CR" altLang="es-AR" sz="1300"/>
              <a:pPr algn="r" eaLnBrk="1" hangingPunct="1">
                <a:spcBef>
                  <a:spcPct val="0"/>
                </a:spcBef>
              </a:pPr>
              <a:t>98</a:t>
            </a:fld>
            <a:endParaRPr lang="es-CR" altLang="es-AR" sz="13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A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AR"/>
          </a:p>
        </p:txBody>
      </p:sp>
      <p:sp>
        <p:nvSpPr>
          <p:cNvPr id="5"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6" name="Rectangle 6"/>
          <p:cNvSpPr>
            <a:spLocks noGrp="1" noChangeArrowheads="1"/>
          </p:cNvSpPr>
          <p:nvPr>
            <p:ph type="sldNum" sz="quarter" idx="12"/>
          </p:nvPr>
        </p:nvSpPr>
        <p:spPr>
          <a:ln/>
        </p:spPr>
        <p:txBody>
          <a:bodyPr/>
          <a:lstStyle>
            <a:lvl1pPr>
              <a:defRPr/>
            </a:lvl1pPr>
          </a:lstStyle>
          <a:p>
            <a:pPr>
              <a:defRPr/>
            </a:pPr>
            <a:fld id="{A7419590-7DD7-47A5-9926-1F7FB106AFE6}" type="slidenum">
              <a:rPr lang="es-AR"/>
              <a:pPr>
                <a:defRPr/>
              </a:pPr>
              <a:t>‹Nº›</a:t>
            </a:fld>
            <a:endParaRPr lang="es-AR"/>
          </a:p>
        </p:txBody>
      </p:sp>
    </p:spTree>
    <p:extLst>
      <p:ext uri="{BB962C8B-B14F-4D97-AF65-F5344CB8AC3E}">
        <p14:creationId xmlns:p14="http://schemas.microsoft.com/office/powerpoint/2010/main" val="998697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AR"/>
          </a:p>
        </p:txBody>
      </p:sp>
      <p:sp>
        <p:nvSpPr>
          <p:cNvPr id="5"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6" name="Rectangle 6"/>
          <p:cNvSpPr>
            <a:spLocks noGrp="1" noChangeArrowheads="1"/>
          </p:cNvSpPr>
          <p:nvPr>
            <p:ph type="sldNum" sz="quarter" idx="12"/>
          </p:nvPr>
        </p:nvSpPr>
        <p:spPr>
          <a:ln/>
        </p:spPr>
        <p:txBody>
          <a:bodyPr/>
          <a:lstStyle>
            <a:lvl1pPr>
              <a:defRPr/>
            </a:lvl1pPr>
          </a:lstStyle>
          <a:p>
            <a:pPr>
              <a:defRPr/>
            </a:pPr>
            <a:fld id="{B6CD94C1-2C39-4E42-9BBB-6BA557C178FF}" type="slidenum">
              <a:rPr lang="es-AR"/>
              <a:pPr>
                <a:defRPr/>
              </a:pPr>
              <a:t>‹Nº›</a:t>
            </a:fld>
            <a:endParaRPr lang="es-AR"/>
          </a:p>
        </p:txBody>
      </p:sp>
    </p:spTree>
    <p:extLst>
      <p:ext uri="{BB962C8B-B14F-4D97-AF65-F5344CB8AC3E}">
        <p14:creationId xmlns:p14="http://schemas.microsoft.com/office/powerpoint/2010/main" val="3356078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AR"/>
          </a:p>
        </p:txBody>
      </p:sp>
      <p:sp>
        <p:nvSpPr>
          <p:cNvPr id="5"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6" name="Rectangle 6"/>
          <p:cNvSpPr>
            <a:spLocks noGrp="1" noChangeArrowheads="1"/>
          </p:cNvSpPr>
          <p:nvPr>
            <p:ph type="sldNum" sz="quarter" idx="12"/>
          </p:nvPr>
        </p:nvSpPr>
        <p:spPr>
          <a:ln/>
        </p:spPr>
        <p:txBody>
          <a:bodyPr/>
          <a:lstStyle>
            <a:lvl1pPr>
              <a:defRPr/>
            </a:lvl1pPr>
          </a:lstStyle>
          <a:p>
            <a:pPr>
              <a:defRPr/>
            </a:pPr>
            <a:fld id="{A2688BC7-006D-41E7-9786-86A90E75C101}" type="slidenum">
              <a:rPr lang="es-AR"/>
              <a:pPr>
                <a:defRPr/>
              </a:pPr>
              <a:t>‹Nº›</a:t>
            </a:fld>
            <a:endParaRPr lang="es-AR"/>
          </a:p>
        </p:txBody>
      </p:sp>
    </p:spTree>
    <p:extLst>
      <p:ext uri="{BB962C8B-B14F-4D97-AF65-F5344CB8AC3E}">
        <p14:creationId xmlns:p14="http://schemas.microsoft.com/office/powerpoint/2010/main" val="1579277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AR"/>
          </a:p>
        </p:txBody>
      </p:sp>
      <p:sp>
        <p:nvSpPr>
          <p:cNvPr id="4"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5" name="Rectangle 6"/>
          <p:cNvSpPr>
            <a:spLocks noGrp="1" noChangeArrowheads="1"/>
          </p:cNvSpPr>
          <p:nvPr>
            <p:ph type="sldNum" sz="quarter" idx="12"/>
          </p:nvPr>
        </p:nvSpPr>
        <p:spPr>
          <a:ln/>
        </p:spPr>
        <p:txBody>
          <a:bodyPr/>
          <a:lstStyle>
            <a:lvl1pPr>
              <a:defRPr/>
            </a:lvl1pPr>
          </a:lstStyle>
          <a:p>
            <a:pPr>
              <a:defRPr/>
            </a:pPr>
            <a:fld id="{0CE6D938-70FA-4D83-BB17-0BDE045D437E}" type="slidenum">
              <a:rPr lang="es-AR"/>
              <a:pPr>
                <a:defRPr/>
              </a:pPr>
              <a:t>‹Nº›</a:t>
            </a:fld>
            <a:endParaRPr lang="es-AR"/>
          </a:p>
        </p:txBody>
      </p:sp>
    </p:spTree>
    <p:extLst>
      <p:ext uri="{BB962C8B-B14F-4D97-AF65-F5344CB8AC3E}">
        <p14:creationId xmlns:p14="http://schemas.microsoft.com/office/powerpoint/2010/main" val="1292347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AR"/>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endParaRPr lang="es-AR"/>
          </a:p>
        </p:txBody>
      </p:sp>
      <p:sp>
        <p:nvSpPr>
          <p:cNvPr id="6"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7" name="Rectangle 6"/>
          <p:cNvSpPr>
            <a:spLocks noGrp="1" noChangeArrowheads="1"/>
          </p:cNvSpPr>
          <p:nvPr>
            <p:ph type="sldNum" sz="quarter" idx="12"/>
          </p:nvPr>
        </p:nvSpPr>
        <p:spPr>
          <a:ln/>
        </p:spPr>
        <p:txBody>
          <a:bodyPr/>
          <a:lstStyle>
            <a:lvl1pPr>
              <a:defRPr/>
            </a:lvl1pPr>
          </a:lstStyle>
          <a:p>
            <a:pPr>
              <a:defRPr/>
            </a:pPr>
            <a:fld id="{32921E11-A446-4AC6-B2DD-F6E63EAFF189}" type="slidenum">
              <a:rPr lang="es-AR"/>
              <a:pPr>
                <a:defRPr/>
              </a:pPr>
              <a:t>‹Nº›</a:t>
            </a:fld>
            <a:endParaRPr lang="es-AR"/>
          </a:p>
        </p:txBody>
      </p:sp>
    </p:spTree>
    <p:extLst>
      <p:ext uri="{BB962C8B-B14F-4D97-AF65-F5344CB8AC3E}">
        <p14:creationId xmlns:p14="http://schemas.microsoft.com/office/powerpoint/2010/main" val="1020158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rPr/>
              <a:pPr/>
              <a:t>‹Nº›</a:t>
            </a:fld>
            <a:endParaRPr/>
          </a:p>
        </p:txBody>
      </p:sp>
    </p:spTree>
    <p:extLst>
      <p:ext uri="{BB962C8B-B14F-4D97-AF65-F5344CB8AC3E}">
        <p14:creationId xmlns:p14="http://schemas.microsoft.com/office/powerpoint/2010/main" val="195750171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r>
              <a:rPr lang="es-AR" smtClean="0">
                <a:solidFill>
                  <a:prstClr val="black">
                    <a:tint val="75000"/>
                  </a:prstClr>
                </a:solidFill>
              </a:rPr>
              <a:t>Claudia E. Natenzon - 2009</a:t>
            </a:r>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019DD13-BF84-4412-80D2-AECEB7BF9CCC}"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678966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r>
              <a:rPr lang="es-AR" smtClean="0">
                <a:solidFill>
                  <a:prstClr val="black">
                    <a:tint val="75000"/>
                  </a:prstClr>
                </a:solidFill>
              </a:rPr>
              <a:t>Claudia E. Natenzon - 2009</a:t>
            </a:r>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019DD13-BF84-4412-80D2-AECEB7BF9CCC}"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361998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r>
              <a:rPr lang="es-AR" smtClean="0">
                <a:solidFill>
                  <a:prstClr val="black">
                    <a:tint val="75000"/>
                  </a:prstClr>
                </a:solidFill>
              </a:rPr>
              <a:t>Claudia E. Natenzon - 2009</a:t>
            </a:r>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019DD13-BF84-4412-80D2-AECEB7BF9CCC}"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052739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r>
              <a:rPr lang="es-AR" smtClean="0">
                <a:solidFill>
                  <a:prstClr val="black">
                    <a:tint val="75000"/>
                  </a:prstClr>
                </a:solidFill>
              </a:rPr>
              <a:t>Claudia E. Natenzon - 2009</a:t>
            </a:r>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019DD13-BF84-4412-80D2-AECEB7BF9CCC}"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078624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endParaRPr lang="es-AR">
              <a:solidFill>
                <a:prstClr val="black">
                  <a:tint val="75000"/>
                </a:prstClr>
              </a:solidFill>
            </a:endParaRPr>
          </a:p>
        </p:txBody>
      </p:sp>
      <p:sp>
        <p:nvSpPr>
          <p:cNvPr id="8" name="7 Marcador de pie de página"/>
          <p:cNvSpPr>
            <a:spLocks noGrp="1"/>
          </p:cNvSpPr>
          <p:nvPr>
            <p:ph type="ftr" sz="quarter" idx="11"/>
          </p:nvPr>
        </p:nvSpPr>
        <p:spPr/>
        <p:txBody>
          <a:bodyPr/>
          <a:lstStyle/>
          <a:p>
            <a:r>
              <a:rPr lang="es-AR" smtClean="0">
                <a:solidFill>
                  <a:prstClr val="black">
                    <a:tint val="75000"/>
                  </a:prstClr>
                </a:solidFill>
              </a:rPr>
              <a:t>Claudia E. Natenzon - 2009</a:t>
            </a:r>
            <a:endParaRPr lang="es-AR">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019DD13-BF84-4412-80D2-AECEB7BF9CCC}"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996278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AR"/>
          </a:p>
        </p:txBody>
      </p:sp>
      <p:sp>
        <p:nvSpPr>
          <p:cNvPr id="5"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6" name="Rectangle 6"/>
          <p:cNvSpPr>
            <a:spLocks noGrp="1" noChangeArrowheads="1"/>
          </p:cNvSpPr>
          <p:nvPr>
            <p:ph type="sldNum" sz="quarter" idx="12"/>
          </p:nvPr>
        </p:nvSpPr>
        <p:spPr>
          <a:ln/>
        </p:spPr>
        <p:txBody>
          <a:bodyPr/>
          <a:lstStyle>
            <a:lvl1pPr>
              <a:defRPr/>
            </a:lvl1pPr>
          </a:lstStyle>
          <a:p>
            <a:pPr>
              <a:defRPr/>
            </a:pPr>
            <a:fld id="{66A0DAA2-9B60-4D01-8788-94A2A8D4E048}" type="slidenum">
              <a:rPr lang="es-AR"/>
              <a:pPr>
                <a:defRPr/>
              </a:pPr>
              <a:t>‹Nº›</a:t>
            </a:fld>
            <a:endParaRPr lang="es-AR"/>
          </a:p>
        </p:txBody>
      </p:sp>
    </p:spTree>
    <p:extLst>
      <p:ext uri="{BB962C8B-B14F-4D97-AF65-F5344CB8AC3E}">
        <p14:creationId xmlns:p14="http://schemas.microsoft.com/office/powerpoint/2010/main" val="799593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endParaRPr lang="es-AR">
              <a:solidFill>
                <a:prstClr val="black">
                  <a:tint val="75000"/>
                </a:prstClr>
              </a:solidFill>
            </a:endParaRPr>
          </a:p>
        </p:txBody>
      </p:sp>
      <p:sp>
        <p:nvSpPr>
          <p:cNvPr id="4" name="3 Marcador de pie de página"/>
          <p:cNvSpPr>
            <a:spLocks noGrp="1"/>
          </p:cNvSpPr>
          <p:nvPr>
            <p:ph type="ftr" sz="quarter" idx="11"/>
          </p:nvPr>
        </p:nvSpPr>
        <p:spPr/>
        <p:txBody>
          <a:bodyPr/>
          <a:lstStyle/>
          <a:p>
            <a:r>
              <a:rPr lang="es-AR" smtClean="0">
                <a:solidFill>
                  <a:prstClr val="black">
                    <a:tint val="75000"/>
                  </a:prstClr>
                </a:solidFill>
              </a:rPr>
              <a:t>Claudia E. Natenzon - 2009</a:t>
            </a:r>
            <a:endParaRPr lang="es-AR">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019DD13-BF84-4412-80D2-AECEB7BF9CCC}"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612329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AR">
              <a:solidFill>
                <a:prstClr val="black">
                  <a:tint val="75000"/>
                </a:prstClr>
              </a:solidFill>
            </a:endParaRPr>
          </a:p>
        </p:txBody>
      </p:sp>
      <p:sp>
        <p:nvSpPr>
          <p:cNvPr id="3" name="2 Marcador de pie de página"/>
          <p:cNvSpPr>
            <a:spLocks noGrp="1"/>
          </p:cNvSpPr>
          <p:nvPr>
            <p:ph type="ftr" sz="quarter" idx="11"/>
          </p:nvPr>
        </p:nvSpPr>
        <p:spPr/>
        <p:txBody>
          <a:bodyPr/>
          <a:lstStyle/>
          <a:p>
            <a:r>
              <a:rPr lang="es-AR" smtClean="0">
                <a:solidFill>
                  <a:prstClr val="black">
                    <a:tint val="75000"/>
                  </a:prstClr>
                </a:solidFill>
              </a:rPr>
              <a:t>Claudia E. Natenzon - 2009</a:t>
            </a:r>
            <a:endParaRPr lang="es-AR">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019DD13-BF84-4412-80D2-AECEB7BF9CCC}"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999810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r>
              <a:rPr lang="es-AR" smtClean="0">
                <a:solidFill>
                  <a:prstClr val="black">
                    <a:tint val="75000"/>
                  </a:prstClr>
                </a:solidFill>
              </a:rPr>
              <a:t>Claudia E. Natenzon - 2009</a:t>
            </a:r>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019DD13-BF84-4412-80D2-AECEB7BF9CCC}"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326123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r>
              <a:rPr lang="es-AR" smtClean="0">
                <a:solidFill>
                  <a:prstClr val="black">
                    <a:tint val="75000"/>
                  </a:prstClr>
                </a:solidFill>
              </a:rPr>
              <a:t>Claudia E. Natenzon - 2009</a:t>
            </a:r>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019DD13-BF84-4412-80D2-AECEB7BF9CCC}"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712658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r>
              <a:rPr lang="es-AR" smtClean="0">
                <a:solidFill>
                  <a:prstClr val="black">
                    <a:tint val="75000"/>
                  </a:prstClr>
                </a:solidFill>
              </a:rPr>
              <a:t>Claudia E. Natenzon - 2009</a:t>
            </a:r>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019DD13-BF84-4412-80D2-AECEB7BF9CCC}"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010781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1" y="274640"/>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r>
              <a:rPr lang="es-AR" smtClean="0">
                <a:solidFill>
                  <a:prstClr val="black">
                    <a:tint val="75000"/>
                  </a:prstClr>
                </a:solidFill>
              </a:rPr>
              <a:t>Claudia E. Natenzon - 2009</a:t>
            </a:r>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019DD13-BF84-4412-80D2-AECEB7BF9CCC}"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5343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AR"/>
          </a:p>
        </p:txBody>
      </p:sp>
      <p:sp>
        <p:nvSpPr>
          <p:cNvPr id="5"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6" name="Rectangle 6"/>
          <p:cNvSpPr>
            <a:spLocks noGrp="1" noChangeArrowheads="1"/>
          </p:cNvSpPr>
          <p:nvPr>
            <p:ph type="sldNum" sz="quarter" idx="12"/>
          </p:nvPr>
        </p:nvSpPr>
        <p:spPr>
          <a:ln/>
        </p:spPr>
        <p:txBody>
          <a:bodyPr/>
          <a:lstStyle>
            <a:lvl1pPr>
              <a:defRPr/>
            </a:lvl1pPr>
          </a:lstStyle>
          <a:p>
            <a:pPr>
              <a:defRPr/>
            </a:pPr>
            <a:fld id="{33574A0D-CAE7-4E46-AEEE-5ABDB59D3C68}" type="slidenum">
              <a:rPr lang="es-AR"/>
              <a:pPr>
                <a:defRPr/>
              </a:pPr>
              <a:t>‹Nº›</a:t>
            </a:fld>
            <a:endParaRPr lang="es-AR"/>
          </a:p>
        </p:txBody>
      </p:sp>
    </p:spTree>
    <p:extLst>
      <p:ext uri="{BB962C8B-B14F-4D97-AF65-F5344CB8AC3E}">
        <p14:creationId xmlns:p14="http://schemas.microsoft.com/office/powerpoint/2010/main" val="413223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endParaRPr lang="es-AR"/>
          </a:p>
        </p:txBody>
      </p:sp>
      <p:sp>
        <p:nvSpPr>
          <p:cNvPr id="6"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7" name="Rectangle 6"/>
          <p:cNvSpPr>
            <a:spLocks noGrp="1" noChangeArrowheads="1"/>
          </p:cNvSpPr>
          <p:nvPr>
            <p:ph type="sldNum" sz="quarter" idx="12"/>
          </p:nvPr>
        </p:nvSpPr>
        <p:spPr>
          <a:ln/>
        </p:spPr>
        <p:txBody>
          <a:bodyPr/>
          <a:lstStyle>
            <a:lvl1pPr>
              <a:defRPr/>
            </a:lvl1pPr>
          </a:lstStyle>
          <a:p>
            <a:pPr>
              <a:defRPr/>
            </a:pPr>
            <a:fld id="{EDDA3BC7-CC78-48F3-AE8A-7DC3114A978B}" type="slidenum">
              <a:rPr lang="es-AR"/>
              <a:pPr>
                <a:defRPr/>
              </a:pPr>
              <a:t>‹Nº›</a:t>
            </a:fld>
            <a:endParaRPr lang="es-AR"/>
          </a:p>
        </p:txBody>
      </p:sp>
    </p:spTree>
    <p:extLst>
      <p:ext uri="{BB962C8B-B14F-4D97-AF65-F5344CB8AC3E}">
        <p14:creationId xmlns:p14="http://schemas.microsoft.com/office/powerpoint/2010/main" val="4193707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endParaRPr lang="es-AR"/>
          </a:p>
        </p:txBody>
      </p:sp>
      <p:sp>
        <p:nvSpPr>
          <p:cNvPr id="8"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9" name="Rectangle 6"/>
          <p:cNvSpPr>
            <a:spLocks noGrp="1" noChangeArrowheads="1"/>
          </p:cNvSpPr>
          <p:nvPr>
            <p:ph type="sldNum" sz="quarter" idx="12"/>
          </p:nvPr>
        </p:nvSpPr>
        <p:spPr>
          <a:ln/>
        </p:spPr>
        <p:txBody>
          <a:bodyPr/>
          <a:lstStyle>
            <a:lvl1pPr>
              <a:defRPr/>
            </a:lvl1pPr>
          </a:lstStyle>
          <a:p>
            <a:pPr>
              <a:defRPr/>
            </a:pPr>
            <a:fld id="{14BA552D-32FC-4D1A-8A04-69321A0967BB}" type="slidenum">
              <a:rPr lang="es-AR"/>
              <a:pPr>
                <a:defRPr/>
              </a:pPr>
              <a:t>‹Nº›</a:t>
            </a:fld>
            <a:endParaRPr lang="es-AR"/>
          </a:p>
        </p:txBody>
      </p:sp>
    </p:spTree>
    <p:extLst>
      <p:ext uri="{BB962C8B-B14F-4D97-AF65-F5344CB8AC3E}">
        <p14:creationId xmlns:p14="http://schemas.microsoft.com/office/powerpoint/2010/main" val="1307996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AR"/>
          </a:p>
        </p:txBody>
      </p:sp>
      <p:sp>
        <p:nvSpPr>
          <p:cNvPr id="4"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5" name="Rectangle 6"/>
          <p:cNvSpPr>
            <a:spLocks noGrp="1" noChangeArrowheads="1"/>
          </p:cNvSpPr>
          <p:nvPr>
            <p:ph type="sldNum" sz="quarter" idx="12"/>
          </p:nvPr>
        </p:nvSpPr>
        <p:spPr>
          <a:ln/>
        </p:spPr>
        <p:txBody>
          <a:bodyPr/>
          <a:lstStyle>
            <a:lvl1pPr>
              <a:defRPr/>
            </a:lvl1pPr>
          </a:lstStyle>
          <a:p>
            <a:pPr>
              <a:defRPr/>
            </a:pPr>
            <a:fld id="{516CC684-2AC4-45A6-8192-4DF1B2F18817}" type="slidenum">
              <a:rPr lang="es-AR"/>
              <a:pPr>
                <a:defRPr/>
              </a:pPr>
              <a:t>‹Nº›</a:t>
            </a:fld>
            <a:endParaRPr lang="es-AR"/>
          </a:p>
        </p:txBody>
      </p:sp>
    </p:spTree>
    <p:extLst>
      <p:ext uri="{BB962C8B-B14F-4D97-AF65-F5344CB8AC3E}">
        <p14:creationId xmlns:p14="http://schemas.microsoft.com/office/powerpoint/2010/main" val="3864592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AR"/>
          </a:p>
        </p:txBody>
      </p:sp>
      <p:sp>
        <p:nvSpPr>
          <p:cNvPr id="3"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4" name="Rectangle 6"/>
          <p:cNvSpPr>
            <a:spLocks noGrp="1" noChangeArrowheads="1"/>
          </p:cNvSpPr>
          <p:nvPr>
            <p:ph type="sldNum" sz="quarter" idx="12"/>
          </p:nvPr>
        </p:nvSpPr>
        <p:spPr>
          <a:ln/>
        </p:spPr>
        <p:txBody>
          <a:bodyPr/>
          <a:lstStyle>
            <a:lvl1pPr>
              <a:defRPr/>
            </a:lvl1pPr>
          </a:lstStyle>
          <a:p>
            <a:pPr>
              <a:defRPr/>
            </a:pPr>
            <a:fld id="{33B06262-A55F-4FD0-9D4C-54560F897E79}" type="slidenum">
              <a:rPr lang="es-AR"/>
              <a:pPr>
                <a:defRPr/>
              </a:pPr>
              <a:t>‹Nº›</a:t>
            </a:fld>
            <a:endParaRPr lang="es-AR"/>
          </a:p>
        </p:txBody>
      </p:sp>
    </p:spTree>
    <p:extLst>
      <p:ext uri="{BB962C8B-B14F-4D97-AF65-F5344CB8AC3E}">
        <p14:creationId xmlns:p14="http://schemas.microsoft.com/office/powerpoint/2010/main" val="2728330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AR"/>
          </a:p>
        </p:txBody>
      </p:sp>
      <p:sp>
        <p:nvSpPr>
          <p:cNvPr id="6"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7" name="Rectangle 6"/>
          <p:cNvSpPr>
            <a:spLocks noGrp="1" noChangeArrowheads="1"/>
          </p:cNvSpPr>
          <p:nvPr>
            <p:ph type="sldNum" sz="quarter" idx="12"/>
          </p:nvPr>
        </p:nvSpPr>
        <p:spPr>
          <a:ln/>
        </p:spPr>
        <p:txBody>
          <a:bodyPr/>
          <a:lstStyle>
            <a:lvl1pPr>
              <a:defRPr/>
            </a:lvl1pPr>
          </a:lstStyle>
          <a:p>
            <a:pPr>
              <a:defRPr/>
            </a:pPr>
            <a:fld id="{9C28FE17-8067-4FDF-A7F9-9F13E7DD4D15}" type="slidenum">
              <a:rPr lang="es-AR"/>
              <a:pPr>
                <a:defRPr/>
              </a:pPr>
              <a:t>‹Nº›</a:t>
            </a:fld>
            <a:endParaRPr lang="es-AR"/>
          </a:p>
        </p:txBody>
      </p:sp>
    </p:spTree>
    <p:extLst>
      <p:ext uri="{BB962C8B-B14F-4D97-AF65-F5344CB8AC3E}">
        <p14:creationId xmlns:p14="http://schemas.microsoft.com/office/powerpoint/2010/main" val="2190805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AR"/>
          </a:p>
        </p:txBody>
      </p:sp>
      <p:sp>
        <p:nvSpPr>
          <p:cNvPr id="6" name="Rectangle 5"/>
          <p:cNvSpPr>
            <a:spLocks noGrp="1" noChangeArrowheads="1"/>
          </p:cNvSpPr>
          <p:nvPr>
            <p:ph type="ftr" sz="quarter" idx="11"/>
          </p:nvPr>
        </p:nvSpPr>
        <p:spPr>
          <a:ln/>
        </p:spPr>
        <p:txBody>
          <a:bodyPr/>
          <a:lstStyle>
            <a:lvl1pPr>
              <a:defRPr/>
            </a:lvl1pPr>
          </a:lstStyle>
          <a:p>
            <a:pPr>
              <a:defRPr/>
            </a:pPr>
            <a:r>
              <a:rPr lang="es-AR"/>
              <a:t>Claudia E. Natenzon - 2009</a:t>
            </a:r>
          </a:p>
        </p:txBody>
      </p:sp>
      <p:sp>
        <p:nvSpPr>
          <p:cNvPr id="7" name="Rectangle 6"/>
          <p:cNvSpPr>
            <a:spLocks noGrp="1" noChangeArrowheads="1"/>
          </p:cNvSpPr>
          <p:nvPr>
            <p:ph type="sldNum" sz="quarter" idx="12"/>
          </p:nvPr>
        </p:nvSpPr>
        <p:spPr>
          <a:ln/>
        </p:spPr>
        <p:txBody>
          <a:bodyPr/>
          <a:lstStyle>
            <a:lvl1pPr>
              <a:defRPr/>
            </a:lvl1pPr>
          </a:lstStyle>
          <a:p>
            <a:pPr>
              <a:defRPr/>
            </a:pPr>
            <a:fld id="{82135F41-D4C4-444A-8690-A902118AEBCF}" type="slidenum">
              <a:rPr lang="es-AR"/>
              <a:pPr>
                <a:defRPr/>
              </a:pPr>
              <a:t>‹Nº›</a:t>
            </a:fld>
            <a:endParaRPr lang="es-AR"/>
          </a:p>
        </p:txBody>
      </p:sp>
    </p:spTree>
    <p:extLst>
      <p:ext uri="{BB962C8B-B14F-4D97-AF65-F5344CB8AC3E}">
        <p14:creationId xmlns:p14="http://schemas.microsoft.com/office/powerpoint/2010/main" val="105016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AR" altLang="es-AR"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AR" altLang="es-AR" smtClean="0"/>
              <a:t>Haga clic para modificar el estilo de texto del patrón</a:t>
            </a:r>
          </a:p>
          <a:p>
            <a:pPr lvl="1"/>
            <a:r>
              <a:rPr lang="es-AR" altLang="es-AR" smtClean="0"/>
              <a:t>Segundo nivel</a:t>
            </a:r>
          </a:p>
          <a:p>
            <a:pPr lvl="2"/>
            <a:r>
              <a:rPr lang="es-AR" altLang="es-AR" smtClean="0"/>
              <a:t>Tercer nivel</a:t>
            </a:r>
          </a:p>
          <a:p>
            <a:pPr lvl="3"/>
            <a:r>
              <a:rPr lang="es-AR" altLang="es-AR" smtClean="0"/>
              <a:t>Cuarto nivel</a:t>
            </a:r>
          </a:p>
          <a:p>
            <a:pPr lvl="4"/>
            <a:r>
              <a:rPr lang="es-AR" altLang="es-AR"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s-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s-AR"/>
              <a:t>Claudia E. Natenzon - 2009</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D4B9DCF3-045F-4A45-805D-33D4B74F9DA3}" type="slidenum">
              <a:rPr lang="es-AR"/>
              <a:pPr>
                <a:defRPr/>
              </a:pPr>
              <a:t>‹Nº›</a:t>
            </a:fld>
            <a:endParaRPr lang="es-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6" r:id="rId14"/>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s-AR">
              <a:solidFill>
                <a:prstClr val="black">
                  <a:tint val="75000"/>
                </a:prstClr>
              </a:solidFill>
              <a:latin typeface="Calibri"/>
              <a:cs typeface="Arial" charset="0"/>
            </a:endParaRPr>
          </a:p>
        </p:txBody>
      </p:sp>
      <p:sp>
        <p:nvSpPr>
          <p:cNvPr id="5" name="4 Marcador de pie de página"/>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s-AR" smtClean="0">
                <a:solidFill>
                  <a:prstClr val="black">
                    <a:tint val="75000"/>
                  </a:prstClr>
                </a:solidFill>
                <a:latin typeface="Calibri"/>
                <a:cs typeface="Arial" charset="0"/>
              </a:rPr>
              <a:t>Claudia E. Natenzon - 2009</a:t>
            </a:r>
            <a:endParaRPr lang="es-AR">
              <a:solidFill>
                <a:prstClr val="black">
                  <a:tint val="75000"/>
                </a:prstClr>
              </a:solidFill>
              <a:latin typeface="Calibri"/>
              <a:cs typeface="Arial" charset="0"/>
            </a:endParaRPr>
          </a:p>
        </p:txBody>
      </p:sp>
      <p:sp>
        <p:nvSpPr>
          <p:cNvPr id="6" name="5 Marcador de número de diapositiva"/>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019DD13-BF84-4412-80D2-AECEB7BF9CCC}" type="slidenum">
              <a:rPr lang="es-AR" smtClean="0">
                <a:solidFill>
                  <a:prstClr val="black">
                    <a:tint val="75000"/>
                  </a:prstClr>
                </a:solidFill>
                <a:latin typeface="Calibri"/>
                <a:cs typeface="Arial" charset="0"/>
              </a:rPr>
              <a:pPr fontAlgn="auto">
                <a:spcBef>
                  <a:spcPts val="0"/>
                </a:spcBef>
                <a:spcAft>
                  <a:spcPts val="0"/>
                </a:spcAft>
              </a:pPr>
              <a:t>‹Nº›</a:t>
            </a:fld>
            <a:endParaRPr lang="es-AR">
              <a:solidFill>
                <a:prstClr val="black">
                  <a:tint val="75000"/>
                </a:prstClr>
              </a:solidFill>
              <a:latin typeface="Calibri"/>
              <a:cs typeface="Arial" charset="0"/>
            </a:endParaRPr>
          </a:p>
        </p:txBody>
      </p:sp>
    </p:spTree>
    <p:extLst>
      <p:ext uri="{BB962C8B-B14F-4D97-AF65-F5344CB8AC3E}">
        <p14:creationId xmlns:p14="http://schemas.microsoft.com/office/powerpoint/2010/main" val="193797027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faculty.ucr.edu/~hanneman/nettext/C11_Cliques.html" TargetMode="External"/><Relationship Id="rId2" Type="http://schemas.openxmlformats.org/officeDocument/2006/relationships/hyperlink" Target="http://faculty.ucr.edu/~hanneman/nettext/C10_Centrality.html" TargetMode="External"/><Relationship Id="rId1" Type="http://schemas.openxmlformats.org/officeDocument/2006/relationships/slideLayout" Target="../slideLayouts/slideLayout2.xml"/><Relationship Id="rId5" Type="http://schemas.openxmlformats.org/officeDocument/2006/relationships/hyperlink" Target="http://revista-redes.rediris.es/" TargetMode="External"/><Relationship Id="rId4" Type="http://schemas.openxmlformats.org/officeDocument/2006/relationships/hyperlink" Target="http://eprints.rclis.org/bitstream/10760/12701/1/Introducci%C3%B3n_al_an%C3%A1lisis_de_redes_EPI.pdf"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hyperlink" Target="https://www.researchgate.net/publication/237638971_CONVIVIR_CON_EL_RIESGO_O_LA_GESTION_DEL_RIESGO1" TargetMode="External"/><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hyperlink" Target="http://www.comunidadandina.org/predecan/doc/libros/PROCESOS_ok.pdf"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01.png"/>
          <p:cNvPicPr>
            <a:picLocks noChangeAspect="1"/>
          </p:cNvPicPr>
          <p:nvPr/>
        </p:nvPicPr>
        <p:blipFill>
          <a:blip r:embed="rId2" cstate="print"/>
          <a:stretch>
            <a:fillRect/>
          </a:stretch>
        </p:blipFill>
        <p:spPr>
          <a:xfrm>
            <a:off x="0" y="1674"/>
            <a:ext cx="9144000" cy="6854653"/>
          </a:xfrm>
          <a:prstGeom prst="rect">
            <a:avLst/>
          </a:prstGeom>
        </p:spPr>
      </p:pic>
    </p:spTree>
    <p:extLst>
      <p:ext uri="{BB962C8B-B14F-4D97-AF65-F5344CB8AC3E}">
        <p14:creationId xmlns:p14="http://schemas.microsoft.com/office/powerpoint/2010/main" val="1601263956"/>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idx="4294967295"/>
          </p:nvPr>
        </p:nvSpPr>
        <p:spPr>
          <a:xfrm>
            <a:off x="468313" y="115888"/>
            <a:ext cx="8085137" cy="1052512"/>
          </a:xfrm>
        </p:spPr>
        <p:txBody>
          <a:bodyPr/>
          <a:lstStyle/>
          <a:p>
            <a:pPr eaLnBrk="1" hangingPunct="1"/>
            <a:r>
              <a:rPr lang="es-AR" altLang="es-AR" b="1" dirty="0" smtClean="0">
                <a:solidFill>
                  <a:srgbClr val="FF0000"/>
                </a:solidFill>
              </a:rPr>
              <a:t>Componentes del riesgo</a:t>
            </a:r>
          </a:p>
        </p:txBody>
      </p:sp>
      <p:graphicFrame>
        <p:nvGraphicFramePr>
          <p:cNvPr id="7" name="Group 30"/>
          <p:cNvGraphicFramePr>
            <a:graphicFrameLocks noGrp="1"/>
          </p:cNvGraphicFramePr>
          <p:nvPr>
            <p:extLst>
              <p:ext uri="{D42A27DB-BD31-4B8C-83A1-F6EECF244321}">
                <p14:modId xmlns:p14="http://schemas.microsoft.com/office/powerpoint/2010/main" val="683451961"/>
              </p:ext>
            </p:extLst>
          </p:nvPr>
        </p:nvGraphicFramePr>
        <p:xfrm>
          <a:off x="467544" y="1341438"/>
          <a:ext cx="8424044" cy="4998408"/>
        </p:xfrm>
        <a:graphic>
          <a:graphicData uri="http://schemas.openxmlformats.org/drawingml/2006/table">
            <a:tbl>
              <a:tblPr/>
              <a:tblGrid>
                <a:gridCol w="2641451"/>
                <a:gridCol w="5782593"/>
              </a:tblGrid>
              <a:tr h="647357">
                <a:tc>
                  <a:txBody>
                    <a:bodyPr/>
                    <a:lstStyle>
                      <a:lvl1pPr algn="l">
                        <a:spcBef>
                          <a:spcPct val="20000"/>
                        </a:spcBef>
                        <a:defRPr sz="2800">
                          <a:solidFill>
                            <a:schemeClr val="tx1"/>
                          </a:solidFill>
                          <a:latin typeface="Arial" pitchFamily="34" charset="0"/>
                        </a:defRPr>
                      </a:lvl1pPr>
                      <a:lvl2pPr algn="l">
                        <a:spcBef>
                          <a:spcPct val="20000"/>
                        </a:spcBef>
                        <a:defRPr sz="2400">
                          <a:solidFill>
                            <a:schemeClr val="tx1"/>
                          </a:solidFill>
                          <a:latin typeface="Arial" pitchFamily="34" charset="0"/>
                        </a:defRPr>
                      </a:lvl2pPr>
                      <a:lvl3pPr algn="l">
                        <a:spcBef>
                          <a:spcPct val="20000"/>
                        </a:spcBef>
                        <a:defRPr sz="2000">
                          <a:solidFill>
                            <a:schemeClr val="tx1"/>
                          </a:solidFill>
                          <a:latin typeface="Arial" pitchFamily="34" charset="0"/>
                        </a:defRPr>
                      </a:lvl3pPr>
                      <a:lvl4pPr algn="l">
                        <a:spcBef>
                          <a:spcPct val="20000"/>
                        </a:spcBef>
                        <a:defRPr>
                          <a:solidFill>
                            <a:schemeClr val="tx1"/>
                          </a:solidFill>
                          <a:latin typeface="Arial" pitchFamily="34" charset="0"/>
                        </a:defRPr>
                      </a:lvl4pPr>
                      <a:lvl5pPr algn="l">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s-ES_tradnl" altLang="es-AR"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s-ES_tradnl" altLang="es-AR"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COMPONENTES</a:t>
                      </a:r>
                      <a:endParaRPr kumimoji="1" lang="en-US" altLang="es-AR" sz="2400" b="1"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41" marR="91441"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defRPr>
                      </a:lvl1pPr>
                      <a:lvl2pPr algn="l">
                        <a:spcBef>
                          <a:spcPct val="20000"/>
                        </a:spcBef>
                        <a:defRPr sz="2400">
                          <a:solidFill>
                            <a:schemeClr val="tx1"/>
                          </a:solidFill>
                          <a:latin typeface="Arial" pitchFamily="34" charset="0"/>
                        </a:defRPr>
                      </a:lvl2pPr>
                      <a:lvl3pPr algn="l">
                        <a:spcBef>
                          <a:spcPct val="20000"/>
                        </a:spcBef>
                        <a:defRPr sz="2000">
                          <a:solidFill>
                            <a:schemeClr val="tx1"/>
                          </a:solidFill>
                          <a:latin typeface="Arial" pitchFamily="34" charset="0"/>
                        </a:defRPr>
                      </a:lvl3pPr>
                      <a:lvl4pPr algn="l">
                        <a:spcBef>
                          <a:spcPct val="20000"/>
                        </a:spcBef>
                        <a:defRPr>
                          <a:solidFill>
                            <a:schemeClr val="tx1"/>
                          </a:solidFill>
                          <a:latin typeface="Arial" pitchFamily="34" charset="0"/>
                        </a:defRPr>
                      </a:lvl4pPr>
                      <a:lvl5pPr algn="l">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s-ES_tradnl" altLang="es-AR"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s-ES_tradnl" altLang="es-AR"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CONOCIMIENTO NECESARIO</a:t>
                      </a:r>
                      <a:endParaRPr kumimoji="1" lang="es-ES_tradnl" altLang="es-AR" sz="2400" b="1"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41" marR="91441"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3867">
                <a:tc>
                  <a:txBody>
                    <a:bodyPr/>
                    <a:lstStyle>
                      <a:lvl1pPr algn="l">
                        <a:spcBef>
                          <a:spcPct val="20000"/>
                        </a:spcBef>
                        <a:defRPr sz="2800">
                          <a:solidFill>
                            <a:schemeClr val="tx1"/>
                          </a:solidFill>
                          <a:latin typeface="Arial" pitchFamily="34" charset="0"/>
                        </a:defRPr>
                      </a:lvl1pPr>
                      <a:lvl2pPr algn="l">
                        <a:spcBef>
                          <a:spcPct val="20000"/>
                        </a:spcBef>
                        <a:defRPr sz="2400">
                          <a:solidFill>
                            <a:schemeClr val="tx1"/>
                          </a:solidFill>
                          <a:latin typeface="Arial" pitchFamily="34" charset="0"/>
                        </a:defRPr>
                      </a:lvl2pPr>
                      <a:lvl3pPr algn="l">
                        <a:spcBef>
                          <a:spcPct val="20000"/>
                        </a:spcBef>
                        <a:defRPr sz="2000">
                          <a:solidFill>
                            <a:schemeClr val="tx1"/>
                          </a:solidFill>
                          <a:latin typeface="Arial" pitchFamily="34" charset="0"/>
                        </a:defRPr>
                      </a:lvl3pPr>
                      <a:lvl4pPr algn="l">
                        <a:spcBef>
                          <a:spcPct val="20000"/>
                        </a:spcBef>
                        <a:defRPr>
                          <a:solidFill>
                            <a:schemeClr val="tx1"/>
                          </a:solidFill>
                          <a:latin typeface="Arial" pitchFamily="34" charset="0"/>
                        </a:defRPr>
                      </a:lvl4pPr>
                      <a:lvl5pPr algn="l">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s-ES_tradnl" altLang="es-AR" sz="2000" b="1" i="0" u="none" strike="noStrike" cap="none" normalizeH="0" baseline="0" dirty="0" smtClean="0">
                          <a:ln>
                            <a:noFill/>
                          </a:ln>
                          <a:solidFill>
                            <a:srgbClr val="969696"/>
                          </a:solidFill>
                          <a:effectLst/>
                          <a:latin typeface="Arial" pitchFamily="34" charset="0"/>
                          <a:ea typeface="Times New Roman" pitchFamily="18" charset="0"/>
                          <a:cs typeface="Arial" pitchFamily="34" charset="0"/>
                        </a:rPr>
                        <a:t>PELIGROSIDAD</a:t>
                      </a:r>
                      <a:endParaRPr kumimoji="1" lang="en-US" altLang="es-AR" sz="2000" b="1" i="0" u="none" strike="noStrike" cap="none" normalizeH="0" baseline="0" dirty="0" smtClean="0">
                        <a:ln>
                          <a:noFill/>
                        </a:ln>
                        <a:solidFill>
                          <a:srgbClr val="969696"/>
                        </a:solidFill>
                        <a:effectLst/>
                        <a:latin typeface="Times New Roman" pitchFamily="18"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s-ES_tradnl" altLang="es-AR"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Potencialidad</a:t>
                      </a:r>
                      <a:endParaRPr kumimoji="1" lang="es-ES_tradnl" altLang="es-AR" sz="20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41" marR="91441"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defRPr>
                      </a:lvl1pPr>
                      <a:lvl2pPr algn="l">
                        <a:spcBef>
                          <a:spcPct val="20000"/>
                        </a:spcBef>
                        <a:defRPr sz="2400">
                          <a:solidFill>
                            <a:schemeClr val="tx1"/>
                          </a:solidFill>
                          <a:latin typeface="Arial" pitchFamily="34" charset="0"/>
                        </a:defRPr>
                      </a:lvl2pPr>
                      <a:lvl3pPr algn="l">
                        <a:spcBef>
                          <a:spcPct val="20000"/>
                        </a:spcBef>
                        <a:defRPr sz="2000">
                          <a:solidFill>
                            <a:schemeClr val="tx1"/>
                          </a:solidFill>
                          <a:latin typeface="Arial" pitchFamily="34" charset="0"/>
                        </a:defRPr>
                      </a:lvl3pPr>
                      <a:lvl4pPr algn="l">
                        <a:spcBef>
                          <a:spcPct val="20000"/>
                        </a:spcBef>
                        <a:defRPr>
                          <a:solidFill>
                            <a:schemeClr val="tx1"/>
                          </a:solidFill>
                          <a:latin typeface="Arial" pitchFamily="34" charset="0"/>
                        </a:defRPr>
                      </a:lvl4pPr>
                      <a:lvl5pPr algn="l">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s-ES_tradnl" altLang="es-AR"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Aspectos físico - naturales del evento o proceso natural desencadenante.</a:t>
                      </a:r>
                      <a:endParaRPr kumimoji="1" lang="en-US" altLang="es-AR" sz="20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41" marR="91441"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3867">
                <a:tc>
                  <a:txBody>
                    <a:bodyPr/>
                    <a:lstStyle>
                      <a:lvl1pPr algn="l">
                        <a:spcBef>
                          <a:spcPct val="20000"/>
                        </a:spcBef>
                        <a:defRPr sz="2800">
                          <a:solidFill>
                            <a:schemeClr val="tx1"/>
                          </a:solidFill>
                          <a:latin typeface="Arial" pitchFamily="34" charset="0"/>
                        </a:defRPr>
                      </a:lvl1pPr>
                      <a:lvl2pPr algn="l">
                        <a:spcBef>
                          <a:spcPct val="20000"/>
                        </a:spcBef>
                        <a:defRPr sz="2400">
                          <a:solidFill>
                            <a:schemeClr val="tx1"/>
                          </a:solidFill>
                          <a:latin typeface="Arial" pitchFamily="34" charset="0"/>
                        </a:defRPr>
                      </a:lvl2pPr>
                      <a:lvl3pPr algn="l">
                        <a:spcBef>
                          <a:spcPct val="20000"/>
                        </a:spcBef>
                        <a:defRPr sz="2000">
                          <a:solidFill>
                            <a:schemeClr val="tx1"/>
                          </a:solidFill>
                          <a:latin typeface="Arial" pitchFamily="34" charset="0"/>
                        </a:defRPr>
                      </a:lvl3pPr>
                      <a:lvl4pPr algn="l">
                        <a:spcBef>
                          <a:spcPct val="20000"/>
                        </a:spcBef>
                        <a:defRPr>
                          <a:solidFill>
                            <a:schemeClr val="tx1"/>
                          </a:solidFill>
                          <a:latin typeface="Arial" pitchFamily="34" charset="0"/>
                        </a:defRPr>
                      </a:lvl4pPr>
                      <a:lvl5pPr algn="l">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s-ES_tradnl" altLang="es-AR" sz="20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VULNERABILIDAD</a:t>
                      </a:r>
                      <a:endParaRPr kumimoji="1" lang="en-US" altLang="es-AR" sz="2000" b="1" i="0" u="none" strike="noStrike" cap="none" normalizeH="0" baseline="0" dirty="0" smtClean="0">
                        <a:ln>
                          <a:noFill/>
                        </a:ln>
                        <a:solidFill>
                          <a:srgbClr val="FF0000"/>
                        </a:solidFill>
                        <a:effectLst/>
                        <a:latin typeface="Times New Roman" pitchFamily="18"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s-ES_tradnl" altLang="es-AR"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Estructuras sociales</a:t>
                      </a:r>
                      <a:endParaRPr kumimoji="1" lang="es-ES_tradnl" altLang="es-AR" sz="20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41" marR="91441"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defRPr>
                      </a:lvl1pPr>
                      <a:lvl2pPr algn="l">
                        <a:spcBef>
                          <a:spcPct val="20000"/>
                        </a:spcBef>
                        <a:defRPr sz="2400">
                          <a:solidFill>
                            <a:schemeClr val="tx1"/>
                          </a:solidFill>
                          <a:latin typeface="Arial" pitchFamily="34" charset="0"/>
                        </a:defRPr>
                      </a:lvl2pPr>
                      <a:lvl3pPr algn="l">
                        <a:spcBef>
                          <a:spcPct val="20000"/>
                        </a:spcBef>
                        <a:defRPr sz="2000">
                          <a:solidFill>
                            <a:schemeClr val="tx1"/>
                          </a:solidFill>
                          <a:latin typeface="Arial" pitchFamily="34" charset="0"/>
                        </a:defRPr>
                      </a:lvl3pPr>
                      <a:lvl4pPr algn="l">
                        <a:spcBef>
                          <a:spcPct val="20000"/>
                        </a:spcBef>
                        <a:defRPr>
                          <a:solidFill>
                            <a:schemeClr val="tx1"/>
                          </a:solidFill>
                          <a:latin typeface="Arial" pitchFamily="34" charset="0"/>
                        </a:defRPr>
                      </a:lvl4pPr>
                      <a:lvl5pPr algn="l">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s-ES_tradnl" altLang="es-AR"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Aspectos socioeconómicos comprobables del estado antecedente de los grupos sociales involucrados.</a:t>
                      </a:r>
                      <a:endParaRPr kumimoji="1" lang="en-US" altLang="es-AR" sz="20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41" marR="91441"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3867">
                <a:tc>
                  <a:txBody>
                    <a:bodyPr/>
                    <a:lstStyle>
                      <a:lvl1pPr algn="l">
                        <a:spcBef>
                          <a:spcPct val="20000"/>
                        </a:spcBef>
                        <a:defRPr sz="2800">
                          <a:solidFill>
                            <a:schemeClr val="tx1"/>
                          </a:solidFill>
                          <a:latin typeface="Arial" pitchFamily="34" charset="0"/>
                        </a:defRPr>
                      </a:lvl1pPr>
                      <a:lvl2pPr algn="l">
                        <a:spcBef>
                          <a:spcPct val="20000"/>
                        </a:spcBef>
                        <a:defRPr sz="2400">
                          <a:solidFill>
                            <a:schemeClr val="tx1"/>
                          </a:solidFill>
                          <a:latin typeface="Arial" pitchFamily="34" charset="0"/>
                        </a:defRPr>
                      </a:lvl2pPr>
                      <a:lvl3pPr algn="l">
                        <a:spcBef>
                          <a:spcPct val="20000"/>
                        </a:spcBef>
                        <a:defRPr sz="2000">
                          <a:solidFill>
                            <a:schemeClr val="tx1"/>
                          </a:solidFill>
                          <a:latin typeface="Arial" pitchFamily="34" charset="0"/>
                        </a:defRPr>
                      </a:lvl3pPr>
                      <a:lvl4pPr algn="l">
                        <a:spcBef>
                          <a:spcPct val="20000"/>
                        </a:spcBef>
                        <a:defRPr>
                          <a:solidFill>
                            <a:schemeClr val="tx1"/>
                          </a:solidFill>
                          <a:latin typeface="Arial" pitchFamily="34" charset="0"/>
                        </a:defRPr>
                      </a:lvl4pPr>
                      <a:lvl5pPr algn="l">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s-ES_tradnl" altLang="es-AR" sz="2000" b="1" i="0" u="none" strike="noStrike" cap="none" normalizeH="0" baseline="0" dirty="0" smtClean="0">
                          <a:ln>
                            <a:noFill/>
                          </a:ln>
                          <a:solidFill>
                            <a:srgbClr val="009900"/>
                          </a:solidFill>
                          <a:effectLst/>
                          <a:latin typeface="Arial" pitchFamily="34" charset="0"/>
                          <a:ea typeface="Times New Roman" pitchFamily="18" charset="0"/>
                          <a:cs typeface="Arial" pitchFamily="34" charset="0"/>
                        </a:rPr>
                        <a:t>EXPOSICIÓN</a:t>
                      </a:r>
                      <a:endParaRPr kumimoji="1" lang="en-US" altLang="es-AR" sz="2000" b="1" i="0" u="none" strike="noStrike" cap="none" normalizeH="0" baseline="0" dirty="0" smtClean="0">
                        <a:ln>
                          <a:noFill/>
                        </a:ln>
                        <a:solidFill>
                          <a:srgbClr val="009900"/>
                        </a:solidFill>
                        <a:effectLst/>
                        <a:latin typeface="Times New Roman" pitchFamily="18"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s-ES_tradnl" altLang="es-AR"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Impacto material</a:t>
                      </a:r>
                      <a:endParaRPr kumimoji="1" lang="es-ES_tradnl" altLang="es-AR" sz="20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41" marR="91441"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defRPr>
                      </a:lvl1pPr>
                      <a:lvl2pPr algn="l">
                        <a:spcBef>
                          <a:spcPct val="20000"/>
                        </a:spcBef>
                        <a:defRPr sz="2400">
                          <a:solidFill>
                            <a:schemeClr val="tx1"/>
                          </a:solidFill>
                          <a:latin typeface="Arial" pitchFamily="34" charset="0"/>
                        </a:defRPr>
                      </a:lvl2pPr>
                      <a:lvl3pPr algn="l">
                        <a:spcBef>
                          <a:spcPct val="20000"/>
                        </a:spcBef>
                        <a:defRPr sz="2000">
                          <a:solidFill>
                            <a:schemeClr val="tx1"/>
                          </a:solidFill>
                          <a:latin typeface="Arial" pitchFamily="34" charset="0"/>
                        </a:defRPr>
                      </a:lvl3pPr>
                      <a:lvl4pPr algn="l">
                        <a:spcBef>
                          <a:spcPct val="20000"/>
                        </a:spcBef>
                        <a:defRPr>
                          <a:solidFill>
                            <a:schemeClr val="tx1"/>
                          </a:solidFill>
                          <a:latin typeface="Arial" pitchFamily="34" charset="0"/>
                        </a:defRPr>
                      </a:lvl4pPr>
                      <a:lvl5pPr algn="l">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s-ES_tradnl" altLang="es-AR"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Aspectos territoriales y poblacionales. Número de personas, bienes materiales; su distribución.</a:t>
                      </a:r>
                      <a:endParaRPr kumimoji="1" lang="en-US" altLang="es-AR"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91441" marR="91441"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043867">
                <a:tc>
                  <a:txBody>
                    <a:bodyPr/>
                    <a:lstStyle>
                      <a:lvl1pPr algn="l">
                        <a:spcBef>
                          <a:spcPct val="20000"/>
                        </a:spcBef>
                        <a:defRPr sz="2800">
                          <a:solidFill>
                            <a:schemeClr val="tx1"/>
                          </a:solidFill>
                          <a:latin typeface="Arial" pitchFamily="34" charset="0"/>
                        </a:defRPr>
                      </a:lvl1pPr>
                      <a:lvl2pPr algn="l">
                        <a:spcBef>
                          <a:spcPct val="20000"/>
                        </a:spcBef>
                        <a:defRPr sz="2400">
                          <a:solidFill>
                            <a:schemeClr val="tx1"/>
                          </a:solidFill>
                          <a:latin typeface="Arial" pitchFamily="34" charset="0"/>
                        </a:defRPr>
                      </a:lvl2pPr>
                      <a:lvl3pPr algn="l">
                        <a:spcBef>
                          <a:spcPct val="20000"/>
                        </a:spcBef>
                        <a:defRPr sz="2000">
                          <a:solidFill>
                            <a:schemeClr val="tx1"/>
                          </a:solidFill>
                          <a:latin typeface="Arial" pitchFamily="34" charset="0"/>
                        </a:defRPr>
                      </a:lvl3pPr>
                      <a:lvl4pPr algn="l">
                        <a:spcBef>
                          <a:spcPct val="20000"/>
                        </a:spcBef>
                        <a:defRPr>
                          <a:solidFill>
                            <a:schemeClr val="tx1"/>
                          </a:solidFill>
                          <a:latin typeface="Arial" pitchFamily="34" charset="0"/>
                        </a:defRPr>
                      </a:lvl4pPr>
                      <a:lvl5pPr algn="l">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s-ES_tradnl" altLang="es-AR" sz="2000" b="1" i="0" u="none" strike="noStrike" cap="none" normalizeH="0" baseline="0" dirty="0" smtClean="0">
                          <a:ln>
                            <a:noFill/>
                          </a:ln>
                          <a:solidFill>
                            <a:srgbClr val="D60093"/>
                          </a:solidFill>
                          <a:effectLst/>
                          <a:latin typeface="Arial" pitchFamily="34" charset="0"/>
                          <a:ea typeface="Times New Roman" pitchFamily="18" charset="0"/>
                          <a:cs typeface="Arial" pitchFamily="34" charset="0"/>
                        </a:rPr>
                        <a:t>INCERTIDUMBRE</a:t>
                      </a:r>
                      <a:endParaRPr kumimoji="1" lang="en-US" altLang="es-AR" sz="2000" b="1" i="0" u="none" strike="noStrike" cap="none" normalizeH="0" baseline="0" dirty="0" smtClean="0">
                        <a:ln>
                          <a:noFill/>
                        </a:ln>
                        <a:solidFill>
                          <a:srgbClr val="D60093"/>
                        </a:solidFill>
                        <a:effectLst/>
                        <a:latin typeface="Times New Roman" pitchFamily="18"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s-ES_tradnl" altLang="es-AR"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Percepción, decisiones</a:t>
                      </a:r>
                      <a:endParaRPr kumimoji="1" lang="es-AR" altLang="es-AR"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91441" marR="91441"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itchFamily="34" charset="0"/>
                        </a:defRPr>
                      </a:lvl1pPr>
                      <a:lvl2pPr algn="l">
                        <a:spcBef>
                          <a:spcPct val="20000"/>
                        </a:spcBef>
                        <a:defRPr sz="2400">
                          <a:solidFill>
                            <a:schemeClr val="tx1"/>
                          </a:solidFill>
                          <a:latin typeface="Arial" pitchFamily="34" charset="0"/>
                        </a:defRPr>
                      </a:lvl2pPr>
                      <a:lvl3pPr algn="l">
                        <a:spcBef>
                          <a:spcPct val="20000"/>
                        </a:spcBef>
                        <a:defRPr sz="2000">
                          <a:solidFill>
                            <a:schemeClr val="tx1"/>
                          </a:solidFill>
                          <a:latin typeface="Arial" pitchFamily="34" charset="0"/>
                        </a:defRPr>
                      </a:lvl3pPr>
                      <a:lvl4pPr algn="l">
                        <a:spcBef>
                          <a:spcPct val="20000"/>
                        </a:spcBef>
                        <a:defRPr>
                          <a:solidFill>
                            <a:schemeClr val="tx1"/>
                          </a:solidFill>
                          <a:latin typeface="Arial" pitchFamily="34" charset="0"/>
                        </a:defRPr>
                      </a:lvl4pPr>
                      <a:lvl5pPr algn="l">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s-ES_tradnl" altLang="es-AR"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Aspectos políticos y de percepción de los grupos sociales involucrados. Valores e intereses en juego.</a:t>
                      </a:r>
                      <a:endParaRPr kumimoji="1" lang="en-US" altLang="es-AR" sz="20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endParaRPr>
                    </a:p>
                  </a:txBody>
                  <a:tcPr marL="91441" marR="91441"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977478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ChangeArrowheads="1"/>
          </p:cNvSpPr>
          <p:nvPr/>
        </p:nvSpPr>
        <p:spPr bwMode="auto">
          <a:xfrm>
            <a:off x="1835150" y="1412875"/>
            <a:ext cx="2592388" cy="2303463"/>
          </a:xfrm>
          <a:prstGeom prst="rect">
            <a:avLst/>
          </a:prstGeom>
          <a:solidFill>
            <a:schemeClr val="bg2"/>
          </a:solidFill>
          <a:ln w="9525">
            <a:solidFill>
              <a:schemeClr val="tx1"/>
            </a:solidFill>
            <a:miter lim="800000"/>
            <a:headEnd/>
            <a:tailEnd/>
          </a:ln>
        </p:spPr>
        <p:txBody>
          <a:bodyPr wrap="none" anchor="ctr"/>
          <a:lstStyle/>
          <a:p>
            <a:pPr algn="ctr"/>
            <a:r>
              <a:rPr lang="es-ES"/>
              <a:t>Peligrosidad</a:t>
            </a:r>
            <a:endParaRPr lang="es-AR"/>
          </a:p>
        </p:txBody>
      </p:sp>
      <p:sp>
        <p:nvSpPr>
          <p:cNvPr id="18436" name="Rectangle 3"/>
          <p:cNvSpPr>
            <a:spLocks noChangeArrowheads="1"/>
          </p:cNvSpPr>
          <p:nvPr/>
        </p:nvSpPr>
        <p:spPr bwMode="auto">
          <a:xfrm>
            <a:off x="1835150" y="4076700"/>
            <a:ext cx="2592388" cy="2303463"/>
          </a:xfrm>
          <a:prstGeom prst="rect">
            <a:avLst/>
          </a:prstGeom>
          <a:solidFill>
            <a:srgbClr val="D60093"/>
          </a:solidFill>
          <a:ln w="9525">
            <a:solidFill>
              <a:schemeClr val="tx1"/>
            </a:solidFill>
            <a:miter lim="800000"/>
            <a:headEnd/>
            <a:tailEnd/>
          </a:ln>
        </p:spPr>
        <p:txBody>
          <a:bodyPr wrap="none" anchor="ctr"/>
          <a:lstStyle/>
          <a:p>
            <a:pPr algn="ctr"/>
            <a:r>
              <a:rPr lang="es-ES"/>
              <a:t>Incertidumbre</a:t>
            </a:r>
            <a:endParaRPr lang="es-AR"/>
          </a:p>
        </p:txBody>
      </p:sp>
      <p:sp>
        <p:nvSpPr>
          <p:cNvPr id="18437" name="Rectangle 4"/>
          <p:cNvSpPr>
            <a:spLocks noGrp="1" noChangeArrowheads="1"/>
          </p:cNvSpPr>
          <p:nvPr>
            <p:ph type="title"/>
          </p:nvPr>
        </p:nvSpPr>
        <p:spPr>
          <a:xfrm>
            <a:off x="457200" y="274638"/>
            <a:ext cx="8229600" cy="850900"/>
          </a:xfrm>
        </p:spPr>
        <p:txBody>
          <a:bodyPr/>
          <a:lstStyle/>
          <a:p>
            <a:pPr eaLnBrk="1" hangingPunct="1"/>
            <a:r>
              <a:rPr lang="es-AR" sz="3600" dirty="0" smtClean="0">
                <a:solidFill>
                  <a:schemeClr val="tx1"/>
                </a:solidFill>
              </a:rPr>
              <a:t>Riesgo y Catástrofes: Componentes</a:t>
            </a:r>
          </a:p>
        </p:txBody>
      </p:sp>
      <p:sp>
        <p:nvSpPr>
          <p:cNvPr id="18438" name="Rectangle 5"/>
          <p:cNvSpPr>
            <a:spLocks noChangeArrowheads="1"/>
          </p:cNvSpPr>
          <p:nvPr/>
        </p:nvSpPr>
        <p:spPr bwMode="auto">
          <a:xfrm>
            <a:off x="4787900" y="1412875"/>
            <a:ext cx="2592388" cy="2303463"/>
          </a:xfrm>
          <a:prstGeom prst="rect">
            <a:avLst/>
          </a:prstGeom>
          <a:solidFill>
            <a:srgbClr val="008000"/>
          </a:solidFill>
          <a:ln w="9525">
            <a:solidFill>
              <a:schemeClr val="tx1"/>
            </a:solidFill>
            <a:miter lim="800000"/>
            <a:headEnd/>
            <a:tailEnd/>
          </a:ln>
        </p:spPr>
        <p:txBody>
          <a:bodyPr wrap="none" anchor="ctr"/>
          <a:lstStyle/>
          <a:p>
            <a:pPr algn="ctr"/>
            <a:r>
              <a:rPr lang="es-ES"/>
              <a:t>Exposición</a:t>
            </a:r>
            <a:endParaRPr lang="es-AR"/>
          </a:p>
        </p:txBody>
      </p:sp>
      <p:sp>
        <p:nvSpPr>
          <p:cNvPr id="18439" name="Rectangle 6"/>
          <p:cNvSpPr>
            <a:spLocks noChangeArrowheads="1"/>
          </p:cNvSpPr>
          <p:nvPr/>
        </p:nvSpPr>
        <p:spPr bwMode="auto">
          <a:xfrm>
            <a:off x="4787900" y="4076700"/>
            <a:ext cx="2592388" cy="2303463"/>
          </a:xfrm>
          <a:prstGeom prst="rect">
            <a:avLst/>
          </a:prstGeom>
          <a:solidFill>
            <a:srgbClr val="FF0000"/>
          </a:solidFill>
          <a:ln w="9525">
            <a:solidFill>
              <a:schemeClr val="tx1"/>
            </a:solidFill>
            <a:miter lim="800000"/>
            <a:headEnd/>
            <a:tailEnd/>
          </a:ln>
        </p:spPr>
        <p:txBody>
          <a:bodyPr wrap="none" anchor="ctr"/>
          <a:lstStyle/>
          <a:p>
            <a:pPr algn="ctr"/>
            <a:r>
              <a:rPr lang="es-ES"/>
              <a:t>Vulnerabilidad</a:t>
            </a:r>
            <a:endParaRPr lang="es-AR"/>
          </a:p>
        </p:txBody>
      </p:sp>
      <p:cxnSp>
        <p:nvCxnSpPr>
          <p:cNvPr id="18440" name="AutoShape 7"/>
          <p:cNvCxnSpPr>
            <a:cxnSpLocks noChangeShapeType="1"/>
          </p:cNvCxnSpPr>
          <p:nvPr/>
        </p:nvCxnSpPr>
        <p:spPr bwMode="auto">
          <a:xfrm>
            <a:off x="4427538" y="2565400"/>
            <a:ext cx="360362" cy="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8441" name="AutoShape 8"/>
          <p:cNvCxnSpPr>
            <a:cxnSpLocks noChangeShapeType="1"/>
          </p:cNvCxnSpPr>
          <p:nvPr/>
        </p:nvCxnSpPr>
        <p:spPr bwMode="auto">
          <a:xfrm>
            <a:off x="3132138" y="3716338"/>
            <a:ext cx="0" cy="36036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8442" name="AutoShape 9"/>
          <p:cNvCxnSpPr>
            <a:cxnSpLocks noChangeShapeType="1"/>
          </p:cNvCxnSpPr>
          <p:nvPr/>
        </p:nvCxnSpPr>
        <p:spPr bwMode="auto">
          <a:xfrm>
            <a:off x="6084888" y="3716338"/>
            <a:ext cx="0" cy="360362"/>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8443" name="AutoShape 10"/>
          <p:cNvCxnSpPr>
            <a:cxnSpLocks noChangeShapeType="1"/>
            <a:endCxn id="18439" idx="1"/>
          </p:cNvCxnSpPr>
          <p:nvPr/>
        </p:nvCxnSpPr>
        <p:spPr bwMode="auto">
          <a:xfrm>
            <a:off x="4427538" y="5229225"/>
            <a:ext cx="360362" cy="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8444" name="Line 11"/>
          <p:cNvSpPr>
            <a:spLocks noChangeShapeType="1"/>
          </p:cNvSpPr>
          <p:nvPr/>
        </p:nvSpPr>
        <p:spPr bwMode="auto">
          <a:xfrm flipV="1">
            <a:off x="1476375" y="1052513"/>
            <a:ext cx="5040313" cy="4537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18445" name="Line 12"/>
          <p:cNvSpPr>
            <a:spLocks noChangeShapeType="1"/>
          </p:cNvSpPr>
          <p:nvPr/>
        </p:nvSpPr>
        <p:spPr bwMode="auto">
          <a:xfrm flipV="1">
            <a:off x="2700338" y="2060575"/>
            <a:ext cx="5184775" cy="4797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18446" name="Text Box 13"/>
          <p:cNvSpPr txBox="1">
            <a:spLocks noChangeArrowheads="1"/>
          </p:cNvSpPr>
          <p:nvPr/>
        </p:nvSpPr>
        <p:spPr bwMode="auto">
          <a:xfrm>
            <a:off x="468313" y="2133600"/>
            <a:ext cx="1150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s-ES"/>
          </a:p>
        </p:txBody>
      </p:sp>
      <p:sp>
        <p:nvSpPr>
          <p:cNvPr id="18447" name="Text Box 14"/>
          <p:cNvSpPr txBox="1">
            <a:spLocks noChangeArrowheads="1"/>
          </p:cNvSpPr>
          <p:nvPr/>
        </p:nvSpPr>
        <p:spPr bwMode="auto">
          <a:xfrm>
            <a:off x="2627313" y="2492375"/>
            <a:ext cx="1150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s-ES"/>
          </a:p>
        </p:txBody>
      </p:sp>
      <p:sp>
        <p:nvSpPr>
          <p:cNvPr id="18448" name="Text Box 15"/>
          <p:cNvSpPr txBox="1">
            <a:spLocks noChangeArrowheads="1"/>
          </p:cNvSpPr>
          <p:nvPr/>
        </p:nvSpPr>
        <p:spPr bwMode="auto">
          <a:xfrm>
            <a:off x="5651500" y="2492375"/>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s-ES"/>
          </a:p>
        </p:txBody>
      </p:sp>
      <p:sp>
        <p:nvSpPr>
          <p:cNvPr id="18449" name="Text Box 16"/>
          <p:cNvSpPr txBox="1">
            <a:spLocks noChangeArrowheads="1"/>
          </p:cNvSpPr>
          <p:nvPr/>
        </p:nvSpPr>
        <p:spPr bwMode="auto">
          <a:xfrm>
            <a:off x="323850" y="1412875"/>
            <a:ext cx="1223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t>Ciencias Naturales</a:t>
            </a:r>
            <a:endParaRPr lang="es-AR"/>
          </a:p>
        </p:txBody>
      </p:sp>
      <p:sp>
        <p:nvSpPr>
          <p:cNvPr id="18450" name="Text Box 17"/>
          <p:cNvSpPr txBox="1">
            <a:spLocks noChangeArrowheads="1"/>
          </p:cNvSpPr>
          <p:nvPr/>
        </p:nvSpPr>
        <p:spPr bwMode="auto">
          <a:xfrm>
            <a:off x="7812088" y="5524500"/>
            <a:ext cx="1152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t>CienciasSociales </a:t>
            </a:r>
            <a:endParaRPr lang="es-AR"/>
          </a:p>
        </p:txBody>
      </p:sp>
      <p:sp>
        <p:nvSpPr>
          <p:cNvPr id="18451" name="Text Box 18"/>
          <p:cNvSpPr txBox="1">
            <a:spLocks noChangeArrowheads="1"/>
          </p:cNvSpPr>
          <p:nvPr/>
        </p:nvSpPr>
        <p:spPr bwMode="auto">
          <a:xfrm>
            <a:off x="7991475" y="1125538"/>
            <a:ext cx="11525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t>Uso del suelo y planifi-cación</a:t>
            </a:r>
            <a:endParaRPr lang="es-AR"/>
          </a:p>
        </p:txBody>
      </p:sp>
      <p:sp>
        <p:nvSpPr>
          <p:cNvPr id="18452" name="Text Box 19"/>
          <p:cNvSpPr txBox="1">
            <a:spLocks noChangeArrowheads="1"/>
          </p:cNvSpPr>
          <p:nvPr/>
        </p:nvSpPr>
        <p:spPr bwMode="auto">
          <a:xfrm>
            <a:off x="395288" y="5516563"/>
            <a:ext cx="1152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a:t>Política, Cultura</a:t>
            </a:r>
            <a:endParaRPr lang="es-AR"/>
          </a:p>
        </p:txBody>
      </p:sp>
    </p:spTree>
    <p:extLst>
      <p:ext uri="{BB962C8B-B14F-4D97-AF65-F5344CB8AC3E}">
        <p14:creationId xmlns:p14="http://schemas.microsoft.com/office/powerpoint/2010/main" val="3742497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827088" y="404813"/>
            <a:ext cx="2590800" cy="2089150"/>
            <a:chOff x="930" y="663"/>
            <a:chExt cx="3719" cy="3356"/>
          </a:xfrm>
        </p:grpSpPr>
        <p:sp>
          <p:nvSpPr>
            <p:cNvPr id="30730" name="Rectangle 3"/>
            <p:cNvSpPr>
              <a:spLocks noChangeArrowheads="1"/>
            </p:cNvSpPr>
            <p:nvPr/>
          </p:nvSpPr>
          <p:spPr bwMode="auto">
            <a:xfrm>
              <a:off x="1156" y="890"/>
              <a:ext cx="1633" cy="1451"/>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ES" altLang="es-AR" sz="1200">
                  <a:cs typeface="Arial" charset="0"/>
                </a:rPr>
                <a:t>Peligrosidad</a:t>
              </a:r>
              <a:endParaRPr lang="es-AR" altLang="es-AR" sz="1200">
                <a:cs typeface="Arial" charset="0"/>
              </a:endParaRPr>
            </a:p>
          </p:txBody>
        </p:sp>
        <p:sp>
          <p:nvSpPr>
            <p:cNvPr id="30731" name="Rectangle 4"/>
            <p:cNvSpPr>
              <a:spLocks noChangeArrowheads="1"/>
            </p:cNvSpPr>
            <p:nvPr/>
          </p:nvSpPr>
          <p:spPr bwMode="auto">
            <a:xfrm>
              <a:off x="1156" y="2568"/>
              <a:ext cx="1633" cy="1451"/>
            </a:xfrm>
            <a:prstGeom prst="rect">
              <a:avLst/>
            </a:prstGeom>
            <a:solidFill>
              <a:srgbClr val="D6009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ES" altLang="es-AR" sz="1200">
                  <a:cs typeface="Arial" charset="0"/>
                </a:rPr>
                <a:t>Incertidumbre</a:t>
              </a:r>
              <a:endParaRPr lang="es-AR" altLang="es-AR" sz="1200">
                <a:cs typeface="Arial" charset="0"/>
              </a:endParaRPr>
            </a:p>
          </p:txBody>
        </p:sp>
        <p:sp>
          <p:nvSpPr>
            <p:cNvPr id="30732" name="Rectangle 5"/>
            <p:cNvSpPr>
              <a:spLocks noChangeArrowheads="1"/>
            </p:cNvSpPr>
            <p:nvPr/>
          </p:nvSpPr>
          <p:spPr bwMode="auto">
            <a:xfrm>
              <a:off x="3016" y="890"/>
              <a:ext cx="1633" cy="1451"/>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ES" altLang="es-AR" sz="1200">
                  <a:cs typeface="Arial" charset="0"/>
                </a:rPr>
                <a:t>Exposición</a:t>
              </a:r>
              <a:endParaRPr lang="es-AR" altLang="es-AR" sz="1200">
                <a:cs typeface="Arial" charset="0"/>
              </a:endParaRPr>
            </a:p>
          </p:txBody>
        </p:sp>
        <p:sp>
          <p:nvSpPr>
            <p:cNvPr id="30733" name="Rectangle 6"/>
            <p:cNvSpPr>
              <a:spLocks noChangeArrowheads="1"/>
            </p:cNvSpPr>
            <p:nvPr/>
          </p:nvSpPr>
          <p:spPr bwMode="auto">
            <a:xfrm>
              <a:off x="3016" y="2568"/>
              <a:ext cx="1633" cy="1451"/>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ES" altLang="es-AR" sz="1200">
                  <a:cs typeface="Arial" charset="0"/>
                </a:rPr>
                <a:t>Vulnerabilidad</a:t>
              </a:r>
              <a:endParaRPr lang="es-AR" altLang="es-AR" sz="1200">
                <a:cs typeface="Arial" charset="0"/>
              </a:endParaRPr>
            </a:p>
          </p:txBody>
        </p:sp>
        <p:cxnSp>
          <p:nvCxnSpPr>
            <p:cNvPr id="30734" name="AutoShape 7"/>
            <p:cNvCxnSpPr>
              <a:cxnSpLocks noChangeShapeType="1"/>
            </p:cNvCxnSpPr>
            <p:nvPr/>
          </p:nvCxnSpPr>
          <p:spPr bwMode="auto">
            <a:xfrm>
              <a:off x="2789" y="1616"/>
              <a:ext cx="227" cy="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5" name="AutoShape 8"/>
            <p:cNvCxnSpPr>
              <a:cxnSpLocks noChangeShapeType="1"/>
              <a:endCxn id="30733" idx="1"/>
            </p:cNvCxnSpPr>
            <p:nvPr/>
          </p:nvCxnSpPr>
          <p:spPr bwMode="auto">
            <a:xfrm>
              <a:off x="2789" y="3294"/>
              <a:ext cx="227" cy="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6" name="Line 9"/>
            <p:cNvSpPr>
              <a:spLocks noChangeShapeType="1"/>
            </p:cNvSpPr>
            <p:nvPr/>
          </p:nvSpPr>
          <p:spPr bwMode="auto">
            <a:xfrm flipV="1">
              <a:off x="930" y="663"/>
              <a:ext cx="3175" cy="28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grpSp>
      <p:sp>
        <p:nvSpPr>
          <p:cNvPr id="30723" name="AutoShape 10"/>
          <p:cNvSpPr>
            <a:spLocks noChangeArrowheads="1"/>
          </p:cNvSpPr>
          <p:nvPr/>
        </p:nvSpPr>
        <p:spPr bwMode="auto">
          <a:xfrm>
            <a:off x="3995738" y="1557338"/>
            <a:ext cx="976312"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s-AR" altLang="es-AR" sz="1800"/>
          </a:p>
        </p:txBody>
      </p:sp>
      <p:sp>
        <p:nvSpPr>
          <p:cNvPr id="30724" name="Oval 11"/>
          <p:cNvSpPr>
            <a:spLocks noChangeArrowheads="1"/>
          </p:cNvSpPr>
          <p:nvPr/>
        </p:nvSpPr>
        <p:spPr bwMode="auto">
          <a:xfrm>
            <a:off x="5148263" y="404813"/>
            <a:ext cx="3384550" cy="3095625"/>
          </a:xfrm>
          <a:prstGeom prst="ellipse">
            <a:avLst/>
          </a:prstGeom>
          <a:solidFill>
            <a:srgbClr val="D20E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ES" altLang="es-AR" sz="1800">
                <a:cs typeface="Arial" charset="0"/>
              </a:rPr>
              <a:t>Incertidumbre</a:t>
            </a:r>
            <a:endParaRPr lang="es-AR" altLang="es-AR" sz="1800">
              <a:cs typeface="Arial" charset="0"/>
            </a:endParaRPr>
          </a:p>
          <a:p>
            <a:pPr algn="ctr" eaLnBrk="1" hangingPunct="1">
              <a:spcBef>
                <a:spcPct val="0"/>
              </a:spcBef>
              <a:buFontTx/>
              <a:buNone/>
            </a:pPr>
            <a:endParaRPr lang="es-CR" altLang="es-AR" sz="1800">
              <a:cs typeface="Arial" charset="0"/>
            </a:endParaRPr>
          </a:p>
        </p:txBody>
      </p:sp>
      <p:sp>
        <p:nvSpPr>
          <p:cNvPr id="30725" name="Text Box 12"/>
          <p:cNvSpPr txBox="1">
            <a:spLocks noChangeArrowheads="1"/>
          </p:cNvSpPr>
          <p:nvPr/>
        </p:nvSpPr>
        <p:spPr bwMode="auto">
          <a:xfrm>
            <a:off x="467545" y="3659981"/>
            <a:ext cx="8352928"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s-ES" altLang="es-AR" sz="2000" dirty="0">
                <a:cs typeface="Arial" charset="0"/>
              </a:rPr>
              <a:t> </a:t>
            </a:r>
            <a:r>
              <a:rPr lang="es-ES" altLang="es-AR" sz="2400" dirty="0">
                <a:cs typeface="Arial" charset="0"/>
              </a:rPr>
              <a:t>La </a:t>
            </a:r>
            <a:r>
              <a:rPr lang="es-ES" altLang="es-AR" sz="2400" b="1" dirty="0">
                <a:solidFill>
                  <a:srgbClr val="CC0099"/>
                </a:solidFill>
                <a:cs typeface="Arial" charset="0"/>
              </a:rPr>
              <a:t>incertidumbre</a:t>
            </a:r>
            <a:r>
              <a:rPr lang="es-ES" altLang="es-AR" sz="2400" dirty="0">
                <a:cs typeface="Arial" charset="0"/>
              </a:rPr>
              <a:t> puede manejarse cuando se reconoce su existencia. De esta forma </a:t>
            </a:r>
            <a:r>
              <a:rPr lang="es-ES" altLang="es-AR" sz="2400" b="1" dirty="0">
                <a:cs typeface="Arial" charset="0"/>
              </a:rPr>
              <a:t>se sabe lo que no se sabe</a:t>
            </a:r>
            <a:r>
              <a:rPr lang="es-ES" altLang="es-AR" sz="2400" dirty="0">
                <a:cs typeface="Arial" charset="0"/>
              </a:rPr>
              <a:t> y, en consecuencia, entra dentro del riesgo como una componente más. </a:t>
            </a:r>
          </a:p>
          <a:p>
            <a:pPr eaLnBrk="1" hangingPunct="1">
              <a:spcBef>
                <a:spcPct val="50000"/>
              </a:spcBef>
            </a:pPr>
            <a:r>
              <a:rPr lang="es-ES" altLang="es-AR" sz="2400" dirty="0">
                <a:cs typeface="Arial" charset="0"/>
              </a:rPr>
              <a:t> Si no se reconoce la existencia </a:t>
            </a:r>
            <a:r>
              <a:rPr lang="es-ES" altLang="es-AR" sz="2400" dirty="0" smtClean="0">
                <a:cs typeface="Arial" charset="0"/>
              </a:rPr>
              <a:t>ella </a:t>
            </a:r>
            <a:r>
              <a:rPr lang="es-ES" altLang="es-AR" sz="2400" dirty="0">
                <a:cs typeface="Arial" charset="0"/>
              </a:rPr>
              <a:t>predomina y </a:t>
            </a:r>
            <a:r>
              <a:rPr lang="es-ES" altLang="es-AR" sz="2400" b="1" dirty="0">
                <a:cs typeface="Arial" charset="0"/>
              </a:rPr>
              <a:t>anula las posibilidades</a:t>
            </a:r>
            <a:r>
              <a:rPr lang="es-ES" altLang="es-AR" sz="2400" dirty="0">
                <a:cs typeface="Arial" charset="0"/>
              </a:rPr>
              <a:t> que da el riesgo </a:t>
            </a:r>
            <a:r>
              <a:rPr lang="es-ES" altLang="es-AR" sz="2400" b="1" dirty="0">
                <a:cs typeface="Arial" charset="0"/>
              </a:rPr>
              <a:t>de prevenir</a:t>
            </a:r>
            <a:r>
              <a:rPr lang="es-ES" altLang="es-AR" sz="2400" dirty="0">
                <a:cs typeface="Arial" charset="0"/>
              </a:rPr>
              <a:t>. </a:t>
            </a:r>
            <a:endParaRPr lang="es-CR" altLang="es-AR" sz="2400" dirty="0">
              <a:cs typeface="Arial" charset="0"/>
            </a:endParaRPr>
          </a:p>
        </p:txBody>
      </p:sp>
      <p:sp>
        <p:nvSpPr>
          <p:cNvPr id="30726" name="Line 13"/>
          <p:cNvSpPr>
            <a:spLocks noChangeShapeType="1"/>
          </p:cNvSpPr>
          <p:nvPr/>
        </p:nvSpPr>
        <p:spPr bwMode="auto">
          <a:xfrm flipH="1">
            <a:off x="1331913" y="908050"/>
            <a:ext cx="2303462" cy="1655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0727" name="Rectangle 14"/>
          <p:cNvSpPr>
            <a:spLocks noChangeArrowheads="1"/>
          </p:cNvSpPr>
          <p:nvPr/>
        </p:nvSpPr>
        <p:spPr bwMode="auto">
          <a:xfrm>
            <a:off x="5651500" y="2060575"/>
            <a:ext cx="576263"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s-AR" altLang="es-AR" sz="1800"/>
          </a:p>
        </p:txBody>
      </p:sp>
      <p:sp>
        <p:nvSpPr>
          <p:cNvPr id="30728" name="Rectangle 15"/>
          <p:cNvSpPr>
            <a:spLocks noChangeArrowheads="1"/>
          </p:cNvSpPr>
          <p:nvPr/>
        </p:nvSpPr>
        <p:spPr bwMode="auto">
          <a:xfrm>
            <a:off x="7596188" y="2060575"/>
            <a:ext cx="576262" cy="4318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s-AR" altLang="es-AR" sz="1800"/>
          </a:p>
        </p:txBody>
      </p:sp>
      <p:sp>
        <p:nvSpPr>
          <p:cNvPr id="30729" name="Rectangle 16"/>
          <p:cNvSpPr>
            <a:spLocks noChangeArrowheads="1"/>
          </p:cNvSpPr>
          <p:nvPr/>
        </p:nvSpPr>
        <p:spPr bwMode="auto">
          <a:xfrm>
            <a:off x="6659563" y="2492375"/>
            <a:ext cx="576262" cy="431800"/>
          </a:xfrm>
          <a:prstGeom prst="rect">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s-ES" altLang="es-AR" sz="1800">
              <a:solidFill>
                <a:srgbClr val="969696"/>
              </a:solidFill>
              <a:latin typeface="Tahoma" pitchFamily="34" charset="0"/>
              <a:cs typeface="Arial" charset="0"/>
            </a:endParaRPr>
          </a:p>
        </p:txBody>
      </p:sp>
    </p:spTree>
    <p:extLst>
      <p:ext uri="{BB962C8B-B14F-4D97-AF65-F5344CB8AC3E}">
        <p14:creationId xmlns:p14="http://schemas.microsoft.com/office/powerpoint/2010/main" val="3526632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344929"/>
            <a:ext cx="8229600" cy="1143000"/>
          </a:xfrm>
        </p:spPr>
        <p:txBody>
          <a:bodyPr>
            <a:normAutofit/>
          </a:bodyPr>
          <a:lstStyle/>
          <a:p>
            <a:pPr eaLnBrk="1" hangingPunct="1"/>
            <a:r>
              <a:rPr lang="es-ES" b="1" kern="1200" dirty="0">
                <a:solidFill>
                  <a:srgbClr val="FF0000"/>
                </a:solidFill>
                <a:latin typeface="Arial" panose="020B0604020202020204" pitchFamily="34" charset="0"/>
                <a:cs typeface="Arial" panose="020B0604020202020204" pitchFamily="34" charset="0"/>
              </a:rPr>
              <a:t>¿Cómo se evalúa el riesgo?</a:t>
            </a:r>
            <a:endParaRPr lang="es-AR" b="1" kern="1200" dirty="0">
              <a:solidFill>
                <a:srgbClr val="FF0000"/>
              </a:solidFill>
              <a:latin typeface="Arial" panose="020B0604020202020204" pitchFamily="34" charset="0"/>
              <a:cs typeface="Arial" panose="020B0604020202020204" pitchFamily="34" charset="0"/>
            </a:endParaRPr>
          </a:p>
        </p:txBody>
      </p:sp>
      <p:sp>
        <p:nvSpPr>
          <p:cNvPr id="5" name="4 Marcador de contenido"/>
          <p:cNvSpPr>
            <a:spLocks noGrp="1"/>
          </p:cNvSpPr>
          <p:nvPr>
            <p:ph idx="1"/>
          </p:nvPr>
        </p:nvSpPr>
        <p:spPr>
          <a:xfrm>
            <a:off x="827585" y="1600201"/>
            <a:ext cx="7488832" cy="4525963"/>
          </a:xfrm>
        </p:spPr>
        <p:txBody>
          <a:bodyPr/>
          <a:lstStyle/>
          <a:p>
            <a:pPr>
              <a:spcBef>
                <a:spcPts val="0"/>
              </a:spcBef>
              <a:spcAft>
                <a:spcPts val="600"/>
              </a:spcAft>
            </a:pPr>
            <a:r>
              <a:rPr lang="es-ES" sz="3600" dirty="0" smtClean="0"/>
              <a:t>Originalmente, costo </a:t>
            </a:r>
            <a:r>
              <a:rPr lang="es-ES" sz="3600" dirty="0"/>
              <a:t>por probabilidad de ocurrencia</a:t>
            </a:r>
            <a:r>
              <a:rPr lang="es-ES" sz="3600" dirty="0" smtClean="0"/>
              <a:t>.</a:t>
            </a:r>
            <a:endParaRPr lang="es-ES" sz="3600" dirty="0"/>
          </a:p>
          <a:p>
            <a:pPr>
              <a:spcBef>
                <a:spcPts val="0"/>
              </a:spcBef>
              <a:spcAft>
                <a:spcPts val="600"/>
              </a:spcAft>
            </a:pPr>
            <a:r>
              <a:rPr lang="es-ES" sz="3600" dirty="0"/>
              <a:t>Combinación de peligrosidades y vulnerabilidades sociales:   </a:t>
            </a:r>
          </a:p>
          <a:p>
            <a:pPr marL="0" indent="0" algn="ctr">
              <a:spcBef>
                <a:spcPts val="0"/>
              </a:spcBef>
              <a:spcAft>
                <a:spcPts val="600"/>
              </a:spcAft>
              <a:buNone/>
            </a:pPr>
            <a:r>
              <a:rPr lang="es-ES" sz="3600" dirty="0">
                <a:solidFill>
                  <a:srgbClr val="FF0000"/>
                </a:solidFill>
              </a:rPr>
              <a:t>R  </a:t>
            </a:r>
            <a:r>
              <a:rPr lang="es-ES" sz="3600" dirty="0">
                <a:solidFill>
                  <a:srgbClr val="FF0000"/>
                </a:solidFill>
                <a:latin typeface="Blackadder ITC" pitchFamily="82" charset="0"/>
              </a:rPr>
              <a:t>ƒ</a:t>
            </a:r>
            <a:r>
              <a:rPr lang="es-ES" sz="3600" dirty="0">
                <a:solidFill>
                  <a:srgbClr val="FF0000"/>
                </a:solidFill>
              </a:rPr>
              <a:t>  P, </a:t>
            </a:r>
            <a:r>
              <a:rPr lang="es-ES" sz="3600" dirty="0" smtClean="0">
                <a:solidFill>
                  <a:srgbClr val="FF0000"/>
                </a:solidFill>
              </a:rPr>
              <a:t>Vs</a:t>
            </a:r>
            <a:endParaRPr lang="es-ES" sz="3600" dirty="0"/>
          </a:p>
          <a:p>
            <a:pPr>
              <a:spcBef>
                <a:spcPts val="0"/>
              </a:spcBef>
              <a:spcAft>
                <a:spcPts val="600"/>
              </a:spcAft>
            </a:pPr>
            <a:r>
              <a:rPr lang="es-ES" sz="3600" dirty="0"/>
              <a:t>Mediante el uso de </a:t>
            </a:r>
            <a:r>
              <a:rPr lang="es-ES" sz="3600" dirty="0" smtClean="0"/>
              <a:t>matrices, mediciones, fórmulas, “</a:t>
            </a:r>
            <a:r>
              <a:rPr lang="en-US" sz="3600" dirty="0" smtClean="0"/>
              <a:t>check list</a:t>
            </a:r>
            <a:r>
              <a:rPr lang="es-ES" sz="3600" dirty="0" smtClean="0"/>
              <a:t>”, modelos, etc.</a:t>
            </a:r>
            <a:endParaRPr lang="es-ES" sz="3600" dirty="0"/>
          </a:p>
        </p:txBody>
      </p:sp>
    </p:spTree>
    <p:extLst>
      <p:ext uri="{BB962C8B-B14F-4D97-AF65-F5344CB8AC3E}">
        <p14:creationId xmlns:p14="http://schemas.microsoft.com/office/powerpoint/2010/main" val="3621537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36512" y="0"/>
            <a:ext cx="9144000" cy="6854653"/>
          </a:xfrm>
          <a:prstGeom prst="rect">
            <a:avLst/>
          </a:prstGeom>
        </p:spPr>
      </p:pic>
      <p:sp>
        <p:nvSpPr>
          <p:cNvPr id="2" name="1 Rectángulo"/>
          <p:cNvSpPr/>
          <p:nvPr/>
        </p:nvSpPr>
        <p:spPr>
          <a:xfrm>
            <a:off x="702745" y="1552261"/>
            <a:ext cx="8089051" cy="3388907"/>
          </a:xfrm>
          <a:prstGeom prst="rect">
            <a:avLst/>
          </a:prstGeom>
        </p:spPr>
        <p:txBody>
          <a:bodyPr wrap="square" lIns="64291" tIns="32146" rIns="64291" bIns="32146">
            <a:spAutoFit/>
          </a:bodyPr>
          <a:lstStyle/>
          <a:p>
            <a:endParaRPr lang="es-AR" sz="2800" dirty="0"/>
          </a:p>
          <a:p>
            <a:endParaRPr lang="es-AR" sz="2800" dirty="0"/>
          </a:p>
          <a:p>
            <a:pPr algn="ctr"/>
            <a:r>
              <a:rPr lang="es-AR" sz="4000" dirty="0"/>
              <a:t>2. </a:t>
            </a:r>
            <a:r>
              <a:rPr lang="es-AR" sz="4000" dirty="0" smtClean="0"/>
              <a:t>Vulnerabilidad Social, componente </a:t>
            </a:r>
            <a:r>
              <a:rPr lang="es-AR" sz="4000" dirty="0"/>
              <a:t>clave. </a:t>
            </a:r>
            <a:endParaRPr lang="es-AR" sz="4000" dirty="0" smtClean="0"/>
          </a:p>
          <a:p>
            <a:pPr algn="ctr"/>
            <a:r>
              <a:rPr lang="es-AR" sz="4000" dirty="0" smtClean="0"/>
              <a:t>Lógica </a:t>
            </a:r>
            <a:r>
              <a:rPr lang="es-AR" sz="4000" dirty="0"/>
              <a:t>de análisis: </a:t>
            </a:r>
            <a:endParaRPr lang="es-AR" sz="4000" dirty="0" smtClean="0"/>
          </a:p>
          <a:p>
            <a:pPr algn="ctr"/>
            <a:r>
              <a:rPr lang="es-AR" sz="4000" dirty="0" smtClean="0"/>
              <a:t>VS </a:t>
            </a:r>
            <a:r>
              <a:rPr lang="es-AR" sz="4000" dirty="0"/>
              <a:t>Estructural y </a:t>
            </a:r>
            <a:r>
              <a:rPr lang="es-AR" sz="4000" dirty="0" smtClean="0"/>
              <a:t>Emergente</a:t>
            </a:r>
            <a:endParaRPr lang="es-AR" sz="4000" dirty="0"/>
          </a:p>
        </p:txBody>
      </p:sp>
    </p:spTree>
    <p:extLst>
      <p:ext uri="{BB962C8B-B14F-4D97-AF65-F5344CB8AC3E}">
        <p14:creationId xmlns:p14="http://schemas.microsoft.com/office/powerpoint/2010/main" val="105394195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smtClean="0">
                <a:solidFill>
                  <a:srgbClr val="FF0000"/>
                </a:solidFill>
              </a:rPr>
              <a:t>VS y campos de estudio</a:t>
            </a:r>
            <a:endParaRPr lang="es-AR" b="1" dirty="0">
              <a:solidFill>
                <a:srgbClr val="FF0000"/>
              </a:solidFill>
            </a:endParaRPr>
          </a:p>
        </p:txBody>
      </p:sp>
      <p:sp>
        <p:nvSpPr>
          <p:cNvPr id="3" name="2 Marcador de contenido"/>
          <p:cNvSpPr>
            <a:spLocks noGrp="1"/>
          </p:cNvSpPr>
          <p:nvPr>
            <p:ph idx="1"/>
          </p:nvPr>
        </p:nvSpPr>
        <p:spPr>
          <a:xfrm>
            <a:off x="971600" y="1600200"/>
            <a:ext cx="7560840" cy="4525963"/>
          </a:xfrm>
        </p:spPr>
        <p:txBody>
          <a:bodyPr/>
          <a:lstStyle/>
          <a:p>
            <a:pPr marL="514350" indent="-514350">
              <a:buAutoNum type="arabicParenR"/>
            </a:pPr>
            <a:r>
              <a:rPr lang="es-AR" sz="3600" dirty="0" smtClean="0"/>
              <a:t>Estudios de la pobreza, la marginalidad y la exclusión.</a:t>
            </a:r>
          </a:p>
          <a:p>
            <a:pPr marL="514350" indent="-514350">
              <a:buAutoNum type="arabicParenR"/>
            </a:pPr>
            <a:r>
              <a:rPr lang="es-AR" sz="3600" dirty="0" smtClean="0"/>
              <a:t>Estudios sobre catástrofes, GRD y RRD.</a:t>
            </a:r>
          </a:p>
          <a:p>
            <a:pPr marL="514350" indent="-514350">
              <a:buAutoNum type="arabicParenR"/>
            </a:pPr>
            <a:r>
              <a:rPr lang="es-AR" sz="3600" dirty="0" smtClean="0"/>
              <a:t>Estudios sobre aspectos  socioeconómicos del cambio climático.</a:t>
            </a:r>
            <a:endParaRPr lang="es-AR" sz="3600" dirty="0"/>
          </a:p>
        </p:txBody>
      </p:sp>
    </p:spTree>
    <p:extLst>
      <p:ext uri="{BB962C8B-B14F-4D97-AF65-F5344CB8AC3E}">
        <p14:creationId xmlns:p14="http://schemas.microsoft.com/office/powerpoint/2010/main" val="776055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468313" y="1485900"/>
            <a:ext cx="8229600" cy="5372100"/>
          </a:xfrm>
        </p:spPr>
        <p:txBody>
          <a:bodyPr/>
          <a:lstStyle/>
          <a:p>
            <a:pPr>
              <a:lnSpc>
                <a:spcPct val="80000"/>
              </a:lnSpc>
              <a:buFontTx/>
              <a:buNone/>
            </a:pPr>
            <a:r>
              <a:rPr lang="es-ES_tradnl" altLang="es-AR" sz="3100" b="1" smtClean="0"/>
              <a:t>VULNERABILIDAD (en el sentido común):</a:t>
            </a:r>
            <a:r>
              <a:rPr lang="es-ES_tradnl" altLang="es-AR" sz="3100" smtClean="0"/>
              <a:t> Condición de aquel o aquello que puede ser herido, dañado o perjudicado.</a:t>
            </a:r>
          </a:p>
          <a:p>
            <a:pPr>
              <a:lnSpc>
                <a:spcPct val="80000"/>
              </a:lnSpc>
              <a:buFontTx/>
              <a:buNone/>
            </a:pPr>
            <a:endParaRPr lang="es-ES_tradnl" altLang="es-AR" sz="1800" smtClean="0"/>
          </a:p>
          <a:p>
            <a:pPr>
              <a:lnSpc>
                <a:spcPct val="80000"/>
              </a:lnSpc>
              <a:buFontTx/>
              <a:buNone/>
            </a:pPr>
            <a:r>
              <a:rPr lang="es-ES_tradnl" altLang="es-AR" sz="3100" b="1" smtClean="0"/>
              <a:t>VULNERABILIDAD SOCIAL (como dimensión del riesgo): </a:t>
            </a:r>
            <a:r>
              <a:rPr lang="es-ES_tradnl" altLang="es-AR" sz="3100" smtClean="0"/>
              <a:t>Para cada grupo social, la potencialidad de ser herido, dañado o perjudicado. Forma parte del riesgo en tanto haya conocimiento efectivo de la vulnerabilidad social de cada grupo social en el contexto de los riesgos específicos que corren (Blaikie et al, Herzer) </a:t>
            </a:r>
          </a:p>
        </p:txBody>
      </p:sp>
      <p:sp>
        <p:nvSpPr>
          <p:cNvPr id="39939" name="Rectangle 3"/>
          <p:cNvSpPr>
            <a:spLocks noGrp="1" noChangeArrowheads="1"/>
          </p:cNvSpPr>
          <p:nvPr>
            <p:ph type="title"/>
          </p:nvPr>
        </p:nvSpPr>
        <p:spPr>
          <a:xfrm>
            <a:off x="468313" y="333375"/>
            <a:ext cx="8229600" cy="719138"/>
          </a:xfrm>
        </p:spPr>
        <p:txBody>
          <a:bodyPr/>
          <a:lstStyle/>
          <a:p>
            <a:r>
              <a:rPr lang="es-ES_tradnl" altLang="es-AR" sz="4000" b="1" dirty="0" smtClean="0">
                <a:solidFill>
                  <a:srgbClr val="FF0000"/>
                </a:solidFill>
              </a:rPr>
              <a:t>Aspectos conceptuales: Vulnerabilidad social</a:t>
            </a:r>
          </a:p>
        </p:txBody>
      </p:sp>
    </p:spTree>
    <p:extLst>
      <p:ext uri="{BB962C8B-B14F-4D97-AF65-F5344CB8AC3E}">
        <p14:creationId xmlns:p14="http://schemas.microsoft.com/office/powerpoint/2010/main" val="480757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468313" y="188913"/>
            <a:ext cx="8229600" cy="993775"/>
          </a:xfrm>
        </p:spPr>
        <p:txBody>
          <a:bodyPr/>
          <a:lstStyle/>
          <a:p>
            <a:pPr eaLnBrk="1" hangingPunct="1"/>
            <a:r>
              <a:rPr lang="es-ES" altLang="es-AR" b="1" dirty="0" smtClean="0"/>
              <a:t>Vulnerabilidad social</a:t>
            </a:r>
            <a:endParaRPr lang="es-CR" altLang="es-AR" b="1" dirty="0" smtClean="0"/>
          </a:p>
        </p:txBody>
      </p:sp>
      <p:sp>
        <p:nvSpPr>
          <p:cNvPr id="6148" name="Rectangle 3"/>
          <p:cNvSpPr>
            <a:spLocks noGrp="1" noChangeArrowheads="1"/>
          </p:cNvSpPr>
          <p:nvPr>
            <p:ph type="body" idx="4294967295"/>
          </p:nvPr>
        </p:nvSpPr>
        <p:spPr>
          <a:xfrm>
            <a:off x="683568" y="1196752"/>
            <a:ext cx="8013576" cy="5040560"/>
          </a:xfrm>
        </p:spPr>
        <p:txBody>
          <a:bodyPr>
            <a:noAutofit/>
          </a:bodyPr>
          <a:lstStyle/>
          <a:p>
            <a:pPr marL="0" indent="0" eaLnBrk="1" hangingPunct="1">
              <a:spcBef>
                <a:spcPts val="0"/>
              </a:spcBef>
              <a:buNone/>
            </a:pPr>
            <a:r>
              <a:rPr lang="es-AR" altLang="es-AR" sz="2800" dirty="0"/>
              <a:t>La </a:t>
            </a:r>
            <a:r>
              <a:rPr lang="es-AR" altLang="es-AR" sz="2800" dirty="0">
                <a:solidFill>
                  <a:srgbClr val="FF0000"/>
                </a:solidFill>
              </a:rPr>
              <a:t>Vulnerabilidad Social (VS) </a:t>
            </a:r>
            <a:r>
              <a:rPr lang="es-AR" altLang="es-AR" sz="2800" dirty="0"/>
              <a:t>se define por las condiciones de una </a:t>
            </a:r>
            <a:r>
              <a:rPr lang="es-AR" altLang="es-AR" sz="2800" dirty="0" smtClean="0"/>
              <a:t>sociedad</a:t>
            </a:r>
            <a:endParaRPr lang="es-AR" altLang="es-AR" sz="2800" dirty="0"/>
          </a:p>
          <a:p>
            <a:pPr lvl="3" eaLnBrk="1" hangingPunct="1">
              <a:spcBef>
                <a:spcPts val="0"/>
              </a:spcBef>
              <a:buFontTx/>
              <a:buChar char="-"/>
            </a:pPr>
            <a:r>
              <a:rPr lang="es-AR" altLang="es-AR" sz="2800" dirty="0" smtClean="0"/>
              <a:t>demográficas, </a:t>
            </a:r>
            <a:endParaRPr lang="es-AR" altLang="es-AR" sz="2800" dirty="0"/>
          </a:p>
          <a:p>
            <a:pPr lvl="3" eaLnBrk="1" hangingPunct="1">
              <a:spcBef>
                <a:spcPts val="0"/>
              </a:spcBef>
              <a:buFontTx/>
              <a:buChar char="-"/>
            </a:pPr>
            <a:r>
              <a:rPr lang="es-AR" altLang="es-AR" sz="2800" dirty="0" smtClean="0"/>
              <a:t>económicas, </a:t>
            </a:r>
          </a:p>
          <a:p>
            <a:pPr lvl="3" eaLnBrk="1" hangingPunct="1">
              <a:spcBef>
                <a:spcPts val="0"/>
              </a:spcBef>
              <a:buFontTx/>
              <a:buChar char="-"/>
            </a:pPr>
            <a:r>
              <a:rPr lang="es-AR" altLang="es-AR" sz="2800" dirty="0" smtClean="0"/>
              <a:t>culturales, </a:t>
            </a:r>
          </a:p>
          <a:p>
            <a:pPr lvl="3" eaLnBrk="1" hangingPunct="1">
              <a:spcBef>
                <a:spcPts val="0"/>
              </a:spcBef>
              <a:buFontTx/>
              <a:buChar char="-"/>
            </a:pPr>
            <a:r>
              <a:rPr lang="es-AR" altLang="es-AR" sz="2800" dirty="0" smtClean="0"/>
              <a:t>políticas, </a:t>
            </a:r>
          </a:p>
          <a:p>
            <a:pPr lvl="3" eaLnBrk="1" hangingPunct="1">
              <a:spcBef>
                <a:spcPts val="0"/>
              </a:spcBef>
              <a:buFontTx/>
              <a:buChar char="-"/>
            </a:pPr>
            <a:r>
              <a:rPr lang="es-AR" altLang="es-AR" sz="2800" dirty="0" smtClean="0"/>
              <a:t>institucionales, </a:t>
            </a:r>
          </a:p>
          <a:p>
            <a:pPr lvl="3" eaLnBrk="1" hangingPunct="1">
              <a:spcBef>
                <a:spcPts val="0"/>
              </a:spcBef>
              <a:buFontTx/>
              <a:buChar char="-"/>
            </a:pPr>
            <a:r>
              <a:rPr lang="es-AR" altLang="es-AR" sz="2800" dirty="0" smtClean="0"/>
              <a:t>etc.</a:t>
            </a:r>
          </a:p>
          <a:p>
            <a:pPr marL="0" indent="0" eaLnBrk="1" hangingPunct="1">
              <a:spcBef>
                <a:spcPts val="0"/>
              </a:spcBef>
              <a:buNone/>
            </a:pPr>
            <a:r>
              <a:rPr lang="es-AR" altLang="es-AR" sz="2800" dirty="0" smtClean="0"/>
              <a:t>que la predisponen para sufrir y/o evitar daños en los diversos aspectos que la configuran (Hilda </a:t>
            </a:r>
            <a:r>
              <a:rPr lang="es-AR" altLang="es-AR" sz="2800" dirty="0" err="1" smtClean="0"/>
              <a:t>Herzer</a:t>
            </a:r>
            <a:r>
              <a:rPr lang="es-AR" altLang="es-AR" sz="2800" dirty="0" smtClean="0"/>
              <a:t>, La Red, </a:t>
            </a:r>
            <a:r>
              <a:rPr lang="es-AR" altLang="es-AR" sz="2800" dirty="0" err="1" smtClean="0"/>
              <a:t>Blaikie</a:t>
            </a:r>
            <a:r>
              <a:rPr lang="es-AR" altLang="es-AR" sz="2800" dirty="0" smtClean="0"/>
              <a:t> et al). </a:t>
            </a:r>
          </a:p>
        </p:txBody>
      </p:sp>
    </p:spTree>
    <p:extLst>
      <p:ext uri="{BB962C8B-B14F-4D97-AF65-F5344CB8AC3E}">
        <p14:creationId xmlns:p14="http://schemas.microsoft.com/office/powerpoint/2010/main" val="2563637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468313" y="188913"/>
            <a:ext cx="8229600" cy="993775"/>
          </a:xfrm>
        </p:spPr>
        <p:txBody>
          <a:bodyPr/>
          <a:lstStyle/>
          <a:p>
            <a:pPr eaLnBrk="1" hangingPunct="1"/>
            <a:r>
              <a:rPr lang="es-ES" altLang="es-AR" b="1" dirty="0" smtClean="0"/>
              <a:t>Vulnerabilidad social</a:t>
            </a:r>
            <a:endParaRPr lang="es-CR" altLang="es-AR" b="1" dirty="0" smtClean="0"/>
          </a:p>
        </p:txBody>
      </p:sp>
      <p:sp>
        <p:nvSpPr>
          <p:cNvPr id="6148" name="Rectangle 3"/>
          <p:cNvSpPr>
            <a:spLocks noGrp="1" noChangeArrowheads="1"/>
          </p:cNvSpPr>
          <p:nvPr>
            <p:ph type="body" idx="4294967295"/>
          </p:nvPr>
        </p:nvSpPr>
        <p:spPr>
          <a:xfrm>
            <a:off x="467544" y="1268761"/>
            <a:ext cx="8229600" cy="5544615"/>
          </a:xfrm>
        </p:spPr>
        <p:txBody>
          <a:bodyPr>
            <a:noAutofit/>
          </a:bodyPr>
          <a:lstStyle/>
          <a:p>
            <a:pPr eaLnBrk="1" hangingPunct="1">
              <a:lnSpc>
                <a:spcPct val="90000"/>
              </a:lnSpc>
              <a:spcBef>
                <a:spcPct val="100000"/>
              </a:spcBef>
            </a:pPr>
            <a:r>
              <a:rPr lang="es-AR" altLang="es-AR" sz="2800" dirty="0" smtClean="0"/>
              <a:t>Permite mostrar tanto los </a:t>
            </a:r>
            <a:r>
              <a:rPr lang="es-AR" altLang="es-AR" sz="2800" dirty="0" smtClean="0">
                <a:solidFill>
                  <a:srgbClr val="FF0000"/>
                </a:solidFill>
              </a:rPr>
              <a:t>niveles de dificultad</a:t>
            </a:r>
            <a:r>
              <a:rPr lang="es-AR" altLang="es-AR" sz="2800" dirty="0" smtClean="0"/>
              <a:t> como las </a:t>
            </a:r>
            <a:r>
              <a:rPr lang="es-AR" altLang="es-AR" sz="2800" dirty="0" smtClean="0">
                <a:solidFill>
                  <a:srgbClr val="FF0000"/>
                </a:solidFill>
              </a:rPr>
              <a:t>capacidades </a:t>
            </a:r>
            <a:r>
              <a:rPr lang="es-AR" altLang="es-AR" sz="2800" dirty="0" smtClean="0"/>
              <a:t>que tendrá cada grupo social para enfrentar autónomamente amenazas específicas. </a:t>
            </a:r>
          </a:p>
          <a:p>
            <a:pPr algn="just" eaLnBrk="1" hangingPunct="1">
              <a:lnSpc>
                <a:spcPct val="90000"/>
              </a:lnSpc>
            </a:pPr>
            <a:r>
              <a:rPr lang="es-AR" altLang="es-AR" sz="2800" dirty="0" smtClean="0"/>
              <a:t>El análisis de la vulnerabilidad social actual permite establecer algunas </a:t>
            </a:r>
            <a:r>
              <a:rPr lang="es-AR" altLang="es-AR" sz="2800" dirty="0" smtClean="0">
                <a:solidFill>
                  <a:srgbClr val="FF0000"/>
                </a:solidFill>
              </a:rPr>
              <a:t>condiciones presentes</a:t>
            </a:r>
            <a:r>
              <a:rPr lang="es-AR" altLang="es-AR" sz="2800" dirty="0" smtClean="0"/>
              <a:t> que tiene la sociedad para afrontar impactos de peligros específicos.</a:t>
            </a:r>
          </a:p>
          <a:p>
            <a:pPr algn="just" eaLnBrk="1" hangingPunct="1">
              <a:lnSpc>
                <a:spcPct val="90000"/>
              </a:lnSpc>
            </a:pPr>
            <a:r>
              <a:rPr lang="es-AR" altLang="es-AR" sz="2800" dirty="0" smtClean="0"/>
              <a:t>En consecuencia, brinda un nivel de base sobre el cual tomar medidas para mejorar las </a:t>
            </a:r>
            <a:r>
              <a:rPr lang="es-AR" altLang="es-AR" sz="2800" dirty="0" smtClean="0">
                <a:solidFill>
                  <a:srgbClr val="FF0000"/>
                </a:solidFill>
              </a:rPr>
              <a:t>condiciones futuras</a:t>
            </a:r>
            <a:r>
              <a:rPr lang="es-AR" altLang="es-AR" sz="2800" dirty="0" smtClean="0"/>
              <a:t>, cuando estos impactos se intensifiquen.</a:t>
            </a:r>
            <a:endParaRPr lang="es-CR" altLang="es-AR" sz="2800" dirty="0" smtClean="0"/>
          </a:p>
        </p:txBody>
      </p:sp>
    </p:spTree>
    <p:extLst>
      <p:ext uri="{BB962C8B-B14F-4D97-AF65-F5344CB8AC3E}">
        <p14:creationId xmlns:p14="http://schemas.microsoft.com/office/powerpoint/2010/main" val="34486100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ctrTitle"/>
          </p:nvPr>
        </p:nvSpPr>
        <p:spPr>
          <a:xfrm>
            <a:off x="611560" y="2132856"/>
            <a:ext cx="7920880" cy="1470025"/>
          </a:xfrm>
        </p:spPr>
        <p:txBody>
          <a:bodyPr/>
          <a:lstStyle/>
          <a:p>
            <a:r>
              <a:rPr lang="es-AR" altLang="es-AR" b="1" dirty="0" smtClean="0">
                <a:solidFill>
                  <a:schemeClr val="tx1"/>
                </a:solidFill>
              </a:rPr>
              <a:t>En síntesis:</a:t>
            </a:r>
            <a:br>
              <a:rPr lang="es-AR" altLang="es-AR" b="1" dirty="0" smtClean="0">
                <a:solidFill>
                  <a:schemeClr val="tx1"/>
                </a:solidFill>
              </a:rPr>
            </a:br>
            <a:r>
              <a:rPr lang="es-AR" altLang="es-AR" b="1" dirty="0" smtClean="0">
                <a:solidFill>
                  <a:schemeClr val="tx1"/>
                </a:solidFill>
              </a:rPr>
              <a:t/>
            </a:r>
            <a:br>
              <a:rPr lang="es-AR" altLang="es-AR" b="1" dirty="0" smtClean="0">
                <a:solidFill>
                  <a:schemeClr val="tx1"/>
                </a:solidFill>
              </a:rPr>
            </a:br>
            <a:r>
              <a:rPr lang="es-AR" altLang="es-AR" dirty="0" smtClean="0">
                <a:solidFill>
                  <a:schemeClr val="tx1"/>
                </a:solidFill>
              </a:rPr>
              <a:t>La vulnerabilidad social es la </a:t>
            </a:r>
            <a:br>
              <a:rPr lang="es-AR" altLang="es-AR" dirty="0" smtClean="0">
                <a:solidFill>
                  <a:schemeClr val="tx1"/>
                </a:solidFill>
              </a:rPr>
            </a:br>
            <a:r>
              <a:rPr lang="es-AR" altLang="es-AR" b="1" dirty="0" smtClean="0">
                <a:solidFill>
                  <a:srgbClr val="FF0000"/>
                </a:solidFill>
              </a:rPr>
              <a:t>componente clave </a:t>
            </a:r>
            <a:br>
              <a:rPr lang="es-AR" altLang="es-AR" b="1" dirty="0" smtClean="0">
                <a:solidFill>
                  <a:srgbClr val="FF0000"/>
                </a:solidFill>
              </a:rPr>
            </a:br>
            <a:r>
              <a:rPr lang="es-AR" altLang="es-AR" dirty="0" smtClean="0">
                <a:solidFill>
                  <a:schemeClr val="tx1"/>
                </a:solidFill>
              </a:rPr>
              <a:t>del riesgo</a:t>
            </a:r>
          </a:p>
        </p:txBody>
      </p:sp>
    </p:spTree>
    <p:extLst>
      <p:ext uri="{BB962C8B-B14F-4D97-AF65-F5344CB8AC3E}">
        <p14:creationId xmlns:p14="http://schemas.microsoft.com/office/powerpoint/2010/main" val="2692799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Autor.png"/>
          <p:cNvPicPr>
            <a:picLocks noChangeAspect="1"/>
          </p:cNvPicPr>
          <p:nvPr/>
        </p:nvPicPr>
        <p:blipFill>
          <a:blip r:embed="rId2" cstate="print"/>
          <a:stretch>
            <a:fillRect/>
          </a:stretch>
        </p:blipFill>
        <p:spPr>
          <a:xfrm>
            <a:off x="0" y="1674"/>
            <a:ext cx="9144000" cy="6854653"/>
          </a:xfrm>
          <a:prstGeom prst="rect">
            <a:avLst/>
          </a:prstGeom>
        </p:spPr>
      </p:pic>
      <p:sp>
        <p:nvSpPr>
          <p:cNvPr id="4" name="3 CuadroTexto"/>
          <p:cNvSpPr txBox="1"/>
          <p:nvPr/>
        </p:nvSpPr>
        <p:spPr>
          <a:xfrm>
            <a:off x="1951774" y="1920448"/>
            <a:ext cx="5212387" cy="6672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fontAlgn="auto" hangingPunct="0">
              <a:spcBef>
                <a:spcPts val="0"/>
              </a:spcBef>
              <a:spcAft>
                <a:spcPts val="0"/>
              </a:spcAft>
            </a:pPr>
            <a:r>
              <a:rPr lang="es-AR" sz="3900" b="1" dirty="0">
                <a:solidFill>
                  <a:schemeClr val="bg1"/>
                </a:solidFill>
                <a:latin typeface="Trebuchet MS" pitchFamily="34" charset="0"/>
                <a:ea typeface="Tahoma" pitchFamily="34" charset="0"/>
                <a:cs typeface="Tahoma" pitchFamily="34" charset="0"/>
                <a:sym typeface="Helvetica Neue"/>
              </a:rPr>
              <a:t>Claudia E. </a:t>
            </a:r>
            <a:r>
              <a:rPr lang="es-AR" sz="3900" b="1" dirty="0" err="1">
                <a:solidFill>
                  <a:schemeClr val="bg1"/>
                </a:solidFill>
                <a:latin typeface="Trebuchet MS" pitchFamily="34" charset="0"/>
                <a:ea typeface="Tahoma" pitchFamily="34" charset="0"/>
                <a:cs typeface="Tahoma" pitchFamily="34" charset="0"/>
                <a:sym typeface="Helvetica Neue"/>
              </a:rPr>
              <a:t>Natenzon</a:t>
            </a:r>
            <a:endParaRPr lang="es-AR" sz="3900" b="1" dirty="0">
              <a:solidFill>
                <a:schemeClr val="bg1"/>
              </a:solidFill>
              <a:latin typeface="Trebuchet MS" pitchFamily="34" charset="0"/>
              <a:ea typeface="Tahoma" pitchFamily="34" charset="0"/>
              <a:cs typeface="Tahoma" pitchFamily="34" charset="0"/>
              <a:sym typeface="Helvetica Neue"/>
            </a:endParaRPr>
          </a:p>
        </p:txBody>
      </p:sp>
      <p:sp>
        <p:nvSpPr>
          <p:cNvPr id="5" name="4 CuadroTexto"/>
          <p:cNvSpPr txBox="1"/>
          <p:nvPr/>
        </p:nvSpPr>
        <p:spPr>
          <a:xfrm>
            <a:off x="2843808" y="4545871"/>
            <a:ext cx="3384375" cy="3952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fontAlgn="auto" hangingPunct="0">
              <a:spcBef>
                <a:spcPts val="0"/>
              </a:spcBef>
              <a:spcAft>
                <a:spcPts val="0"/>
              </a:spcAft>
            </a:pPr>
            <a:r>
              <a:rPr lang="es-AR" sz="2100" b="1" dirty="0">
                <a:solidFill>
                  <a:schemeClr val="bg1"/>
                </a:solidFill>
                <a:latin typeface="Trebuchet MS" pitchFamily="34" charset="0"/>
                <a:ea typeface="Tahoma" pitchFamily="34" charset="0"/>
                <a:cs typeface="Tahoma" pitchFamily="34" charset="0"/>
              </a:rPr>
              <a:t>&lt;cnatenzon@gmail.com&gt;</a:t>
            </a:r>
            <a:endParaRPr lang="es-AR" sz="2100" b="1" dirty="0">
              <a:solidFill>
                <a:srgbClr val="000000"/>
              </a:solidFill>
              <a:latin typeface="Trebuchet MS" pitchFamily="34" charset="0"/>
              <a:ea typeface="Tahoma" pitchFamily="34" charset="0"/>
              <a:cs typeface="Tahoma" pitchFamily="34" charset="0"/>
              <a:sym typeface="Helvetica Neue"/>
            </a:endParaRPr>
          </a:p>
        </p:txBody>
      </p:sp>
      <p:sp>
        <p:nvSpPr>
          <p:cNvPr id="6" name="5 CuadroTexto"/>
          <p:cNvSpPr txBox="1"/>
          <p:nvPr/>
        </p:nvSpPr>
        <p:spPr>
          <a:xfrm>
            <a:off x="2329934" y="2938544"/>
            <a:ext cx="4484132" cy="5049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fontAlgn="auto" hangingPunct="0">
              <a:spcBef>
                <a:spcPts val="0"/>
              </a:spcBef>
              <a:spcAft>
                <a:spcPts val="0"/>
              </a:spcAft>
            </a:pPr>
            <a:r>
              <a:rPr lang="es-AR" sz="2800" b="1" dirty="0">
                <a:solidFill>
                  <a:schemeClr val="bg1"/>
                </a:solidFill>
                <a:latin typeface="Trebuchet MS" pitchFamily="34" charset="0"/>
                <a:ea typeface="Tahoma" pitchFamily="34" charset="0"/>
                <a:cs typeface="Tahoma" pitchFamily="34" charset="0"/>
              </a:rPr>
              <a:t>UBA / FLACSO Argentina</a:t>
            </a:r>
            <a:endParaRPr lang="es-AR" sz="2800" b="1" dirty="0">
              <a:solidFill>
                <a:srgbClr val="000000"/>
              </a:solidFill>
              <a:latin typeface="Trebuchet MS" pitchFamily="34" charset="0"/>
              <a:ea typeface="Tahoma" pitchFamily="34" charset="0"/>
              <a:cs typeface="Tahoma" pitchFamily="34" charset="0"/>
              <a:sym typeface="Helvetica Neue"/>
            </a:endParaRPr>
          </a:p>
        </p:txBody>
      </p:sp>
      <p:grpSp>
        <p:nvGrpSpPr>
          <p:cNvPr id="11" name="10 Grupo"/>
          <p:cNvGrpSpPr/>
          <p:nvPr/>
        </p:nvGrpSpPr>
        <p:grpSpPr>
          <a:xfrm>
            <a:off x="296918" y="5517232"/>
            <a:ext cx="2715499" cy="1044420"/>
            <a:chOff x="332438" y="5316280"/>
            <a:chExt cx="3135639" cy="111024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173" y="5316280"/>
              <a:ext cx="2002904" cy="1110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38" y="5316280"/>
              <a:ext cx="1121151" cy="1110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9 Grupo"/>
          <p:cNvGrpSpPr/>
          <p:nvPr/>
        </p:nvGrpSpPr>
        <p:grpSpPr>
          <a:xfrm>
            <a:off x="6660232" y="5517232"/>
            <a:ext cx="2240700" cy="1048962"/>
            <a:chOff x="6456175" y="490584"/>
            <a:chExt cx="2436306" cy="1282232"/>
          </a:xfrm>
        </p:grpSpPr>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6175" y="490584"/>
              <a:ext cx="1224137" cy="1282232"/>
            </a:xfrm>
            <a:prstGeom prst="rect">
              <a:avLst/>
            </a:prstGeom>
            <a:ln>
              <a:solidFill>
                <a:schemeClr val="accent4">
                  <a:lumMod val="95000"/>
                  <a:lumOff val="5000"/>
                </a:schemeClr>
              </a:solidFill>
            </a:ln>
          </p:spPr>
        </p:pic>
        <p:pic>
          <p:nvPicPr>
            <p:cNvPr id="9" name="8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8344" y="490584"/>
              <a:ext cx="1224137" cy="1282232"/>
            </a:xfrm>
            <a:prstGeom prst="rect">
              <a:avLst/>
            </a:prstGeom>
            <a:ln>
              <a:solidFill>
                <a:schemeClr val="accent4">
                  <a:lumMod val="95000"/>
                  <a:lumOff val="5000"/>
                </a:schemeClr>
              </a:solidFill>
            </a:ln>
          </p:spPr>
        </p:pic>
      </p:grpSp>
    </p:spTree>
    <p:extLst>
      <p:ext uri="{BB962C8B-B14F-4D97-AF65-F5344CB8AC3E}">
        <p14:creationId xmlns:p14="http://schemas.microsoft.com/office/powerpoint/2010/main" val="3801426450"/>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65093" y="2564904"/>
            <a:ext cx="2210544" cy="1418456"/>
          </a:xfrm>
          <a:prstGeom prst="roundRect">
            <a:avLst/>
          </a:prstGeom>
          <a:solidFill>
            <a:srgbClr val="C0504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a:noFill/>
            </a:endParaRPr>
          </a:p>
        </p:txBody>
      </p:sp>
      <p:sp>
        <p:nvSpPr>
          <p:cNvPr id="7" name="6 CuadroTexto"/>
          <p:cNvSpPr txBox="1"/>
          <p:nvPr/>
        </p:nvSpPr>
        <p:spPr>
          <a:xfrm>
            <a:off x="145719" y="2998695"/>
            <a:ext cx="1944216" cy="646331"/>
          </a:xfrm>
          <a:prstGeom prst="rect">
            <a:avLst/>
          </a:prstGeom>
          <a:noFill/>
        </p:spPr>
        <p:txBody>
          <a:bodyPr wrap="square" rtlCol="0">
            <a:spAutoFit/>
          </a:bodyPr>
          <a:lstStyle/>
          <a:p>
            <a:pPr algn="ctr"/>
            <a:r>
              <a:rPr lang="es-AR" dirty="0" smtClean="0">
                <a:solidFill>
                  <a:prstClr val="black"/>
                </a:solidFill>
                <a:cs typeface="Arial" charset="0"/>
              </a:rPr>
              <a:t>Vulnerabilidad social de base</a:t>
            </a:r>
            <a:endParaRPr lang="es-AR" dirty="0">
              <a:solidFill>
                <a:prstClr val="black"/>
              </a:solidFill>
              <a:cs typeface="Arial" charset="0"/>
            </a:endParaRPr>
          </a:p>
        </p:txBody>
      </p:sp>
      <p:pic>
        <p:nvPicPr>
          <p:cNvPr id="1026" name="Picture 2"/>
          <p:cNvPicPr>
            <a:picLocks noGrp="1" noChangeAspect="1" noChangeArrowheads="1"/>
          </p:cNvPicPr>
          <p:nvPr>
            <p:ph idx="1"/>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481840" y="1412778"/>
            <a:ext cx="2231676" cy="14387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555776" y="3933058"/>
            <a:ext cx="22320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20 CuadroTexto"/>
          <p:cNvSpPr txBox="1"/>
          <p:nvPr/>
        </p:nvSpPr>
        <p:spPr>
          <a:xfrm>
            <a:off x="2677793" y="1907540"/>
            <a:ext cx="1944216" cy="369332"/>
          </a:xfrm>
          <a:prstGeom prst="rect">
            <a:avLst/>
          </a:prstGeom>
          <a:noFill/>
        </p:spPr>
        <p:txBody>
          <a:bodyPr wrap="square" rtlCol="0">
            <a:spAutoFit/>
          </a:bodyPr>
          <a:lstStyle/>
          <a:p>
            <a:pPr algn="ctr"/>
            <a:r>
              <a:rPr lang="es-AR" dirty="0" smtClean="0">
                <a:solidFill>
                  <a:prstClr val="black"/>
                </a:solidFill>
                <a:cs typeface="Arial" charset="0"/>
              </a:rPr>
              <a:t>Peligrosidad 1</a:t>
            </a:r>
            <a:endParaRPr lang="es-AR" dirty="0">
              <a:solidFill>
                <a:prstClr val="black"/>
              </a:solidFill>
              <a:cs typeface="Arial" charset="0"/>
            </a:endParaRPr>
          </a:p>
        </p:txBody>
      </p:sp>
      <p:sp>
        <p:nvSpPr>
          <p:cNvPr id="22" name="21 CuadroTexto"/>
          <p:cNvSpPr txBox="1"/>
          <p:nvPr/>
        </p:nvSpPr>
        <p:spPr>
          <a:xfrm>
            <a:off x="2808428" y="4427820"/>
            <a:ext cx="1944216" cy="369332"/>
          </a:xfrm>
          <a:prstGeom prst="rect">
            <a:avLst/>
          </a:prstGeom>
          <a:noFill/>
        </p:spPr>
        <p:txBody>
          <a:bodyPr wrap="square" rtlCol="0">
            <a:spAutoFit/>
          </a:bodyPr>
          <a:lstStyle/>
          <a:p>
            <a:pPr algn="ctr"/>
            <a:r>
              <a:rPr lang="es-AR" dirty="0" smtClean="0">
                <a:solidFill>
                  <a:prstClr val="black"/>
                </a:solidFill>
                <a:cs typeface="Arial" charset="0"/>
              </a:rPr>
              <a:t>Peligrosidad 2</a:t>
            </a:r>
            <a:endParaRPr lang="es-AR" dirty="0">
              <a:solidFill>
                <a:prstClr val="black"/>
              </a:solidFill>
              <a:cs typeface="Arial" charset="0"/>
            </a:endParaRPr>
          </a:p>
        </p:txBody>
      </p:sp>
      <p:cxnSp>
        <p:nvCxnSpPr>
          <p:cNvPr id="20" name="19 Conector recto de flecha"/>
          <p:cNvCxnSpPr>
            <a:stCxn id="1026" idx="3"/>
          </p:cNvCxnSpPr>
          <p:nvPr/>
        </p:nvCxnSpPr>
        <p:spPr>
          <a:xfrm>
            <a:off x="4713516" y="2132167"/>
            <a:ext cx="46851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a:off x="4788024" y="4653136"/>
            <a:ext cx="46851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30 Flecha derecha"/>
          <p:cNvSpPr/>
          <p:nvPr/>
        </p:nvSpPr>
        <p:spPr>
          <a:xfrm rot="5400000">
            <a:off x="2996108" y="-129676"/>
            <a:ext cx="1163568" cy="18002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sp>
        <p:nvSpPr>
          <p:cNvPr id="34" name="33 Flecha derecha"/>
          <p:cNvSpPr/>
          <p:nvPr/>
        </p:nvSpPr>
        <p:spPr>
          <a:xfrm rot="16200000">
            <a:off x="3061426" y="5115469"/>
            <a:ext cx="1163568" cy="1800200"/>
          </a:xfrm>
          <a:prstGeom prst="rightArrow">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sp>
        <p:nvSpPr>
          <p:cNvPr id="32" name="31 CuadroTexto"/>
          <p:cNvSpPr txBox="1"/>
          <p:nvPr/>
        </p:nvSpPr>
        <p:spPr>
          <a:xfrm>
            <a:off x="3118800" y="5589242"/>
            <a:ext cx="1093160" cy="646331"/>
          </a:xfrm>
          <a:prstGeom prst="rect">
            <a:avLst/>
          </a:prstGeom>
          <a:noFill/>
        </p:spPr>
        <p:txBody>
          <a:bodyPr wrap="square" rtlCol="0">
            <a:spAutoFit/>
          </a:bodyPr>
          <a:lstStyle/>
          <a:p>
            <a:pPr algn="ctr"/>
            <a:r>
              <a:rPr lang="es-AR" sz="1200" dirty="0" smtClean="0">
                <a:solidFill>
                  <a:prstClr val="black"/>
                </a:solidFill>
                <a:cs typeface="Arial" charset="0"/>
              </a:rPr>
              <a:t>Factor modificador (en + o en -)</a:t>
            </a:r>
          </a:p>
        </p:txBody>
      </p:sp>
      <p:sp>
        <p:nvSpPr>
          <p:cNvPr id="38" name="37 CuadroTexto"/>
          <p:cNvSpPr txBox="1"/>
          <p:nvPr/>
        </p:nvSpPr>
        <p:spPr>
          <a:xfrm>
            <a:off x="3049967" y="476674"/>
            <a:ext cx="1089985" cy="646331"/>
          </a:xfrm>
          <a:prstGeom prst="rect">
            <a:avLst/>
          </a:prstGeom>
          <a:noFill/>
        </p:spPr>
        <p:txBody>
          <a:bodyPr wrap="square" rtlCol="0">
            <a:spAutoFit/>
          </a:bodyPr>
          <a:lstStyle/>
          <a:p>
            <a:pPr algn="ctr"/>
            <a:r>
              <a:rPr lang="es-AR" sz="1200" dirty="0" smtClean="0">
                <a:solidFill>
                  <a:prstClr val="black"/>
                </a:solidFill>
                <a:cs typeface="Arial" charset="0"/>
              </a:rPr>
              <a:t>Factor modificador (en + o en -)</a:t>
            </a:r>
          </a:p>
        </p:txBody>
      </p:sp>
      <p:cxnSp>
        <p:nvCxnSpPr>
          <p:cNvPr id="37" name="36 Conector angular"/>
          <p:cNvCxnSpPr>
            <a:stCxn id="6" idx="0"/>
            <a:endCxn id="1026" idx="1"/>
          </p:cNvCxnSpPr>
          <p:nvPr/>
        </p:nvCxnSpPr>
        <p:spPr>
          <a:xfrm rot="5400000" flipH="1" flipV="1">
            <a:off x="1609734" y="1692799"/>
            <a:ext cx="432736" cy="1311475"/>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0" name="39 Conector angular"/>
          <p:cNvCxnSpPr>
            <a:stCxn id="6" idx="2"/>
            <a:endCxn id="1027" idx="1"/>
          </p:cNvCxnSpPr>
          <p:nvPr/>
        </p:nvCxnSpPr>
        <p:spPr>
          <a:xfrm rot="16200000" flipH="1">
            <a:off x="1528652" y="3625072"/>
            <a:ext cx="668836" cy="1385411"/>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6" name="Picture 2"/>
          <p:cNvPicPr>
            <a:picLocks noChangeAspect="1" noChangeArrowheads="1"/>
          </p:cNvPicPr>
          <p:nvPr/>
        </p:nvPicPr>
        <p:blipFill>
          <a:blip r:embed="rId2">
            <a:duotone>
              <a:prstClr val="black"/>
              <a:schemeClr val="accent3">
                <a:lumMod val="50000"/>
                <a:tint val="45000"/>
                <a:satMod val="400000"/>
              </a:schemeClr>
            </a:duotone>
            <a:extLst>
              <a:ext uri="{28A0092B-C50C-407E-A947-70E740481C1C}">
                <a14:useLocalDpi xmlns:a14="http://schemas.microsoft.com/office/drawing/2010/main" val="0"/>
              </a:ext>
            </a:extLst>
          </a:blip>
          <a:srcRect/>
          <a:stretch>
            <a:fillRect/>
          </a:stretch>
        </p:blipFill>
        <p:spPr bwMode="auto">
          <a:xfrm>
            <a:off x="5220644" y="1412778"/>
            <a:ext cx="2231676" cy="143878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p:cNvPicPr>
            <a:picLocks noChangeAspect="1" noChangeArrowheads="1"/>
          </p:cNvPicPr>
          <p:nvPr/>
        </p:nvPicPr>
        <p:blipFill>
          <a:blip r:embed="rId2">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a:off x="5220072" y="3934943"/>
            <a:ext cx="22320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47 CuadroTexto"/>
          <p:cNvSpPr txBox="1"/>
          <p:nvPr/>
        </p:nvSpPr>
        <p:spPr>
          <a:xfrm>
            <a:off x="5421127" y="1772818"/>
            <a:ext cx="1944216" cy="646331"/>
          </a:xfrm>
          <a:prstGeom prst="rect">
            <a:avLst/>
          </a:prstGeom>
          <a:noFill/>
        </p:spPr>
        <p:txBody>
          <a:bodyPr wrap="square" rtlCol="0">
            <a:spAutoFit/>
          </a:bodyPr>
          <a:lstStyle/>
          <a:p>
            <a:pPr algn="ctr"/>
            <a:r>
              <a:rPr lang="es-AR" dirty="0" smtClean="0">
                <a:solidFill>
                  <a:prstClr val="black"/>
                </a:solidFill>
                <a:cs typeface="Arial" charset="0"/>
              </a:rPr>
              <a:t>Riesgo por peligrosidad 1</a:t>
            </a:r>
            <a:endParaRPr lang="es-AR" dirty="0">
              <a:solidFill>
                <a:prstClr val="black"/>
              </a:solidFill>
              <a:cs typeface="Arial" charset="0"/>
            </a:endParaRPr>
          </a:p>
        </p:txBody>
      </p:sp>
      <p:sp>
        <p:nvSpPr>
          <p:cNvPr id="50" name="49 Flecha derecha"/>
          <p:cNvSpPr/>
          <p:nvPr/>
        </p:nvSpPr>
        <p:spPr>
          <a:xfrm rot="16200000" flipV="1">
            <a:off x="7639072" y="3421234"/>
            <a:ext cx="1403449" cy="1632937"/>
          </a:xfrm>
          <a:prstGeom prst="rightArrow">
            <a:avLst/>
          </a:prstGeom>
          <a:solidFill>
            <a:srgbClr val="C0504D"/>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AR">
              <a:solidFill>
                <a:prstClr val="black"/>
              </a:solidFill>
            </a:endParaRPr>
          </a:p>
        </p:txBody>
      </p:sp>
      <p:sp>
        <p:nvSpPr>
          <p:cNvPr id="51" name="50 Flecha derecha"/>
          <p:cNvSpPr/>
          <p:nvPr/>
        </p:nvSpPr>
        <p:spPr>
          <a:xfrm rot="5400000" flipV="1">
            <a:off x="7606531" y="1601071"/>
            <a:ext cx="1433463" cy="1632937"/>
          </a:xfrm>
          <a:prstGeom prst="rightArrow">
            <a:avLst/>
          </a:prstGeom>
          <a:solidFill>
            <a:srgbClr val="C0504D"/>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s-AR">
              <a:solidFill>
                <a:prstClr val="black"/>
              </a:solidFill>
            </a:endParaRPr>
          </a:p>
        </p:txBody>
      </p:sp>
      <p:sp>
        <p:nvSpPr>
          <p:cNvPr id="54" name="53 CuadroTexto"/>
          <p:cNvSpPr txBox="1"/>
          <p:nvPr/>
        </p:nvSpPr>
        <p:spPr>
          <a:xfrm>
            <a:off x="7822270" y="4293096"/>
            <a:ext cx="1142218" cy="646331"/>
          </a:xfrm>
          <a:prstGeom prst="rect">
            <a:avLst/>
          </a:prstGeom>
          <a:noFill/>
        </p:spPr>
        <p:txBody>
          <a:bodyPr wrap="square" rtlCol="0">
            <a:spAutoFit/>
          </a:bodyPr>
          <a:lstStyle/>
          <a:p>
            <a:pPr algn="ctr"/>
            <a:r>
              <a:rPr lang="es-AR" sz="1200" dirty="0" smtClean="0">
                <a:solidFill>
                  <a:prstClr val="black"/>
                </a:solidFill>
                <a:cs typeface="Arial" charset="0"/>
              </a:rPr>
              <a:t>Vulnera-</a:t>
            </a:r>
            <a:r>
              <a:rPr lang="es-AR" sz="1200" dirty="0" err="1" smtClean="0">
                <a:solidFill>
                  <a:prstClr val="black"/>
                </a:solidFill>
                <a:cs typeface="Arial" charset="0"/>
              </a:rPr>
              <a:t>bilidad</a:t>
            </a:r>
            <a:endParaRPr lang="es-AR" sz="1200" dirty="0" smtClean="0">
              <a:solidFill>
                <a:prstClr val="black"/>
              </a:solidFill>
              <a:cs typeface="Arial" charset="0"/>
            </a:endParaRPr>
          </a:p>
          <a:p>
            <a:pPr algn="ctr"/>
            <a:r>
              <a:rPr lang="es-AR" sz="1200" dirty="0" smtClean="0">
                <a:solidFill>
                  <a:prstClr val="black"/>
                </a:solidFill>
                <a:cs typeface="Arial" charset="0"/>
              </a:rPr>
              <a:t>específica</a:t>
            </a:r>
          </a:p>
        </p:txBody>
      </p:sp>
      <p:cxnSp>
        <p:nvCxnSpPr>
          <p:cNvPr id="3" name="2 Conector angular"/>
          <p:cNvCxnSpPr/>
          <p:nvPr/>
        </p:nvCxnSpPr>
        <p:spPr>
          <a:xfrm rot="10800000" flipV="1">
            <a:off x="2275638" y="2564904"/>
            <a:ext cx="5692872" cy="641268"/>
          </a:xfrm>
          <a:prstGeom prst="bentConnector3">
            <a:avLst>
              <a:gd name="adj1" fmla="val -6018"/>
            </a:avLst>
          </a:prstGeom>
          <a:ln w="38100">
            <a:solidFill>
              <a:srgbClr val="C0504D"/>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angular"/>
          <p:cNvCxnSpPr/>
          <p:nvPr/>
        </p:nvCxnSpPr>
        <p:spPr>
          <a:xfrm rot="10800000">
            <a:off x="2275636" y="3494620"/>
            <a:ext cx="5692874" cy="732855"/>
          </a:xfrm>
          <a:prstGeom prst="bentConnector3">
            <a:avLst>
              <a:gd name="adj1" fmla="val -7247"/>
            </a:avLst>
          </a:prstGeom>
          <a:ln w="38100">
            <a:solidFill>
              <a:srgbClr val="C0504D"/>
            </a:solidFill>
            <a:tailEnd type="arrow"/>
          </a:ln>
        </p:spPr>
        <p:style>
          <a:lnRef idx="1">
            <a:schemeClr val="accent1"/>
          </a:lnRef>
          <a:fillRef idx="0">
            <a:schemeClr val="accent1"/>
          </a:fillRef>
          <a:effectRef idx="0">
            <a:schemeClr val="accent1"/>
          </a:effectRef>
          <a:fontRef idx="minor">
            <a:schemeClr val="tx1"/>
          </a:fontRef>
        </p:style>
      </p:cxnSp>
      <p:sp>
        <p:nvSpPr>
          <p:cNvPr id="39" name="38 CuadroTexto"/>
          <p:cNvSpPr txBox="1"/>
          <p:nvPr/>
        </p:nvSpPr>
        <p:spPr>
          <a:xfrm>
            <a:off x="5501754" y="4293097"/>
            <a:ext cx="1944216" cy="646331"/>
          </a:xfrm>
          <a:prstGeom prst="rect">
            <a:avLst/>
          </a:prstGeom>
          <a:noFill/>
        </p:spPr>
        <p:txBody>
          <a:bodyPr wrap="square" rtlCol="0">
            <a:spAutoFit/>
          </a:bodyPr>
          <a:lstStyle/>
          <a:p>
            <a:pPr algn="ctr"/>
            <a:r>
              <a:rPr lang="es-AR" dirty="0" smtClean="0">
                <a:solidFill>
                  <a:prstClr val="black"/>
                </a:solidFill>
                <a:cs typeface="Arial" charset="0"/>
              </a:rPr>
              <a:t>Riesgo por peligrosidad 2</a:t>
            </a:r>
            <a:endParaRPr lang="es-AR" dirty="0">
              <a:solidFill>
                <a:prstClr val="black"/>
              </a:solidFill>
              <a:cs typeface="Arial" charset="0"/>
            </a:endParaRPr>
          </a:p>
        </p:txBody>
      </p:sp>
      <p:sp>
        <p:nvSpPr>
          <p:cNvPr id="26" name="25 Flecha derecha"/>
          <p:cNvSpPr/>
          <p:nvPr/>
        </p:nvSpPr>
        <p:spPr>
          <a:xfrm rot="5400000">
            <a:off x="7466387" y="-141116"/>
            <a:ext cx="1163568" cy="1800200"/>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cxnSp>
        <p:nvCxnSpPr>
          <p:cNvPr id="28" name="27 Conector recto de flecha"/>
          <p:cNvCxnSpPr/>
          <p:nvPr/>
        </p:nvCxnSpPr>
        <p:spPr>
          <a:xfrm>
            <a:off x="7456851" y="2085084"/>
            <a:ext cx="46851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7476583" y="476673"/>
            <a:ext cx="1127865" cy="646331"/>
          </a:xfrm>
          <a:prstGeom prst="rect">
            <a:avLst/>
          </a:prstGeom>
          <a:noFill/>
        </p:spPr>
        <p:txBody>
          <a:bodyPr wrap="square" rtlCol="0">
            <a:spAutoFit/>
          </a:bodyPr>
          <a:lstStyle/>
          <a:p>
            <a:pPr algn="ctr"/>
            <a:r>
              <a:rPr lang="es-AR" sz="1200" dirty="0" smtClean="0">
                <a:solidFill>
                  <a:prstClr val="black"/>
                </a:solidFill>
                <a:cs typeface="Arial" charset="0"/>
              </a:rPr>
              <a:t>Factor modificador (en + o en -)</a:t>
            </a:r>
          </a:p>
        </p:txBody>
      </p:sp>
      <p:sp>
        <p:nvSpPr>
          <p:cNvPr id="30" name="29 CuadroTexto"/>
          <p:cNvSpPr txBox="1"/>
          <p:nvPr/>
        </p:nvSpPr>
        <p:spPr>
          <a:xfrm>
            <a:off x="7537710" y="5661248"/>
            <a:ext cx="1138746" cy="646331"/>
          </a:xfrm>
          <a:prstGeom prst="rect">
            <a:avLst/>
          </a:prstGeom>
          <a:noFill/>
        </p:spPr>
        <p:txBody>
          <a:bodyPr wrap="square" rtlCol="0">
            <a:spAutoFit/>
          </a:bodyPr>
          <a:lstStyle/>
          <a:p>
            <a:pPr algn="ctr"/>
            <a:r>
              <a:rPr lang="es-AR" sz="1200" dirty="0" smtClean="0">
                <a:solidFill>
                  <a:prstClr val="black"/>
                </a:solidFill>
                <a:cs typeface="Arial" charset="0"/>
              </a:rPr>
              <a:t>Factor modificador (en + o en -)</a:t>
            </a:r>
          </a:p>
        </p:txBody>
      </p:sp>
      <p:sp>
        <p:nvSpPr>
          <p:cNvPr id="33" name="32 Flecha derecha"/>
          <p:cNvSpPr/>
          <p:nvPr/>
        </p:nvSpPr>
        <p:spPr>
          <a:xfrm rot="16200000">
            <a:off x="7503015" y="5126909"/>
            <a:ext cx="1163568" cy="1800200"/>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prstClr val="white"/>
              </a:solidFill>
            </a:endParaRPr>
          </a:p>
        </p:txBody>
      </p:sp>
      <p:cxnSp>
        <p:nvCxnSpPr>
          <p:cNvPr id="41" name="40 Conector recto de flecha"/>
          <p:cNvCxnSpPr/>
          <p:nvPr/>
        </p:nvCxnSpPr>
        <p:spPr>
          <a:xfrm>
            <a:off x="7452320" y="4703686"/>
            <a:ext cx="46851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251519" y="148680"/>
            <a:ext cx="2187171" cy="954107"/>
          </a:xfrm>
          <a:prstGeom prst="rect">
            <a:avLst/>
          </a:prstGeom>
          <a:noFill/>
        </p:spPr>
        <p:txBody>
          <a:bodyPr wrap="square" rtlCol="0">
            <a:spAutoFit/>
          </a:bodyPr>
          <a:lstStyle/>
          <a:p>
            <a:pPr algn="ctr"/>
            <a:r>
              <a:rPr lang="es-AR" sz="2800" b="1" dirty="0" smtClean="0">
                <a:solidFill>
                  <a:srgbClr val="FF0000"/>
                </a:solidFill>
                <a:cs typeface="Arial" charset="0"/>
              </a:rPr>
              <a:t>LOGICA DE ANALISIS</a:t>
            </a:r>
            <a:endParaRPr lang="es-AR" sz="2800" b="1" dirty="0">
              <a:solidFill>
                <a:srgbClr val="FF0000"/>
              </a:solidFill>
              <a:cs typeface="Arial" charset="0"/>
            </a:endParaRPr>
          </a:p>
        </p:txBody>
      </p:sp>
      <p:sp>
        <p:nvSpPr>
          <p:cNvPr id="14" name="13 CuadroTexto"/>
          <p:cNvSpPr txBox="1"/>
          <p:nvPr/>
        </p:nvSpPr>
        <p:spPr>
          <a:xfrm>
            <a:off x="251519" y="6258798"/>
            <a:ext cx="2426273" cy="338554"/>
          </a:xfrm>
          <a:prstGeom prst="rect">
            <a:avLst/>
          </a:prstGeom>
          <a:noFill/>
        </p:spPr>
        <p:txBody>
          <a:bodyPr wrap="square" rtlCol="0">
            <a:spAutoFit/>
          </a:bodyPr>
          <a:lstStyle/>
          <a:p>
            <a:r>
              <a:rPr lang="es-AR" sz="1600" dirty="0" smtClean="0">
                <a:solidFill>
                  <a:prstClr val="black"/>
                </a:solidFill>
                <a:cs typeface="Arial" charset="0"/>
              </a:rPr>
              <a:t>Fuente: </a:t>
            </a:r>
            <a:r>
              <a:rPr lang="es-AR" sz="1600" dirty="0" err="1" smtClean="0">
                <a:solidFill>
                  <a:prstClr val="black"/>
                </a:solidFill>
                <a:cs typeface="Arial" charset="0"/>
              </a:rPr>
              <a:t>Natenzon</a:t>
            </a:r>
            <a:r>
              <a:rPr lang="es-AR" sz="1600" dirty="0" smtClean="0">
                <a:solidFill>
                  <a:prstClr val="black"/>
                </a:solidFill>
                <a:cs typeface="Arial" charset="0"/>
              </a:rPr>
              <a:t>, 2018.</a:t>
            </a:r>
            <a:endParaRPr lang="es-AR" sz="1600" dirty="0">
              <a:solidFill>
                <a:prstClr val="black"/>
              </a:solidFill>
              <a:cs typeface="Arial" charset="0"/>
            </a:endParaRPr>
          </a:p>
        </p:txBody>
      </p:sp>
      <p:sp>
        <p:nvSpPr>
          <p:cNvPr id="42" name="41 CuadroTexto"/>
          <p:cNvSpPr txBox="1"/>
          <p:nvPr/>
        </p:nvSpPr>
        <p:spPr>
          <a:xfrm>
            <a:off x="7740352" y="1988840"/>
            <a:ext cx="1142218" cy="646331"/>
          </a:xfrm>
          <a:prstGeom prst="rect">
            <a:avLst/>
          </a:prstGeom>
          <a:noFill/>
        </p:spPr>
        <p:txBody>
          <a:bodyPr wrap="square" rtlCol="0">
            <a:spAutoFit/>
          </a:bodyPr>
          <a:lstStyle/>
          <a:p>
            <a:pPr algn="ctr"/>
            <a:r>
              <a:rPr lang="es-AR" sz="1200" dirty="0" smtClean="0">
                <a:solidFill>
                  <a:prstClr val="black"/>
                </a:solidFill>
                <a:cs typeface="Arial" charset="0"/>
              </a:rPr>
              <a:t>Vulnera-</a:t>
            </a:r>
            <a:r>
              <a:rPr lang="es-AR" sz="1200" dirty="0" err="1" smtClean="0">
                <a:solidFill>
                  <a:prstClr val="black"/>
                </a:solidFill>
                <a:cs typeface="Arial" charset="0"/>
              </a:rPr>
              <a:t>bilidad</a:t>
            </a:r>
            <a:endParaRPr lang="es-AR" sz="1200" dirty="0" smtClean="0">
              <a:solidFill>
                <a:prstClr val="black"/>
              </a:solidFill>
              <a:cs typeface="Arial" charset="0"/>
            </a:endParaRPr>
          </a:p>
          <a:p>
            <a:pPr algn="ctr"/>
            <a:r>
              <a:rPr lang="es-AR" sz="1200" dirty="0" smtClean="0">
                <a:solidFill>
                  <a:prstClr val="black"/>
                </a:solidFill>
                <a:cs typeface="Arial" charset="0"/>
              </a:rPr>
              <a:t>específica</a:t>
            </a:r>
          </a:p>
        </p:txBody>
      </p:sp>
    </p:spTree>
    <p:extLst>
      <p:ext uri="{BB962C8B-B14F-4D97-AF65-F5344CB8AC3E}">
        <p14:creationId xmlns:p14="http://schemas.microsoft.com/office/powerpoint/2010/main" val="2349660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5 Marcador de número de diapositiva"/>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1AF9944-36B3-4CA4-81FA-782713CCC24C}" type="slidenum">
              <a:rPr lang="es-AR" altLang="es-AR" sz="1400" smtClean="0"/>
              <a:pPr eaLnBrk="1" hangingPunct="1">
                <a:spcBef>
                  <a:spcPct val="0"/>
                </a:spcBef>
                <a:buFontTx/>
                <a:buNone/>
              </a:pPr>
              <a:t>21</a:t>
            </a:fld>
            <a:endParaRPr lang="es-AR" altLang="es-AR" sz="1400" smtClean="0"/>
          </a:p>
        </p:txBody>
      </p:sp>
      <p:sp>
        <p:nvSpPr>
          <p:cNvPr id="18435" name="Rectangle 2"/>
          <p:cNvSpPr>
            <a:spLocks noGrp="1" noChangeArrowheads="1"/>
          </p:cNvSpPr>
          <p:nvPr>
            <p:ph type="title"/>
          </p:nvPr>
        </p:nvSpPr>
        <p:spPr>
          <a:xfrm>
            <a:off x="457200" y="274638"/>
            <a:ext cx="8229600" cy="850900"/>
          </a:xfrm>
        </p:spPr>
        <p:txBody>
          <a:bodyPr/>
          <a:lstStyle/>
          <a:p>
            <a:pPr eaLnBrk="1" hangingPunct="1"/>
            <a:r>
              <a:rPr lang="es-ES_tradnl" altLang="es-AR" sz="4000" smtClean="0">
                <a:solidFill>
                  <a:srgbClr val="FF0000"/>
                </a:solidFill>
              </a:rPr>
              <a:t>Cuestiones Metodológicas</a:t>
            </a:r>
            <a:r>
              <a:rPr lang="es-ES_tradnl" altLang="es-AR" smtClean="0"/>
              <a:t> </a:t>
            </a:r>
          </a:p>
        </p:txBody>
      </p:sp>
      <p:grpSp>
        <p:nvGrpSpPr>
          <p:cNvPr id="18436" name="Group 3"/>
          <p:cNvGrpSpPr>
            <a:grpSpLocks/>
          </p:cNvGrpSpPr>
          <p:nvPr/>
        </p:nvGrpSpPr>
        <p:grpSpPr bwMode="auto">
          <a:xfrm>
            <a:off x="3292475" y="3240088"/>
            <a:ext cx="5600700" cy="2565400"/>
            <a:chOff x="2421" y="6138"/>
            <a:chExt cx="8820" cy="4040"/>
          </a:xfrm>
        </p:grpSpPr>
        <p:sp>
          <p:nvSpPr>
            <p:cNvPr id="18439" name="Oval 4"/>
            <p:cNvSpPr>
              <a:spLocks noChangeArrowheads="1"/>
            </p:cNvSpPr>
            <p:nvPr/>
          </p:nvSpPr>
          <p:spPr bwMode="auto">
            <a:xfrm>
              <a:off x="2421" y="6138"/>
              <a:ext cx="8820" cy="4040"/>
            </a:xfrm>
            <a:prstGeom prst="ellipse">
              <a:avLst/>
            </a:prstGeom>
            <a:solidFill>
              <a:srgbClr val="FFFF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s-AR" altLang="es-AR" sz="1800"/>
            </a:p>
          </p:txBody>
        </p:sp>
        <p:sp>
          <p:nvSpPr>
            <p:cNvPr id="18440" name="Oval 5"/>
            <p:cNvSpPr>
              <a:spLocks noChangeArrowheads="1"/>
            </p:cNvSpPr>
            <p:nvPr/>
          </p:nvSpPr>
          <p:spPr bwMode="auto">
            <a:xfrm>
              <a:off x="2961" y="7939"/>
              <a:ext cx="2880" cy="1620"/>
            </a:xfrm>
            <a:prstGeom prst="ellipse">
              <a:avLst/>
            </a:prstGeom>
            <a:solidFill>
              <a:srgbClr val="FF99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s-AR" altLang="es-AR" sz="1800"/>
            </a:p>
          </p:txBody>
        </p:sp>
        <p:sp>
          <p:nvSpPr>
            <p:cNvPr id="18441" name="Oval 6"/>
            <p:cNvSpPr>
              <a:spLocks noChangeArrowheads="1"/>
            </p:cNvSpPr>
            <p:nvPr/>
          </p:nvSpPr>
          <p:spPr bwMode="auto">
            <a:xfrm>
              <a:off x="8721" y="7219"/>
              <a:ext cx="2160" cy="180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s-AR" altLang="es-AR" sz="1800"/>
            </a:p>
          </p:txBody>
        </p:sp>
        <p:sp>
          <p:nvSpPr>
            <p:cNvPr id="18442" name="Line 7"/>
            <p:cNvSpPr>
              <a:spLocks noChangeShapeType="1"/>
            </p:cNvSpPr>
            <p:nvPr/>
          </p:nvSpPr>
          <p:spPr bwMode="auto">
            <a:xfrm flipH="1">
              <a:off x="5121" y="9019"/>
              <a:ext cx="14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AR"/>
            </a:p>
          </p:txBody>
        </p:sp>
        <p:sp>
          <p:nvSpPr>
            <p:cNvPr id="18443" name="Line 8"/>
            <p:cNvSpPr>
              <a:spLocks noChangeShapeType="1"/>
            </p:cNvSpPr>
            <p:nvPr/>
          </p:nvSpPr>
          <p:spPr bwMode="auto">
            <a:xfrm flipH="1">
              <a:off x="8181" y="8479"/>
              <a:ext cx="14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AR"/>
            </a:p>
          </p:txBody>
        </p:sp>
        <p:sp>
          <p:nvSpPr>
            <p:cNvPr id="18444" name="Line 9"/>
            <p:cNvSpPr>
              <a:spLocks noChangeShapeType="1"/>
            </p:cNvSpPr>
            <p:nvPr/>
          </p:nvSpPr>
          <p:spPr bwMode="auto">
            <a:xfrm>
              <a:off x="5121" y="8299"/>
              <a:ext cx="14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AR"/>
            </a:p>
          </p:txBody>
        </p:sp>
        <p:sp>
          <p:nvSpPr>
            <p:cNvPr id="18445" name="Line 10"/>
            <p:cNvSpPr>
              <a:spLocks noChangeShapeType="1"/>
            </p:cNvSpPr>
            <p:nvPr/>
          </p:nvSpPr>
          <p:spPr bwMode="auto">
            <a:xfrm>
              <a:off x="8181" y="7939"/>
              <a:ext cx="12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AR"/>
            </a:p>
          </p:txBody>
        </p:sp>
      </p:grpSp>
      <p:sp>
        <p:nvSpPr>
          <p:cNvPr id="18437" name="Rectangle 11"/>
          <p:cNvSpPr>
            <a:spLocks noChangeArrowheads="1"/>
          </p:cNvSpPr>
          <p:nvPr/>
        </p:nvSpPr>
        <p:spPr bwMode="auto">
          <a:xfrm>
            <a:off x="684213" y="5595938"/>
            <a:ext cx="2749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tabLst>
                <a:tab pos="457200" algn="l"/>
              </a:tabLst>
              <a:defRPr sz="3200">
                <a:solidFill>
                  <a:schemeClr val="tx1"/>
                </a:solidFill>
                <a:latin typeface="Arial" pitchFamily="34" charset="0"/>
              </a:defRPr>
            </a:lvl1pPr>
            <a:lvl2pPr marL="742950" indent="-285750" eaLnBrk="0" hangingPunct="0">
              <a:spcBef>
                <a:spcPct val="20000"/>
              </a:spcBef>
              <a:buChar char="–"/>
              <a:tabLst>
                <a:tab pos="457200" algn="l"/>
              </a:tabLst>
              <a:defRPr sz="2800">
                <a:solidFill>
                  <a:schemeClr val="tx1"/>
                </a:solidFill>
                <a:latin typeface="Arial" pitchFamily="34" charset="0"/>
              </a:defRPr>
            </a:lvl2pPr>
            <a:lvl3pPr marL="1143000" indent="-228600" eaLnBrk="0" hangingPunct="0">
              <a:spcBef>
                <a:spcPct val="20000"/>
              </a:spcBef>
              <a:buChar char="•"/>
              <a:tabLst>
                <a:tab pos="457200" algn="l"/>
              </a:tabLst>
              <a:defRPr sz="2400">
                <a:solidFill>
                  <a:schemeClr val="tx1"/>
                </a:solidFill>
                <a:latin typeface="Arial" pitchFamily="34" charset="0"/>
              </a:defRPr>
            </a:lvl3pPr>
            <a:lvl4pPr marL="1600200" indent="-228600" eaLnBrk="0" hangingPunct="0">
              <a:spcBef>
                <a:spcPct val="20000"/>
              </a:spcBef>
              <a:buChar char="–"/>
              <a:tabLst>
                <a:tab pos="457200" algn="l"/>
              </a:tabLst>
              <a:defRPr sz="2000">
                <a:solidFill>
                  <a:schemeClr val="tx1"/>
                </a:solidFill>
                <a:latin typeface="Arial" pitchFamily="34" charset="0"/>
              </a:defRPr>
            </a:lvl4pPr>
            <a:lvl5pPr marL="2057400" indent="-228600" eaLnBrk="0" hangingPunct="0">
              <a:spcBef>
                <a:spcPct val="20000"/>
              </a:spcBef>
              <a:buChar char="»"/>
              <a:tabLst>
                <a:tab pos="4572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itchFamily="34" charset="0"/>
              </a:defRPr>
            </a:lvl9pPr>
          </a:lstStyle>
          <a:p>
            <a:pPr algn="ctr" eaLnBrk="1" hangingPunct="1">
              <a:spcBef>
                <a:spcPct val="0"/>
              </a:spcBef>
              <a:buFontTx/>
              <a:buNone/>
            </a:pPr>
            <a:r>
              <a:rPr kumimoji="1" lang="es-ES" altLang="es-AR" sz="1800"/>
              <a:t>¿Todos son vulnerables?</a:t>
            </a:r>
            <a:endParaRPr kumimoji="1" lang="en-US" altLang="es-AR" sz="1800"/>
          </a:p>
          <a:p>
            <a:pPr algn="ctr" eaLnBrk="1" hangingPunct="1">
              <a:spcBef>
                <a:spcPct val="0"/>
              </a:spcBef>
              <a:buFontTx/>
              <a:buNone/>
            </a:pPr>
            <a:r>
              <a:rPr kumimoji="1" lang="es-ES" altLang="es-AR" sz="1800"/>
              <a:t>¿Todos están en riesgo?</a:t>
            </a:r>
          </a:p>
        </p:txBody>
      </p:sp>
      <p:sp>
        <p:nvSpPr>
          <p:cNvPr id="18438" name="Rectangle 12"/>
          <p:cNvSpPr>
            <a:spLocks noChangeArrowheads="1"/>
          </p:cNvSpPr>
          <p:nvPr/>
        </p:nvSpPr>
        <p:spPr bwMode="auto">
          <a:xfrm>
            <a:off x="-180975" y="1333500"/>
            <a:ext cx="9145588"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84" bIns="0" anchor="ctr">
            <a:spAutoFit/>
          </a:bodyPr>
          <a:lstStyle>
            <a:lvl1pPr eaLnBrk="0" hangingPunct="0">
              <a:spcBef>
                <a:spcPct val="20000"/>
              </a:spcBef>
              <a:buChar char="•"/>
              <a:tabLst>
                <a:tab pos="457200" algn="l"/>
              </a:tabLst>
              <a:defRPr sz="3200">
                <a:solidFill>
                  <a:schemeClr val="tx1"/>
                </a:solidFill>
                <a:latin typeface="Arial" pitchFamily="34" charset="0"/>
              </a:defRPr>
            </a:lvl1pPr>
            <a:lvl2pPr eaLnBrk="0" hangingPunct="0">
              <a:spcBef>
                <a:spcPct val="20000"/>
              </a:spcBef>
              <a:buChar char="–"/>
              <a:tabLst>
                <a:tab pos="457200" algn="l"/>
              </a:tabLst>
              <a:defRPr sz="2800">
                <a:solidFill>
                  <a:schemeClr val="tx1"/>
                </a:solidFill>
                <a:latin typeface="Arial" pitchFamily="34" charset="0"/>
              </a:defRPr>
            </a:lvl2pPr>
            <a:lvl3pPr marL="1143000" indent="-228600" eaLnBrk="0" hangingPunct="0">
              <a:spcBef>
                <a:spcPct val="20000"/>
              </a:spcBef>
              <a:buChar char="•"/>
              <a:tabLst>
                <a:tab pos="457200" algn="l"/>
              </a:tabLst>
              <a:defRPr sz="2400">
                <a:solidFill>
                  <a:schemeClr val="tx1"/>
                </a:solidFill>
                <a:latin typeface="Arial" pitchFamily="34" charset="0"/>
              </a:defRPr>
            </a:lvl3pPr>
            <a:lvl4pPr marL="1600200" indent="-228600" eaLnBrk="0" hangingPunct="0">
              <a:spcBef>
                <a:spcPct val="20000"/>
              </a:spcBef>
              <a:buChar char="–"/>
              <a:tabLst>
                <a:tab pos="457200" algn="l"/>
              </a:tabLst>
              <a:defRPr sz="2000">
                <a:solidFill>
                  <a:schemeClr val="tx1"/>
                </a:solidFill>
                <a:latin typeface="Arial" pitchFamily="34" charset="0"/>
              </a:defRPr>
            </a:lvl4pPr>
            <a:lvl5pPr marL="2057400" indent="-228600" eaLnBrk="0" hangingPunct="0">
              <a:spcBef>
                <a:spcPct val="20000"/>
              </a:spcBef>
              <a:buChar char="»"/>
              <a:tabLst>
                <a:tab pos="4572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itchFamily="34" charset="0"/>
              </a:defRPr>
            </a:lvl9pPr>
          </a:lstStyle>
          <a:p>
            <a:pPr lvl="1" eaLnBrk="1" hangingPunct="1">
              <a:spcBef>
                <a:spcPct val="0"/>
              </a:spcBef>
              <a:buFontTx/>
              <a:buNone/>
            </a:pPr>
            <a:r>
              <a:rPr kumimoji="1" lang="es-ES" altLang="es-AR" sz="1800" b="1"/>
              <a:t>UNIVERSO DE ESTUDIO:</a:t>
            </a:r>
            <a:endParaRPr kumimoji="1" lang="es-ES" altLang="es-AR" sz="1800"/>
          </a:p>
          <a:p>
            <a:pPr eaLnBrk="1" hangingPunct="1">
              <a:spcBef>
                <a:spcPct val="0"/>
              </a:spcBef>
              <a:buFont typeface="Wingdings" pitchFamily="2" charset="2"/>
              <a:buChar char="ü"/>
            </a:pPr>
            <a:r>
              <a:rPr kumimoji="1" lang="es-ES" altLang="es-AR" sz="1800"/>
              <a:t> Todos son afectables</a:t>
            </a:r>
            <a:endParaRPr kumimoji="1" lang="en-US" altLang="es-AR" sz="1800"/>
          </a:p>
          <a:p>
            <a:pPr eaLnBrk="1" hangingPunct="1">
              <a:spcBef>
                <a:spcPct val="0"/>
              </a:spcBef>
              <a:buFont typeface="Wingdings" pitchFamily="2" charset="2"/>
              <a:buChar char="ü"/>
            </a:pPr>
            <a:r>
              <a:rPr kumimoji="1" lang="es-ES" altLang="es-AR" sz="1800"/>
              <a:t> Algunos grupos mayoritarios son pobres/ excluidos/ marginales/ informales.</a:t>
            </a:r>
            <a:endParaRPr kumimoji="1" lang="en-US" altLang="es-AR" sz="1800"/>
          </a:p>
          <a:p>
            <a:pPr eaLnBrk="1" hangingPunct="1">
              <a:spcBef>
                <a:spcPct val="0"/>
              </a:spcBef>
              <a:buFont typeface="Wingdings" pitchFamily="2" charset="2"/>
              <a:buChar char="ü"/>
            </a:pPr>
            <a:r>
              <a:rPr kumimoji="1" lang="es-ES" altLang="es-AR" sz="1800"/>
              <a:t> Algunos grupos minoritarios son ricos/ incluidos/ integrados/ formalizados.</a:t>
            </a:r>
          </a:p>
          <a:p>
            <a:pPr eaLnBrk="1" hangingPunct="1">
              <a:spcBef>
                <a:spcPct val="0"/>
              </a:spcBef>
              <a:buFont typeface="Wingdings" pitchFamily="2" charset="2"/>
              <a:buChar char="ü"/>
            </a:pPr>
            <a:r>
              <a:rPr kumimoji="1" lang="es-ES" altLang="es-AR" sz="1800"/>
              <a:t> Existen grupos que no se encuentran incluidos en ninguno de los dos extremos </a:t>
            </a:r>
          </a:p>
        </p:txBody>
      </p:sp>
    </p:spTree>
    <p:extLst>
      <p:ext uri="{BB962C8B-B14F-4D97-AF65-F5344CB8AC3E}">
        <p14:creationId xmlns:p14="http://schemas.microsoft.com/office/powerpoint/2010/main" val="246712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5652120" y="764706"/>
            <a:ext cx="3168352" cy="5078313"/>
          </a:xfrm>
          <a:prstGeom prst="rect">
            <a:avLst/>
          </a:prstGeom>
          <a:noFill/>
        </p:spPr>
        <p:txBody>
          <a:bodyPr wrap="square" lIns="91429" tIns="45715" rIns="91429" bIns="45715" rtlCol="0">
            <a:spAutoFit/>
          </a:bodyPr>
          <a:lstStyle/>
          <a:p>
            <a:pPr algn="ctr"/>
            <a:r>
              <a:rPr lang="es-ES" sz="3600" dirty="0">
                <a:latin typeface="Arial Narrow" pitchFamily="34" charset="0"/>
              </a:rPr>
              <a:t>¿Cómo se puede evaluar la vulnerabilidad</a:t>
            </a:r>
            <a:r>
              <a:rPr lang="es-ES" sz="3600" dirty="0" smtClean="0">
                <a:latin typeface="Arial Narrow" pitchFamily="34" charset="0"/>
              </a:rPr>
              <a:t>?</a:t>
            </a:r>
            <a:endParaRPr lang="es-ES" sz="3600" dirty="0">
              <a:latin typeface="Arial Narrow" pitchFamily="34" charset="0"/>
            </a:endParaRPr>
          </a:p>
          <a:p>
            <a:pPr algn="ctr"/>
            <a:endParaRPr lang="es-ES" sz="3600" dirty="0">
              <a:latin typeface="Arial Narrow" pitchFamily="34" charset="0"/>
            </a:endParaRPr>
          </a:p>
          <a:p>
            <a:pPr algn="ctr"/>
            <a:r>
              <a:rPr lang="es-ES" sz="3600" b="1" dirty="0">
                <a:latin typeface="Arial Narrow" pitchFamily="34" charset="0"/>
              </a:rPr>
              <a:t>IVSD - </a:t>
            </a:r>
            <a:r>
              <a:rPr lang="es-ES" sz="3600" b="1" dirty="0" smtClean="0">
                <a:latin typeface="Arial Narrow" pitchFamily="34" charset="0"/>
              </a:rPr>
              <a:t>Índice </a:t>
            </a:r>
            <a:r>
              <a:rPr lang="es-ES" sz="3600" b="1" dirty="0">
                <a:latin typeface="Arial Narrow" pitchFamily="34" charset="0"/>
              </a:rPr>
              <a:t>de Vulnerabilidad Social frente a Desastres</a:t>
            </a:r>
          </a:p>
          <a:p>
            <a:endParaRPr lang="es-ES" dirty="0"/>
          </a:p>
          <a:p>
            <a:endParaRPr lang="es-AR"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5" y="548680"/>
            <a:ext cx="5544616" cy="529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5 Conector recto de flecha"/>
          <p:cNvCxnSpPr/>
          <p:nvPr/>
        </p:nvCxnSpPr>
        <p:spPr>
          <a:xfrm>
            <a:off x="4123766" y="4221088"/>
            <a:ext cx="152835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463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3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F3BD94E-3048-4515-AA3F-6975294785BB}" type="slidenum">
              <a:rPr lang="es-AR" altLang="es-AR" sz="1400" smtClean="0"/>
              <a:pPr eaLnBrk="1" hangingPunct="1">
                <a:spcBef>
                  <a:spcPct val="0"/>
                </a:spcBef>
                <a:buFontTx/>
                <a:buNone/>
              </a:pPr>
              <a:t>23</a:t>
            </a:fld>
            <a:endParaRPr lang="es-AR" altLang="es-AR" sz="1400" smtClean="0"/>
          </a:p>
        </p:txBody>
      </p:sp>
      <p:sp>
        <p:nvSpPr>
          <p:cNvPr id="49155" name="Rectangle 2"/>
          <p:cNvSpPr>
            <a:spLocks noGrp="1" noChangeArrowheads="1"/>
          </p:cNvSpPr>
          <p:nvPr>
            <p:ph type="title" idx="4294967295"/>
          </p:nvPr>
        </p:nvSpPr>
        <p:spPr/>
        <p:txBody>
          <a:bodyPr/>
          <a:lstStyle/>
          <a:p>
            <a:pPr eaLnBrk="1" hangingPunct="1"/>
            <a:r>
              <a:rPr kumimoji="1" lang="es-ES_tradnl" altLang="es-AR" b="1" dirty="0" smtClean="0">
                <a:solidFill>
                  <a:srgbClr val="FF0000"/>
                </a:solidFill>
              </a:rPr>
              <a:t>Premisas metodológicas</a:t>
            </a:r>
          </a:p>
        </p:txBody>
      </p:sp>
      <p:sp>
        <p:nvSpPr>
          <p:cNvPr id="49156" name="Rectangle 3"/>
          <p:cNvSpPr>
            <a:spLocks noGrp="1" noChangeArrowheads="1"/>
          </p:cNvSpPr>
          <p:nvPr>
            <p:ph type="body" idx="4294967295"/>
          </p:nvPr>
        </p:nvSpPr>
        <p:spPr>
          <a:xfrm>
            <a:off x="457200" y="1600202"/>
            <a:ext cx="7786688" cy="4525963"/>
          </a:xfrm>
        </p:spPr>
        <p:txBody>
          <a:bodyPr/>
          <a:lstStyle/>
          <a:p>
            <a:pPr algn="just" eaLnBrk="1" hangingPunct="1">
              <a:lnSpc>
                <a:spcPct val="90000"/>
              </a:lnSpc>
              <a:buFontTx/>
              <a:buNone/>
            </a:pPr>
            <a:r>
              <a:rPr lang="es-ES_tradnl" altLang="es-AR" sz="3000" dirty="0" smtClean="0"/>
              <a:t>	</a:t>
            </a:r>
            <a:r>
              <a:rPr lang="es-ES_tradnl" altLang="es-AR" dirty="0" smtClean="0"/>
              <a:t>“Las estimaciones sobre la pobreza son muy sensibles a los criterios que se adopten para ponderar cada elemento que participa en la elaboración de los indicadores y, por lo tanto, no puede aducirse que estos acarrean un contenido exclusivamente técnico. Las fuentes de información y los criterios de elaboración de los indicadores condicionan los resultados” (</a:t>
            </a:r>
            <a:r>
              <a:rPr lang="es-ES_tradnl" altLang="es-AR" i="1" dirty="0" smtClean="0"/>
              <a:t>Lo </a:t>
            </a:r>
            <a:r>
              <a:rPr lang="es-ES_tradnl" altLang="es-AR" i="1" dirty="0" err="1" smtClean="0"/>
              <a:t>Vuolo</a:t>
            </a:r>
            <a:r>
              <a:rPr lang="es-ES_tradnl" altLang="es-AR" i="1" dirty="0" smtClean="0"/>
              <a:t> et. al., 1999)</a:t>
            </a:r>
            <a:r>
              <a:rPr lang="es-ES_tradnl" altLang="es-AR" dirty="0" smtClean="0"/>
              <a:t>.</a:t>
            </a:r>
          </a:p>
        </p:txBody>
      </p:sp>
    </p:spTree>
    <p:extLst>
      <p:ext uri="{BB962C8B-B14F-4D97-AF65-F5344CB8AC3E}">
        <p14:creationId xmlns:p14="http://schemas.microsoft.com/office/powerpoint/2010/main" val="39904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lstStyle/>
          <a:p>
            <a:r>
              <a:rPr lang="es-ES" b="1" dirty="0" smtClean="0">
                <a:solidFill>
                  <a:srgbClr val="FF0000"/>
                </a:solidFill>
              </a:rPr>
              <a:t>Premisas de la información</a:t>
            </a:r>
            <a:endParaRPr lang="es-AR" b="1" dirty="0">
              <a:solidFill>
                <a:srgbClr val="FF0000"/>
              </a:solidFill>
            </a:endParaRPr>
          </a:p>
        </p:txBody>
      </p:sp>
      <p:sp>
        <p:nvSpPr>
          <p:cNvPr id="3" name="2 Marcador de contenido"/>
          <p:cNvSpPr>
            <a:spLocks noGrp="1"/>
          </p:cNvSpPr>
          <p:nvPr>
            <p:ph idx="1"/>
          </p:nvPr>
        </p:nvSpPr>
        <p:spPr>
          <a:xfrm>
            <a:off x="611560" y="1268760"/>
            <a:ext cx="8064896" cy="5445224"/>
          </a:xfrm>
          <a:ln w="28575">
            <a:solidFill>
              <a:schemeClr val="bg1"/>
            </a:solidFill>
          </a:ln>
        </p:spPr>
        <p:txBody>
          <a:bodyPr>
            <a:normAutofit lnSpcReduction="10000"/>
          </a:bodyPr>
          <a:lstStyle/>
          <a:p>
            <a:pPr eaLnBrk="1" hangingPunct="1">
              <a:buFont typeface="Wingdings" pitchFamily="2" charset="2"/>
              <a:buChar char="ü"/>
            </a:pPr>
            <a:r>
              <a:rPr lang="es-ES" sz="3000" dirty="0"/>
              <a:t>Debe ser pertinente para mostrar rasgos sociales vulnerables frente a desastres.</a:t>
            </a:r>
          </a:p>
          <a:p>
            <a:pPr eaLnBrk="1" hangingPunct="1">
              <a:buFont typeface="Wingdings" pitchFamily="2" charset="2"/>
              <a:buChar char="ü"/>
            </a:pPr>
            <a:r>
              <a:rPr lang="es-ES" sz="3000" dirty="0"/>
              <a:t>Debe permitir la comparación inter-temporal.</a:t>
            </a:r>
            <a:endParaRPr lang="es-AR" sz="3000" dirty="0"/>
          </a:p>
          <a:p>
            <a:pPr eaLnBrk="1" hangingPunct="1">
              <a:buFont typeface="Wingdings" pitchFamily="2" charset="2"/>
              <a:buChar char="ü"/>
            </a:pPr>
            <a:r>
              <a:rPr lang="es-AR" sz="3000" dirty="0"/>
              <a:t>Debe ser pública y gratuita (Censos-INDEC)</a:t>
            </a:r>
          </a:p>
          <a:p>
            <a:pPr eaLnBrk="1" hangingPunct="1">
              <a:buFont typeface="Wingdings" pitchFamily="2" charset="2"/>
              <a:buChar char="ü"/>
            </a:pPr>
            <a:r>
              <a:rPr lang="es-AR" sz="3000" dirty="0"/>
              <a:t>Se sistematizará con software de acceso libre y mediante procesamiento accesible a conocimientos básicos de informática. </a:t>
            </a:r>
            <a:endParaRPr lang="es-AR" sz="3000" dirty="0" smtClean="0"/>
          </a:p>
          <a:p>
            <a:pPr marL="0" indent="0" eaLnBrk="1" hangingPunct="1">
              <a:buNone/>
            </a:pPr>
            <a:endParaRPr lang="es-AR" sz="3000" dirty="0"/>
          </a:p>
          <a:p>
            <a:pPr marL="0" indent="0" algn="just">
              <a:buNone/>
            </a:pPr>
            <a:r>
              <a:rPr lang="es-AR" sz="2800" i="1" dirty="0" smtClean="0"/>
              <a:t>Finalidad</a:t>
            </a:r>
            <a:r>
              <a:rPr lang="es-AR" sz="2800" i="1" dirty="0"/>
              <a:t>: sin perder calidad y rigor, que el uso de programas informáticos y el financiamiento no sean un obstáculo para la evaluación del riesgo.</a:t>
            </a:r>
          </a:p>
          <a:p>
            <a:pPr marL="514288" indent="-514288">
              <a:buFont typeface="+mj-lt"/>
              <a:buAutoNum type="alphaLcPeriod"/>
            </a:pPr>
            <a:endParaRPr lang="es-AR" dirty="0"/>
          </a:p>
        </p:txBody>
      </p:sp>
      <p:sp>
        <p:nvSpPr>
          <p:cNvPr id="4" name="1 Título"/>
          <p:cNvSpPr txBox="1">
            <a:spLocks/>
          </p:cNvSpPr>
          <p:nvPr/>
        </p:nvSpPr>
        <p:spPr>
          <a:xfrm>
            <a:off x="614114" y="4941168"/>
            <a:ext cx="8134350" cy="1526266"/>
          </a:xfrm>
          <a:prstGeom prst="rect">
            <a:avLst/>
          </a:prstGeom>
          <a:ln w="19050">
            <a:solidFill>
              <a:schemeClr val="tx1"/>
            </a:solidFill>
          </a:ln>
        </p:spPr>
        <p:txBody>
          <a:bodyPr vert="horz" lIns="65306" tIns="32653" rIns="65306" bIns="32653" rtlCol="0" anchor="ctr">
            <a:norm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endParaRPr lang="es-AR" dirty="0">
              <a:solidFill>
                <a:srgbClr val="FF0000"/>
              </a:solidFill>
            </a:endParaRPr>
          </a:p>
        </p:txBody>
      </p:sp>
    </p:spTree>
    <p:extLst>
      <p:ext uri="{BB962C8B-B14F-4D97-AF65-F5344CB8AC3E}">
        <p14:creationId xmlns:p14="http://schemas.microsoft.com/office/powerpoint/2010/main" val="2999326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idx="4294967295"/>
          </p:nvPr>
        </p:nvSpPr>
        <p:spPr>
          <a:xfrm>
            <a:off x="457200" y="188913"/>
            <a:ext cx="8229600" cy="792162"/>
          </a:xfrm>
        </p:spPr>
        <p:txBody>
          <a:bodyPr/>
          <a:lstStyle/>
          <a:p>
            <a:pPr eaLnBrk="1" hangingPunct="1"/>
            <a:r>
              <a:rPr kumimoji="1" lang="es-ES_tradnl" altLang="es-AR" sz="4000" b="1" dirty="0" smtClean="0">
                <a:solidFill>
                  <a:srgbClr val="FF0000"/>
                </a:solidFill>
              </a:rPr>
              <a:t>Algunas limitaciones de los IVS</a:t>
            </a:r>
          </a:p>
        </p:txBody>
      </p:sp>
      <p:sp>
        <p:nvSpPr>
          <p:cNvPr id="70660" name="Rectangle 3"/>
          <p:cNvSpPr>
            <a:spLocks noGrp="1" noChangeArrowheads="1"/>
          </p:cNvSpPr>
          <p:nvPr>
            <p:ph type="body" idx="4294967295"/>
          </p:nvPr>
        </p:nvSpPr>
        <p:spPr>
          <a:xfrm>
            <a:off x="457200" y="1052513"/>
            <a:ext cx="8435975" cy="5545137"/>
          </a:xfrm>
        </p:spPr>
        <p:txBody>
          <a:bodyPr/>
          <a:lstStyle/>
          <a:p>
            <a:pPr marL="609600" indent="-609600" eaLnBrk="1" hangingPunct="1">
              <a:buFontTx/>
              <a:buAutoNum type="arabicParenR"/>
            </a:pPr>
            <a:r>
              <a:rPr lang="es-ES_tradnl" altLang="es-AR" sz="2800" dirty="0" smtClean="0"/>
              <a:t>Deben considerarse un punto de partida, para visualizar la distribución geográfica de las limitaciones sociales.</a:t>
            </a:r>
          </a:p>
          <a:p>
            <a:pPr marL="609600" indent="-609600" eaLnBrk="1" hangingPunct="1">
              <a:buFontTx/>
              <a:buAutoNum type="arabicParenR"/>
            </a:pPr>
            <a:r>
              <a:rPr lang="es-ES_tradnl" altLang="es-AR" sz="2800" dirty="0" smtClean="0"/>
              <a:t>Esconden bajo un valor único (homogeneidad) las diferencias sociales (heterogeneidad) existentes dentro de cada unidad político administrativa considerada.</a:t>
            </a:r>
          </a:p>
          <a:p>
            <a:pPr marL="609600" indent="-609600" eaLnBrk="1" hangingPunct="1">
              <a:buFontTx/>
              <a:buAutoNum type="arabicParenR"/>
            </a:pPr>
            <a:r>
              <a:rPr lang="es-ES_tradnl" altLang="es-AR" sz="2800" dirty="0" smtClean="0"/>
              <a:t>Son cortes sincrónicos que difícilmente puedan compararse entre sí, impidiendo el análisis diacrónico.</a:t>
            </a:r>
          </a:p>
          <a:p>
            <a:pPr marL="609600" indent="-609600" eaLnBrk="1" hangingPunct="1">
              <a:buFontTx/>
              <a:buAutoNum type="arabicParenR"/>
            </a:pPr>
            <a:r>
              <a:rPr lang="es-ES_tradnl" altLang="es-AR" sz="2800" dirty="0" smtClean="0"/>
              <a:t>No tienen carácter universal.</a:t>
            </a:r>
          </a:p>
        </p:txBody>
      </p:sp>
    </p:spTree>
    <p:extLst>
      <p:ext uri="{BB962C8B-B14F-4D97-AF65-F5344CB8AC3E}">
        <p14:creationId xmlns:p14="http://schemas.microsoft.com/office/powerpoint/2010/main" val="34427204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43939"/>
            <a:ext cx="184708" cy="369322"/>
          </a:xfrm>
          <a:prstGeom prst="rect">
            <a:avLst/>
          </a:prstGeom>
          <a:noFill/>
          <a:ln w="9525">
            <a:noFill/>
            <a:miter lim="800000"/>
            <a:headEnd/>
            <a:tailEnd/>
          </a:ln>
          <a:effectLst/>
        </p:spPr>
        <p:txBody>
          <a:bodyPr vert="horz" wrap="none" lIns="91429" tIns="45715" rIns="91429" bIns="45715" numCol="1" anchor="ctr" anchorCtr="0" compatLnSpc="1">
            <a:prstTxWarp prst="textNoShape">
              <a:avLst/>
            </a:prstTxWarp>
            <a:spAutoFit/>
          </a:bodyPr>
          <a:lstStyle/>
          <a:p>
            <a:endParaRPr lang="es-AR"/>
          </a:p>
        </p:txBody>
      </p:sp>
      <p:sp>
        <p:nvSpPr>
          <p:cNvPr id="1029" name="Rectangle 5"/>
          <p:cNvSpPr>
            <a:spLocks noChangeArrowheads="1"/>
          </p:cNvSpPr>
          <p:nvPr/>
        </p:nvSpPr>
        <p:spPr bwMode="auto">
          <a:xfrm>
            <a:off x="1" y="1269376"/>
            <a:ext cx="1877415" cy="261600"/>
          </a:xfrm>
          <a:prstGeom prst="rect">
            <a:avLst/>
          </a:prstGeom>
          <a:noFill/>
          <a:ln w="9525">
            <a:noFill/>
            <a:miter lim="800000"/>
            <a:headEnd/>
            <a:tailEnd/>
          </a:ln>
          <a:effectLst/>
        </p:spPr>
        <p:txBody>
          <a:bodyPr vert="horz" wrap="none" lIns="91429" tIns="45715" rIns="91429" bIns="45715" numCol="1" anchor="ctr" anchorCtr="0" compatLnSpc="1">
            <a:prstTxWarp prst="textNoShape">
              <a:avLst/>
            </a:prstTxWarp>
            <a:spAutoFit/>
          </a:bodyPr>
          <a:lstStyle/>
          <a:p>
            <a:pPr defTabSz="914290"/>
            <a:r>
              <a:rPr lang="es-AR" sz="1100">
                <a:latin typeface="Arial" pitchFamily="34" charset="0"/>
                <a:ea typeface="Calibri" pitchFamily="34" charset="0"/>
                <a:cs typeface="Times New Roman" pitchFamily="18" charset="0"/>
              </a:rPr>
              <a:t>                                            </a:t>
            </a:r>
            <a:endParaRPr lang="es-AR">
              <a:latin typeface="Arial" pitchFamily="34" charset="0"/>
              <a:cs typeface="Arial" pitchFamily="34" charset="0"/>
            </a:endParaRPr>
          </a:p>
        </p:txBody>
      </p:sp>
      <p:sp>
        <p:nvSpPr>
          <p:cNvPr id="1030" name="Rectangle 6"/>
          <p:cNvSpPr>
            <a:spLocks noChangeArrowheads="1"/>
          </p:cNvSpPr>
          <p:nvPr/>
        </p:nvSpPr>
        <p:spPr bwMode="auto">
          <a:xfrm>
            <a:off x="0" y="2069476"/>
            <a:ext cx="1646582" cy="261600"/>
          </a:xfrm>
          <a:prstGeom prst="rect">
            <a:avLst/>
          </a:prstGeom>
          <a:noFill/>
          <a:ln w="9525">
            <a:noFill/>
            <a:miter lim="800000"/>
            <a:headEnd/>
            <a:tailEnd/>
          </a:ln>
          <a:effectLst/>
        </p:spPr>
        <p:txBody>
          <a:bodyPr vert="horz" wrap="none" lIns="91429" tIns="45715" rIns="91429" bIns="45715" numCol="1" anchor="ctr" anchorCtr="0" compatLnSpc="1">
            <a:prstTxWarp prst="textNoShape">
              <a:avLst/>
            </a:prstTxWarp>
            <a:spAutoFit/>
          </a:bodyPr>
          <a:lstStyle/>
          <a:p>
            <a:pPr defTabSz="914290"/>
            <a:r>
              <a:rPr lang="es-AR" sz="1100">
                <a:latin typeface="Arial" pitchFamily="34" charset="0"/>
                <a:ea typeface="Calibri" pitchFamily="34" charset="0"/>
                <a:cs typeface="Times New Roman" pitchFamily="18" charset="0"/>
              </a:rPr>
              <a:t>                                      </a:t>
            </a:r>
            <a:endParaRPr lang="es-AR">
              <a:latin typeface="Arial" pitchFamily="34" charset="0"/>
              <a:cs typeface="Arial" pitchFamily="34" charset="0"/>
            </a:endParaRPr>
          </a:p>
        </p:txBody>
      </p:sp>
      <p:sp>
        <p:nvSpPr>
          <p:cNvPr id="3" name="2 Título"/>
          <p:cNvSpPr>
            <a:spLocks noGrp="1"/>
          </p:cNvSpPr>
          <p:nvPr>
            <p:ph type="title"/>
          </p:nvPr>
        </p:nvSpPr>
        <p:spPr>
          <a:xfrm>
            <a:off x="433949" y="132224"/>
            <a:ext cx="8229600" cy="562074"/>
          </a:xfrm>
        </p:spPr>
        <p:txBody>
          <a:bodyPr>
            <a:noAutofit/>
          </a:bodyPr>
          <a:lstStyle/>
          <a:p>
            <a:pPr lvl="0"/>
            <a:r>
              <a:rPr lang="es-AR" sz="3600" b="1" dirty="0">
                <a:latin typeface="Arial" pitchFamily="34" charset="0"/>
                <a:ea typeface="Calibri" pitchFamily="34" charset="0"/>
                <a:cs typeface="Arial" pitchFamily="34" charset="0"/>
              </a:rPr>
              <a:t>IVSD - Versión 2015: </a:t>
            </a:r>
            <a:endParaRPr lang="es-AR" sz="3600"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175054608"/>
              </p:ext>
            </p:extLst>
          </p:nvPr>
        </p:nvGraphicFramePr>
        <p:xfrm>
          <a:off x="184708" y="700658"/>
          <a:ext cx="8707774" cy="4816574"/>
        </p:xfrm>
        <a:graphic>
          <a:graphicData uri="http://schemas.openxmlformats.org/drawingml/2006/table">
            <a:tbl>
              <a:tblPr firstRow="1" firstCol="1" bandRow="1">
                <a:tableStyleId>{5C22544A-7EE6-4342-B048-85BDC9FD1C3A}</a:tableStyleId>
              </a:tblPr>
              <a:tblGrid>
                <a:gridCol w="2443076"/>
                <a:gridCol w="1512168"/>
                <a:gridCol w="4752530"/>
              </a:tblGrid>
              <a:tr h="333095">
                <a:tc>
                  <a:txBody>
                    <a:bodyPr/>
                    <a:lstStyle/>
                    <a:p>
                      <a:pPr algn="ctr">
                        <a:lnSpc>
                          <a:spcPct val="115000"/>
                        </a:lnSpc>
                        <a:spcAft>
                          <a:spcPts val="0"/>
                        </a:spcAft>
                      </a:pPr>
                      <a:r>
                        <a:rPr lang="es-AR" sz="1600" dirty="0">
                          <a:effectLst/>
                        </a:rPr>
                        <a:t>DIMENSIONES</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AR" sz="1600" dirty="0">
                          <a:effectLst/>
                        </a:rPr>
                        <a:t>VARIABLES</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AR" sz="1600" dirty="0">
                          <a:effectLst/>
                        </a:rPr>
                        <a:t>INDICADORES</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377119">
                <a:tc rowSpan="4">
                  <a:txBody>
                    <a:bodyPr/>
                    <a:lstStyle/>
                    <a:p>
                      <a:pPr algn="ctr">
                        <a:lnSpc>
                          <a:spcPct val="115000"/>
                        </a:lnSpc>
                        <a:spcAft>
                          <a:spcPts val="0"/>
                        </a:spcAft>
                        <a:tabLst>
                          <a:tab pos="471805" algn="l"/>
                          <a:tab pos="2970530" algn="l"/>
                        </a:tabLst>
                      </a:pPr>
                      <a:r>
                        <a:rPr lang="es-ES" sz="2400" dirty="0">
                          <a:solidFill>
                            <a:schemeClr val="tx1"/>
                          </a:solidFill>
                          <a:effectLst/>
                        </a:rPr>
                        <a:t>Condiciones</a:t>
                      </a:r>
                      <a:endParaRPr lang="es-AR" sz="2400" dirty="0">
                        <a:solidFill>
                          <a:schemeClr val="tx1"/>
                        </a:solidFill>
                        <a:effectLst/>
                      </a:endParaRPr>
                    </a:p>
                    <a:p>
                      <a:pPr algn="ctr">
                        <a:lnSpc>
                          <a:spcPct val="115000"/>
                        </a:lnSpc>
                        <a:spcAft>
                          <a:spcPts val="0"/>
                        </a:spcAft>
                        <a:tabLst>
                          <a:tab pos="471805" algn="l"/>
                          <a:tab pos="2970530" algn="l"/>
                        </a:tabLst>
                      </a:pPr>
                      <a:r>
                        <a:rPr lang="es-ES" sz="2400" dirty="0">
                          <a:solidFill>
                            <a:schemeClr val="tx1"/>
                          </a:solidFill>
                          <a:effectLst/>
                        </a:rPr>
                        <a:t>Sociales</a:t>
                      </a:r>
                      <a:endParaRPr lang="es-AR" sz="24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tabLst>
                          <a:tab pos="2970530" algn="l"/>
                        </a:tabLst>
                      </a:pPr>
                      <a:r>
                        <a:rPr lang="es-ES" sz="2000" b="0" dirty="0">
                          <a:effectLst/>
                        </a:rPr>
                        <a:t>Educación</a:t>
                      </a:r>
                      <a:endParaRPr lang="es-AR" sz="2000" b="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800" dirty="0">
                          <a:effectLst/>
                        </a:rPr>
                        <a:t>1. Analfabetismo</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7119">
                <a:tc vMerge="1">
                  <a:txBody>
                    <a:bodyPr/>
                    <a:lstStyle/>
                    <a:p>
                      <a:endParaRPr lang="es-AR"/>
                    </a:p>
                  </a:txBody>
                  <a:tcPr/>
                </a:tc>
                <a:tc>
                  <a:txBody>
                    <a:bodyPr/>
                    <a:lstStyle/>
                    <a:p>
                      <a:pPr algn="l">
                        <a:lnSpc>
                          <a:spcPct val="115000"/>
                        </a:lnSpc>
                        <a:spcAft>
                          <a:spcPts val="0"/>
                        </a:spcAft>
                        <a:tabLst>
                          <a:tab pos="2970530" algn="l"/>
                        </a:tabLst>
                      </a:pPr>
                      <a:r>
                        <a:rPr lang="es-ES" sz="2000" b="0" dirty="0" smtClean="0">
                          <a:effectLst/>
                        </a:rPr>
                        <a:t>Salud</a:t>
                      </a:r>
                      <a:endParaRPr lang="es-AR" sz="2000" b="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tab pos="2970530" algn="l"/>
                        </a:tabLst>
                        <a:defRPr/>
                      </a:pPr>
                      <a:r>
                        <a:rPr lang="es-ES" sz="1800" dirty="0">
                          <a:effectLst/>
                        </a:rPr>
                        <a:t>2. Mortalidad </a:t>
                      </a:r>
                      <a:r>
                        <a:rPr lang="es-ES" sz="1800" dirty="0" smtClean="0">
                          <a:effectLst/>
                        </a:rPr>
                        <a:t>infantil*</a:t>
                      </a:r>
                      <a:endParaRPr lang="es-AR" sz="1800" dirty="0" smtClean="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8387">
                <a:tc vMerge="1">
                  <a:txBody>
                    <a:bodyPr/>
                    <a:lstStyle/>
                    <a:p>
                      <a:endParaRPr lang="es-AR"/>
                    </a:p>
                  </a:txBody>
                  <a:tcPr/>
                </a:tc>
                <a:tc rowSpan="2">
                  <a:txBody>
                    <a:bodyPr/>
                    <a:lstStyle/>
                    <a:p>
                      <a:pPr algn="l">
                        <a:lnSpc>
                          <a:spcPct val="115000"/>
                        </a:lnSpc>
                        <a:spcAft>
                          <a:spcPts val="0"/>
                        </a:spcAft>
                        <a:tabLst>
                          <a:tab pos="2970530" algn="l"/>
                        </a:tabLst>
                      </a:pPr>
                      <a:r>
                        <a:rPr lang="es-AR" sz="2000" b="0" dirty="0">
                          <a:effectLst/>
                        </a:rPr>
                        <a:t>Demografía</a:t>
                      </a:r>
                      <a:endParaRPr lang="es-AR" sz="2000" b="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800" dirty="0">
                          <a:effectLst/>
                        </a:rPr>
                        <a:t>3. Población de 0 a 14 años</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087">
                <a:tc vMerge="1">
                  <a:txBody>
                    <a:bodyPr/>
                    <a:lstStyle/>
                    <a:p>
                      <a:endParaRPr lang="es-AR"/>
                    </a:p>
                  </a:txBody>
                  <a:tcPr/>
                </a:tc>
                <a:tc vMerge="1">
                  <a:txBody>
                    <a:bodyPr/>
                    <a:lstStyle/>
                    <a:p>
                      <a:endParaRPr lang="es-AR"/>
                    </a:p>
                  </a:txBody>
                  <a:tcPr/>
                </a:tc>
                <a:tc>
                  <a:txBody>
                    <a:bodyPr/>
                    <a:lstStyle/>
                    <a:p>
                      <a:pPr>
                        <a:lnSpc>
                          <a:spcPct val="115000"/>
                        </a:lnSpc>
                        <a:spcAft>
                          <a:spcPts val="0"/>
                        </a:spcAft>
                        <a:tabLst>
                          <a:tab pos="2970530" algn="l"/>
                        </a:tabLst>
                      </a:pPr>
                      <a:r>
                        <a:rPr lang="es-ES" sz="1800" dirty="0">
                          <a:effectLst/>
                        </a:rPr>
                        <a:t>4. Población de 65 y más años</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7119">
                <a:tc rowSpan="3">
                  <a:txBody>
                    <a:bodyPr/>
                    <a:lstStyle/>
                    <a:p>
                      <a:pPr marL="0" algn="ctr" defTabSz="914400" rtl="0" eaLnBrk="1" latinLnBrk="0" hangingPunct="1">
                        <a:lnSpc>
                          <a:spcPct val="115000"/>
                        </a:lnSpc>
                        <a:spcAft>
                          <a:spcPts val="0"/>
                        </a:spcAft>
                        <a:tabLst>
                          <a:tab pos="471805" algn="l"/>
                          <a:tab pos="2970530" algn="l"/>
                        </a:tabLst>
                      </a:pPr>
                      <a:r>
                        <a:rPr lang="es-ES" sz="2400" b="1" kern="1200" dirty="0">
                          <a:solidFill>
                            <a:schemeClr val="tx1"/>
                          </a:solidFill>
                          <a:effectLst/>
                          <a:latin typeface="+mn-lt"/>
                          <a:ea typeface="+mn-ea"/>
                          <a:cs typeface="+mn-cs"/>
                        </a:rPr>
                        <a:t>Condiciones</a:t>
                      </a:r>
                      <a:endParaRPr lang="es-AR" sz="2400" b="1" kern="1200" dirty="0">
                        <a:solidFill>
                          <a:schemeClr val="tx1"/>
                        </a:solidFill>
                        <a:effectLst/>
                        <a:latin typeface="+mn-lt"/>
                        <a:ea typeface="+mn-ea"/>
                        <a:cs typeface="+mn-cs"/>
                      </a:endParaRPr>
                    </a:p>
                    <a:p>
                      <a:pPr marL="0" algn="ctr" defTabSz="914400" rtl="0" eaLnBrk="1" latinLnBrk="0" hangingPunct="1">
                        <a:lnSpc>
                          <a:spcPct val="115000"/>
                        </a:lnSpc>
                        <a:spcAft>
                          <a:spcPts val="0"/>
                        </a:spcAft>
                        <a:tabLst>
                          <a:tab pos="471805" algn="l"/>
                          <a:tab pos="2970530" algn="l"/>
                        </a:tabLst>
                      </a:pPr>
                      <a:r>
                        <a:rPr lang="es-ES" sz="2400" b="1" kern="1200" dirty="0">
                          <a:solidFill>
                            <a:schemeClr val="tx1"/>
                          </a:solidFill>
                          <a:effectLst/>
                          <a:latin typeface="+mn-lt"/>
                          <a:ea typeface="+mn-ea"/>
                          <a:cs typeface="+mn-cs"/>
                        </a:rPr>
                        <a:t>Habitacionales</a:t>
                      </a:r>
                      <a:endParaRPr lang="es-AR" sz="24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tabLst>
                          <a:tab pos="2970530" algn="l"/>
                        </a:tabLst>
                      </a:pPr>
                      <a:r>
                        <a:rPr lang="es-AR" sz="2000" b="0" dirty="0">
                          <a:effectLst/>
                        </a:rPr>
                        <a:t>Vivienda </a:t>
                      </a:r>
                      <a:endParaRPr lang="es-AR" sz="2000" b="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800" dirty="0">
                          <a:effectLst/>
                        </a:rPr>
                        <a:t>5. Hacinamiento crítico</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78814">
                <a:tc vMerge="1">
                  <a:txBody>
                    <a:bodyPr/>
                    <a:lstStyle/>
                    <a:p>
                      <a:endParaRPr lang="es-AR"/>
                    </a:p>
                  </a:txBody>
                  <a:tcPr/>
                </a:tc>
                <a:tc rowSpan="2">
                  <a:txBody>
                    <a:bodyPr/>
                    <a:lstStyle/>
                    <a:p>
                      <a:pPr algn="l">
                        <a:lnSpc>
                          <a:spcPct val="115000"/>
                        </a:lnSpc>
                        <a:spcAft>
                          <a:spcPts val="0"/>
                        </a:spcAft>
                        <a:tabLst>
                          <a:tab pos="2970530" algn="l"/>
                        </a:tabLst>
                      </a:pPr>
                      <a:r>
                        <a:rPr lang="es-AR" sz="2000" b="0" dirty="0">
                          <a:effectLst/>
                        </a:rPr>
                        <a:t>Servicios básicos</a:t>
                      </a:r>
                      <a:endParaRPr lang="es-AR" sz="2000" b="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800" dirty="0">
                          <a:effectLst/>
                        </a:rPr>
                        <a:t>6. </a:t>
                      </a:r>
                      <a:r>
                        <a:rPr lang="es-AR" sz="1800" dirty="0">
                          <a:effectLst/>
                        </a:rPr>
                        <a:t>Falta de acceso a red </a:t>
                      </a:r>
                      <a:r>
                        <a:rPr lang="es-AR" sz="1800" dirty="0" smtClean="0">
                          <a:effectLst/>
                        </a:rPr>
                        <a:t>pública de </a:t>
                      </a:r>
                      <a:r>
                        <a:rPr lang="es-AR" sz="1800" dirty="0">
                          <a:effectLst/>
                        </a:rPr>
                        <a:t>agua potable</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5682">
                <a:tc vMerge="1">
                  <a:txBody>
                    <a:bodyPr/>
                    <a:lstStyle/>
                    <a:p>
                      <a:endParaRPr lang="es-AR"/>
                    </a:p>
                  </a:txBody>
                  <a:tcPr/>
                </a:tc>
                <a:tc vMerge="1">
                  <a:txBody>
                    <a:bodyPr/>
                    <a:lstStyle/>
                    <a:p>
                      <a:endParaRPr lang="es-AR"/>
                    </a:p>
                  </a:txBody>
                  <a:tcPr/>
                </a:tc>
                <a:tc>
                  <a:txBody>
                    <a:bodyPr/>
                    <a:lstStyle/>
                    <a:p>
                      <a:pPr>
                        <a:lnSpc>
                          <a:spcPct val="115000"/>
                        </a:lnSpc>
                        <a:spcAft>
                          <a:spcPts val="0"/>
                        </a:spcAft>
                        <a:tabLst>
                          <a:tab pos="2970530" algn="l"/>
                        </a:tabLst>
                      </a:pPr>
                      <a:r>
                        <a:rPr lang="es-ES" sz="1800" dirty="0">
                          <a:effectLst/>
                        </a:rPr>
                        <a:t>7. </a:t>
                      </a:r>
                      <a:r>
                        <a:rPr lang="es-AR" sz="1800" dirty="0">
                          <a:effectLst/>
                        </a:rPr>
                        <a:t>Falta de acceso a desagües cloacales</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948">
                <a:tc rowSpan="3">
                  <a:txBody>
                    <a:bodyPr/>
                    <a:lstStyle/>
                    <a:p>
                      <a:pPr marL="0" algn="ctr" defTabSz="914400" rtl="0" eaLnBrk="1" latinLnBrk="0" hangingPunct="1">
                        <a:lnSpc>
                          <a:spcPct val="115000"/>
                        </a:lnSpc>
                        <a:spcAft>
                          <a:spcPts val="0"/>
                        </a:spcAft>
                        <a:tabLst>
                          <a:tab pos="471805" algn="l"/>
                          <a:tab pos="2970530" algn="l"/>
                        </a:tabLst>
                      </a:pPr>
                      <a:r>
                        <a:rPr lang="es-ES" sz="2400" b="1" kern="1200" dirty="0">
                          <a:solidFill>
                            <a:schemeClr val="tx1"/>
                          </a:solidFill>
                          <a:effectLst/>
                          <a:latin typeface="+mn-lt"/>
                          <a:ea typeface="+mn-ea"/>
                          <a:cs typeface="+mn-cs"/>
                        </a:rPr>
                        <a:t>Condiciones</a:t>
                      </a:r>
                      <a:endParaRPr lang="es-AR" sz="2400" b="1" kern="1200" dirty="0">
                        <a:solidFill>
                          <a:schemeClr val="tx1"/>
                        </a:solidFill>
                        <a:effectLst/>
                        <a:latin typeface="+mn-lt"/>
                        <a:ea typeface="+mn-ea"/>
                        <a:cs typeface="+mn-cs"/>
                      </a:endParaRPr>
                    </a:p>
                    <a:p>
                      <a:pPr marL="0" algn="ctr" defTabSz="914400" rtl="0" eaLnBrk="1" latinLnBrk="0" hangingPunct="1">
                        <a:lnSpc>
                          <a:spcPct val="115000"/>
                        </a:lnSpc>
                        <a:spcAft>
                          <a:spcPts val="0"/>
                        </a:spcAft>
                        <a:tabLst>
                          <a:tab pos="471805" algn="l"/>
                          <a:tab pos="2970530" algn="l"/>
                        </a:tabLst>
                      </a:pPr>
                      <a:r>
                        <a:rPr lang="es-ES" sz="2400" b="1" kern="1200" dirty="0">
                          <a:solidFill>
                            <a:schemeClr val="tx1"/>
                          </a:solidFill>
                          <a:effectLst/>
                          <a:latin typeface="+mn-lt"/>
                          <a:ea typeface="+mn-ea"/>
                          <a:cs typeface="+mn-cs"/>
                        </a:rPr>
                        <a:t>Económicas</a:t>
                      </a:r>
                      <a:endParaRPr lang="es-AR" sz="24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tabLst>
                          <a:tab pos="2970530" algn="l"/>
                        </a:tabLst>
                      </a:pPr>
                      <a:r>
                        <a:rPr lang="es-AR" sz="2000" b="0" dirty="0">
                          <a:effectLst/>
                        </a:rPr>
                        <a:t>Trabajo </a:t>
                      </a:r>
                      <a:endParaRPr lang="es-AR" sz="2000" b="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800" dirty="0">
                          <a:effectLst/>
                        </a:rPr>
                        <a:t>8. Desocupados</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9156">
                <a:tc vMerge="1">
                  <a:txBody>
                    <a:bodyPr/>
                    <a:lstStyle/>
                    <a:p>
                      <a:endParaRPr lang="es-AR"/>
                    </a:p>
                  </a:txBody>
                  <a:tcPr/>
                </a:tc>
                <a:tc>
                  <a:txBody>
                    <a:bodyPr/>
                    <a:lstStyle/>
                    <a:p>
                      <a:pPr algn="l">
                        <a:lnSpc>
                          <a:spcPct val="115000"/>
                        </a:lnSpc>
                        <a:spcAft>
                          <a:spcPts val="0"/>
                        </a:spcAft>
                        <a:tabLst>
                          <a:tab pos="2970530" algn="l"/>
                        </a:tabLst>
                      </a:pPr>
                      <a:r>
                        <a:rPr lang="es-AR" sz="2000" b="0" dirty="0">
                          <a:effectLst/>
                        </a:rPr>
                        <a:t>Educación</a:t>
                      </a:r>
                      <a:endParaRPr lang="es-AR" sz="2000" b="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800" dirty="0">
                          <a:effectLst/>
                        </a:rPr>
                        <a:t>9. Nivel Educativo de los Jefes de Hogar</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2048">
                <a:tc vMerge="1">
                  <a:txBody>
                    <a:bodyPr/>
                    <a:lstStyle/>
                    <a:p>
                      <a:endParaRPr lang="es-AR"/>
                    </a:p>
                  </a:txBody>
                  <a:tcPr/>
                </a:tc>
                <a:tc>
                  <a:txBody>
                    <a:bodyPr/>
                    <a:lstStyle/>
                    <a:p>
                      <a:pPr algn="l">
                        <a:lnSpc>
                          <a:spcPct val="115000"/>
                        </a:lnSpc>
                        <a:spcAft>
                          <a:spcPts val="0"/>
                        </a:spcAft>
                        <a:tabLst>
                          <a:tab pos="2970530" algn="l"/>
                        </a:tabLst>
                      </a:pPr>
                      <a:r>
                        <a:rPr lang="es-AR" sz="2000" b="0" dirty="0">
                          <a:effectLst/>
                        </a:rPr>
                        <a:t>Familia</a:t>
                      </a:r>
                      <a:endParaRPr lang="es-AR" sz="2000" b="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800" dirty="0">
                          <a:effectLst/>
                        </a:rPr>
                        <a:t>10. Hogares sin cónyuge</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Rectangle 1"/>
          <p:cNvSpPr>
            <a:spLocks noChangeArrowheads="1"/>
          </p:cNvSpPr>
          <p:nvPr/>
        </p:nvSpPr>
        <p:spPr bwMode="auto">
          <a:xfrm>
            <a:off x="433949" y="5805264"/>
            <a:ext cx="8458533" cy="95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defTabSz="914290" eaLnBrk="0" hangingPunct="0">
              <a:tabLst>
                <a:tab pos="2969856" algn="l"/>
              </a:tabLst>
            </a:pPr>
            <a:r>
              <a:rPr lang="es-AR" sz="1400" dirty="0" smtClean="0">
                <a:latin typeface="Arial" pitchFamily="34" charset="0"/>
                <a:ea typeface="Calibri" pitchFamily="34" charset="0"/>
                <a:cs typeface="Arial" pitchFamily="34" charset="0"/>
              </a:rPr>
              <a:t>(* ) Disponible para unidades político administrativas: países, provincias, departamentos/partidos. No disponible por unidades censales (radios).</a:t>
            </a:r>
          </a:p>
          <a:p>
            <a:pPr defTabSz="914290" eaLnBrk="0" hangingPunct="0">
              <a:tabLst>
                <a:tab pos="2969856" algn="l"/>
              </a:tabLst>
            </a:pPr>
            <a:r>
              <a:rPr lang="es-AR" sz="1400" dirty="0" smtClean="0">
                <a:latin typeface="Arial" pitchFamily="34" charset="0"/>
                <a:ea typeface="Calibri" pitchFamily="34" charset="0"/>
                <a:cs typeface="Arial" pitchFamily="34" charset="0"/>
              </a:rPr>
              <a:t>FUENTE</a:t>
            </a:r>
            <a:r>
              <a:rPr lang="es-AR" sz="1400" dirty="0">
                <a:latin typeface="Arial" pitchFamily="34" charset="0"/>
                <a:ea typeface="Calibri" pitchFamily="34" charset="0"/>
                <a:cs typeface="Arial" pitchFamily="34" charset="0"/>
              </a:rPr>
              <a:t>: Elaborado por Silvia G. González, en base a S. G. González, A. Calvo y C. E. </a:t>
            </a:r>
            <a:r>
              <a:rPr lang="es-AR" sz="1400" dirty="0" err="1">
                <a:latin typeface="Arial" pitchFamily="34" charset="0"/>
                <a:ea typeface="Calibri" pitchFamily="34" charset="0"/>
                <a:cs typeface="Arial" pitchFamily="34" charset="0"/>
              </a:rPr>
              <a:t>Natenzon</a:t>
            </a:r>
            <a:r>
              <a:rPr lang="es-AR" sz="1400" dirty="0">
                <a:latin typeface="Arial" pitchFamily="34" charset="0"/>
                <a:ea typeface="Calibri" pitchFamily="34" charset="0"/>
                <a:cs typeface="Arial" pitchFamily="34" charset="0"/>
              </a:rPr>
              <a:t>. Proyecto UBACYT – </a:t>
            </a:r>
            <a:r>
              <a:rPr lang="es-AR" sz="1400" dirty="0" smtClean="0">
                <a:latin typeface="Arial" pitchFamily="34" charset="0"/>
                <a:ea typeface="Calibri" pitchFamily="34" charset="0"/>
                <a:cs typeface="Arial" pitchFamily="34" charset="0"/>
              </a:rPr>
              <a:t>PDTS-PF01</a:t>
            </a:r>
            <a:r>
              <a:rPr lang="es-AR" sz="1400" dirty="0">
                <a:latin typeface="Arial" pitchFamily="34" charset="0"/>
                <a:ea typeface="Calibri" pitchFamily="34" charset="0"/>
                <a:cs typeface="Arial" pitchFamily="34" charset="0"/>
              </a:rPr>
              <a:t>, 2013-2015. </a:t>
            </a:r>
            <a:endParaRPr lang="es-AR" sz="1400" dirty="0">
              <a:latin typeface="Arial" pitchFamily="34" charset="0"/>
              <a:cs typeface="Arial" pitchFamily="34" charset="0"/>
            </a:endParaRPr>
          </a:p>
        </p:txBody>
      </p:sp>
    </p:spTree>
    <p:extLst>
      <p:ext uri="{BB962C8B-B14F-4D97-AF65-F5344CB8AC3E}">
        <p14:creationId xmlns:p14="http://schemas.microsoft.com/office/powerpoint/2010/main" val="22013141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574032"/>
            <a:ext cx="8229600" cy="1143000"/>
          </a:xfrm>
        </p:spPr>
        <p:txBody>
          <a:bodyPr/>
          <a:lstStyle/>
          <a:p>
            <a:r>
              <a:rPr lang="es-ES" sz="4000" b="1" dirty="0" smtClean="0">
                <a:solidFill>
                  <a:srgbClr val="FF0000"/>
                </a:solidFill>
              </a:rPr>
              <a:t>IVSD:</a:t>
            </a:r>
            <a:br>
              <a:rPr lang="es-ES" sz="4000" b="1" dirty="0" smtClean="0">
                <a:solidFill>
                  <a:srgbClr val="FF0000"/>
                </a:solidFill>
              </a:rPr>
            </a:br>
            <a:r>
              <a:rPr lang="es-ES" sz="4000" b="1" dirty="0" smtClean="0">
                <a:solidFill>
                  <a:srgbClr val="FF0000"/>
                </a:solidFill>
              </a:rPr>
              <a:t>Pertinencia de los </a:t>
            </a:r>
            <a:br>
              <a:rPr lang="es-ES" sz="4000" b="1" dirty="0" smtClean="0">
                <a:solidFill>
                  <a:srgbClr val="FF0000"/>
                </a:solidFill>
              </a:rPr>
            </a:br>
            <a:r>
              <a:rPr lang="es-ES" sz="4000" b="1" dirty="0" smtClean="0">
                <a:solidFill>
                  <a:srgbClr val="FF0000"/>
                </a:solidFill>
              </a:rPr>
              <a:t>indicadores elegidos</a:t>
            </a:r>
            <a:endParaRPr lang="es-AR" sz="4000" b="1" dirty="0">
              <a:solidFill>
                <a:srgbClr val="FF0000"/>
              </a:solidFill>
            </a:endParaRPr>
          </a:p>
        </p:txBody>
      </p:sp>
    </p:spTree>
    <p:extLst>
      <p:ext uri="{BB962C8B-B14F-4D97-AF65-F5344CB8AC3E}">
        <p14:creationId xmlns:p14="http://schemas.microsoft.com/office/powerpoint/2010/main" val="3165155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extLst>
              <p:ext uri="{D42A27DB-BD31-4B8C-83A1-F6EECF244321}">
                <p14:modId xmlns:p14="http://schemas.microsoft.com/office/powerpoint/2010/main" val="710194151"/>
              </p:ext>
            </p:extLst>
          </p:nvPr>
        </p:nvGraphicFramePr>
        <p:xfrm>
          <a:off x="323528" y="116632"/>
          <a:ext cx="8568952" cy="6551204"/>
        </p:xfrm>
        <a:graphic>
          <a:graphicData uri="http://schemas.openxmlformats.org/drawingml/2006/table">
            <a:tbl>
              <a:tblPr firstRow="1" firstCol="1" bandRow="1"/>
              <a:tblGrid>
                <a:gridCol w="2016224"/>
                <a:gridCol w="6552728"/>
              </a:tblGrid>
              <a:tr h="572193">
                <a:tc>
                  <a:txBody>
                    <a:bodyPr/>
                    <a:lstStyle/>
                    <a:p>
                      <a:pPr marL="0" algn="ctr" defTabSz="914400" rtl="0" eaLnBrk="1" latinLnBrk="0" hangingPunct="1">
                        <a:lnSpc>
                          <a:spcPct val="115000"/>
                        </a:lnSpc>
                        <a:spcAft>
                          <a:spcPts val="1000"/>
                        </a:spcAft>
                      </a:pPr>
                      <a:r>
                        <a:rPr lang="es-AR" sz="2400" b="1" kern="1200" dirty="0">
                          <a:solidFill>
                            <a:schemeClr val="bg1"/>
                          </a:solidFill>
                          <a:effectLst/>
                          <a:latin typeface="Arial Narrow"/>
                          <a:ea typeface="Calibri"/>
                          <a:cs typeface="Times New Roman"/>
                        </a:rPr>
                        <a:t>INDICADORES</a:t>
                      </a: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AR" sz="2400" b="1" dirty="0">
                          <a:solidFill>
                            <a:schemeClr val="bg1"/>
                          </a:solidFill>
                          <a:effectLst/>
                          <a:latin typeface="Arial Narrow"/>
                          <a:ea typeface="Calibri"/>
                          <a:cs typeface="Times New Roman"/>
                        </a:rPr>
                        <a:t>PERTINENCIA DEL INDICADOR</a:t>
                      </a:r>
                      <a:endParaRPr lang="es-AR" sz="2400" dirty="0">
                        <a:solidFill>
                          <a:schemeClr val="bg1"/>
                        </a:solidFill>
                        <a:effectLst/>
                        <a:latin typeface="Calibri"/>
                        <a:ea typeface="Calibri"/>
                        <a:cs typeface="Times New Roman"/>
                      </a:endParaRP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1804071">
                <a:tc>
                  <a:txBody>
                    <a:bodyPr/>
                    <a:lstStyle/>
                    <a:p>
                      <a:pPr>
                        <a:lnSpc>
                          <a:spcPct val="115000"/>
                        </a:lnSpc>
                        <a:spcAft>
                          <a:spcPts val="1000"/>
                        </a:spcAft>
                        <a:tabLst>
                          <a:tab pos="2970530" algn="l"/>
                        </a:tabLst>
                      </a:pPr>
                      <a:r>
                        <a:rPr lang="es-ES" sz="2200" b="1" dirty="0">
                          <a:effectLst/>
                          <a:latin typeface="Arial Narrow"/>
                          <a:ea typeface="Calibri"/>
                          <a:cs typeface="Times New Roman"/>
                        </a:rPr>
                        <a:t>1. Analfabetismo</a:t>
                      </a:r>
                      <a:endParaRPr lang="es-AR" sz="2200" b="1" dirty="0">
                        <a:effectLst/>
                        <a:latin typeface="Calibri"/>
                        <a:ea typeface="Calibri"/>
                        <a:cs typeface="Times New Roman"/>
                      </a:endParaRP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tabLst>
                          <a:tab pos="2970530" algn="l"/>
                        </a:tabLst>
                      </a:pPr>
                      <a:r>
                        <a:rPr lang="es-ES" sz="2000" dirty="0">
                          <a:effectLst/>
                          <a:latin typeface="Arial Narrow"/>
                          <a:ea typeface="Calibri"/>
                          <a:cs typeface="Times New Roman"/>
                        </a:rPr>
                        <a:t>Por un lado, se</a:t>
                      </a:r>
                      <a:r>
                        <a:rPr lang="es-AR" sz="2000" dirty="0">
                          <a:effectLst/>
                          <a:latin typeface="Arial Narrow"/>
                          <a:ea typeface="Calibri"/>
                          <a:cs typeface="Times New Roman"/>
                        </a:rPr>
                        <a:t> relaciona con las capacidades para comprender consignas, estrategias, propuestas, etc. en situaciones de prevención, atención y respuesta a las catástrofes. Por otro, da pautas de cuánto asigna la sociedad a través de acciones estatales en el mejoramiento del nivel educativo de los habitantes.</a:t>
                      </a:r>
                      <a:endParaRPr lang="es-AR" sz="2000" dirty="0">
                        <a:effectLst/>
                        <a:latin typeface="Calibri"/>
                        <a:ea typeface="Calibri"/>
                        <a:cs typeface="Times New Roman"/>
                      </a:endParaRP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6184">
                <a:tc>
                  <a:txBody>
                    <a:bodyPr/>
                    <a:lstStyle/>
                    <a:p>
                      <a:pPr>
                        <a:lnSpc>
                          <a:spcPct val="115000"/>
                        </a:lnSpc>
                        <a:spcAft>
                          <a:spcPts val="1000"/>
                        </a:spcAft>
                        <a:tabLst>
                          <a:tab pos="2970530" algn="l"/>
                        </a:tabLst>
                      </a:pPr>
                      <a:r>
                        <a:rPr lang="es-ES" sz="2200" b="1" dirty="0">
                          <a:effectLst/>
                          <a:latin typeface="Arial Narrow"/>
                          <a:ea typeface="Calibri"/>
                          <a:cs typeface="Times New Roman"/>
                        </a:rPr>
                        <a:t>2. Mortalidad </a:t>
                      </a:r>
                      <a:r>
                        <a:rPr lang="es-ES" sz="2200" b="1" dirty="0" smtClean="0">
                          <a:effectLst/>
                          <a:latin typeface="Arial Narrow"/>
                          <a:ea typeface="Calibri"/>
                          <a:cs typeface="Times New Roman"/>
                        </a:rPr>
                        <a:t>infantil</a:t>
                      </a:r>
                      <a:endParaRPr lang="es-AR" sz="2200" b="1" dirty="0">
                        <a:effectLst/>
                        <a:latin typeface="Calibri"/>
                        <a:ea typeface="Calibri"/>
                        <a:cs typeface="Times New Roman"/>
                      </a:endParaRP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tabLst>
                          <a:tab pos="2970530" algn="l"/>
                        </a:tabLst>
                      </a:pPr>
                      <a:r>
                        <a:rPr lang="es-ES" sz="2000" dirty="0" smtClean="0">
                          <a:effectLst/>
                          <a:latin typeface="Arial Narrow"/>
                          <a:ea typeface="Calibri"/>
                          <a:cs typeface="Times New Roman"/>
                        </a:rPr>
                        <a:t>El </a:t>
                      </a:r>
                      <a:r>
                        <a:rPr lang="es-ES" sz="2000" dirty="0">
                          <a:effectLst/>
                          <a:latin typeface="Arial Narrow"/>
                          <a:ea typeface="Calibri"/>
                          <a:cs typeface="Times New Roman"/>
                        </a:rPr>
                        <a:t>indicador es el resultado de varios aspectos: la atención de recién nacidos, la atención de la madre durante el embarazo y </a:t>
                      </a:r>
                      <a:r>
                        <a:rPr lang="es-ES" sz="2000" dirty="0" smtClean="0">
                          <a:effectLst/>
                          <a:latin typeface="Arial Narrow"/>
                          <a:ea typeface="Calibri"/>
                          <a:cs typeface="Times New Roman"/>
                        </a:rPr>
                        <a:t>de ambos en </a:t>
                      </a:r>
                      <a:r>
                        <a:rPr lang="es-ES" sz="2000" dirty="0">
                          <a:effectLst/>
                          <a:latin typeface="Arial Narrow"/>
                          <a:ea typeface="Calibri"/>
                          <a:cs typeface="Times New Roman"/>
                        </a:rPr>
                        <a:t>el parto, y las condiciones alimenticias y de salubridad en las que se desarrolló el niño intrauterino. </a:t>
                      </a:r>
                      <a:endParaRPr lang="es-AR" sz="2000" dirty="0">
                        <a:effectLst/>
                        <a:latin typeface="Calibri"/>
                        <a:ea typeface="Calibri"/>
                        <a:cs typeface="Times New Roman"/>
                      </a:endParaRP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3281">
                <a:tc>
                  <a:txBody>
                    <a:bodyPr/>
                    <a:lstStyle/>
                    <a:p>
                      <a:pPr>
                        <a:lnSpc>
                          <a:spcPct val="115000"/>
                        </a:lnSpc>
                        <a:spcAft>
                          <a:spcPts val="1000"/>
                        </a:spcAft>
                        <a:tabLst>
                          <a:tab pos="2970530" algn="l"/>
                        </a:tabLst>
                      </a:pPr>
                      <a:r>
                        <a:rPr lang="es-ES" sz="2200" b="1" dirty="0">
                          <a:effectLst/>
                          <a:latin typeface="Arial Narrow"/>
                          <a:ea typeface="Calibri"/>
                          <a:cs typeface="Times New Roman"/>
                        </a:rPr>
                        <a:t>3. Población de 0 a 14 </a:t>
                      </a:r>
                      <a:r>
                        <a:rPr lang="es-ES" sz="2200" b="1" dirty="0" smtClean="0">
                          <a:effectLst/>
                          <a:latin typeface="Arial Narrow"/>
                          <a:ea typeface="Calibri"/>
                          <a:cs typeface="Times New Roman"/>
                        </a:rPr>
                        <a:t>años</a:t>
                      </a: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1000"/>
                        </a:spcAft>
                        <a:tabLst>
                          <a:tab pos="2970530" algn="l"/>
                        </a:tabLst>
                      </a:pPr>
                      <a:r>
                        <a:rPr lang="es-ES" sz="2000" dirty="0">
                          <a:effectLst/>
                          <a:latin typeface="Arial Narrow"/>
                          <a:ea typeface="Calibri"/>
                          <a:cs typeface="Times New Roman"/>
                        </a:rPr>
                        <a:t>Establecen una relación entre la población total y la población de grupos sociales con limitaciones operativas y/o de </a:t>
                      </a:r>
                      <a:r>
                        <a:rPr lang="es-ES" sz="2000" dirty="0" smtClean="0">
                          <a:effectLst/>
                          <a:latin typeface="Arial Narrow"/>
                          <a:ea typeface="Calibri"/>
                          <a:cs typeface="Times New Roman"/>
                        </a:rPr>
                        <a:t>discernimiento </a:t>
                      </a:r>
                      <a:r>
                        <a:rPr lang="es-ES" sz="2000" dirty="0">
                          <a:effectLst/>
                          <a:latin typeface="Arial Narrow"/>
                          <a:ea typeface="Calibri"/>
                          <a:cs typeface="Times New Roman"/>
                        </a:rPr>
                        <a:t>que requieren asistencia.  Su determinación es relevante en términos operativos para la planificación de los distintos momentos del ciclo del desastre, estimando  cantidad de personas  que estarían a cargo de otras así como sus capacidades diferenciales en la toma de decisiones y en las acciones concretas.</a:t>
                      </a:r>
                      <a:endParaRPr lang="es-AR" sz="2000" dirty="0">
                        <a:effectLst/>
                        <a:latin typeface="Calibri"/>
                        <a:ea typeface="Calibri"/>
                        <a:cs typeface="Times New Roman"/>
                      </a:endParaRP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5475">
                <a:tc>
                  <a:txBody>
                    <a:bodyPr/>
                    <a:lstStyle/>
                    <a:p>
                      <a:pPr marL="0" marR="0" indent="0" algn="l" defTabSz="914400" rtl="0" eaLnBrk="1" fontAlgn="auto" latinLnBrk="0" hangingPunct="1">
                        <a:lnSpc>
                          <a:spcPct val="115000"/>
                        </a:lnSpc>
                        <a:spcBef>
                          <a:spcPts val="0"/>
                        </a:spcBef>
                        <a:spcAft>
                          <a:spcPts val="1000"/>
                        </a:spcAft>
                        <a:buClrTx/>
                        <a:buSzTx/>
                        <a:buFontTx/>
                        <a:buNone/>
                        <a:tabLst>
                          <a:tab pos="2970530" algn="l"/>
                        </a:tabLst>
                        <a:defRPr/>
                      </a:pPr>
                      <a:r>
                        <a:rPr lang="es-ES" sz="2200" b="1" dirty="0" smtClean="0">
                          <a:effectLst/>
                          <a:latin typeface="Arial Narrow"/>
                          <a:ea typeface="Calibri"/>
                          <a:cs typeface="Times New Roman"/>
                        </a:rPr>
                        <a:t>4. Población</a:t>
                      </a:r>
                      <a:r>
                        <a:rPr lang="es-ES" sz="2200" b="1" baseline="0" dirty="0" smtClean="0">
                          <a:effectLst/>
                          <a:latin typeface="Arial Narrow"/>
                          <a:ea typeface="Calibri"/>
                          <a:cs typeface="Times New Roman"/>
                        </a:rPr>
                        <a:t> de 65 y + años</a:t>
                      </a:r>
                      <a:endParaRPr lang="es-AR" sz="2200" b="1" dirty="0" smtClean="0">
                        <a:effectLst/>
                        <a:latin typeface="Calibri"/>
                        <a:ea typeface="Calibri"/>
                        <a:cs typeface="Times New Roman"/>
                      </a:endParaRP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AR"/>
                    </a:p>
                  </a:txBody>
                  <a:tcPr/>
                </a:tc>
              </a:tr>
            </a:tbl>
          </a:graphicData>
        </a:graphic>
      </p:graphicFrame>
    </p:spTree>
    <p:extLst>
      <p:ext uri="{BB962C8B-B14F-4D97-AF65-F5344CB8AC3E}">
        <p14:creationId xmlns:p14="http://schemas.microsoft.com/office/powerpoint/2010/main" val="26577092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extLst>
              <p:ext uri="{D42A27DB-BD31-4B8C-83A1-F6EECF244321}">
                <p14:modId xmlns:p14="http://schemas.microsoft.com/office/powerpoint/2010/main" val="4146828950"/>
              </p:ext>
            </p:extLst>
          </p:nvPr>
        </p:nvGraphicFramePr>
        <p:xfrm>
          <a:off x="467544" y="646780"/>
          <a:ext cx="8352928" cy="5158484"/>
        </p:xfrm>
        <a:graphic>
          <a:graphicData uri="http://schemas.openxmlformats.org/drawingml/2006/table">
            <a:tbl>
              <a:tblPr firstRow="1" firstCol="1" bandRow="1"/>
              <a:tblGrid>
                <a:gridCol w="2592288"/>
                <a:gridCol w="5760640"/>
              </a:tblGrid>
              <a:tr h="669416">
                <a:tc>
                  <a:txBody>
                    <a:bodyPr/>
                    <a:lstStyle/>
                    <a:p>
                      <a:pPr algn="ctr">
                        <a:lnSpc>
                          <a:spcPct val="115000"/>
                        </a:lnSpc>
                        <a:spcAft>
                          <a:spcPts val="1000"/>
                        </a:spcAft>
                      </a:pPr>
                      <a:r>
                        <a:rPr lang="es-AR" sz="2800" b="1" dirty="0">
                          <a:solidFill>
                            <a:schemeClr val="bg1"/>
                          </a:solidFill>
                          <a:effectLst/>
                          <a:latin typeface="Arial Narrow"/>
                          <a:ea typeface="Calibri"/>
                          <a:cs typeface="Times New Roman"/>
                        </a:rPr>
                        <a:t>INDICADORES</a:t>
                      </a:r>
                      <a:endParaRPr lang="es-AR" sz="2800" dirty="0">
                        <a:solidFill>
                          <a:schemeClr val="bg1"/>
                        </a:solidFill>
                        <a:effectLst/>
                        <a:latin typeface="Calibri"/>
                        <a:ea typeface="Calibri"/>
                        <a:cs typeface="Times New Roman"/>
                      </a:endParaRP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AR" sz="2800" b="1" dirty="0">
                          <a:solidFill>
                            <a:schemeClr val="bg1"/>
                          </a:solidFill>
                          <a:effectLst/>
                          <a:latin typeface="Arial Narrow"/>
                          <a:ea typeface="Calibri"/>
                          <a:cs typeface="Times New Roman"/>
                        </a:rPr>
                        <a:t>PERTINENCIA DEL INDICADOR</a:t>
                      </a:r>
                      <a:endParaRPr lang="es-AR" sz="2800" dirty="0">
                        <a:solidFill>
                          <a:schemeClr val="bg1"/>
                        </a:solidFill>
                        <a:effectLst/>
                        <a:latin typeface="Calibri"/>
                        <a:ea typeface="Calibri"/>
                        <a:cs typeface="Times New Roman"/>
                      </a:endParaRP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1994880">
                <a:tc>
                  <a:txBody>
                    <a:bodyPr/>
                    <a:lstStyle/>
                    <a:p>
                      <a:pPr>
                        <a:lnSpc>
                          <a:spcPct val="115000"/>
                        </a:lnSpc>
                        <a:spcAft>
                          <a:spcPts val="1000"/>
                        </a:spcAft>
                        <a:tabLst>
                          <a:tab pos="2970530" algn="l"/>
                        </a:tabLst>
                      </a:pPr>
                      <a:r>
                        <a:rPr lang="es-ES" sz="2400" b="1" dirty="0">
                          <a:effectLst/>
                          <a:latin typeface="Arial Narrow"/>
                          <a:ea typeface="Calibri"/>
                          <a:cs typeface="Times New Roman"/>
                        </a:rPr>
                        <a:t>5. Hacinamiento crítico</a:t>
                      </a:r>
                      <a:endParaRPr lang="es-AR" sz="2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tabLst>
                          <a:tab pos="2970530" algn="l"/>
                        </a:tabLst>
                      </a:pPr>
                      <a:r>
                        <a:rPr lang="es-ES" sz="2200" dirty="0">
                          <a:effectLst/>
                          <a:latin typeface="Arial Narrow"/>
                          <a:ea typeface="Calibri"/>
                          <a:cs typeface="Times New Roman"/>
                        </a:rPr>
                        <a:t>Responde a las posibilidades de personas y familias para disponer de una vivienda en condiciones habitables. Da cuenta, de manera indirecta, del capital habitacional del que se dispone tanto en condiciones normales como para enfrentar la catástrofe.</a:t>
                      </a:r>
                      <a:endParaRPr lang="es-AR" sz="2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24136">
                <a:tc>
                  <a:txBody>
                    <a:bodyPr/>
                    <a:lstStyle/>
                    <a:p>
                      <a:pPr>
                        <a:lnSpc>
                          <a:spcPct val="115000"/>
                        </a:lnSpc>
                        <a:spcAft>
                          <a:spcPts val="1000"/>
                        </a:spcAft>
                        <a:tabLst>
                          <a:tab pos="2970530" algn="l"/>
                        </a:tabLst>
                      </a:pPr>
                      <a:r>
                        <a:rPr lang="es-ES" sz="2400" b="1" dirty="0">
                          <a:effectLst/>
                          <a:latin typeface="Arial Narrow"/>
                          <a:ea typeface="Calibri"/>
                          <a:cs typeface="Times New Roman"/>
                        </a:rPr>
                        <a:t>6. </a:t>
                      </a:r>
                      <a:r>
                        <a:rPr lang="es-AR" sz="2400" b="1" dirty="0">
                          <a:effectLst/>
                          <a:latin typeface="Arial Narrow"/>
                          <a:ea typeface="Calibri"/>
                          <a:cs typeface="Arial"/>
                        </a:rPr>
                        <a:t>Falta de acceso a red pública de agua potable</a:t>
                      </a:r>
                      <a:endParaRPr lang="es-AR" sz="2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1000"/>
                        </a:spcAft>
                        <a:tabLst>
                          <a:tab pos="2970530" algn="l"/>
                        </a:tabLst>
                      </a:pPr>
                      <a:r>
                        <a:rPr lang="es-ES" sz="2200" dirty="0" smtClean="0">
                          <a:effectLst/>
                          <a:latin typeface="Arial Narrow"/>
                          <a:ea typeface="Calibri"/>
                          <a:cs typeface="Times New Roman"/>
                        </a:rPr>
                        <a:t>La </a:t>
                      </a:r>
                      <a:r>
                        <a:rPr lang="es-ES" sz="2200" dirty="0">
                          <a:effectLst/>
                          <a:latin typeface="Arial Narrow"/>
                          <a:ea typeface="Calibri"/>
                          <a:cs typeface="Times New Roman"/>
                        </a:rPr>
                        <a:t>falta de estos servicios corresponde a una responsabilidad compartida entre los individuos y el Estado. Ellos dan cuenta de situaciones estructurales de condiciones mínimas que hacen al derecho al agua potable y a la salubridad.</a:t>
                      </a:r>
                      <a:endParaRPr lang="es-AR" sz="2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2316">
                <a:tc>
                  <a:txBody>
                    <a:bodyPr/>
                    <a:lstStyle/>
                    <a:p>
                      <a:pPr>
                        <a:lnSpc>
                          <a:spcPct val="115000"/>
                        </a:lnSpc>
                        <a:spcAft>
                          <a:spcPts val="1000"/>
                        </a:spcAft>
                        <a:tabLst>
                          <a:tab pos="2970530" algn="l"/>
                        </a:tabLst>
                      </a:pPr>
                      <a:r>
                        <a:rPr lang="es-ES" sz="2400" b="1" dirty="0">
                          <a:effectLst/>
                          <a:latin typeface="Arial Narrow"/>
                          <a:ea typeface="Calibri"/>
                          <a:cs typeface="Times New Roman"/>
                        </a:rPr>
                        <a:t>7. </a:t>
                      </a:r>
                      <a:r>
                        <a:rPr lang="es-AR" sz="2400" b="1" dirty="0">
                          <a:effectLst/>
                          <a:latin typeface="Arial Narrow"/>
                          <a:ea typeface="Calibri"/>
                          <a:cs typeface="Arial"/>
                        </a:rPr>
                        <a:t>Falta de acceso a desagües cloacales</a:t>
                      </a:r>
                      <a:endParaRPr lang="es-AR" sz="2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4881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1674"/>
            <a:ext cx="9144000" cy="6854653"/>
          </a:xfrm>
          <a:prstGeom prst="rect">
            <a:avLst/>
          </a:prstGeom>
        </p:spPr>
      </p:pic>
      <p:sp>
        <p:nvSpPr>
          <p:cNvPr id="2" name="1 Rectángulo"/>
          <p:cNvSpPr/>
          <p:nvPr/>
        </p:nvSpPr>
        <p:spPr>
          <a:xfrm>
            <a:off x="587405" y="1052736"/>
            <a:ext cx="8089051" cy="5451010"/>
          </a:xfrm>
          <a:prstGeom prst="rect">
            <a:avLst/>
          </a:prstGeom>
        </p:spPr>
        <p:txBody>
          <a:bodyPr wrap="square" lIns="64291" tIns="32146" rIns="64291" bIns="32146">
            <a:spAutoFit/>
          </a:bodyPr>
          <a:lstStyle/>
          <a:p>
            <a:pPr algn="ctr"/>
            <a:r>
              <a:rPr lang="es-AR" sz="4400" dirty="0">
                <a:solidFill>
                  <a:srgbClr val="FF0000"/>
                </a:solidFill>
              </a:rPr>
              <a:t>Gestión social del riesgo</a:t>
            </a:r>
          </a:p>
          <a:p>
            <a:endParaRPr lang="es-AR" dirty="0"/>
          </a:p>
          <a:p>
            <a:pPr marL="361639" indent="-361639" algn="just">
              <a:buFont typeface="+mj-lt"/>
              <a:buAutoNum type="arabicPeriod"/>
            </a:pPr>
            <a:r>
              <a:rPr lang="es-AR" sz="3200" dirty="0" smtClean="0"/>
              <a:t>Teoría </a:t>
            </a:r>
            <a:r>
              <a:rPr lang="es-AR" sz="3200" dirty="0"/>
              <a:t>Social del Riesgo y </a:t>
            </a:r>
            <a:r>
              <a:rPr lang="es-AR" sz="3200" dirty="0" smtClean="0"/>
              <a:t>catástrofes</a:t>
            </a:r>
            <a:r>
              <a:rPr lang="es-AR" sz="3200" dirty="0"/>
              <a:t>: dimensiones de análisis. </a:t>
            </a:r>
          </a:p>
          <a:p>
            <a:pPr marL="361639" indent="-361639" algn="just">
              <a:buFont typeface="+mj-lt"/>
              <a:buAutoNum type="arabicPeriod"/>
            </a:pPr>
            <a:r>
              <a:rPr lang="es-AR" sz="3200" dirty="0"/>
              <a:t>Vulnerabilidad Social como componente clave. Lógica de análisis: VS Estructural y Emergente</a:t>
            </a:r>
            <a:r>
              <a:rPr lang="es-AR" sz="3200" dirty="0" smtClean="0"/>
              <a:t>.</a:t>
            </a:r>
            <a:endParaRPr lang="es-AR" sz="3200" dirty="0"/>
          </a:p>
          <a:p>
            <a:pPr marL="361639" indent="-361639" algn="just">
              <a:buFont typeface="+mj-lt"/>
              <a:buAutoNum type="arabicPeriod"/>
            </a:pPr>
            <a:r>
              <a:rPr lang="es-AR" sz="3200" dirty="0"/>
              <a:t>Instituciones y amplificación del riesgo. Gestión para la </a:t>
            </a:r>
            <a:r>
              <a:rPr lang="es-AR" sz="3200" dirty="0" smtClean="0"/>
              <a:t>RRD: </a:t>
            </a:r>
            <a:r>
              <a:rPr lang="es-AR" sz="3200" dirty="0"/>
              <a:t>alcances y limitaciones.  </a:t>
            </a:r>
          </a:p>
          <a:p>
            <a:pPr marL="361639" indent="-361639" algn="just">
              <a:buFont typeface="+mj-lt"/>
              <a:buAutoNum type="arabicPeriod"/>
            </a:pPr>
            <a:r>
              <a:rPr lang="es-AR" sz="3200" dirty="0"/>
              <a:t>GRD y  cambio climático.</a:t>
            </a:r>
          </a:p>
        </p:txBody>
      </p:sp>
    </p:spTree>
    <p:extLst>
      <p:ext uri="{BB962C8B-B14F-4D97-AF65-F5344CB8AC3E}">
        <p14:creationId xmlns:p14="http://schemas.microsoft.com/office/powerpoint/2010/main" val="2407373039"/>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idx="1"/>
            <p:extLst>
              <p:ext uri="{D42A27DB-BD31-4B8C-83A1-F6EECF244321}">
                <p14:modId xmlns:p14="http://schemas.microsoft.com/office/powerpoint/2010/main" val="3149470693"/>
              </p:ext>
            </p:extLst>
          </p:nvPr>
        </p:nvGraphicFramePr>
        <p:xfrm>
          <a:off x="323528" y="476672"/>
          <a:ext cx="8568951" cy="6120680"/>
        </p:xfrm>
        <a:graphic>
          <a:graphicData uri="http://schemas.openxmlformats.org/drawingml/2006/table">
            <a:tbl>
              <a:tblPr firstRow="1" firstCol="1" bandRow="1"/>
              <a:tblGrid>
                <a:gridCol w="2417003"/>
                <a:gridCol w="6151948"/>
              </a:tblGrid>
              <a:tr h="735771">
                <a:tc>
                  <a:txBody>
                    <a:bodyPr/>
                    <a:lstStyle/>
                    <a:p>
                      <a:pPr algn="ctr">
                        <a:lnSpc>
                          <a:spcPct val="115000"/>
                        </a:lnSpc>
                        <a:spcAft>
                          <a:spcPts val="1000"/>
                        </a:spcAft>
                      </a:pPr>
                      <a:r>
                        <a:rPr lang="es-AR" sz="2800" b="1" dirty="0">
                          <a:solidFill>
                            <a:schemeClr val="bg1"/>
                          </a:solidFill>
                          <a:effectLst/>
                          <a:latin typeface="Arial Narrow"/>
                          <a:ea typeface="Calibri"/>
                          <a:cs typeface="Times New Roman"/>
                        </a:rPr>
                        <a:t>INDICADORES</a:t>
                      </a:r>
                      <a:endParaRPr lang="es-AR" sz="2800" dirty="0">
                        <a:solidFill>
                          <a:schemeClr val="bg1"/>
                        </a:solidFill>
                        <a:effectLst/>
                        <a:latin typeface="Calibri"/>
                        <a:ea typeface="Calibri"/>
                        <a:cs typeface="Times New Roman"/>
                      </a:endParaRP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AR" sz="2800" b="1" dirty="0">
                          <a:solidFill>
                            <a:schemeClr val="bg1"/>
                          </a:solidFill>
                          <a:effectLst/>
                          <a:latin typeface="Arial Narrow"/>
                          <a:ea typeface="Calibri"/>
                          <a:cs typeface="Times New Roman"/>
                        </a:rPr>
                        <a:t>PERTINENCIA DEL INDICADOR</a:t>
                      </a:r>
                      <a:endParaRPr lang="es-AR" sz="2800" dirty="0">
                        <a:solidFill>
                          <a:schemeClr val="bg1"/>
                        </a:solidFill>
                        <a:effectLst/>
                        <a:latin typeface="Calibri"/>
                        <a:ea typeface="Calibri"/>
                        <a:cs typeface="Times New Roman"/>
                      </a:endParaRPr>
                    </a:p>
                  </a:txBody>
                  <a:tcPr marL="44789" marR="44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1418256">
                <a:tc>
                  <a:txBody>
                    <a:bodyPr/>
                    <a:lstStyle/>
                    <a:p>
                      <a:pPr>
                        <a:lnSpc>
                          <a:spcPct val="115000"/>
                        </a:lnSpc>
                        <a:spcAft>
                          <a:spcPts val="1000"/>
                        </a:spcAft>
                        <a:tabLst>
                          <a:tab pos="2970530" algn="l"/>
                        </a:tabLst>
                      </a:pPr>
                      <a:r>
                        <a:rPr lang="es-ES" sz="2400" b="1" dirty="0">
                          <a:effectLst/>
                          <a:latin typeface="Arial Narrow"/>
                          <a:ea typeface="Calibri"/>
                          <a:cs typeface="Times New Roman"/>
                        </a:rPr>
                        <a:t>8. Desocupados</a:t>
                      </a:r>
                      <a:endParaRPr lang="es-AR" sz="2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tabLst>
                          <a:tab pos="2970530" algn="l"/>
                        </a:tabLst>
                      </a:pPr>
                      <a:r>
                        <a:rPr lang="es-ES" sz="2000" dirty="0">
                          <a:effectLst/>
                          <a:latin typeface="Arial Narrow"/>
                          <a:ea typeface="Calibri"/>
                          <a:cs typeface="Times New Roman"/>
                        </a:rPr>
                        <a:t>Indica la cantidad de personas sin ingreso fijo proveniente de trabajo formal, lo que redunda en condiciones desfavorables para prepararse, enfrentar  y recuperarse de catástrofes. </a:t>
                      </a:r>
                      <a:endParaRPr lang="es-AR" sz="20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8205">
                <a:tc>
                  <a:txBody>
                    <a:bodyPr/>
                    <a:lstStyle/>
                    <a:p>
                      <a:pPr>
                        <a:lnSpc>
                          <a:spcPct val="115000"/>
                        </a:lnSpc>
                        <a:spcAft>
                          <a:spcPts val="1000"/>
                        </a:spcAft>
                        <a:tabLst>
                          <a:tab pos="2970530" algn="l"/>
                        </a:tabLst>
                      </a:pPr>
                      <a:r>
                        <a:rPr lang="es-ES" sz="2400" b="1" dirty="0">
                          <a:effectLst/>
                          <a:latin typeface="Arial Narrow"/>
                          <a:ea typeface="Calibri"/>
                          <a:cs typeface="Times New Roman"/>
                        </a:rPr>
                        <a:t>9. Nivel Educativo de los Jefes de Hogar</a:t>
                      </a:r>
                      <a:endParaRPr lang="es-AR" sz="2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tabLst>
                          <a:tab pos="2970530" algn="l"/>
                        </a:tabLst>
                      </a:pPr>
                      <a:r>
                        <a:rPr lang="es-AR" sz="2000" dirty="0">
                          <a:effectLst/>
                          <a:latin typeface="Arial Narrow"/>
                          <a:ea typeface="Calibri"/>
                          <a:cs typeface="Times New Roman"/>
                        </a:rPr>
                        <a:t>Es relevante desde el punto de vista del ingreso de los hogares por su correlación directa entre nivel educativo y calidad del empleo/ ingreso.</a:t>
                      </a:r>
                      <a:endParaRPr lang="es-AR" sz="20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8448">
                <a:tc>
                  <a:txBody>
                    <a:bodyPr/>
                    <a:lstStyle/>
                    <a:p>
                      <a:pPr>
                        <a:lnSpc>
                          <a:spcPct val="115000"/>
                        </a:lnSpc>
                        <a:spcAft>
                          <a:spcPts val="1000"/>
                        </a:spcAft>
                        <a:tabLst>
                          <a:tab pos="2970530" algn="l"/>
                        </a:tabLst>
                      </a:pPr>
                      <a:r>
                        <a:rPr lang="es-ES" sz="2400" b="1" dirty="0">
                          <a:effectLst/>
                          <a:latin typeface="Arial Narrow"/>
                          <a:ea typeface="Calibri"/>
                          <a:cs typeface="Times New Roman"/>
                        </a:rPr>
                        <a:t>10. Hogares sin cónyuge</a:t>
                      </a:r>
                      <a:endParaRPr lang="es-AR" sz="24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tabLst>
                          <a:tab pos="2970530" algn="l"/>
                        </a:tabLst>
                      </a:pPr>
                      <a:r>
                        <a:rPr lang="es-ES" sz="2000" dirty="0">
                          <a:effectLst/>
                          <a:latin typeface="Arial Narrow"/>
                          <a:ea typeface="Calibri"/>
                          <a:cs typeface="Times New Roman"/>
                        </a:rPr>
                        <a:t>La presencia de un solo cónyuge a cargo del hogar implica tener que hacerse cargo tanto de la organización familiar y la atención de los hijos como de la obtención de ingresos. Si ello pone en desventaja a la familia para la vida cotidiana, mucho más en las situaciones  extraordinarias de catástrofes. </a:t>
                      </a:r>
                      <a:endParaRPr lang="es-AR" sz="20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413974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idx="4294967295"/>
          </p:nvPr>
        </p:nvSpPr>
        <p:spPr>
          <a:xfrm>
            <a:off x="179512" y="548680"/>
            <a:ext cx="8507288" cy="936625"/>
          </a:xfrm>
        </p:spPr>
        <p:txBody>
          <a:bodyPr/>
          <a:lstStyle/>
          <a:p>
            <a:pPr eaLnBrk="1" hangingPunct="1"/>
            <a:r>
              <a:rPr lang="es-ES_tradnl" altLang="es-AR" sz="4000" b="1" dirty="0">
                <a:solidFill>
                  <a:srgbClr val="FF0000"/>
                </a:solidFill>
              </a:rPr>
              <a:t>Aspectos </a:t>
            </a:r>
            <a:r>
              <a:rPr lang="es-ES_tradnl" altLang="es-AR" sz="4000" b="1" dirty="0" smtClean="0">
                <a:solidFill>
                  <a:srgbClr val="FF0000"/>
                </a:solidFill>
              </a:rPr>
              <a:t>del contexto a considerar en cada caso</a:t>
            </a:r>
            <a:endParaRPr kumimoji="1" lang="es-ES_tradnl" altLang="es-AR" sz="4000" b="1" dirty="0" smtClean="0">
              <a:solidFill>
                <a:srgbClr val="FF0000"/>
              </a:solidFill>
            </a:endParaRPr>
          </a:p>
        </p:txBody>
      </p:sp>
      <p:sp>
        <p:nvSpPr>
          <p:cNvPr id="30724" name="Rectangle 3"/>
          <p:cNvSpPr>
            <a:spLocks noGrp="1" noChangeArrowheads="1"/>
          </p:cNvSpPr>
          <p:nvPr>
            <p:ph type="body" idx="4294967295"/>
          </p:nvPr>
        </p:nvSpPr>
        <p:spPr>
          <a:xfrm>
            <a:off x="827585" y="1196752"/>
            <a:ext cx="7560840" cy="5256212"/>
          </a:xfrm>
        </p:spPr>
        <p:txBody>
          <a:bodyPr/>
          <a:lstStyle/>
          <a:p>
            <a:pPr eaLnBrk="1" hangingPunct="1">
              <a:lnSpc>
                <a:spcPct val="90000"/>
              </a:lnSpc>
              <a:buFontTx/>
              <a:buNone/>
            </a:pPr>
            <a:endParaRPr lang="es-ES_tradnl" altLang="es-AR" sz="1000" dirty="0" smtClean="0"/>
          </a:p>
          <a:p>
            <a:pPr eaLnBrk="1" hangingPunct="1">
              <a:lnSpc>
                <a:spcPct val="90000"/>
              </a:lnSpc>
              <a:buFontTx/>
              <a:buNone/>
            </a:pPr>
            <a:endParaRPr lang="es-ES_tradnl" altLang="es-AR" sz="1000" dirty="0"/>
          </a:p>
          <a:p>
            <a:pPr eaLnBrk="1" hangingPunct="1">
              <a:lnSpc>
                <a:spcPct val="90000"/>
              </a:lnSpc>
              <a:buFontTx/>
              <a:buNone/>
            </a:pPr>
            <a:endParaRPr lang="es-ES_tradnl" altLang="es-AR" sz="1000" dirty="0" smtClean="0"/>
          </a:p>
          <a:p>
            <a:pPr eaLnBrk="1" hangingPunct="1">
              <a:lnSpc>
                <a:spcPct val="90000"/>
              </a:lnSpc>
            </a:pPr>
            <a:r>
              <a:rPr lang="es-ES_tradnl" altLang="es-AR" sz="2400" dirty="0" smtClean="0"/>
              <a:t>Variables socio económicas;</a:t>
            </a:r>
          </a:p>
          <a:p>
            <a:pPr eaLnBrk="1" hangingPunct="1">
              <a:lnSpc>
                <a:spcPct val="90000"/>
              </a:lnSpc>
            </a:pPr>
            <a:r>
              <a:rPr lang="es-ES_tradnl" altLang="es-AR" sz="2400" dirty="0" smtClean="0"/>
              <a:t>Modelo de desarrollo;</a:t>
            </a:r>
          </a:p>
          <a:p>
            <a:pPr eaLnBrk="1" hangingPunct="1">
              <a:lnSpc>
                <a:spcPct val="90000"/>
              </a:lnSpc>
            </a:pPr>
            <a:r>
              <a:rPr lang="es-ES_tradnl" altLang="es-AR" sz="2400" dirty="0" smtClean="0"/>
              <a:t>Ideología y cultura;</a:t>
            </a:r>
          </a:p>
          <a:p>
            <a:pPr eaLnBrk="1" hangingPunct="1">
              <a:lnSpc>
                <a:spcPct val="90000"/>
              </a:lnSpc>
            </a:pPr>
            <a:r>
              <a:rPr lang="es-ES_tradnl" altLang="es-AR" sz="2400" dirty="0" smtClean="0"/>
              <a:t>Percepción del riesgo y la vulnerabilidad, experiencia acumulada, historicidad de los procesos;</a:t>
            </a:r>
          </a:p>
          <a:p>
            <a:pPr eaLnBrk="1" hangingPunct="1">
              <a:lnSpc>
                <a:spcPct val="90000"/>
              </a:lnSpc>
            </a:pPr>
            <a:r>
              <a:rPr lang="es-ES_tradnl" altLang="es-AR" sz="2400" dirty="0" smtClean="0"/>
              <a:t>Políticas públicas, instituciones, gestión;</a:t>
            </a:r>
          </a:p>
          <a:p>
            <a:pPr eaLnBrk="1" hangingPunct="1">
              <a:lnSpc>
                <a:spcPct val="90000"/>
              </a:lnSpc>
            </a:pPr>
            <a:r>
              <a:rPr lang="es-ES_tradnl" altLang="es-AR" sz="2400" dirty="0" smtClean="0"/>
              <a:t>Capacidades y carencias de los sistemas </a:t>
            </a:r>
            <a:r>
              <a:rPr lang="es-ES_tradnl" altLang="es-AR" sz="2400" b="1" dirty="0" smtClean="0"/>
              <a:t>formales</a:t>
            </a:r>
            <a:r>
              <a:rPr lang="es-ES_tradnl" altLang="es-AR" sz="2400" dirty="0" smtClean="0"/>
              <a:t> (ejercicio de la democracia, calidad de las políticas sociales, vías de negociación, etc.) y </a:t>
            </a:r>
            <a:r>
              <a:rPr lang="es-ES_tradnl" altLang="es-AR" sz="2400" b="1" dirty="0" smtClean="0"/>
              <a:t>comunitarios</a:t>
            </a:r>
            <a:r>
              <a:rPr lang="es-ES_tradnl" altLang="es-AR" sz="2400" dirty="0" smtClean="0"/>
              <a:t> (solidaridad, niveles de autonomía, representatividad y legitimidad de las organizaciones sociales y sus líderes, etc.)</a:t>
            </a:r>
          </a:p>
        </p:txBody>
      </p:sp>
    </p:spTree>
    <p:extLst>
      <p:ext uri="{BB962C8B-B14F-4D97-AF65-F5344CB8AC3E}">
        <p14:creationId xmlns:p14="http://schemas.microsoft.com/office/powerpoint/2010/main" val="876558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s-AR" altLang="es-AR" sz="4000" b="1" dirty="0" smtClean="0">
                <a:solidFill>
                  <a:srgbClr val="FF0000"/>
                </a:solidFill>
              </a:rPr>
              <a:t>Algunas técnicas cualitativas</a:t>
            </a:r>
          </a:p>
        </p:txBody>
      </p:sp>
      <p:sp>
        <p:nvSpPr>
          <p:cNvPr id="31748" name="Rectangle 3"/>
          <p:cNvSpPr>
            <a:spLocks noGrp="1" noChangeArrowheads="1"/>
          </p:cNvSpPr>
          <p:nvPr>
            <p:ph type="body" idx="1"/>
          </p:nvPr>
        </p:nvSpPr>
        <p:spPr>
          <a:xfrm>
            <a:off x="1187450" y="1782763"/>
            <a:ext cx="7499350" cy="4525962"/>
          </a:xfrm>
        </p:spPr>
        <p:txBody>
          <a:bodyPr/>
          <a:lstStyle/>
          <a:p>
            <a:pPr eaLnBrk="1" hangingPunct="1"/>
            <a:r>
              <a:rPr lang="es-ES" altLang="es-AR" dirty="0" smtClean="0"/>
              <a:t>Tipología de actores sociales, </a:t>
            </a:r>
          </a:p>
          <a:p>
            <a:pPr eaLnBrk="1" hangingPunct="1"/>
            <a:r>
              <a:rPr lang="es-ES" altLang="es-AR" dirty="0" smtClean="0"/>
              <a:t>entrevistas,</a:t>
            </a:r>
          </a:p>
          <a:p>
            <a:pPr eaLnBrk="1" hangingPunct="1"/>
            <a:r>
              <a:rPr lang="es-ES" altLang="es-AR" dirty="0" smtClean="0"/>
              <a:t>historias de vida, </a:t>
            </a:r>
          </a:p>
          <a:p>
            <a:pPr eaLnBrk="1" hangingPunct="1"/>
            <a:r>
              <a:rPr lang="es-ES" altLang="es-AR" dirty="0" smtClean="0"/>
              <a:t>análisis institucional y normativo, </a:t>
            </a:r>
          </a:p>
          <a:p>
            <a:pPr eaLnBrk="1" hangingPunct="1"/>
            <a:r>
              <a:rPr lang="es-ES" altLang="es-AR" dirty="0" smtClean="0"/>
              <a:t>análisis de redes sociales,</a:t>
            </a:r>
          </a:p>
          <a:p>
            <a:pPr eaLnBrk="1" hangingPunct="1"/>
            <a:r>
              <a:rPr lang="es-ES" altLang="es-AR" dirty="0" smtClean="0"/>
              <a:t>etc.</a:t>
            </a:r>
            <a:endParaRPr lang="es-AR" altLang="es-AR" dirty="0" smtClean="0"/>
          </a:p>
        </p:txBody>
      </p:sp>
    </p:spTree>
    <p:extLst>
      <p:ext uri="{BB962C8B-B14F-4D97-AF65-F5344CB8AC3E}">
        <p14:creationId xmlns:p14="http://schemas.microsoft.com/office/powerpoint/2010/main" val="1179425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5 Marcador de número de diapositiva"/>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25BDE6-AD71-4D7E-8412-9051847E0F5C}" type="slidenum">
              <a:rPr lang="es-AR" altLang="es-AR"/>
              <a:pPr eaLnBrk="1" hangingPunct="1"/>
              <a:t>33</a:t>
            </a:fld>
            <a:endParaRPr lang="es-AR" altLang="es-AR"/>
          </a:p>
        </p:txBody>
      </p:sp>
      <p:sp>
        <p:nvSpPr>
          <p:cNvPr id="32771" name="Rectangle 2"/>
          <p:cNvSpPr>
            <a:spLocks noGrp="1" noChangeArrowheads="1"/>
          </p:cNvSpPr>
          <p:nvPr>
            <p:ph type="title"/>
          </p:nvPr>
        </p:nvSpPr>
        <p:spPr/>
        <p:txBody>
          <a:bodyPr/>
          <a:lstStyle/>
          <a:p>
            <a:pPr eaLnBrk="1" hangingPunct="1"/>
            <a:r>
              <a:rPr lang="es-ES" altLang="es-AR" sz="4000" dirty="0" smtClean="0">
                <a:solidFill>
                  <a:schemeClr val="tx1"/>
                </a:solidFill>
              </a:rPr>
              <a:t>Tipología de actores sociales</a:t>
            </a:r>
            <a:endParaRPr lang="es-AR" altLang="es-AR" sz="4000" dirty="0" smtClean="0">
              <a:solidFill>
                <a:schemeClr val="tx1"/>
              </a:solidFill>
            </a:endParaRPr>
          </a:p>
        </p:txBody>
      </p:sp>
      <p:sp>
        <p:nvSpPr>
          <p:cNvPr id="32772" name="Rectangle 3"/>
          <p:cNvSpPr>
            <a:spLocks noGrp="1" noChangeArrowheads="1"/>
          </p:cNvSpPr>
          <p:nvPr>
            <p:ph type="body" idx="1"/>
          </p:nvPr>
        </p:nvSpPr>
        <p:spPr/>
        <p:txBody>
          <a:bodyPr/>
          <a:lstStyle/>
          <a:p>
            <a:pPr eaLnBrk="1" hangingPunct="1">
              <a:lnSpc>
                <a:spcPct val="80000"/>
              </a:lnSpc>
            </a:pPr>
            <a:r>
              <a:rPr lang="es-ES" altLang="es-AR" sz="2800" smtClean="0"/>
              <a:t>Agente – Actor – Sujeto social, son nociones que remiten a diferentes teorías sociológicas y por lo tanto hay que explicitar a cuál de ella nos remitimos.</a:t>
            </a:r>
          </a:p>
          <a:p>
            <a:pPr eaLnBrk="1" hangingPunct="1">
              <a:lnSpc>
                <a:spcPct val="80000"/>
              </a:lnSpc>
            </a:pPr>
            <a:r>
              <a:rPr lang="es-ES" altLang="es-AR" sz="2800" smtClean="0"/>
              <a:t>Tipologías son formas de clasificación. </a:t>
            </a:r>
          </a:p>
          <a:p>
            <a:pPr lvl="1" eaLnBrk="1" hangingPunct="1">
              <a:lnSpc>
                <a:spcPct val="80000"/>
              </a:lnSpc>
            </a:pPr>
            <a:r>
              <a:rPr lang="es-ES_tradnl" altLang="es-AR" sz="2400" smtClean="0"/>
              <a:t>La sociedad es heterogénea y está constituida por diferentes grupos sociales interrelacionados entre sí.</a:t>
            </a:r>
          </a:p>
          <a:p>
            <a:pPr lvl="1" eaLnBrk="1" hangingPunct="1">
              <a:lnSpc>
                <a:spcPct val="80000"/>
              </a:lnSpc>
            </a:pPr>
            <a:r>
              <a:rPr lang="es-ES_tradnl" altLang="es-AR" sz="2400" smtClean="0"/>
              <a:t> Una  "... tipificación busca simplificar la multiplicidad de casos individuales y reales en un número reducido de casos típicos o modales que se definen en función de la combinación de determinadas variables clasificatorias" (Tsakoumagkos, 1986, 32).</a:t>
            </a:r>
            <a:r>
              <a:rPr lang="es-AR" altLang="es-AR" sz="2400" smtClean="0"/>
              <a:t> </a:t>
            </a:r>
            <a:endParaRPr lang="es-ES" altLang="es-AR" sz="2400" smtClean="0"/>
          </a:p>
        </p:txBody>
      </p:sp>
    </p:spTree>
    <p:extLst>
      <p:ext uri="{BB962C8B-B14F-4D97-AF65-F5344CB8AC3E}">
        <p14:creationId xmlns:p14="http://schemas.microsoft.com/office/powerpoint/2010/main" val="3439079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s-ES" altLang="es-AR" sz="4000" dirty="0" smtClean="0">
                <a:solidFill>
                  <a:schemeClr val="tx1"/>
                </a:solidFill>
              </a:rPr>
              <a:t>Entrevista en profundidad</a:t>
            </a:r>
            <a:endParaRPr lang="es-AR" altLang="es-AR" sz="4000" dirty="0" smtClean="0">
              <a:solidFill>
                <a:schemeClr val="tx1"/>
              </a:solidFill>
            </a:endParaRPr>
          </a:p>
        </p:txBody>
      </p:sp>
      <p:sp>
        <p:nvSpPr>
          <p:cNvPr id="33796" name="Rectangle 3"/>
          <p:cNvSpPr>
            <a:spLocks noGrp="1" noChangeArrowheads="1"/>
          </p:cNvSpPr>
          <p:nvPr>
            <p:ph type="body" idx="1"/>
          </p:nvPr>
        </p:nvSpPr>
        <p:spPr/>
        <p:txBody>
          <a:bodyPr/>
          <a:lstStyle/>
          <a:p>
            <a:pPr eaLnBrk="1" hangingPunct="1">
              <a:lnSpc>
                <a:spcPct val="80000"/>
              </a:lnSpc>
              <a:buFontTx/>
              <a:buNone/>
            </a:pPr>
            <a:r>
              <a:rPr lang="es-AR" altLang="es-AR" sz="2400" smtClean="0"/>
              <a:t>Es una técnica utilizada para obtener información en campo. </a:t>
            </a:r>
          </a:p>
          <a:p>
            <a:pPr eaLnBrk="1" hangingPunct="1">
              <a:lnSpc>
                <a:spcPct val="80000"/>
              </a:lnSpc>
              <a:buFontTx/>
              <a:buNone/>
            </a:pPr>
            <a:r>
              <a:rPr lang="es-AR" altLang="es-AR" sz="2400" smtClean="0"/>
              <a:t>Consiste en una conversación con una o varias personas guiada por una serie de tópicos previamente preparados por el investigador/ entrevistador (guía que permanece oculta al entrevistado).</a:t>
            </a:r>
          </a:p>
          <a:p>
            <a:pPr eaLnBrk="1" hangingPunct="1">
              <a:lnSpc>
                <a:spcPct val="80000"/>
              </a:lnSpc>
              <a:buFontTx/>
              <a:buNone/>
            </a:pPr>
            <a:r>
              <a:rPr lang="es-AR" altLang="es-AR" sz="2400" smtClean="0"/>
              <a:t>Sus resultados sirven para realizar diagnósticos y/o propuestas para el tratamiento de problemas sociales.</a:t>
            </a:r>
          </a:p>
          <a:p>
            <a:pPr eaLnBrk="1" hangingPunct="1">
              <a:lnSpc>
                <a:spcPct val="80000"/>
              </a:lnSpc>
              <a:buFontTx/>
              <a:buNone/>
            </a:pPr>
            <a:r>
              <a:rPr lang="es-AR" altLang="es-AR" sz="2400" smtClean="0"/>
              <a:t>Se lleva a cabo en uno o más encuentros personales entre el investigador y el informante identificado previamente, con el objetivo de comprender sus perspectivas respecto a sus vidas, a experiencias o situaciones pasadas, expresadas con sus propias palabras.</a:t>
            </a:r>
          </a:p>
          <a:p>
            <a:pPr eaLnBrk="1" hangingPunct="1">
              <a:lnSpc>
                <a:spcPct val="80000"/>
              </a:lnSpc>
              <a:buFontTx/>
              <a:buNone/>
            </a:pPr>
            <a:endParaRPr lang="es-AR" altLang="es-AR" sz="2400" smtClean="0"/>
          </a:p>
        </p:txBody>
      </p:sp>
    </p:spTree>
    <p:extLst>
      <p:ext uri="{BB962C8B-B14F-4D97-AF65-F5344CB8AC3E}">
        <p14:creationId xmlns:p14="http://schemas.microsoft.com/office/powerpoint/2010/main" val="29327316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es-AR" altLang="es-AR" smtClean="0"/>
              <a:t>Tipos de entrevistas</a:t>
            </a:r>
          </a:p>
        </p:txBody>
      </p:sp>
      <p:sp>
        <p:nvSpPr>
          <p:cNvPr id="34820" name="Rectangle 3"/>
          <p:cNvSpPr>
            <a:spLocks noGrp="1" noChangeArrowheads="1"/>
          </p:cNvSpPr>
          <p:nvPr>
            <p:ph type="body" idx="1"/>
          </p:nvPr>
        </p:nvSpPr>
        <p:spPr>
          <a:xfrm>
            <a:off x="0" y="2143125"/>
            <a:ext cx="8686800" cy="4525963"/>
          </a:xfrm>
        </p:spPr>
        <p:txBody>
          <a:bodyPr/>
          <a:lstStyle/>
          <a:p>
            <a:pPr lvl="2" eaLnBrk="1" hangingPunct="1"/>
            <a:r>
              <a:rPr lang="es-AR" altLang="es-AR" sz="3200" smtClean="0"/>
              <a:t>Individual o grupal</a:t>
            </a:r>
          </a:p>
          <a:p>
            <a:pPr lvl="2" eaLnBrk="1" hangingPunct="1"/>
            <a:r>
              <a:rPr lang="es-AR" altLang="es-AR" sz="3200" smtClean="0"/>
              <a:t>Biográfica (sobre un amplio espectro de temas; historias de vida) o monotemáticas (enfocada)</a:t>
            </a:r>
          </a:p>
          <a:p>
            <a:pPr lvl="2" eaLnBrk="1" hangingPunct="1"/>
            <a:r>
              <a:rPr lang="es-AR" altLang="es-AR" sz="3200" smtClean="0"/>
              <a:t>Estructurada (dirigida) o no estructurada</a:t>
            </a:r>
          </a:p>
        </p:txBody>
      </p:sp>
    </p:spTree>
    <p:extLst>
      <p:ext uri="{BB962C8B-B14F-4D97-AF65-F5344CB8AC3E}">
        <p14:creationId xmlns:p14="http://schemas.microsoft.com/office/powerpoint/2010/main" val="42455135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es-ES" altLang="es-AR" sz="4000" dirty="0" smtClean="0">
                <a:solidFill>
                  <a:schemeClr val="tx1"/>
                </a:solidFill>
              </a:rPr>
              <a:t>Análisis institucional y normativo</a:t>
            </a:r>
            <a:endParaRPr lang="es-AR" altLang="es-AR" sz="4000" dirty="0" smtClean="0">
              <a:solidFill>
                <a:schemeClr val="tx1"/>
              </a:solidFill>
            </a:endParaRPr>
          </a:p>
        </p:txBody>
      </p:sp>
      <p:sp>
        <p:nvSpPr>
          <p:cNvPr id="35844" name="Rectangle 3"/>
          <p:cNvSpPr>
            <a:spLocks noGrp="1" noChangeArrowheads="1"/>
          </p:cNvSpPr>
          <p:nvPr>
            <p:ph type="body" idx="1"/>
          </p:nvPr>
        </p:nvSpPr>
        <p:spPr/>
        <p:txBody>
          <a:bodyPr/>
          <a:lstStyle/>
          <a:p>
            <a:pPr eaLnBrk="1" hangingPunct="1">
              <a:lnSpc>
                <a:spcPct val="90000"/>
              </a:lnSpc>
            </a:pPr>
            <a:r>
              <a:rPr lang="es-AR" altLang="es-AR" smtClean="0"/>
              <a:t>Algunos indicadores básicos que señalan la importancia del tema/ problema en la agenda pública:</a:t>
            </a:r>
          </a:p>
          <a:p>
            <a:pPr lvl="1" eaLnBrk="1" hangingPunct="1">
              <a:lnSpc>
                <a:spcPct val="90000"/>
              </a:lnSpc>
            </a:pPr>
            <a:r>
              <a:rPr lang="es-AR" altLang="es-AR" smtClean="0"/>
              <a:t>Lugar en el organigrama del Poder Ejecutivo</a:t>
            </a:r>
          </a:p>
          <a:p>
            <a:pPr lvl="1" eaLnBrk="1" hangingPunct="1">
              <a:lnSpc>
                <a:spcPct val="90000"/>
              </a:lnSpc>
            </a:pPr>
            <a:r>
              <a:rPr lang="es-AR" altLang="es-AR" smtClean="0"/>
              <a:t>Cantidad/ calidad del personal; modalidad de contratación</a:t>
            </a:r>
          </a:p>
          <a:p>
            <a:pPr lvl="1" eaLnBrk="1" hangingPunct="1">
              <a:lnSpc>
                <a:spcPct val="90000"/>
              </a:lnSpc>
            </a:pPr>
            <a:r>
              <a:rPr lang="es-AR" altLang="es-AR" smtClean="0"/>
              <a:t>Cantidad de dinero asignado en el presupuesto público anual.</a:t>
            </a:r>
          </a:p>
          <a:p>
            <a:pPr eaLnBrk="1" hangingPunct="1">
              <a:lnSpc>
                <a:spcPct val="90000"/>
              </a:lnSpc>
            </a:pPr>
            <a:r>
              <a:rPr lang="es-AR" altLang="es-AR" smtClean="0"/>
              <a:t>Ver resultados del proyecto AIACC</a:t>
            </a:r>
          </a:p>
        </p:txBody>
      </p:sp>
    </p:spTree>
    <p:extLst>
      <p:ext uri="{BB962C8B-B14F-4D97-AF65-F5344CB8AC3E}">
        <p14:creationId xmlns:p14="http://schemas.microsoft.com/office/powerpoint/2010/main" val="2903375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s-ES" altLang="es-AR" sz="4000" dirty="0" smtClean="0">
                <a:solidFill>
                  <a:schemeClr val="tx1"/>
                </a:solidFill>
              </a:rPr>
              <a:t>Análisis de redes sociales</a:t>
            </a:r>
            <a:endParaRPr lang="es-AR" altLang="es-AR" sz="4000" dirty="0" smtClean="0">
              <a:solidFill>
                <a:schemeClr val="tx1"/>
              </a:solidFill>
            </a:endParaRPr>
          </a:p>
        </p:txBody>
      </p:sp>
      <p:sp>
        <p:nvSpPr>
          <p:cNvPr id="36868" name="Rectangle 3"/>
          <p:cNvSpPr>
            <a:spLocks noGrp="1" noChangeArrowheads="1"/>
          </p:cNvSpPr>
          <p:nvPr>
            <p:ph type="body" idx="1"/>
          </p:nvPr>
        </p:nvSpPr>
        <p:spPr>
          <a:xfrm>
            <a:off x="611560" y="1600200"/>
            <a:ext cx="7920880" cy="4525963"/>
          </a:xfrm>
        </p:spPr>
        <p:txBody>
          <a:bodyPr/>
          <a:lstStyle/>
          <a:p>
            <a:pPr algn="just" eaLnBrk="1" hangingPunct="1">
              <a:buFontTx/>
              <a:buNone/>
            </a:pPr>
            <a:r>
              <a:rPr lang="es-ES" altLang="es-AR" dirty="0" smtClean="0"/>
              <a:t>	La aproximación de las </a:t>
            </a:r>
            <a:r>
              <a:rPr lang="es-ES" altLang="es-AR" b="1" dirty="0" smtClean="0"/>
              <a:t>redes </a:t>
            </a:r>
            <a:r>
              <a:rPr lang="es-ES" altLang="es-AR" dirty="0" smtClean="0"/>
              <a:t>en Sociología se refiere a un procedimiento de análisis formal para identificar y comprender relaciones que se construye a partir de una problemática, se recoge como dato y se interpreta una vez realizado el análisis formal.</a:t>
            </a:r>
            <a:r>
              <a:rPr lang="es-AR" altLang="es-AR" dirty="0" smtClean="0"/>
              <a:t> </a:t>
            </a:r>
          </a:p>
        </p:txBody>
      </p:sp>
    </p:spTree>
    <p:extLst>
      <p:ext uri="{BB962C8B-B14F-4D97-AF65-F5344CB8AC3E}">
        <p14:creationId xmlns:p14="http://schemas.microsoft.com/office/powerpoint/2010/main" val="2131774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r>
              <a:rPr lang="es-ES" altLang="es-AR" sz="4000" dirty="0" smtClean="0">
                <a:solidFill>
                  <a:schemeClr val="tx1"/>
                </a:solidFill>
              </a:rPr>
              <a:t>Análisis de redes sociales</a:t>
            </a:r>
            <a:endParaRPr lang="es-AR" altLang="es-AR" sz="4000" dirty="0" smtClean="0">
              <a:solidFill>
                <a:schemeClr val="tx1"/>
              </a:solidFill>
            </a:endParaRPr>
          </a:p>
        </p:txBody>
      </p:sp>
      <p:sp>
        <p:nvSpPr>
          <p:cNvPr id="37892" name="Rectangle 3"/>
          <p:cNvSpPr>
            <a:spLocks noGrp="1" noChangeArrowheads="1"/>
          </p:cNvSpPr>
          <p:nvPr>
            <p:ph type="body" idx="1"/>
          </p:nvPr>
        </p:nvSpPr>
        <p:spPr>
          <a:xfrm>
            <a:off x="457200" y="1268413"/>
            <a:ext cx="8229600" cy="4857750"/>
          </a:xfrm>
        </p:spPr>
        <p:txBody>
          <a:bodyPr/>
          <a:lstStyle/>
          <a:p>
            <a:pPr eaLnBrk="1" hangingPunct="1">
              <a:lnSpc>
                <a:spcPct val="80000"/>
              </a:lnSpc>
              <a:buFontTx/>
              <a:buNone/>
            </a:pPr>
            <a:r>
              <a:rPr lang="es-AR" altLang="es-AR" sz="2000" dirty="0" smtClean="0"/>
              <a:t>Ver:</a:t>
            </a:r>
          </a:p>
          <a:p>
            <a:pPr eaLnBrk="1" hangingPunct="1">
              <a:lnSpc>
                <a:spcPct val="80000"/>
              </a:lnSpc>
            </a:pPr>
            <a:r>
              <a:rPr lang="es-ES" altLang="es-AR" sz="2000" dirty="0" smtClean="0"/>
              <a:t>Revista Pueblos y fronteras digital, PROIMMSE-IIA-UNAM:</a:t>
            </a:r>
            <a:r>
              <a:rPr lang="es-CR" sz="2000" dirty="0"/>
              <a:t> Hidalgo, Cecilia; Claudia E. </a:t>
            </a:r>
            <a:r>
              <a:rPr lang="es-CR" sz="2000" dirty="0" err="1"/>
              <a:t>Natenzon</a:t>
            </a:r>
            <a:r>
              <a:rPr lang="es-CR" sz="2000" dirty="0"/>
              <a:t> y Aldo G. </a:t>
            </a:r>
            <a:r>
              <a:rPr lang="es-CR" sz="2000" dirty="0" err="1"/>
              <a:t>Agunin</a:t>
            </a:r>
            <a:r>
              <a:rPr lang="es-ES" altLang="es-AR" sz="2000" dirty="0" smtClean="0"/>
              <a:t> “Producción de conocimiento en redes interdisciplinarias con inclusión de actores sociales: estudio de caso”.</a:t>
            </a:r>
            <a:r>
              <a:rPr lang="es-ES" altLang="es-AR" sz="2000" b="1" dirty="0" smtClean="0"/>
              <a:t> </a:t>
            </a:r>
            <a:r>
              <a:rPr lang="es-ES" altLang="es-AR" sz="2000" dirty="0" smtClean="0"/>
              <a:t>ISBN 1870-4115 - (V.6, Nº 9, junio-diciembre 2010)</a:t>
            </a:r>
          </a:p>
          <a:p>
            <a:pPr eaLnBrk="1" hangingPunct="1">
              <a:lnSpc>
                <a:spcPct val="80000"/>
              </a:lnSpc>
              <a:buFontTx/>
              <a:buNone/>
            </a:pPr>
            <a:r>
              <a:rPr lang="es-ES" altLang="es-AR" sz="2000" dirty="0" smtClean="0"/>
              <a:t>	</a:t>
            </a:r>
            <a:r>
              <a:rPr lang="es-ES" altLang="es-AR" sz="2000" u="sng" dirty="0">
                <a:solidFill>
                  <a:schemeClr val="accent1">
                    <a:lumMod val="50000"/>
                  </a:schemeClr>
                </a:solidFill>
              </a:rPr>
              <a:t>http://www.redalyc.org/articulo.oa?id=90616141004</a:t>
            </a:r>
          </a:p>
          <a:p>
            <a:pPr eaLnBrk="1" hangingPunct="1">
              <a:lnSpc>
                <a:spcPct val="80000"/>
              </a:lnSpc>
              <a:buFontTx/>
              <a:buNone/>
            </a:pPr>
            <a:endParaRPr lang="es-ES" altLang="es-AR" sz="2000" dirty="0" smtClean="0"/>
          </a:p>
          <a:p>
            <a:pPr eaLnBrk="1" hangingPunct="1">
              <a:lnSpc>
                <a:spcPct val="80000"/>
              </a:lnSpc>
            </a:pPr>
            <a:r>
              <a:rPr lang="en-US" altLang="es-AR" sz="2000" dirty="0" err="1" smtClean="0"/>
              <a:t>Hanneman</a:t>
            </a:r>
            <a:r>
              <a:rPr lang="en-US" altLang="es-AR" sz="2000" dirty="0" smtClean="0"/>
              <a:t>, Robert A. and Mark Riddle. 2005. </a:t>
            </a:r>
            <a:r>
              <a:rPr lang="en-US" altLang="es-AR" sz="2000" i="1" dirty="0" smtClean="0"/>
              <a:t>Introduction to social network methods</a:t>
            </a:r>
            <a:r>
              <a:rPr lang="en-US" altLang="es-AR" sz="2000" dirty="0" smtClean="0"/>
              <a:t>. Riverside, CA: University of California, Riverside (published in digital form at: </a:t>
            </a:r>
            <a:r>
              <a:rPr lang="en-US" altLang="es-AR" sz="2000" dirty="0" smtClean="0">
                <a:hlinkClick r:id="rId2"/>
              </a:rPr>
              <a:t>http://faculty.ucr.edu/~hanneman/nettext/C10_Centrality.html</a:t>
            </a:r>
            <a:r>
              <a:rPr lang="en-US" altLang="es-AR" sz="2000" dirty="0" smtClean="0"/>
              <a:t>, </a:t>
            </a:r>
            <a:r>
              <a:rPr lang="en-US" altLang="es-AR" sz="2000" dirty="0" smtClean="0">
                <a:hlinkClick r:id="rId3"/>
              </a:rPr>
              <a:t>http://faculty.ucr.edu/~hanneman/nettext/C11_Cliques.html</a:t>
            </a:r>
            <a:endParaRPr lang="es-ES" altLang="es-AR" sz="2000" dirty="0" smtClean="0"/>
          </a:p>
          <a:p>
            <a:pPr eaLnBrk="1" hangingPunct="1">
              <a:lnSpc>
                <a:spcPct val="80000"/>
              </a:lnSpc>
              <a:buFontTx/>
              <a:buNone/>
            </a:pPr>
            <a:endParaRPr lang="es-AR" altLang="es-AR" sz="2000" dirty="0" smtClean="0"/>
          </a:p>
          <a:p>
            <a:pPr eaLnBrk="1" hangingPunct="1">
              <a:lnSpc>
                <a:spcPct val="80000"/>
              </a:lnSpc>
            </a:pPr>
            <a:r>
              <a:rPr lang="es-AR" altLang="es-AR" sz="2000" dirty="0" smtClean="0">
                <a:hlinkClick r:id="rId4"/>
              </a:rPr>
              <a:t>http://eprints.rclis.org/bitstream/10760/12701/1/Introducci%C3%B3n_al_an%C3%A1lisis_de_redes_EPI.pdf</a:t>
            </a:r>
            <a:endParaRPr lang="es-AR" altLang="es-AR" sz="2000" dirty="0" smtClean="0"/>
          </a:p>
          <a:p>
            <a:pPr eaLnBrk="1" hangingPunct="1">
              <a:lnSpc>
                <a:spcPct val="80000"/>
              </a:lnSpc>
            </a:pPr>
            <a:endParaRPr lang="es-AR" altLang="es-AR" sz="2000" dirty="0" smtClean="0"/>
          </a:p>
          <a:p>
            <a:pPr eaLnBrk="1" hangingPunct="1">
              <a:lnSpc>
                <a:spcPct val="80000"/>
              </a:lnSpc>
            </a:pPr>
            <a:r>
              <a:rPr lang="es-AR" altLang="es-AR" sz="2000" dirty="0" smtClean="0">
                <a:hlinkClick r:id="rId5"/>
              </a:rPr>
              <a:t>http://revista-redes.rediris.es/</a:t>
            </a:r>
            <a:endParaRPr lang="es-AR" altLang="es-AR" sz="2000" dirty="0" smtClean="0"/>
          </a:p>
          <a:p>
            <a:pPr eaLnBrk="1" hangingPunct="1">
              <a:lnSpc>
                <a:spcPct val="80000"/>
              </a:lnSpc>
              <a:buFontTx/>
              <a:buNone/>
            </a:pPr>
            <a:endParaRPr lang="es-AR" altLang="es-AR" sz="2000" dirty="0" smtClean="0"/>
          </a:p>
        </p:txBody>
      </p:sp>
    </p:spTree>
    <p:extLst>
      <p:ext uri="{BB962C8B-B14F-4D97-AF65-F5344CB8AC3E}">
        <p14:creationId xmlns:p14="http://schemas.microsoft.com/office/powerpoint/2010/main" val="38146877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Ejemplo 1 – Nivel nacional</a:t>
            </a:r>
            <a:br>
              <a:rPr lang="es-AR" dirty="0" smtClean="0"/>
            </a:br>
            <a:r>
              <a:rPr lang="es-AR" dirty="0" smtClean="0"/>
              <a:t>por Provincias</a:t>
            </a:r>
            <a:endParaRPr lang="es-AR" dirty="0"/>
          </a:p>
        </p:txBody>
      </p:sp>
      <p:sp>
        <p:nvSpPr>
          <p:cNvPr id="3" name="2 Marcador de contenido"/>
          <p:cNvSpPr>
            <a:spLocks noGrp="1"/>
          </p:cNvSpPr>
          <p:nvPr>
            <p:ph idx="1"/>
          </p:nvPr>
        </p:nvSpPr>
        <p:spPr/>
        <p:txBody>
          <a:bodyPr/>
          <a:lstStyle/>
          <a:p>
            <a:pPr marL="0" indent="0">
              <a:buNone/>
            </a:pPr>
            <a:r>
              <a:rPr lang="es-AR" sz="2800" dirty="0" err="1" smtClean="0"/>
              <a:t>Natenzon</a:t>
            </a:r>
            <a:r>
              <a:rPr lang="es-AR" sz="2800" dirty="0" smtClean="0"/>
              <a:t>, </a:t>
            </a:r>
            <a:r>
              <a:rPr lang="es-AR" sz="2800" dirty="0"/>
              <a:t>Claudia E. </a:t>
            </a:r>
            <a:r>
              <a:rPr lang="es-AR" sz="2800" dirty="0" smtClean="0"/>
              <a:t>(2018) “Informe Final”. En: </a:t>
            </a:r>
            <a:r>
              <a:rPr lang="es-AR" sz="2800" i="1" dirty="0" smtClean="0"/>
              <a:t>Proyecto </a:t>
            </a:r>
            <a:r>
              <a:rPr lang="es-AR" sz="2800" i="1" dirty="0"/>
              <a:t>de Cooperación Técnica internacional para el desarrollo de un estudio comparativo de las condiciones de vulnerabilidad social entre Brasil y Argentina, y su relación con los desastres </a:t>
            </a:r>
            <a:r>
              <a:rPr lang="es-AR" sz="2800" i="1" dirty="0" smtClean="0"/>
              <a:t>naturales</a:t>
            </a:r>
            <a:r>
              <a:rPr lang="es-AR" sz="2800" i="1" dirty="0"/>
              <a:t>.</a:t>
            </a:r>
            <a:r>
              <a:rPr lang="es-AR" sz="2800" dirty="0" smtClean="0"/>
              <a:t> </a:t>
            </a:r>
            <a:r>
              <a:rPr lang="es-AR" sz="2800" dirty="0"/>
              <a:t>Buenos Aires/ </a:t>
            </a:r>
            <a:r>
              <a:rPr lang="es-AR" sz="2800" dirty="0" smtClean="0"/>
              <a:t>Recife. </a:t>
            </a:r>
            <a:r>
              <a:rPr lang="es-AR" sz="2800" dirty="0"/>
              <a:t>FUNDAJ – </a:t>
            </a:r>
            <a:r>
              <a:rPr lang="es-AR" sz="2800" dirty="0" smtClean="0"/>
              <a:t>UNESCO, </a:t>
            </a:r>
            <a:r>
              <a:rPr lang="es-AR" sz="2800" dirty="0"/>
              <a:t>noviembre de </a:t>
            </a:r>
            <a:r>
              <a:rPr lang="es-AR" sz="2800" dirty="0" smtClean="0"/>
              <a:t>2018; Tomos I y II. Versión digital en: </a:t>
            </a:r>
            <a:r>
              <a:rPr lang="es-AR" sz="2800" dirty="0">
                <a:solidFill>
                  <a:srgbClr val="0000FF"/>
                </a:solidFill>
              </a:rPr>
              <a:t>https://</a:t>
            </a:r>
            <a:r>
              <a:rPr lang="es-AR" sz="2800" dirty="0" smtClean="0">
                <a:solidFill>
                  <a:srgbClr val="0000FF"/>
                </a:solidFill>
              </a:rPr>
              <a:t>www.fundaj.gov.br/index.php/unesco-vulnerabilidade-social</a:t>
            </a:r>
          </a:p>
          <a:p>
            <a:pPr marL="0" indent="0">
              <a:buNone/>
            </a:pPr>
            <a:endParaRPr lang="es-AR" dirty="0"/>
          </a:p>
          <a:p>
            <a:pPr marL="0" indent="0">
              <a:buNone/>
            </a:pPr>
            <a:endParaRPr lang="es-AR" dirty="0"/>
          </a:p>
          <a:p>
            <a:pPr marL="0" indent="0">
              <a:buNone/>
            </a:pPr>
            <a:endParaRPr lang="es-AR" dirty="0"/>
          </a:p>
          <a:p>
            <a:endParaRPr lang="es-AR" dirty="0"/>
          </a:p>
          <a:p>
            <a:endParaRPr lang="es-AR" dirty="0"/>
          </a:p>
          <a:p>
            <a:endParaRPr lang="es-AR" dirty="0"/>
          </a:p>
        </p:txBody>
      </p:sp>
    </p:spTree>
    <p:extLst>
      <p:ext uri="{BB962C8B-B14F-4D97-AF65-F5344CB8AC3E}">
        <p14:creationId xmlns:p14="http://schemas.microsoft.com/office/powerpoint/2010/main" val="1785992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1674"/>
            <a:ext cx="9144000" cy="6854653"/>
          </a:xfrm>
          <a:prstGeom prst="rect">
            <a:avLst/>
          </a:prstGeom>
        </p:spPr>
      </p:pic>
      <p:sp>
        <p:nvSpPr>
          <p:cNvPr id="2" name="1 Rectángulo"/>
          <p:cNvSpPr/>
          <p:nvPr/>
        </p:nvSpPr>
        <p:spPr>
          <a:xfrm>
            <a:off x="527474" y="2688654"/>
            <a:ext cx="8089051" cy="2465577"/>
          </a:xfrm>
          <a:prstGeom prst="rect">
            <a:avLst/>
          </a:prstGeom>
        </p:spPr>
        <p:txBody>
          <a:bodyPr wrap="square" lIns="64291" tIns="32146" rIns="64291" bIns="32146">
            <a:spAutoFit/>
          </a:bodyPr>
          <a:lstStyle/>
          <a:p>
            <a:endParaRPr lang="es-AR" dirty="0"/>
          </a:p>
          <a:p>
            <a:endParaRPr lang="es-AR" dirty="0"/>
          </a:p>
          <a:p>
            <a:pPr marL="361639" indent="-361639" algn="ctr">
              <a:buFont typeface="+mj-lt"/>
              <a:buAutoNum type="arabicPeriod"/>
            </a:pPr>
            <a:r>
              <a:rPr lang="es-AR" sz="4000" dirty="0"/>
              <a:t>Teoría Social del Riesgo </a:t>
            </a:r>
            <a:r>
              <a:rPr lang="es-AR" sz="4000" dirty="0" smtClean="0"/>
              <a:t>y catástrofes</a:t>
            </a:r>
            <a:r>
              <a:rPr lang="es-AR" sz="4000" dirty="0"/>
              <a:t>: dimensiones de </a:t>
            </a:r>
            <a:r>
              <a:rPr lang="es-AR" sz="4000" dirty="0" smtClean="0"/>
              <a:t>análisis </a:t>
            </a:r>
            <a:endParaRPr lang="es-AR" sz="4000" dirty="0"/>
          </a:p>
        </p:txBody>
      </p:sp>
    </p:spTree>
    <p:extLst>
      <p:ext uri="{BB962C8B-B14F-4D97-AF65-F5344CB8AC3E}">
        <p14:creationId xmlns:p14="http://schemas.microsoft.com/office/powerpoint/2010/main" val="3652463740"/>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51520" y="6237312"/>
            <a:ext cx="85689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970213" algn="l"/>
              </a:tabLst>
              <a:defRPr>
                <a:solidFill>
                  <a:schemeClr val="tx1"/>
                </a:solidFill>
                <a:latin typeface="Arial" pitchFamily="34" charset="0"/>
                <a:cs typeface="Arial" pitchFamily="34" charset="0"/>
              </a:defRPr>
            </a:lvl1pPr>
            <a:lvl2pPr>
              <a:tabLst>
                <a:tab pos="2970213" algn="l"/>
              </a:tabLst>
              <a:defRPr>
                <a:solidFill>
                  <a:schemeClr val="tx1"/>
                </a:solidFill>
                <a:latin typeface="Arial" pitchFamily="34" charset="0"/>
                <a:cs typeface="Arial" pitchFamily="34" charset="0"/>
              </a:defRPr>
            </a:lvl2pPr>
            <a:lvl3pPr>
              <a:tabLst>
                <a:tab pos="2970213" algn="l"/>
              </a:tabLst>
              <a:defRPr>
                <a:solidFill>
                  <a:schemeClr val="tx1"/>
                </a:solidFill>
                <a:latin typeface="Arial" pitchFamily="34" charset="0"/>
                <a:cs typeface="Arial" pitchFamily="34" charset="0"/>
              </a:defRPr>
            </a:lvl3pPr>
            <a:lvl4pPr>
              <a:tabLst>
                <a:tab pos="2970213" algn="l"/>
              </a:tabLst>
              <a:defRPr>
                <a:solidFill>
                  <a:schemeClr val="tx1"/>
                </a:solidFill>
                <a:latin typeface="Arial" pitchFamily="34" charset="0"/>
                <a:cs typeface="Arial" pitchFamily="34" charset="0"/>
              </a:defRPr>
            </a:lvl4pPr>
            <a:lvl5pPr>
              <a:tabLst>
                <a:tab pos="2970213" algn="l"/>
              </a:tabLst>
              <a:defRPr>
                <a:solidFill>
                  <a:schemeClr val="tx1"/>
                </a:solidFill>
                <a:latin typeface="Arial" pitchFamily="34" charset="0"/>
                <a:cs typeface="Arial" pitchFamily="34" charset="0"/>
              </a:defRPr>
            </a:lvl5pPr>
            <a:lvl6pPr fontAlgn="base">
              <a:spcBef>
                <a:spcPct val="0"/>
              </a:spcBef>
              <a:spcAft>
                <a:spcPct val="0"/>
              </a:spcAft>
              <a:tabLst>
                <a:tab pos="2970213" algn="l"/>
              </a:tabLst>
              <a:defRPr>
                <a:solidFill>
                  <a:schemeClr val="tx1"/>
                </a:solidFill>
                <a:latin typeface="Arial" pitchFamily="34" charset="0"/>
                <a:cs typeface="Arial" pitchFamily="34" charset="0"/>
              </a:defRPr>
            </a:lvl6pPr>
            <a:lvl7pPr fontAlgn="base">
              <a:spcBef>
                <a:spcPct val="0"/>
              </a:spcBef>
              <a:spcAft>
                <a:spcPct val="0"/>
              </a:spcAft>
              <a:tabLst>
                <a:tab pos="2970213" algn="l"/>
              </a:tabLst>
              <a:defRPr>
                <a:solidFill>
                  <a:schemeClr val="tx1"/>
                </a:solidFill>
                <a:latin typeface="Arial" pitchFamily="34" charset="0"/>
                <a:cs typeface="Arial" pitchFamily="34" charset="0"/>
              </a:defRPr>
            </a:lvl7pPr>
            <a:lvl8pPr fontAlgn="base">
              <a:spcBef>
                <a:spcPct val="0"/>
              </a:spcBef>
              <a:spcAft>
                <a:spcPct val="0"/>
              </a:spcAft>
              <a:tabLst>
                <a:tab pos="2970213" algn="l"/>
              </a:tabLst>
              <a:defRPr>
                <a:solidFill>
                  <a:schemeClr val="tx1"/>
                </a:solidFill>
                <a:latin typeface="Arial" pitchFamily="34" charset="0"/>
                <a:cs typeface="Arial" pitchFamily="34" charset="0"/>
              </a:defRPr>
            </a:lvl8pPr>
            <a:lvl9pPr fontAlgn="base">
              <a:spcBef>
                <a:spcPct val="0"/>
              </a:spcBef>
              <a:spcAft>
                <a:spcPct val="0"/>
              </a:spcAft>
              <a:tabLst>
                <a:tab pos="2970213" algn="l"/>
              </a:tabLs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970213" algn="l"/>
              </a:tabLst>
            </a:pPr>
            <a:r>
              <a:rPr kumimoji="0" lang="es-AR" altLang="es-AR"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FUENTE: Elaborado en base a S. G. González, A. Calvo y C.E. </a:t>
            </a:r>
            <a:r>
              <a:rPr kumimoji="0" lang="es-AR" altLang="es-AR"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Natenzon</a:t>
            </a:r>
            <a:r>
              <a:rPr kumimoji="0" lang="es-AR" altLang="es-AR"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2015. </a:t>
            </a:r>
          </a:p>
          <a:p>
            <a:pPr marL="0" marR="0" lvl="0" indent="0" algn="l" defTabSz="914400" rtl="0" eaLnBrk="0" fontAlgn="base" latinLnBrk="0" hangingPunct="0">
              <a:lnSpc>
                <a:spcPct val="100000"/>
              </a:lnSpc>
              <a:spcBef>
                <a:spcPct val="0"/>
              </a:spcBef>
              <a:spcAft>
                <a:spcPct val="0"/>
              </a:spcAft>
              <a:buClrTx/>
              <a:buSzTx/>
              <a:buFontTx/>
              <a:buNone/>
              <a:tabLst>
                <a:tab pos="2970213" algn="l"/>
              </a:tabLst>
            </a:pPr>
            <a:r>
              <a:rPr kumimoji="0" lang="es-AR" altLang="es-AR"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Datos tomados de los Censos Nacionales de Población 2010, con excepción de * mortalidad infantil, tomada del INDEC.</a:t>
            </a:r>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val="4009252663"/>
              </p:ext>
            </p:extLst>
          </p:nvPr>
        </p:nvGraphicFramePr>
        <p:xfrm>
          <a:off x="251520" y="116632"/>
          <a:ext cx="8568952" cy="6309360"/>
        </p:xfrm>
        <a:graphic>
          <a:graphicData uri="http://schemas.openxmlformats.org/drawingml/2006/table">
            <a:tbl>
              <a:tblPr firstRow="1" firstCol="1" bandRow="1"/>
              <a:tblGrid>
                <a:gridCol w="2503207"/>
                <a:gridCol w="6065745"/>
              </a:tblGrid>
              <a:tr h="0">
                <a:tc>
                  <a:txBody>
                    <a:bodyPr/>
                    <a:lstStyle/>
                    <a:p>
                      <a:pPr algn="ctr">
                        <a:lnSpc>
                          <a:spcPct val="115000"/>
                        </a:lnSpc>
                        <a:spcAft>
                          <a:spcPts val="600"/>
                        </a:spcAft>
                      </a:pPr>
                      <a:r>
                        <a:rPr lang="es-AR" sz="1800" b="1" dirty="0">
                          <a:effectLst/>
                          <a:latin typeface="Arial"/>
                          <a:ea typeface="Times New Roman"/>
                          <a:cs typeface="Times New Roman"/>
                        </a:rPr>
                        <a:t>INDICADORES</a:t>
                      </a:r>
                      <a:endParaRPr lang="es-AR" sz="1800" dirty="0">
                        <a:effectLst/>
                        <a:latin typeface="Arial"/>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s-AR" sz="1800" b="1" dirty="0">
                          <a:effectLst/>
                          <a:latin typeface="Arial"/>
                          <a:ea typeface="Times New Roman"/>
                          <a:cs typeface="Times New Roman"/>
                        </a:rPr>
                        <a:t>DATOS DEL CENSO 2010</a:t>
                      </a:r>
                      <a:endParaRPr lang="es-AR" sz="1800" dirty="0">
                        <a:effectLst/>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600"/>
                        </a:spcAft>
                        <a:tabLst>
                          <a:tab pos="2970530" algn="l"/>
                        </a:tabLst>
                      </a:pPr>
                      <a:r>
                        <a:rPr lang="es-ES" sz="1800" i="1" dirty="0">
                          <a:effectLst/>
                          <a:latin typeface="Arial Narrow"/>
                          <a:ea typeface="Times New Roman"/>
                          <a:cs typeface="Times New Roman"/>
                        </a:rPr>
                        <a:t>1. Analfabetismo</a:t>
                      </a:r>
                      <a:endParaRPr lang="es-AR" sz="1800" i="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tabLst>
                          <a:tab pos="2970530" algn="l"/>
                        </a:tabLst>
                      </a:pPr>
                      <a:r>
                        <a:rPr lang="es-AR" sz="1800" dirty="0">
                          <a:effectLst/>
                          <a:latin typeface="Arial Narrow"/>
                          <a:ea typeface="Times New Roman"/>
                          <a:cs typeface="Times New Roman"/>
                        </a:rPr>
                        <a:t>“Saber leer y escribir”=“no”. En número de habitantes.</a:t>
                      </a:r>
                      <a:endParaRPr lang="es-AR" sz="18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600"/>
                        </a:spcAft>
                        <a:tabLst>
                          <a:tab pos="2970530" algn="l"/>
                        </a:tabLst>
                      </a:pPr>
                      <a:r>
                        <a:rPr lang="es-ES" sz="1800" i="1" dirty="0">
                          <a:effectLst/>
                          <a:latin typeface="Arial Narrow"/>
                          <a:ea typeface="Times New Roman"/>
                          <a:cs typeface="Times New Roman"/>
                        </a:rPr>
                        <a:t>2. Mortalidad infantil.</a:t>
                      </a:r>
                      <a:r>
                        <a:rPr lang="es-AR" sz="1800" i="1" dirty="0">
                          <a:effectLst/>
                          <a:latin typeface="Arial Narrow"/>
                          <a:ea typeface="Times New Roman"/>
                          <a:cs typeface="Times New Roman"/>
                        </a:rPr>
                        <a:t> *</a:t>
                      </a:r>
                      <a:endParaRPr lang="es-AR" sz="1800" i="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tabLst>
                          <a:tab pos="2970530" algn="l"/>
                        </a:tabLst>
                      </a:pPr>
                      <a:r>
                        <a:rPr lang="es-AR" sz="1800" dirty="0">
                          <a:effectLst/>
                          <a:latin typeface="Arial Narrow"/>
                          <a:ea typeface="Times New Roman"/>
                          <a:cs typeface="Times New Roman"/>
                        </a:rPr>
                        <a:t>“Subtotal” (de niños menores a un año) y “Nacidos vivos”.  Tasa expresada en miles.</a:t>
                      </a:r>
                      <a:endParaRPr lang="es-AR" sz="18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270">
                <a:tc>
                  <a:txBody>
                    <a:bodyPr/>
                    <a:lstStyle/>
                    <a:p>
                      <a:pPr>
                        <a:lnSpc>
                          <a:spcPct val="115000"/>
                        </a:lnSpc>
                        <a:spcAft>
                          <a:spcPts val="600"/>
                        </a:spcAft>
                        <a:tabLst>
                          <a:tab pos="2970530" algn="l"/>
                        </a:tabLst>
                      </a:pPr>
                      <a:r>
                        <a:rPr lang="es-ES" sz="1800" i="1" dirty="0">
                          <a:effectLst/>
                          <a:latin typeface="Arial Narrow"/>
                          <a:ea typeface="Times New Roman"/>
                          <a:cs typeface="Times New Roman"/>
                        </a:rPr>
                        <a:t>3. Población de 0 a 14 años</a:t>
                      </a:r>
                      <a:endParaRPr lang="es-AR" sz="1800" i="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tabLst>
                          <a:tab pos="2970530" algn="l"/>
                        </a:tabLst>
                      </a:pPr>
                      <a:r>
                        <a:rPr lang="es-AR" sz="1800" dirty="0">
                          <a:effectLst/>
                          <a:latin typeface="Arial Narrow"/>
                          <a:ea typeface="Times New Roman"/>
                          <a:cs typeface="Times New Roman"/>
                        </a:rPr>
                        <a:t>“Edades en grandes grupos”= “0 -14”. En número de habitantes.</a:t>
                      </a:r>
                      <a:endParaRPr lang="es-AR" sz="18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665">
                <a:tc>
                  <a:txBody>
                    <a:bodyPr/>
                    <a:lstStyle/>
                    <a:p>
                      <a:pPr>
                        <a:lnSpc>
                          <a:spcPct val="115000"/>
                        </a:lnSpc>
                        <a:spcAft>
                          <a:spcPts val="600"/>
                        </a:spcAft>
                        <a:tabLst>
                          <a:tab pos="2970530" algn="l"/>
                        </a:tabLst>
                      </a:pPr>
                      <a:r>
                        <a:rPr lang="es-ES" sz="1800" i="1" dirty="0">
                          <a:effectLst/>
                          <a:latin typeface="Arial Narrow"/>
                          <a:ea typeface="Times New Roman"/>
                          <a:cs typeface="Times New Roman"/>
                        </a:rPr>
                        <a:t>4. Población de 65 y + años</a:t>
                      </a:r>
                      <a:endParaRPr lang="es-AR" sz="1800" i="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tabLst>
                          <a:tab pos="2970530" algn="l"/>
                        </a:tabLst>
                      </a:pPr>
                      <a:r>
                        <a:rPr lang="es-AR" sz="1800" dirty="0">
                          <a:effectLst/>
                          <a:latin typeface="Arial Narrow"/>
                          <a:ea typeface="Times New Roman"/>
                          <a:cs typeface="Times New Roman"/>
                        </a:rPr>
                        <a:t>“Edades en grandes grupos”=“65 y más”. En número de habitantes.</a:t>
                      </a:r>
                      <a:endParaRPr lang="es-AR" sz="18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600"/>
                        </a:spcAft>
                        <a:tabLst>
                          <a:tab pos="2970530" algn="l"/>
                        </a:tabLst>
                      </a:pPr>
                      <a:r>
                        <a:rPr lang="es-ES" sz="1800" i="1" dirty="0">
                          <a:effectLst/>
                          <a:latin typeface="Arial Narrow"/>
                          <a:ea typeface="Times New Roman"/>
                          <a:cs typeface="Times New Roman"/>
                        </a:rPr>
                        <a:t>5. Hacinamiento crítico</a:t>
                      </a:r>
                      <a:endParaRPr lang="es-AR" sz="1800" i="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tabLst>
                          <a:tab pos="2970530" algn="l"/>
                        </a:tabLst>
                      </a:pPr>
                      <a:r>
                        <a:rPr lang="es-AR" sz="1800" dirty="0">
                          <a:effectLst/>
                          <a:latin typeface="Arial Narrow"/>
                          <a:ea typeface="Times New Roman"/>
                          <a:cs typeface="Times New Roman"/>
                        </a:rPr>
                        <a:t>“Hacinamiento”= “más de 3 personas por cuarto”. Razón entre </a:t>
                      </a:r>
                      <a:r>
                        <a:rPr lang="es-AR" sz="1800" dirty="0" smtClean="0">
                          <a:effectLst/>
                          <a:latin typeface="Arial Narrow"/>
                          <a:ea typeface="Times New Roman"/>
                          <a:cs typeface="Times New Roman"/>
                        </a:rPr>
                        <a:t>N° de </a:t>
                      </a:r>
                      <a:r>
                        <a:rPr lang="es-AR" sz="1800" dirty="0">
                          <a:effectLst/>
                          <a:latin typeface="Arial Narrow"/>
                          <a:ea typeface="Times New Roman"/>
                          <a:cs typeface="Times New Roman"/>
                        </a:rPr>
                        <a:t>personas </a:t>
                      </a:r>
                      <a:r>
                        <a:rPr lang="es-AR" sz="1800" dirty="0" smtClean="0">
                          <a:effectLst/>
                          <a:latin typeface="Arial Narrow"/>
                          <a:ea typeface="Times New Roman"/>
                          <a:cs typeface="Times New Roman"/>
                        </a:rPr>
                        <a:t>y</a:t>
                      </a:r>
                      <a:r>
                        <a:rPr lang="es-AR" sz="1800" baseline="0" dirty="0" smtClean="0">
                          <a:effectLst/>
                          <a:latin typeface="Arial Narrow"/>
                          <a:ea typeface="Times New Roman"/>
                          <a:cs typeface="Times New Roman"/>
                        </a:rPr>
                        <a:t> </a:t>
                      </a:r>
                      <a:r>
                        <a:rPr lang="es-AR" sz="1800" dirty="0" smtClean="0">
                          <a:effectLst/>
                          <a:latin typeface="Arial Narrow"/>
                          <a:ea typeface="Times New Roman"/>
                          <a:cs typeface="Times New Roman"/>
                        </a:rPr>
                        <a:t>N° de </a:t>
                      </a:r>
                      <a:r>
                        <a:rPr lang="es-AR" sz="1800" dirty="0">
                          <a:effectLst/>
                          <a:latin typeface="Arial Narrow"/>
                          <a:ea typeface="Times New Roman"/>
                          <a:cs typeface="Times New Roman"/>
                        </a:rPr>
                        <a:t>cuartos del hogar.</a:t>
                      </a:r>
                      <a:endParaRPr lang="es-AR" sz="18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600"/>
                        </a:spcAft>
                        <a:tabLst>
                          <a:tab pos="2970530" algn="l"/>
                        </a:tabLst>
                      </a:pPr>
                      <a:r>
                        <a:rPr lang="es-ES" sz="1800" i="1" dirty="0">
                          <a:effectLst/>
                          <a:latin typeface="Arial Narrow"/>
                          <a:ea typeface="Times New Roman"/>
                          <a:cs typeface="Times New Roman"/>
                        </a:rPr>
                        <a:t>6. </a:t>
                      </a:r>
                      <a:r>
                        <a:rPr lang="es-AR" sz="1800" i="1" dirty="0">
                          <a:effectLst/>
                          <a:latin typeface="Arial Narrow"/>
                          <a:ea typeface="Times New Roman"/>
                          <a:cs typeface="Arial"/>
                        </a:rPr>
                        <a:t>Falta de acceso a red pública de agua potable</a:t>
                      </a:r>
                      <a:endParaRPr lang="es-AR" sz="1800" i="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tabLst>
                          <a:tab pos="2970530" algn="l"/>
                        </a:tabLst>
                      </a:pPr>
                      <a:r>
                        <a:rPr lang="es-ES" sz="1800" dirty="0">
                          <a:effectLst/>
                          <a:latin typeface="Arial Narrow"/>
                          <a:ea typeface="Times New Roman"/>
                          <a:cs typeface="Times New Roman"/>
                        </a:rPr>
                        <a:t>“Procedencia del agua  para beber y cocinar” = sumatoria de </a:t>
                      </a:r>
                      <a:r>
                        <a:rPr lang="es-AR" sz="1800" dirty="0">
                          <a:effectLst/>
                          <a:latin typeface="Arial Narrow"/>
                          <a:ea typeface="Times New Roman"/>
                          <a:cs typeface="Times New Roman"/>
                        </a:rPr>
                        <a:t>todas las categorías excepto "Red pública". En número de hogares</a:t>
                      </a:r>
                      <a:endParaRPr lang="es-AR" sz="18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815">
                <a:tc>
                  <a:txBody>
                    <a:bodyPr/>
                    <a:lstStyle/>
                    <a:p>
                      <a:pPr>
                        <a:lnSpc>
                          <a:spcPct val="115000"/>
                        </a:lnSpc>
                        <a:spcAft>
                          <a:spcPts val="600"/>
                        </a:spcAft>
                        <a:tabLst>
                          <a:tab pos="2970530" algn="l"/>
                        </a:tabLst>
                      </a:pPr>
                      <a:r>
                        <a:rPr lang="es-ES" sz="1800" i="1" dirty="0">
                          <a:effectLst/>
                          <a:latin typeface="Arial Narrow"/>
                          <a:ea typeface="Times New Roman"/>
                          <a:cs typeface="Times New Roman"/>
                        </a:rPr>
                        <a:t>7. </a:t>
                      </a:r>
                      <a:r>
                        <a:rPr lang="es-AR" sz="1800" i="1" dirty="0">
                          <a:effectLst/>
                          <a:latin typeface="Arial Narrow"/>
                          <a:ea typeface="Times New Roman"/>
                          <a:cs typeface="Arial"/>
                        </a:rPr>
                        <a:t>Falta de acceso a desagües cloacales</a:t>
                      </a:r>
                      <a:endParaRPr lang="es-AR" sz="1800" i="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tabLst>
                          <a:tab pos="2970530" algn="l"/>
                        </a:tabLst>
                      </a:pPr>
                      <a:r>
                        <a:rPr lang="es-AR" sz="1800" dirty="0">
                          <a:effectLst/>
                          <a:latin typeface="Arial Narrow"/>
                          <a:ea typeface="Times New Roman"/>
                          <a:cs typeface="Times New Roman"/>
                        </a:rPr>
                        <a:t>“Desagüe del inodoro” = Sumatoria de todas las categorías excepto “</a:t>
                      </a:r>
                      <a:r>
                        <a:rPr lang="es-AR" sz="1800" dirty="0">
                          <a:effectLst/>
                          <a:latin typeface="Arial Narrow"/>
                          <a:ea typeface="Times New Roman"/>
                          <a:cs typeface="Arial"/>
                        </a:rPr>
                        <a:t>Desagüe a red cloacal con descarga de agua”. En número de hogares</a:t>
                      </a:r>
                      <a:endParaRPr lang="es-AR" sz="18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065">
                <a:tc>
                  <a:txBody>
                    <a:bodyPr/>
                    <a:lstStyle/>
                    <a:p>
                      <a:pPr>
                        <a:lnSpc>
                          <a:spcPct val="115000"/>
                        </a:lnSpc>
                        <a:spcAft>
                          <a:spcPts val="600"/>
                        </a:spcAft>
                        <a:tabLst>
                          <a:tab pos="2970530" algn="l"/>
                        </a:tabLst>
                      </a:pPr>
                      <a:r>
                        <a:rPr lang="es-ES" sz="1800" i="1" dirty="0">
                          <a:effectLst/>
                          <a:latin typeface="Arial Narrow"/>
                          <a:ea typeface="Times New Roman"/>
                          <a:cs typeface="Times New Roman"/>
                        </a:rPr>
                        <a:t>8. Desocupados</a:t>
                      </a:r>
                      <a:endParaRPr lang="es-AR" sz="1800" i="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tabLst>
                          <a:tab pos="2970530" algn="l"/>
                        </a:tabLst>
                      </a:pPr>
                      <a:r>
                        <a:rPr lang="es-AR" sz="1800" dirty="0">
                          <a:effectLst/>
                          <a:latin typeface="Arial Narrow"/>
                          <a:ea typeface="Times New Roman"/>
                          <a:cs typeface="Times New Roman"/>
                        </a:rPr>
                        <a:t>“Condición de actividad”= “Desocupado” y “Edad en grandes grupos”= “15-64 años”. En número de habitantes. </a:t>
                      </a:r>
                      <a:endParaRPr lang="es-AR" sz="18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9280">
                <a:tc>
                  <a:txBody>
                    <a:bodyPr/>
                    <a:lstStyle/>
                    <a:p>
                      <a:pPr>
                        <a:lnSpc>
                          <a:spcPct val="115000"/>
                        </a:lnSpc>
                        <a:spcAft>
                          <a:spcPts val="600"/>
                        </a:spcAft>
                        <a:tabLst>
                          <a:tab pos="2970530" algn="l"/>
                        </a:tabLst>
                      </a:pPr>
                      <a:r>
                        <a:rPr lang="es-ES" sz="1800" i="1" dirty="0">
                          <a:effectLst/>
                          <a:latin typeface="Arial Narrow"/>
                          <a:ea typeface="Times New Roman"/>
                          <a:cs typeface="Times New Roman"/>
                        </a:rPr>
                        <a:t>9. Nivel Educativo de los Jefes de Hogar</a:t>
                      </a:r>
                      <a:endParaRPr lang="es-AR" sz="1800" i="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tabLst>
                          <a:tab pos="2970530" algn="l"/>
                        </a:tabLst>
                      </a:pPr>
                      <a:r>
                        <a:rPr lang="es-AR" sz="1800" dirty="0">
                          <a:effectLst/>
                          <a:latin typeface="Arial Narrow"/>
                          <a:ea typeface="Times New Roman"/>
                          <a:cs typeface="Times New Roman"/>
                        </a:rPr>
                        <a:t> “Relación de parentesco”, “Nivel educativo que cursa y cursó”, “Completó el nivel”= </a:t>
                      </a:r>
                      <a:r>
                        <a:rPr lang="el-GR" sz="1800" dirty="0" smtClean="0">
                          <a:effectLst/>
                          <a:latin typeface="Arial Narrow"/>
                          <a:ea typeface="Times New Roman"/>
                          <a:cs typeface="Times New Roman"/>
                        </a:rPr>
                        <a:t>Σ</a:t>
                      </a:r>
                      <a:r>
                        <a:rPr lang="es-AR" sz="1800" dirty="0" smtClean="0">
                          <a:effectLst/>
                          <a:latin typeface="Arial Narrow"/>
                          <a:ea typeface="Times New Roman"/>
                          <a:cs typeface="Times New Roman"/>
                        </a:rPr>
                        <a:t> de </a:t>
                      </a:r>
                      <a:r>
                        <a:rPr lang="es-AR" sz="1800" dirty="0">
                          <a:effectLst/>
                          <a:latin typeface="Arial Narrow"/>
                          <a:ea typeface="Times New Roman"/>
                          <a:cs typeface="Times New Roman"/>
                        </a:rPr>
                        <a:t>“primario incompleto”, “primario completo”, “EGB incompleto”, “EGB completo”, “Secundario incompleto” y “Polimodal incompleto” para “Jefe (a)”. En número de habitantes</a:t>
                      </a:r>
                      <a:endParaRPr lang="es-AR" sz="18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nSpc>
                          <a:spcPct val="115000"/>
                        </a:lnSpc>
                        <a:spcAft>
                          <a:spcPts val="600"/>
                        </a:spcAft>
                        <a:tabLst>
                          <a:tab pos="2970530" algn="l"/>
                        </a:tabLst>
                      </a:pPr>
                      <a:r>
                        <a:rPr lang="es-ES" sz="1800" i="1" dirty="0">
                          <a:effectLst/>
                          <a:latin typeface="Arial Narrow"/>
                          <a:ea typeface="Times New Roman"/>
                          <a:cs typeface="Times New Roman"/>
                        </a:rPr>
                        <a:t>10. Hogares sin cónyuge</a:t>
                      </a:r>
                      <a:endParaRPr lang="es-AR" sz="1800" i="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tabLst>
                          <a:tab pos="2970530" algn="l"/>
                        </a:tabLst>
                      </a:pPr>
                      <a:r>
                        <a:rPr lang="es-AR" sz="1800" dirty="0">
                          <a:effectLst/>
                          <a:latin typeface="Arial Narrow"/>
                          <a:ea typeface="Times New Roman"/>
                          <a:cs typeface="Arial"/>
                        </a:rPr>
                        <a:t>"Tipo de familia"= "Familia nuclear incompleto". En número de hogares.</a:t>
                      </a:r>
                      <a:endParaRPr lang="es-AR" sz="1800"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065316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Resultados para Argentina</a:t>
            </a:r>
            <a:endParaRPr lang="es-AR" dirty="0"/>
          </a:p>
        </p:txBody>
      </p:sp>
      <p:sp>
        <p:nvSpPr>
          <p:cNvPr id="3" name="2 Marcador de contenido"/>
          <p:cNvSpPr>
            <a:spLocks noGrp="1"/>
          </p:cNvSpPr>
          <p:nvPr>
            <p:ph idx="1"/>
          </p:nvPr>
        </p:nvSpPr>
        <p:spPr/>
        <p:txBody>
          <a:bodyPr/>
          <a:lstStyle/>
          <a:p>
            <a:pPr marL="0" indent="0">
              <a:buNone/>
            </a:pPr>
            <a:r>
              <a:rPr lang="es-AR" dirty="0"/>
              <a:t>El resultado final </a:t>
            </a:r>
            <a:r>
              <a:rPr lang="es-AR" dirty="0" smtClean="0"/>
              <a:t>por provincias constituye </a:t>
            </a:r>
            <a:r>
              <a:rPr lang="es-AR" dirty="0"/>
              <a:t>un Atlas de la Vulnerabilidad Social Frente a Desastres para la unidad administrativa en estudio, formado por </a:t>
            </a:r>
            <a:endParaRPr lang="es-AR" dirty="0" smtClean="0"/>
          </a:p>
          <a:p>
            <a:pPr>
              <a:buFontTx/>
              <a:buChar char="-"/>
            </a:pPr>
            <a:r>
              <a:rPr lang="es-AR" dirty="0" smtClean="0"/>
              <a:t>20 </a:t>
            </a:r>
            <a:r>
              <a:rPr lang="es-AR" dirty="0"/>
              <a:t>mapas de indicadores, </a:t>
            </a:r>
            <a:endParaRPr lang="es-AR" dirty="0" smtClean="0"/>
          </a:p>
          <a:p>
            <a:pPr>
              <a:buFontTx/>
              <a:buChar char="-"/>
            </a:pPr>
            <a:r>
              <a:rPr lang="es-AR" dirty="0" smtClean="0"/>
              <a:t>6 </a:t>
            </a:r>
            <a:r>
              <a:rPr lang="es-AR" dirty="0"/>
              <a:t>mapas de sub índices y </a:t>
            </a:r>
            <a:endParaRPr lang="es-AR" dirty="0" smtClean="0"/>
          </a:p>
          <a:p>
            <a:pPr>
              <a:buFontTx/>
              <a:buChar char="-"/>
            </a:pPr>
            <a:r>
              <a:rPr lang="es-AR" dirty="0" smtClean="0"/>
              <a:t>3 </a:t>
            </a:r>
            <a:r>
              <a:rPr lang="es-AR" dirty="0"/>
              <a:t>mapas del IVSD: en valores absolutos, en valores relativos y de síntesis</a:t>
            </a:r>
            <a:r>
              <a:rPr lang="es-AR" dirty="0" smtClean="0"/>
              <a:t>.</a:t>
            </a:r>
            <a:endParaRPr lang="es-AR" dirty="0"/>
          </a:p>
          <a:p>
            <a:endParaRPr lang="es-AR" dirty="0"/>
          </a:p>
        </p:txBody>
      </p:sp>
    </p:spTree>
    <p:extLst>
      <p:ext uri="{BB962C8B-B14F-4D97-AF65-F5344CB8AC3E}">
        <p14:creationId xmlns:p14="http://schemas.microsoft.com/office/powerpoint/2010/main" val="25553802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lstStyle/>
          <a:p>
            <a:r>
              <a:rPr lang="es-AR" dirty="0" smtClean="0"/>
              <a:t>Mapas del IVSD</a:t>
            </a:r>
            <a:endParaRPr lang="es-AR" dirty="0"/>
          </a:p>
        </p:txBody>
      </p:sp>
      <p:pic>
        <p:nvPicPr>
          <p:cNvPr id="4" name="3 Marcador de contenido" descr="C:\0Documents\000 FUNDAJ\0 Informe final_mapas y tablas\Argentina\AR IVSD_absolutos.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512" y="1124743"/>
            <a:ext cx="3138055" cy="4507865"/>
          </a:xfrm>
          <a:prstGeom prst="rect">
            <a:avLst/>
          </a:prstGeom>
          <a:noFill/>
          <a:ln>
            <a:noFill/>
          </a:ln>
        </p:spPr>
      </p:pic>
      <p:pic>
        <p:nvPicPr>
          <p:cNvPr id="5" name="4 Imagen" descr="C:\0Documents\000 FUNDAJ\0 Informe final_mapas y tablas\Argentina\AR IVSD_relativo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1124744"/>
            <a:ext cx="3182620" cy="4507865"/>
          </a:xfrm>
          <a:prstGeom prst="rect">
            <a:avLst/>
          </a:prstGeom>
          <a:noFill/>
          <a:ln>
            <a:noFill/>
          </a:ln>
        </p:spPr>
      </p:pic>
      <p:pic>
        <p:nvPicPr>
          <p:cNvPr id="6" name="5 Imagen" descr="C:\0Documents\000 FUNDAJ\0 Informe final_mapas y tablas\Argentina\AR IVSD de síntesi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1124744"/>
            <a:ext cx="2987824" cy="4507865"/>
          </a:xfrm>
          <a:prstGeom prst="rect">
            <a:avLst/>
          </a:prstGeom>
          <a:noFill/>
          <a:ln>
            <a:noFill/>
          </a:ln>
        </p:spPr>
      </p:pic>
    </p:spTree>
    <p:extLst>
      <p:ext uri="{BB962C8B-B14F-4D97-AF65-F5344CB8AC3E}">
        <p14:creationId xmlns:p14="http://schemas.microsoft.com/office/powerpoint/2010/main" val="3084027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710" y="343598"/>
            <a:ext cx="8686761" cy="578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5529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smtClean="0"/>
              <a:t/>
            </a:r>
            <a:br>
              <a:rPr lang="es-AR" dirty="0" smtClean="0"/>
            </a:br>
            <a:r>
              <a:rPr lang="es-AR" sz="4900" dirty="0" smtClean="0"/>
              <a:t>Ejemplo 2</a:t>
            </a:r>
            <a:r>
              <a:rPr lang="es-AR" sz="4900" dirty="0"/>
              <a:t> </a:t>
            </a:r>
            <a:r>
              <a:rPr lang="es-AR" sz="4900" dirty="0" smtClean="0"/>
              <a:t>– Nivel nacional </a:t>
            </a:r>
            <a:br>
              <a:rPr lang="es-AR" sz="4900" dirty="0" smtClean="0"/>
            </a:br>
            <a:r>
              <a:rPr lang="es-AR" sz="4900" dirty="0" smtClean="0"/>
              <a:t>por Departamentos/ Partidos</a:t>
            </a:r>
            <a:endParaRPr lang="es-AR" sz="4900" dirty="0"/>
          </a:p>
        </p:txBody>
      </p:sp>
      <p:sp>
        <p:nvSpPr>
          <p:cNvPr id="4" name="3 Marcador de contenido"/>
          <p:cNvSpPr>
            <a:spLocks noGrp="1"/>
          </p:cNvSpPr>
          <p:nvPr>
            <p:ph idx="1"/>
          </p:nvPr>
        </p:nvSpPr>
        <p:spPr>
          <a:xfrm>
            <a:off x="3419872" y="2204864"/>
            <a:ext cx="5266928" cy="4032448"/>
          </a:xfrm>
        </p:spPr>
        <p:txBody>
          <a:bodyPr/>
          <a:lstStyle/>
          <a:p>
            <a:pPr marL="0" indent="0">
              <a:buNone/>
              <a:tabLst>
                <a:tab pos="1343025" algn="l"/>
              </a:tabLst>
            </a:pPr>
            <a:r>
              <a:rPr lang="es-AR" sz="2400" dirty="0" smtClean="0"/>
              <a:t>Defensor del Pueblo de la Nación (2010) </a:t>
            </a:r>
            <a:r>
              <a:rPr lang="es-AR" sz="2400" i="1" dirty="0" smtClean="0"/>
              <a:t>Niñez y Riesgo Ambiental en Argentina. </a:t>
            </a:r>
            <a:r>
              <a:rPr lang="es-AR" sz="2400" dirty="0" smtClean="0"/>
              <a:t>Buenos Aires, PNUD/ UNICEF/ OPS/ OIT; 150 p. </a:t>
            </a:r>
          </a:p>
          <a:p>
            <a:pPr marL="0" indent="0">
              <a:buNone/>
              <a:tabLst>
                <a:tab pos="1343025" algn="l"/>
              </a:tabLst>
            </a:pPr>
            <a:r>
              <a:rPr lang="es-AR" sz="2000" dirty="0" smtClean="0"/>
              <a:t>Versión </a:t>
            </a:r>
            <a:r>
              <a:rPr lang="es-AR" sz="2000" dirty="0"/>
              <a:t>digital en</a:t>
            </a:r>
            <a:r>
              <a:rPr lang="es-AR" sz="2000" dirty="0" smtClean="0"/>
              <a:t>: </a:t>
            </a:r>
            <a:r>
              <a:rPr lang="es-AR" sz="2000" dirty="0" smtClean="0">
                <a:solidFill>
                  <a:srgbClr val="0000FF"/>
                </a:solidFill>
              </a:rPr>
              <a:t>http</a:t>
            </a:r>
            <a:r>
              <a:rPr lang="es-AR" sz="2000" dirty="0">
                <a:solidFill>
                  <a:srgbClr val="0000FF"/>
                </a:solidFill>
              </a:rPr>
              <a:t>://</a:t>
            </a:r>
            <a:r>
              <a:rPr lang="es-AR" sz="2000" dirty="0" smtClean="0">
                <a:solidFill>
                  <a:srgbClr val="0000FF"/>
                </a:solidFill>
              </a:rPr>
              <a:t>redaf.org.ar/wp-content/uploads/2015/02/dpn_informe_ninez_riesgo_ambiental.jpg</a:t>
            </a:r>
          </a:p>
          <a:p>
            <a:pPr marL="0" indent="0">
              <a:buNone/>
            </a:pPr>
            <a:endParaRPr lang="es-AR" sz="2000" b="1" dirty="0" smtClean="0"/>
          </a:p>
          <a:p>
            <a:pPr marL="0" indent="0">
              <a:buNone/>
            </a:pPr>
            <a:r>
              <a:rPr lang="es-AR" sz="2000" b="1" dirty="0" smtClean="0"/>
              <a:t>Peligrosidades consideradas</a:t>
            </a:r>
            <a:r>
              <a:rPr lang="es-AR" sz="2000" dirty="0" smtClean="0"/>
              <a:t>: </a:t>
            </a:r>
          </a:p>
          <a:p>
            <a:pPr marL="0" indent="0">
              <a:buNone/>
            </a:pPr>
            <a:r>
              <a:rPr lang="es-AR" sz="2000" dirty="0" smtClean="0"/>
              <a:t>contaminación industrial, contaminación por plaguicidas, saneamiento básico insuficiente y contaminación de la actividad minera.</a:t>
            </a:r>
            <a:endParaRPr lang="es-AR"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19111"/>
            <a:ext cx="2747764" cy="3748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8380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sz="4000" dirty="0" smtClean="0"/>
              <a:t>IVSD en comparación con NBI</a:t>
            </a:r>
            <a:br>
              <a:rPr lang="es-AR" sz="4000" dirty="0" smtClean="0"/>
            </a:br>
            <a:r>
              <a:rPr lang="es-AR" sz="4000" dirty="0" smtClean="0"/>
              <a:t>por Departamentos/ Partidos</a:t>
            </a:r>
            <a:endParaRPr lang="es-AR" sz="3100"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00808"/>
            <a:ext cx="3309672"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660460"/>
            <a:ext cx="3309672"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700808"/>
            <a:ext cx="3287874" cy="511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0075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s-AR">
              <a:solidFill>
                <a:prstClr val="black"/>
              </a:solidFill>
              <a:latin typeface="Calibri"/>
            </a:endParaRPr>
          </a:p>
        </p:txBody>
      </p:sp>
      <p:sp>
        <p:nvSpPr>
          <p:cNvPr id="1029" name="Rectangle 5"/>
          <p:cNvSpPr>
            <a:spLocks noChangeArrowheads="1"/>
          </p:cNvSpPr>
          <p:nvPr/>
        </p:nvSpPr>
        <p:spPr bwMode="auto">
          <a:xfrm>
            <a:off x="0" y="1269370"/>
            <a:ext cx="1877437"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s-AR" sz="1100">
                <a:solidFill>
                  <a:prstClr val="black"/>
                </a:solidFill>
                <a:latin typeface="Arial" pitchFamily="34" charset="0"/>
                <a:ea typeface="Calibri" pitchFamily="34" charset="0"/>
                <a:cs typeface="Times New Roman" pitchFamily="18" charset="0"/>
              </a:rPr>
              <a:t>                                            </a:t>
            </a:r>
            <a:endParaRPr lang="es-AR">
              <a:solidFill>
                <a:prstClr val="black"/>
              </a:solidFill>
              <a:latin typeface="Arial" pitchFamily="34" charset="0"/>
              <a:cs typeface="Arial" pitchFamily="34" charset="0"/>
            </a:endParaRPr>
          </a:p>
        </p:txBody>
      </p:sp>
      <p:pic>
        <p:nvPicPr>
          <p:cNvPr id="18" name="Imagen 22" descr="Banda_Institucional_Azul"/>
          <p:cNvPicPr>
            <a:picLocks noChangeAspect="1" noChangeArrowheads="1"/>
          </p:cNvPicPr>
          <p:nvPr/>
        </p:nvPicPr>
        <p:blipFill>
          <a:blip r:embed="rId2" cstate="print"/>
          <a:srcRect/>
          <a:stretch>
            <a:fillRect/>
          </a:stretch>
        </p:blipFill>
        <p:spPr bwMode="auto">
          <a:xfrm>
            <a:off x="1691680" y="6093296"/>
            <a:ext cx="5676900" cy="533400"/>
          </a:xfrm>
          <a:prstGeom prst="rect">
            <a:avLst/>
          </a:prstGeom>
          <a:noFill/>
          <a:ln w="9525">
            <a:noFill/>
            <a:miter lim="800000"/>
            <a:headEnd/>
            <a:tailEnd/>
          </a:ln>
        </p:spPr>
      </p:pic>
      <p:pic>
        <p:nvPicPr>
          <p:cNvPr id="19" name="Imagen 17"/>
          <p:cNvPicPr>
            <a:picLocks noChangeAspect="1" noChangeArrowheads="1"/>
          </p:cNvPicPr>
          <p:nvPr/>
        </p:nvPicPr>
        <p:blipFill>
          <a:blip r:embed="rId3" cstate="print"/>
          <a:srcRect/>
          <a:stretch>
            <a:fillRect/>
          </a:stretch>
        </p:blipFill>
        <p:spPr bwMode="auto">
          <a:xfrm>
            <a:off x="5364088" y="1292762"/>
            <a:ext cx="3186354" cy="1416158"/>
          </a:xfrm>
          <a:prstGeom prst="rect">
            <a:avLst/>
          </a:prstGeom>
          <a:noFill/>
        </p:spPr>
      </p:pic>
      <p:sp>
        <p:nvSpPr>
          <p:cNvPr id="12" name="10 Rectángulo redondeado"/>
          <p:cNvSpPr/>
          <p:nvPr/>
        </p:nvSpPr>
        <p:spPr>
          <a:xfrm>
            <a:off x="611188" y="2638325"/>
            <a:ext cx="8064500" cy="338296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pPr>
            <a:endParaRPr lang="es-AR" sz="3200" dirty="0">
              <a:solidFill>
                <a:srgbClr val="FFFFFF"/>
              </a:solidFill>
              <a:latin typeface="Arial" pitchFamily="34" charset="0"/>
              <a:ea typeface="MS PGothic" pitchFamily="34" charset="-128"/>
              <a:cs typeface="Arial" pitchFamily="34" charset="0"/>
            </a:endParaRPr>
          </a:p>
        </p:txBody>
      </p:sp>
      <p:sp>
        <p:nvSpPr>
          <p:cNvPr id="13" name="Rectángulo 12"/>
          <p:cNvSpPr/>
          <p:nvPr/>
        </p:nvSpPr>
        <p:spPr>
          <a:xfrm>
            <a:off x="1691680" y="2636912"/>
            <a:ext cx="5976664" cy="4216539"/>
          </a:xfrm>
          <a:prstGeom prst="rect">
            <a:avLst/>
          </a:prstGeom>
        </p:spPr>
        <p:txBody>
          <a:bodyPr wrap="square">
            <a:spAutoFit/>
          </a:bodyPr>
          <a:lstStyle/>
          <a:p>
            <a:pPr fontAlgn="auto">
              <a:lnSpc>
                <a:spcPct val="150000"/>
              </a:lnSpc>
              <a:spcBef>
                <a:spcPts val="0"/>
              </a:spcBef>
              <a:spcAft>
                <a:spcPts val="0"/>
              </a:spcAft>
            </a:pPr>
            <a:r>
              <a:rPr lang="es-AR" sz="2000" dirty="0">
                <a:solidFill>
                  <a:srgbClr val="FFFFFF"/>
                </a:solidFill>
                <a:latin typeface="Arial" pitchFamily="34" charset="0"/>
                <a:ea typeface="MS PGothic" pitchFamily="34" charset="-128"/>
                <a:cs typeface="Arial" pitchFamily="34" charset="0"/>
              </a:rPr>
              <a:t>Componente 2</a:t>
            </a:r>
          </a:p>
          <a:p>
            <a:pPr algn="ctr" fontAlgn="auto">
              <a:spcBef>
                <a:spcPts val="0"/>
              </a:spcBef>
              <a:spcAft>
                <a:spcPts val="0"/>
              </a:spcAft>
            </a:pPr>
            <a:r>
              <a:rPr lang="es-AR" sz="2000" dirty="0">
                <a:solidFill>
                  <a:srgbClr val="FFFFFF"/>
                </a:solidFill>
                <a:latin typeface="Arial" pitchFamily="34" charset="0"/>
                <a:ea typeface="MS PGothic" pitchFamily="34" charset="-128"/>
                <a:cs typeface="Arial" pitchFamily="34" charset="0"/>
              </a:rPr>
              <a:t>Fortalecimiento de la Agenda Nacional de Adaptación</a:t>
            </a:r>
          </a:p>
          <a:p>
            <a:pPr algn="ctr" fontAlgn="auto">
              <a:spcBef>
                <a:spcPts val="0"/>
              </a:spcBef>
              <a:spcAft>
                <a:spcPts val="0"/>
              </a:spcAft>
            </a:pPr>
            <a:endParaRPr lang="es-ES" sz="2000" dirty="0">
              <a:solidFill>
                <a:prstClr val="black"/>
              </a:solidFill>
              <a:latin typeface="Calibri"/>
            </a:endParaRPr>
          </a:p>
          <a:p>
            <a:pPr algn="ctr" fontAlgn="auto">
              <a:spcBef>
                <a:spcPts val="0"/>
              </a:spcBef>
              <a:spcAft>
                <a:spcPts val="0"/>
              </a:spcAft>
            </a:pPr>
            <a:endParaRPr lang="es-ES" sz="2000" dirty="0">
              <a:solidFill>
                <a:prstClr val="black"/>
              </a:solidFill>
              <a:latin typeface="Calibri"/>
            </a:endParaRPr>
          </a:p>
          <a:p>
            <a:pPr algn="ctr" fontAlgn="auto">
              <a:spcBef>
                <a:spcPts val="0"/>
              </a:spcBef>
              <a:spcAft>
                <a:spcPts val="0"/>
              </a:spcAft>
            </a:pPr>
            <a:r>
              <a:rPr lang="es-ES" sz="2400" b="1" dirty="0">
                <a:solidFill>
                  <a:prstClr val="black"/>
                </a:solidFill>
                <a:latin typeface="Calibri"/>
              </a:rPr>
              <a:t>VULNERABILIDAD SOCIAL, AMENAZA Y RIESGO</a:t>
            </a:r>
          </a:p>
          <a:p>
            <a:pPr algn="ctr" fontAlgn="auto">
              <a:spcBef>
                <a:spcPts val="0"/>
              </a:spcBef>
              <a:spcAft>
                <a:spcPts val="0"/>
              </a:spcAft>
            </a:pPr>
            <a:endParaRPr lang="es-ES" sz="2000" b="1" dirty="0">
              <a:solidFill>
                <a:prstClr val="black"/>
              </a:solidFill>
              <a:latin typeface="Calibri"/>
            </a:endParaRPr>
          </a:p>
          <a:p>
            <a:pPr algn="ctr" fontAlgn="auto">
              <a:spcBef>
                <a:spcPts val="0"/>
              </a:spcBef>
              <a:spcAft>
                <a:spcPts val="0"/>
              </a:spcAft>
            </a:pPr>
            <a:r>
              <a:rPr lang="es-ES_tradnl" sz="2000" dirty="0">
                <a:solidFill>
                  <a:prstClr val="black"/>
                </a:solidFill>
                <a:latin typeface="Calibri"/>
                <a:ea typeface="ＭＳ Ｐゴシック" charset="0"/>
                <a:cs typeface="Arial" charset="0"/>
              </a:rPr>
              <a:t>Claudia E. </a:t>
            </a:r>
            <a:r>
              <a:rPr lang="es-ES_tradnl" sz="2000" dirty="0" err="1" smtClean="0">
                <a:solidFill>
                  <a:prstClr val="black"/>
                </a:solidFill>
                <a:latin typeface="Calibri"/>
                <a:ea typeface="ＭＳ Ｐゴシック" charset="0"/>
                <a:cs typeface="Arial" charset="0"/>
              </a:rPr>
              <a:t>Natenzon</a:t>
            </a:r>
            <a:endParaRPr lang="es-ES_tradnl" sz="2000" dirty="0" smtClean="0">
              <a:solidFill>
                <a:prstClr val="black"/>
              </a:solidFill>
              <a:latin typeface="Calibri"/>
              <a:ea typeface="ＭＳ Ｐゴシック" charset="0"/>
              <a:cs typeface="Arial" charset="0"/>
            </a:endParaRPr>
          </a:p>
          <a:p>
            <a:pPr algn="ctr" fontAlgn="auto">
              <a:spcBef>
                <a:spcPts val="0"/>
              </a:spcBef>
              <a:spcAft>
                <a:spcPts val="0"/>
              </a:spcAft>
            </a:pPr>
            <a:r>
              <a:rPr lang="es-ES_tradnl" sz="2000" b="1" dirty="0" smtClean="0">
                <a:solidFill>
                  <a:prstClr val="black"/>
                </a:solidFill>
                <a:latin typeface="Calibri"/>
                <a:ea typeface="ＭＳ Ｐゴシック" charset="0"/>
                <a:cs typeface="Arial" charset="0"/>
              </a:rPr>
              <a:t>2015</a:t>
            </a:r>
            <a:endParaRPr lang="es-ES_tradnl" sz="2000" b="1" dirty="0">
              <a:solidFill>
                <a:prstClr val="black"/>
              </a:solidFill>
              <a:latin typeface="Calibri"/>
              <a:ea typeface="ＭＳ Ｐゴシック" charset="0"/>
              <a:cs typeface="Arial" charset="0"/>
            </a:endParaRPr>
          </a:p>
          <a:p>
            <a:pPr algn="ctr" fontAlgn="auto">
              <a:spcBef>
                <a:spcPts val="0"/>
              </a:spcBef>
              <a:spcAft>
                <a:spcPts val="0"/>
              </a:spcAft>
            </a:pPr>
            <a:endParaRPr lang="es-ES" sz="2000" b="1" dirty="0">
              <a:solidFill>
                <a:prstClr val="black"/>
              </a:solidFill>
              <a:latin typeface="Calibri"/>
            </a:endParaRPr>
          </a:p>
          <a:p>
            <a:pPr algn="ctr" fontAlgn="auto">
              <a:spcBef>
                <a:spcPts val="0"/>
              </a:spcBef>
              <a:spcAft>
                <a:spcPts val="0"/>
              </a:spcAft>
            </a:pPr>
            <a:endParaRPr lang="es-ES" sz="3000" b="1" dirty="0">
              <a:solidFill>
                <a:prstClr val="black"/>
              </a:solidFill>
              <a:latin typeface="Calibri"/>
            </a:endParaRPr>
          </a:p>
        </p:txBody>
      </p:sp>
      <p:sp>
        <p:nvSpPr>
          <p:cNvPr id="2" name="1 CuadroTexto"/>
          <p:cNvSpPr txBox="1"/>
          <p:nvPr/>
        </p:nvSpPr>
        <p:spPr>
          <a:xfrm>
            <a:off x="467544" y="163572"/>
            <a:ext cx="8424936" cy="1754326"/>
          </a:xfrm>
          <a:prstGeom prst="rect">
            <a:avLst/>
          </a:prstGeom>
          <a:noFill/>
        </p:spPr>
        <p:txBody>
          <a:bodyPr wrap="square" rtlCol="0">
            <a:spAutoFit/>
          </a:bodyPr>
          <a:lstStyle/>
          <a:p>
            <a:r>
              <a:rPr lang="es-AR" sz="3600" dirty="0"/>
              <a:t>Ejemplo </a:t>
            </a:r>
            <a:r>
              <a:rPr lang="es-AR" sz="3600" dirty="0" smtClean="0"/>
              <a:t>3 </a:t>
            </a:r>
            <a:r>
              <a:rPr lang="es-AR" sz="3600" dirty="0"/>
              <a:t>– Nivel nacional </a:t>
            </a:r>
            <a:endParaRPr lang="es-AR" sz="3600" dirty="0" smtClean="0"/>
          </a:p>
          <a:p>
            <a:r>
              <a:rPr lang="es-AR" sz="3600" dirty="0" smtClean="0"/>
              <a:t>Por Departamentos/ Municipios</a:t>
            </a:r>
            <a:r>
              <a:rPr lang="es-AR" sz="3600" dirty="0"/>
              <a:t/>
            </a:r>
            <a:br>
              <a:rPr lang="es-AR" sz="3600" dirty="0"/>
            </a:br>
            <a:endParaRPr lang="es-AR" sz="3600" b="1" dirty="0"/>
          </a:p>
        </p:txBody>
      </p:sp>
    </p:spTree>
    <p:extLst>
      <p:ext uri="{BB962C8B-B14F-4D97-AF65-F5344CB8AC3E}">
        <p14:creationId xmlns:p14="http://schemas.microsoft.com/office/powerpoint/2010/main" val="41231769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Título"/>
          <p:cNvSpPr>
            <a:spLocks noGrp="1"/>
          </p:cNvSpPr>
          <p:nvPr>
            <p:ph type="title"/>
          </p:nvPr>
        </p:nvSpPr>
        <p:spPr>
          <a:xfrm>
            <a:off x="457200" y="44624"/>
            <a:ext cx="8229600" cy="1143000"/>
          </a:xfrm>
        </p:spPr>
        <p:txBody>
          <a:bodyPr/>
          <a:lstStyle/>
          <a:p>
            <a:r>
              <a:rPr lang="es-ES" altLang="es-AR" dirty="0" smtClean="0"/>
              <a:t>Links de interés:</a:t>
            </a:r>
            <a:endParaRPr lang="es-AR" altLang="es-AR" dirty="0" smtClean="0"/>
          </a:p>
        </p:txBody>
      </p:sp>
      <p:sp>
        <p:nvSpPr>
          <p:cNvPr id="43011" name="2 Marcador de contenido"/>
          <p:cNvSpPr>
            <a:spLocks noGrp="1"/>
          </p:cNvSpPr>
          <p:nvPr>
            <p:ph idx="1"/>
          </p:nvPr>
        </p:nvSpPr>
        <p:spPr>
          <a:xfrm>
            <a:off x="900114" y="980730"/>
            <a:ext cx="7488237" cy="4884737"/>
          </a:xfrm>
        </p:spPr>
        <p:txBody>
          <a:bodyPr>
            <a:normAutofit/>
          </a:bodyPr>
          <a:lstStyle/>
          <a:p>
            <a:pPr marL="0" indent="0">
              <a:buFontTx/>
              <a:buNone/>
            </a:pPr>
            <a:endParaRPr lang="es-ES" altLang="es-AR" sz="2800" dirty="0" smtClean="0"/>
          </a:p>
          <a:p>
            <a:pPr marL="0" indent="0">
              <a:buFontTx/>
              <a:buNone/>
            </a:pPr>
            <a:r>
              <a:rPr lang="es-ES" altLang="es-AR" sz="2800" dirty="0" smtClean="0"/>
              <a:t>SIMARCC – Sistema de Mapas de Riesgo de Cambio Climático:</a:t>
            </a:r>
          </a:p>
          <a:p>
            <a:pPr marL="0" indent="0">
              <a:buNone/>
            </a:pPr>
            <a:r>
              <a:rPr lang="es-ES" altLang="es-AR" sz="2800" u="sng" dirty="0">
                <a:solidFill>
                  <a:srgbClr val="0000FF"/>
                </a:solidFill>
              </a:rPr>
              <a:t>http://simarcc.amiente.gob.ar/</a:t>
            </a:r>
          </a:p>
          <a:p>
            <a:pPr marL="0" indent="0">
              <a:buFontTx/>
              <a:buNone/>
            </a:pPr>
            <a:endParaRPr lang="es-ES" altLang="es-AR" sz="2800" dirty="0" smtClean="0"/>
          </a:p>
          <a:p>
            <a:pPr marL="0" indent="0">
              <a:buFontTx/>
              <a:buNone/>
            </a:pPr>
            <a:r>
              <a:rPr lang="es-ES" altLang="es-AR" sz="2800" dirty="0" err="1" smtClean="0"/>
              <a:t>Geoserver</a:t>
            </a:r>
            <a:r>
              <a:rPr lang="es-ES" altLang="es-AR" sz="2800" dirty="0" smtClean="0"/>
              <a:t> del PIRNA: </a:t>
            </a:r>
          </a:p>
          <a:p>
            <a:pPr marL="0" indent="0">
              <a:buFontTx/>
              <a:buNone/>
            </a:pPr>
            <a:r>
              <a:rPr lang="es-ES" altLang="es-AR" sz="2800" u="sng" dirty="0" smtClean="0">
                <a:solidFill>
                  <a:srgbClr val="0000FF"/>
                </a:solidFill>
              </a:rPr>
              <a:t>http://pirna.com.ar:8080/geoserver/web/</a:t>
            </a:r>
            <a:endParaRPr lang="es-ES" altLang="es-AR" sz="2800" u="sng" dirty="0">
              <a:solidFill>
                <a:srgbClr val="0000FF"/>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0"/>
            <a:ext cx="1881882" cy="83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3548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1029" name="Rectangle 5"/>
          <p:cNvSpPr>
            <a:spLocks noChangeArrowheads="1"/>
          </p:cNvSpPr>
          <p:nvPr/>
        </p:nvSpPr>
        <p:spPr bwMode="auto">
          <a:xfrm>
            <a:off x="0" y="1400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2200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10 Rectángulo redondeado"/>
          <p:cNvSpPr/>
          <p:nvPr/>
        </p:nvSpPr>
        <p:spPr>
          <a:xfrm>
            <a:off x="179512" y="188640"/>
            <a:ext cx="8712968" cy="5832648"/>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2" name="11 Grupo"/>
          <p:cNvGrpSpPr/>
          <p:nvPr/>
        </p:nvGrpSpPr>
        <p:grpSpPr>
          <a:xfrm>
            <a:off x="5076056" y="6093296"/>
            <a:ext cx="3884228" cy="609698"/>
            <a:chOff x="5076056" y="6093296"/>
            <a:chExt cx="3884228" cy="609698"/>
          </a:xfrm>
        </p:grpSpPr>
        <p:pic>
          <p:nvPicPr>
            <p:cNvPr id="13" name="12 Imagen" descr="3ra.png"/>
            <p:cNvPicPr>
              <a:picLocks noChangeAspect="1"/>
            </p:cNvPicPr>
            <p:nvPr/>
          </p:nvPicPr>
          <p:blipFill>
            <a:blip r:embed="rId2" cstate="print"/>
            <a:stretch>
              <a:fillRect/>
            </a:stretch>
          </p:blipFill>
          <p:spPr>
            <a:xfrm>
              <a:off x="6516216" y="6093296"/>
              <a:ext cx="576064" cy="576064"/>
            </a:xfrm>
            <a:prstGeom prst="rect">
              <a:avLst/>
            </a:prstGeom>
          </p:spPr>
        </p:pic>
        <p:pic>
          <p:nvPicPr>
            <p:cNvPr id="14" name="13 Imagen" descr="Log_SAyDS_02_200.jpg"/>
            <p:cNvPicPr>
              <a:picLocks noChangeAspect="1"/>
            </p:cNvPicPr>
            <p:nvPr/>
          </p:nvPicPr>
          <p:blipFill>
            <a:blip r:embed="rId3" cstate="print"/>
            <a:stretch>
              <a:fillRect/>
            </a:stretch>
          </p:blipFill>
          <p:spPr>
            <a:xfrm>
              <a:off x="7202414" y="6122727"/>
              <a:ext cx="1757870" cy="474625"/>
            </a:xfrm>
            <a:prstGeom prst="rect">
              <a:avLst/>
            </a:prstGeom>
          </p:spPr>
        </p:pic>
        <p:pic>
          <p:nvPicPr>
            <p:cNvPr id="15" name="Imagen 16" descr="BIRF"/>
            <p:cNvPicPr>
              <a:picLocks noChangeAspect="1" noChangeArrowheads="1"/>
            </p:cNvPicPr>
            <p:nvPr/>
          </p:nvPicPr>
          <p:blipFill>
            <a:blip r:embed="rId4" cstate="print"/>
            <a:srcRect/>
            <a:stretch>
              <a:fillRect/>
            </a:stretch>
          </p:blipFill>
          <p:spPr bwMode="auto">
            <a:xfrm>
              <a:off x="5796136" y="6093296"/>
              <a:ext cx="609698" cy="609698"/>
            </a:xfrm>
            <a:prstGeom prst="rect">
              <a:avLst/>
            </a:prstGeom>
            <a:noFill/>
          </p:spPr>
        </p:pic>
        <p:pic>
          <p:nvPicPr>
            <p:cNvPr id="16" name="Imagen 18" descr="fmam"/>
            <p:cNvPicPr>
              <a:picLocks noChangeAspect="1" noChangeArrowheads="1"/>
            </p:cNvPicPr>
            <p:nvPr/>
          </p:nvPicPr>
          <p:blipFill>
            <a:blip r:embed="rId5" cstate="print"/>
            <a:srcRect/>
            <a:stretch>
              <a:fillRect/>
            </a:stretch>
          </p:blipFill>
          <p:spPr bwMode="auto">
            <a:xfrm>
              <a:off x="5076056" y="6093296"/>
              <a:ext cx="560687" cy="560687"/>
            </a:xfrm>
            <a:prstGeom prst="rect">
              <a:avLst/>
            </a:prstGeom>
            <a:noFill/>
          </p:spPr>
        </p:pic>
      </p:grpSp>
      <p:graphicFrame>
        <p:nvGraphicFramePr>
          <p:cNvPr id="5" name="4 Marcador de contenido"/>
          <p:cNvGraphicFramePr>
            <a:graphicFrameLocks noGrp="1"/>
          </p:cNvGraphicFramePr>
          <p:nvPr>
            <p:ph idx="1"/>
            <p:extLst>
              <p:ext uri="{D42A27DB-BD31-4B8C-83A1-F6EECF244321}">
                <p14:modId xmlns:p14="http://schemas.microsoft.com/office/powerpoint/2010/main" val="2944246303"/>
              </p:ext>
            </p:extLst>
          </p:nvPr>
        </p:nvGraphicFramePr>
        <p:xfrm>
          <a:off x="791580" y="980728"/>
          <a:ext cx="7488831" cy="4382284"/>
        </p:xfrm>
        <a:graphic>
          <a:graphicData uri="http://schemas.openxmlformats.org/drawingml/2006/table">
            <a:tbl>
              <a:tblPr firstRow="1" firstCol="1" bandRow="1">
                <a:tableStyleId>{5C22544A-7EE6-4342-B048-85BDC9FD1C3A}</a:tableStyleId>
              </a:tblPr>
              <a:tblGrid>
                <a:gridCol w="1895510"/>
                <a:gridCol w="1704889"/>
                <a:gridCol w="3888432"/>
              </a:tblGrid>
              <a:tr h="322781">
                <a:tc>
                  <a:txBody>
                    <a:bodyPr/>
                    <a:lstStyle/>
                    <a:p>
                      <a:pPr algn="ctr">
                        <a:lnSpc>
                          <a:spcPct val="115000"/>
                        </a:lnSpc>
                        <a:spcAft>
                          <a:spcPts val="0"/>
                        </a:spcAft>
                      </a:pPr>
                      <a:r>
                        <a:rPr lang="es-AR" sz="1600" dirty="0">
                          <a:solidFill>
                            <a:schemeClr val="tx1"/>
                          </a:solidFill>
                          <a:effectLst/>
                        </a:rPr>
                        <a:t>DIMENSIONES</a:t>
                      </a:r>
                      <a:endParaRPr lang="es-AR" sz="16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600" dirty="0">
                          <a:solidFill>
                            <a:schemeClr val="tx1"/>
                          </a:solidFill>
                          <a:effectLst/>
                        </a:rPr>
                        <a:t>VARIABLES</a:t>
                      </a:r>
                      <a:endParaRPr lang="es-AR" sz="16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AR" sz="1600" dirty="0">
                          <a:solidFill>
                            <a:schemeClr val="tx1"/>
                          </a:solidFill>
                          <a:effectLst/>
                        </a:rPr>
                        <a:t>INDICADORES</a:t>
                      </a:r>
                      <a:endParaRPr lang="es-AR" sz="16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3128">
                <a:tc rowSpan="4">
                  <a:txBody>
                    <a:bodyPr/>
                    <a:lstStyle/>
                    <a:p>
                      <a:pPr algn="ctr">
                        <a:lnSpc>
                          <a:spcPct val="115000"/>
                        </a:lnSpc>
                        <a:spcAft>
                          <a:spcPts val="0"/>
                        </a:spcAft>
                        <a:tabLst>
                          <a:tab pos="471805" algn="l"/>
                          <a:tab pos="2970530" algn="l"/>
                        </a:tabLst>
                      </a:pPr>
                      <a:r>
                        <a:rPr lang="es-ES" sz="1800" dirty="0">
                          <a:solidFill>
                            <a:schemeClr val="tx1"/>
                          </a:solidFill>
                          <a:effectLst/>
                        </a:rPr>
                        <a:t>Condiciones</a:t>
                      </a:r>
                      <a:endParaRPr lang="es-AR" sz="1800" dirty="0">
                        <a:solidFill>
                          <a:schemeClr val="tx1"/>
                        </a:solidFill>
                        <a:effectLst/>
                      </a:endParaRPr>
                    </a:p>
                    <a:p>
                      <a:pPr algn="ctr">
                        <a:lnSpc>
                          <a:spcPct val="115000"/>
                        </a:lnSpc>
                        <a:spcAft>
                          <a:spcPts val="0"/>
                        </a:spcAft>
                        <a:tabLst>
                          <a:tab pos="471805" algn="l"/>
                          <a:tab pos="2970530" algn="l"/>
                        </a:tabLst>
                      </a:pPr>
                      <a:r>
                        <a:rPr lang="es-ES" sz="1800" dirty="0">
                          <a:solidFill>
                            <a:schemeClr val="tx1"/>
                          </a:solidFill>
                          <a:effectLst/>
                        </a:rPr>
                        <a:t>Sociales</a:t>
                      </a:r>
                      <a:endParaRPr lang="es-AR"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tabLst>
                          <a:tab pos="2970530" algn="l"/>
                        </a:tabLst>
                      </a:pPr>
                      <a:r>
                        <a:rPr lang="es-ES" sz="1800" dirty="0">
                          <a:effectLst/>
                        </a:rPr>
                        <a:t>Educación</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600" dirty="0">
                          <a:effectLst/>
                        </a:rPr>
                        <a:t>1. Analfabetismo</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3128">
                <a:tc vMerge="1">
                  <a:txBody>
                    <a:bodyPr/>
                    <a:lstStyle/>
                    <a:p>
                      <a:endParaRPr lang="es-AR"/>
                    </a:p>
                  </a:txBody>
                  <a:tcPr/>
                </a:tc>
                <a:tc>
                  <a:txBody>
                    <a:bodyPr/>
                    <a:lstStyle/>
                    <a:p>
                      <a:pPr>
                        <a:lnSpc>
                          <a:spcPct val="115000"/>
                        </a:lnSpc>
                        <a:spcAft>
                          <a:spcPts val="0"/>
                        </a:spcAft>
                        <a:tabLst>
                          <a:tab pos="2970530" algn="l"/>
                        </a:tabLst>
                      </a:pPr>
                      <a:r>
                        <a:rPr lang="es-ES" sz="1800" dirty="0">
                          <a:effectLst/>
                        </a:rPr>
                        <a:t>Salud</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600" dirty="0">
                          <a:effectLst/>
                        </a:rPr>
                        <a:t>2. Mortalidad infantil.</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3171">
                <a:tc vMerge="1">
                  <a:txBody>
                    <a:bodyPr/>
                    <a:lstStyle/>
                    <a:p>
                      <a:endParaRPr lang="es-AR"/>
                    </a:p>
                  </a:txBody>
                  <a:tcPr/>
                </a:tc>
                <a:tc rowSpan="2">
                  <a:txBody>
                    <a:bodyPr/>
                    <a:lstStyle/>
                    <a:p>
                      <a:pPr>
                        <a:lnSpc>
                          <a:spcPct val="115000"/>
                        </a:lnSpc>
                        <a:spcAft>
                          <a:spcPts val="0"/>
                        </a:spcAft>
                        <a:tabLst>
                          <a:tab pos="2970530" algn="l"/>
                        </a:tabLst>
                      </a:pPr>
                      <a:r>
                        <a:rPr lang="es-AR" sz="1800" dirty="0">
                          <a:effectLst/>
                        </a:rPr>
                        <a:t>Demografía</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600" dirty="0">
                          <a:effectLst/>
                        </a:rPr>
                        <a:t>3. Población de 0 a 14 años</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7992">
                <a:tc vMerge="1">
                  <a:txBody>
                    <a:bodyPr/>
                    <a:lstStyle/>
                    <a:p>
                      <a:endParaRPr lang="es-AR"/>
                    </a:p>
                  </a:txBody>
                  <a:tcPr/>
                </a:tc>
                <a:tc vMerge="1">
                  <a:txBody>
                    <a:bodyPr/>
                    <a:lstStyle/>
                    <a:p>
                      <a:endParaRPr lang="es-AR"/>
                    </a:p>
                  </a:txBody>
                  <a:tcPr/>
                </a:tc>
                <a:tc>
                  <a:txBody>
                    <a:bodyPr/>
                    <a:lstStyle/>
                    <a:p>
                      <a:pPr>
                        <a:lnSpc>
                          <a:spcPct val="115000"/>
                        </a:lnSpc>
                        <a:spcAft>
                          <a:spcPts val="0"/>
                        </a:spcAft>
                        <a:tabLst>
                          <a:tab pos="2970530" algn="l"/>
                        </a:tabLst>
                      </a:pPr>
                      <a:r>
                        <a:rPr lang="es-ES" sz="1600" dirty="0">
                          <a:effectLst/>
                        </a:rPr>
                        <a:t>4. Población de 65 y más años</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3128">
                <a:tc rowSpan="3">
                  <a:txBody>
                    <a:bodyPr/>
                    <a:lstStyle/>
                    <a:p>
                      <a:pPr algn="ctr">
                        <a:lnSpc>
                          <a:spcPct val="115000"/>
                        </a:lnSpc>
                        <a:spcAft>
                          <a:spcPts val="0"/>
                        </a:spcAft>
                        <a:tabLst>
                          <a:tab pos="471805" algn="l"/>
                          <a:tab pos="2970530" algn="l"/>
                        </a:tabLst>
                      </a:pPr>
                      <a:r>
                        <a:rPr lang="es-ES" sz="1800" dirty="0">
                          <a:solidFill>
                            <a:schemeClr val="tx1"/>
                          </a:solidFill>
                          <a:effectLst/>
                        </a:rPr>
                        <a:t>Condiciones</a:t>
                      </a:r>
                      <a:endParaRPr lang="es-AR" sz="1800" dirty="0">
                        <a:solidFill>
                          <a:schemeClr val="tx1"/>
                        </a:solidFill>
                        <a:effectLst/>
                      </a:endParaRPr>
                    </a:p>
                    <a:p>
                      <a:pPr algn="ctr">
                        <a:lnSpc>
                          <a:spcPct val="115000"/>
                        </a:lnSpc>
                        <a:spcAft>
                          <a:spcPts val="0"/>
                        </a:spcAft>
                        <a:tabLst>
                          <a:tab pos="471805" algn="l"/>
                          <a:tab pos="2970530" algn="l"/>
                        </a:tabLst>
                      </a:pPr>
                      <a:r>
                        <a:rPr lang="es-ES" sz="1800" dirty="0">
                          <a:solidFill>
                            <a:schemeClr val="tx1"/>
                          </a:solidFill>
                          <a:effectLst/>
                        </a:rPr>
                        <a:t>Habitacionales</a:t>
                      </a:r>
                      <a:endParaRPr lang="es-AR"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tabLst>
                          <a:tab pos="2970530" algn="l"/>
                        </a:tabLst>
                      </a:pPr>
                      <a:r>
                        <a:rPr lang="es-AR" sz="1800" dirty="0">
                          <a:effectLst/>
                        </a:rPr>
                        <a:t>Vivienda </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600" dirty="0">
                          <a:effectLst/>
                        </a:rPr>
                        <a:t>5. Hacinamiento crítico</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45562">
                <a:tc vMerge="1">
                  <a:txBody>
                    <a:bodyPr/>
                    <a:lstStyle/>
                    <a:p>
                      <a:endParaRPr lang="es-AR"/>
                    </a:p>
                  </a:txBody>
                  <a:tcPr/>
                </a:tc>
                <a:tc rowSpan="2">
                  <a:txBody>
                    <a:bodyPr/>
                    <a:lstStyle/>
                    <a:p>
                      <a:pPr>
                        <a:lnSpc>
                          <a:spcPct val="115000"/>
                        </a:lnSpc>
                        <a:spcAft>
                          <a:spcPts val="0"/>
                        </a:spcAft>
                        <a:tabLst>
                          <a:tab pos="2970530" algn="l"/>
                        </a:tabLst>
                      </a:pPr>
                      <a:r>
                        <a:rPr lang="es-AR" sz="1800" dirty="0">
                          <a:effectLst/>
                        </a:rPr>
                        <a:t>Servicios básicos</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600" dirty="0">
                          <a:effectLst/>
                        </a:rPr>
                        <a:t>6. </a:t>
                      </a:r>
                      <a:r>
                        <a:rPr lang="es-AR" sz="1600" dirty="0">
                          <a:effectLst/>
                        </a:rPr>
                        <a:t>Falta de acceso a red pública de agua potable</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9462">
                <a:tc vMerge="1">
                  <a:txBody>
                    <a:bodyPr/>
                    <a:lstStyle/>
                    <a:p>
                      <a:endParaRPr lang="es-AR"/>
                    </a:p>
                  </a:txBody>
                  <a:tcPr/>
                </a:tc>
                <a:tc vMerge="1">
                  <a:txBody>
                    <a:bodyPr/>
                    <a:lstStyle/>
                    <a:p>
                      <a:endParaRPr lang="es-AR"/>
                    </a:p>
                  </a:txBody>
                  <a:tcPr/>
                </a:tc>
                <a:tc>
                  <a:txBody>
                    <a:bodyPr/>
                    <a:lstStyle/>
                    <a:p>
                      <a:pPr>
                        <a:lnSpc>
                          <a:spcPct val="115000"/>
                        </a:lnSpc>
                        <a:spcAft>
                          <a:spcPts val="0"/>
                        </a:spcAft>
                        <a:tabLst>
                          <a:tab pos="2970530" algn="l"/>
                        </a:tabLst>
                      </a:pPr>
                      <a:r>
                        <a:rPr lang="es-ES" sz="1600" dirty="0">
                          <a:effectLst/>
                        </a:rPr>
                        <a:t>7. </a:t>
                      </a:r>
                      <a:r>
                        <a:rPr lang="es-AR" sz="1600" dirty="0">
                          <a:effectLst/>
                        </a:rPr>
                        <a:t>Falta de acceso a desagües cloacales</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3128">
                <a:tc rowSpan="3">
                  <a:txBody>
                    <a:bodyPr/>
                    <a:lstStyle/>
                    <a:p>
                      <a:pPr algn="ctr">
                        <a:lnSpc>
                          <a:spcPct val="115000"/>
                        </a:lnSpc>
                        <a:spcAft>
                          <a:spcPts val="0"/>
                        </a:spcAft>
                        <a:tabLst>
                          <a:tab pos="471805" algn="l"/>
                          <a:tab pos="2970530" algn="l"/>
                        </a:tabLst>
                      </a:pPr>
                      <a:r>
                        <a:rPr lang="es-ES" sz="1800" dirty="0">
                          <a:solidFill>
                            <a:schemeClr val="tx1"/>
                          </a:solidFill>
                          <a:effectLst/>
                        </a:rPr>
                        <a:t>Condiciones</a:t>
                      </a:r>
                      <a:endParaRPr lang="es-AR" sz="1800" dirty="0">
                        <a:solidFill>
                          <a:schemeClr val="tx1"/>
                        </a:solidFill>
                        <a:effectLst/>
                      </a:endParaRPr>
                    </a:p>
                    <a:p>
                      <a:pPr algn="ctr">
                        <a:lnSpc>
                          <a:spcPct val="115000"/>
                        </a:lnSpc>
                        <a:spcAft>
                          <a:spcPts val="0"/>
                        </a:spcAft>
                        <a:tabLst>
                          <a:tab pos="471805" algn="l"/>
                          <a:tab pos="2970530" algn="l"/>
                        </a:tabLst>
                      </a:pPr>
                      <a:r>
                        <a:rPr lang="es-ES" sz="1800" dirty="0">
                          <a:solidFill>
                            <a:schemeClr val="tx1"/>
                          </a:solidFill>
                          <a:effectLst/>
                        </a:rPr>
                        <a:t>Económicas</a:t>
                      </a:r>
                      <a:endParaRPr lang="es-AR"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tabLst>
                          <a:tab pos="2970530" algn="l"/>
                        </a:tabLst>
                      </a:pPr>
                      <a:r>
                        <a:rPr lang="es-AR" sz="1800">
                          <a:effectLst/>
                        </a:rPr>
                        <a:t>Trabajo </a:t>
                      </a:r>
                      <a:endParaRPr lang="es-AR" sz="18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600" dirty="0">
                          <a:effectLst/>
                        </a:rPr>
                        <a:t>8. Desocupados</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8960">
                <a:tc vMerge="1">
                  <a:txBody>
                    <a:bodyPr/>
                    <a:lstStyle/>
                    <a:p>
                      <a:endParaRPr lang="es-AR"/>
                    </a:p>
                  </a:txBody>
                  <a:tcPr/>
                </a:tc>
                <a:tc>
                  <a:txBody>
                    <a:bodyPr/>
                    <a:lstStyle/>
                    <a:p>
                      <a:pPr>
                        <a:lnSpc>
                          <a:spcPct val="115000"/>
                        </a:lnSpc>
                        <a:spcAft>
                          <a:spcPts val="0"/>
                        </a:spcAft>
                        <a:tabLst>
                          <a:tab pos="2970530" algn="l"/>
                        </a:tabLst>
                      </a:pPr>
                      <a:r>
                        <a:rPr lang="es-AR" sz="1800" dirty="0">
                          <a:effectLst/>
                        </a:rPr>
                        <a:t>Educación</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600" dirty="0">
                          <a:effectLst/>
                        </a:rPr>
                        <a:t>9. Nivel Educativo de los Jefes de Hogar</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1844">
                <a:tc vMerge="1">
                  <a:txBody>
                    <a:bodyPr/>
                    <a:lstStyle/>
                    <a:p>
                      <a:endParaRPr lang="es-AR"/>
                    </a:p>
                  </a:txBody>
                  <a:tcPr/>
                </a:tc>
                <a:tc>
                  <a:txBody>
                    <a:bodyPr/>
                    <a:lstStyle/>
                    <a:p>
                      <a:pPr>
                        <a:lnSpc>
                          <a:spcPct val="115000"/>
                        </a:lnSpc>
                        <a:spcAft>
                          <a:spcPts val="0"/>
                        </a:spcAft>
                        <a:tabLst>
                          <a:tab pos="2970530" algn="l"/>
                        </a:tabLst>
                      </a:pPr>
                      <a:r>
                        <a:rPr lang="es-AR" sz="1800" dirty="0">
                          <a:effectLst/>
                        </a:rPr>
                        <a:t>Familia</a:t>
                      </a:r>
                      <a:endParaRPr lang="es-AR" sz="18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tabLst>
                          <a:tab pos="2970530" algn="l"/>
                        </a:tabLst>
                      </a:pPr>
                      <a:r>
                        <a:rPr lang="es-ES" sz="1600" dirty="0">
                          <a:effectLst/>
                        </a:rPr>
                        <a:t>10. Hogares sin cónyuge</a:t>
                      </a:r>
                      <a:endParaRPr lang="es-AR" sz="16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Rectangle 1"/>
          <p:cNvSpPr>
            <a:spLocks noChangeArrowheads="1"/>
          </p:cNvSpPr>
          <p:nvPr/>
        </p:nvSpPr>
        <p:spPr bwMode="auto">
          <a:xfrm>
            <a:off x="433947" y="6118120"/>
            <a:ext cx="400622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970213" algn="l"/>
              </a:tabLst>
            </a:pPr>
            <a:r>
              <a:rPr kumimoji="0" lang="es-AR"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FUENTE: Elaborado por Silvia G. González, en base a S. G. </a:t>
            </a:r>
          </a:p>
          <a:p>
            <a:pPr marL="0" marR="0" lvl="0" indent="0" algn="l" defTabSz="914400" rtl="0" eaLnBrk="0" fontAlgn="base" latinLnBrk="0" hangingPunct="0">
              <a:lnSpc>
                <a:spcPct val="100000"/>
              </a:lnSpc>
              <a:spcBef>
                <a:spcPct val="0"/>
              </a:spcBef>
              <a:spcAft>
                <a:spcPct val="0"/>
              </a:spcAft>
              <a:buClrTx/>
              <a:buSzTx/>
              <a:buFontTx/>
              <a:buNone/>
              <a:tabLst>
                <a:tab pos="2970213" algn="l"/>
              </a:tabLst>
            </a:pPr>
            <a:r>
              <a:rPr kumimoji="0" lang="es-AR"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González, A. Calvo y C. E. </a:t>
            </a:r>
            <a:r>
              <a:rPr kumimoji="0" lang="es-AR"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Natenzon</a:t>
            </a:r>
            <a:r>
              <a:rPr kumimoji="0" lang="es-AR"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Proyecto UBACYT – </a:t>
            </a:r>
          </a:p>
          <a:p>
            <a:pPr marL="0" marR="0" lvl="0" indent="0" algn="l" defTabSz="914400" rtl="0" eaLnBrk="0" fontAlgn="base" latinLnBrk="0" hangingPunct="0">
              <a:lnSpc>
                <a:spcPct val="100000"/>
              </a:lnSpc>
              <a:spcBef>
                <a:spcPct val="0"/>
              </a:spcBef>
              <a:spcAft>
                <a:spcPct val="0"/>
              </a:spcAft>
              <a:buClrTx/>
              <a:buSzTx/>
              <a:buFontTx/>
              <a:buNone/>
              <a:tabLst>
                <a:tab pos="2970213" algn="l"/>
              </a:tabLst>
            </a:pPr>
            <a:r>
              <a:rPr kumimoji="0" lang="es-AR"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PDTS-PF01, 2013-2015. </a:t>
            </a:r>
            <a:endParaRPr kumimoji="0" lang="es-AR"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Título"/>
          <p:cNvSpPr>
            <a:spLocks noGrp="1"/>
          </p:cNvSpPr>
          <p:nvPr>
            <p:ph type="title"/>
          </p:nvPr>
        </p:nvSpPr>
        <p:spPr>
          <a:xfrm>
            <a:off x="457200" y="-99392"/>
            <a:ext cx="8229600" cy="1143000"/>
          </a:xfrm>
        </p:spPr>
        <p:txBody>
          <a:bodyPr/>
          <a:lstStyle/>
          <a:p>
            <a:r>
              <a:rPr lang="es-AR" sz="4000" b="1" dirty="0" smtClean="0">
                <a:solidFill>
                  <a:srgbClr val="FF0000"/>
                </a:solidFill>
                <a:latin typeface="Arial" pitchFamily="34" charset="0"/>
                <a:ea typeface="Calibri" pitchFamily="34" charset="0"/>
                <a:cs typeface="Arial" pitchFamily="34" charset="0"/>
              </a:rPr>
              <a:t>A. </a:t>
            </a:r>
            <a:r>
              <a:rPr lang="es-AR" sz="4000" b="1" dirty="0">
                <a:solidFill>
                  <a:srgbClr val="FF0000"/>
                </a:solidFill>
                <a:latin typeface="Arial" pitchFamily="34" charset="0"/>
                <a:ea typeface="Calibri" pitchFamily="34" charset="0"/>
                <a:cs typeface="Arial" pitchFamily="34" charset="0"/>
              </a:rPr>
              <a:t>IVSD </a:t>
            </a:r>
            <a:r>
              <a:rPr lang="es-AR" sz="4000" b="1" dirty="0" smtClean="0">
                <a:solidFill>
                  <a:srgbClr val="FF0000"/>
                </a:solidFill>
                <a:latin typeface="Arial" pitchFamily="34" charset="0"/>
                <a:ea typeface="Calibri" pitchFamily="34" charset="0"/>
                <a:cs typeface="Arial" pitchFamily="34" charset="0"/>
              </a:rPr>
              <a:t>2015</a:t>
            </a:r>
            <a:endParaRPr lang="es-AR" sz="4000" dirty="0">
              <a:solidFill>
                <a:srgbClr val="FF0000"/>
              </a:solidFill>
            </a:endParaRPr>
          </a:p>
        </p:txBody>
      </p:sp>
    </p:spTree>
    <p:extLst>
      <p:ext uri="{BB962C8B-B14F-4D97-AF65-F5344CB8AC3E}">
        <p14:creationId xmlns:p14="http://schemas.microsoft.com/office/powerpoint/2010/main" val="1109619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1029" name="Rectangle 5"/>
          <p:cNvSpPr>
            <a:spLocks noChangeArrowheads="1"/>
          </p:cNvSpPr>
          <p:nvPr/>
        </p:nvSpPr>
        <p:spPr bwMode="auto">
          <a:xfrm>
            <a:off x="0" y="1400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2200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10 Rectángulo redondeado"/>
          <p:cNvSpPr/>
          <p:nvPr/>
        </p:nvSpPr>
        <p:spPr>
          <a:xfrm>
            <a:off x="179512" y="188640"/>
            <a:ext cx="8712968" cy="5832648"/>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nvGrpSpPr>
          <p:cNvPr id="12" name="11 Grupo"/>
          <p:cNvGrpSpPr/>
          <p:nvPr/>
        </p:nvGrpSpPr>
        <p:grpSpPr>
          <a:xfrm>
            <a:off x="5076056" y="6093296"/>
            <a:ext cx="3884228" cy="609698"/>
            <a:chOff x="5076056" y="6093296"/>
            <a:chExt cx="3884228" cy="609698"/>
          </a:xfrm>
        </p:grpSpPr>
        <p:pic>
          <p:nvPicPr>
            <p:cNvPr id="13" name="12 Imagen" descr="3ra.png"/>
            <p:cNvPicPr>
              <a:picLocks noChangeAspect="1"/>
            </p:cNvPicPr>
            <p:nvPr/>
          </p:nvPicPr>
          <p:blipFill>
            <a:blip r:embed="rId2" cstate="print"/>
            <a:stretch>
              <a:fillRect/>
            </a:stretch>
          </p:blipFill>
          <p:spPr>
            <a:xfrm>
              <a:off x="6516216" y="6093296"/>
              <a:ext cx="576064" cy="576064"/>
            </a:xfrm>
            <a:prstGeom prst="rect">
              <a:avLst/>
            </a:prstGeom>
          </p:spPr>
        </p:pic>
        <p:pic>
          <p:nvPicPr>
            <p:cNvPr id="14" name="13 Imagen" descr="Log_SAyDS_02_200.jpg"/>
            <p:cNvPicPr>
              <a:picLocks noChangeAspect="1"/>
            </p:cNvPicPr>
            <p:nvPr/>
          </p:nvPicPr>
          <p:blipFill>
            <a:blip r:embed="rId3" cstate="print"/>
            <a:stretch>
              <a:fillRect/>
            </a:stretch>
          </p:blipFill>
          <p:spPr>
            <a:xfrm>
              <a:off x="7202414" y="6122727"/>
              <a:ext cx="1757870" cy="474625"/>
            </a:xfrm>
            <a:prstGeom prst="rect">
              <a:avLst/>
            </a:prstGeom>
          </p:spPr>
        </p:pic>
        <p:pic>
          <p:nvPicPr>
            <p:cNvPr id="15" name="Imagen 16" descr="BIRF"/>
            <p:cNvPicPr>
              <a:picLocks noChangeAspect="1" noChangeArrowheads="1"/>
            </p:cNvPicPr>
            <p:nvPr/>
          </p:nvPicPr>
          <p:blipFill>
            <a:blip r:embed="rId4" cstate="print"/>
            <a:srcRect/>
            <a:stretch>
              <a:fillRect/>
            </a:stretch>
          </p:blipFill>
          <p:spPr bwMode="auto">
            <a:xfrm>
              <a:off x="5796136" y="6093296"/>
              <a:ext cx="609698" cy="609698"/>
            </a:xfrm>
            <a:prstGeom prst="rect">
              <a:avLst/>
            </a:prstGeom>
            <a:noFill/>
          </p:spPr>
        </p:pic>
        <p:pic>
          <p:nvPicPr>
            <p:cNvPr id="16" name="Imagen 18" descr="fmam"/>
            <p:cNvPicPr>
              <a:picLocks noChangeAspect="1" noChangeArrowheads="1"/>
            </p:cNvPicPr>
            <p:nvPr/>
          </p:nvPicPr>
          <p:blipFill>
            <a:blip r:embed="rId5" cstate="print"/>
            <a:srcRect/>
            <a:stretch>
              <a:fillRect/>
            </a:stretch>
          </p:blipFill>
          <p:spPr bwMode="auto">
            <a:xfrm>
              <a:off x="5076056" y="6093296"/>
              <a:ext cx="560687" cy="560687"/>
            </a:xfrm>
            <a:prstGeom prst="rect">
              <a:avLst/>
            </a:prstGeom>
            <a:noFill/>
          </p:spPr>
        </p:pic>
      </p:grpSp>
      <p:sp>
        <p:nvSpPr>
          <p:cNvPr id="2" name="1 Título"/>
          <p:cNvSpPr>
            <a:spLocks noGrp="1"/>
          </p:cNvSpPr>
          <p:nvPr>
            <p:ph type="title"/>
          </p:nvPr>
        </p:nvSpPr>
        <p:spPr>
          <a:xfrm>
            <a:off x="457200" y="274638"/>
            <a:ext cx="8229600" cy="850106"/>
          </a:xfrm>
        </p:spPr>
        <p:txBody>
          <a:bodyPr>
            <a:normAutofit/>
          </a:bodyPr>
          <a:lstStyle/>
          <a:p>
            <a:r>
              <a:rPr lang="es-ES" sz="3600" b="1" dirty="0" smtClean="0"/>
              <a:t>Procesamiento de datos para VS</a:t>
            </a:r>
            <a:endParaRPr lang="es-AR" sz="3600" b="1" dirty="0"/>
          </a:p>
        </p:txBody>
      </p:sp>
      <p:sp>
        <p:nvSpPr>
          <p:cNvPr id="3" name="2 Marcador de contenido"/>
          <p:cNvSpPr>
            <a:spLocks noGrp="1"/>
          </p:cNvSpPr>
          <p:nvPr>
            <p:ph idx="1"/>
          </p:nvPr>
        </p:nvSpPr>
        <p:spPr>
          <a:xfrm>
            <a:off x="662880" y="1196752"/>
            <a:ext cx="8229600" cy="4525963"/>
          </a:xfrm>
        </p:spPr>
        <p:txBody>
          <a:bodyPr>
            <a:normAutofit fontScale="92500" lnSpcReduction="10000"/>
          </a:bodyPr>
          <a:lstStyle/>
          <a:p>
            <a:r>
              <a:rPr lang="es-ES" dirty="0" smtClean="0"/>
              <a:t>Uso de SIG, programa Quantum GIS</a:t>
            </a:r>
          </a:p>
          <a:p>
            <a:r>
              <a:rPr lang="es-ES" dirty="0" smtClean="0"/>
              <a:t>Datos en valores absolutos, relativos y de síntesis</a:t>
            </a:r>
          </a:p>
          <a:p>
            <a:r>
              <a:rPr lang="es-ES" dirty="0" smtClean="0"/>
              <a:t>A escalas regiones COFEMA, Provincias y Departamentos/Partidos</a:t>
            </a:r>
          </a:p>
          <a:p>
            <a:r>
              <a:rPr lang="es-ES" dirty="0" smtClean="0"/>
              <a:t>10 indicadores, 3 sub índices y 1 IVSD</a:t>
            </a:r>
          </a:p>
          <a:p>
            <a:r>
              <a:rPr lang="es-ES" dirty="0" smtClean="0"/>
              <a:t>Para dos cortes censales: 2001 y 2010.</a:t>
            </a:r>
          </a:p>
          <a:p>
            <a:r>
              <a:rPr lang="es-ES" dirty="0" smtClean="0"/>
              <a:t>TOTAL: </a:t>
            </a:r>
            <a:r>
              <a:rPr lang="es-ES" b="1" dirty="0" smtClean="0"/>
              <a:t>172 mapas </a:t>
            </a:r>
            <a:r>
              <a:rPr lang="es-ES" dirty="0" smtClean="0"/>
              <a:t>con sus respectivas bases</a:t>
            </a:r>
          </a:p>
          <a:p>
            <a:endParaRPr lang="es-AR" dirty="0"/>
          </a:p>
        </p:txBody>
      </p:sp>
    </p:spTree>
    <p:extLst>
      <p:ext uri="{BB962C8B-B14F-4D97-AF65-F5344CB8AC3E}">
        <p14:creationId xmlns:p14="http://schemas.microsoft.com/office/powerpoint/2010/main" val="2110500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idx="4294967295"/>
          </p:nvPr>
        </p:nvSpPr>
        <p:spPr>
          <a:xfrm>
            <a:off x="457200" y="485800"/>
            <a:ext cx="8229600" cy="1143000"/>
          </a:xfrm>
        </p:spPr>
        <p:txBody>
          <a:bodyPr/>
          <a:lstStyle/>
          <a:p>
            <a:pPr eaLnBrk="1" hangingPunct="1"/>
            <a:r>
              <a:rPr lang="es-ES" altLang="es-AR" dirty="0" smtClean="0">
                <a:solidFill>
                  <a:srgbClr val="FF0000"/>
                </a:solidFill>
              </a:rPr>
              <a:t>RIESGO COMO </a:t>
            </a:r>
            <a:br>
              <a:rPr lang="es-ES" altLang="es-AR" dirty="0" smtClean="0">
                <a:solidFill>
                  <a:srgbClr val="FF0000"/>
                </a:solidFill>
              </a:rPr>
            </a:br>
            <a:r>
              <a:rPr lang="es-ES" altLang="es-AR" dirty="0" smtClean="0">
                <a:solidFill>
                  <a:srgbClr val="FF0000"/>
                </a:solidFill>
              </a:rPr>
              <a:t>TEORÍA DEL DESARROLLO </a:t>
            </a:r>
            <a:endParaRPr lang="es-CR" altLang="es-AR" dirty="0" smtClean="0">
              <a:solidFill>
                <a:srgbClr val="FF0000"/>
              </a:solidFill>
            </a:endParaRPr>
          </a:p>
        </p:txBody>
      </p:sp>
      <p:sp>
        <p:nvSpPr>
          <p:cNvPr id="23556" name="Rectangle 3"/>
          <p:cNvSpPr>
            <a:spLocks noGrp="1" noChangeArrowheads="1"/>
          </p:cNvSpPr>
          <p:nvPr>
            <p:ph type="body" idx="4294967295"/>
          </p:nvPr>
        </p:nvSpPr>
        <p:spPr>
          <a:xfrm>
            <a:off x="457200" y="1999381"/>
            <a:ext cx="8229600" cy="4525963"/>
          </a:xfrm>
        </p:spPr>
        <p:txBody>
          <a:bodyPr/>
          <a:lstStyle/>
          <a:p>
            <a:pPr eaLnBrk="1" hangingPunct="1">
              <a:buFontTx/>
              <a:buNone/>
            </a:pPr>
            <a:r>
              <a:rPr lang="es-ES" altLang="es-AR" b="1" dirty="0" smtClean="0"/>
              <a:t>Definición del diccionario:</a:t>
            </a:r>
          </a:p>
          <a:p>
            <a:pPr eaLnBrk="1" hangingPunct="1">
              <a:buFontTx/>
              <a:buNone/>
            </a:pPr>
            <a:endParaRPr lang="es-ES" altLang="es-AR" b="1" dirty="0" smtClean="0"/>
          </a:p>
          <a:p>
            <a:pPr eaLnBrk="1" hangingPunct="1"/>
            <a:r>
              <a:rPr lang="es-ES" altLang="es-AR" dirty="0" smtClean="0"/>
              <a:t>Peligro, contingencia de un daño.</a:t>
            </a:r>
          </a:p>
          <a:p>
            <a:pPr eaLnBrk="1" hangingPunct="1"/>
            <a:r>
              <a:rPr lang="es-ES" altLang="es-AR" dirty="0" smtClean="0"/>
              <a:t>Cada una de las contingencias que cubre un contrato de seguro.</a:t>
            </a:r>
            <a:endParaRPr lang="es-CR" altLang="es-AR" dirty="0" smtClean="0"/>
          </a:p>
        </p:txBody>
      </p:sp>
    </p:spTree>
    <p:extLst>
      <p:ext uri="{BB962C8B-B14F-4D97-AF65-F5344CB8AC3E}">
        <p14:creationId xmlns:p14="http://schemas.microsoft.com/office/powerpoint/2010/main" val="18613056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1029" name="Rectangle 5"/>
          <p:cNvSpPr>
            <a:spLocks noChangeArrowheads="1"/>
          </p:cNvSpPr>
          <p:nvPr/>
        </p:nvSpPr>
        <p:spPr bwMode="auto">
          <a:xfrm>
            <a:off x="0" y="1400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2200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10 Rectángulo redondeado"/>
          <p:cNvSpPr/>
          <p:nvPr/>
        </p:nvSpPr>
        <p:spPr>
          <a:xfrm>
            <a:off x="179512" y="188640"/>
            <a:ext cx="8712968" cy="5832648"/>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12" name="11 Grupo"/>
          <p:cNvGrpSpPr/>
          <p:nvPr/>
        </p:nvGrpSpPr>
        <p:grpSpPr>
          <a:xfrm>
            <a:off x="5076056" y="6093296"/>
            <a:ext cx="3884228" cy="609698"/>
            <a:chOff x="5076056" y="6093296"/>
            <a:chExt cx="3884228" cy="609698"/>
          </a:xfrm>
        </p:grpSpPr>
        <p:pic>
          <p:nvPicPr>
            <p:cNvPr id="13" name="12 Imagen" descr="3ra.png"/>
            <p:cNvPicPr>
              <a:picLocks noChangeAspect="1"/>
            </p:cNvPicPr>
            <p:nvPr/>
          </p:nvPicPr>
          <p:blipFill>
            <a:blip r:embed="rId2" cstate="print"/>
            <a:stretch>
              <a:fillRect/>
            </a:stretch>
          </p:blipFill>
          <p:spPr>
            <a:xfrm>
              <a:off x="6516216" y="6093296"/>
              <a:ext cx="576064" cy="576064"/>
            </a:xfrm>
            <a:prstGeom prst="rect">
              <a:avLst/>
            </a:prstGeom>
          </p:spPr>
        </p:pic>
        <p:pic>
          <p:nvPicPr>
            <p:cNvPr id="14" name="13 Imagen" descr="Log_SAyDS_02_200.jpg"/>
            <p:cNvPicPr>
              <a:picLocks noChangeAspect="1"/>
            </p:cNvPicPr>
            <p:nvPr/>
          </p:nvPicPr>
          <p:blipFill>
            <a:blip r:embed="rId3" cstate="print"/>
            <a:stretch>
              <a:fillRect/>
            </a:stretch>
          </p:blipFill>
          <p:spPr>
            <a:xfrm>
              <a:off x="7202414" y="6122727"/>
              <a:ext cx="1757870" cy="474625"/>
            </a:xfrm>
            <a:prstGeom prst="rect">
              <a:avLst/>
            </a:prstGeom>
          </p:spPr>
        </p:pic>
        <p:pic>
          <p:nvPicPr>
            <p:cNvPr id="15" name="Imagen 16" descr="BIRF"/>
            <p:cNvPicPr>
              <a:picLocks noChangeAspect="1" noChangeArrowheads="1"/>
            </p:cNvPicPr>
            <p:nvPr/>
          </p:nvPicPr>
          <p:blipFill>
            <a:blip r:embed="rId4" cstate="print"/>
            <a:srcRect/>
            <a:stretch>
              <a:fillRect/>
            </a:stretch>
          </p:blipFill>
          <p:spPr bwMode="auto">
            <a:xfrm>
              <a:off x="5796136" y="6093296"/>
              <a:ext cx="609698" cy="609698"/>
            </a:xfrm>
            <a:prstGeom prst="rect">
              <a:avLst/>
            </a:prstGeom>
            <a:noFill/>
          </p:spPr>
        </p:pic>
        <p:pic>
          <p:nvPicPr>
            <p:cNvPr id="16" name="Imagen 18" descr="fmam"/>
            <p:cNvPicPr>
              <a:picLocks noChangeAspect="1" noChangeArrowheads="1"/>
            </p:cNvPicPr>
            <p:nvPr/>
          </p:nvPicPr>
          <p:blipFill>
            <a:blip r:embed="rId5" cstate="print"/>
            <a:srcRect/>
            <a:stretch>
              <a:fillRect/>
            </a:stretch>
          </p:blipFill>
          <p:spPr bwMode="auto">
            <a:xfrm>
              <a:off x="5076056" y="6093296"/>
              <a:ext cx="560687" cy="560687"/>
            </a:xfrm>
            <a:prstGeom prst="rect">
              <a:avLst/>
            </a:prstGeom>
            <a:noFill/>
          </p:spPr>
        </p:pic>
      </p:grpSp>
      <p:sp>
        <p:nvSpPr>
          <p:cNvPr id="2" name="1 Título"/>
          <p:cNvSpPr>
            <a:spLocks noGrp="1"/>
          </p:cNvSpPr>
          <p:nvPr>
            <p:ph type="title"/>
          </p:nvPr>
        </p:nvSpPr>
        <p:spPr/>
        <p:txBody>
          <a:bodyPr/>
          <a:lstStyle/>
          <a:p>
            <a:r>
              <a:rPr lang="es-ES" b="1" dirty="0" smtClean="0"/>
              <a:t>Elaboración del IVSD de síntesis</a:t>
            </a:r>
            <a:endParaRPr lang="es-AR"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127697545"/>
              </p:ext>
            </p:extLst>
          </p:nvPr>
        </p:nvGraphicFramePr>
        <p:xfrm>
          <a:off x="611560" y="1484784"/>
          <a:ext cx="5794276" cy="3888432"/>
        </p:xfrm>
        <a:graphic>
          <a:graphicData uri="http://schemas.openxmlformats.org/drawingml/2006/table">
            <a:tbl>
              <a:tblPr firstRow="1" firstCol="1" bandRow="1"/>
              <a:tblGrid>
                <a:gridCol w="570146"/>
                <a:gridCol w="870223"/>
                <a:gridCol w="870223"/>
                <a:gridCol w="870921"/>
                <a:gridCol w="870921"/>
                <a:gridCol w="870921"/>
                <a:gridCol w="870921"/>
              </a:tblGrid>
              <a:tr h="451225">
                <a:tc>
                  <a:txBody>
                    <a:bodyPr/>
                    <a:lstStyle/>
                    <a:p>
                      <a:pPr>
                        <a:lnSpc>
                          <a:spcPct val="115000"/>
                        </a:lnSpc>
                        <a:spcAft>
                          <a:spcPts val="0"/>
                        </a:spcAft>
                      </a:pPr>
                      <a:r>
                        <a:rPr lang="es-ES" sz="1400" dirty="0">
                          <a:effectLst/>
                          <a:latin typeface="Arial"/>
                          <a:ea typeface="Calibri"/>
                          <a:cs typeface="Times New Roman"/>
                        </a:rPr>
                        <a:t> </a:t>
                      </a:r>
                      <a:endParaRPr lang="es-AR" sz="1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lnSpc>
                          <a:spcPct val="115000"/>
                        </a:lnSpc>
                        <a:spcAft>
                          <a:spcPts val="0"/>
                        </a:spcAft>
                      </a:pPr>
                      <a:r>
                        <a:rPr lang="es-ES" sz="1600" b="1" dirty="0">
                          <a:effectLst/>
                          <a:latin typeface="Arial"/>
                          <a:ea typeface="Calibri"/>
                          <a:cs typeface="Times New Roman"/>
                        </a:rPr>
                        <a:t>IVSD Valores absolutos</a:t>
                      </a:r>
                      <a:endParaRPr lang="es-AR"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r>
              <a:tr h="622691">
                <a:tc rowSpan="6">
                  <a:txBody>
                    <a:bodyPr/>
                    <a:lstStyle/>
                    <a:p>
                      <a:pPr marL="71755" marR="71755" algn="ctr">
                        <a:lnSpc>
                          <a:spcPct val="115000"/>
                        </a:lnSpc>
                        <a:spcAft>
                          <a:spcPts val="0"/>
                        </a:spcAft>
                      </a:pPr>
                      <a:r>
                        <a:rPr lang="es-ES" sz="1600" b="1" dirty="0">
                          <a:effectLst/>
                          <a:latin typeface="Arial"/>
                          <a:ea typeface="Calibri"/>
                          <a:cs typeface="Times New Roman"/>
                        </a:rPr>
                        <a:t>IVSD Valores relativos</a:t>
                      </a:r>
                      <a:r>
                        <a:rPr lang="es-ES" sz="1400" b="1" dirty="0">
                          <a:effectLst/>
                          <a:latin typeface="Arial"/>
                          <a:ea typeface="Calibri"/>
                          <a:cs typeface="Times New Roman"/>
                        </a:rPr>
                        <a:t> </a:t>
                      </a:r>
                      <a:endParaRPr lang="es-AR" sz="1200" dirty="0">
                        <a:effectLst/>
                        <a:latin typeface="Calibri"/>
                        <a:ea typeface="Calibri"/>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a:ea typeface="Calibri"/>
                          <a:cs typeface="Times New Roman"/>
                        </a:rPr>
                        <a:t> </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1">
                          <a:effectLst/>
                          <a:latin typeface="Arial"/>
                          <a:ea typeface="Calibri"/>
                          <a:cs typeface="Times New Roman"/>
                        </a:rPr>
                        <a:t>MUY BAJO</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1">
                          <a:effectLst/>
                          <a:latin typeface="Arial"/>
                          <a:ea typeface="Calibri"/>
                          <a:cs typeface="Times New Roman"/>
                        </a:rPr>
                        <a:t>BAJO</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1">
                          <a:effectLst/>
                          <a:latin typeface="Arial"/>
                          <a:ea typeface="Calibri"/>
                          <a:cs typeface="Times New Roman"/>
                        </a:rPr>
                        <a:t>MEDIO</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1">
                          <a:effectLst/>
                          <a:latin typeface="Arial"/>
                          <a:ea typeface="Calibri"/>
                          <a:cs typeface="Times New Roman"/>
                        </a:rPr>
                        <a:t>ALTO</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b="1">
                          <a:effectLst/>
                          <a:latin typeface="Arial"/>
                          <a:ea typeface="Calibri"/>
                          <a:cs typeface="Times New Roman"/>
                        </a:rPr>
                        <a:t>MUY ALTO</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7254">
                <a:tc vMerge="1">
                  <a:txBody>
                    <a:bodyPr/>
                    <a:lstStyle/>
                    <a:p>
                      <a:endParaRPr lang="es-AR"/>
                    </a:p>
                  </a:txBody>
                  <a:tcPr/>
                </a:tc>
                <a:tc>
                  <a:txBody>
                    <a:bodyPr/>
                    <a:lstStyle/>
                    <a:p>
                      <a:pPr algn="ctr">
                        <a:lnSpc>
                          <a:spcPct val="115000"/>
                        </a:lnSpc>
                        <a:spcAft>
                          <a:spcPts val="0"/>
                        </a:spcAft>
                      </a:pPr>
                      <a:r>
                        <a:rPr lang="es-ES" sz="1400" b="1">
                          <a:effectLst/>
                          <a:latin typeface="Arial"/>
                          <a:ea typeface="Calibri"/>
                          <a:cs typeface="Times New Roman"/>
                        </a:rPr>
                        <a:t>MB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effectLst/>
                          <a:latin typeface="Arial"/>
                          <a:ea typeface="Calibri"/>
                          <a:cs typeface="Times New Roman"/>
                        </a:rPr>
                        <a:t>MB, MB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effectLst/>
                          <a:latin typeface="Arial"/>
                          <a:ea typeface="Calibri"/>
                          <a:cs typeface="Times New Roman"/>
                        </a:rPr>
                        <a:t>MB, 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effectLst/>
                          <a:latin typeface="Arial"/>
                          <a:ea typeface="Calibri"/>
                          <a:cs typeface="Times New Roman"/>
                        </a:rPr>
                        <a:t>MB, M</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2E2"/>
                    </a:solidFill>
                  </a:tcPr>
                </a:tc>
                <a:tc>
                  <a:txBody>
                    <a:bodyPr/>
                    <a:lstStyle/>
                    <a:p>
                      <a:pPr algn="ctr">
                        <a:lnSpc>
                          <a:spcPct val="115000"/>
                        </a:lnSpc>
                        <a:spcAft>
                          <a:spcPts val="0"/>
                        </a:spcAft>
                      </a:pPr>
                      <a:r>
                        <a:rPr lang="es-ES" sz="1200">
                          <a:effectLst/>
                          <a:latin typeface="Arial"/>
                          <a:ea typeface="Calibri"/>
                          <a:cs typeface="Times New Roman"/>
                        </a:rPr>
                        <a:t>MB, A</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2E2"/>
                    </a:solidFill>
                  </a:tcPr>
                </a:tc>
                <a:tc>
                  <a:txBody>
                    <a:bodyPr/>
                    <a:lstStyle/>
                    <a:p>
                      <a:pPr algn="ctr">
                        <a:lnSpc>
                          <a:spcPct val="115000"/>
                        </a:lnSpc>
                        <a:spcAft>
                          <a:spcPts val="0"/>
                        </a:spcAft>
                      </a:pPr>
                      <a:r>
                        <a:rPr lang="es-ES" sz="1200">
                          <a:effectLst/>
                          <a:latin typeface="Arial"/>
                          <a:ea typeface="Calibri"/>
                          <a:cs typeface="Times New Roman"/>
                        </a:rPr>
                        <a:t>MB, MA</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572089">
                <a:tc vMerge="1">
                  <a:txBody>
                    <a:bodyPr/>
                    <a:lstStyle/>
                    <a:p>
                      <a:endParaRPr lang="es-AR"/>
                    </a:p>
                  </a:txBody>
                  <a:tcPr/>
                </a:tc>
                <a:tc>
                  <a:txBody>
                    <a:bodyPr/>
                    <a:lstStyle/>
                    <a:p>
                      <a:pPr algn="ctr">
                        <a:lnSpc>
                          <a:spcPct val="115000"/>
                        </a:lnSpc>
                        <a:spcAft>
                          <a:spcPts val="0"/>
                        </a:spcAft>
                      </a:pPr>
                      <a:r>
                        <a:rPr lang="es-ES" sz="1400" b="1">
                          <a:effectLst/>
                          <a:latin typeface="Arial"/>
                          <a:ea typeface="Calibri"/>
                          <a:cs typeface="Times New Roman"/>
                        </a:rPr>
                        <a:t>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effectLst/>
                          <a:latin typeface="Arial"/>
                          <a:ea typeface="Calibri"/>
                          <a:cs typeface="Times New Roman"/>
                        </a:rPr>
                        <a:t>B, MB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effectLst/>
                          <a:latin typeface="Arial"/>
                          <a:ea typeface="Calibri"/>
                          <a:cs typeface="Times New Roman"/>
                        </a:rPr>
                        <a:t>B, 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2E2"/>
                    </a:solidFill>
                  </a:tcPr>
                </a:tc>
                <a:tc>
                  <a:txBody>
                    <a:bodyPr/>
                    <a:lstStyle/>
                    <a:p>
                      <a:pPr algn="ctr">
                        <a:lnSpc>
                          <a:spcPct val="115000"/>
                        </a:lnSpc>
                        <a:spcAft>
                          <a:spcPts val="0"/>
                        </a:spcAft>
                      </a:pPr>
                      <a:r>
                        <a:rPr lang="es-ES" sz="1200">
                          <a:effectLst/>
                          <a:latin typeface="Arial"/>
                          <a:ea typeface="Calibri"/>
                          <a:cs typeface="Times New Roman"/>
                        </a:rPr>
                        <a:t>B, M</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2E2"/>
                    </a:solidFill>
                  </a:tcPr>
                </a:tc>
                <a:tc>
                  <a:txBody>
                    <a:bodyPr/>
                    <a:lstStyle/>
                    <a:p>
                      <a:pPr algn="ctr">
                        <a:lnSpc>
                          <a:spcPct val="115000"/>
                        </a:lnSpc>
                        <a:spcAft>
                          <a:spcPts val="0"/>
                        </a:spcAft>
                      </a:pPr>
                      <a:r>
                        <a:rPr lang="es-ES" sz="1200">
                          <a:effectLst/>
                          <a:latin typeface="Arial"/>
                          <a:ea typeface="Calibri"/>
                          <a:cs typeface="Times New Roman"/>
                        </a:rPr>
                        <a:t>B, A</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S" sz="1200">
                          <a:effectLst/>
                          <a:latin typeface="Arial"/>
                          <a:ea typeface="Calibri"/>
                          <a:cs typeface="Times New Roman"/>
                        </a:rPr>
                        <a:t>B,MA</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557585">
                <a:tc vMerge="1">
                  <a:txBody>
                    <a:bodyPr/>
                    <a:lstStyle/>
                    <a:p>
                      <a:endParaRPr lang="es-AR"/>
                    </a:p>
                  </a:txBody>
                  <a:tcPr/>
                </a:tc>
                <a:tc>
                  <a:txBody>
                    <a:bodyPr/>
                    <a:lstStyle/>
                    <a:p>
                      <a:pPr algn="ctr">
                        <a:lnSpc>
                          <a:spcPct val="115000"/>
                        </a:lnSpc>
                        <a:spcAft>
                          <a:spcPts val="0"/>
                        </a:spcAft>
                      </a:pPr>
                      <a:r>
                        <a:rPr lang="es-ES" sz="1400" b="1">
                          <a:effectLst/>
                          <a:latin typeface="Arial"/>
                          <a:ea typeface="Calibri"/>
                          <a:cs typeface="Times New Roman"/>
                        </a:rPr>
                        <a:t>M</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effectLst/>
                          <a:latin typeface="Arial"/>
                          <a:ea typeface="Calibri"/>
                          <a:cs typeface="Times New Roman"/>
                        </a:rPr>
                        <a:t>M,MB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2E2"/>
                    </a:solidFill>
                  </a:tcPr>
                </a:tc>
                <a:tc>
                  <a:txBody>
                    <a:bodyPr/>
                    <a:lstStyle/>
                    <a:p>
                      <a:pPr algn="ctr">
                        <a:lnSpc>
                          <a:spcPct val="115000"/>
                        </a:lnSpc>
                        <a:spcAft>
                          <a:spcPts val="0"/>
                        </a:spcAft>
                      </a:pPr>
                      <a:r>
                        <a:rPr lang="es-ES" sz="1200">
                          <a:effectLst/>
                          <a:latin typeface="Arial"/>
                          <a:ea typeface="Calibri"/>
                          <a:cs typeface="Times New Roman"/>
                        </a:rPr>
                        <a:t>M, 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2E2"/>
                    </a:solidFill>
                  </a:tcPr>
                </a:tc>
                <a:tc>
                  <a:txBody>
                    <a:bodyPr/>
                    <a:lstStyle/>
                    <a:p>
                      <a:pPr algn="ctr">
                        <a:lnSpc>
                          <a:spcPct val="115000"/>
                        </a:lnSpc>
                        <a:spcAft>
                          <a:spcPts val="0"/>
                        </a:spcAft>
                      </a:pPr>
                      <a:r>
                        <a:rPr lang="es-ES" sz="1200">
                          <a:effectLst/>
                          <a:latin typeface="Arial"/>
                          <a:ea typeface="Calibri"/>
                          <a:cs typeface="Times New Roman"/>
                        </a:rPr>
                        <a:t>M, M</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S" sz="1200">
                          <a:effectLst/>
                          <a:latin typeface="Arial"/>
                          <a:ea typeface="Calibri"/>
                          <a:cs typeface="Times New Roman"/>
                        </a:rPr>
                        <a:t>M, A</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lnSpc>
                          <a:spcPct val="115000"/>
                        </a:lnSpc>
                        <a:spcAft>
                          <a:spcPts val="0"/>
                        </a:spcAft>
                      </a:pPr>
                      <a:r>
                        <a:rPr lang="es-ES" sz="1200">
                          <a:effectLst/>
                          <a:latin typeface="Arial"/>
                          <a:ea typeface="Calibri"/>
                          <a:cs typeface="Times New Roman"/>
                        </a:rPr>
                        <a:t>M,MA</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566449">
                <a:tc vMerge="1">
                  <a:txBody>
                    <a:bodyPr/>
                    <a:lstStyle/>
                    <a:p>
                      <a:endParaRPr lang="es-AR"/>
                    </a:p>
                  </a:txBody>
                  <a:tcPr/>
                </a:tc>
                <a:tc>
                  <a:txBody>
                    <a:bodyPr/>
                    <a:lstStyle/>
                    <a:p>
                      <a:pPr algn="ctr">
                        <a:lnSpc>
                          <a:spcPct val="115000"/>
                        </a:lnSpc>
                        <a:spcAft>
                          <a:spcPts val="0"/>
                        </a:spcAft>
                      </a:pPr>
                      <a:r>
                        <a:rPr lang="es-ES" sz="1400" b="1">
                          <a:effectLst/>
                          <a:latin typeface="Arial"/>
                          <a:ea typeface="Calibri"/>
                          <a:cs typeface="Times New Roman"/>
                        </a:rPr>
                        <a:t>A</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effectLst/>
                          <a:latin typeface="Arial"/>
                          <a:ea typeface="Calibri"/>
                          <a:cs typeface="Times New Roman"/>
                        </a:rPr>
                        <a:t>A, MB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2E2"/>
                    </a:solidFill>
                  </a:tcPr>
                </a:tc>
                <a:tc>
                  <a:txBody>
                    <a:bodyPr/>
                    <a:lstStyle/>
                    <a:p>
                      <a:pPr algn="ctr">
                        <a:lnSpc>
                          <a:spcPct val="115000"/>
                        </a:lnSpc>
                        <a:spcAft>
                          <a:spcPts val="0"/>
                        </a:spcAft>
                      </a:pPr>
                      <a:r>
                        <a:rPr lang="es-ES" sz="1200">
                          <a:effectLst/>
                          <a:latin typeface="Arial"/>
                          <a:ea typeface="Calibri"/>
                          <a:cs typeface="Times New Roman"/>
                        </a:rPr>
                        <a:t>A, 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S" sz="1200">
                          <a:effectLst/>
                          <a:latin typeface="Arial"/>
                          <a:ea typeface="Calibri"/>
                          <a:cs typeface="Times New Roman"/>
                        </a:rPr>
                        <a:t>A, M</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lnSpc>
                          <a:spcPct val="115000"/>
                        </a:lnSpc>
                        <a:spcAft>
                          <a:spcPts val="0"/>
                        </a:spcAft>
                      </a:pPr>
                      <a:r>
                        <a:rPr lang="es-ES" sz="1200">
                          <a:effectLst/>
                          <a:latin typeface="Arial"/>
                          <a:ea typeface="Calibri"/>
                          <a:cs typeface="Times New Roman"/>
                        </a:rPr>
                        <a:t>A, A</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lnSpc>
                          <a:spcPct val="115000"/>
                        </a:lnSpc>
                        <a:spcAft>
                          <a:spcPts val="0"/>
                        </a:spcAft>
                      </a:pPr>
                      <a:r>
                        <a:rPr lang="es-ES" sz="1200">
                          <a:solidFill>
                            <a:srgbClr val="FFFFFF"/>
                          </a:solidFill>
                          <a:effectLst/>
                          <a:latin typeface="Arial"/>
                          <a:ea typeface="Calibri"/>
                          <a:cs typeface="Times New Roman"/>
                        </a:rPr>
                        <a:t>A, MA</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D4D4D"/>
                    </a:solidFill>
                  </a:tcPr>
                </a:tc>
              </a:tr>
              <a:tr h="551139">
                <a:tc vMerge="1">
                  <a:txBody>
                    <a:bodyPr/>
                    <a:lstStyle/>
                    <a:p>
                      <a:endParaRPr lang="es-AR"/>
                    </a:p>
                  </a:txBody>
                  <a:tcPr/>
                </a:tc>
                <a:tc>
                  <a:txBody>
                    <a:bodyPr/>
                    <a:lstStyle/>
                    <a:p>
                      <a:pPr algn="ctr">
                        <a:lnSpc>
                          <a:spcPct val="115000"/>
                        </a:lnSpc>
                        <a:spcAft>
                          <a:spcPts val="0"/>
                        </a:spcAft>
                      </a:pPr>
                      <a:r>
                        <a:rPr lang="es-ES" sz="1400" b="1">
                          <a:effectLst/>
                          <a:latin typeface="Arial"/>
                          <a:ea typeface="Calibri"/>
                          <a:cs typeface="Times New Roman"/>
                        </a:rPr>
                        <a:t>MA</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a:effectLst/>
                          <a:latin typeface="Arial"/>
                          <a:ea typeface="Calibri"/>
                          <a:cs typeface="Times New Roman"/>
                        </a:rPr>
                        <a:t>MA, MB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S" sz="1200">
                          <a:effectLst/>
                          <a:latin typeface="Arial"/>
                          <a:ea typeface="Calibri"/>
                          <a:cs typeface="Times New Roman"/>
                        </a:rPr>
                        <a:t>MA, B</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lnSpc>
                          <a:spcPct val="115000"/>
                        </a:lnSpc>
                        <a:spcAft>
                          <a:spcPts val="0"/>
                        </a:spcAft>
                      </a:pPr>
                      <a:r>
                        <a:rPr lang="es-ES" sz="1200">
                          <a:effectLst/>
                          <a:latin typeface="Arial"/>
                          <a:ea typeface="Calibri"/>
                          <a:cs typeface="Times New Roman"/>
                        </a:rPr>
                        <a:t>MA, M</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lnSpc>
                          <a:spcPct val="115000"/>
                        </a:lnSpc>
                        <a:spcAft>
                          <a:spcPts val="0"/>
                        </a:spcAft>
                      </a:pPr>
                      <a:r>
                        <a:rPr lang="es-ES" sz="1200">
                          <a:solidFill>
                            <a:srgbClr val="FFFFFF"/>
                          </a:solidFill>
                          <a:effectLst/>
                          <a:latin typeface="Arial"/>
                          <a:ea typeface="Calibri"/>
                          <a:cs typeface="Times New Roman"/>
                        </a:rPr>
                        <a:t>MA, A</a:t>
                      </a:r>
                      <a:endParaRPr lang="es-AR" sz="12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D4D4D"/>
                    </a:solidFill>
                  </a:tcPr>
                </a:tc>
                <a:tc>
                  <a:txBody>
                    <a:bodyPr/>
                    <a:lstStyle/>
                    <a:p>
                      <a:pPr>
                        <a:lnSpc>
                          <a:spcPct val="115000"/>
                        </a:lnSpc>
                        <a:spcAft>
                          <a:spcPts val="0"/>
                        </a:spcAft>
                      </a:pPr>
                      <a:r>
                        <a:rPr lang="es-ES" sz="1200" dirty="0">
                          <a:solidFill>
                            <a:srgbClr val="FFFFFF"/>
                          </a:solidFill>
                          <a:effectLst/>
                          <a:latin typeface="Arial"/>
                          <a:ea typeface="Calibri"/>
                          <a:cs typeface="Times New Roman"/>
                        </a:rPr>
                        <a:t>MA,MA</a:t>
                      </a:r>
                      <a:endParaRPr lang="es-AR" sz="12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D4D4D"/>
                    </a:solidFill>
                  </a:tcP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069350171"/>
              </p:ext>
            </p:extLst>
          </p:nvPr>
        </p:nvGraphicFramePr>
        <p:xfrm>
          <a:off x="6859966" y="3060830"/>
          <a:ext cx="1728191" cy="2240378"/>
        </p:xfrm>
        <a:graphic>
          <a:graphicData uri="http://schemas.openxmlformats.org/drawingml/2006/table">
            <a:tbl>
              <a:tblPr firstRow="1" firstCol="1" bandRow="1"/>
              <a:tblGrid>
                <a:gridCol w="660203"/>
                <a:gridCol w="1067988"/>
              </a:tblGrid>
              <a:tr h="459994">
                <a:tc>
                  <a:txBody>
                    <a:bodyPr/>
                    <a:lstStyle/>
                    <a:p>
                      <a:pPr>
                        <a:lnSpc>
                          <a:spcPct val="115000"/>
                        </a:lnSpc>
                        <a:spcAft>
                          <a:spcPts val="0"/>
                        </a:spcAft>
                      </a:pPr>
                      <a:r>
                        <a:rPr lang="es-ES" sz="1200">
                          <a:effectLst/>
                          <a:latin typeface="Arial"/>
                          <a:ea typeface="Calibri"/>
                          <a:cs typeface="Times New Roman"/>
                        </a:rPr>
                        <a:t> </a:t>
                      </a:r>
                      <a:endParaRPr lang="es-AR"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b="1" dirty="0">
                          <a:effectLst/>
                          <a:latin typeface="Arial"/>
                          <a:ea typeface="Calibri"/>
                          <a:cs typeface="Times New Roman"/>
                        </a:rPr>
                        <a:t>VS muy baja</a:t>
                      </a:r>
                      <a:endParaRPr lang="es-AR" sz="12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096">
                <a:tc>
                  <a:txBody>
                    <a:bodyPr/>
                    <a:lstStyle/>
                    <a:p>
                      <a:pPr>
                        <a:lnSpc>
                          <a:spcPct val="115000"/>
                        </a:lnSpc>
                        <a:spcAft>
                          <a:spcPts val="0"/>
                        </a:spcAft>
                      </a:pPr>
                      <a:r>
                        <a:rPr lang="es-ES" sz="1200">
                          <a:effectLst/>
                          <a:latin typeface="Arial"/>
                          <a:ea typeface="Calibri"/>
                          <a:cs typeface="Times New Roman"/>
                        </a:rPr>
                        <a:t> </a:t>
                      </a:r>
                      <a:endParaRPr lang="es-AR"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s-ES" sz="1200" b="1" dirty="0">
                          <a:effectLst/>
                          <a:latin typeface="Arial"/>
                          <a:ea typeface="Calibri"/>
                          <a:cs typeface="Times New Roman"/>
                        </a:rPr>
                        <a:t>VS baja</a:t>
                      </a:r>
                      <a:endParaRPr lang="es-AR" sz="12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096">
                <a:tc>
                  <a:txBody>
                    <a:bodyPr/>
                    <a:lstStyle/>
                    <a:p>
                      <a:pPr>
                        <a:lnSpc>
                          <a:spcPct val="115000"/>
                        </a:lnSpc>
                        <a:spcAft>
                          <a:spcPts val="0"/>
                        </a:spcAft>
                      </a:pPr>
                      <a:r>
                        <a:rPr lang="es-ES" sz="1200">
                          <a:effectLst/>
                          <a:latin typeface="Arial"/>
                          <a:ea typeface="Calibri"/>
                          <a:cs typeface="Times New Roman"/>
                        </a:rPr>
                        <a:t> </a:t>
                      </a:r>
                      <a:endParaRPr lang="es-AR"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s-ES" sz="1200" b="1" dirty="0">
                          <a:effectLst/>
                          <a:latin typeface="Arial"/>
                          <a:ea typeface="Calibri"/>
                          <a:cs typeface="Times New Roman"/>
                        </a:rPr>
                        <a:t>VS media</a:t>
                      </a:r>
                      <a:endParaRPr lang="es-AR" sz="12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096">
                <a:tc>
                  <a:txBody>
                    <a:bodyPr/>
                    <a:lstStyle/>
                    <a:p>
                      <a:pPr>
                        <a:lnSpc>
                          <a:spcPct val="115000"/>
                        </a:lnSpc>
                        <a:spcAft>
                          <a:spcPts val="0"/>
                        </a:spcAft>
                      </a:pPr>
                      <a:r>
                        <a:rPr lang="es-ES" sz="1200">
                          <a:effectLst/>
                          <a:latin typeface="Arial"/>
                          <a:ea typeface="Calibri"/>
                          <a:cs typeface="Times New Roman"/>
                        </a:rPr>
                        <a:t> </a:t>
                      </a:r>
                      <a:endParaRPr lang="es-AR"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nSpc>
                          <a:spcPct val="115000"/>
                        </a:lnSpc>
                        <a:spcAft>
                          <a:spcPts val="0"/>
                        </a:spcAft>
                      </a:pPr>
                      <a:r>
                        <a:rPr lang="es-ES" sz="1200" b="1" dirty="0">
                          <a:effectLst/>
                          <a:latin typeface="Arial"/>
                          <a:ea typeface="Calibri"/>
                          <a:cs typeface="Times New Roman"/>
                        </a:rPr>
                        <a:t>VS alta</a:t>
                      </a:r>
                      <a:endParaRPr lang="es-AR" sz="12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096">
                <a:tc>
                  <a:txBody>
                    <a:bodyPr/>
                    <a:lstStyle/>
                    <a:p>
                      <a:pPr>
                        <a:lnSpc>
                          <a:spcPct val="115000"/>
                        </a:lnSpc>
                        <a:spcAft>
                          <a:spcPts val="0"/>
                        </a:spcAft>
                      </a:pPr>
                      <a:r>
                        <a:rPr lang="es-ES" sz="1200">
                          <a:effectLst/>
                          <a:latin typeface="Arial"/>
                          <a:ea typeface="Calibri"/>
                          <a:cs typeface="Times New Roman"/>
                        </a:rPr>
                        <a:t> </a:t>
                      </a:r>
                      <a:endParaRPr lang="es-AR" sz="1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D4D4D"/>
                    </a:solidFill>
                  </a:tcPr>
                </a:tc>
                <a:tc>
                  <a:txBody>
                    <a:bodyPr/>
                    <a:lstStyle/>
                    <a:p>
                      <a:pPr>
                        <a:lnSpc>
                          <a:spcPct val="115000"/>
                        </a:lnSpc>
                        <a:spcAft>
                          <a:spcPts val="0"/>
                        </a:spcAft>
                      </a:pPr>
                      <a:r>
                        <a:rPr lang="es-ES" sz="1200" b="1" dirty="0">
                          <a:effectLst/>
                          <a:latin typeface="Arial"/>
                          <a:ea typeface="Calibri"/>
                          <a:cs typeface="Times New Roman"/>
                        </a:rPr>
                        <a:t>VS muy alta</a:t>
                      </a:r>
                      <a:endParaRPr lang="es-AR" sz="12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845905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s-AR">
              <a:solidFill>
                <a:prstClr val="black"/>
              </a:solidFill>
              <a:latin typeface="Calibri"/>
            </a:endParaRPr>
          </a:p>
        </p:txBody>
      </p:sp>
      <p:sp>
        <p:nvSpPr>
          <p:cNvPr id="1029" name="Rectangle 5"/>
          <p:cNvSpPr>
            <a:spLocks noChangeArrowheads="1"/>
          </p:cNvSpPr>
          <p:nvPr/>
        </p:nvSpPr>
        <p:spPr bwMode="auto">
          <a:xfrm>
            <a:off x="0" y="1269370"/>
            <a:ext cx="1877437"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s-AR" sz="1100">
                <a:solidFill>
                  <a:prstClr val="black"/>
                </a:solidFill>
                <a:latin typeface="Arial" pitchFamily="34" charset="0"/>
                <a:ea typeface="Calibri" pitchFamily="34" charset="0"/>
                <a:cs typeface="Times New Roman" pitchFamily="18" charset="0"/>
              </a:rPr>
              <a:t>                                            </a:t>
            </a:r>
            <a:endParaRPr lang="es-AR">
              <a:solidFill>
                <a:prstClr val="black"/>
              </a:solidFill>
              <a:latin typeface="Arial" pitchFamily="34" charset="0"/>
              <a:cs typeface="Arial" pitchFamily="34" charset="0"/>
            </a:endParaRPr>
          </a:p>
        </p:txBody>
      </p:sp>
      <p:sp>
        <p:nvSpPr>
          <p:cNvPr id="1030" name="Rectangle 6"/>
          <p:cNvSpPr>
            <a:spLocks noChangeArrowheads="1"/>
          </p:cNvSpPr>
          <p:nvPr/>
        </p:nvSpPr>
        <p:spPr bwMode="auto">
          <a:xfrm>
            <a:off x="1" y="2069470"/>
            <a:ext cx="1646605"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s-AR" sz="1100">
                <a:solidFill>
                  <a:prstClr val="black"/>
                </a:solidFill>
                <a:latin typeface="Arial" pitchFamily="34" charset="0"/>
                <a:ea typeface="Calibri" pitchFamily="34" charset="0"/>
                <a:cs typeface="Times New Roman" pitchFamily="18" charset="0"/>
              </a:rPr>
              <a:t>                                      </a:t>
            </a:r>
            <a:endParaRPr lang="es-AR">
              <a:solidFill>
                <a:prstClr val="black"/>
              </a:solidFill>
              <a:latin typeface="Arial" pitchFamily="34" charset="0"/>
              <a:cs typeface="Arial" pitchFamily="34" charset="0"/>
            </a:endParaRPr>
          </a:p>
        </p:txBody>
      </p:sp>
      <p:pic>
        <p:nvPicPr>
          <p:cNvPr id="17" name="16 Marcador de contenido" descr="D:\0Documents\000 Tercera Comunicacion Nacional\0 Mapas y bases\99 IVSD\IVSDSintesisDepto200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365630"/>
            <a:ext cx="3960440" cy="5447746"/>
          </a:xfrm>
          <a:prstGeom prst="rect">
            <a:avLst/>
          </a:prstGeom>
          <a:noFill/>
          <a:ln>
            <a:noFill/>
          </a:ln>
        </p:spPr>
      </p:pic>
      <p:pic>
        <p:nvPicPr>
          <p:cNvPr id="18" name="17 Imagen" descr="D:\0Documents\000 Tercera Comunicacion Nacional\0 Mapas y bases\99 IVSD\IVSDSintesisDepto20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4" y="1412779"/>
            <a:ext cx="3887950" cy="5400599"/>
          </a:xfrm>
          <a:prstGeom prst="rect">
            <a:avLst/>
          </a:prstGeom>
          <a:noFill/>
          <a:ln>
            <a:noFill/>
          </a:ln>
        </p:spPr>
      </p:pic>
      <p:sp>
        <p:nvSpPr>
          <p:cNvPr id="2" name="1 Título"/>
          <p:cNvSpPr>
            <a:spLocks noGrp="1"/>
          </p:cNvSpPr>
          <p:nvPr>
            <p:ph type="title"/>
          </p:nvPr>
        </p:nvSpPr>
        <p:spPr>
          <a:xfrm>
            <a:off x="251520" y="116632"/>
            <a:ext cx="7416824" cy="1143000"/>
          </a:xfrm>
        </p:spPr>
        <p:txBody>
          <a:bodyPr>
            <a:noAutofit/>
          </a:bodyPr>
          <a:lstStyle/>
          <a:p>
            <a:pPr algn="l"/>
            <a:r>
              <a:rPr lang="es-ES" sz="2400" b="1" dirty="0" smtClean="0"/>
              <a:t>Resultado</a:t>
            </a:r>
            <a:r>
              <a:rPr lang="es-ES" sz="2400" dirty="0" smtClean="0"/>
              <a:t>: </a:t>
            </a:r>
            <a:r>
              <a:rPr lang="es-ES" sz="2400" dirty="0"/>
              <a:t>Atlas de Vulnerabilidad Social frente a CC </a:t>
            </a:r>
            <a:r>
              <a:rPr lang="es-ES" sz="2400" dirty="0" smtClean="0"/>
              <a:t>(172 </a:t>
            </a:r>
            <a:r>
              <a:rPr lang="es-ES" sz="2400" dirty="0"/>
              <a:t>mapas + 14 mapas </a:t>
            </a:r>
            <a:r>
              <a:rPr lang="es-ES" sz="2400" dirty="0" smtClean="0"/>
              <a:t>temáticos + base </a:t>
            </a:r>
            <a:r>
              <a:rPr lang="es-ES" sz="2400" dirty="0"/>
              <a:t>de aspectos socioeconómicos </a:t>
            </a:r>
            <a:r>
              <a:rPr lang="es-ES" sz="2400" dirty="0" smtClean="0"/>
              <a:t>años 2001 </a:t>
            </a:r>
            <a:r>
              <a:rPr lang="es-ES" sz="2400" dirty="0"/>
              <a:t>y 2010</a:t>
            </a:r>
            <a:endParaRPr lang="es-AR" sz="24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637" y="39742"/>
            <a:ext cx="1884363"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8174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844824"/>
            <a:ext cx="3096344" cy="4797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1844824"/>
            <a:ext cx="3156333" cy="479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844824"/>
            <a:ext cx="3168352"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Título"/>
          <p:cNvSpPr>
            <a:spLocks noGrp="1"/>
          </p:cNvSpPr>
          <p:nvPr>
            <p:ph type="title"/>
          </p:nvPr>
        </p:nvSpPr>
        <p:spPr/>
        <p:txBody>
          <a:bodyPr/>
          <a:lstStyle/>
          <a:p>
            <a:r>
              <a:rPr lang="es-ES" b="1" dirty="0" smtClean="0"/>
              <a:t>B. Índices CIMA por departamentos</a:t>
            </a:r>
            <a:endParaRPr lang="es-AR" b="1"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9637" y="0"/>
            <a:ext cx="1884363"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30922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1029" name="Rectangle 5"/>
          <p:cNvSpPr>
            <a:spLocks noChangeArrowheads="1"/>
          </p:cNvSpPr>
          <p:nvPr/>
        </p:nvSpPr>
        <p:spPr bwMode="auto">
          <a:xfrm>
            <a:off x="0" y="1400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2200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10 Rectángulo redondeado"/>
          <p:cNvSpPr/>
          <p:nvPr/>
        </p:nvSpPr>
        <p:spPr>
          <a:xfrm>
            <a:off x="179512" y="188640"/>
            <a:ext cx="8712968" cy="5832648"/>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12" name="11 Grupo"/>
          <p:cNvGrpSpPr/>
          <p:nvPr/>
        </p:nvGrpSpPr>
        <p:grpSpPr>
          <a:xfrm>
            <a:off x="5076056" y="6093296"/>
            <a:ext cx="3884228" cy="609698"/>
            <a:chOff x="5076056" y="6093296"/>
            <a:chExt cx="3884228" cy="609698"/>
          </a:xfrm>
        </p:grpSpPr>
        <p:pic>
          <p:nvPicPr>
            <p:cNvPr id="13" name="12 Imagen" descr="3ra.png"/>
            <p:cNvPicPr>
              <a:picLocks noChangeAspect="1"/>
            </p:cNvPicPr>
            <p:nvPr/>
          </p:nvPicPr>
          <p:blipFill>
            <a:blip r:embed="rId2" cstate="print"/>
            <a:stretch>
              <a:fillRect/>
            </a:stretch>
          </p:blipFill>
          <p:spPr>
            <a:xfrm>
              <a:off x="6516216" y="6093296"/>
              <a:ext cx="576064" cy="576064"/>
            </a:xfrm>
            <a:prstGeom prst="rect">
              <a:avLst/>
            </a:prstGeom>
          </p:spPr>
        </p:pic>
        <p:pic>
          <p:nvPicPr>
            <p:cNvPr id="14" name="13 Imagen" descr="Log_SAyDS_02_200.jpg"/>
            <p:cNvPicPr>
              <a:picLocks noChangeAspect="1"/>
            </p:cNvPicPr>
            <p:nvPr/>
          </p:nvPicPr>
          <p:blipFill>
            <a:blip r:embed="rId3" cstate="print"/>
            <a:stretch>
              <a:fillRect/>
            </a:stretch>
          </p:blipFill>
          <p:spPr>
            <a:xfrm>
              <a:off x="7202414" y="6122727"/>
              <a:ext cx="1757870" cy="474625"/>
            </a:xfrm>
            <a:prstGeom prst="rect">
              <a:avLst/>
            </a:prstGeom>
          </p:spPr>
        </p:pic>
        <p:pic>
          <p:nvPicPr>
            <p:cNvPr id="15" name="Imagen 16" descr="BIRF"/>
            <p:cNvPicPr>
              <a:picLocks noChangeAspect="1" noChangeArrowheads="1"/>
            </p:cNvPicPr>
            <p:nvPr/>
          </p:nvPicPr>
          <p:blipFill>
            <a:blip r:embed="rId4" cstate="print"/>
            <a:srcRect/>
            <a:stretch>
              <a:fillRect/>
            </a:stretch>
          </p:blipFill>
          <p:spPr bwMode="auto">
            <a:xfrm>
              <a:off x="5796136" y="6093296"/>
              <a:ext cx="609698" cy="609698"/>
            </a:xfrm>
            <a:prstGeom prst="rect">
              <a:avLst/>
            </a:prstGeom>
            <a:noFill/>
          </p:spPr>
        </p:pic>
        <p:pic>
          <p:nvPicPr>
            <p:cNvPr id="16" name="Imagen 18" descr="fmam"/>
            <p:cNvPicPr>
              <a:picLocks noChangeAspect="1" noChangeArrowheads="1"/>
            </p:cNvPicPr>
            <p:nvPr/>
          </p:nvPicPr>
          <p:blipFill>
            <a:blip r:embed="rId5" cstate="print"/>
            <a:srcRect/>
            <a:stretch>
              <a:fillRect/>
            </a:stretch>
          </p:blipFill>
          <p:spPr bwMode="auto">
            <a:xfrm>
              <a:off x="5076056" y="6093296"/>
              <a:ext cx="560687" cy="560687"/>
            </a:xfrm>
            <a:prstGeom prst="rect">
              <a:avLst/>
            </a:prstGeom>
            <a:noFill/>
          </p:spPr>
        </p:pic>
      </p:grpSp>
      <p:sp>
        <p:nvSpPr>
          <p:cNvPr id="4" name="3 Título"/>
          <p:cNvSpPr>
            <a:spLocks noGrp="1"/>
          </p:cNvSpPr>
          <p:nvPr>
            <p:ph type="title"/>
          </p:nvPr>
        </p:nvSpPr>
        <p:spPr/>
        <p:txBody>
          <a:bodyPr/>
          <a:lstStyle/>
          <a:p>
            <a:r>
              <a:rPr lang="es-ES" b="1" dirty="0" smtClean="0">
                <a:solidFill>
                  <a:srgbClr val="7030A0"/>
                </a:solidFill>
              </a:rPr>
              <a:t>C. Riesgo en Argentina </a:t>
            </a:r>
            <a:br>
              <a:rPr lang="es-ES" b="1" dirty="0" smtClean="0">
                <a:solidFill>
                  <a:srgbClr val="7030A0"/>
                </a:solidFill>
              </a:rPr>
            </a:br>
            <a:r>
              <a:rPr lang="es-ES" b="1" dirty="0" smtClean="0">
                <a:solidFill>
                  <a:srgbClr val="7030A0"/>
                </a:solidFill>
              </a:rPr>
              <a:t>por CC</a:t>
            </a:r>
            <a:endParaRPr lang="es-AR" b="1" dirty="0">
              <a:solidFill>
                <a:srgbClr val="7030A0"/>
              </a:solidFill>
            </a:endParaRPr>
          </a:p>
        </p:txBody>
      </p:sp>
      <p:sp>
        <p:nvSpPr>
          <p:cNvPr id="3" name="2 Subtítulo"/>
          <p:cNvSpPr>
            <a:spLocks noGrp="1"/>
          </p:cNvSpPr>
          <p:nvPr>
            <p:ph idx="1"/>
          </p:nvPr>
        </p:nvSpPr>
        <p:spPr>
          <a:xfrm>
            <a:off x="755576" y="1600200"/>
            <a:ext cx="7560840" cy="4525963"/>
          </a:xfrm>
        </p:spPr>
        <p:txBody>
          <a:bodyPr>
            <a:normAutofit fontScale="92500"/>
          </a:bodyPr>
          <a:lstStyle/>
          <a:p>
            <a:pPr fontAlgn="base">
              <a:lnSpc>
                <a:spcPct val="90000"/>
              </a:lnSpc>
              <a:spcAft>
                <a:spcPct val="0"/>
              </a:spcAft>
            </a:pPr>
            <a:r>
              <a:rPr lang="es-ES" altLang="es-AR" sz="3600" dirty="0" smtClean="0">
                <a:cs typeface="Arial"/>
              </a:rPr>
              <a:t>Es un e</a:t>
            </a:r>
            <a:r>
              <a:rPr lang="es-ES" altLang="es-AR" sz="3600" kern="0" dirty="0" smtClean="0">
                <a:cs typeface="Arial"/>
              </a:rPr>
              <a:t>jercicio </a:t>
            </a:r>
            <a:r>
              <a:rPr lang="es-ES" altLang="es-AR" sz="3600" kern="0" dirty="0">
                <a:cs typeface="Arial"/>
              </a:rPr>
              <a:t>eminentemente cualitativo.</a:t>
            </a:r>
          </a:p>
          <a:p>
            <a:pPr fontAlgn="base">
              <a:lnSpc>
                <a:spcPct val="90000"/>
              </a:lnSpc>
              <a:spcAft>
                <a:spcPct val="0"/>
              </a:spcAft>
            </a:pPr>
            <a:r>
              <a:rPr lang="es-ES" altLang="es-AR" sz="3600" kern="0" dirty="0" smtClean="0">
                <a:cs typeface="Arial"/>
              </a:rPr>
              <a:t>Se realiza por combinación de vulnerabilidad social y peligrosidades específicas.</a:t>
            </a:r>
          </a:p>
          <a:p>
            <a:pPr lvl="0" fontAlgn="base">
              <a:lnSpc>
                <a:spcPct val="90000"/>
              </a:lnSpc>
              <a:spcAft>
                <a:spcPct val="0"/>
              </a:spcAft>
            </a:pPr>
            <a:r>
              <a:rPr lang="es-ES" altLang="es-AR" sz="3600" kern="0" dirty="0" smtClean="0">
                <a:cs typeface="Arial"/>
              </a:rPr>
              <a:t>Mediante la elaboración de matrices de riesgo, una por cada peligrosidad, utilizando el IVSD de </a:t>
            </a:r>
            <a:r>
              <a:rPr lang="es-ES" altLang="es-AR" sz="3600" kern="0" dirty="0">
                <a:cs typeface="Arial"/>
              </a:rPr>
              <a:t>síntesis para </a:t>
            </a:r>
            <a:r>
              <a:rPr lang="es-ES" altLang="es-AR" sz="3600" kern="0" dirty="0" smtClean="0">
                <a:cs typeface="Arial"/>
              </a:rPr>
              <a:t>2010, por departamentos.</a:t>
            </a:r>
          </a:p>
          <a:p>
            <a:pPr marL="342900" lvl="0" indent="-342900" fontAlgn="base">
              <a:lnSpc>
                <a:spcPct val="90000"/>
              </a:lnSpc>
              <a:spcAft>
                <a:spcPct val="0"/>
              </a:spcAft>
            </a:pPr>
            <a:endParaRPr lang="es-ES" altLang="es-AR" sz="4000" kern="0" dirty="0">
              <a:solidFill>
                <a:srgbClr val="333399"/>
              </a:solidFill>
              <a:latin typeface="Monotype Corsiva" pitchFamily="66" charset="0"/>
              <a:cs typeface="Arial"/>
            </a:endParaRPr>
          </a:p>
          <a:p>
            <a:pPr marL="342900" lvl="0" indent="-342900" fontAlgn="base">
              <a:lnSpc>
                <a:spcPct val="90000"/>
              </a:lnSpc>
              <a:spcAft>
                <a:spcPct val="0"/>
              </a:spcAft>
            </a:pPr>
            <a:endParaRPr lang="es-AR" altLang="es-AR" sz="4000" kern="0" dirty="0">
              <a:solidFill>
                <a:srgbClr val="333399"/>
              </a:solidFill>
              <a:latin typeface="Monotype Corsiva" pitchFamily="66" charset="0"/>
              <a:cs typeface="Arial"/>
            </a:endParaRPr>
          </a:p>
          <a:p>
            <a:endParaRPr lang="es-AR"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60929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1029" name="Rectangle 5"/>
          <p:cNvSpPr>
            <a:spLocks noChangeArrowheads="1"/>
          </p:cNvSpPr>
          <p:nvPr/>
        </p:nvSpPr>
        <p:spPr bwMode="auto">
          <a:xfrm>
            <a:off x="0" y="1400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2200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10 Rectángulo redondeado"/>
          <p:cNvSpPr/>
          <p:nvPr/>
        </p:nvSpPr>
        <p:spPr>
          <a:xfrm>
            <a:off x="179512" y="188640"/>
            <a:ext cx="8712968" cy="5832648"/>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nvGrpSpPr>
          <p:cNvPr id="12" name="11 Grupo"/>
          <p:cNvGrpSpPr/>
          <p:nvPr/>
        </p:nvGrpSpPr>
        <p:grpSpPr>
          <a:xfrm>
            <a:off x="5076056" y="6093296"/>
            <a:ext cx="3884228" cy="609698"/>
            <a:chOff x="5076056" y="6093296"/>
            <a:chExt cx="3884228" cy="609698"/>
          </a:xfrm>
        </p:grpSpPr>
        <p:pic>
          <p:nvPicPr>
            <p:cNvPr id="13" name="12 Imagen" descr="3ra.png"/>
            <p:cNvPicPr>
              <a:picLocks noChangeAspect="1"/>
            </p:cNvPicPr>
            <p:nvPr/>
          </p:nvPicPr>
          <p:blipFill>
            <a:blip r:embed="rId2" cstate="print"/>
            <a:stretch>
              <a:fillRect/>
            </a:stretch>
          </p:blipFill>
          <p:spPr>
            <a:xfrm>
              <a:off x="6516216" y="6093296"/>
              <a:ext cx="576064" cy="576064"/>
            </a:xfrm>
            <a:prstGeom prst="rect">
              <a:avLst/>
            </a:prstGeom>
          </p:spPr>
        </p:pic>
        <p:pic>
          <p:nvPicPr>
            <p:cNvPr id="14" name="13 Imagen" descr="Log_SAyDS_02_200.jpg"/>
            <p:cNvPicPr>
              <a:picLocks noChangeAspect="1"/>
            </p:cNvPicPr>
            <p:nvPr/>
          </p:nvPicPr>
          <p:blipFill>
            <a:blip r:embed="rId3" cstate="print"/>
            <a:stretch>
              <a:fillRect/>
            </a:stretch>
          </p:blipFill>
          <p:spPr>
            <a:xfrm>
              <a:off x="7202414" y="6122727"/>
              <a:ext cx="1757870" cy="474625"/>
            </a:xfrm>
            <a:prstGeom prst="rect">
              <a:avLst/>
            </a:prstGeom>
          </p:spPr>
        </p:pic>
        <p:pic>
          <p:nvPicPr>
            <p:cNvPr id="15" name="Imagen 16" descr="BIRF"/>
            <p:cNvPicPr>
              <a:picLocks noChangeAspect="1" noChangeArrowheads="1"/>
            </p:cNvPicPr>
            <p:nvPr/>
          </p:nvPicPr>
          <p:blipFill>
            <a:blip r:embed="rId4" cstate="print"/>
            <a:srcRect/>
            <a:stretch>
              <a:fillRect/>
            </a:stretch>
          </p:blipFill>
          <p:spPr bwMode="auto">
            <a:xfrm>
              <a:off x="5796136" y="6093296"/>
              <a:ext cx="609698" cy="609698"/>
            </a:xfrm>
            <a:prstGeom prst="rect">
              <a:avLst/>
            </a:prstGeom>
            <a:noFill/>
          </p:spPr>
        </p:pic>
        <p:pic>
          <p:nvPicPr>
            <p:cNvPr id="16" name="Imagen 18" descr="fmam"/>
            <p:cNvPicPr>
              <a:picLocks noChangeAspect="1" noChangeArrowheads="1"/>
            </p:cNvPicPr>
            <p:nvPr/>
          </p:nvPicPr>
          <p:blipFill>
            <a:blip r:embed="rId5" cstate="print"/>
            <a:srcRect/>
            <a:stretch>
              <a:fillRect/>
            </a:stretch>
          </p:blipFill>
          <p:spPr bwMode="auto">
            <a:xfrm>
              <a:off x="5076056" y="6093296"/>
              <a:ext cx="560687" cy="560687"/>
            </a:xfrm>
            <a:prstGeom prst="rect">
              <a:avLst/>
            </a:prstGeom>
            <a:noFill/>
          </p:spPr>
        </p:pic>
      </p:grpSp>
      <p:sp>
        <p:nvSpPr>
          <p:cNvPr id="4" name="3 Título"/>
          <p:cNvSpPr>
            <a:spLocks noGrp="1"/>
          </p:cNvSpPr>
          <p:nvPr>
            <p:ph type="title"/>
          </p:nvPr>
        </p:nvSpPr>
        <p:spPr>
          <a:xfrm>
            <a:off x="457200" y="-27384"/>
            <a:ext cx="8229600" cy="1143000"/>
          </a:xfrm>
        </p:spPr>
        <p:txBody>
          <a:bodyPr/>
          <a:lstStyle/>
          <a:p>
            <a:r>
              <a:rPr lang="es-ES" b="1" dirty="0">
                <a:solidFill>
                  <a:srgbClr val="7030A0"/>
                </a:solidFill>
              </a:rPr>
              <a:t>Ej</a:t>
            </a:r>
            <a:r>
              <a:rPr lang="es-ES" b="1" dirty="0" smtClean="0">
                <a:solidFill>
                  <a:srgbClr val="7030A0"/>
                </a:solidFill>
              </a:rPr>
              <a:t>. matriz de riesgo </a:t>
            </a:r>
            <a:endParaRPr lang="es-AR" b="1" dirty="0">
              <a:solidFill>
                <a:srgbClr val="7030A0"/>
              </a:solidFill>
            </a:endParaRPr>
          </a:p>
        </p:txBody>
      </p:sp>
      <p:sp>
        <p:nvSpPr>
          <p:cNvPr id="3" name="2 Subtítulo"/>
          <p:cNvSpPr>
            <a:spLocks noGrp="1"/>
          </p:cNvSpPr>
          <p:nvPr>
            <p:ph idx="1"/>
          </p:nvPr>
        </p:nvSpPr>
        <p:spPr>
          <a:xfrm>
            <a:off x="755576" y="1600200"/>
            <a:ext cx="7560840" cy="4525963"/>
          </a:xfrm>
        </p:spPr>
        <p:txBody>
          <a:bodyPr>
            <a:normAutofit/>
          </a:bodyPr>
          <a:lstStyle/>
          <a:p>
            <a:pPr marL="342900" lvl="0" indent="-342900" fontAlgn="base">
              <a:lnSpc>
                <a:spcPct val="90000"/>
              </a:lnSpc>
              <a:spcAft>
                <a:spcPct val="0"/>
              </a:spcAft>
            </a:pPr>
            <a:endParaRPr lang="es-ES" altLang="es-AR" sz="4000" kern="0" dirty="0">
              <a:solidFill>
                <a:srgbClr val="333399"/>
              </a:solidFill>
              <a:latin typeface="Monotype Corsiva" pitchFamily="66" charset="0"/>
              <a:cs typeface="Arial"/>
            </a:endParaRPr>
          </a:p>
          <a:p>
            <a:pPr marL="342900" lvl="0" indent="-342900" fontAlgn="base">
              <a:lnSpc>
                <a:spcPct val="90000"/>
              </a:lnSpc>
              <a:spcAft>
                <a:spcPct val="0"/>
              </a:spcAft>
            </a:pPr>
            <a:endParaRPr lang="es-AR" altLang="es-AR" sz="4000" kern="0" dirty="0">
              <a:solidFill>
                <a:srgbClr val="333399"/>
              </a:solidFill>
              <a:latin typeface="Monotype Corsiva" pitchFamily="66" charset="0"/>
              <a:cs typeface="Arial"/>
            </a:endParaRPr>
          </a:p>
          <a:p>
            <a:endParaRPr lang="es-AR" dirty="0">
              <a:solidFill>
                <a:schemeClr val="tx1"/>
              </a:solidFill>
              <a:latin typeface="Arial" pitchFamily="34" charset="0"/>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024518261"/>
              </p:ext>
            </p:extLst>
          </p:nvPr>
        </p:nvGraphicFramePr>
        <p:xfrm>
          <a:off x="827584" y="1124744"/>
          <a:ext cx="6984778" cy="3346927"/>
        </p:xfrm>
        <a:graphic>
          <a:graphicData uri="http://schemas.openxmlformats.org/drawingml/2006/table">
            <a:tbl>
              <a:tblPr firstRow="1" firstCol="1" bandRow="1"/>
              <a:tblGrid>
                <a:gridCol w="1163881"/>
                <a:gridCol w="1163881"/>
                <a:gridCol w="1163881"/>
                <a:gridCol w="1163881"/>
                <a:gridCol w="1164627"/>
                <a:gridCol w="1164627"/>
              </a:tblGrid>
              <a:tr h="678041">
                <a:tc rowSpan="2">
                  <a:txBody>
                    <a:bodyPr/>
                    <a:lstStyle/>
                    <a:p>
                      <a:pPr algn="ctr">
                        <a:spcAft>
                          <a:spcPts val="0"/>
                        </a:spcAft>
                      </a:pPr>
                      <a:r>
                        <a:rPr lang="es-AR" sz="1400" b="1" dirty="0">
                          <a:effectLst/>
                          <a:latin typeface="Arial"/>
                          <a:ea typeface="Calibri"/>
                        </a:rPr>
                        <a:t>Índice de extremo climático (*)</a:t>
                      </a:r>
                      <a:endParaRPr lang="es-AR" sz="1400" dirty="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s-AR" sz="1400" b="1" dirty="0">
                          <a:effectLst/>
                          <a:latin typeface="Arial"/>
                          <a:ea typeface="Calibri"/>
                        </a:rPr>
                        <a:t>IVSD Valores de síntesis</a:t>
                      </a:r>
                      <a:endParaRPr lang="es-AR" sz="1400" dirty="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r>
              <a:tr h="678041">
                <a:tc vMerge="1">
                  <a:txBody>
                    <a:bodyPr/>
                    <a:lstStyle/>
                    <a:p>
                      <a:endParaRPr lang="es-AR"/>
                    </a:p>
                  </a:txBody>
                  <a:tcPr/>
                </a:tc>
                <a:tc>
                  <a:txBody>
                    <a:bodyPr/>
                    <a:lstStyle/>
                    <a:p>
                      <a:pPr algn="ctr">
                        <a:spcAft>
                          <a:spcPts val="0"/>
                        </a:spcAft>
                      </a:pPr>
                      <a:r>
                        <a:rPr lang="es-AR" sz="1400" b="1" dirty="0">
                          <a:effectLst/>
                          <a:latin typeface="Arial"/>
                          <a:ea typeface="Calibri"/>
                        </a:rPr>
                        <a:t>MUY BAJA</a:t>
                      </a:r>
                      <a:endParaRPr lang="es-AR" sz="1400" dirty="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AR" sz="1400" b="1" dirty="0">
                          <a:effectLst/>
                          <a:latin typeface="Arial"/>
                          <a:ea typeface="Calibri"/>
                        </a:rPr>
                        <a:t>BAJA</a:t>
                      </a:r>
                      <a:endParaRPr lang="es-AR" sz="1400" dirty="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AR" sz="1400" b="1">
                          <a:effectLst/>
                          <a:latin typeface="Arial"/>
                          <a:ea typeface="Calibri"/>
                        </a:rPr>
                        <a:t>MEDIA</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AR" sz="1400" b="1">
                          <a:effectLst/>
                          <a:latin typeface="Arial"/>
                          <a:ea typeface="Calibri"/>
                        </a:rPr>
                        <a:t>ALTA</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AR" sz="1400" b="1">
                          <a:effectLst/>
                          <a:latin typeface="Arial"/>
                          <a:ea typeface="Calibri"/>
                        </a:rPr>
                        <a:t>MUY ALTA</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615">
                <a:tc>
                  <a:txBody>
                    <a:bodyPr/>
                    <a:lstStyle/>
                    <a:p>
                      <a:pPr algn="ctr">
                        <a:spcAft>
                          <a:spcPts val="0"/>
                        </a:spcAft>
                      </a:pPr>
                      <a:r>
                        <a:rPr lang="es-AR" sz="1400" b="1">
                          <a:effectLst/>
                          <a:latin typeface="Arial"/>
                          <a:ea typeface="Calibri"/>
                        </a:rPr>
                        <a:t>BAJA</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AR" sz="1400">
                          <a:effectLst/>
                          <a:latin typeface="Arial"/>
                          <a:ea typeface="Calibri"/>
                        </a:rPr>
                        <a:t>B –MB</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AR" sz="1400" dirty="0">
                          <a:effectLst/>
                          <a:latin typeface="Arial"/>
                          <a:ea typeface="Calibri"/>
                        </a:rPr>
                        <a:t>B - B</a:t>
                      </a:r>
                      <a:endParaRPr lang="es-AR" sz="1400" dirty="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AR" sz="1400">
                          <a:effectLst/>
                          <a:latin typeface="Arial"/>
                          <a:ea typeface="Calibri"/>
                        </a:rPr>
                        <a:t>B – M</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AR" sz="1400">
                          <a:effectLst/>
                          <a:latin typeface="Arial"/>
                          <a:ea typeface="Calibri"/>
                        </a:rPr>
                        <a:t>B - A</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es-AR" sz="1400">
                          <a:effectLst/>
                          <a:latin typeface="Arial"/>
                          <a:ea typeface="Calibri"/>
                        </a:rPr>
                        <a:t>B – MA</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663615">
                <a:tc>
                  <a:txBody>
                    <a:bodyPr/>
                    <a:lstStyle/>
                    <a:p>
                      <a:pPr algn="ctr">
                        <a:spcAft>
                          <a:spcPts val="0"/>
                        </a:spcAft>
                      </a:pPr>
                      <a:r>
                        <a:rPr lang="es-AR" sz="1400" b="1">
                          <a:effectLst/>
                          <a:latin typeface="Arial"/>
                          <a:ea typeface="Calibri"/>
                        </a:rPr>
                        <a:t>MEDIA</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AR" sz="1400">
                          <a:effectLst/>
                          <a:latin typeface="Arial"/>
                          <a:ea typeface="Calibri"/>
                        </a:rPr>
                        <a:t>M - MB</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AR" sz="1400" dirty="0">
                          <a:effectLst/>
                          <a:latin typeface="Arial"/>
                          <a:ea typeface="Calibri"/>
                        </a:rPr>
                        <a:t>M - B</a:t>
                      </a:r>
                      <a:endParaRPr lang="es-AR" sz="1400" dirty="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AR" sz="1400">
                          <a:effectLst/>
                          <a:latin typeface="Arial"/>
                          <a:ea typeface="Calibri"/>
                        </a:rPr>
                        <a:t>M – M</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es-AR" sz="1400">
                          <a:effectLst/>
                          <a:latin typeface="Arial"/>
                          <a:ea typeface="Calibri"/>
                        </a:rPr>
                        <a:t>M - A</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spcAft>
                          <a:spcPts val="0"/>
                        </a:spcAft>
                      </a:pPr>
                      <a:r>
                        <a:rPr lang="es-AR" sz="1400">
                          <a:effectLst/>
                          <a:latin typeface="Arial"/>
                          <a:ea typeface="Calibri"/>
                        </a:rPr>
                        <a:t>M – MA</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3636"/>
                    </a:solidFill>
                  </a:tcPr>
                </a:tc>
              </a:tr>
              <a:tr h="663615">
                <a:tc>
                  <a:txBody>
                    <a:bodyPr/>
                    <a:lstStyle/>
                    <a:p>
                      <a:pPr algn="ctr">
                        <a:spcAft>
                          <a:spcPts val="0"/>
                        </a:spcAft>
                      </a:pPr>
                      <a:r>
                        <a:rPr lang="es-AR" sz="1400" b="1">
                          <a:effectLst/>
                          <a:latin typeface="Arial"/>
                          <a:ea typeface="Calibri"/>
                        </a:rPr>
                        <a:t>ALTA</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AR" sz="1400">
                          <a:effectLst/>
                          <a:latin typeface="Arial"/>
                          <a:ea typeface="Calibri"/>
                        </a:rPr>
                        <a:t>A - MB </a:t>
                      </a:r>
                      <a:endParaRPr lang="es-AR" sz="140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AR" sz="1400" dirty="0">
                          <a:effectLst/>
                          <a:latin typeface="Arial"/>
                          <a:ea typeface="Calibri"/>
                        </a:rPr>
                        <a:t>A </a:t>
                      </a:r>
                      <a:r>
                        <a:rPr lang="es-AR" sz="1400" dirty="0" smtClean="0">
                          <a:effectLst/>
                          <a:latin typeface="Arial"/>
                          <a:ea typeface="Calibri"/>
                        </a:rPr>
                        <a:t>– </a:t>
                      </a:r>
                      <a:r>
                        <a:rPr lang="es-AR" sz="1400" dirty="0">
                          <a:effectLst/>
                          <a:latin typeface="Arial"/>
                          <a:ea typeface="Calibri"/>
                        </a:rPr>
                        <a:t>B</a:t>
                      </a:r>
                      <a:endParaRPr lang="es-AR" sz="1400" dirty="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spcAft>
                          <a:spcPts val="0"/>
                        </a:spcAft>
                      </a:pPr>
                      <a:r>
                        <a:rPr lang="es-AR" sz="1400" dirty="0">
                          <a:effectLst/>
                          <a:latin typeface="Arial"/>
                          <a:ea typeface="Calibri"/>
                        </a:rPr>
                        <a:t>A - M </a:t>
                      </a:r>
                      <a:endParaRPr lang="es-AR" sz="1400" dirty="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spcAft>
                          <a:spcPts val="0"/>
                        </a:spcAft>
                      </a:pPr>
                      <a:r>
                        <a:rPr lang="es-AR" sz="1400" dirty="0">
                          <a:effectLst/>
                          <a:latin typeface="Arial"/>
                          <a:ea typeface="Calibri"/>
                        </a:rPr>
                        <a:t>A - A</a:t>
                      </a:r>
                      <a:endParaRPr lang="es-AR" sz="1400" dirty="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3636"/>
                    </a:solidFill>
                  </a:tcPr>
                </a:tc>
                <a:tc>
                  <a:txBody>
                    <a:bodyPr/>
                    <a:lstStyle/>
                    <a:p>
                      <a:pPr algn="ctr">
                        <a:spcAft>
                          <a:spcPts val="0"/>
                        </a:spcAft>
                      </a:pPr>
                      <a:r>
                        <a:rPr lang="es-AR" sz="1400" dirty="0">
                          <a:effectLst/>
                          <a:latin typeface="Arial"/>
                          <a:ea typeface="Calibri"/>
                        </a:rPr>
                        <a:t>A – MA</a:t>
                      </a:r>
                      <a:endParaRPr lang="es-AR" sz="1400" dirty="0">
                        <a:effectLst/>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3636"/>
                    </a:solidFill>
                  </a:tcPr>
                </a:tc>
              </a:tr>
            </a:tbl>
          </a:graphicData>
        </a:graphic>
      </p:graphicFrame>
      <p:sp>
        <p:nvSpPr>
          <p:cNvPr id="5" name="4 CuadroTexto"/>
          <p:cNvSpPr txBox="1"/>
          <p:nvPr/>
        </p:nvSpPr>
        <p:spPr>
          <a:xfrm>
            <a:off x="1475656" y="4653136"/>
            <a:ext cx="6336704" cy="1200329"/>
          </a:xfrm>
          <a:prstGeom prst="rect">
            <a:avLst/>
          </a:prstGeom>
          <a:noFill/>
        </p:spPr>
        <p:txBody>
          <a:bodyPr wrap="square" rtlCol="0">
            <a:spAutoFit/>
          </a:bodyPr>
          <a:lstStyle/>
          <a:p>
            <a:pPr>
              <a:spcAft>
                <a:spcPts val="0"/>
              </a:spcAft>
            </a:pPr>
            <a:r>
              <a:rPr lang="es-AR" dirty="0">
                <a:latin typeface="Arial"/>
                <a:ea typeface="Calibri"/>
              </a:rPr>
              <a:t>(*) Los valores de cada intervalo varían con el índice:</a:t>
            </a:r>
            <a:endParaRPr lang="es-AR" dirty="0"/>
          </a:p>
          <a:p>
            <a:pPr>
              <a:spcAft>
                <a:spcPts val="0"/>
              </a:spcAft>
            </a:pPr>
            <a:r>
              <a:rPr lang="es-AR" dirty="0">
                <a:latin typeface="Arial"/>
                <a:ea typeface="Calibri"/>
              </a:rPr>
              <a:t>CDD: 	Bajo: 0-10; Media: 10-50; Alta: 50-120</a:t>
            </a:r>
            <a:endParaRPr lang="es-AR" dirty="0"/>
          </a:p>
          <a:p>
            <a:pPr>
              <a:spcAft>
                <a:spcPts val="0"/>
              </a:spcAft>
            </a:pPr>
            <a:r>
              <a:rPr lang="es-AR" dirty="0">
                <a:latin typeface="Arial"/>
                <a:ea typeface="Calibri"/>
              </a:rPr>
              <a:t>WSDI:  	Baja: 0-2; Media: 2-4; Alta: 4-8</a:t>
            </a:r>
            <a:endParaRPr lang="es-AR" dirty="0"/>
          </a:p>
          <a:p>
            <a:pPr>
              <a:spcAft>
                <a:spcPts val="0"/>
              </a:spcAft>
            </a:pPr>
            <a:r>
              <a:rPr lang="es-AR" dirty="0">
                <a:latin typeface="Arial"/>
                <a:ea typeface="Calibri"/>
              </a:rPr>
              <a:t>R98pT: 	Baja: 0-50; Media: 50-200; Alta: </a:t>
            </a:r>
            <a:r>
              <a:rPr lang="es-AR" dirty="0" smtClean="0">
                <a:latin typeface="Arial"/>
                <a:ea typeface="Calibri"/>
              </a:rPr>
              <a:t>200-377</a:t>
            </a:r>
            <a:endParaRPr lang="es-AR" dirty="0"/>
          </a:p>
        </p:txBody>
      </p:sp>
    </p:spTree>
    <p:extLst>
      <p:ext uri="{BB962C8B-B14F-4D97-AF65-F5344CB8AC3E}">
        <p14:creationId xmlns:p14="http://schemas.microsoft.com/office/powerpoint/2010/main" val="31806122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ChangeArrowheads="1"/>
          </p:cNvSpPr>
          <p:nvPr/>
        </p:nvSpPr>
        <p:spPr bwMode="auto">
          <a:xfrm>
            <a:off x="0" y="1400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2200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881" y="2736850"/>
            <a:ext cx="2938545" cy="414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91" y="2736850"/>
            <a:ext cx="2914650" cy="412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4532" y="2760239"/>
            <a:ext cx="2919956" cy="412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Título"/>
          <p:cNvSpPr>
            <a:spLocks noGrp="1"/>
          </p:cNvSpPr>
          <p:nvPr>
            <p:ph type="title"/>
          </p:nvPr>
        </p:nvSpPr>
        <p:spPr>
          <a:xfrm>
            <a:off x="278779" y="216668"/>
            <a:ext cx="8586441" cy="2495946"/>
          </a:xfrm>
        </p:spPr>
        <p:txBody>
          <a:bodyPr>
            <a:noAutofit/>
          </a:bodyPr>
          <a:lstStyle/>
          <a:p>
            <a:pPr algn="l"/>
            <a:r>
              <a:rPr lang="es-ES" sz="2400" b="1" dirty="0" smtClean="0"/>
              <a:t>RESULTADOS</a:t>
            </a:r>
            <a:r>
              <a:rPr lang="es-ES" sz="2000" b="1" dirty="0" smtClean="0"/>
              <a:t>: </a:t>
            </a:r>
            <a:br>
              <a:rPr lang="es-ES" sz="2000" b="1" dirty="0" smtClean="0"/>
            </a:br>
            <a:r>
              <a:rPr lang="es-ES" sz="2000" dirty="0" smtClean="0"/>
              <a:t>Ninguno de los  mapas presenta situaciones de riesgo muy alto. </a:t>
            </a:r>
            <a:br>
              <a:rPr lang="es-ES" sz="2000" dirty="0" smtClean="0"/>
            </a:br>
            <a:r>
              <a:rPr lang="es-ES" sz="2000" dirty="0" smtClean="0"/>
              <a:t>Con valores altos de riesgo se encuentran:</a:t>
            </a:r>
            <a:br>
              <a:rPr lang="es-ES" sz="2000" dirty="0" smtClean="0"/>
            </a:br>
            <a:r>
              <a:rPr lang="es-ES" sz="2000" dirty="0" smtClean="0"/>
              <a:t>- </a:t>
            </a:r>
            <a:r>
              <a:rPr lang="es-ES" sz="1800" b="1" dirty="0" smtClean="0"/>
              <a:t>CDD: </a:t>
            </a:r>
            <a:r>
              <a:rPr lang="es-AR" sz="1800" dirty="0"/>
              <a:t>en </a:t>
            </a:r>
            <a:r>
              <a:rPr lang="es-AR" sz="1800" dirty="0" smtClean="0"/>
              <a:t>centro </a:t>
            </a:r>
            <a:r>
              <a:rPr lang="es-AR" sz="1800" dirty="0"/>
              <a:t>– norte del </a:t>
            </a:r>
            <a:r>
              <a:rPr lang="es-AR" sz="1800" dirty="0" smtClean="0"/>
              <a:t>país: 2 </a:t>
            </a:r>
            <a:r>
              <a:rPr lang="es-AR" sz="1800" dirty="0" err="1" smtClean="0"/>
              <a:t>deptos</a:t>
            </a:r>
            <a:r>
              <a:rPr lang="es-AR" sz="1800" dirty="0" smtClean="0"/>
              <a:t> en </a:t>
            </a:r>
            <a:r>
              <a:rPr lang="es-AR" sz="1800" dirty="0"/>
              <a:t>Salta, </a:t>
            </a:r>
            <a:r>
              <a:rPr lang="es-AR" sz="1800" dirty="0" smtClean="0"/>
              <a:t>4 </a:t>
            </a:r>
            <a:r>
              <a:rPr lang="es-AR" sz="1800" dirty="0"/>
              <a:t>en Tucumán, </a:t>
            </a:r>
            <a:r>
              <a:rPr lang="es-AR" sz="1800" dirty="0" smtClean="0"/>
              <a:t>3 </a:t>
            </a:r>
            <a:r>
              <a:rPr lang="es-AR" sz="1800" dirty="0"/>
              <a:t>en Formosa, </a:t>
            </a:r>
            <a:r>
              <a:rPr lang="es-AR" sz="1800" dirty="0" smtClean="0"/>
              <a:t>1 </a:t>
            </a:r>
            <a:r>
              <a:rPr lang="es-AR" sz="1800" dirty="0"/>
              <a:t>en Chaco, </a:t>
            </a:r>
            <a:r>
              <a:rPr lang="es-AR" sz="1800" dirty="0" smtClean="0"/>
              <a:t>3 </a:t>
            </a:r>
            <a:r>
              <a:rPr lang="es-AR" sz="1800" dirty="0"/>
              <a:t>en </a:t>
            </a:r>
            <a:r>
              <a:rPr lang="es-AR" sz="1800" dirty="0" smtClean="0"/>
              <a:t>S. del </a:t>
            </a:r>
            <a:r>
              <a:rPr lang="es-AR" sz="1800" dirty="0"/>
              <a:t>Estero, </a:t>
            </a:r>
            <a:r>
              <a:rPr lang="es-AR" sz="1800" dirty="0" smtClean="0"/>
              <a:t> 2 </a:t>
            </a:r>
            <a:r>
              <a:rPr lang="es-AR" sz="1800" dirty="0"/>
              <a:t>en Córdoba y </a:t>
            </a:r>
            <a:r>
              <a:rPr lang="es-AR" sz="1800" dirty="0" smtClean="0"/>
              <a:t>1 </a:t>
            </a:r>
            <a:r>
              <a:rPr lang="es-AR" sz="1800" dirty="0"/>
              <a:t>en San Juan. </a:t>
            </a:r>
            <a:r>
              <a:rPr lang="es-AR" sz="1800" dirty="0" smtClean="0"/>
              <a:t> </a:t>
            </a:r>
            <a:r>
              <a:rPr lang="es-AR" sz="1800" dirty="0"/>
              <a:t/>
            </a:r>
            <a:br>
              <a:rPr lang="es-AR" sz="1800" dirty="0"/>
            </a:br>
            <a:r>
              <a:rPr lang="es-AR" sz="1800" dirty="0" smtClean="0"/>
              <a:t>- </a:t>
            </a:r>
            <a:r>
              <a:rPr lang="es-AR" sz="1800" b="1" dirty="0" smtClean="0"/>
              <a:t>WSDI: </a:t>
            </a:r>
            <a:r>
              <a:rPr lang="es-AR" sz="1800" dirty="0" smtClean="0"/>
              <a:t>ubicados </a:t>
            </a:r>
            <a:r>
              <a:rPr lang="es-AR" sz="1800" dirty="0"/>
              <a:t>en el norte y noreste del </a:t>
            </a:r>
            <a:r>
              <a:rPr lang="es-AR" sz="1800" dirty="0" smtClean="0"/>
              <a:t>país </a:t>
            </a:r>
            <a:r>
              <a:rPr lang="es-ES" sz="1800" dirty="0" smtClean="0"/>
              <a:t/>
            </a:r>
            <a:br>
              <a:rPr lang="es-ES" sz="1800" dirty="0" smtClean="0"/>
            </a:br>
            <a:r>
              <a:rPr lang="es-ES" sz="1800" dirty="0" smtClean="0"/>
              <a:t>- </a:t>
            </a:r>
            <a:r>
              <a:rPr lang="es-ES" sz="1800" b="1" dirty="0" smtClean="0"/>
              <a:t>R95pT: </a:t>
            </a:r>
            <a:r>
              <a:rPr lang="es-ES" sz="1800" dirty="0" smtClean="0"/>
              <a:t>6 </a:t>
            </a:r>
            <a:r>
              <a:rPr lang="es-AR" sz="1800" dirty="0" smtClean="0"/>
              <a:t>en riesgo alto: 1 </a:t>
            </a:r>
            <a:r>
              <a:rPr lang="es-AR" sz="1800" dirty="0"/>
              <a:t>en Santa </a:t>
            </a:r>
            <a:r>
              <a:rPr lang="es-AR" sz="1800" dirty="0" smtClean="0"/>
              <a:t>Fe (Gral. López), 1 </a:t>
            </a:r>
            <a:r>
              <a:rPr lang="es-AR" sz="1800" dirty="0"/>
              <a:t>en </a:t>
            </a:r>
            <a:r>
              <a:rPr lang="es-AR" sz="1800" dirty="0" smtClean="0"/>
              <a:t>Corrientes (Goya), 1 </a:t>
            </a:r>
            <a:r>
              <a:rPr lang="es-AR" sz="1800" dirty="0"/>
              <a:t>en </a:t>
            </a:r>
            <a:r>
              <a:rPr lang="es-AR" sz="1800" dirty="0" smtClean="0"/>
              <a:t>Formosa (Pilcomayo), 2 </a:t>
            </a:r>
            <a:r>
              <a:rPr lang="es-AR" sz="1800" dirty="0"/>
              <a:t>en </a:t>
            </a:r>
            <a:r>
              <a:rPr lang="es-AR" sz="1800" dirty="0" smtClean="0"/>
              <a:t>Salta (Gral. San Martín y Rivadavia) </a:t>
            </a:r>
            <a:r>
              <a:rPr lang="es-AR" sz="1800" dirty="0"/>
              <a:t>y </a:t>
            </a:r>
            <a:r>
              <a:rPr lang="es-AR" sz="1800" dirty="0" smtClean="0"/>
              <a:t>1 </a:t>
            </a:r>
            <a:r>
              <a:rPr lang="es-AR" sz="1800" dirty="0"/>
              <a:t>en San </a:t>
            </a:r>
            <a:r>
              <a:rPr lang="es-AR" sz="1800" dirty="0" smtClean="0"/>
              <a:t>Juan (Rawson).</a:t>
            </a:r>
            <a:endParaRPr lang="es-AR" sz="1800" dirty="0"/>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344" y="116632"/>
            <a:ext cx="1459699" cy="65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5059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76056" y="1412776"/>
            <a:ext cx="3610744" cy="4824536"/>
          </a:xfrm>
        </p:spPr>
        <p:txBody>
          <a:bodyPr>
            <a:normAutofit fontScale="90000"/>
          </a:bodyPr>
          <a:lstStyle/>
          <a:p>
            <a:r>
              <a:rPr lang="es-AR" sz="4000" b="1" dirty="0" smtClean="0">
                <a:solidFill>
                  <a:srgbClr val="FF0000"/>
                </a:solidFill>
              </a:rPr>
              <a:t>CABA</a:t>
            </a:r>
            <a:r>
              <a:rPr lang="es-AR" sz="2000" dirty="0"/>
              <a:t/>
            </a:r>
            <a:br>
              <a:rPr lang="es-AR" sz="2000" dirty="0"/>
            </a:br>
            <a:r>
              <a:rPr lang="es-AR" sz="2000" dirty="0" smtClean="0"/>
              <a:t/>
            </a:r>
            <a:br>
              <a:rPr lang="es-AR" sz="2000" dirty="0" smtClean="0"/>
            </a:br>
            <a:r>
              <a:rPr lang="es-AR" sz="2000" dirty="0" smtClean="0"/>
              <a:t>Dirección </a:t>
            </a:r>
            <a:r>
              <a:rPr lang="es-AR" sz="2000" dirty="0"/>
              <a:t>General de Gestión </a:t>
            </a:r>
            <a:r>
              <a:rPr lang="es-AR" sz="2000" dirty="0" smtClean="0"/>
              <a:t>Estratégica,  Coordinación </a:t>
            </a:r>
            <a:r>
              <a:rPr lang="es-AR" sz="2000" dirty="0"/>
              <a:t>del Programa “Buenos Aires Resiliente</a:t>
            </a:r>
            <a:r>
              <a:rPr lang="es-AR" sz="2000" dirty="0" smtClean="0"/>
              <a:t>”</a:t>
            </a:r>
            <a:br>
              <a:rPr lang="es-AR" sz="2000" dirty="0" smtClean="0"/>
            </a:br>
            <a:r>
              <a:rPr lang="es-AR" sz="2000" dirty="0"/>
              <a:t/>
            </a:r>
            <a:br>
              <a:rPr lang="es-AR" sz="2000" dirty="0"/>
            </a:br>
            <a:r>
              <a:rPr lang="es-AR" sz="2000" dirty="0"/>
              <a:t>Contacto</a:t>
            </a:r>
            <a:br>
              <a:rPr lang="es-AR" sz="2000" dirty="0"/>
            </a:br>
            <a:r>
              <a:rPr lang="es-AR" sz="2000" dirty="0"/>
              <a:t>http://www.buenosaires.gob.ar/resiliencia</a:t>
            </a:r>
            <a:br>
              <a:rPr lang="es-AR" sz="2000" dirty="0"/>
            </a:br>
            <a:r>
              <a:rPr lang="es-AR" sz="2000" dirty="0"/>
              <a:t>secretariageneral@buenosaires.gob.ar </a:t>
            </a:r>
            <a:br>
              <a:rPr lang="es-AR" sz="2000" dirty="0"/>
            </a:br>
            <a:r>
              <a:rPr lang="es-AR" sz="2000" dirty="0" smtClean="0"/>
              <a:t/>
            </a:r>
            <a:br>
              <a:rPr lang="es-AR" sz="2000" dirty="0" smtClean="0"/>
            </a:br>
            <a:r>
              <a:rPr lang="es-AR" sz="2000" dirty="0" smtClean="0"/>
              <a:t>Edición</a:t>
            </a:r>
            <a:r>
              <a:rPr lang="es-AR" sz="2000" dirty="0"/>
              <a:t/>
            </a:r>
            <a:br>
              <a:rPr lang="es-AR" sz="2000" dirty="0"/>
            </a:br>
            <a:r>
              <a:rPr lang="es-AR" sz="2000" dirty="0"/>
              <a:t>Septiembre </a:t>
            </a:r>
            <a:r>
              <a:rPr lang="es-AR" sz="2000" dirty="0" smtClean="0"/>
              <a:t>2018</a:t>
            </a:r>
            <a:endParaRPr lang="es-AR"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4290432" cy="499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35496" y="6237312"/>
            <a:ext cx="9108504" cy="338554"/>
          </a:xfrm>
          <a:prstGeom prst="rect">
            <a:avLst/>
          </a:prstGeom>
          <a:noFill/>
        </p:spPr>
        <p:txBody>
          <a:bodyPr wrap="square" rtlCol="0">
            <a:spAutoFit/>
          </a:bodyPr>
          <a:lstStyle/>
          <a:p>
            <a:pPr algn="ctr"/>
            <a:r>
              <a:rPr lang="es-AR" sz="1600" dirty="0"/>
              <a:t>http://recursos-data.buenosaires.gob.ar/ckan2/compromisos/Buenos_Aires_Resiliente.pdf</a:t>
            </a:r>
          </a:p>
        </p:txBody>
      </p:sp>
      <p:sp>
        <p:nvSpPr>
          <p:cNvPr id="5" name="1 Título"/>
          <p:cNvSpPr txBox="1">
            <a:spLocks/>
          </p:cNvSpPr>
          <p:nvPr/>
        </p:nvSpPr>
        <p:spPr bwMode="auto">
          <a:xfrm>
            <a:off x="529084" y="341784"/>
            <a:ext cx="8229600" cy="78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AR" sz="3600" dirty="0"/>
              <a:t>Ejemplo 4 – Nivel </a:t>
            </a:r>
            <a:r>
              <a:rPr lang="es-AR" sz="3600" dirty="0" smtClean="0"/>
              <a:t>municipal</a:t>
            </a:r>
          </a:p>
          <a:p>
            <a:r>
              <a:rPr lang="es-AR" sz="3600" kern="0" dirty="0" smtClean="0"/>
              <a:t>Por radio censal</a:t>
            </a:r>
            <a:endParaRPr lang="es-AR" sz="3600" kern="0" dirty="0"/>
          </a:p>
        </p:txBody>
      </p:sp>
    </p:spTree>
    <p:extLst>
      <p:ext uri="{BB962C8B-B14F-4D97-AF65-F5344CB8AC3E}">
        <p14:creationId xmlns:p14="http://schemas.microsoft.com/office/powerpoint/2010/main" val="25061383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718268" y="-27384"/>
            <a:ext cx="7576829" cy="1008112"/>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AR" sz="3600" dirty="0" smtClean="0"/>
              <a:t>Bs.As. Ciudad Resiliente - 2018</a:t>
            </a:r>
            <a:endParaRPr lang="es-AR"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11" y="760327"/>
            <a:ext cx="7791958" cy="6081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71" y="760509"/>
            <a:ext cx="7703595" cy="601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877" t="40216" r="33399" b="16028"/>
          <a:stretch/>
        </p:blipFill>
        <p:spPr bwMode="auto">
          <a:xfrm>
            <a:off x="2463319" y="1234768"/>
            <a:ext cx="6009210" cy="529057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0435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6362" y="836712"/>
            <a:ext cx="3420552" cy="369332"/>
          </a:xfrm>
          <a:prstGeom prst="rect">
            <a:avLst/>
          </a:prstGeom>
        </p:spPr>
        <p:txBody>
          <a:bodyPr wrap="none">
            <a:spAutoFit/>
          </a:bodyPr>
          <a:lstStyle/>
          <a:p>
            <a:r>
              <a:rPr lang="es-ES_tradnl" b="1" dirty="0"/>
              <a:t>CONSTITUCION – COMUNA 1</a:t>
            </a:r>
            <a:endParaRPr lang="es-AR" dirty="0"/>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98" r="9537" b="6615"/>
          <a:stretch/>
        </p:blipFill>
        <p:spPr bwMode="auto">
          <a:xfrm>
            <a:off x="195728" y="1340768"/>
            <a:ext cx="8752544" cy="48245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983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9776"/>
            <a:ext cx="8229600" cy="1143000"/>
          </a:xfrm>
        </p:spPr>
        <p:txBody>
          <a:bodyPr/>
          <a:lstStyle/>
          <a:p>
            <a:r>
              <a:rPr lang="es-AR" dirty="0" smtClean="0">
                <a:solidFill>
                  <a:srgbClr val="DEA900"/>
                </a:solidFill>
              </a:rPr>
              <a:t>Peligrosidad por focos de </a:t>
            </a:r>
            <a:br>
              <a:rPr lang="es-AR" dirty="0" smtClean="0">
                <a:solidFill>
                  <a:srgbClr val="DEA900"/>
                </a:solidFill>
              </a:rPr>
            </a:br>
            <a:r>
              <a:rPr lang="es-AR" dirty="0" smtClean="0">
                <a:solidFill>
                  <a:srgbClr val="DEA900"/>
                </a:solidFill>
              </a:rPr>
              <a:t>calor superficial-FCS</a:t>
            </a:r>
            <a:endParaRPr lang="es-AR" dirty="0">
              <a:solidFill>
                <a:srgbClr val="DEA900"/>
              </a:solidFill>
            </a:endParaRPr>
          </a:p>
        </p:txBody>
      </p:sp>
      <p:sp>
        <p:nvSpPr>
          <p:cNvPr id="3" name="2 Marcador de contenido"/>
          <p:cNvSpPr>
            <a:spLocks noGrp="1"/>
          </p:cNvSpPr>
          <p:nvPr>
            <p:ph idx="1"/>
          </p:nvPr>
        </p:nvSpPr>
        <p:spPr>
          <a:xfrm>
            <a:off x="251520" y="1700808"/>
            <a:ext cx="8496944" cy="4525963"/>
          </a:xfrm>
        </p:spPr>
        <p:txBody>
          <a:bodyPr/>
          <a:lstStyle/>
          <a:p>
            <a:pPr marL="857250" lvl="1" indent="-457200">
              <a:buFont typeface="Arial" panose="020B0604020202020204" pitchFamily="34" charset="0"/>
              <a:buChar char="•"/>
            </a:pPr>
            <a:r>
              <a:rPr lang="es-AR" dirty="0" smtClean="0"/>
              <a:t>Identifica </a:t>
            </a:r>
            <a:r>
              <a:rPr lang="es-AR" dirty="0"/>
              <a:t>superficies urbanas más absorbentes de calor, faltando establecer la vinculación con la temperatura del </a:t>
            </a:r>
            <a:r>
              <a:rPr lang="es-AR" dirty="0" smtClean="0"/>
              <a:t>aire para poder </a:t>
            </a:r>
            <a:r>
              <a:rPr lang="es-CO" dirty="0" smtClean="0"/>
              <a:t>identificar isla urbana de calor.</a:t>
            </a:r>
          </a:p>
          <a:p>
            <a:pPr marL="857250" lvl="1" indent="-457200">
              <a:buFont typeface="Arial" panose="020B0604020202020204" pitchFamily="34" charset="0"/>
              <a:buChar char="•"/>
            </a:pPr>
            <a:r>
              <a:rPr lang="es-CO" dirty="0" smtClean="0"/>
              <a:t>El resultado se expresa en grados Celsius y diferencia tres categorías:</a:t>
            </a:r>
          </a:p>
          <a:p>
            <a:pPr marL="1714500" lvl="3" indent="-457200">
              <a:buFont typeface="Arial" panose="020B0604020202020204" pitchFamily="34" charset="0"/>
              <a:buChar char="•"/>
            </a:pPr>
            <a:r>
              <a:rPr lang="es-CO" sz="2400" dirty="0" smtClean="0"/>
              <a:t>Con presencia de FCS</a:t>
            </a:r>
          </a:p>
          <a:p>
            <a:pPr marL="1714500" lvl="3" indent="-457200">
              <a:buFont typeface="Arial" panose="020B0604020202020204" pitchFamily="34" charset="0"/>
              <a:buChar char="•"/>
            </a:pPr>
            <a:r>
              <a:rPr lang="es-CO" sz="2400" dirty="0" err="1" smtClean="0"/>
              <a:t>Area</a:t>
            </a:r>
            <a:r>
              <a:rPr lang="es-CO" sz="2400" dirty="0" smtClean="0"/>
              <a:t> de influencia del FCS</a:t>
            </a:r>
          </a:p>
          <a:p>
            <a:pPr marL="1714500" lvl="3" indent="-457200">
              <a:buFont typeface="Arial" panose="020B0604020202020204" pitchFamily="34" charset="0"/>
              <a:buChar char="•"/>
            </a:pPr>
            <a:r>
              <a:rPr lang="es-CO" sz="2400" dirty="0" smtClean="0"/>
              <a:t>Sin FCS</a:t>
            </a:r>
          </a:p>
          <a:p>
            <a:pPr marL="1714500" lvl="3" indent="-457200">
              <a:buFont typeface="Arial" panose="020B0604020202020204" pitchFamily="34" charset="0"/>
              <a:buChar char="•"/>
            </a:pPr>
            <a:endParaRPr lang="es-CO" dirty="0" smtClean="0"/>
          </a:p>
          <a:p>
            <a:pPr marL="857250" lvl="1" indent="-457200">
              <a:buFont typeface="Arial" panose="020B0604020202020204" pitchFamily="34" charset="0"/>
              <a:buChar char="•"/>
            </a:pPr>
            <a:endParaRPr lang="es-CO" dirty="0" smtClean="0"/>
          </a:p>
          <a:p>
            <a:pPr marL="857250" lvl="1" indent="-457200">
              <a:buFont typeface="Arial" panose="020B0604020202020204" pitchFamily="34" charset="0"/>
              <a:buChar char="•"/>
            </a:pPr>
            <a:endParaRPr lang="es-CO" baseline="30000" dirty="0"/>
          </a:p>
          <a:p>
            <a:pPr marL="0" indent="0">
              <a:buNone/>
            </a:pPr>
            <a:endParaRPr lang="es-AR" dirty="0"/>
          </a:p>
        </p:txBody>
      </p:sp>
    </p:spTree>
    <p:extLst>
      <p:ext uri="{BB962C8B-B14F-4D97-AF65-F5344CB8AC3E}">
        <p14:creationId xmlns:p14="http://schemas.microsoft.com/office/powerpoint/2010/main" val="4257482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864096"/>
          </a:xfrm>
        </p:spPr>
        <p:txBody>
          <a:bodyPr>
            <a:normAutofit/>
          </a:bodyPr>
          <a:lstStyle/>
          <a:p>
            <a:pPr algn="ctr"/>
            <a:r>
              <a:rPr lang="es-AR" dirty="0" smtClean="0">
                <a:solidFill>
                  <a:srgbClr val="FF0000"/>
                </a:solidFill>
              </a:rPr>
              <a:t>RIESGO</a:t>
            </a:r>
            <a:endParaRPr lang="es-AR" dirty="0">
              <a:solidFill>
                <a:srgbClr val="FF0000"/>
              </a:solidFill>
            </a:endParaRPr>
          </a:p>
        </p:txBody>
      </p:sp>
      <p:sp>
        <p:nvSpPr>
          <p:cNvPr id="4" name="3 Marcador de contenido"/>
          <p:cNvSpPr>
            <a:spLocks noGrp="1"/>
          </p:cNvSpPr>
          <p:nvPr>
            <p:ph idx="1"/>
          </p:nvPr>
        </p:nvSpPr>
        <p:spPr>
          <a:xfrm>
            <a:off x="323528" y="1367706"/>
            <a:ext cx="3024336" cy="4333494"/>
          </a:xfrm>
          <a:prstGeom prst="rect">
            <a:avLst/>
          </a:prstGeom>
          <a:ln>
            <a:solidFill>
              <a:schemeClr val="tx1"/>
            </a:solidFill>
          </a:ln>
        </p:spPr>
        <p:txBody>
          <a:bodyPr wrap="square">
            <a:spAutoFit/>
          </a:bodyPr>
          <a:lstStyle/>
          <a:p>
            <a:pPr marL="0" indent="0">
              <a:lnSpc>
                <a:spcPct val="80000"/>
              </a:lnSpc>
              <a:buNone/>
            </a:pPr>
            <a:r>
              <a:rPr lang="es-MX" sz="2600" dirty="0" smtClean="0">
                <a:latin typeface="+mj-lt"/>
                <a:cs typeface="Arial" pitchFamily="34" charset="0"/>
              </a:rPr>
              <a:t>No existe una sola definición de “</a:t>
            </a:r>
            <a:r>
              <a:rPr lang="es-ES" sz="2600" i="1" dirty="0" smtClean="0">
                <a:latin typeface="+mj-lt"/>
                <a:cs typeface="Arial" pitchFamily="34" charset="0"/>
              </a:rPr>
              <a:t>Riesgo”</a:t>
            </a:r>
            <a:r>
              <a:rPr lang="es-MX" sz="2600" dirty="0" smtClean="0">
                <a:latin typeface="+mj-lt"/>
                <a:cs typeface="Arial" pitchFamily="34" charset="0"/>
              </a:rPr>
              <a:t>  que unifique las diferentes aproximaciones y enfoques.</a:t>
            </a:r>
          </a:p>
          <a:p>
            <a:pPr marL="0" indent="0">
              <a:lnSpc>
                <a:spcPct val="80000"/>
              </a:lnSpc>
              <a:buNone/>
            </a:pPr>
            <a:endParaRPr lang="es-MX" sz="2600" dirty="0" smtClean="0">
              <a:latin typeface="+mj-lt"/>
              <a:cs typeface="Arial" pitchFamily="34" charset="0"/>
            </a:endParaRPr>
          </a:p>
          <a:p>
            <a:pPr marL="0" indent="0">
              <a:lnSpc>
                <a:spcPct val="80000"/>
              </a:lnSpc>
              <a:buNone/>
            </a:pPr>
            <a:endParaRPr lang="es-MX" sz="2600" dirty="0" smtClean="0">
              <a:latin typeface="+mj-lt"/>
              <a:cs typeface="Arial" pitchFamily="34" charset="0"/>
            </a:endParaRPr>
          </a:p>
          <a:p>
            <a:pPr marL="0" indent="0">
              <a:lnSpc>
                <a:spcPct val="80000"/>
              </a:lnSpc>
              <a:buNone/>
            </a:pPr>
            <a:r>
              <a:rPr lang="es-AR" sz="2600" i="1" dirty="0" smtClean="0">
                <a:latin typeface="+mj-lt"/>
                <a:cs typeface="Arial" pitchFamily="34" charset="0"/>
              </a:rPr>
              <a:t>Riesgo económico</a:t>
            </a:r>
          </a:p>
          <a:p>
            <a:pPr marL="0" indent="0">
              <a:lnSpc>
                <a:spcPct val="80000"/>
              </a:lnSpc>
              <a:buNone/>
            </a:pPr>
            <a:r>
              <a:rPr lang="es-AR" sz="2600" i="1" dirty="0" smtClean="0">
                <a:latin typeface="+mj-lt"/>
                <a:cs typeface="Arial" pitchFamily="34" charset="0"/>
              </a:rPr>
              <a:t>Riesgo técnico</a:t>
            </a:r>
          </a:p>
          <a:p>
            <a:pPr marL="0" indent="0">
              <a:lnSpc>
                <a:spcPct val="80000"/>
              </a:lnSpc>
              <a:buNone/>
            </a:pPr>
            <a:r>
              <a:rPr lang="es-AR" sz="2600" i="1" dirty="0" smtClean="0">
                <a:latin typeface="+mj-lt"/>
                <a:cs typeface="Arial" pitchFamily="34" charset="0"/>
              </a:rPr>
              <a:t>Riesgo social…</a:t>
            </a:r>
            <a:endParaRPr lang="es-ES" sz="2600" i="1" dirty="0" smtClean="0">
              <a:latin typeface="+mj-lt"/>
              <a:cs typeface="Arial" pitchFamily="34" charset="0"/>
            </a:endParaRPr>
          </a:p>
        </p:txBody>
      </p:sp>
      <p:sp>
        <p:nvSpPr>
          <p:cNvPr id="5" name="4 Flecha derecha"/>
          <p:cNvSpPr/>
          <p:nvPr/>
        </p:nvSpPr>
        <p:spPr>
          <a:xfrm>
            <a:off x="3419872" y="2996952"/>
            <a:ext cx="906400" cy="936104"/>
          </a:xfrm>
          <a:prstGeom prst="rightArrow">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t> </a:t>
            </a:r>
            <a:endParaRPr lang="es-AR" dirty="0"/>
          </a:p>
        </p:txBody>
      </p:sp>
      <p:sp>
        <p:nvSpPr>
          <p:cNvPr id="7" name="3 Marcador de contenido"/>
          <p:cNvSpPr txBox="1">
            <a:spLocks/>
          </p:cNvSpPr>
          <p:nvPr/>
        </p:nvSpPr>
        <p:spPr>
          <a:xfrm>
            <a:off x="4326272" y="1203365"/>
            <a:ext cx="4590075" cy="5041380"/>
          </a:xfrm>
          <a:prstGeom prst="rect">
            <a:avLst/>
          </a:prstGeom>
        </p:spPr>
        <p:txBody>
          <a:bodyPr vert="horz" wrap="square">
            <a:sp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lnSpc>
                <a:spcPct val="80000"/>
              </a:lnSpc>
              <a:buNone/>
            </a:pPr>
            <a:r>
              <a:rPr lang="es-MX" sz="2400" b="1" dirty="0" smtClean="0">
                <a:cs typeface="Arial" pitchFamily="34" charset="0"/>
              </a:rPr>
              <a:t>TEORIA SOCIAL DEL RIESGO</a:t>
            </a:r>
            <a:r>
              <a:rPr lang="es-MX" sz="2400" dirty="0" smtClean="0">
                <a:cs typeface="Arial" pitchFamily="34" charset="0"/>
              </a:rPr>
              <a:t>:</a:t>
            </a:r>
          </a:p>
          <a:p>
            <a:pPr marL="0" indent="0" algn="just">
              <a:lnSpc>
                <a:spcPct val="80000"/>
              </a:lnSpc>
              <a:buNone/>
            </a:pPr>
            <a:r>
              <a:rPr lang="es-MX" sz="2400" dirty="0" smtClean="0">
                <a:cs typeface="Arial" pitchFamily="34" charset="0"/>
              </a:rPr>
              <a:t> </a:t>
            </a:r>
          </a:p>
          <a:p>
            <a:pPr algn="just">
              <a:lnSpc>
                <a:spcPct val="80000"/>
              </a:lnSpc>
              <a:buClrTx/>
              <a:buFont typeface="Wingdings 2" panose="05020102010507070707" pitchFamily="18" charset="2"/>
              <a:buChar char=""/>
            </a:pPr>
            <a:r>
              <a:rPr lang="es-AR" altLang="es-AR" sz="2400" dirty="0" smtClean="0"/>
              <a:t>Resultado </a:t>
            </a:r>
            <a:r>
              <a:rPr lang="es-AR" altLang="es-AR" sz="2400" dirty="0"/>
              <a:t>imprevisto </a:t>
            </a:r>
            <a:r>
              <a:rPr lang="es-AR" altLang="es-AR" sz="2400" dirty="0" smtClean="0"/>
              <a:t>como </a:t>
            </a:r>
            <a:r>
              <a:rPr lang="es-AR" altLang="es-AR" sz="2400" dirty="0">
                <a:solidFill>
                  <a:srgbClr val="FF0000"/>
                </a:solidFill>
              </a:rPr>
              <a:t>consecuencia de nuestras propias actividades o </a:t>
            </a:r>
            <a:r>
              <a:rPr lang="es-AR" altLang="es-AR" sz="2400" dirty="0" smtClean="0">
                <a:solidFill>
                  <a:srgbClr val="FF0000"/>
                </a:solidFill>
              </a:rPr>
              <a:t>decisiones</a:t>
            </a:r>
            <a:r>
              <a:rPr lang="es-AR" altLang="es-AR" sz="2400" dirty="0" smtClean="0"/>
              <a:t> (en </a:t>
            </a:r>
            <a:r>
              <a:rPr lang="es-AR" altLang="es-AR" sz="2400" dirty="0"/>
              <a:t>lugar de ser expresión de </a:t>
            </a:r>
            <a:r>
              <a:rPr lang="es-AR" altLang="es-AR" sz="2400" dirty="0" smtClean="0"/>
              <a:t>la suerte, </a:t>
            </a:r>
            <a:r>
              <a:rPr lang="es-AR" altLang="es-AR" sz="2400" dirty="0"/>
              <a:t>de </a:t>
            </a:r>
            <a:r>
              <a:rPr lang="es-AR" altLang="es-AR" sz="2400" dirty="0" smtClean="0"/>
              <a:t>la divinidad o de la naturaleza).</a:t>
            </a:r>
          </a:p>
          <a:p>
            <a:pPr algn="just">
              <a:lnSpc>
                <a:spcPct val="80000"/>
              </a:lnSpc>
              <a:buClrTx/>
              <a:buFont typeface="Wingdings 2" panose="05020102010507070707" pitchFamily="18" charset="2"/>
              <a:buChar char=""/>
            </a:pPr>
            <a:r>
              <a:rPr lang="es-AR" altLang="es-AR" sz="2400" dirty="0" smtClean="0"/>
              <a:t>La </a:t>
            </a:r>
            <a:r>
              <a:rPr lang="es-AR" altLang="es-AR" sz="2400" dirty="0">
                <a:solidFill>
                  <a:srgbClr val="FF0000"/>
                </a:solidFill>
              </a:rPr>
              <a:t>posibilidad de daños futuros</a:t>
            </a:r>
            <a:r>
              <a:rPr lang="es-AR" altLang="es-AR" sz="2400" dirty="0"/>
              <a:t> debido a decisiones que se toman en el presente y condicionan lo que </a:t>
            </a:r>
            <a:r>
              <a:rPr lang="es-AR" altLang="es-AR" sz="2400" dirty="0" smtClean="0"/>
              <a:t>acontecerá, </a:t>
            </a:r>
            <a:r>
              <a:rPr lang="es-AR" altLang="es-AR" sz="2400" dirty="0"/>
              <a:t>aunque no se sabe con certeza de qué modo</a:t>
            </a:r>
            <a:r>
              <a:rPr lang="es-AR" altLang="es-AR" sz="2400" dirty="0" smtClean="0"/>
              <a:t>.</a:t>
            </a:r>
            <a:endParaRPr lang="es-MX" sz="2400" dirty="0" smtClean="0">
              <a:cs typeface="Arial" pitchFamily="34" charset="0"/>
            </a:endParaRPr>
          </a:p>
        </p:txBody>
      </p:sp>
      <p:sp>
        <p:nvSpPr>
          <p:cNvPr id="3" name="2 CuadroTexto"/>
          <p:cNvSpPr txBox="1"/>
          <p:nvPr/>
        </p:nvSpPr>
        <p:spPr>
          <a:xfrm>
            <a:off x="467544" y="6237312"/>
            <a:ext cx="8064896" cy="369332"/>
          </a:xfrm>
          <a:prstGeom prst="rect">
            <a:avLst/>
          </a:prstGeom>
          <a:noFill/>
        </p:spPr>
        <p:txBody>
          <a:bodyPr wrap="square" rtlCol="0">
            <a:spAutoFit/>
          </a:bodyPr>
          <a:lstStyle/>
          <a:p>
            <a:r>
              <a:rPr lang="es-AR" dirty="0" smtClean="0"/>
              <a:t>Fuente: </a:t>
            </a:r>
            <a:r>
              <a:rPr lang="es-AR" dirty="0" err="1" smtClean="0"/>
              <a:t>Giddens</a:t>
            </a:r>
            <a:r>
              <a:rPr lang="es-AR" dirty="0" smtClean="0"/>
              <a:t> 1990, Beck 1993</a:t>
            </a:r>
            <a:endParaRPr lang="es-AR" dirty="0"/>
          </a:p>
        </p:txBody>
      </p:sp>
    </p:spTree>
    <p:extLst>
      <p:ext uri="{BB962C8B-B14F-4D97-AF65-F5344CB8AC3E}">
        <p14:creationId xmlns:p14="http://schemas.microsoft.com/office/powerpoint/2010/main" val="10862095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3062" y="-27384"/>
            <a:ext cx="9365582" cy="6984776"/>
          </a:xfrm>
        </p:spPr>
      </p:pic>
    </p:spTree>
    <p:extLst>
      <p:ext uri="{BB962C8B-B14F-4D97-AF65-F5344CB8AC3E}">
        <p14:creationId xmlns:p14="http://schemas.microsoft.com/office/powerpoint/2010/main" val="3747887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FCS: Aspectos atenuantes</a:t>
            </a:r>
            <a:endParaRPr lang="es-AR" dirty="0"/>
          </a:p>
        </p:txBody>
      </p:sp>
      <p:sp>
        <p:nvSpPr>
          <p:cNvPr id="3" name="2 Marcador de contenido"/>
          <p:cNvSpPr>
            <a:spLocks noGrp="1"/>
          </p:cNvSpPr>
          <p:nvPr>
            <p:ph idx="1"/>
          </p:nvPr>
        </p:nvSpPr>
        <p:spPr>
          <a:xfrm>
            <a:off x="323528" y="1600200"/>
            <a:ext cx="2098576" cy="4525963"/>
          </a:xfrm>
        </p:spPr>
        <p:txBody>
          <a:bodyPr/>
          <a:lstStyle/>
          <a:p>
            <a:pPr marL="0" indent="0">
              <a:buNone/>
            </a:pPr>
            <a:r>
              <a:rPr lang="es-AR" dirty="0" smtClean="0"/>
              <a:t>¿Arbolado público?</a:t>
            </a:r>
            <a:endParaRPr lang="es-AR"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56" y="1186383"/>
            <a:ext cx="8353425"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340768"/>
            <a:ext cx="8353425"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607" y="1484784"/>
            <a:ext cx="8353425"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731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pPr lvl="0"/>
            <a:r>
              <a:rPr lang="es-AR" altLang="es-AR" b="1" dirty="0" smtClean="0">
                <a:solidFill>
                  <a:schemeClr val="tx1"/>
                </a:solidFill>
                <a:latin typeface="Calibri" pitchFamily="34" charset="0"/>
                <a:ea typeface="Times New Roman" pitchFamily="18" charset="0"/>
                <a:cs typeface="Times New Roman" pitchFamily="18" charset="0"/>
              </a:rPr>
              <a:t>Matriz de Riesgo </a:t>
            </a:r>
            <a:r>
              <a:rPr lang="es-AR" altLang="es-AR" b="1" dirty="0">
                <a:solidFill>
                  <a:schemeClr val="tx1"/>
                </a:solidFill>
                <a:latin typeface="Calibri" pitchFamily="34" charset="0"/>
                <a:ea typeface="Times New Roman" pitchFamily="18" charset="0"/>
                <a:cs typeface="Times New Roman" pitchFamily="18" charset="0"/>
              </a:rPr>
              <a:t>por </a:t>
            </a:r>
            <a:r>
              <a:rPr lang="es-AR" altLang="es-AR" b="1" dirty="0" smtClean="0">
                <a:solidFill>
                  <a:schemeClr val="tx1"/>
                </a:solidFill>
                <a:latin typeface="Calibri" pitchFamily="34" charset="0"/>
                <a:ea typeface="Times New Roman" pitchFamily="18" charset="0"/>
                <a:cs typeface="Times New Roman" pitchFamily="18" charset="0"/>
              </a:rPr>
              <a:t>FCS</a:t>
            </a:r>
            <a:endParaRPr lang="es-AR" dirty="0"/>
          </a:p>
        </p:txBody>
      </p:sp>
      <p:graphicFrame>
        <p:nvGraphicFramePr>
          <p:cNvPr id="3" name="2 Tabla"/>
          <p:cNvGraphicFramePr>
            <a:graphicFrameLocks noGrp="1"/>
          </p:cNvGraphicFramePr>
          <p:nvPr>
            <p:extLst>
              <p:ext uri="{D42A27DB-BD31-4B8C-83A1-F6EECF244321}">
                <p14:modId xmlns:p14="http://schemas.microsoft.com/office/powerpoint/2010/main" val="3695486594"/>
              </p:ext>
            </p:extLst>
          </p:nvPr>
        </p:nvGraphicFramePr>
        <p:xfrm>
          <a:off x="683569" y="1484784"/>
          <a:ext cx="8064896" cy="4784200"/>
        </p:xfrm>
        <a:graphic>
          <a:graphicData uri="http://schemas.openxmlformats.org/drawingml/2006/table">
            <a:tbl>
              <a:tblPr firstRow="1" firstCol="1" bandRow="1"/>
              <a:tblGrid>
                <a:gridCol w="3101883"/>
                <a:gridCol w="1042233"/>
                <a:gridCol w="893342"/>
                <a:gridCol w="893342"/>
                <a:gridCol w="1067048"/>
                <a:gridCol w="1067048"/>
              </a:tblGrid>
              <a:tr h="689317">
                <a:tc rowSpan="2">
                  <a:txBody>
                    <a:bodyPr/>
                    <a:lstStyle/>
                    <a:p>
                      <a:pPr algn="ctr">
                        <a:lnSpc>
                          <a:spcPct val="115000"/>
                        </a:lnSpc>
                        <a:spcAft>
                          <a:spcPts val="0"/>
                        </a:spcAft>
                      </a:pPr>
                      <a:r>
                        <a:rPr lang="es-AR" sz="2800" b="1" dirty="0">
                          <a:effectLst/>
                          <a:latin typeface="Calibri" panose="020F0502020204030204" pitchFamily="34" charset="0"/>
                          <a:ea typeface="Times New Roman"/>
                          <a:cs typeface="Times New Roman"/>
                        </a:rPr>
                        <a:t>Peligrosidad por Focos de Calor Superficial</a:t>
                      </a:r>
                      <a:endParaRPr lang="es-AR" sz="2800" dirty="0">
                        <a:effectLst/>
                        <a:latin typeface="Calibri" panose="020F0502020204030204" pitchFamily="34" charset="0"/>
                        <a:ea typeface="Times New Roman"/>
                        <a:cs typeface="Times New Roman"/>
                      </a:endParaRP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tcPr>
                </a:tc>
                <a:tc gridSpan="5">
                  <a:txBody>
                    <a:bodyPr/>
                    <a:lstStyle/>
                    <a:p>
                      <a:pPr algn="ctr">
                        <a:lnSpc>
                          <a:spcPct val="115000"/>
                        </a:lnSpc>
                        <a:spcAft>
                          <a:spcPts val="0"/>
                        </a:spcAft>
                      </a:pPr>
                      <a:r>
                        <a:rPr lang="es-AR" sz="2800" b="1" dirty="0">
                          <a:solidFill>
                            <a:srgbClr val="FF0000"/>
                          </a:solidFill>
                          <a:effectLst/>
                          <a:latin typeface="Calibri" panose="020F0502020204030204" pitchFamily="34" charset="0"/>
                          <a:ea typeface="Times New Roman"/>
                          <a:cs typeface="Times New Roman"/>
                        </a:rPr>
                        <a:t>IVSD_S</a:t>
                      </a:r>
                      <a:endParaRPr lang="es-AR" sz="2800" dirty="0">
                        <a:solidFill>
                          <a:srgbClr val="FF0000"/>
                        </a:solidFill>
                        <a:effectLst/>
                        <a:latin typeface="Calibri" panose="020F0502020204030204" pitchFamily="34" charset="0"/>
                        <a:ea typeface="Times New Roman"/>
                        <a:cs typeface="Times New Roman"/>
                      </a:endParaRP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r>
              <a:tr h="865495">
                <a:tc vMerge="1">
                  <a:txBody>
                    <a:bodyPr/>
                    <a:lstStyle/>
                    <a:p>
                      <a:endParaRPr lang="es-AR"/>
                    </a:p>
                  </a:txBody>
                  <a:tcPr/>
                </a:tc>
                <a:tc>
                  <a:txBody>
                    <a:bodyPr/>
                    <a:lstStyle/>
                    <a:p>
                      <a:pPr algn="ctr">
                        <a:lnSpc>
                          <a:spcPct val="115000"/>
                        </a:lnSpc>
                        <a:spcAft>
                          <a:spcPts val="0"/>
                        </a:spcAft>
                      </a:pPr>
                      <a:r>
                        <a:rPr lang="es-AR" sz="2800" b="1" dirty="0">
                          <a:solidFill>
                            <a:srgbClr val="FF0000"/>
                          </a:solidFill>
                          <a:effectLst/>
                          <a:latin typeface="Calibri" panose="020F0502020204030204" pitchFamily="34" charset="0"/>
                          <a:ea typeface="Times New Roman"/>
                          <a:cs typeface="Times New Roman"/>
                        </a:rPr>
                        <a:t>MB</a:t>
                      </a:r>
                      <a:endParaRPr lang="es-AR" sz="2800" dirty="0">
                        <a:solidFill>
                          <a:srgbClr val="FF0000"/>
                        </a:solidFill>
                        <a:effectLst/>
                        <a:latin typeface="Calibri" panose="020F0502020204030204" pitchFamily="34" charset="0"/>
                        <a:ea typeface="Times New Roman"/>
                        <a:cs typeface="Times New Roman"/>
                      </a:endParaRP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tcPr>
                </a:tc>
                <a:tc>
                  <a:txBody>
                    <a:bodyPr/>
                    <a:lstStyle/>
                    <a:p>
                      <a:pPr algn="ctr">
                        <a:lnSpc>
                          <a:spcPct val="115000"/>
                        </a:lnSpc>
                        <a:spcAft>
                          <a:spcPts val="0"/>
                        </a:spcAft>
                      </a:pPr>
                      <a:r>
                        <a:rPr lang="es-AR" sz="2800" b="1" dirty="0">
                          <a:solidFill>
                            <a:srgbClr val="FF0000"/>
                          </a:solidFill>
                          <a:effectLst/>
                          <a:latin typeface="Calibri" panose="020F0502020204030204" pitchFamily="34" charset="0"/>
                          <a:ea typeface="Times New Roman"/>
                          <a:cs typeface="Times New Roman"/>
                        </a:rPr>
                        <a:t>B</a:t>
                      </a:r>
                      <a:endParaRPr lang="es-AR" sz="2800" dirty="0">
                        <a:solidFill>
                          <a:srgbClr val="FF0000"/>
                        </a:solidFill>
                        <a:effectLst/>
                        <a:latin typeface="Calibri" panose="020F0502020204030204" pitchFamily="34" charset="0"/>
                        <a:ea typeface="Times New Roman"/>
                        <a:cs typeface="Times New Roman"/>
                      </a:endParaRP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tcPr>
                </a:tc>
                <a:tc>
                  <a:txBody>
                    <a:bodyPr/>
                    <a:lstStyle/>
                    <a:p>
                      <a:pPr algn="ctr">
                        <a:lnSpc>
                          <a:spcPct val="115000"/>
                        </a:lnSpc>
                        <a:spcAft>
                          <a:spcPts val="0"/>
                        </a:spcAft>
                      </a:pPr>
                      <a:r>
                        <a:rPr lang="es-AR" sz="2800" b="1" dirty="0">
                          <a:solidFill>
                            <a:srgbClr val="FF0000"/>
                          </a:solidFill>
                          <a:effectLst/>
                          <a:latin typeface="Calibri" panose="020F0502020204030204" pitchFamily="34" charset="0"/>
                          <a:ea typeface="Times New Roman"/>
                          <a:cs typeface="Times New Roman"/>
                        </a:rPr>
                        <a:t>M</a:t>
                      </a:r>
                      <a:endParaRPr lang="es-AR" sz="2800" dirty="0">
                        <a:solidFill>
                          <a:srgbClr val="FF0000"/>
                        </a:solidFill>
                        <a:effectLst/>
                        <a:latin typeface="Calibri" panose="020F0502020204030204" pitchFamily="34" charset="0"/>
                        <a:ea typeface="Times New Roman"/>
                        <a:cs typeface="Times New Roman"/>
                      </a:endParaRP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tcPr>
                </a:tc>
                <a:tc>
                  <a:txBody>
                    <a:bodyPr/>
                    <a:lstStyle/>
                    <a:p>
                      <a:pPr algn="ctr">
                        <a:lnSpc>
                          <a:spcPct val="115000"/>
                        </a:lnSpc>
                        <a:spcAft>
                          <a:spcPts val="0"/>
                        </a:spcAft>
                      </a:pPr>
                      <a:r>
                        <a:rPr lang="es-AR" sz="2800" b="1" dirty="0">
                          <a:solidFill>
                            <a:srgbClr val="FF0000"/>
                          </a:solidFill>
                          <a:effectLst/>
                          <a:latin typeface="Calibri" panose="020F0502020204030204" pitchFamily="34" charset="0"/>
                          <a:ea typeface="Times New Roman"/>
                          <a:cs typeface="Times New Roman"/>
                        </a:rPr>
                        <a:t>A</a:t>
                      </a:r>
                      <a:endParaRPr lang="es-AR" sz="2800" dirty="0">
                        <a:solidFill>
                          <a:srgbClr val="FF0000"/>
                        </a:solidFill>
                        <a:effectLst/>
                        <a:latin typeface="Calibri" panose="020F0502020204030204" pitchFamily="34" charset="0"/>
                        <a:ea typeface="Times New Roman"/>
                        <a:cs typeface="Times New Roman"/>
                      </a:endParaRP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tcPr>
                </a:tc>
                <a:tc>
                  <a:txBody>
                    <a:bodyPr/>
                    <a:lstStyle/>
                    <a:p>
                      <a:pPr algn="ctr">
                        <a:lnSpc>
                          <a:spcPct val="115000"/>
                        </a:lnSpc>
                        <a:spcAft>
                          <a:spcPts val="0"/>
                        </a:spcAft>
                      </a:pPr>
                      <a:r>
                        <a:rPr lang="es-AR" sz="2800" b="1" dirty="0">
                          <a:solidFill>
                            <a:srgbClr val="FF0000"/>
                          </a:solidFill>
                          <a:effectLst/>
                          <a:latin typeface="Calibri" panose="020F0502020204030204" pitchFamily="34" charset="0"/>
                          <a:ea typeface="Times New Roman"/>
                          <a:cs typeface="Times New Roman"/>
                        </a:rPr>
                        <a:t>MA</a:t>
                      </a:r>
                      <a:endParaRPr lang="es-AR" sz="2800" dirty="0">
                        <a:solidFill>
                          <a:srgbClr val="FF0000"/>
                        </a:solidFill>
                        <a:effectLst/>
                        <a:latin typeface="Calibri" panose="020F0502020204030204" pitchFamily="34" charset="0"/>
                        <a:ea typeface="Times New Roman"/>
                        <a:cs typeface="Times New Roman"/>
                      </a:endParaRP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tcPr>
                </a:tc>
              </a:tr>
              <a:tr h="1594154">
                <a:tc>
                  <a:txBody>
                    <a:bodyPr/>
                    <a:lstStyle/>
                    <a:p>
                      <a:pPr algn="ctr">
                        <a:lnSpc>
                          <a:spcPct val="115000"/>
                        </a:lnSpc>
                        <a:spcAft>
                          <a:spcPts val="0"/>
                        </a:spcAft>
                      </a:pPr>
                      <a:r>
                        <a:rPr lang="es-AR" sz="2800" b="1" kern="1200" dirty="0">
                          <a:solidFill>
                            <a:schemeClr val="tx1"/>
                          </a:solidFill>
                          <a:effectLst/>
                          <a:latin typeface="Calibri" panose="020F0502020204030204" pitchFamily="34" charset="0"/>
                          <a:ea typeface="Times New Roman"/>
                          <a:cs typeface="Times New Roman"/>
                        </a:rPr>
                        <a:t>MEDIA </a:t>
                      </a:r>
                    </a:p>
                    <a:p>
                      <a:pPr algn="ctr">
                        <a:lnSpc>
                          <a:spcPct val="115000"/>
                        </a:lnSpc>
                        <a:spcAft>
                          <a:spcPts val="0"/>
                        </a:spcAft>
                      </a:pPr>
                      <a:r>
                        <a:rPr lang="es-AR" sz="2800" b="1" kern="1200" dirty="0" err="1">
                          <a:solidFill>
                            <a:schemeClr val="tx1"/>
                          </a:solidFill>
                          <a:effectLst/>
                          <a:latin typeface="Calibri" panose="020F0502020204030204" pitchFamily="34" charset="0"/>
                          <a:ea typeface="Times New Roman"/>
                          <a:cs typeface="Times New Roman"/>
                        </a:rPr>
                        <a:t>Area</a:t>
                      </a:r>
                      <a:r>
                        <a:rPr lang="es-AR" sz="2800" b="1" kern="1200" dirty="0">
                          <a:solidFill>
                            <a:schemeClr val="tx1"/>
                          </a:solidFill>
                          <a:effectLst/>
                          <a:latin typeface="Calibri" panose="020F0502020204030204" pitchFamily="34" charset="0"/>
                          <a:ea typeface="Times New Roman"/>
                          <a:cs typeface="Times New Roman"/>
                        </a:rPr>
                        <a:t> de influencia directa de FCS</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AR" sz="2800" b="1" kern="1200" dirty="0">
                          <a:solidFill>
                            <a:schemeClr val="tx1"/>
                          </a:solidFill>
                          <a:effectLst/>
                          <a:latin typeface="Calibri" panose="020F0502020204030204" pitchFamily="34" charset="0"/>
                          <a:ea typeface="Times New Roman"/>
                          <a:cs typeface="Times New Roman"/>
                        </a:rPr>
                        <a:t>MB</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AR" sz="2800" b="1" kern="1200" dirty="0">
                          <a:solidFill>
                            <a:schemeClr val="tx1"/>
                          </a:solidFill>
                          <a:effectLst/>
                          <a:latin typeface="Calibri" panose="020F0502020204030204" pitchFamily="34" charset="0"/>
                          <a:ea typeface="Times New Roman"/>
                          <a:cs typeface="Times New Roman"/>
                        </a:rPr>
                        <a:t>B</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solidFill>
                      <a:srgbClr val="E5DFEC"/>
                    </a:solidFill>
                  </a:tcPr>
                </a:tc>
                <a:tc>
                  <a:txBody>
                    <a:bodyPr/>
                    <a:lstStyle/>
                    <a:p>
                      <a:pPr marL="0" algn="ctr" defTabSz="914400" rtl="0" eaLnBrk="1" latinLnBrk="0" hangingPunct="1">
                        <a:lnSpc>
                          <a:spcPct val="115000"/>
                        </a:lnSpc>
                        <a:spcAft>
                          <a:spcPts val="0"/>
                        </a:spcAft>
                      </a:pPr>
                      <a:r>
                        <a:rPr lang="es-AR" sz="2800" b="1" kern="1200" dirty="0">
                          <a:solidFill>
                            <a:schemeClr val="tx1"/>
                          </a:solidFill>
                          <a:effectLst/>
                          <a:latin typeface="Calibri" panose="020F0502020204030204" pitchFamily="34" charset="0"/>
                          <a:ea typeface="Times New Roman"/>
                          <a:cs typeface="Times New Roman"/>
                        </a:rPr>
                        <a:t>M</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solidFill>
                      <a:srgbClr val="D681E7"/>
                    </a:solidFill>
                  </a:tcPr>
                </a:tc>
                <a:tc>
                  <a:txBody>
                    <a:bodyPr/>
                    <a:lstStyle/>
                    <a:p>
                      <a:pPr marL="0" algn="ctr" defTabSz="914400" rtl="0" eaLnBrk="1" latinLnBrk="0" hangingPunct="1">
                        <a:lnSpc>
                          <a:spcPct val="115000"/>
                        </a:lnSpc>
                        <a:spcAft>
                          <a:spcPts val="0"/>
                        </a:spcAft>
                      </a:pPr>
                      <a:r>
                        <a:rPr lang="es-AR" sz="2800" b="1" kern="1200" dirty="0">
                          <a:solidFill>
                            <a:schemeClr val="tx1"/>
                          </a:solidFill>
                          <a:effectLst/>
                          <a:latin typeface="Calibri" panose="020F0502020204030204" pitchFamily="34" charset="0"/>
                          <a:ea typeface="Times New Roman"/>
                          <a:cs typeface="Times New Roman"/>
                        </a:rPr>
                        <a:t>A</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solidFill>
                      <a:srgbClr val="A32CD8"/>
                    </a:solidFill>
                  </a:tcPr>
                </a:tc>
                <a:tc>
                  <a:txBody>
                    <a:bodyPr/>
                    <a:lstStyle/>
                    <a:p>
                      <a:pPr marL="0" algn="ctr" defTabSz="914400" rtl="0" eaLnBrk="1" latinLnBrk="0" hangingPunct="1">
                        <a:lnSpc>
                          <a:spcPct val="115000"/>
                        </a:lnSpc>
                        <a:spcAft>
                          <a:spcPts val="0"/>
                        </a:spcAft>
                      </a:pPr>
                      <a:r>
                        <a:rPr lang="es-AR" sz="2800" b="1" kern="1200" dirty="0">
                          <a:solidFill>
                            <a:schemeClr val="tx1"/>
                          </a:solidFill>
                          <a:effectLst/>
                          <a:latin typeface="Calibri" panose="020F0502020204030204" pitchFamily="34" charset="0"/>
                          <a:ea typeface="Times New Roman"/>
                          <a:cs typeface="Times New Roman"/>
                        </a:rPr>
                        <a:t>MA</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solidFill>
                      <a:srgbClr val="7030A0"/>
                    </a:solidFill>
                  </a:tcPr>
                </a:tc>
              </a:tr>
              <a:tr h="1603562">
                <a:tc>
                  <a:txBody>
                    <a:bodyPr/>
                    <a:lstStyle/>
                    <a:p>
                      <a:pPr algn="ctr">
                        <a:lnSpc>
                          <a:spcPct val="115000"/>
                        </a:lnSpc>
                        <a:spcAft>
                          <a:spcPts val="0"/>
                        </a:spcAft>
                      </a:pPr>
                      <a:r>
                        <a:rPr lang="es-AR" sz="2800" b="1" kern="1200" dirty="0">
                          <a:solidFill>
                            <a:schemeClr val="tx1"/>
                          </a:solidFill>
                          <a:effectLst/>
                          <a:latin typeface="Calibri" panose="020F0502020204030204" pitchFamily="34" charset="0"/>
                          <a:ea typeface="Times New Roman"/>
                          <a:cs typeface="Times New Roman"/>
                        </a:rPr>
                        <a:t>ALTA </a:t>
                      </a:r>
                    </a:p>
                    <a:p>
                      <a:pPr algn="ctr">
                        <a:lnSpc>
                          <a:spcPct val="115000"/>
                        </a:lnSpc>
                        <a:spcAft>
                          <a:spcPts val="0"/>
                        </a:spcAft>
                      </a:pPr>
                      <a:r>
                        <a:rPr lang="es-AR" sz="2800" b="1" kern="1200" dirty="0">
                          <a:solidFill>
                            <a:schemeClr val="tx1"/>
                          </a:solidFill>
                          <a:effectLst/>
                          <a:latin typeface="Calibri" panose="020F0502020204030204" pitchFamily="34" charset="0"/>
                          <a:ea typeface="Times New Roman"/>
                          <a:cs typeface="Times New Roman"/>
                        </a:rPr>
                        <a:t>Presencia de FCS</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AR" sz="2800" b="1" kern="1200">
                          <a:solidFill>
                            <a:schemeClr val="tx1"/>
                          </a:solidFill>
                          <a:effectLst/>
                          <a:latin typeface="Calibri" panose="020F0502020204030204" pitchFamily="34" charset="0"/>
                          <a:ea typeface="Times New Roman"/>
                          <a:cs typeface="Times New Roman"/>
                        </a:rPr>
                        <a:t>M</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solidFill>
                      <a:srgbClr val="D681E7"/>
                    </a:solidFill>
                  </a:tcPr>
                </a:tc>
                <a:tc>
                  <a:txBody>
                    <a:bodyPr/>
                    <a:lstStyle/>
                    <a:p>
                      <a:pPr marL="0" algn="ctr" defTabSz="914400" rtl="0" eaLnBrk="1" latinLnBrk="0" hangingPunct="1">
                        <a:lnSpc>
                          <a:spcPct val="115000"/>
                        </a:lnSpc>
                        <a:spcAft>
                          <a:spcPts val="0"/>
                        </a:spcAft>
                      </a:pPr>
                      <a:r>
                        <a:rPr lang="es-AR" sz="2800" b="1" kern="1200" dirty="0">
                          <a:solidFill>
                            <a:schemeClr val="tx1"/>
                          </a:solidFill>
                          <a:effectLst/>
                          <a:latin typeface="Calibri" panose="020F0502020204030204" pitchFamily="34" charset="0"/>
                          <a:ea typeface="Times New Roman"/>
                          <a:cs typeface="Times New Roman"/>
                        </a:rPr>
                        <a:t>A</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solidFill>
                      <a:srgbClr val="A32CD8"/>
                    </a:solidFill>
                  </a:tcPr>
                </a:tc>
                <a:tc>
                  <a:txBody>
                    <a:bodyPr/>
                    <a:lstStyle/>
                    <a:p>
                      <a:pPr marL="0" algn="ctr" defTabSz="914400" rtl="0" eaLnBrk="1" latinLnBrk="0" hangingPunct="1">
                        <a:lnSpc>
                          <a:spcPct val="115000"/>
                        </a:lnSpc>
                        <a:spcAft>
                          <a:spcPts val="0"/>
                        </a:spcAft>
                      </a:pPr>
                      <a:r>
                        <a:rPr lang="es-AR" sz="2800" b="1" kern="1200">
                          <a:solidFill>
                            <a:schemeClr val="tx1"/>
                          </a:solidFill>
                          <a:effectLst/>
                          <a:latin typeface="Calibri" panose="020F0502020204030204" pitchFamily="34" charset="0"/>
                          <a:ea typeface="Times New Roman"/>
                          <a:cs typeface="Times New Roman"/>
                        </a:rPr>
                        <a:t>A</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solidFill>
                      <a:srgbClr val="A32CD8"/>
                    </a:solidFill>
                  </a:tcPr>
                </a:tc>
                <a:tc>
                  <a:txBody>
                    <a:bodyPr/>
                    <a:lstStyle/>
                    <a:p>
                      <a:pPr marL="0" algn="ctr" defTabSz="914400" rtl="0" eaLnBrk="1" latinLnBrk="0" hangingPunct="1">
                        <a:lnSpc>
                          <a:spcPct val="115000"/>
                        </a:lnSpc>
                        <a:spcAft>
                          <a:spcPts val="0"/>
                        </a:spcAft>
                      </a:pPr>
                      <a:r>
                        <a:rPr lang="es-AR" sz="2800" b="1" kern="1200">
                          <a:solidFill>
                            <a:schemeClr val="tx1"/>
                          </a:solidFill>
                          <a:effectLst/>
                          <a:latin typeface="Calibri" panose="020F0502020204030204" pitchFamily="34" charset="0"/>
                          <a:ea typeface="Times New Roman"/>
                          <a:cs typeface="Times New Roman"/>
                        </a:rPr>
                        <a:t>MA</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solidFill>
                      <a:srgbClr val="7030A0"/>
                    </a:solidFill>
                  </a:tcPr>
                </a:tc>
                <a:tc>
                  <a:txBody>
                    <a:bodyPr/>
                    <a:lstStyle/>
                    <a:p>
                      <a:pPr marL="0" algn="ctr" defTabSz="914400" rtl="0" eaLnBrk="1" latinLnBrk="0" hangingPunct="1">
                        <a:lnSpc>
                          <a:spcPct val="115000"/>
                        </a:lnSpc>
                        <a:spcAft>
                          <a:spcPts val="0"/>
                        </a:spcAft>
                      </a:pPr>
                      <a:r>
                        <a:rPr lang="es-AR" sz="2800" b="1" kern="1200" dirty="0">
                          <a:solidFill>
                            <a:schemeClr val="tx1"/>
                          </a:solidFill>
                          <a:effectLst/>
                          <a:latin typeface="Calibri" panose="020F0502020204030204" pitchFamily="34" charset="0"/>
                          <a:ea typeface="Times New Roman"/>
                          <a:cs typeface="Times New Roman"/>
                        </a:rPr>
                        <a:t>MA</a:t>
                      </a:r>
                    </a:p>
                  </a:txBody>
                  <a:tcPr marL="57150" marR="57150" marT="57150" marB="57150" anchor="ctr">
                    <a:lnL w="12700" cap="flat" cmpd="sng" algn="ctr">
                      <a:solidFill>
                        <a:srgbClr val="010101"/>
                      </a:solidFill>
                      <a:prstDash val="solid"/>
                      <a:round/>
                      <a:headEnd type="none" w="med" len="med"/>
                      <a:tailEnd type="none" w="med" len="med"/>
                    </a:lnL>
                    <a:lnR w="12700" cap="flat" cmpd="sng" algn="ctr">
                      <a:solidFill>
                        <a:srgbClr val="010101"/>
                      </a:solidFill>
                      <a:prstDash val="solid"/>
                      <a:round/>
                      <a:headEnd type="none" w="med" len="med"/>
                      <a:tailEnd type="none" w="med" len="med"/>
                    </a:lnR>
                    <a:lnT w="12700" cap="flat" cmpd="sng" algn="ctr">
                      <a:solidFill>
                        <a:srgbClr val="010101"/>
                      </a:solidFill>
                      <a:prstDash val="solid"/>
                      <a:round/>
                      <a:headEnd type="none" w="med" len="med"/>
                      <a:tailEnd type="none" w="med" len="med"/>
                    </a:lnT>
                    <a:lnB w="12700" cap="flat" cmpd="sng" algn="ctr">
                      <a:solidFill>
                        <a:srgbClr val="010101"/>
                      </a:solidFill>
                      <a:prstDash val="solid"/>
                      <a:round/>
                      <a:headEnd type="none" w="med" len="med"/>
                      <a:tailEnd type="none" w="med" len="med"/>
                    </a:lnB>
                    <a:solidFill>
                      <a:srgbClr val="7030A0"/>
                    </a:solidFill>
                  </a:tcPr>
                </a:tc>
              </a:tr>
            </a:tbl>
          </a:graphicData>
        </a:graphic>
      </p:graphicFrame>
    </p:spTree>
    <p:extLst>
      <p:ext uri="{BB962C8B-B14F-4D97-AF65-F5344CB8AC3E}">
        <p14:creationId xmlns:p14="http://schemas.microsoft.com/office/powerpoint/2010/main" val="23553935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Marcador de contenido"/>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34948"/>
            <a:ext cx="9144000" cy="6992339"/>
          </a:xfrm>
        </p:spPr>
      </p:pic>
    </p:spTree>
    <p:extLst>
      <p:ext uri="{BB962C8B-B14F-4D97-AF65-F5344CB8AC3E}">
        <p14:creationId xmlns:p14="http://schemas.microsoft.com/office/powerpoint/2010/main" val="15204488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34888"/>
            <a:ext cx="8712968" cy="827584"/>
          </a:xfrm>
        </p:spPr>
        <p:txBody>
          <a:bodyPr/>
          <a:lstStyle/>
          <a:p>
            <a:r>
              <a:rPr lang="es-AR" sz="3400" dirty="0" smtClean="0"/>
              <a:t>Vulnerabilidades específicas por FCS</a:t>
            </a:r>
            <a:endParaRPr lang="es-AR" sz="3400" dirty="0"/>
          </a:p>
        </p:txBody>
      </p:sp>
      <p:pic>
        <p:nvPicPr>
          <p:cNvPr id="4" name="3 Marcador de contenid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548680"/>
            <a:ext cx="9144000" cy="6480720"/>
          </a:xfrm>
        </p:spPr>
      </p:pic>
    </p:spTree>
    <p:extLst>
      <p:ext uri="{BB962C8B-B14F-4D97-AF65-F5344CB8AC3E}">
        <p14:creationId xmlns:p14="http://schemas.microsoft.com/office/powerpoint/2010/main" val="27264069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74638"/>
            <a:ext cx="9036496" cy="1143000"/>
          </a:xfrm>
        </p:spPr>
        <p:txBody>
          <a:bodyPr/>
          <a:lstStyle/>
          <a:p>
            <a:r>
              <a:rPr lang="es-AR" dirty="0" smtClean="0"/>
              <a:t>Vulnerabilidades específicas x FCS: Algunos resultados</a:t>
            </a:r>
            <a:endParaRPr lang="es-AR" dirty="0"/>
          </a:p>
        </p:txBody>
      </p:sp>
      <p:sp>
        <p:nvSpPr>
          <p:cNvPr id="3" name="2 Marcador de contenido"/>
          <p:cNvSpPr>
            <a:spLocks noGrp="1"/>
          </p:cNvSpPr>
          <p:nvPr>
            <p:ph idx="1"/>
          </p:nvPr>
        </p:nvSpPr>
        <p:spPr/>
        <p:txBody>
          <a:bodyPr/>
          <a:lstStyle/>
          <a:p>
            <a:pPr marL="0" indent="0">
              <a:buNone/>
            </a:pPr>
            <a:r>
              <a:rPr lang="es-AR" sz="2800" i="1" dirty="0" smtClean="0"/>
              <a:t>Riesgo por FCS y geriátricos</a:t>
            </a:r>
            <a:endParaRPr lang="es-AR" sz="2800" i="1" dirty="0"/>
          </a:p>
          <a:p>
            <a:pPr lvl="0"/>
            <a:r>
              <a:rPr lang="es-AR" sz="2400" dirty="0">
                <a:solidFill>
                  <a:srgbClr val="FF0000"/>
                </a:solidFill>
              </a:rPr>
              <a:t>No se registran establecimientos ubicados en áreas de muy alto riesgo por FCS.</a:t>
            </a:r>
          </a:p>
          <a:p>
            <a:pPr lvl="0"/>
            <a:r>
              <a:rPr lang="es-AR" sz="2400" dirty="0"/>
              <a:t>C</a:t>
            </a:r>
            <a:r>
              <a:rPr lang="es-AR" sz="2400" dirty="0" smtClean="0"/>
              <a:t>oncentraciones </a:t>
            </a:r>
            <a:r>
              <a:rPr lang="es-AR" sz="2400" dirty="0"/>
              <a:t>mayores en los barrios de Caballito, Flores y Almagro, Villa Urquiza, Colegiales y Belgrano.</a:t>
            </a:r>
          </a:p>
          <a:p>
            <a:pPr lvl="0"/>
            <a:r>
              <a:rPr lang="es-AR" sz="2400" dirty="0" smtClean="0"/>
              <a:t>Menor densidad </a:t>
            </a:r>
            <a:r>
              <a:rPr lang="es-AR" sz="2400" dirty="0"/>
              <a:t>en los barrios del sur: Mataderos, Villa Lugano, Villa Riachuelo, Villa </a:t>
            </a:r>
            <a:r>
              <a:rPr lang="es-AR" sz="2400" dirty="0" err="1"/>
              <a:t>Soldati</a:t>
            </a:r>
            <a:r>
              <a:rPr lang="es-AR" sz="2400" dirty="0"/>
              <a:t>, Nueva Pompeya, Barracas y La Boca.</a:t>
            </a:r>
          </a:p>
          <a:p>
            <a:pPr lvl="0"/>
            <a:r>
              <a:rPr lang="es-AR" sz="2400" dirty="0"/>
              <a:t>No se registran geriátricos en la zona céntrica (barrios de San Nicolás y Monserrat) ni en la franja costanera al río de la </a:t>
            </a:r>
            <a:r>
              <a:rPr lang="es-AR" sz="2400" dirty="0" smtClean="0"/>
              <a:t>Plata.</a:t>
            </a:r>
            <a:endParaRPr lang="es-AR" sz="2400" dirty="0"/>
          </a:p>
        </p:txBody>
      </p:sp>
    </p:spTree>
    <p:extLst>
      <p:ext uri="{BB962C8B-B14F-4D97-AF65-F5344CB8AC3E}">
        <p14:creationId xmlns:p14="http://schemas.microsoft.com/office/powerpoint/2010/main" val="32013369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44624"/>
            <a:ext cx="9036496" cy="1143000"/>
          </a:xfrm>
        </p:spPr>
        <p:txBody>
          <a:bodyPr/>
          <a:lstStyle/>
          <a:p>
            <a:r>
              <a:rPr lang="es-AR" sz="4000" dirty="0" smtClean="0"/>
              <a:t>Riesgo </a:t>
            </a:r>
            <a:r>
              <a:rPr lang="es-AR" sz="4000" dirty="0"/>
              <a:t>e </a:t>
            </a:r>
            <a:r>
              <a:rPr lang="es-AR" sz="4000" dirty="0" smtClean="0"/>
              <a:t>incertidumbre:</a:t>
            </a:r>
            <a:r>
              <a:rPr lang="es-AR" sz="4000" dirty="0"/>
              <a:t/>
            </a:r>
            <a:br>
              <a:rPr lang="es-AR" sz="4000" dirty="0"/>
            </a:br>
            <a:r>
              <a:rPr lang="es-AR" sz="4000" dirty="0" smtClean="0"/>
              <a:t>Ej. de propuestas de políticas</a:t>
            </a:r>
            <a:endParaRPr lang="es-AR" sz="4000" dirty="0"/>
          </a:p>
        </p:txBody>
      </p:sp>
      <p:sp>
        <p:nvSpPr>
          <p:cNvPr id="3" name="2 Marcador de contenido"/>
          <p:cNvSpPr>
            <a:spLocks noGrp="1"/>
          </p:cNvSpPr>
          <p:nvPr>
            <p:ph idx="1"/>
          </p:nvPr>
        </p:nvSpPr>
        <p:spPr>
          <a:xfrm>
            <a:off x="457200" y="1340768"/>
            <a:ext cx="8229600" cy="5328592"/>
          </a:xfrm>
        </p:spPr>
        <p:txBody>
          <a:bodyPr/>
          <a:lstStyle/>
          <a:p>
            <a:pPr marL="0" indent="0" algn="just">
              <a:buNone/>
            </a:pPr>
            <a:r>
              <a:rPr lang="es-AR" sz="2800" b="1" dirty="0" smtClean="0">
                <a:solidFill>
                  <a:srgbClr val="FF0000"/>
                </a:solidFill>
              </a:rPr>
              <a:t>RIESGO: LO QUE MUESTRAN LOS DATOS: </a:t>
            </a:r>
          </a:p>
          <a:p>
            <a:pPr marL="0" indent="0" algn="just">
              <a:buNone/>
            </a:pPr>
            <a:r>
              <a:rPr lang="es-AR" sz="2400" dirty="0" smtClean="0"/>
              <a:t>Las áreas con FCS son convergentes con la localización de barrios informales (villas y asentamientos precarios).</a:t>
            </a:r>
          </a:p>
          <a:p>
            <a:pPr marL="0" indent="0" algn="just">
              <a:buNone/>
            </a:pPr>
            <a:r>
              <a:rPr lang="es-AR" sz="2800" b="1" dirty="0" smtClean="0">
                <a:solidFill>
                  <a:srgbClr val="FF0000"/>
                </a:solidFill>
              </a:rPr>
              <a:t>INCERTIDUMBRE: POLITICAS y ENFOQUES </a:t>
            </a:r>
          </a:p>
          <a:p>
            <a:pPr algn="just"/>
            <a:r>
              <a:rPr lang="es-AR" sz="2400" dirty="0" smtClean="0"/>
              <a:t>Por ser generadoras de FCS y perjudicar a la ciudad en su conjunto</a:t>
            </a:r>
            <a:r>
              <a:rPr lang="es-AR" sz="2400" dirty="0"/>
              <a:t>: </a:t>
            </a:r>
            <a:r>
              <a:rPr lang="es-AR" sz="2400" dirty="0" smtClean="0"/>
              <a:t>“Hay que erradicar </a:t>
            </a:r>
            <a:r>
              <a:rPr lang="es-AR" sz="2400" dirty="0"/>
              <a:t>las villas”. </a:t>
            </a:r>
            <a:endParaRPr lang="es-AR" sz="2400" dirty="0" smtClean="0"/>
          </a:p>
          <a:p>
            <a:pPr algn="just">
              <a:buFont typeface="Arial" panose="020B0604020202020204" pitchFamily="34" charset="0"/>
              <a:buChar char="•"/>
            </a:pPr>
            <a:r>
              <a:rPr lang="es-AR" sz="2400" dirty="0" smtClean="0"/>
              <a:t>Cubrir los techos de los BI con vegetación, pero ésta deberá ser arbórea para tener efecto mitigante. </a:t>
            </a:r>
          </a:p>
          <a:p>
            <a:pPr algn="just">
              <a:buFont typeface="Arial" panose="020B0604020202020204" pitchFamily="34" charset="0"/>
              <a:buChar char="•"/>
            </a:pPr>
            <a:r>
              <a:rPr lang="es-AR" sz="2400" dirty="0" smtClean="0"/>
              <a:t>Mejorar las condiciones habitacionales internas de las casas (¿AC?) y externas de los barrios (¿arbolado?).</a:t>
            </a:r>
          </a:p>
        </p:txBody>
      </p:sp>
    </p:spTree>
    <p:extLst>
      <p:ext uri="{BB962C8B-B14F-4D97-AF65-F5344CB8AC3E}">
        <p14:creationId xmlns:p14="http://schemas.microsoft.com/office/powerpoint/2010/main" val="32390514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1674"/>
            <a:ext cx="9144000" cy="6854653"/>
          </a:xfrm>
          <a:prstGeom prst="rect">
            <a:avLst/>
          </a:prstGeom>
        </p:spPr>
      </p:pic>
      <p:sp>
        <p:nvSpPr>
          <p:cNvPr id="2" name="1 Rectángulo"/>
          <p:cNvSpPr/>
          <p:nvPr/>
        </p:nvSpPr>
        <p:spPr>
          <a:xfrm>
            <a:off x="702745" y="2486044"/>
            <a:ext cx="8089051" cy="1911579"/>
          </a:xfrm>
          <a:prstGeom prst="rect">
            <a:avLst/>
          </a:prstGeom>
        </p:spPr>
        <p:txBody>
          <a:bodyPr wrap="square" lIns="64291" tIns="32146" rIns="64291" bIns="32146">
            <a:spAutoFit/>
          </a:bodyPr>
          <a:lstStyle/>
          <a:p>
            <a:pPr algn="ctr"/>
            <a:r>
              <a:rPr lang="es-AR" sz="4000" dirty="0"/>
              <a:t>3. Instituciones y amplificación del riesgo. </a:t>
            </a:r>
            <a:r>
              <a:rPr lang="es-AR" sz="4000" dirty="0" smtClean="0"/>
              <a:t>Gestión </a:t>
            </a:r>
            <a:r>
              <a:rPr lang="es-AR" sz="4000" dirty="0"/>
              <a:t>para la </a:t>
            </a:r>
            <a:r>
              <a:rPr lang="es-AR" sz="4000" dirty="0" smtClean="0"/>
              <a:t>RRD: </a:t>
            </a:r>
            <a:r>
              <a:rPr lang="es-AR" sz="4000" dirty="0"/>
              <a:t>alcances y </a:t>
            </a:r>
            <a:r>
              <a:rPr lang="es-AR" sz="4000" dirty="0" smtClean="0"/>
              <a:t>limitaciones  </a:t>
            </a:r>
            <a:endParaRPr lang="es-AR" sz="4000" dirty="0"/>
          </a:p>
        </p:txBody>
      </p:sp>
    </p:spTree>
    <p:extLst>
      <p:ext uri="{BB962C8B-B14F-4D97-AF65-F5344CB8AC3E}">
        <p14:creationId xmlns:p14="http://schemas.microsoft.com/office/powerpoint/2010/main" val="2701859420"/>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384"/>
            <a:ext cx="8229600" cy="1143000"/>
          </a:xfrm>
        </p:spPr>
        <p:txBody>
          <a:bodyPr/>
          <a:lstStyle/>
          <a:p>
            <a:pPr eaLnBrk="1" hangingPunct="1"/>
            <a:r>
              <a:rPr lang="es-AR" altLang="es-AR" dirty="0" smtClean="0">
                <a:solidFill>
                  <a:srgbClr val="990099"/>
                </a:solidFill>
              </a:rPr>
              <a:t>INSTITUCIONES</a:t>
            </a:r>
          </a:p>
        </p:txBody>
      </p:sp>
      <p:sp>
        <p:nvSpPr>
          <p:cNvPr id="52227" name="Rectangle 3"/>
          <p:cNvSpPr>
            <a:spLocks noGrp="1" noChangeArrowheads="1"/>
          </p:cNvSpPr>
          <p:nvPr>
            <p:ph type="body" idx="1"/>
          </p:nvPr>
        </p:nvSpPr>
        <p:spPr>
          <a:xfrm>
            <a:off x="251520" y="908720"/>
            <a:ext cx="8640960" cy="4924425"/>
          </a:xfrm>
        </p:spPr>
        <p:txBody>
          <a:bodyPr/>
          <a:lstStyle/>
          <a:p>
            <a:pPr eaLnBrk="1" hangingPunct="1">
              <a:spcBef>
                <a:spcPts val="0"/>
              </a:spcBef>
              <a:spcAft>
                <a:spcPts val="600"/>
              </a:spcAft>
            </a:pPr>
            <a:r>
              <a:rPr lang="es-AR" altLang="es-AR" sz="2600" b="1" dirty="0" smtClean="0"/>
              <a:t>Las instituciones son mecanismos de orden social y cooperación que gobiernan el comportamiento de un grupo de individuos.</a:t>
            </a:r>
          </a:p>
          <a:p>
            <a:pPr eaLnBrk="1" hangingPunct="1">
              <a:spcBef>
                <a:spcPts val="0"/>
              </a:spcBef>
              <a:spcAft>
                <a:spcPts val="600"/>
              </a:spcAft>
            </a:pPr>
            <a:r>
              <a:rPr lang="es-AR" altLang="es-AR" sz="2600" dirty="0" smtClean="0"/>
              <a:t>Las instituciones trascienden las vidas e intenciones humanas al identificarse con la permanencia de un propósito social, y gobiernan el comportamiento humano cooperativo mediante la </a:t>
            </a:r>
            <a:r>
              <a:rPr lang="es-AR" altLang="es-AR" sz="2600" b="1" dirty="0" smtClean="0"/>
              <a:t>elaboración e implantación de reglas</a:t>
            </a:r>
            <a:r>
              <a:rPr lang="es-AR" altLang="es-AR" sz="2600" dirty="0" smtClean="0"/>
              <a:t>.</a:t>
            </a:r>
          </a:p>
          <a:p>
            <a:pPr eaLnBrk="1" hangingPunct="1">
              <a:spcBef>
                <a:spcPts val="0"/>
              </a:spcBef>
              <a:spcAft>
                <a:spcPts val="600"/>
              </a:spcAft>
            </a:pPr>
            <a:r>
              <a:rPr lang="es-AR" altLang="es-AR" sz="2600" dirty="0" smtClean="0"/>
              <a:t>El término institución se aplica comúnmente a las normas de conducta y costumbres consideradas importantes para una sociedad, como las particulares </a:t>
            </a:r>
            <a:r>
              <a:rPr lang="es-AR" altLang="es-AR" sz="2600" b="1" dirty="0" smtClean="0"/>
              <a:t>organizaciones formales</a:t>
            </a:r>
            <a:r>
              <a:rPr lang="es-AR" altLang="es-AR" sz="2600" dirty="0" smtClean="0"/>
              <a:t> de gobierno y servicio público.</a:t>
            </a:r>
          </a:p>
        </p:txBody>
      </p:sp>
    </p:spTree>
    <p:extLst>
      <p:ext uri="{BB962C8B-B14F-4D97-AF65-F5344CB8AC3E}">
        <p14:creationId xmlns:p14="http://schemas.microsoft.com/office/powerpoint/2010/main" val="19815327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Autofit/>
          </a:bodyPr>
          <a:lstStyle/>
          <a:p>
            <a:r>
              <a:rPr lang="es-ES_tradnl" altLang="es-AR" b="1" dirty="0" smtClean="0">
                <a:solidFill>
                  <a:srgbClr val="FF0000"/>
                </a:solidFill>
              </a:rPr>
              <a:t>Vulnerabilidad social </a:t>
            </a:r>
            <a:br>
              <a:rPr lang="es-ES_tradnl" altLang="es-AR" b="1" dirty="0" smtClean="0">
                <a:solidFill>
                  <a:srgbClr val="FF0000"/>
                </a:solidFill>
              </a:rPr>
            </a:br>
            <a:r>
              <a:rPr lang="es-ES_tradnl" altLang="es-AR" b="1" dirty="0" smtClean="0">
                <a:solidFill>
                  <a:srgbClr val="FF0000"/>
                </a:solidFill>
              </a:rPr>
              <a:t>e instituciones</a:t>
            </a:r>
            <a:endParaRPr lang="es-AR" altLang="es-AR" b="1" dirty="0" smtClean="0">
              <a:solidFill>
                <a:srgbClr val="FF0000"/>
              </a:solidFill>
            </a:endParaRPr>
          </a:p>
        </p:txBody>
      </p:sp>
      <p:sp>
        <p:nvSpPr>
          <p:cNvPr id="48131" name="Rectangle 3"/>
          <p:cNvSpPr>
            <a:spLocks noGrp="1" noChangeArrowheads="1"/>
          </p:cNvSpPr>
          <p:nvPr>
            <p:ph type="body" idx="1"/>
          </p:nvPr>
        </p:nvSpPr>
        <p:spPr>
          <a:xfrm>
            <a:off x="468313" y="1844675"/>
            <a:ext cx="8229600" cy="5013325"/>
          </a:xfrm>
        </p:spPr>
        <p:txBody>
          <a:bodyPr>
            <a:noAutofit/>
          </a:bodyPr>
          <a:lstStyle/>
          <a:p>
            <a:pPr marL="609600" indent="-609600">
              <a:lnSpc>
                <a:spcPct val="80000"/>
              </a:lnSpc>
              <a:buClr>
                <a:srgbClr val="FF0000"/>
              </a:buClr>
              <a:buFont typeface="Wingdings" pitchFamily="2" charset="2"/>
              <a:buChar char="ü"/>
            </a:pPr>
            <a:r>
              <a:rPr lang="es-ES_tradnl" altLang="es-AR" sz="2800" dirty="0" smtClean="0"/>
              <a:t>Las instituciones cumplen un rol central en la sociedad moderna.</a:t>
            </a:r>
          </a:p>
          <a:p>
            <a:pPr marL="609600" indent="-609600">
              <a:lnSpc>
                <a:spcPct val="80000"/>
              </a:lnSpc>
              <a:buClr>
                <a:srgbClr val="FF0000"/>
              </a:buClr>
              <a:buFont typeface="Wingdings" pitchFamily="2" charset="2"/>
              <a:buChar char="ü"/>
            </a:pPr>
            <a:endParaRPr lang="es-ES_tradnl" altLang="es-AR" sz="2800" dirty="0" smtClean="0"/>
          </a:p>
          <a:p>
            <a:pPr marL="609600" indent="-609600">
              <a:lnSpc>
                <a:spcPct val="80000"/>
              </a:lnSpc>
              <a:buClr>
                <a:srgbClr val="FF0000"/>
              </a:buClr>
              <a:buFont typeface="Wingdings" pitchFamily="2" charset="2"/>
              <a:buChar char="ü"/>
            </a:pPr>
            <a:r>
              <a:rPr lang="es-ES_tradnl" altLang="es-AR" sz="2800" dirty="0" smtClean="0"/>
              <a:t>Sus objetivos cubren determinadas necesidades sociales en función de los cuales desarrollan su práctica.</a:t>
            </a:r>
          </a:p>
          <a:p>
            <a:pPr marL="609600" indent="-609600">
              <a:lnSpc>
                <a:spcPct val="80000"/>
              </a:lnSpc>
              <a:buClr>
                <a:srgbClr val="FF0000"/>
              </a:buClr>
              <a:buFont typeface="Wingdings" pitchFamily="2" charset="2"/>
              <a:buChar char="ü"/>
            </a:pPr>
            <a:endParaRPr lang="es-ES_tradnl" altLang="es-AR" sz="2800" dirty="0" smtClean="0"/>
          </a:p>
          <a:p>
            <a:pPr marL="609600" indent="-609600">
              <a:lnSpc>
                <a:spcPct val="80000"/>
              </a:lnSpc>
              <a:buClr>
                <a:srgbClr val="FF0000"/>
              </a:buClr>
              <a:buFont typeface="Wingdings" pitchFamily="2" charset="2"/>
              <a:buChar char="ü"/>
            </a:pPr>
            <a:r>
              <a:rPr lang="es-ES_tradnl" altLang="es-AR" sz="2800" dirty="0" smtClean="0"/>
              <a:t>Cuando los objetivos no se cumplen, la población se encuentra más expuesta y su vulnerabilidad frente a eventos extremos se incrementa.</a:t>
            </a:r>
          </a:p>
          <a:p>
            <a:pPr marL="609600" indent="-609600">
              <a:lnSpc>
                <a:spcPct val="80000"/>
              </a:lnSpc>
              <a:buClr>
                <a:srgbClr val="FF0000"/>
              </a:buClr>
              <a:buFont typeface="Wingdings" pitchFamily="2" charset="2"/>
              <a:buNone/>
            </a:pPr>
            <a:r>
              <a:rPr lang="es-ES_tradnl" altLang="es-AR" sz="2800" dirty="0" smtClean="0"/>
              <a:t>	</a:t>
            </a:r>
            <a:endParaRPr lang="es-AR" altLang="es-AR" sz="2800" i="1" dirty="0" smtClean="0"/>
          </a:p>
        </p:txBody>
      </p:sp>
    </p:spTree>
    <p:extLst>
      <p:ext uri="{BB962C8B-B14F-4D97-AF65-F5344CB8AC3E}">
        <p14:creationId xmlns:p14="http://schemas.microsoft.com/office/powerpoint/2010/main" val="290744815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s-ES" altLang="es-AR" dirty="0" smtClean="0"/>
              <a:t>CATASTROFE</a:t>
            </a:r>
            <a:endParaRPr lang="es-CR" altLang="es-AR" dirty="0" smtClean="0"/>
          </a:p>
        </p:txBody>
      </p:sp>
      <p:sp>
        <p:nvSpPr>
          <p:cNvPr id="11268" name="Rectangle 3"/>
          <p:cNvSpPr>
            <a:spLocks noGrp="1" noChangeArrowheads="1"/>
          </p:cNvSpPr>
          <p:nvPr>
            <p:ph type="body" idx="1"/>
          </p:nvPr>
        </p:nvSpPr>
        <p:spPr/>
        <p:txBody>
          <a:bodyPr/>
          <a:lstStyle/>
          <a:p>
            <a:pPr algn="just" eaLnBrk="1" hangingPunct="1">
              <a:lnSpc>
                <a:spcPct val="90000"/>
              </a:lnSpc>
            </a:pPr>
            <a:r>
              <a:rPr lang="es-ES" altLang="es-AR" dirty="0" smtClean="0"/>
              <a:t>Paradigma tradicional: explicación basada en la causalidad físico-natural (fortuna, fatalidad, algo externo a la sociedad).</a:t>
            </a:r>
          </a:p>
          <a:p>
            <a:pPr algn="just" eaLnBrk="1" hangingPunct="1">
              <a:lnSpc>
                <a:spcPct val="90000"/>
              </a:lnSpc>
            </a:pPr>
            <a:r>
              <a:rPr lang="es-ES" altLang="es-AR" dirty="0" smtClean="0"/>
              <a:t>Cambio de enfoque: explicación basada en la responsabilidad de los actores al tomar decisiones. </a:t>
            </a:r>
          </a:p>
          <a:p>
            <a:pPr algn="just" eaLnBrk="1" hangingPunct="1">
              <a:lnSpc>
                <a:spcPct val="90000"/>
              </a:lnSpc>
            </a:pPr>
            <a:r>
              <a:rPr lang="es-ES" altLang="es-AR" dirty="0" smtClean="0"/>
              <a:t>El cambio también implica dejar de considerar a cada catástrofe como producto y pasar a tomarla como proceso.</a:t>
            </a:r>
            <a:endParaRPr lang="es-CR" altLang="es-AR" dirty="0" smtClean="0"/>
          </a:p>
        </p:txBody>
      </p:sp>
    </p:spTree>
    <p:extLst>
      <p:ext uri="{BB962C8B-B14F-4D97-AF65-F5344CB8AC3E}">
        <p14:creationId xmlns:p14="http://schemas.microsoft.com/office/powerpoint/2010/main" val="38705459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539552" y="548680"/>
            <a:ext cx="8229600" cy="4525963"/>
          </a:xfrm>
        </p:spPr>
        <p:txBody>
          <a:bodyPr/>
          <a:lstStyle/>
          <a:p>
            <a:pPr algn="ctr">
              <a:buFontTx/>
              <a:buNone/>
            </a:pPr>
            <a:r>
              <a:rPr lang="es-ES" altLang="es-AR" sz="4400" b="1" dirty="0" smtClean="0"/>
              <a:t>Debe hablarse, </a:t>
            </a:r>
          </a:p>
          <a:p>
            <a:pPr algn="ctr">
              <a:buFontTx/>
              <a:buNone/>
            </a:pPr>
            <a:r>
              <a:rPr lang="es-ES" altLang="es-AR" sz="4400" b="1" dirty="0" smtClean="0"/>
              <a:t>entonces, de una </a:t>
            </a:r>
          </a:p>
          <a:p>
            <a:pPr algn="ctr">
              <a:buFontTx/>
              <a:buNone/>
            </a:pPr>
            <a:r>
              <a:rPr lang="es-ES" altLang="es-AR" sz="4400" b="1" dirty="0" smtClean="0">
                <a:solidFill>
                  <a:srgbClr val="FF3300"/>
                </a:solidFill>
              </a:rPr>
              <a:t>amplificación del riesgo por vulnerabilidad institucional</a:t>
            </a:r>
          </a:p>
          <a:p>
            <a:pPr algn="ctr">
              <a:buFontTx/>
              <a:buNone/>
            </a:pPr>
            <a:endParaRPr lang="es-ES" altLang="es-AR" sz="4800" b="1" dirty="0">
              <a:solidFill>
                <a:srgbClr val="FF3300"/>
              </a:solidFill>
            </a:endParaRPr>
          </a:p>
          <a:p>
            <a:pPr algn="ctr">
              <a:buFontTx/>
              <a:buNone/>
            </a:pPr>
            <a:r>
              <a:rPr lang="es-ES" altLang="es-AR" sz="4400" b="1" dirty="0" smtClean="0">
                <a:solidFill>
                  <a:srgbClr val="FF3300"/>
                </a:solidFill>
              </a:rPr>
              <a:t>procesos de </a:t>
            </a:r>
            <a:r>
              <a:rPr lang="es-ES" altLang="es-AR" sz="4400" b="1" dirty="0" err="1" smtClean="0">
                <a:solidFill>
                  <a:srgbClr val="FF3300"/>
                </a:solidFill>
              </a:rPr>
              <a:t>vulnerabililización</a:t>
            </a:r>
            <a:endParaRPr lang="es-ES" altLang="es-AR" sz="4400" b="1" dirty="0" smtClean="0">
              <a:solidFill>
                <a:srgbClr val="FF3300"/>
              </a:solidFill>
            </a:endParaRPr>
          </a:p>
        </p:txBody>
      </p:sp>
      <p:sp>
        <p:nvSpPr>
          <p:cNvPr id="3" name="2 Flecha abajo"/>
          <p:cNvSpPr/>
          <p:nvPr/>
        </p:nvSpPr>
        <p:spPr>
          <a:xfrm>
            <a:off x="4159376" y="3717032"/>
            <a:ext cx="772664" cy="864096"/>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rgbClr val="CC0099"/>
              </a:solidFill>
            </a:endParaRPr>
          </a:p>
        </p:txBody>
      </p:sp>
    </p:spTree>
    <p:extLst>
      <p:ext uri="{BB962C8B-B14F-4D97-AF65-F5344CB8AC3E}">
        <p14:creationId xmlns:p14="http://schemas.microsoft.com/office/powerpoint/2010/main" val="28870118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solidFill>
                  <a:srgbClr val="990099"/>
                </a:solidFill>
              </a:rPr>
              <a:t>Instituciones e incertidumbre</a:t>
            </a:r>
            <a:endParaRPr lang="es-AR" dirty="0">
              <a:solidFill>
                <a:srgbClr val="990099"/>
              </a:solidFill>
            </a:endParaRPr>
          </a:p>
        </p:txBody>
      </p:sp>
      <p:sp>
        <p:nvSpPr>
          <p:cNvPr id="3" name="2 Marcador de contenido"/>
          <p:cNvSpPr>
            <a:spLocks noGrp="1"/>
          </p:cNvSpPr>
          <p:nvPr>
            <p:ph idx="1"/>
          </p:nvPr>
        </p:nvSpPr>
        <p:spPr>
          <a:xfrm>
            <a:off x="539552" y="1556792"/>
            <a:ext cx="8003232" cy="4525963"/>
          </a:xfrm>
        </p:spPr>
        <p:txBody>
          <a:bodyPr/>
          <a:lstStyle/>
          <a:p>
            <a:pPr algn="just"/>
            <a:r>
              <a:rPr lang="es-ES" sz="3000" dirty="0" smtClean="0"/>
              <a:t>La amplificación del riesgo por vulnerabilidad institucional tiene directa relación con la cuarta dimensión del riesgo, la </a:t>
            </a:r>
            <a:r>
              <a:rPr lang="es-ES" sz="3000" dirty="0">
                <a:solidFill>
                  <a:srgbClr val="990099"/>
                </a:solidFill>
                <a:ea typeface="+mj-ea"/>
                <a:cs typeface="+mj-cs"/>
              </a:rPr>
              <a:t>incertidumbre</a:t>
            </a:r>
            <a:r>
              <a:rPr lang="es-ES" sz="3000" dirty="0" smtClean="0"/>
              <a:t>.</a:t>
            </a:r>
          </a:p>
          <a:p>
            <a:pPr algn="just"/>
            <a:r>
              <a:rPr lang="es-ES" sz="3000" dirty="0" smtClean="0"/>
              <a:t>Ella se refiere a </a:t>
            </a:r>
            <a:r>
              <a:rPr kumimoji="1" lang="es-ES_tradnl" altLang="es-AR" sz="3000" dirty="0" smtClean="0">
                <a:solidFill>
                  <a:srgbClr val="990099"/>
                </a:solidFill>
                <a:ea typeface="Times New Roman" pitchFamily="18" charset="0"/>
                <a:cs typeface="Arial" pitchFamily="34" charset="0"/>
              </a:rPr>
              <a:t>valores </a:t>
            </a:r>
            <a:r>
              <a:rPr kumimoji="1" lang="es-ES_tradnl" altLang="es-AR" sz="3000" dirty="0">
                <a:solidFill>
                  <a:srgbClr val="990099"/>
                </a:solidFill>
                <a:ea typeface="Times New Roman" pitchFamily="18" charset="0"/>
                <a:cs typeface="Arial" pitchFamily="34" charset="0"/>
              </a:rPr>
              <a:t>e intereses en </a:t>
            </a:r>
            <a:r>
              <a:rPr kumimoji="1" lang="es-ES_tradnl" altLang="es-AR" sz="3000" dirty="0" smtClean="0">
                <a:solidFill>
                  <a:srgbClr val="990099"/>
                </a:solidFill>
                <a:ea typeface="Times New Roman" pitchFamily="18" charset="0"/>
                <a:cs typeface="Arial" pitchFamily="34" charset="0"/>
              </a:rPr>
              <a:t>juego</a:t>
            </a:r>
            <a:r>
              <a:rPr kumimoji="1" lang="es-ES_tradnl" altLang="es-AR" sz="3000" dirty="0" smtClean="0">
                <a:ea typeface="Times New Roman" pitchFamily="18" charset="0"/>
                <a:cs typeface="Arial" pitchFamily="34" charset="0"/>
              </a:rPr>
              <a:t>, que se resuelven socialmente mediante prácticas políticas en las cuales están presentes diferentes perspectivas y percepciones de </a:t>
            </a:r>
            <a:r>
              <a:rPr kumimoji="1" lang="es-ES_tradnl" altLang="es-AR" sz="3000" dirty="0">
                <a:ea typeface="Times New Roman" pitchFamily="18" charset="0"/>
                <a:cs typeface="Arial" pitchFamily="34" charset="0"/>
              </a:rPr>
              <a:t>los grupos sociales </a:t>
            </a:r>
            <a:r>
              <a:rPr kumimoji="1" lang="es-ES_tradnl" altLang="es-AR" sz="3000" dirty="0" smtClean="0">
                <a:ea typeface="Times New Roman" pitchFamily="18" charset="0"/>
                <a:cs typeface="Arial" pitchFamily="34" charset="0"/>
              </a:rPr>
              <a:t>involucrados (</a:t>
            </a:r>
            <a:r>
              <a:rPr kumimoji="1" lang="es-ES_tradnl" altLang="es-AR" sz="3000" dirty="0" err="1" smtClean="0">
                <a:ea typeface="Times New Roman" pitchFamily="18" charset="0"/>
                <a:cs typeface="Arial" pitchFamily="34" charset="0"/>
              </a:rPr>
              <a:t>Funtowicz</a:t>
            </a:r>
            <a:r>
              <a:rPr kumimoji="1" lang="es-ES_tradnl" altLang="es-AR" sz="3000" dirty="0" smtClean="0">
                <a:ea typeface="Times New Roman" pitchFamily="18" charset="0"/>
                <a:cs typeface="Arial" pitchFamily="34" charset="0"/>
              </a:rPr>
              <a:t> y </a:t>
            </a:r>
            <a:r>
              <a:rPr kumimoji="1" lang="es-ES_tradnl" altLang="es-AR" sz="3000" dirty="0" err="1" smtClean="0">
                <a:ea typeface="Times New Roman" pitchFamily="18" charset="0"/>
                <a:cs typeface="Arial" pitchFamily="34" charset="0"/>
              </a:rPr>
              <a:t>Ravetz</a:t>
            </a:r>
            <a:r>
              <a:rPr kumimoji="1" lang="es-ES_tradnl" altLang="es-AR" sz="3000" dirty="0" smtClean="0">
                <a:ea typeface="Times New Roman" pitchFamily="18" charset="0"/>
                <a:cs typeface="Arial" pitchFamily="34" charset="0"/>
              </a:rPr>
              <a:t> 1994)</a:t>
            </a:r>
            <a:r>
              <a:rPr kumimoji="1" lang="es-ES_tradnl" altLang="es-AR" dirty="0" smtClean="0">
                <a:latin typeface="Arial" pitchFamily="34" charset="0"/>
                <a:ea typeface="Times New Roman" pitchFamily="18" charset="0"/>
                <a:cs typeface="Arial" pitchFamily="34" charset="0"/>
              </a:rPr>
              <a:t>. </a:t>
            </a:r>
            <a:endParaRPr lang="es-AR" dirty="0">
              <a:solidFill>
                <a:srgbClr val="990099"/>
              </a:solidFill>
              <a:latin typeface="+mj-lt"/>
              <a:ea typeface="+mj-ea"/>
              <a:cs typeface="+mj-cs"/>
            </a:endParaRPr>
          </a:p>
        </p:txBody>
      </p:sp>
      <p:sp>
        <p:nvSpPr>
          <p:cNvPr id="4" name="3 Marcador de número de diapositiva"/>
          <p:cNvSpPr>
            <a:spLocks noGrp="1"/>
          </p:cNvSpPr>
          <p:nvPr>
            <p:ph type="sldNum" sz="quarter" idx="12"/>
          </p:nvPr>
        </p:nvSpPr>
        <p:spPr/>
        <p:txBody>
          <a:bodyPr/>
          <a:lstStyle/>
          <a:p>
            <a:pPr>
              <a:defRPr/>
            </a:pPr>
            <a:fld id="{17A2737C-6A34-47DC-8197-65D96824A783}" type="slidenum">
              <a:rPr lang="es-AR" smtClean="0"/>
              <a:pPr>
                <a:defRPr/>
              </a:pPr>
              <a:t>71</a:t>
            </a:fld>
            <a:endParaRPr lang="es-AR"/>
          </a:p>
        </p:txBody>
      </p:sp>
    </p:spTree>
    <p:extLst>
      <p:ext uri="{BB962C8B-B14F-4D97-AF65-F5344CB8AC3E}">
        <p14:creationId xmlns:p14="http://schemas.microsoft.com/office/powerpoint/2010/main" val="15288903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9"/>
            <a:ext cx="8229600" cy="993775"/>
          </a:xfrm>
        </p:spPr>
        <p:txBody>
          <a:bodyPr/>
          <a:lstStyle/>
          <a:p>
            <a:r>
              <a:rPr lang="es-ES" altLang="es-AR" sz="4000" b="1" dirty="0">
                <a:solidFill>
                  <a:srgbClr val="990099"/>
                </a:solidFill>
              </a:rPr>
              <a:t>INSTITUCIONES Y GESTION</a:t>
            </a:r>
          </a:p>
        </p:txBody>
      </p:sp>
      <p:sp>
        <p:nvSpPr>
          <p:cNvPr id="49155" name="Rectangle 3"/>
          <p:cNvSpPr>
            <a:spLocks noGrp="1" noChangeArrowheads="1"/>
          </p:cNvSpPr>
          <p:nvPr>
            <p:ph type="body" idx="1"/>
          </p:nvPr>
        </p:nvSpPr>
        <p:spPr>
          <a:xfrm>
            <a:off x="179388" y="1341438"/>
            <a:ext cx="8964612" cy="5327650"/>
          </a:xfrm>
        </p:spPr>
        <p:txBody>
          <a:bodyPr/>
          <a:lstStyle/>
          <a:p>
            <a:r>
              <a:rPr lang="es-ES" altLang="es-AR" sz="3000" dirty="0"/>
              <a:t>¿Qué es? Administración o puesta en práctica de un programa planificado de acciones tendientes a lograr un objetivo determinado.</a:t>
            </a:r>
          </a:p>
          <a:p>
            <a:r>
              <a:rPr lang="es-ES" altLang="es-AR" sz="3000" dirty="0"/>
              <a:t>¿Quién gestiona? En contextos democráticos:</a:t>
            </a:r>
          </a:p>
          <a:p>
            <a:pPr lvl="4">
              <a:buFont typeface="Wingdings" pitchFamily="2" charset="2"/>
              <a:buChar char="ü"/>
            </a:pPr>
            <a:r>
              <a:rPr lang="es-ES" altLang="es-AR" sz="2400" dirty="0"/>
              <a:t>El Estado</a:t>
            </a:r>
          </a:p>
          <a:p>
            <a:pPr lvl="4">
              <a:buFont typeface="Wingdings" pitchFamily="2" charset="2"/>
              <a:buChar char="ü"/>
            </a:pPr>
            <a:r>
              <a:rPr lang="es-ES" altLang="es-AR" sz="2400" dirty="0"/>
              <a:t>La empresa</a:t>
            </a:r>
          </a:p>
          <a:p>
            <a:pPr lvl="4">
              <a:buFont typeface="Wingdings" pitchFamily="2" charset="2"/>
              <a:buChar char="ü"/>
            </a:pPr>
            <a:r>
              <a:rPr lang="es-ES" altLang="es-AR" sz="2400" dirty="0"/>
              <a:t>La institución pública o privada</a:t>
            </a:r>
          </a:p>
          <a:p>
            <a:pPr lvl="4">
              <a:buFont typeface="Wingdings" pitchFamily="2" charset="2"/>
              <a:buChar char="ü"/>
            </a:pPr>
            <a:r>
              <a:rPr lang="es-ES" altLang="es-AR" sz="2400" dirty="0"/>
              <a:t>El ciudadano</a:t>
            </a:r>
          </a:p>
          <a:p>
            <a:r>
              <a:rPr lang="es-ES" altLang="es-AR" sz="3000" dirty="0"/>
              <a:t>¿Es efectiva?¿Hasta qué punto?¿Con qué obstáculos?¿Con qué recursos?</a:t>
            </a:r>
          </a:p>
        </p:txBody>
      </p:sp>
    </p:spTree>
    <p:extLst>
      <p:ext uri="{BB962C8B-B14F-4D97-AF65-F5344CB8AC3E}">
        <p14:creationId xmlns:p14="http://schemas.microsoft.com/office/powerpoint/2010/main" val="35458593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491021"/>
            <a:ext cx="8229600" cy="993775"/>
          </a:xfrm>
        </p:spPr>
        <p:txBody>
          <a:bodyPr>
            <a:normAutofit fontScale="90000"/>
          </a:bodyPr>
          <a:lstStyle/>
          <a:p>
            <a:r>
              <a:rPr lang="es-ES" altLang="es-AR" b="1" dirty="0" smtClean="0"/>
              <a:t/>
            </a:r>
            <a:br>
              <a:rPr lang="es-ES" altLang="es-AR" b="1" dirty="0" smtClean="0"/>
            </a:br>
            <a:r>
              <a:rPr lang="es-ES" altLang="es-AR" sz="4900" b="1" dirty="0">
                <a:solidFill>
                  <a:srgbClr val="990099"/>
                </a:solidFill>
                <a:latin typeface="+mn-lt"/>
                <a:ea typeface="+mn-ea"/>
                <a:cs typeface="+mn-cs"/>
              </a:rPr>
              <a:t>Gestionar el riesgo es </a:t>
            </a:r>
            <a:br>
              <a:rPr lang="es-ES" altLang="es-AR" sz="4900" b="1" dirty="0">
                <a:solidFill>
                  <a:srgbClr val="990099"/>
                </a:solidFill>
                <a:latin typeface="+mn-lt"/>
                <a:ea typeface="+mn-ea"/>
                <a:cs typeface="+mn-cs"/>
              </a:rPr>
            </a:br>
            <a:r>
              <a:rPr lang="es-ES" altLang="es-AR" sz="4900" b="1" dirty="0">
                <a:solidFill>
                  <a:srgbClr val="990099"/>
                </a:solidFill>
                <a:latin typeface="+mn-lt"/>
                <a:ea typeface="+mn-ea"/>
                <a:cs typeface="+mn-cs"/>
              </a:rPr>
              <a:t>anticipar el futuro</a:t>
            </a:r>
            <a:br>
              <a:rPr lang="es-ES" altLang="es-AR" sz="4900" b="1" dirty="0">
                <a:solidFill>
                  <a:srgbClr val="990099"/>
                </a:solidFill>
                <a:latin typeface="+mn-lt"/>
                <a:ea typeface="+mn-ea"/>
                <a:cs typeface="+mn-cs"/>
              </a:rPr>
            </a:br>
            <a:endParaRPr lang="es-ES" altLang="es-AR" sz="4900" b="1" dirty="0">
              <a:solidFill>
                <a:srgbClr val="990099"/>
              </a:solidFill>
              <a:latin typeface="+mn-lt"/>
              <a:ea typeface="+mn-ea"/>
              <a:cs typeface="+mn-cs"/>
            </a:endParaRPr>
          </a:p>
        </p:txBody>
      </p:sp>
      <p:sp>
        <p:nvSpPr>
          <p:cNvPr id="50179" name="Rectangle 3"/>
          <p:cNvSpPr>
            <a:spLocks noGrp="1" noChangeArrowheads="1"/>
          </p:cNvSpPr>
          <p:nvPr>
            <p:ph type="body" idx="1"/>
          </p:nvPr>
        </p:nvSpPr>
        <p:spPr>
          <a:xfrm>
            <a:off x="457200" y="1484017"/>
            <a:ext cx="8229600" cy="5113337"/>
          </a:xfrm>
        </p:spPr>
        <p:txBody>
          <a:bodyPr/>
          <a:lstStyle/>
          <a:p>
            <a:pPr>
              <a:lnSpc>
                <a:spcPct val="90000"/>
              </a:lnSpc>
              <a:buFontTx/>
              <a:buNone/>
            </a:pPr>
            <a:endParaRPr lang="es-ES" altLang="es-AR" sz="1800" b="1" dirty="0"/>
          </a:p>
          <a:p>
            <a:pPr algn="just">
              <a:lnSpc>
                <a:spcPct val="90000"/>
              </a:lnSpc>
            </a:pPr>
            <a:r>
              <a:rPr lang="es-ES" altLang="es-AR" sz="2900" dirty="0">
                <a:latin typeface="Arial" panose="020B0604020202020204" pitchFamily="34" charset="0"/>
                <a:cs typeface="Arial" panose="020B0604020202020204" pitchFamily="34" charset="0"/>
              </a:rPr>
              <a:t>La gestión permite identificar, analizar, evaluar, tratar y controlar los riesgos aplicando sistemáticamente políticas, procedimientos y prácticas.</a:t>
            </a:r>
          </a:p>
          <a:p>
            <a:pPr algn="just">
              <a:lnSpc>
                <a:spcPct val="90000"/>
              </a:lnSpc>
            </a:pPr>
            <a:r>
              <a:rPr lang="es-ES" altLang="es-AR" sz="2900" dirty="0">
                <a:latin typeface="Arial" panose="020B0604020202020204" pitchFamily="34" charset="0"/>
                <a:cs typeface="Arial" panose="020B0604020202020204" pitchFamily="34" charset="0"/>
              </a:rPr>
              <a:t>Se trata de estar preparados para lo que pueda suceder, de tomar acciones destinadas a eludir y reducir la exposición frente a peligros en lugar de reaccionar después que un evento ya ha ocurrido.</a:t>
            </a:r>
          </a:p>
        </p:txBody>
      </p:sp>
    </p:spTree>
    <p:extLst>
      <p:ext uri="{BB962C8B-B14F-4D97-AF65-F5344CB8AC3E}">
        <p14:creationId xmlns:p14="http://schemas.microsoft.com/office/powerpoint/2010/main" val="19437104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03040" y="215306"/>
            <a:ext cx="8640960" cy="1143000"/>
          </a:xfrm>
        </p:spPr>
        <p:txBody>
          <a:bodyPr/>
          <a:lstStyle/>
          <a:p>
            <a:r>
              <a:rPr lang="es-ES" altLang="es-AR" sz="4000" b="1" dirty="0">
                <a:solidFill>
                  <a:srgbClr val="990099"/>
                </a:solidFill>
                <a:latin typeface="Arial" panose="020B0604020202020204" pitchFamily="34" charset="0"/>
                <a:cs typeface="Arial" panose="020B0604020202020204" pitchFamily="34" charset="0"/>
              </a:rPr>
              <a:t>Aportes de una gestión del riesgo</a:t>
            </a:r>
          </a:p>
        </p:txBody>
      </p:sp>
      <p:sp>
        <p:nvSpPr>
          <p:cNvPr id="51203" name="Rectangle 3"/>
          <p:cNvSpPr>
            <a:spLocks noGrp="1" noChangeArrowheads="1"/>
          </p:cNvSpPr>
          <p:nvPr>
            <p:ph type="body" idx="1"/>
          </p:nvPr>
        </p:nvSpPr>
        <p:spPr>
          <a:xfrm>
            <a:off x="765753" y="1484314"/>
            <a:ext cx="7921046" cy="4897437"/>
          </a:xfrm>
        </p:spPr>
        <p:txBody>
          <a:bodyPr>
            <a:normAutofit/>
          </a:bodyPr>
          <a:lstStyle/>
          <a:p>
            <a:r>
              <a:rPr lang="es-ES" altLang="es-AR" sz="2900" dirty="0">
                <a:latin typeface="Arial" panose="020B0604020202020204" pitchFamily="34" charset="0"/>
                <a:cs typeface="Arial" panose="020B0604020202020204" pitchFamily="34" charset="0"/>
              </a:rPr>
              <a:t>Posibilita anticipar </a:t>
            </a:r>
            <a:r>
              <a:rPr lang="es-ES" altLang="es-AR" sz="2900" dirty="0" smtClean="0">
                <a:latin typeface="Arial" panose="020B0604020202020204" pitchFamily="34" charset="0"/>
                <a:cs typeface="Arial" panose="020B0604020202020204" pitchFamily="34" charset="0"/>
              </a:rPr>
              <a:t>escenarios y desarrollar visiones estratégicas.</a:t>
            </a:r>
            <a:endParaRPr lang="es-ES" altLang="es-AR" sz="2900" dirty="0">
              <a:latin typeface="Arial" panose="020B0604020202020204" pitchFamily="34" charset="0"/>
              <a:cs typeface="Arial" panose="020B0604020202020204" pitchFamily="34" charset="0"/>
            </a:endParaRPr>
          </a:p>
          <a:p>
            <a:r>
              <a:rPr lang="es-ES" altLang="es-AR" sz="2900" dirty="0">
                <a:latin typeface="Arial" panose="020B0604020202020204" pitchFamily="34" charset="0"/>
                <a:cs typeface="Arial" panose="020B0604020202020204" pitchFamily="34" charset="0"/>
              </a:rPr>
              <a:t>Introduce los aportes de la ciencia en la toma de decisiones.</a:t>
            </a:r>
          </a:p>
          <a:p>
            <a:r>
              <a:rPr lang="es-ES" altLang="es-AR" sz="2900" dirty="0">
                <a:latin typeface="Arial" panose="020B0604020202020204" pitchFamily="34" charset="0"/>
                <a:cs typeface="Arial" panose="020B0604020202020204" pitchFamily="34" charset="0"/>
              </a:rPr>
              <a:t>Se apoya en la participación ciudadana (comunidad de pares ampliada).</a:t>
            </a:r>
          </a:p>
          <a:p>
            <a:r>
              <a:rPr lang="es-ES" altLang="es-AR" sz="2900" dirty="0">
                <a:latin typeface="Arial" panose="020B0604020202020204" pitchFamily="34" charset="0"/>
                <a:cs typeface="Arial" panose="020B0604020202020204" pitchFamily="34" charset="0"/>
              </a:rPr>
              <a:t>Tiene en la comunicación del riesgo uno de sus principales instrumentos.</a:t>
            </a:r>
          </a:p>
          <a:p>
            <a:r>
              <a:rPr lang="es-ES" altLang="es-AR" sz="2900" dirty="0">
                <a:latin typeface="Arial" panose="020B0604020202020204" pitchFamily="34" charset="0"/>
                <a:cs typeface="Arial" panose="020B0604020202020204" pitchFamily="34" charset="0"/>
              </a:rPr>
              <a:t>Contribuye a la gobernabilidad.</a:t>
            </a:r>
          </a:p>
        </p:txBody>
      </p:sp>
    </p:spTree>
    <p:extLst>
      <p:ext uri="{BB962C8B-B14F-4D97-AF65-F5344CB8AC3E}">
        <p14:creationId xmlns:p14="http://schemas.microsoft.com/office/powerpoint/2010/main" val="2256569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548680"/>
            <a:ext cx="8229600" cy="708688"/>
          </a:xfrm>
        </p:spPr>
        <p:txBody>
          <a:bodyPr anchor="ctr">
            <a:normAutofit fontScale="90000"/>
          </a:bodyPr>
          <a:lstStyle/>
          <a:p>
            <a:pPr algn="ctr"/>
            <a:r>
              <a:rPr lang="es-AR" b="1" dirty="0" smtClean="0">
                <a:solidFill>
                  <a:srgbClr val="990099"/>
                </a:solidFill>
              </a:rPr>
              <a:t>Contradicciones </a:t>
            </a:r>
            <a:br>
              <a:rPr lang="es-AR" b="1" dirty="0" smtClean="0">
                <a:solidFill>
                  <a:srgbClr val="990099"/>
                </a:solidFill>
              </a:rPr>
            </a:br>
            <a:r>
              <a:rPr lang="es-AR" b="1" dirty="0" smtClean="0">
                <a:solidFill>
                  <a:srgbClr val="990099"/>
                </a:solidFill>
              </a:rPr>
              <a:t>de la VS en la GRD</a:t>
            </a:r>
            <a:endParaRPr lang="es-AR" b="1" dirty="0">
              <a:solidFill>
                <a:srgbClr val="990099"/>
              </a:solidFill>
            </a:endParaRPr>
          </a:p>
        </p:txBody>
      </p:sp>
      <p:sp>
        <p:nvSpPr>
          <p:cNvPr id="3" name="2 Marcador de contenido"/>
          <p:cNvSpPr>
            <a:spLocks noGrp="1"/>
          </p:cNvSpPr>
          <p:nvPr>
            <p:ph sz="half" idx="1"/>
          </p:nvPr>
        </p:nvSpPr>
        <p:spPr>
          <a:xfrm>
            <a:off x="0" y="1628801"/>
            <a:ext cx="6012160" cy="4896543"/>
          </a:xfrm>
        </p:spPr>
        <p:txBody>
          <a:bodyPr>
            <a:noAutofit/>
          </a:bodyPr>
          <a:lstStyle/>
          <a:p>
            <a:pPr algn="just"/>
            <a:r>
              <a:rPr lang="es-AR" sz="2400" dirty="0" smtClean="0">
                <a:latin typeface="+mj-lt"/>
              </a:rPr>
              <a:t>Las acciones acotadas </a:t>
            </a:r>
            <a:r>
              <a:rPr lang="es-AR" sz="2400" dirty="0">
                <a:latin typeface="+mj-lt"/>
              </a:rPr>
              <a:t>al riesgo </a:t>
            </a:r>
            <a:r>
              <a:rPr lang="es-AR" sz="2400" dirty="0" smtClean="0">
                <a:latin typeface="+mj-lt"/>
              </a:rPr>
              <a:t>técnico no alcanzan para abordar el riesgo </a:t>
            </a:r>
            <a:r>
              <a:rPr lang="es-AR" sz="2400" dirty="0">
                <a:latin typeface="+mj-lt"/>
              </a:rPr>
              <a:t>social </a:t>
            </a:r>
            <a:r>
              <a:rPr lang="es-AR" sz="2400" dirty="0" smtClean="0">
                <a:latin typeface="+mj-lt"/>
              </a:rPr>
              <a:t>como modelo de desarrollo.</a:t>
            </a:r>
          </a:p>
          <a:p>
            <a:pPr algn="just"/>
            <a:r>
              <a:rPr lang="es-AR" sz="2400" dirty="0" smtClean="0">
                <a:latin typeface="+mj-lt"/>
              </a:rPr>
              <a:t>La disminución de </a:t>
            </a:r>
            <a:r>
              <a:rPr lang="es-AR" sz="2400" dirty="0">
                <a:latin typeface="+mj-lt"/>
              </a:rPr>
              <a:t>la vulnerabilidad social como componente del riesgo está fuera del alcance de </a:t>
            </a:r>
            <a:r>
              <a:rPr lang="es-AR" sz="2400" dirty="0" smtClean="0">
                <a:latin typeface="+mj-lt"/>
              </a:rPr>
              <a:t>quienes se </a:t>
            </a:r>
            <a:r>
              <a:rPr lang="es-AR" sz="2400" dirty="0">
                <a:latin typeface="+mj-lt"/>
              </a:rPr>
              <a:t>supone deben manejar ese riesgo para prevenir catástrofes. </a:t>
            </a:r>
            <a:endParaRPr lang="es-AR" sz="2400" dirty="0" smtClean="0">
              <a:latin typeface="+mj-lt"/>
            </a:endParaRPr>
          </a:p>
          <a:p>
            <a:pPr algn="just"/>
            <a:r>
              <a:rPr lang="es-AR" sz="2400" dirty="0" smtClean="0">
                <a:latin typeface="+mj-lt"/>
              </a:rPr>
              <a:t>La prevención de catástrofes disminuye la visibilidad electoral porque las personas </a:t>
            </a:r>
            <a:r>
              <a:rPr lang="es-AR" sz="2400" dirty="0">
                <a:latin typeface="+mj-lt"/>
              </a:rPr>
              <a:t>no </a:t>
            </a:r>
            <a:r>
              <a:rPr lang="es-AR" sz="2400" dirty="0" smtClean="0">
                <a:latin typeface="+mj-lt"/>
              </a:rPr>
              <a:t>registran aquello </a:t>
            </a:r>
            <a:r>
              <a:rPr lang="es-AR" sz="2400" dirty="0">
                <a:latin typeface="+mj-lt"/>
              </a:rPr>
              <a:t>que no ocurrió y no se </a:t>
            </a:r>
            <a:r>
              <a:rPr lang="es-AR" sz="2400" dirty="0" smtClean="0">
                <a:latin typeface="+mj-lt"/>
              </a:rPr>
              <a:t>difundió por los medios.</a:t>
            </a:r>
            <a:endParaRPr lang="es-AR" sz="2400" dirty="0">
              <a:latin typeface="+mj-lt"/>
            </a:endParaRPr>
          </a:p>
        </p:txBody>
      </p:sp>
      <p:sp>
        <p:nvSpPr>
          <p:cNvPr id="4" name="3 Marcador de contenido"/>
          <p:cNvSpPr>
            <a:spLocks noGrp="1"/>
          </p:cNvSpPr>
          <p:nvPr>
            <p:ph sz="half" idx="2"/>
          </p:nvPr>
        </p:nvSpPr>
        <p:spPr>
          <a:xfrm>
            <a:off x="6228184" y="1799219"/>
            <a:ext cx="2458616" cy="4438093"/>
          </a:xfrm>
        </p:spPr>
        <p:txBody>
          <a:bodyPr/>
          <a:lstStyle/>
          <a:p>
            <a:pPr marL="0" indent="0" algn="ctr">
              <a:buNone/>
            </a:pPr>
            <a:r>
              <a:rPr lang="es-AR" sz="2400" b="1" dirty="0">
                <a:solidFill>
                  <a:srgbClr val="FF0000"/>
                </a:solidFill>
                <a:latin typeface="+mj-lt"/>
                <a:sym typeface="Symbol"/>
              </a:rPr>
              <a:t></a:t>
            </a:r>
            <a:r>
              <a:rPr lang="es-AR" sz="2400" b="1" dirty="0">
                <a:latin typeface="+mj-lt"/>
                <a:sym typeface="Symbol"/>
              </a:rPr>
              <a:t> </a:t>
            </a:r>
            <a:r>
              <a:rPr lang="es-AR" sz="2000" b="1" dirty="0">
                <a:latin typeface="+mj-lt"/>
              </a:rPr>
              <a:t>FRUSTRACIÓN DE </a:t>
            </a:r>
            <a:r>
              <a:rPr lang="es-AR" sz="2000" b="1" dirty="0" smtClean="0">
                <a:latin typeface="+mj-lt"/>
              </a:rPr>
              <a:t>CIENTÍFICOS </a:t>
            </a:r>
            <a:r>
              <a:rPr lang="es-AR" sz="2000" b="1" dirty="0">
                <a:latin typeface="+mj-lt"/>
              </a:rPr>
              <a:t>Y </a:t>
            </a:r>
            <a:r>
              <a:rPr lang="es-AR" sz="2000" b="1" dirty="0" smtClean="0">
                <a:latin typeface="+mj-lt"/>
              </a:rPr>
              <a:t>PROFESIONALES</a:t>
            </a:r>
            <a:endParaRPr lang="es-AR" sz="2000" b="1" dirty="0">
              <a:latin typeface="+mj-lt"/>
            </a:endParaRPr>
          </a:p>
          <a:p>
            <a:pPr marL="0" indent="0" algn="ctr">
              <a:buNone/>
            </a:pPr>
            <a:endParaRPr lang="es-AR" sz="2400" b="1" dirty="0" smtClean="0">
              <a:sym typeface="Symbol"/>
            </a:endParaRPr>
          </a:p>
          <a:p>
            <a:pPr marL="0" indent="0" algn="ctr">
              <a:buNone/>
            </a:pPr>
            <a:r>
              <a:rPr lang="es-AR" sz="2000" b="1" dirty="0" smtClean="0">
                <a:solidFill>
                  <a:srgbClr val="FF0000"/>
                </a:solidFill>
                <a:sym typeface="Symbol"/>
              </a:rPr>
              <a:t></a:t>
            </a:r>
            <a:r>
              <a:rPr lang="es-AR" sz="2000" b="1" dirty="0" smtClean="0">
                <a:sym typeface="Symbol"/>
              </a:rPr>
              <a:t> </a:t>
            </a:r>
            <a:r>
              <a:rPr lang="es-AR" sz="2000" b="1" dirty="0" smtClean="0">
                <a:latin typeface="+mj-lt"/>
              </a:rPr>
              <a:t>FRUSTRACIÓN DE LOS FUNCIONARIOS</a:t>
            </a:r>
            <a:endParaRPr lang="es-AR" sz="2000" b="1" dirty="0">
              <a:latin typeface="+mj-lt"/>
            </a:endParaRPr>
          </a:p>
          <a:p>
            <a:pPr marL="0" indent="0" algn="ctr">
              <a:buNone/>
            </a:pPr>
            <a:endParaRPr lang="es-AR" sz="2400" b="1" dirty="0" smtClean="0">
              <a:latin typeface="+mj-lt"/>
              <a:sym typeface="Symbol"/>
            </a:endParaRPr>
          </a:p>
          <a:p>
            <a:pPr marL="0" indent="0" algn="ctr">
              <a:buNone/>
            </a:pPr>
            <a:r>
              <a:rPr lang="es-AR" sz="2000" b="1" dirty="0" smtClean="0">
                <a:solidFill>
                  <a:srgbClr val="FF0000"/>
                </a:solidFill>
                <a:latin typeface="+mj-lt"/>
                <a:sym typeface="Symbol"/>
              </a:rPr>
              <a:t></a:t>
            </a:r>
            <a:r>
              <a:rPr lang="es-AR" sz="2000" b="1" dirty="0" smtClean="0">
                <a:latin typeface="+mj-lt"/>
                <a:sym typeface="Symbol"/>
              </a:rPr>
              <a:t> </a:t>
            </a:r>
            <a:r>
              <a:rPr lang="es-AR" sz="2000" b="1" dirty="0">
                <a:latin typeface="+mj-lt"/>
              </a:rPr>
              <a:t>FRUSTRACIÓN </a:t>
            </a:r>
            <a:r>
              <a:rPr lang="es-AR" sz="2000" b="1" dirty="0" smtClean="0">
                <a:latin typeface="+mj-lt"/>
              </a:rPr>
              <a:t>CON </a:t>
            </a:r>
            <a:r>
              <a:rPr lang="es-AR" sz="2000" b="1" dirty="0">
                <a:latin typeface="+mj-lt"/>
              </a:rPr>
              <a:t>LOS POLÍTICOS</a:t>
            </a:r>
          </a:p>
          <a:p>
            <a:endParaRPr lang="es-AR" b="1" dirty="0"/>
          </a:p>
        </p:txBody>
      </p:sp>
    </p:spTree>
    <p:extLst>
      <p:ext uri="{BB962C8B-B14F-4D97-AF65-F5344CB8AC3E}">
        <p14:creationId xmlns:p14="http://schemas.microsoft.com/office/powerpoint/2010/main" val="13242828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323850" y="549287"/>
            <a:ext cx="8229600" cy="6048375"/>
          </a:xfrm>
        </p:spPr>
        <p:txBody>
          <a:bodyPr/>
          <a:lstStyle/>
          <a:p>
            <a:pPr algn="ctr">
              <a:buFontTx/>
              <a:buNone/>
            </a:pPr>
            <a:r>
              <a:rPr lang="es-ES" altLang="es-AR" dirty="0" smtClean="0"/>
              <a:t>	</a:t>
            </a:r>
            <a:r>
              <a:rPr lang="es-ES" altLang="es-AR" sz="4400" dirty="0"/>
              <a:t>La gestión de riesgos </a:t>
            </a:r>
          </a:p>
          <a:p>
            <a:pPr algn="ctr">
              <a:buFontTx/>
              <a:buNone/>
            </a:pPr>
            <a:r>
              <a:rPr lang="es-ES" altLang="es-AR" sz="4400" b="1" dirty="0">
                <a:solidFill>
                  <a:srgbClr val="990099"/>
                </a:solidFill>
              </a:rPr>
              <a:t>involucra</a:t>
            </a:r>
            <a:r>
              <a:rPr lang="es-ES" altLang="es-AR" sz="4400" dirty="0">
                <a:solidFill>
                  <a:srgbClr val="990099"/>
                </a:solidFill>
              </a:rPr>
              <a:t> </a:t>
            </a:r>
          </a:p>
          <a:p>
            <a:pPr algn="ctr">
              <a:buFontTx/>
              <a:buNone/>
            </a:pPr>
            <a:r>
              <a:rPr lang="es-ES" altLang="es-AR" sz="4400" dirty="0"/>
              <a:t>tomar decisiones  y producir políticas de acuerdo a las normas, los valores y la ética, considerando una pluralidad de perspectiva e intereses legítimos.</a:t>
            </a:r>
          </a:p>
        </p:txBody>
      </p:sp>
    </p:spTree>
    <p:extLst>
      <p:ext uri="{BB962C8B-B14F-4D97-AF65-F5344CB8AC3E}">
        <p14:creationId xmlns:p14="http://schemas.microsoft.com/office/powerpoint/2010/main" val="652036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Dos casos de GRD</a:t>
            </a:r>
            <a:endParaRPr lang="es-AR" dirty="0"/>
          </a:p>
        </p:txBody>
      </p:sp>
      <p:sp>
        <p:nvSpPr>
          <p:cNvPr id="3" name="2 Marcador de contenido"/>
          <p:cNvSpPr>
            <a:spLocks noGrp="1"/>
          </p:cNvSpPr>
          <p:nvPr>
            <p:ph idx="1"/>
          </p:nvPr>
        </p:nvSpPr>
        <p:spPr>
          <a:xfrm>
            <a:off x="1259632" y="1600200"/>
            <a:ext cx="6912768" cy="4525963"/>
          </a:xfrm>
        </p:spPr>
        <p:txBody>
          <a:bodyPr/>
          <a:lstStyle/>
          <a:p>
            <a:pPr marL="0" indent="0" algn="ctr">
              <a:buNone/>
            </a:pPr>
            <a:endParaRPr lang="es-AR" sz="4800" dirty="0" smtClean="0"/>
          </a:p>
          <a:p>
            <a:pPr marL="0" indent="0" algn="ctr">
              <a:buNone/>
            </a:pPr>
            <a:r>
              <a:rPr lang="es-AR" sz="4800" dirty="0" smtClean="0"/>
              <a:t>- Argentina</a:t>
            </a:r>
          </a:p>
          <a:p>
            <a:pPr marL="0" indent="0" algn="ctr">
              <a:buNone/>
            </a:pPr>
            <a:r>
              <a:rPr lang="es-AR" sz="4800" dirty="0" smtClean="0"/>
              <a:t>- Uruguay</a:t>
            </a:r>
            <a:endParaRPr lang="es-AR" sz="4800" dirty="0"/>
          </a:p>
        </p:txBody>
      </p:sp>
    </p:spTree>
    <p:extLst>
      <p:ext uri="{BB962C8B-B14F-4D97-AF65-F5344CB8AC3E}">
        <p14:creationId xmlns:p14="http://schemas.microsoft.com/office/powerpoint/2010/main" val="38135556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1143000"/>
          </a:xfrm>
        </p:spPr>
        <p:txBody>
          <a:bodyPr/>
          <a:lstStyle/>
          <a:p>
            <a:r>
              <a:rPr lang="es-ES" sz="3600" dirty="0" smtClean="0">
                <a:solidFill>
                  <a:srgbClr val="FF0000"/>
                </a:solidFill>
              </a:rPr>
              <a:t>Riesgo, incertidumbre y ciencia</a:t>
            </a:r>
            <a:endParaRPr lang="es-AR" sz="3600" dirty="0">
              <a:solidFill>
                <a:srgbClr val="FF0000"/>
              </a:solidFill>
            </a:endParaRPr>
          </a:p>
        </p:txBody>
      </p:sp>
      <p:sp>
        <p:nvSpPr>
          <p:cNvPr id="3" name="2 Marcador de contenido"/>
          <p:cNvSpPr>
            <a:spLocks noGrp="1"/>
          </p:cNvSpPr>
          <p:nvPr>
            <p:ph idx="1"/>
          </p:nvPr>
        </p:nvSpPr>
        <p:spPr>
          <a:xfrm>
            <a:off x="323528" y="1268760"/>
            <a:ext cx="8640960" cy="4525963"/>
          </a:xfrm>
        </p:spPr>
        <p:txBody>
          <a:bodyPr/>
          <a:lstStyle/>
          <a:p>
            <a:pPr eaLnBrk="1" hangingPunct="1">
              <a:lnSpc>
                <a:spcPct val="90000"/>
              </a:lnSpc>
            </a:pPr>
            <a:r>
              <a:rPr lang="es-ES_tradnl" altLang="es-AR" dirty="0" smtClean="0"/>
              <a:t>¿Cómo resolver problemas </a:t>
            </a:r>
            <a:r>
              <a:rPr lang="es-ES_tradnl" altLang="es-AR" dirty="0"/>
              <a:t>donde los hechos son inciertos, hay valores en </a:t>
            </a:r>
            <a:r>
              <a:rPr lang="es-ES_tradnl" altLang="es-AR" dirty="0" smtClean="0"/>
              <a:t>conflicto, lo </a:t>
            </a:r>
            <a:r>
              <a:rPr lang="es-ES_tradnl" altLang="es-AR" dirty="0"/>
              <a:t>que se pone en juego es </a:t>
            </a:r>
            <a:r>
              <a:rPr lang="es-ES_tradnl" altLang="es-AR" dirty="0" smtClean="0"/>
              <a:t>alto y, en consecuencia, las </a:t>
            </a:r>
            <a:r>
              <a:rPr lang="es-ES_tradnl" altLang="es-AR" dirty="0"/>
              <a:t>decisiones son </a:t>
            </a:r>
            <a:r>
              <a:rPr lang="es-ES_tradnl" altLang="es-AR" dirty="0" smtClean="0"/>
              <a:t>urgentes?</a:t>
            </a:r>
            <a:endParaRPr lang="es-ES_tradnl" altLang="es-AR" dirty="0"/>
          </a:p>
          <a:p>
            <a:pPr eaLnBrk="1" hangingPunct="1">
              <a:lnSpc>
                <a:spcPct val="90000"/>
              </a:lnSpc>
            </a:pPr>
            <a:r>
              <a:rPr lang="es-ES_tradnl" altLang="es-AR" dirty="0" smtClean="0"/>
              <a:t>Las ciencias  (básica, aplicada) y la consultoría profesional participan </a:t>
            </a:r>
            <a:r>
              <a:rPr lang="es-ES_tradnl" altLang="es-AR" dirty="0"/>
              <a:t>de </a:t>
            </a:r>
            <a:r>
              <a:rPr lang="es-ES_tradnl" altLang="es-AR" dirty="0" smtClean="0"/>
              <a:t>este proceso</a:t>
            </a:r>
            <a:r>
              <a:rPr lang="es-ES_tradnl" altLang="es-AR" dirty="0"/>
              <a:t>, pero no pueden dominarlo.</a:t>
            </a:r>
          </a:p>
          <a:p>
            <a:pPr eaLnBrk="1" hangingPunct="1">
              <a:lnSpc>
                <a:spcPct val="90000"/>
              </a:lnSpc>
            </a:pPr>
            <a:r>
              <a:rPr lang="es-ES_tradnl" altLang="es-AR" dirty="0" smtClean="0"/>
              <a:t>Por </a:t>
            </a:r>
            <a:r>
              <a:rPr lang="es-ES_tradnl" altLang="es-AR" dirty="0"/>
              <a:t>lo tanto adquiere peso el consenso público y la necesidad de dar </a:t>
            </a:r>
            <a:r>
              <a:rPr lang="es-ES_tradnl" altLang="es-AR" dirty="0">
                <a:solidFill>
                  <a:srgbClr val="FF0000"/>
                </a:solidFill>
              </a:rPr>
              <a:t>participación</a:t>
            </a:r>
            <a:r>
              <a:rPr lang="es-ES_tradnl" altLang="es-AR" dirty="0"/>
              <a:t> a todos los que tienen algo que </a:t>
            </a:r>
            <a:r>
              <a:rPr lang="es-ES_tradnl" altLang="es-AR" dirty="0" smtClean="0"/>
              <a:t>decidir.</a:t>
            </a:r>
            <a:endParaRPr lang="es-AR" dirty="0"/>
          </a:p>
        </p:txBody>
      </p:sp>
    </p:spTree>
    <p:extLst>
      <p:ext uri="{BB962C8B-B14F-4D97-AF65-F5344CB8AC3E}">
        <p14:creationId xmlns:p14="http://schemas.microsoft.com/office/powerpoint/2010/main" val="36019308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502024"/>
            <a:ext cx="8229600" cy="1143000"/>
          </a:xfrm>
        </p:spPr>
        <p:txBody>
          <a:bodyPr/>
          <a:lstStyle/>
          <a:p>
            <a:r>
              <a:rPr lang="es-AR" dirty="0" smtClean="0"/>
              <a:t>Propongo dos vías de acción para el cambio, de las múltiples posibles:</a:t>
            </a:r>
            <a:endParaRPr lang="es-AR" dirty="0"/>
          </a:p>
        </p:txBody>
      </p:sp>
    </p:spTree>
    <p:extLst>
      <p:ext uri="{BB962C8B-B14F-4D97-AF65-F5344CB8AC3E}">
        <p14:creationId xmlns:p14="http://schemas.microsoft.com/office/powerpoint/2010/main" val="2685638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body" idx="1"/>
          </p:nvPr>
        </p:nvSpPr>
        <p:spPr>
          <a:xfrm>
            <a:off x="395288" y="1341438"/>
            <a:ext cx="8532812" cy="4895850"/>
          </a:xfrm>
        </p:spPr>
        <p:txBody>
          <a:bodyPr/>
          <a:lstStyle/>
          <a:p>
            <a:pPr eaLnBrk="1" hangingPunct="1">
              <a:lnSpc>
                <a:spcPct val="90000"/>
              </a:lnSpc>
            </a:pPr>
            <a:r>
              <a:rPr lang="es-ES_tradnl" sz="2800" dirty="0" smtClean="0"/>
              <a:t>Hay población involucrada.</a:t>
            </a:r>
            <a:endParaRPr lang="es-ES" sz="2800" dirty="0" smtClean="0"/>
          </a:p>
          <a:p>
            <a:pPr eaLnBrk="1" hangingPunct="1">
              <a:lnSpc>
                <a:spcPct val="90000"/>
              </a:lnSpc>
            </a:pPr>
            <a:r>
              <a:rPr lang="es-ES_tradnl" sz="2800" dirty="0" smtClean="0"/>
              <a:t>Es una situación que pone en tensión, que </a:t>
            </a:r>
            <a:r>
              <a:rPr lang="es-ES_tradnl" sz="2800" i="1" dirty="0" smtClean="0"/>
              <a:t>extrema</a:t>
            </a:r>
            <a:r>
              <a:rPr lang="es-ES_tradnl" sz="2800" dirty="0" smtClean="0"/>
              <a:t> las características del sistema socioeconómico.</a:t>
            </a:r>
            <a:endParaRPr lang="es-ES" sz="2800" dirty="0" smtClean="0"/>
          </a:p>
          <a:p>
            <a:pPr eaLnBrk="1" hangingPunct="1">
              <a:lnSpc>
                <a:spcPct val="90000"/>
              </a:lnSpc>
            </a:pPr>
            <a:r>
              <a:rPr lang="es-ES_tradnl" sz="2800" dirty="0" smtClean="0"/>
              <a:t>Suele considerarse como </a:t>
            </a:r>
            <a:r>
              <a:rPr lang="es-ES_tradnl" sz="2800" i="1" dirty="0" smtClean="0"/>
              <a:t>disfunción</a:t>
            </a:r>
            <a:r>
              <a:rPr lang="es-ES_tradnl" sz="2800" dirty="0" smtClean="0"/>
              <a:t> del proceso general de desarrollo. Sin embargo, </a:t>
            </a:r>
          </a:p>
          <a:p>
            <a:pPr lvl="1" eaLnBrk="1" hangingPunct="1">
              <a:lnSpc>
                <a:spcPct val="90000"/>
              </a:lnSpc>
            </a:pPr>
            <a:r>
              <a:rPr lang="es-ES_tradnl" sz="2400" dirty="0" smtClean="0"/>
              <a:t>a) lo que parece ‘excepcional’ es parte del sistema funcionando ‘normalmente’ .</a:t>
            </a:r>
            <a:endParaRPr lang="es-ES" sz="2400" dirty="0" smtClean="0"/>
          </a:p>
          <a:p>
            <a:pPr lvl="1" eaLnBrk="1" hangingPunct="1">
              <a:lnSpc>
                <a:spcPct val="90000"/>
              </a:lnSpc>
            </a:pPr>
            <a:r>
              <a:rPr lang="es-ES_tradnl" sz="2400" dirty="0" smtClean="0"/>
              <a:t>b) el propio proceso de desarrollo no es ajeno a la aparición de estos eventos.</a:t>
            </a:r>
          </a:p>
          <a:p>
            <a:pPr eaLnBrk="1" hangingPunct="1">
              <a:lnSpc>
                <a:spcPct val="90000"/>
              </a:lnSpc>
            </a:pPr>
            <a:r>
              <a:rPr lang="es-AR" sz="2800" dirty="0" smtClean="0"/>
              <a:t>Se la considera el momento de la actualización del riesgo (Allan </a:t>
            </a:r>
            <a:r>
              <a:rPr lang="es-AR" sz="2800" dirty="0" err="1" smtClean="0"/>
              <a:t>Lavell</a:t>
            </a:r>
            <a:r>
              <a:rPr lang="es-AR" sz="2800" dirty="0" smtClean="0"/>
              <a:t>, 2009, p.61)</a:t>
            </a:r>
          </a:p>
        </p:txBody>
      </p:sp>
      <p:sp>
        <p:nvSpPr>
          <p:cNvPr id="12292" name="Rectangle 3"/>
          <p:cNvSpPr>
            <a:spLocks noGrp="1" noChangeArrowheads="1"/>
          </p:cNvSpPr>
          <p:nvPr>
            <p:ph type="title"/>
          </p:nvPr>
        </p:nvSpPr>
        <p:spPr/>
        <p:txBody>
          <a:bodyPr/>
          <a:lstStyle/>
          <a:p>
            <a:pPr eaLnBrk="1" hangingPunct="1"/>
            <a:r>
              <a:rPr lang="es-AR" smtClean="0"/>
              <a:t>CATASTROFE:</a:t>
            </a:r>
            <a:endParaRPr lang="es-CR" smtClean="0"/>
          </a:p>
        </p:txBody>
      </p:sp>
    </p:spTree>
    <p:extLst>
      <p:ext uri="{BB962C8B-B14F-4D97-AF65-F5344CB8AC3E}">
        <p14:creationId xmlns:p14="http://schemas.microsoft.com/office/powerpoint/2010/main" val="40846079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lstStyle/>
          <a:p>
            <a:r>
              <a:rPr lang="es-AR" b="1" dirty="0">
                <a:solidFill>
                  <a:srgbClr val="990099"/>
                </a:solidFill>
              </a:rPr>
              <a:t>DIAGNOSTICO</a:t>
            </a:r>
          </a:p>
        </p:txBody>
      </p:sp>
      <p:sp>
        <p:nvSpPr>
          <p:cNvPr id="4" name="3 Rectángulo"/>
          <p:cNvSpPr/>
          <p:nvPr/>
        </p:nvSpPr>
        <p:spPr>
          <a:xfrm>
            <a:off x="4139952" y="1268760"/>
            <a:ext cx="576063" cy="1015663"/>
          </a:xfrm>
          <a:prstGeom prst="rect">
            <a:avLst/>
          </a:prstGeom>
        </p:spPr>
        <p:txBody>
          <a:bodyPr wrap="square">
            <a:spAutoFit/>
          </a:bodyPr>
          <a:lstStyle/>
          <a:p>
            <a:pPr algn="ctr" eaLnBrk="0" hangingPunct="0"/>
            <a:r>
              <a:rPr lang="es-AR" sz="6000" kern="0" dirty="0" smtClean="0">
                <a:solidFill>
                  <a:srgbClr val="000000"/>
                </a:solidFill>
                <a:latin typeface="Arial"/>
              </a:rPr>
              <a:t>+</a:t>
            </a:r>
            <a:endParaRPr lang="es-AR" sz="6000" kern="0" dirty="0">
              <a:solidFill>
                <a:srgbClr val="000000"/>
              </a:solidFill>
              <a:latin typeface="Arial"/>
            </a:endParaRPr>
          </a:p>
        </p:txBody>
      </p:sp>
      <p:sp>
        <p:nvSpPr>
          <p:cNvPr id="5" name="4 CuadroTexto"/>
          <p:cNvSpPr txBox="1"/>
          <p:nvPr/>
        </p:nvSpPr>
        <p:spPr>
          <a:xfrm>
            <a:off x="5076056" y="1485359"/>
            <a:ext cx="3672408" cy="4031873"/>
          </a:xfrm>
          <a:prstGeom prst="rect">
            <a:avLst/>
          </a:prstGeom>
          <a:noFill/>
        </p:spPr>
        <p:txBody>
          <a:bodyPr wrap="square" rtlCol="0">
            <a:spAutoFit/>
          </a:bodyPr>
          <a:lstStyle/>
          <a:p>
            <a:r>
              <a:rPr lang="es-AR" sz="2000" b="1" dirty="0" smtClean="0">
                <a:solidFill>
                  <a:srgbClr val="000000"/>
                </a:solidFill>
              </a:rPr>
              <a:t>Conocimiento empírico de los “baqueanos” del lugar:</a:t>
            </a:r>
          </a:p>
          <a:p>
            <a:endParaRPr lang="es-AR" dirty="0" smtClean="0">
              <a:solidFill>
                <a:srgbClr val="000000"/>
              </a:solidFill>
            </a:endParaRPr>
          </a:p>
          <a:p>
            <a:endParaRPr lang="es-AR" dirty="0" smtClean="0">
              <a:solidFill>
                <a:srgbClr val="000000"/>
              </a:solidFill>
            </a:endParaRPr>
          </a:p>
          <a:p>
            <a:pPr marL="742950" lvl="1" indent="-285750">
              <a:buFontTx/>
              <a:buChar char="-"/>
            </a:pPr>
            <a:r>
              <a:rPr lang="es-AR" dirty="0" smtClean="0">
                <a:solidFill>
                  <a:srgbClr val="000000"/>
                </a:solidFill>
              </a:rPr>
              <a:t>Pobladores</a:t>
            </a:r>
          </a:p>
          <a:p>
            <a:pPr marL="742950" lvl="1" indent="-285750">
              <a:buFontTx/>
              <a:buChar char="-"/>
            </a:pPr>
            <a:r>
              <a:rPr lang="es-AR" dirty="0" smtClean="0">
                <a:solidFill>
                  <a:srgbClr val="000000"/>
                </a:solidFill>
              </a:rPr>
              <a:t>Autoridades</a:t>
            </a:r>
          </a:p>
          <a:p>
            <a:pPr marL="742950" lvl="1" indent="-285750">
              <a:buFontTx/>
              <a:buChar char="-"/>
            </a:pPr>
            <a:r>
              <a:rPr lang="es-AR" dirty="0" smtClean="0">
                <a:solidFill>
                  <a:srgbClr val="000000"/>
                </a:solidFill>
              </a:rPr>
              <a:t>Profesionales</a:t>
            </a:r>
          </a:p>
          <a:p>
            <a:pPr marL="742950" lvl="1" indent="-285750">
              <a:buFontTx/>
              <a:buChar char="-"/>
            </a:pPr>
            <a:r>
              <a:rPr lang="es-AR" dirty="0" smtClean="0">
                <a:solidFill>
                  <a:srgbClr val="000000"/>
                </a:solidFill>
              </a:rPr>
              <a:t>Religiosos</a:t>
            </a:r>
          </a:p>
          <a:p>
            <a:pPr marL="742950" lvl="1" indent="-285750">
              <a:buFontTx/>
              <a:buChar char="-"/>
            </a:pPr>
            <a:r>
              <a:rPr lang="es-AR" dirty="0" smtClean="0">
                <a:solidFill>
                  <a:srgbClr val="000000"/>
                </a:solidFill>
              </a:rPr>
              <a:t>Productores</a:t>
            </a:r>
          </a:p>
          <a:p>
            <a:pPr marL="742950" lvl="1" indent="-285750">
              <a:buFontTx/>
              <a:buChar char="-"/>
            </a:pPr>
            <a:r>
              <a:rPr lang="es-AR" dirty="0" smtClean="0">
                <a:solidFill>
                  <a:srgbClr val="000000"/>
                </a:solidFill>
              </a:rPr>
              <a:t>Vecinos</a:t>
            </a:r>
          </a:p>
          <a:p>
            <a:pPr marL="742950" lvl="1" indent="-285750">
              <a:buFontTx/>
              <a:buChar char="-"/>
            </a:pPr>
            <a:r>
              <a:rPr lang="es-AR" dirty="0" smtClean="0">
                <a:solidFill>
                  <a:srgbClr val="000000"/>
                </a:solidFill>
              </a:rPr>
              <a:t>Campesinos…</a:t>
            </a:r>
          </a:p>
          <a:p>
            <a:endParaRPr lang="es-AR" dirty="0" smtClean="0">
              <a:solidFill>
                <a:srgbClr val="000000"/>
              </a:solidFill>
            </a:endParaRPr>
          </a:p>
          <a:p>
            <a:r>
              <a:rPr lang="es-AR" dirty="0">
                <a:solidFill>
                  <a:srgbClr val="000000"/>
                </a:solidFill>
              </a:rPr>
              <a:t> </a:t>
            </a:r>
            <a:r>
              <a:rPr lang="es-AR" dirty="0" smtClean="0">
                <a:solidFill>
                  <a:srgbClr val="000000"/>
                </a:solidFill>
              </a:rPr>
              <a:t>  Es decir: Todos los actores </a:t>
            </a:r>
          </a:p>
          <a:p>
            <a:r>
              <a:rPr lang="es-AR" dirty="0">
                <a:solidFill>
                  <a:srgbClr val="000000"/>
                </a:solidFill>
              </a:rPr>
              <a:t> </a:t>
            </a:r>
            <a:r>
              <a:rPr lang="es-AR" dirty="0" smtClean="0">
                <a:solidFill>
                  <a:srgbClr val="000000"/>
                </a:solidFill>
              </a:rPr>
              <a:t>       que están en riesgo.</a:t>
            </a:r>
            <a:endParaRPr lang="es-AR" dirty="0">
              <a:solidFill>
                <a:srgbClr val="000000"/>
              </a:solidFill>
            </a:endParaRPr>
          </a:p>
        </p:txBody>
      </p:sp>
      <p:sp>
        <p:nvSpPr>
          <p:cNvPr id="7" name="6 CuadroTexto"/>
          <p:cNvSpPr txBox="1"/>
          <p:nvPr/>
        </p:nvSpPr>
        <p:spPr>
          <a:xfrm>
            <a:off x="611560" y="1444714"/>
            <a:ext cx="3384376" cy="707886"/>
          </a:xfrm>
          <a:prstGeom prst="rect">
            <a:avLst/>
          </a:prstGeom>
          <a:noFill/>
        </p:spPr>
        <p:txBody>
          <a:bodyPr wrap="square" rtlCol="0">
            <a:spAutoFit/>
          </a:bodyPr>
          <a:lstStyle/>
          <a:p>
            <a:r>
              <a:rPr lang="es-AR" sz="2000" b="1" dirty="0" smtClean="0">
                <a:solidFill>
                  <a:srgbClr val="000000"/>
                </a:solidFill>
              </a:rPr>
              <a:t>Conocimiento científico-técnico de los expertos</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517" y="2474892"/>
            <a:ext cx="4344483" cy="325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90482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404664"/>
            <a:ext cx="8856984" cy="864096"/>
          </a:xfrm>
        </p:spPr>
        <p:txBody>
          <a:bodyPr anchor="ctr">
            <a:noAutofit/>
          </a:bodyPr>
          <a:lstStyle/>
          <a:p>
            <a:pPr algn="ctr"/>
            <a:r>
              <a:rPr lang="es-AR" b="1" dirty="0" smtClean="0">
                <a:solidFill>
                  <a:srgbClr val="990099"/>
                </a:solidFill>
              </a:rPr>
              <a:t>GESTION PARTICIPATIVA</a:t>
            </a:r>
            <a:endParaRPr lang="es-AR" b="1" dirty="0">
              <a:solidFill>
                <a:srgbClr val="FF0000"/>
              </a:solidFill>
            </a:endParaRPr>
          </a:p>
        </p:txBody>
      </p:sp>
      <p:sp>
        <p:nvSpPr>
          <p:cNvPr id="3" name="2 Marcador de contenido"/>
          <p:cNvSpPr>
            <a:spLocks noGrp="1"/>
          </p:cNvSpPr>
          <p:nvPr>
            <p:ph idx="1"/>
          </p:nvPr>
        </p:nvSpPr>
        <p:spPr>
          <a:xfrm>
            <a:off x="107504" y="1448941"/>
            <a:ext cx="8424936" cy="5364435"/>
          </a:xfrm>
        </p:spPr>
        <p:txBody>
          <a:bodyPr>
            <a:normAutofit fontScale="92500" lnSpcReduction="10000"/>
          </a:bodyPr>
          <a:lstStyle/>
          <a:p>
            <a:pPr marL="36000" indent="0" algn="ctr">
              <a:spcBef>
                <a:spcPts val="0"/>
              </a:spcBef>
              <a:buNone/>
            </a:pPr>
            <a:r>
              <a:rPr lang="es-AR" b="1" dirty="0">
                <a:latin typeface="+mj-lt"/>
              </a:rPr>
              <a:t>¿Cómo </a:t>
            </a:r>
            <a:r>
              <a:rPr lang="es-AR" b="1" dirty="0" smtClean="0">
                <a:latin typeface="+mj-lt"/>
              </a:rPr>
              <a:t>resolver la </a:t>
            </a:r>
            <a:r>
              <a:rPr lang="es-AR" b="1" dirty="0">
                <a:latin typeface="+mj-lt"/>
              </a:rPr>
              <a:t>incertidumbre</a:t>
            </a:r>
            <a:r>
              <a:rPr lang="es-AR" b="1" dirty="0" smtClean="0">
                <a:latin typeface="+mj-lt"/>
              </a:rPr>
              <a:t>?</a:t>
            </a:r>
          </a:p>
          <a:p>
            <a:pPr marL="36000" indent="0" algn="ctr">
              <a:spcBef>
                <a:spcPts val="0"/>
              </a:spcBef>
              <a:buNone/>
            </a:pPr>
            <a:r>
              <a:rPr lang="es-AR" b="1" dirty="0">
                <a:latin typeface="+mj-lt"/>
              </a:rPr>
              <a:t>¿Quién decide qué hacer?</a:t>
            </a:r>
          </a:p>
          <a:p>
            <a:pPr marL="36000" indent="0" algn="ctr">
              <a:spcBef>
                <a:spcPts val="0"/>
              </a:spcBef>
              <a:buNone/>
            </a:pPr>
            <a:r>
              <a:rPr lang="es-AR" b="1" dirty="0">
                <a:latin typeface="+mj-lt"/>
              </a:rPr>
              <a:t>¿Quién financia</a:t>
            </a:r>
            <a:r>
              <a:rPr lang="es-AR" b="1" dirty="0" smtClean="0">
                <a:latin typeface="+mj-lt"/>
              </a:rPr>
              <a:t>?¿</a:t>
            </a:r>
            <a:r>
              <a:rPr lang="es-AR" b="1" dirty="0">
                <a:latin typeface="+mj-lt"/>
              </a:rPr>
              <a:t>Quién paga los costos</a:t>
            </a:r>
            <a:r>
              <a:rPr lang="es-AR" b="1" dirty="0" smtClean="0">
                <a:latin typeface="+mj-lt"/>
              </a:rPr>
              <a:t>?¿</a:t>
            </a:r>
            <a:r>
              <a:rPr lang="es-AR" b="1" dirty="0">
                <a:latin typeface="+mj-lt"/>
              </a:rPr>
              <a:t>Quién saca beneficios?</a:t>
            </a:r>
            <a:endParaRPr lang="es-AR" dirty="0"/>
          </a:p>
          <a:p>
            <a:pPr marL="36000" indent="0" algn="ctr">
              <a:spcBef>
                <a:spcPts val="0"/>
              </a:spcBef>
              <a:buNone/>
            </a:pPr>
            <a:r>
              <a:rPr lang="es-AR" b="1" dirty="0" smtClean="0">
                <a:latin typeface="+mj-lt"/>
              </a:rPr>
              <a:t>¿Quién le pone el cascabel al gato?</a:t>
            </a:r>
          </a:p>
          <a:p>
            <a:pPr marL="369888" indent="0">
              <a:buNone/>
            </a:pPr>
            <a:endParaRPr lang="es-AR" sz="2400" b="1" dirty="0" smtClean="0">
              <a:latin typeface="+mj-lt"/>
            </a:endParaRPr>
          </a:p>
          <a:p>
            <a:pPr marL="531813" indent="-161925"/>
            <a:endParaRPr lang="es-AR" sz="2400" b="1" dirty="0" smtClean="0">
              <a:latin typeface="+mj-lt"/>
            </a:endParaRPr>
          </a:p>
          <a:p>
            <a:pPr marL="369888" indent="0">
              <a:buNone/>
            </a:pPr>
            <a:endParaRPr lang="es-AR" sz="2400" b="1" dirty="0">
              <a:latin typeface="+mj-lt"/>
            </a:endParaRPr>
          </a:p>
          <a:p>
            <a:pPr marL="1077913" indent="-161925"/>
            <a:r>
              <a:rPr lang="es-AR" sz="3000" b="1" dirty="0" smtClean="0">
                <a:latin typeface="+mj-lt"/>
              </a:rPr>
              <a:t>Participación democrática: el voto</a:t>
            </a:r>
          </a:p>
          <a:p>
            <a:pPr marL="1077913" indent="-161925"/>
            <a:r>
              <a:rPr lang="es-AR" sz="3000" b="1" dirty="0" smtClean="0">
                <a:latin typeface="+mj-lt"/>
              </a:rPr>
              <a:t>Participación comunitaria: el trabajo local</a:t>
            </a:r>
          </a:p>
          <a:p>
            <a:pPr marL="1077913" indent="-161925"/>
            <a:r>
              <a:rPr lang="es-AR" sz="3000" b="1" dirty="0" smtClean="0">
                <a:latin typeface="+mj-lt"/>
              </a:rPr>
              <a:t>Participación asociativa: nuevos actores</a:t>
            </a:r>
          </a:p>
          <a:p>
            <a:pPr marL="0" indent="0">
              <a:buNone/>
            </a:pPr>
            <a:endParaRPr lang="es-AR" sz="2200" b="1" dirty="0">
              <a:latin typeface="+mj-lt"/>
            </a:endParaRPr>
          </a:p>
          <a:p>
            <a:pPr marL="365760" lvl="1" indent="0">
              <a:buNone/>
            </a:pPr>
            <a:r>
              <a:rPr lang="es-AR" sz="2200" dirty="0" smtClean="0">
                <a:latin typeface="+mj-lt"/>
              </a:rPr>
              <a:t> </a:t>
            </a:r>
          </a:p>
          <a:p>
            <a:pPr marL="0" indent="0">
              <a:buNone/>
            </a:pPr>
            <a:endParaRPr lang="es-AR" sz="2000" b="1" dirty="0" smtClean="0">
              <a:latin typeface="+mj-lt"/>
            </a:endParaRPr>
          </a:p>
          <a:p>
            <a:pPr marL="0" indent="0">
              <a:buNone/>
            </a:pPr>
            <a:endParaRPr lang="es-AR" dirty="0" smtClean="0"/>
          </a:p>
        </p:txBody>
      </p:sp>
      <p:sp>
        <p:nvSpPr>
          <p:cNvPr id="9" name="8 Flecha abajo"/>
          <p:cNvSpPr/>
          <p:nvPr/>
        </p:nvSpPr>
        <p:spPr>
          <a:xfrm>
            <a:off x="4159376" y="3717032"/>
            <a:ext cx="772664" cy="864096"/>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rgbClr val="CC0099"/>
              </a:solidFill>
            </a:endParaRPr>
          </a:p>
        </p:txBody>
      </p:sp>
    </p:spTree>
    <p:extLst>
      <p:ext uri="{BB962C8B-B14F-4D97-AF65-F5344CB8AC3E}">
        <p14:creationId xmlns:p14="http://schemas.microsoft.com/office/powerpoint/2010/main" val="30569566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1674"/>
            <a:ext cx="9144000" cy="6854653"/>
          </a:xfrm>
          <a:prstGeom prst="rect">
            <a:avLst/>
          </a:prstGeom>
        </p:spPr>
      </p:pic>
      <p:sp>
        <p:nvSpPr>
          <p:cNvPr id="2" name="1 Rectángulo"/>
          <p:cNvSpPr/>
          <p:nvPr/>
        </p:nvSpPr>
        <p:spPr>
          <a:xfrm>
            <a:off x="543622" y="2348880"/>
            <a:ext cx="8089051" cy="1603803"/>
          </a:xfrm>
          <a:prstGeom prst="rect">
            <a:avLst/>
          </a:prstGeom>
        </p:spPr>
        <p:txBody>
          <a:bodyPr wrap="square" lIns="64291" tIns="32146" rIns="64291" bIns="32146">
            <a:spAutoFit/>
          </a:bodyPr>
          <a:lstStyle/>
          <a:p>
            <a:endParaRPr lang="es-AR" sz="2800" dirty="0"/>
          </a:p>
          <a:p>
            <a:endParaRPr lang="es-AR" sz="2800" dirty="0"/>
          </a:p>
          <a:p>
            <a:pPr algn="ctr"/>
            <a:r>
              <a:rPr lang="es-AR" sz="4400" dirty="0"/>
              <a:t>4. GRD y  cambio </a:t>
            </a:r>
            <a:r>
              <a:rPr lang="es-AR" sz="4400" dirty="0" smtClean="0"/>
              <a:t>climático</a:t>
            </a:r>
            <a:endParaRPr lang="es-AR" sz="4400" dirty="0"/>
          </a:p>
        </p:txBody>
      </p:sp>
    </p:spTree>
    <p:extLst>
      <p:ext uri="{BB962C8B-B14F-4D97-AF65-F5344CB8AC3E}">
        <p14:creationId xmlns:p14="http://schemas.microsoft.com/office/powerpoint/2010/main" val="3641434902"/>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07504" y="274638"/>
            <a:ext cx="8856984" cy="1143000"/>
          </a:xfrm>
        </p:spPr>
        <p:txBody>
          <a:bodyPr>
            <a:normAutofit fontScale="90000"/>
          </a:bodyPr>
          <a:lstStyle/>
          <a:p>
            <a:r>
              <a:rPr lang="es-AR" dirty="0" smtClean="0">
                <a:solidFill>
                  <a:srgbClr val="FF0000"/>
                </a:solidFill>
                <a:latin typeface="Arial" panose="020B0604020202020204" pitchFamily="34" charset="0"/>
                <a:cs typeface="Arial" panose="020B0604020202020204" pitchFamily="34" charset="0"/>
              </a:rPr>
              <a:t>Se “descubre” la relación</a:t>
            </a:r>
            <a:br>
              <a:rPr lang="es-AR" dirty="0" smtClean="0">
                <a:solidFill>
                  <a:srgbClr val="FF0000"/>
                </a:solidFill>
                <a:latin typeface="Arial" panose="020B0604020202020204" pitchFamily="34" charset="0"/>
                <a:cs typeface="Arial" panose="020B0604020202020204" pitchFamily="34" charset="0"/>
              </a:rPr>
            </a:br>
            <a:r>
              <a:rPr lang="es-AR" dirty="0" smtClean="0">
                <a:solidFill>
                  <a:srgbClr val="FF0000"/>
                </a:solidFill>
                <a:latin typeface="Arial" panose="020B0604020202020204" pitchFamily="34" charset="0"/>
                <a:cs typeface="Arial" panose="020B0604020202020204" pitchFamily="34" charset="0"/>
              </a:rPr>
              <a:t>CC - GRD</a:t>
            </a:r>
            <a:endParaRPr lang="es-AR" dirty="0">
              <a:solidFill>
                <a:srgbClr val="FF0000"/>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p:txBody>
          <a:bodyPr>
            <a:normAutofit fontScale="55000" lnSpcReduction="20000"/>
          </a:bodyPr>
          <a:lstStyle/>
          <a:p>
            <a:pPr marL="0" indent="0">
              <a:buNone/>
            </a:pPr>
            <a:endParaRPr lang="es-AR" dirty="0"/>
          </a:p>
          <a:p>
            <a:pPr marL="0" indent="0">
              <a:buNone/>
            </a:pPr>
            <a:r>
              <a:rPr lang="es-AR" sz="4600" dirty="0" smtClean="0">
                <a:latin typeface="Arial" panose="020B0604020202020204" pitchFamily="34" charset="0"/>
                <a:cs typeface="Arial" panose="020B0604020202020204" pitchFamily="34" charset="0"/>
              </a:rPr>
              <a:t>SREX - Informe </a:t>
            </a:r>
            <a:r>
              <a:rPr lang="es-AR" sz="4600" dirty="0">
                <a:latin typeface="Arial" panose="020B0604020202020204" pitchFamily="34" charset="0"/>
                <a:cs typeface="Arial" panose="020B0604020202020204" pitchFamily="34" charset="0"/>
              </a:rPr>
              <a:t>especial sobre la gestión de los riesgos de fenómenos meteorológicos extremos y desastres para mejorar la adaptación al cambio climático </a:t>
            </a:r>
            <a:r>
              <a:rPr lang="es-AR" sz="4600" dirty="0" smtClean="0">
                <a:latin typeface="Arial" panose="020B0604020202020204" pitchFamily="34" charset="0"/>
                <a:cs typeface="Arial" panose="020B0604020202020204" pitchFamily="34" charset="0"/>
              </a:rPr>
              <a:t>- IPCC</a:t>
            </a:r>
            <a:r>
              <a:rPr lang="es-AR" sz="4600" dirty="0">
                <a:latin typeface="Arial" panose="020B0604020202020204" pitchFamily="34" charset="0"/>
                <a:cs typeface="Arial" panose="020B0604020202020204" pitchFamily="34" charset="0"/>
              </a:rPr>
              <a:t>, 2012: “Resumen para responsables de políticas</a:t>
            </a:r>
            <a:r>
              <a:rPr lang="es-AR" sz="4600" dirty="0" smtClean="0">
                <a:latin typeface="Arial" panose="020B0604020202020204" pitchFamily="34" charset="0"/>
                <a:cs typeface="Arial" panose="020B0604020202020204" pitchFamily="34" charset="0"/>
              </a:rPr>
              <a:t>”.</a:t>
            </a:r>
            <a:endParaRPr lang="es-AR" sz="4600" dirty="0">
              <a:latin typeface="Arial" panose="020B0604020202020204" pitchFamily="34" charset="0"/>
              <a:cs typeface="Arial" panose="020B0604020202020204" pitchFamily="34" charset="0"/>
            </a:endParaRPr>
          </a:p>
          <a:p>
            <a:pPr marL="0" indent="0">
              <a:buNone/>
            </a:pPr>
            <a:endParaRPr lang="es-AR" sz="4600" dirty="0" smtClean="0">
              <a:latin typeface="Arial" panose="020B0604020202020204" pitchFamily="34" charset="0"/>
              <a:cs typeface="Arial" panose="020B0604020202020204" pitchFamily="34" charset="0"/>
            </a:endParaRPr>
          </a:p>
          <a:p>
            <a:pPr marL="0" indent="0" algn="just">
              <a:buNone/>
            </a:pPr>
            <a:r>
              <a:rPr lang="es-AR" dirty="0" smtClean="0">
                <a:latin typeface="Arial" panose="020B0604020202020204" pitchFamily="34" charset="0"/>
                <a:cs typeface="Arial" panose="020B0604020202020204" pitchFamily="34" charset="0"/>
              </a:rPr>
              <a:t>Informe </a:t>
            </a:r>
            <a:r>
              <a:rPr lang="es-AR" dirty="0">
                <a:latin typeface="Arial" panose="020B0604020202020204" pitchFamily="34" charset="0"/>
                <a:cs typeface="Arial" panose="020B0604020202020204" pitchFamily="34" charset="0"/>
              </a:rPr>
              <a:t>especial de los Grupos de trabajo I y II del Grupo Intergubernamental de Expertos sobre el Cambio Climático, Cambridge </a:t>
            </a:r>
            <a:r>
              <a:rPr lang="es-AR" dirty="0" err="1">
                <a:latin typeface="Arial" panose="020B0604020202020204" pitchFamily="34" charset="0"/>
                <a:cs typeface="Arial" panose="020B0604020202020204" pitchFamily="34" charset="0"/>
              </a:rPr>
              <a:t>University</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Press</a:t>
            </a:r>
            <a:r>
              <a:rPr lang="es-AR" dirty="0">
                <a:latin typeface="Arial" panose="020B0604020202020204" pitchFamily="34" charset="0"/>
                <a:cs typeface="Arial" panose="020B0604020202020204" pitchFamily="34" charset="0"/>
              </a:rPr>
              <a:t>, Cambridge, Reino Unido y Nueva York, Nueva York, Estados Unidos de </a:t>
            </a:r>
            <a:r>
              <a:rPr lang="es-AR" dirty="0" smtClean="0">
                <a:latin typeface="Arial" panose="020B0604020202020204" pitchFamily="34" charset="0"/>
                <a:cs typeface="Arial" panose="020B0604020202020204" pitchFamily="34" charset="0"/>
              </a:rPr>
              <a:t>América</a:t>
            </a:r>
            <a:r>
              <a:rPr lang="es-AR" dirty="0">
                <a:latin typeface="Arial" panose="020B0604020202020204" pitchFamily="34" charset="0"/>
                <a:cs typeface="Arial" panose="020B0604020202020204" pitchFamily="34" charset="0"/>
              </a:rPr>
              <a:t>.</a:t>
            </a:r>
          </a:p>
          <a:p>
            <a:pPr marL="0" indent="0">
              <a:buNone/>
            </a:pPr>
            <a:endParaRPr lang="es-AR" dirty="0" smtClean="0">
              <a:latin typeface="Arial" panose="020B0604020202020204" pitchFamily="34" charset="0"/>
              <a:cs typeface="Arial" panose="020B0604020202020204" pitchFamily="34" charset="0"/>
            </a:endParaRPr>
          </a:p>
          <a:p>
            <a:pPr marL="0" indent="0">
              <a:buNone/>
            </a:pPr>
            <a:r>
              <a:rPr lang="es-AR" sz="2900" dirty="0" smtClean="0">
                <a:latin typeface="Arial" panose="020B0604020202020204" pitchFamily="34" charset="0"/>
                <a:cs typeface="Arial" panose="020B0604020202020204" pitchFamily="34" charset="0"/>
              </a:rPr>
              <a:t>En: https</a:t>
            </a:r>
            <a:r>
              <a:rPr lang="es-AR" sz="2900" dirty="0">
                <a:latin typeface="Arial" panose="020B0604020202020204" pitchFamily="34" charset="0"/>
                <a:cs typeface="Arial" panose="020B0604020202020204" pitchFamily="34" charset="0"/>
              </a:rPr>
              <a:t>://</a:t>
            </a:r>
            <a:r>
              <a:rPr lang="es-AR" sz="2900" dirty="0" smtClean="0">
                <a:latin typeface="Arial" panose="020B0604020202020204" pitchFamily="34" charset="0"/>
                <a:cs typeface="Arial" panose="020B0604020202020204" pitchFamily="34" charset="0"/>
              </a:rPr>
              <a:t>www.ipcc.ch/site/assets/uploads/2018/03/SREX_FD_SPM_final-2.pdf</a:t>
            </a:r>
            <a:r>
              <a:rPr lang="es-AR" sz="2900" dirty="0">
                <a:latin typeface="Arial" panose="020B0604020202020204" pitchFamily="34" charset="0"/>
                <a:cs typeface="Arial" panose="020B0604020202020204" pitchFamily="34" charset="0"/>
              </a:rPr>
              <a:t> </a:t>
            </a:r>
          </a:p>
          <a:p>
            <a:pPr marL="0" indent="0">
              <a:buNone/>
            </a:pPr>
            <a:r>
              <a:rPr lang="es-AR" sz="2900" dirty="0">
                <a:latin typeface="Arial" panose="020B0604020202020204" pitchFamily="34" charset="0"/>
                <a:cs typeface="Arial" panose="020B0604020202020204" pitchFamily="34" charset="0"/>
              </a:rPr>
              <a:t>Síntesis de CDKN – Alianza Clima y Desarrollo:</a:t>
            </a:r>
          </a:p>
          <a:p>
            <a:pPr marL="0" indent="0">
              <a:buNone/>
            </a:pPr>
            <a:r>
              <a:rPr lang="es-AR" sz="2900" dirty="0">
                <a:latin typeface="Arial" panose="020B0604020202020204" pitchFamily="34" charset="0"/>
                <a:cs typeface="Arial" panose="020B0604020202020204" pitchFamily="34" charset="0"/>
              </a:rPr>
              <a:t>https://cdkn.org/wp-content/uploads/2012/04/Aprendizajes-del-Informe-Especial-ALC.pdf</a:t>
            </a:r>
          </a:p>
          <a:p>
            <a:pPr marL="0" indent="0" algn="ctr">
              <a:buNone/>
            </a:pPr>
            <a:endParaRPr lang="es-AR" dirty="0">
              <a:latin typeface="Arial" panose="020B0604020202020204" pitchFamily="34" charset="0"/>
              <a:cs typeface="Arial" panose="020B0604020202020204" pitchFamily="34" charset="0"/>
            </a:endParaRPr>
          </a:p>
          <a:p>
            <a:pPr marL="0" indent="0">
              <a:buNone/>
            </a:pP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526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txBody>
          <a:bodyPr/>
          <a:lstStyle/>
          <a:p>
            <a:r>
              <a:rPr lang="es-AR" dirty="0" smtClean="0"/>
              <a:t>Marco conceptual del SREX</a:t>
            </a:r>
            <a:endParaRPr lang="es-AR"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1050692"/>
            <a:ext cx="8772368" cy="580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000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16779" y="4581128"/>
            <a:ext cx="8064896" cy="122413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1 Título"/>
          <p:cNvSpPr>
            <a:spLocks noGrp="1"/>
          </p:cNvSpPr>
          <p:nvPr>
            <p:ph type="title"/>
          </p:nvPr>
        </p:nvSpPr>
        <p:spPr>
          <a:xfrm>
            <a:off x="457200" y="44624"/>
            <a:ext cx="8229600" cy="1143000"/>
          </a:xfrm>
        </p:spPr>
        <p:txBody>
          <a:bodyPr>
            <a:normAutofit fontScale="90000"/>
          </a:bodyPr>
          <a:lstStyle/>
          <a:p>
            <a:r>
              <a:rPr lang="es-AR" sz="3800" b="1" dirty="0" smtClean="0">
                <a:solidFill>
                  <a:srgbClr val="FF0000"/>
                </a:solidFill>
              </a:rPr>
              <a:t>PROBLEMAS:</a:t>
            </a:r>
            <a:r>
              <a:rPr lang="es-AR" sz="3800" dirty="0" smtClean="0"/>
              <a:t/>
            </a:r>
            <a:br>
              <a:rPr lang="es-AR" sz="3800" dirty="0" smtClean="0"/>
            </a:br>
            <a:r>
              <a:rPr lang="es-AR" sz="3800" dirty="0" smtClean="0"/>
              <a:t>Escalas de tiempo y espacio distintas</a:t>
            </a:r>
            <a:endParaRPr lang="es-AR" sz="3800" dirty="0"/>
          </a:p>
        </p:txBody>
      </p:sp>
      <p:sp>
        <p:nvSpPr>
          <p:cNvPr id="6" name="5 Marcador de contenido"/>
          <p:cNvSpPr>
            <a:spLocks noGrp="1"/>
          </p:cNvSpPr>
          <p:nvPr>
            <p:ph sz="half" idx="1"/>
          </p:nvPr>
        </p:nvSpPr>
        <p:spPr>
          <a:xfrm>
            <a:off x="395536" y="1124744"/>
            <a:ext cx="4038600" cy="5184576"/>
          </a:xfrm>
          <a:ln>
            <a:solidFill>
              <a:schemeClr val="tx1"/>
            </a:solidFill>
          </a:ln>
        </p:spPr>
        <p:txBody>
          <a:bodyPr/>
          <a:lstStyle/>
          <a:p>
            <a:pPr marL="0" indent="0" algn="ctr">
              <a:spcBef>
                <a:spcPts val="600"/>
              </a:spcBef>
              <a:buNone/>
            </a:pPr>
            <a:r>
              <a:rPr lang="es-AR" b="1" dirty="0" smtClean="0"/>
              <a:t>GRD</a:t>
            </a:r>
          </a:p>
          <a:p>
            <a:pPr>
              <a:spcBef>
                <a:spcPts val="600"/>
              </a:spcBef>
            </a:pPr>
            <a:r>
              <a:rPr lang="es-AR" sz="2400" dirty="0" smtClean="0"/>
              <a:t>Emergencia: en lo inmediato. Antes – durante – después: en cortos plazos (historia humana)</a:t>
            </a:r>
            <a:endParaRPr lang="es-AR" sz="2400" dirty="0"/>
          </a:p>
          <a:p>
            <a:pPr>
              <a:spcBef>
                <a:spcPts val="0"/>
              </a:spcBef>
            </a:pPr>
            <a:r>
              <a:rPr lang="es-AR" sz="2400" dirty="0" smtClean="0"/>
              <a:t>A escala localizada (municipio, provincia, nación).</a:t>
            </a:r>
          </a:p>
          <a:p>
            <a:pPr marL="0" indent="0">
              <a:spcBef>
                <a:spcPts val="600"/>
              </a:spcBef>
              <a:buNone/>
            </a:pPr>
            <a:endParaRPr lang="es-AR" sz="2400" dirty="0"/>
          </a:p>
        </p:txBody>
      </p:sp>
      <p:sp>
        <p:nvSpPr>
          <p:cNvPr id="5" name="4 CuadroTexto"/>
          <p:cNvSpPr txBox="1"/>
          <p:nvPr/>
        </p:nvSpPr>
        <p:spPr>
          <a:xfrm>
            <a:off x="1661976" y="5229200"/>
            <a:ext cx="6919699" cy="461665"/>
          </a:xfrm>
          <a:prstGeom prst="rect">
            <a:avLst/>
          </a:prstGeom>
          <a:noFill/>
        </p:spPr>
        <p:txBody>
          <a:bodyPr wrap="square" rtlCol="0">
            <a:spAutoFit/>
          </a:bodyPr>
          <a:lstStyle/>
          <a:p>
            <a:r>
              <a:rPr lang="es-AR" sz="2400" dirty="0" smtClean="0">
                <a:solidFill>
                  <a:schemeClr val="bg1"/>
                </a:solidFill>
              </a:rPr>
              <a:t>De GRD a CC: “</a:t>
            </a:r>
            <a:r>
              <a:rPr lang="en-US" sz="2400" dirty="0" smtClean="0">
                <a:solidFill>
                  <a:schemeClr val="bg1"/>
                </a:solidFill>
              </a:rPr>
              <a:t>downscaling</a:t>
            </a:r>
            <a:r>
              <a:rPr lang="es-AR" sz="2400" dirty="0" smtClean="0">
                <a:solidFill>
                  <a:schemeClr val="bg1"/>
                </a:solidFill>
              </a:rPr>
              <a:t>” (bajar las escalas)</a:t>
            </a:r>
            <a:endParaRPr lang="es-AR" sz="2400" dirty="0">
              <a:solidFill>
                <a:schemeClr val="bg1"/>
              </a:solidFill>
            </a:endParaRPr>
          </a:p>
        </p:txBody>
      </p:sp>
      <p:sp>
        <p:nvSpPr>
          <p:cNvPr id="4" name="3 Flecha derecha"/>
          <p:cNvSpPr/>
          <p:nvPr/>
        </p:nvSpPr>
        <p:spPr>
          <a:xfrm rot="10800000">
            <a:off x="7452320" y="4653136"/>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7 Flecha derecha"/>
          <p:cNvSpPr/>
          <p:nvPr/>
        </p:nvSpPr>
        <p:spPr>
          <a:xfrm>
            <a:off x="641264" y="522920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8 CuadroTexto"/>
          <p:cNvSpPr txBox="1"/>
          <p:nvPr/>
        </p:nvSpPr>
        <p:spPr>
          <a:xfrm>
            <a:off x="683568" y="4695527"/>
            <a:ext cx="6624736" cy="461665"/>
          </a:xfrm>
          <a:prstGeom prst="rect">
            <a:avLst/>
          </a:prstGeom>
          <a:noFill/>
        </p:spPr>
        <p:txBody>
          <a:bodyPr wrap="square" rtlCol="0">
            <a:spAutoFit/>
          </a:bodyPr>
          <a:lstStyle/>
          <a:p>
            <a:r>
              <a:rPr lang="es-AR" sz="2400" dirty="0" smtClean="0">
                <a:solidFill>
                  <a:schemeClr val="bg1"/>
                </a:solidFill>
              </a:rPr>
              <a:t>De CC a GRD: visión estratégica y prospectiva</a:t>
            </a:r>
            <a:endParaRPr lang="es-AR" sz="2400" dirty="0">
              <a:solidFill>
                <a:schemeClr val="bg1"/>
              </a:solidFill>
            </a:endParaRPr>
          </a:p>
        </p:txBody>
      </p:sp>
      <p:sp>
        <p:nvSpPr>
          <p:cNvPr id="7" name="6 Marcador de contenido"/>
          <p:cNvSpPr>
            <a:spLocks noGrp="1"/>
          </p:cNvSpPr>
          <p:nvPr>
            <p:ph sz="half" idx="2"/>
          </p:nvPr>
        </p:nvSpPr>
        <p:spPr>
          <a:xfrm>
            <a:off x="4788024" y="1124744"/>
            <a:ext cx="3898776" cy="5184576"/>
          </a:xfrm>
          <a:ln>
            <a:solidFill>
              <a:schemeClr val="tx1"/>
            </a:solidFill>
          </a:ln>
        </p:spPr>
        <p:txBody>
          <a:bodyPr/>
          <a:lstStyle/>
          <a:p>
            <a:pPr marL="0" indent="0" algn="ctr">
              <a:spcBef>
                <a:spcPts val="600"/>
              </a:spcBef>
              <a:buNone/>
            </a:pPr>
            <a:r>
              <a:rPr lang="es-AR" b="1" dirty="0"/>
              <a:t>CC</a:t>
            </a:r>
          </a:p>
          <a:p>
            <a:pPr>
              <a:spcBef>
                <a:spcPts val="600"/>
              </a:spcBef>
            </a:pPr>
            <a:r>
              <a:rPr lang="es-AR" sz="2400" dirty="0"/>
              <a:t>Largos plazos, larga </a:t>
            </a:r>
            <a:r>
              <a:rPr lang="es-AR" sz="2400" dirty="0" smtClean="0"/>
              <a:t>duración (historia planetaria)</a:t>
            </a:r>
          </a:p>
          <a:p>
            <a:pPr>
              <a:spcBef>
                <a:spcPts val="600"/>
              </a:spcBef>
            </a:pPr>
            <a:endParaRPr lang="es-AR" sz="2000" dirty="0" smtClean="0"/>
          </a:p>
          <a:p>
            <a:pPr>
              <a:spcBef>
                <a:spcPts val="600"/>
              </a:spcBef>
            </a:pPr>
            <a:r>
              <a:rPr lang="es-AR" sz="2400" dirty="0" smtClean="0"/>
              <a:t>A </a:t>
            </a:r>
            <a:r>
              <a:rPr lang="es-AR" sz="2400" dirty="0"/>
              <a:t>escala planetaria/ global/ hemisférica.</a:t>
            </a:r>
          </a:p>
          <a:p>
            <a:pPr marL="0" indent="0">
              <a:spcBef>
                <a:spcPts val="600"/>
              </a:spcBef>
              <a:buNone/>
            </a:pPr>
            <a:endParaRPr lang="es-AR" sz="2400" dirty="0"/>
          </a:p>
          <a:p>
            <a:pPr marL="0" indent="0">
              <a:spcBef>
                <a:spcPts val="600"/>
              </a:spcBef>
              <a:buNone/>
            </a:pPr>
            <a:endParaRPr lang="es-AR" sz="2400" dirty="0" smtClean="0"/>
          </a:p>
          <a:p>
            <a:pPr marL="0" indent="0">
              <a:spcBef>
                <a:spcPts val="600"/>
              </a:spcBef>
              <a:buNone/>
            </a:pPr>
            <a:endParaRPr lang="es-AR" sz="2400" dirty="0"/>
          </a:p>
        </p:txBody>
      </p:sp>
    </p:spTree>
    <p:extLst>
      <p:ext uri="{BB962C8B-B14F-4D97-AF65-F5344CB8AC3E}">
        <p14:creationId xmlns:p14="http://schemas.microsoft.com/office/powerpoint/2010/main" val="344286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animBg="1"/>
      <p:bldP spid="8" grpId="0" animBg="1"/>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smtClean="0"/>
              <a:t>Relaciones CC - GRD </a:t>
            </a:r>
            <a:endParaRPr lang="es-AR" b="1" dirty="0"/>
          </a:p>
        </p:txBody>
      </p:sp>
      <p:sp>
        <p:nvSpPr>
          <p:cNvPr id="3" name="2 Marcador de contenido"/>
          <p:cNvSpPr>
            <a:spLocks noGrp="1"/>
          </p:cNvSpPr>
          <p:nvPr>
            <p:ph idx="1"/>
          </p:nvPr>
        </p:nvSpPr>
        <p:spPr/>
        <p:txBody>
          <a:bodyPr/>
          <a:lstStyle/>
          <a:p>
            <a:r>
              <a:rPr lang="es-AR" sz="2800" dirty="0"/>
              <a:t>Es necesario realizar un esfuerzo explícito para incorpora la mirada de CC en las estrategias de la GRD.</a:t>
            </a:r>
          </a:p>
          <a:p>
            <a:r>
              <a:rPr lang="es-AR" sz="2800" dirty="0"/>
              <a:t>En particular, en relación a la vulnerabilidad social, aparece la contradicción por la cual las instituciones de la GIR no son las que operan en la atención y disminución de la VS estructural. </a:t>
            </a:r>
          </a:p>
          <a:p>
            <a:r>
              <a:rPr lang="es-AR" sz="2800" dirty="0"/>
              <a:t>El punto de contacto se da en la VS específica, emergente de cada riesgo.</a:t>
            </a:r>
          </a:p>
        </p:txBody>
      </p:sp>
    </p:spTree>
    <p:extLst>
      <p:ext uri="{BB962C8B-B14F-4D97-AF65-F5344CB8AC3E}">
        <p14:creationId xmlns:p14="http://schemas.microsoft.com/office/powerpoint/2010/main" val="31563000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17848"/>
            <a:ext cx="8229600" cy="1143000"/>
          </a:xfrm>
        </p:spPr>
        <p:txBody>
          <a:bodyPr>
            <a:noAutofit/>
          </a:bodyPr>
          <a:lstStyle/>
          <a:p>
            <a:r>
              <a:rPr lang="es-AR" b="1" dirty="0">
                <a:solidFill>
                  <a:srgbClr val="FF0000"/>
                </a:solidFill>
                <a:latin typeface="Arial" panose="020B0604020202020204" pitchFamily="34" charset="0"/>
                <a:cs typeface="Arial" panose="020B0604020202020204" pitchFamily="34" charset="0"/>
              </a:rPr>
              <a:t>3.1. Visión estratégica y prospectiva:</a:t>
            </a:r>
            <a:endParaRPr lang="es-AR" b="1" dirty="0"/>
          </a:p>
        </p:txBody>
      </p:sp>
      <p:sp>
        <p:nvSpPr>
          <p:cNvPr id="3" name="2 Marcador de contenido"/>
          <p:cNvSpPr>
            <a:spLocks noGrp="1"/>
          </p:cNvSpPr>
          <p:nvPr>
            <p:ph idx="1"/>
          </p:nvPr>
        </p:nvSpPr>
        <p:spPr/>
        <p:txBody>
          <a:bodyPr/>
          <a:lstStyle/>
          <a:p>
            <a:pPr marL="0" indent="0">
              <a:buNone/>
            </a:pPr>
            <a:endParaRPr lang="es-AR" dirty="0" smtClean="0">
              <a:solidFill>
                <a:prstClr val="black"/>
              </a:solidFill>
            </a:endParaRPr>
          </a:p>
          <a:p>
            <a:pPr marL="0" indent="0">
              <a:buNone/>
            </a:pPr>
            <a:endParaRPr lang="es-AR" dirty="0">
              <a:solidFill>
                <a:prstClr val="black"/>
              </a:solidFill>
            </a:endParaRPr>
          </a:p>
          <a:p>
            <a:pPr marL="0" indent="0" algn="ctr">
              <a:buNone/>
            </a:pPr>
            <a:r>
              <a:rPr lang="es-AR" sz="4000" smtClean="0">
                <a:solidFill>
                  <a:prstClr val="black"/>
                </a:solidFill>
              </a:rPr>
              <a:t>Ejemplo: </a:t>
            </a:r>
            <a:r>
              <a:rPr lang="es-AR" sz="4000" dirty="0">
                <a:solidFill>
                  <a:prstClr val="black"/>
                </a:solidFill>
              </a:rPr>
              <a:t>¿Cómo podría cambiar la matriz de riesgo por el cambio climático?</a:t>
            </a:r>
            <a:r>
              <a:rPr lang="es-AR" sz="4000" dirty="0"/>
              <a:t/>
            </a:r>
            <a:br>
              <a:rPr lang="es-AR" sz="4000" dirty="0"/>
            </a:br>
            <a:endParaRPr lang="es-AR" sz="4000" dirty="0"/>
          </a:p>
        </p:txBody>
      </p:sp>
    </p:spTree>
    <p:extLst>
      <p:ext uri="{BB962C8B-B14F-4D97-AF65-F5344CB8AC3E}">
        <p14:creationId xmlns:p14="http://schemas.microsoft.com/office/powerpoint/2010/main" val="24353188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1080120"/>
          </a:xfrm>
        </p:spPr>
        <p:txBody>
          <a:bodyPr>
            <a:normAutofit fontScale="90000"/>
          </a:bodyPr>
          <a:lstStyle/>
          <a:p>
            <a:pPr>
              <a:lnSpc>
                <a:spcPct val="115000"/>
              </a:lnSpc>
              <a:spcAft>
                <a:spcPts val="0"/>
              </a:spcAft>
            </a:pPr>
            <a:r>
              <a:rPr lang="es-AR" sz="2000" dirty="0">
                <a:latin typeface="Calibri"/>
                <a:ea typeface="Calibri"/>
                <a:cs typeface="Times New Roman"/>
              </a:rPr>
              <a:t> </a:t>
            </a:r>
            <a:br>
              <a:rPr lang="es-AR" sz="2000" dirty="0">
                <a:latin typeface="Calibri"/>
                <a:ea typeface="Calibri"/>
                <a:cs typeface="Times New Roman"/>
              </a:rPr>
            </a:br>
            <a:r>
              <a:rPr lang="es-AR" sz="3200" dirty="0" smtClean="0">
                <a:latin typeface="Calibri"/>
                <a:ea typeface="Calibri"/>
                <a:cs typeface="Times New Roman"/>
              </a:rPr>
              <a:t>Matriz de riesgo de la Región XXXXXX</a:t>
            </a:r>
            <a:br>
              <a:rPr lang="es-AR" sz="3200" dirty="0" smtClean="0">
                <a:latin typeface="Calibri"/>
                <a:ea typeface="Calibri"/>
                <a:cs typeface="Times New Roman"/>
              </a:rPr>
            </a:br>
            <a:r>
              <a:rPr lang="es-AR" sz="2000" dirty="0">
                <a:latin typeface="Calibri"/>
                <a:ea typeface="Calibri"/>
                <a:cs typeface="Times New Roman"/>
              </a:rPr>
              <a:t> </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518864167"/>
              </p:ext>
            </p:extLst>
          </p:nvPr>
        </p:nvGraphicFramePr>
        <p:xfrm>
          <a:off x="251519" y="260648"/>
          <a:ext cx="8640961" cy="6567714"/>
        </p:xfrm>
        <a:graphic>
          <a:graphicData uri="http://schemas.openxmlformats.org/drawingml/2006/table">
            <a:tbl>
              <a:tblPr firstRow="1" firstCol="1" bandRow="1"/>
              <a:tblGrid>
                <a:gridCol w="1080120"/>
                <a:gridCol w="1872209"/>
                <a:gridCol w="2304256"/>
                <a:gridCol w="3384376"/>
              </a:tblGrid>
              <a:tr h="599962">
                <a:tc gridSpan="4">
                  <a:txBody>
                    <a:bodyPr/>
                    <a:lstStyle/>
                    <a:p>
                      <a:pPr algn="ctr">
                        <a:lnSpc>
                          <a:spcPct val="115000"/>
                        </a:lnSpc>
                        <a:spcAft>
                          <a:spcPts val="0"/>
                        </a:spcAft>
                      </a:pPr>
                      <a:endParaRPr lang="es-AR" sz="1100" dirty="0">
                        <a:effectLst/>
                        <a:latin typeface="Calibri"/>
                        <a:ea typeface="Calibri"/>
                        <a:cs typeface="Times New Roman"/>
                      </a:endParaRPr>
                    </a:p>
                  </a:txBody>
                  <a:tcPr marL="40015" marR="40015"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r>
              <a:tr h="397943">
                <a:tc>
                  <a:txBody>
                    <a:bodyPr/>
                    <a:lstStyle/>
                    <a:p>
                      <a:pPr algn="r">
                        <a:lnSpc>
                          <a:spcPct val="115000"/>
                        </a:lnSpc>
                        <a:spcAft>
                          <a:spcPts val="0"/>
                        </a:spcAft>
                      </a:pPr>
                      <a:r>
                        <a:rPr lang="es-AR" sz="1050" dirty="0">
                          <a:effectLst/>
                          <a:latin typeface="Calibri"/>
                          <a:ea typeface="Calibri"/>
                          <a:cs typeface="Times New Roman"/>
                        </a:rPr>
                        <a:t>IMPACTO</a:t>
                      </a:r>
                    </a:p>
                    <a:p>
                      <a:pPr>
                        <a:lnSpc>
                          <a:spcPct val="115000"/>
                        </a:lnSpc>
                        <a:spcAft>
                          <a:spcPts val="0"/>
                        </a:spcAft>
                      </a:pPr>
                      <a:r>
                        <a:rPr lang="es-AR" sz="1050" dirty="0">
                          <a:effectLst/>
                          <a:latin typeface="Calibri"/>
                          <a:ea typeface="Calibri"/>
                          <a:cs typeface="Times New Roman"/>
                        </a:rPr>
                        <a:t>PROBABILIDAD</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AR" sz="1800" b="1" dirty="0">
                          <a:effectLst/>
                          <a:latin typeface="Calibri"/>
                          <a:ea typeface="Calibri"/>
                          <a:cs typeface="Times New Roman"/>
                        </a:rPr>
                        <a:t>LEVE</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AR" sz="1800" b="1" dirty="0">
                          <a:effectLst/>
                          <a:latin typeface="Calibri"/>
                          <a:ea typeface="Calibri"/>
                          <a:cs typeface="Times New Roman"/>
                        </a:rPr>
                        <a:t>MODERADO</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AR" sz="1800" b="1" dirty="0">
                          <a:effectLst/>
                          <a:latin typeface="Calibri"/>
                          <a:ea typeface="Calibri"/>
                          <a:cs typeface="Times New Roman"/>
                        </a:rPr>
                        <a:t>SEVERO</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8323">
                <a:tc>
                  <a:txBody>
                    <a:bodyPr/>
                    <a:lstStyle/>
                    <a:p>
                      <a:pPr algn="ctr">
                        <a:lnSpc>
                          <a:spcPct val="115000"/>
                        </a:lnSpc>
                        <a:spcAft>
                          <a:spcPts val="0"/>
                        </a:spcAft>
                      </a:pPr>
                      <a:r>
                        <a:rPr lang="es-AR" sz="1800" b="1" dirty="0">
                          <a:effectLst/>
                          <a:latin typeface="Calibri"/>
                          <a:ea typeface="Calibri"/>
                          <a:cs typeface="Times New Roman"/>
                        </a:rPr>
                        <a:t>ALTA</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AR" sz="1800" i="1" dirty="0">
                          <a:effectLst/>
                          <a:latin typeface="Calibri"/>
                          <a:ea typeface="Calibri"/>
                          <a:cs typeface="Times New Roman"/>
                        </a:rPr>
                        <a:t>Riesgo moderado:</a:t>
                      </a:r>
                      <a:endParaRPr lang="es-AR" sz="1800" dirty="0">
                        <a:effectLst/>
                        <a:latin typeface="Calibri"/>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s-AR" sz="1800" dirty="0" smtClean="0">
                          <a:effectLst/>
                          <a:latin typeface="Calibri" panose="020F0502020204030204" pitchFamily="34" charset="0"/>
                          <a:ea typeface="Calibri"/>
                          <a:cs typeface="Times New Roman"/>
                        </a:rPr>
                        <a:t>Temperaturas  extremas</a:t>
                      </a:r>
                    </a:p>
                    <a:p>
                      <a:pPr>
                        <a:lnSpc>
                          <a:spcPct val="115000"/>
                        </a:lnSpc>
                        <a:spcAft>
                          <a:spcPts val="0"/>
                        </a:spcAft>
                      </a:pPr>
                      <a:endParaRPr lang="es-AR" sz="1600" dirty="0">
                        <a:effectLst/>
                        <a:latin typeface="Calibri"/>
                        <a:ea typeface="Calibri"/>
                        <a:cs typeface="Times New Roman"/>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algn="ctr" defTabSz="914400" rtl="0" eaLnBrk="1" latinLnBrk="0" hangingPunct="1">
                        <a:lnSpc>
                          <a:spcPct val="115000"/>
                        </a:lnSpc>
                        <a:spcAft>
                          <a:spcPts val="0"/>
                        </a:spcAft>
                      </a:pPr>
                      <a:r>
                        <a:rPr lang="es-AR" sz="1800" i="1" kern="1200" dirty="0">
                          <a:solidFill>
                            <a:schemeClr val="tx1"/>
                          </a:solidFill>
                          <a:effectLst/>
                          <a:latin typeface="Calibri"/>
                          <a:ea typeface="Calibri"/>
                          <a:cs typeface="Times New Roman"/>
                        </a:rPr>
                        <a:t>Riesgo elevado</a:t>
                      </a:r>
                      <a:r>
                        <a:rPr lang="es-AR" sz="1800" i="1" kern="1200" dirty="0" smtClean="0">
                          <a:solidFill>
                            <a:schemeClr val="tx1"/>
                          </a:solidFill>
                          <a:effectLst/>
                          <a:latin typeface="Calibri"/>
                          <a:ea typeface="Calibri"/>
                          <a:cs typeface="Times New Roman"/>
                        </a:rPr>
                        <a:t>:</a:t>
                      </a:r>
                    </a:p>
                    <a:p>
                      <a:pPr marL="0" marR="0" indent="0" algn="l" defTabSz="914400" rtl="0" eaLnBrk="1" fontAlgn="auto" latinLnBrk="0" hangingPunct="1">
                        <a:lnSpc>
                          <a:spcPct val="115000"/>
                        </a:lnSpc>
                        <a:spcBef>
                          <a:spcPts val="0"/>
                        </a:spcBef>
                        <a:spcAft>
                          <a:spcPts val="0"/>
                        </a:spcAft>
                        <a:buClrTx/>
                        <a:buSzTx/>
                        <a:buFontTx/>
                        <a:buNone/>
                        <a:tabLst/>
                        <a:defRPr/>
                      </a:pPr>
                      <a:r>
                        <a:rPr lang="es-AR" sz="1800" kern="1200" dirty="0" smtClean="0">
                          <a:solidFill>
                            <a:schemeClr val="tx1"/>
                          </a:solidFill>
                          <a:effectLst/>
                          <a:latin typeface="Calibri" panose="020F0502020204030204" pitchFamily="34" charset="0"/>
                          <a:ea typeface="Calibri"/>
                          <a:cs typeface="Times New Roman"/>
                        </a:rPr>
                        <a:t>Incendios </a:t>
                      </a:r>
                      <a:endParaRPr lang="es-AR" sz="1800" kern="1200" dirty="0">
                        <a:solidFill>
                          <a:schemeClr val="tx1"/>
                        </a:solidFill>
                        <a:effectLst/>
                        <a:latin typeface="Calibri" panose="020F0502020204030204" pitchFamily="34" charset="0"/>
                        <a:ea typeface="Calibri"/>
                        <a:cs typeface="Times New Roman"/>
                      </a:endParaRPr>
                    </a:p>
                    <a:p>
                      <a:pPr>
                        <a:lnSpc>
                          <a:spcPct val="115000"/>
                        </a:lnSpc>
                        <a:spcAft>
                          <a:spcPts val="0"/>
                        </a:spcAft>
                      </a:pPr>
                      <a:r>
                        <a:rPr lang="es-AR" sz="1600" dirty="0">
                          <a:effectLst/>
                          <a:latin typeface="Calibri"/>
                          <a:ea typeface="Calibri"/>
                          <a:cs typeface="Times New Roman"/>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33"/>
                    </a:solidFill>
                  </a:tcPr>
                </a:tc>
                <a:tc>
                  <a:txBody>
                    <a:bodyPr/>
                    <a:lstStyle/>
                    <a:p>
                      <a:pPr marL="0" algn="ctr" defTabSz="914400" rtl="0" eaLnBrk="1" latinLnBrk="0" hangingPunct="1">
                        <a:lnSpc>
                          <a:spcPct val="115000"/>
                        </a:lnSpc>
                        <a:spcAft>
                          <a:spcPts val="0"/>
                        </a:spcAft>
                      </a:pPr>
                      <a:r>
                        <a:rPr lang="es-AR" sz="1800" i="1" kern="1200" dirty="0">
                          <a:solidFill>
                            <a:schemeClr val="tx1"/>
                          </a:solidFill>
                          <a:effectLst/>
                          <a:latin typeface="Calibri"/>
                          <a:ea typeface="Calibri"/>
                          <a:cs typeface="Times New Roman"/>
                        </a:rPr>
                        <a:t>Riesgo inaceptable</a:t>
                      </a:r>
                      <a:r>
                        <a:rPr lang="es-AR" sz="1800" i="1" kern="1200" dirty="0" smtClean="0">
                          <a:solidFill>
                            <a:schemeClr val="tx1"/>
                          </a:solidFill>
                          <a:effectLst/>
                          <a:latin typeface="Calibri"/>
                          <a:ea typeface="Calibri"/>
                          <a:cs typeface="Times New Roman"/>
                        </a:rPr>
                        <a:t>:</a:t>
                      </a:r>
                    </a:p>
                    <a:p>
                      <a:pPr marL="0" marR="0" indent="0" algn="l" defTabSz="914400" rtl="0" eaLnBrk="1" fontAlgn="auto" latinLnBrk="0" hangingPunct="1">
                        <a:lnSpc>
                          <a:spcPct val="115000"/>
                        </a:lnSpc>
                        <a:spcBef>
                          <a:spcPts val="0"/>
                        </a:spcBef>
                        <a:spcAft>
                          <a:spcPts val="0"/>
                        </a:spcAft>
                        <a:buClrTx/>
                        <a:buSzTx/>
                        <a:buFontTx/>
                        <a:buNone/>
                        <a:tabLst/>
                        <a:defRPr/>
                      </a:pPr>
                      <a:r>
                        <a:rPr lang="es-AR" sz="1800" kern="1200" dirty="0" smtClean="0">
                          <a:solidFill>
                            <a:schemeClr val="tx1"/>
                          </a:solidFill>
                          <a:effectLst/>
                          <a:latin typeface="Calibri" panose="020F0502020204030204" pitchFamily="34" charset="0"/>
                          <a:ea typeface="Calibri"/>
                          <a:cs typeface="Times New Roman"/>
                        </a:rPr>
                        <a:t>Inundaciones                         </a:t>
                      </a:r>
                    </a:p>
                    <a:p>
                      <a:pPr marL="0" marR="0" indent="0" algn="l" defTabSz="914400" rtl="0" eaLnBrk="1" fontAlgn="auto" latinLnBrk="0" hangingPunct="1">
                        <a:lnSpc>
                          <a:spcPct val="115000"/>
                        </a:lnSpc>
                        <a:spcBef>
                          <a:spcPts val="0"/>
                        </a:spcBef>
                        <a:spcAft>
                          <a:spcPts val="0"/>
                        </a:spcAft>
                        <a:buClrTx/>
                        <a:buSzTx/>
                        <a:buFontTx/>
                        <a:buNone/>
                        <a:tabLst/>
                        <a:defRPr/>
                      </a:pPr>
                      <a:r>
                        <a:rPr lang="es-AR" sz="1800" kern="1200" dirty="0" smtClean="0">
                          <a:solidFill>
                            <a:schemeClr val="tx1"/>
                          </a:solidFill>
                          <a:effectLst/>
                          <a:latin typeface="Calibri" panose="020F0502020204030204" pitchFamily="34" charset="0"/>
                          <a:ea typeface="Calibri"/>
                          <a:cs typeface="Times New Roman"/>
                        </a:rPr>
                        <a:t>Sequías                                   </a:t>
                      </a:r>
                    </a:p>
                    <a:p>
                      <a:pPr marL="0" marR="0" indent="0" algn="l" defTabSz="914400" rtl="0" eaLnBrk="1" fontAlgn="auto" latinLnBrk="0" hangingPunct="1">
                        <a:lnSpc>
                          <a:spcPct val="115000"/>
                        </a:lnSpc>
                        <a:spcBef>
                          <a:spcPts val="0"/>
                        </a:spcBef>
                        <a:spcAft>
                          <a:spcPts val="0"/>
                        </a:spcAft>
                        <a:buClrTx/>
                        <a:buSzTx/>
                        <a:buFontTx/>
                        <a:buNone/>
                        <a:tabLst/>
                        <a:defRPr/>
                      </a:pPr>
                      <a:r>
                        <a:rPr lang="es-AR" sz="1800" kern="1200" dirty="0" smtClean="0">
                          <a:solidFill>
                            <a:schemeClr val="tx1"/>
                          </a:solidFill>
                          <a:effectLst/>
                          <a:latin typeface="Calibri" panose="020F0502020204030204" pitchFamily="34" charset="0"/>
                          <a:ea typeface="Calibri"/>
                          <a:cs typeface="Times New Roman"/>
                        </a:rPr>
                        <a:t>Epidemiológicos                 </a:t>
                      </a:r>
                      <a:endParaRPr lang="es-AR" sz="1800" kern="1200" dirty="0">
                        <a:solidFill>
                          <a:schemeClr val="tx1"/>
                        </a:solidFill>
                        <a:effectLst/>
                        <a:latin typeface="Calibri" panose="020F0502020204030204" pitchFamily="34" charset="0"/>
                        <a:ea typeface="Calibri"/>
                        <a:cs typeface="Times New Roman"/>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r>
              <a:tr h="1446377">
                <a:tc>
                  <a:txBody>
                    <a:bodyPr/>
                    <a:lstStyle/>
                    <a:p>
                      <a:pPr algn="ctr">
                        <a:lnSpc>
                          <a:spcPct val="115000"/>
                        </a:lnSpc>
                        <a:spcAft>
                          <a:spcPts val="0"/>
                        </a:spcAft>
                      </a:pPr>
                      <a:r>
                        <a:rPr lang="es-AR" sz="1800" b="1" dirty="0">
                          <a:effectLst/>
                          <a:latin typeface="Calibri"/>
                          <a:ea typeface="Calibri"/>
                          <a:cs typeface="Times New Roman"/>
                        </a:rPr>
                        <a:t>MEDIA</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AR" sz="1800" i="1" kern="1200" dirty="0">
                          <a:solidFill>
                            <a:schemeClr val="tx1"/>
                          </a:solidFill>
                          <a:effectLst/>
                          <a:latin typeface="Calibri"/>
                          <a:ea typeface="Calibri"/>
                          <a:cs typeface="Times New Roman"/>
                        </a:rPr>
                        <a:t>Riesgo tolerable:</a:t>
                      </a:r>
                    </a:p>
                    <a:p>
                      <a:pPr>
                        <a:lnSpc>
                          <a:spcPct val="115000"/>
                        </a:lnSpc>
                        <a:spcAft>
                          <a:spcPts val="0"/>
                        </a:spcAft>
                      </a:pPr>
                      <a:r>
                        <a:rPr lang="es-AR" sz="1600" dirty="0">
                          <a:effectLst/>
                          <a:latin typeface="Calibri"/>
                          <a:ea typeface="Calibri"/>
                          <a:cs typeface="Times New Roman"/>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algn="ctr" defTabSz="914400" rtl="0" eaLnBrk="1" latinLnBrk="0" hangingPunct="1">
                        <a:lnSpc>
                          <a:spcPct val="115000"/>
                        </a:lnSpc>
                        <a:spcAft>
                          <a:spcPts val="0"/>
                        </a:spcAft>
                      </a:pPr>
                      <a:r>
                        <a:rPr lang="es-AR" sz="1800" i="1" kern="1200" dirty="0">
                          <a:solidFill>
                            <a:schemeClr val="tx1"/>
                          </a:solidFill>
                          <a:effectLst/>
                          <a:latin typeface="Calibri"/>
                          <a:ea typeface="Calibri"/>
                          <a:cs typeface="Times New Roman"/>
                        </a:rPr>
                        <a:t>Riesgo moderado</a:t>
                      </a:r>
                      <a:r>
                        <a:rPr lang="es-AR" sz="1800" i="1" kern="1200" dirty="0" smtClean="0">
                          <a:solidFill>
                            <a:schemeClr val="tx1"/>
                          </a:solidFill>
                          <a:effectLst/>
                          <a:latin typeface="Calibri"/>
                          <a:ea typeface="Calibri"/>
                          <a:cs typeface="Times New Roman"/>
                        </a:rPr>
                        <a:t>:</a:t>
                      </a:r>
                    </a:p>
                    <a:p>
                      <a:pPr>
                        <a:lnSpc>
                          <a:spcPct val="115000"/>
                        </a:lnSpc>
                        <a:spcAft>
                          <a:spcPts val="0"/>
                        </a:spcAft>
                      </a:pPr>
                      <a:r>
                        <a:rPr lang="es-AR" sz="1800" dirty="0" smtClean="0">
                          <a:effectLst/>
                          <a:latin typeface="Calibri"/>
                          <a:ea typeface="Calibri"/>
                          <a:cs typeface="Times New Roman"/>
                        </a:rPr>
                        <a:t>Incendios</a:t>
                      </a:r>
                      <a:endParaRPr lang="es-AR" sz="1800" dirty="0">
                        <a:effectLst/>
                        <a:latin typeface="Calibri"/>
                        <a:ea typeface="Calibri"/>
                        <a:cs typeface="Times New Roman"/>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algn="ctr" defTabSz="914400" rtl="0" eaLnBrk="1" latinLnBrk="0" hangingPunct="1">
                        <a:lnSpc>
                          <a:spcPct val="115000"/>
                        </a:lnSpc>
                        <a:spcAft>
                          <a:spcPts val="0"/>
                        </a:spcAft>
                      </a:pPr>
                      <a:r>
                        <a:rPr lang="es-AR" sz="1800" i="1" kern="1200" dirty="0">
                          <a:solidFill>
                            <a:schemeClr val="tx1"/>
                          </a:solidFill>
                          <a:effectLst/>
                          <a:latin typeface="Calibri"/>
                          <a:ea typeface="Calibri"/>
                          <a:cs typeface="Times New Roman"/>
                        </a:rPr>
                        <a:t>Riesgo elevado</a:t>
                      </a:r>
                      <a:r>
                        <a:rPr lang="es-AR" sz="1800" i="1" kern="1200" dirty="0" smtClean="0">
                          <a:solidFill>
                            <a:schemeClr val="tx1"/>
                          </a:solidFill>
                          <a:effectLst/>
                          <a:latin typeface="Calibri"/>
                          <a:ea typeface="Calibri"/>
                          <a:cs typeface="Times New Roman"/>
                        </a:rPr>
                        <a:t>:</a:t>
                      </a:r>
                    </a:p>
                    <a:p>
                      <a:pPr>
                        <a:lnSpc>
                          <a:spcPct val="115000"/>
                        </a:lnSpc>
                        <a:spcAft>
                          <a:spcPts val="0"/>
                        </a:spcAft>
                      </a:pPr>
                      <a:r>
                        <a:rPr lang="es-AR" sz="1800" dirty="0" smtClean="0">
                          <a:effectLst/>
                          <a:latin typeface="Calibri"/>
                          <a:ea typeface="Calibri"/>
                          <a:cs typeface="Times New Roman"/>
                        </a:rPr>
                        <a:t>Sequías</a:t>
                      </a:r>
                      <a:r>
                        <a:rPr lang="es-AR" sz="1800" dirty="0">
                          <a:effectLst/>
                          <a:latin typeface="Calibri"/>
                          <a:ea typeface="Calibri"/>
                          <a:cs typeface="Times New Roman"/>
                        </a:rPr>
                        <a:t>,</a:t>
                      </a:r>
                    </a:p>
                    <a:p>
                      <a:pPr>
                        <a:lnSpc>
                          <a:spcPct val="115000"/>
                        </a:lnSpc>
                        <a:spcAft>
                          <a:spcPts val="0"/>
                        </a:spcAft>
                      </a:pPr>
                      <a:r>
                        <a:rPr lang="es-AR" sz="1800" dirty="0">
                          <a:effectLst/>
                          <a:latin typeface="Calibri"/>
                          <a:ea typeface="Calibri"/>
                          <a:cs typeface="Times New Roman"/>
                        </a:rPr>
                        <a:t>Epidemiológico</a:t>
                      </a:r>
                    </a:p>
                    <a:p>
                      <a:pPr>
                        <a:lnSpc>
                          <a:spcPct val="115000"/>
                        </a:lnSpc>
                        <a:spcAft>
                          <a:spcPts val="0"/>
                        </a:spcAft>
                      </a:pPr>
                      <a:r>
                        <a:rPr lang="es-AR" sz="1800" dirty="0">
                          <a:effectLst/>
                          <a:latin typeface="Calibri"/>
                          <a:ea typeface="Calibri"/>
                          <a:cs typeface="Times New Roman"/>
                        </a:rPr>
                        <a:t>Turbonadas y tormentas</a:t>
                      </a:r>
                    </a:p>
                    <a:p>
                      <a:pPr>
                        <a:lnSpc>
                          <a:spcPct val="115000"/>
                        </a:lnSpc>
                        <a:spcAft>
                          <a:spcPts val="0"/>
                        </a:spcAft>
                      </a:pPr>
                      <a:endParaRPr lang="es-AR" sz="1600" dirty="0">
                        <a:effectLst/>
                        <a:latin typeface="Calibri"/>
                        <a:ea typeface="Calibri"/>
                        <a:cs typeface="Times New Roman"/>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33"/>
                    </a:solidFill>
                  </a:tcPr>
                </a:tc>
              </a:tr>
              <a:tr h="1757710">
                <a:tc>
                  <a:txBody>
                    <a:bodyPr/>
                    <a:lstStyle/>
                    <a:p>
                      <a:pPr algn="ctr">
                        <a:lnSpc>
                          <a:spcPct val="115000"/>
                        </a:lnSpc>
                        <a:spcAft>
                          <a:spcPts val="0"/>
                        </a:spcAft>
                      </a:pPr>
                      <a:r>
                        <a:rPr lang="es-AR" sz="1800" b="1" dirty="0">
                          <a:effectLst/>
                          <a:latin typeface="Calibri"/>
                          <a:ea typeface="Calibri"/>
                          <a:cs typeface="Times New Roman"/>
                        </a:rPr>
                        <a:t>BAJA</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AR" sz="1800" i="1" kern="1200" dirty="0">
                          <a:solidFill>
                            <a:schemeClr val="tx1"/>
                          </a:solidFill>
                          <a:effectLst/>
                          <a:latin typeface="Calibri"/>
                          <a:ea typeface="Calibri"/>
                          <a:cs typeface="Times New Roman"/>
                        </a:rPr>
                        <a:t>Riesgo aceptable:</a:t>
                      </a:r>
                    </a:p>
                    <a:p>
                      <a:pPr>
                        <a:lnSpc>
                          <a:spcPct val="115000"/>
                        </a:lnSpc>
                        <a:spcAft>
                          <a:spcPts val="0"/>
                        </a:spcAft>
                      </a:pPr>
                      <a:r>
                        <a:rPr lang="es-AR" sz="1600" dirty="0">
                          <a:effectLst/>
                          <a:latin typeface="Calibri"/>
                          <a:ea typeface="Calibri"/>
                          <a:cs typeface="Times New Roman"/>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AR" sz="1800" i="1" kern="1200" dirty="0">
                          <a:solidFill>
                            <a:schemeClr val="tx1"/>
                          </a:solidFill>
                          <a:effectLst/>
                          <a:latin typeface="Calibri"/>
                          <a:ea typeface="Calibri"/>
                          <a:cs typeface="Times New Roman"/>
                        </a:rPr>
                        <a:t>Riesgo tolerable</a:t>
                      </a:r>
                      <a:r>
                        <a:rPr lang="es-AR" sz="1800" i="1" kern="1200" dirty="0" smtClean="0">
                          <a:solidFill>
                            <a:schemeClr val="tx1"/>
                          </a:solidFill>
                          <a:effectLst/>
                          <a:latin typeface="Calibri"/>
                          <a:ea typeface="Calibri"/>
                          <a:cs typeface="Times New Roman"/>
                        </a:rPr>
                        <a:t>:</a:t>
                      </a:r>
                    </a:p>
                    <a:p>
                      <a:pPr marL="0" algn="l" defTabSz="914400" rtl="0" eaLnBrk="1" latinLnBrk="0" hangingPunct="1">
                        <a:lnSpc>
                          <a:spcPct val="115000"/>
                        </a:lnSpc>
                        <a:spcAft>
                          <a:spcPts val="0"/>
                        </a:spcAft>
                      </a:pPr>
                      <a:r>
                        <a:rPr lang="es-AR" sz="1800" kern="1200" dirty="0" smtClean="0">
                          <a:solidFill>
                            <a:schemeClr val="tx1"/>
                          </a:solidFill>
                          <a:effectLst/>
                          <a:latin typeface="Calibri"/>
                          <a:ea typeface="Calibri"/>
                          <a:cs typeface="Times New Roman"/>
                        </a:rPr>
                        <a:t>Agroquímicos</a:t>
                      </a:r>
                      <a:endParaRPr lang="es-AR" sz="1800" kern="1200" dirty="0">
                        <a:solidFill>
                          <a:schemeClr val="tx1"/>
                        </a:solidFill>
                        <a:effectLst/>
                        <a:latin typeface="Calibri"/>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s-AR" sz="1800" kern="1200" dirty="0" smtClean="0">
                          <a:solidFill>
                            <a:schemeClr val="tx1"/>
                          </a:solidFill>
                          <a:effectLst/>
                          <a:latin typeface="Calibri"/>
                          <a:ea typeface="Calibri"/>
                          <a:cs typeface="Times New Roman"/>
                        </a:rPr>
                        <a:t>Falta </a:t>
                      </a:r>
                      <a:r>
                        <a:rPr lang="es-AR" sz="1800" kern="1200" dirty="0">
                          <a:solidFill>
                            <a:schemeClr val="tx1"/>
                          </a:solidFill>
                          <a:effectLst/>
                          <a:latin typeface="Calibri"/>
                          <a:ea typeface="Calibri"/>
                          <a:cs typeface="Times New Roman"/>
                        </a:rPr>
                        <a:t>de agua </a:t>
                      </a:r>
                      <a:r>
                        <a:rPr lang="es-AR" sz="1800" kern="1200" dirty="0" smtClean="0">
                          <a:solidFill>
                            <a:schemeClr val="tx1"/>
                          </a:solidFill>
                          <a:effectLst/>
                          <a:latin typeface="Calibri"/>
                          <a:ea typeface="Calibri"/>
                          <a:cs typeface="Times New Roman"/>
                        </a:rPr>
                        <a:t>potable</a:t>
                      </a:r>
                    </a:p>
                    <a:p>
                      <a:pPr marL="0" marR="0" indent="0" algn="l" defTabSz="914400" rtl="0" eaLnBrk="1" fontAlgn="auto" latinLnBrk="0" hangingPunct="1">
                        <a:lnSpc>
                          <a:spcPct val="115000"/>
                        </a:lnSpc>
                        <a:spcBef>
                          <a:spcPts val="0"/>
                        </a:spcBef>
                        <a:spcAft>
                          <a:spcPts val="0"/>
                        </a:spcAft>
                        <a:buClrTx/>
                        <a:buSzTx/>
                        <a:buFontTx/>
                        <a:buNone/>
                        <a:tabLst/>
                        <a:defRPr/>
                      </a:pPr>
                      <a:r>
                        <a:rPr lang="es-AR" sz="1800" kern="1200" dirty="0" smtClean="0">
                          <a:solidFill>
                            <a:schemeClr val="tx1"/>
                          </a:solidFill>
                          <a:effectLst/>
                          <a:latin typeface="Calibri"/>
                          <a:ea typeface="Calibri"/>
                          <a:cs typeface="Times New Roman"/>
                        </a:rPr>
                        <a:t>Explosivos</a:t>
                      </a:r>
                    </a:p>
                    <a:p>
                      <a:pPr marL="0" algn="l" defTabSz="914400" rtl="0" eaLnBrk="1" latinLnBrk="0" hangingPunct="1">
                        <a:lnSpc>
                          <a:spcPct val="115000"/>
                        </a:lnSpc>
                        <a:spcAft>
                          <a:spcPts val="0"/>
                        </a:spcAft>
                      </a:pPr>
                      <a:endParaRPr lang="es-AR" sz="1800" kern="1200" dirty="0">
                        <a:solidFill>
                          <a:schemeClr val="tx1"/>
                        </a:solidFill>
                        <a:effectLst/>
                        <a:latin typeface="Calibri"/>
                        <a:ea typeface="Calibri"/>
                        <a:cs typeface="Times New Roman"/>
                      </a:endParaRPr>
                    </a:p>
                    <a:p>
                      <a:pPr>
                        <a:lnSpc>
                          <a:spcPct val="115000"/>
                        </a:lnSpc>
                        <a:spcAft>
                          <a:spcPts val="0"/>
                        </a:spcAft>
                      </a:pPr>
                      <a:r>
                        <a:rPr lang="es-AR" sz="1600" dirty="0">
                          <a:effectLst/>
                          <a:latin typeface="Calibri"/>
                          <a:ea typeface="Calibri"/>
                          <a:cs typeface="Times New Roman"/>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algn="ctr" defTabSz="914400" rtl="0" eaLnBrk="1" latinLnBrk="0" hangingPunct="1">
                        <a:lnSpc>
                          <a:spcPct val="115000"/>
                        </a:lnSpc>
                        <a:spcAft>
                          <a:spcPts val="0"/>
                        </a:spcAft>
                      </a:pPr>
                      <a:r>
                        <a:rPr lang="es-AR" sz="1800" i="1" kern="1200" dirty="0">
                          <a:solidFill>
                            <a:schemeClr val="tx1"/>
                          </a:solidFill>
                          <a:effectLst/>
                          <a:latin typeface="Calibri"/>
                          <a:ea typeface="Calibri"/>
                          <a:cs typeface="Times New Roman"/>
                        </a:rPr>
                        <a:t>Riesgo moderado</a:t>
                      </a:r>
                      <a:r>
                        <a:rPr lang="es-AR" sz="1800" i="1" kern="1200" dirty="0" smtClean="0">
                          <a:solidFill>
                            <a:schemeClr val="tx1"/>
                          </a:solidFill>
                          <a:effectLst/>
                          <a:latin typeface="Calibri"/>
                          <a:ea typeface="Calibri"/>
                          <a:cs typeface="Times New Roman"/>
                        </a:rPr>
                        <a:t>:</a:t>
                      </a:r>
                    </a:p>
                    <a:p>
                      <a:pPr marL="0" algn="l" defTabSz="914400" rtl="0" eaLnBrk="1" latinLnBrk="0" hangingPunct="1">
                        <a:lnSpc>
                          <a:spcPct val="115000"/>
                        </a:lnSpc>
                        <a:spcAft>
                          <a:spcPts val="0"/>
                        </a:spcAft>
                      </a:pPr>
                      <a:r>
                        <a:rPr lang="es-AR" sz="1800" kern="1200" dirty="0" smtClean="0">
                          <a:solidFill>
                            <a:schemeClr val="tx1"/>
                          </a:solidFill>
                          <a:effectLst/>
                          <a:latin typeface="Calibri"/>
                          <a:ea typeface="Calibri"/>
                          <a:cs typeface="Times New Roman"/>
                        </a:rPr>
                        <a:t>Derrame </a:t>
                      </a:r>
                      <a:r>
                        <a:rPr lang="es-AR" sz="1800" kern="1200" dirty="0">
                          <a:solidFill>
                            <a:schemeClr val="tx1"/>
                          </a:solidFill>
                          <a:effectLst/>
                          <a:latin typeface="Calibri"/>
                          <a:ea typeface="Calibri"/>
                          <a:cs typeface="Times New Roman"/>
                        </a:rPr>
                        <a:t>de sustancias peligrosas</a:t>
                      </a:r>
                    </a:p>
                    <a:p>
                      <a:pPr marL="0" algn="l" defTabSz="914400" rtl="0" eaLnBrk="1" latinLnBrk="0" hangingPunct="1">
                        <a:lnSpc>
                          <a:spcPct val="115000"/>
                        </a:lnSpc>
                        <a:spcAft>
                          <a:spcPts val="0"/>
                        </a:spcAft>
                      </a:pPr>
                      <a:r>
                        <a:rPr lang="es-AR" sz="1800" kern="1200" dirty="0">
                          <a:solidFill>
                            <a:schemeClr val="tx1"/>
                          </a:solidFill>
                          <a:effectLst/>
                          <a:latin typeface="Calibri"/>
                          <a:ea typeface="Calibri"/>
                          <a:cs typeface="Times New Roman"/>
                        </a:rPr>
                        <a:t>Accidentes con múltiples víctimas</a:t>
                      </a:r>
                    </a:p>
                    <a:p>
                      <a:pPr marL="0" algn="l" defTabSz="914400" rtl="0" eaLnBrk="1" latinLnBrk="0" hangingPunct="1">
                        <a:lnSpc>
                          <a:spcPct val="115000"/>
                        </a:lnSpc>
                        <a:spcAft>
                          <a:spcPts val="0"/>
                        </a:spcAft>
                      </a:pPr>
                      <a:r>
                        <a:rPr lang="es-AR" sz="1800" kern="1200" dirty="0">
                          <a:solidFill>
                            <a:schemeClr val="tx1"/>
                          </a:solidFill>
                          <a:effectLst/>
                          <a:latin typeface="Calibri"/>
                          <a:ea typeface="Calibri"/>
                          <a:cs typeface="Times New Roman"/>
                        </a:rPr>
                        <a:t>Atentados</a:t>
                      </a:r>
                    </a:p>
                    <a:p>
                      <a:pPr marL="0" algn="l" defTabSz="914400" rtl="0" eaLnBrk="1" latinLnBrk="0" hangingPunct="1">
                        <a:lnSpc>
                          <a:spcPct val="115000"/>
                        </a:lnSpc>
                        <a:spcAft>
                          <a:spcPts val="0"/>
                        </a:spcAft>
                      </a:pPr>
                      <a:r>
                        <a:rPr lang="es-AR" sz="1800" kern="1200" dirty="0">
                          <a:solidFill>
                            <a:schemeClr val="tx1"/>
                          </a:solidFill>
                          <a:effectLst/>
                          <a:latin typeface="Calibri"/>
                          <a:ea typeface="Calibri"/>
                          <a:cs typeface="Times New Roman"/>
                        </a:rPr>
                        <a:t>Falta de agua potable</a:t>
                      </a:r>
                    </a:p>
                    <a:p>
                      <a:pPr marL="0" algn="l" defTabSz="914400" rtl="0" eaLnBrk="1" latinLnBrk="0" hangingPunct="1">
                        <a:lnSpc>
                          <a:spcPct val="115000"/>
                        </a:lnSpc>
                        <a:spcAft>
                          <a:spcPts val="0"/>
                        </a:spcAft>
                      </a:pPr>
                      <a:r>
                        <a:rPr lang="es-AR" sz="1800" kern="1200" dirty="0">
                          <a:solidFill>
                            <a:schemeClr val="tx1"/>
                          </a:solidFill>
                          <a:effectLst/>
                          <a:latin typeface="Calibri"/>
                          <a:ea typeface="Calibri"/>
                          <a:cs typeface="Times New Roman"/>
                        </a:rPr>
                        <a:t>Falta suministro </a:t>
                      </a:r>
                      <a:r>
                        <a:rPr lang="es-AR" sz="1800" kern="1200" dirty="0" smtClean="0">
                          <a:solidFill>
                            <a:schemeClr val="tx1"/>
                          </a:solidFill>
                          <a:effectLst/>
                          <a:latin typeface="Calibri"/>
                          <a:ea typeface="Calibri"/>
                          <a:cs typeface="Times New Roman"/>
                        </a:rPr>
                        <a:t>energía eléctrica</a:t>
                      </a:r>
                      <a:endParaRPr lang="es-AR" sz="1800" kern="1200" dirty="0">
                        <a:solidFill>
                          <a:schemeClr val="tx1"/>
                        </a:solidFill>
                        <a:effectLst/>
                        <a:latin typeface="Calibri"/>
                        <a:ea typeface="Calibri"/>
                        <a:cs typeface="Times New Roman"/>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46390">
                <a:tc gridSpan="4">
                  <a:txBody>
                    <a:bodyPr/>
                    <a:lstStyle/>
                    <a:p>
                      <a:pPr>
                        <a:lnSpc>
                          <a:spcPct val="115000"/>
                        </a:lnSpc>
                        <a:spcAft>
                          <a:spcPts val="0"/>
                        </a:spcAft>
                      </a:pPr>
                      <a:r>
                        <a:rPr lang="es-AR" sz="1100" dirty="0">
                          <a:effectLst/>
                          <a:latin typeface="Calibri"/>
                          <a:ea typeface="Calibri"/>
                          <a:cs typeface="Times New Roman"/>
                        </a:rPr>
                        <a:t>FUENTE: Matriz de riesgo </a:t>
                      </a:r>
                      <a:r>
                        <a:rPr lang="es-AR" sz="1100" dirty="0" smtClean="0">
                          <a:effectLst/>
                          <a:latin typeface="Calibri"/>
                          <a:ea typeface="Calibri"/>
                          <a:cs typeface="Times New Roman"/>
                        </a:rPr>
                        <a:t>tipo, elaboradas en</a:t>
                      </a:r>
                      <a:r>
                        <a:rPr lang="es-AR" sz="1100" baseline="0" dirty="0" smtClean="0">
                          <a:effectLst/>
                          <a:latin typeface="Calibri"/>
                          <a:ea typeface="Calibri"/>
                          <a:cs typeface="Times New Roman"/>
                        </a:rPr>
                        <a:t> el proceso de  discusión participativa para la GIR en las regiones de  Uruguay. </a:t>
                      </a:r>
                      <a:r>
                        <a:rPr lang="es-AR" sz="1100" dirty="0" smtClean="0">
                          <a:effectLst/>
                          <a:latin typeface="Calibri"/>
                          <a:ea typeface="Calibri"/>
                          <a:cs typeface="Times New Roman"/>
                        </a:rPr>
                        <a:t> Agosto – Noviembre 2016.</a:t>
                      </a:r>
                      <a:endParaRPr lang="es-AR" sz="1100" dirty="0">
                        <a:effectLst/>
                        <a:latin typeface="Calibri"/>
                        <a:ea typeface="Calibri"/>
                        <a:cs typeface="Times New Roman"/>
                      </a:endParaRPr>
                    </a:p>
                  </a:txBody>
                  <a:tcPr marL="40015" marR="40015"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r>
            </a:tbl>
          </a:graphicData>
        </a:graphic>
      </p:graphicFrame>
    </p:spTree>
    <p:extLst>
      <p:ext uri="{BB962C8B-B14F-4D97-AF65-F5344CB8AC3E}">
        <p14:creationId xmlns:p14="http://schemas.microsoft.com/office/powerpoint/2010/main" val="232635158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752801643"/>
              </p:ext>
            </p:extLst>
          </p:nvPr>
        </p:nvGraphicFramePr>
        <p:xfrm>
          <a:off x="457200" y="608235"/>
          <a:ext cx="8228826" cy="6390009"/>
        </p:xfrm>
        <a:graphic>
          <a:graphicData uri="http://schemas.openxmlformats.org/drawingml/2006/table">
            <a:tbl>
              <a:tblPr firstRow="1" firstCol="1" bandRow="1"/>
              <a:tblGrid>
                <a:gridCol w="1028603"/>
                <a:gridCol w="1836792"/>
                <a:gridCol w="2235117"/>
                <a:gridCol w="3128314"/>
              </a:tblGrid>
              <a:tr h="614108">
                <a:tc gridSpan="4">
                  <a:txBody>
                    <a:bodyPr/>
                    <a:lstStyle/>
                    <a:p>
                      <a:pPr algn="ctr">
                        <a:lnSpc>
                          <a:spcPct val="115000"/>
                        </a:lnSpc>
                        <a:spcAft>
                          <a:spcPts val="0"/>
                        </a:spcAft>
                      </a:pPr>
                      <a:r>
                        <a:rPr lang="es-AR" sz="1100" dirty="0">
                          <a:effectLst/>
                          <a:latin typeface="Calibri"/>
                          <a:ea typeface="Calibri"/>
                          <a:cs typeface="Times New Roman"/>
                        </a:rPr>
                        <a:t> </a:t>
                      </a:r>
                    </a:p>
                    <a:p>
                      <a:pPr algn="ctr">
                        <a:lnSpc>
                          <a:spcPct val="115000"/>
                        </a:lnSpc>
                        <a:spcAft>
                          <a:spcPts val="0"/>
                        </a:spcAft>
                      </a:pPr>
                      <a:r>
                        <a:rPr lang="es-AR" sz="1800" dirty="0" smtClean="0">
                          <a:effectLst/>
                          <a:latin typeface="Calibri"/>
                          <a:ea typeface="Calibri"/>
                          <a:cs typeface="Times New Roman"/>
                        </a:rPr>
                        <a:t>REGION XXXXX</a:t>
                      </a:r>
                      <a:r>
                        <a:rPr lang="es-AR" sz="1800" baseline="0" dirty="0" smtClean="0">
                          <a:effectLst/>
                          <a:latin typeface="Calibri"/>
                          <a:ea typeface="Calibri"/>
                          <a:cs typeface="Times New Roman"/>
                        </a:rPr>
                        <a:t> - </a:t>
                      </a:r>
                      <a:r>
                        <a:rPr lang="es-AR" sz="1800" dirty="0" smtClean="0">
                          <a:effectLst/>
                          <a:latin typeface="Calibri"/>
                          <a:ea typeface="Calibri"/>
                          <a:cs typeface="Times New Roman"/>
                        </a:rPr>
                        <a:t>CAMBIOS </a:t>
                      </a:r>
                      <a:r>
                        <a:rPr lang="es-AR" sz="1800" dirty="0">
                          <a:effectLst/>
                          <a:latin typeface="Calibri"/>
                          <a:ea typeface="Calibri"/>
                          <a:cs typeface="Times New Roman"/>
                        </a:rPr>
                        <a:t>POSIBLES AL </a:t>
                      </a:r>
                      <a:r>
                        <a:rPr lang="es-AR" sz="1800" dirty="0" smtClean="0">
                          <a:effectLst/>
                          <a:latin typeface="Calibri"/>
                          <a:ea typeface="Calibri"/>
                          <a:cs typeface="Times New Roman"/>
                        </a:rPr>
                        <a:t>2050 - Ejercicio </a:t>
                      </a:r>
                      <a:r>
                        <a:rPr lang="es-AR" sz="1800" dirty="0">
                          <a:effectLst/>
                          <a:latin typeface="Calibri"/>
                          <a:ea typeface="Calibri"/>
                          <a:cs typeface="Times New Roman"/>
                        </a:rPr>
                        <a:t>especulativo</a:t>
                      </a:r>
                    </a:p>
                    <a:p>
                      <a:pPr>
                        <a:lnSpc>
                          <a:spcPct val="115000"/>
                        </a:lnSpc>
                        <a:spcAft>
                          <a:spcPts val="0"/>
                        </a:spcAft>
                      </a:pPr>
                      <a:r>
                        <a:rPr lang="es-AR" sz="1100" dirty="0">
                          <a:effectLst/>
                          <a:latin typeface="Calibri"/>
                          <a:ea typeface="Calibri"/>
                          <a:cs typeface="Times New Roman"/>
                        </a:rPr>
                        <a:t> </a:t>
                      </a:r>
                    </a:p>
                  </a:txBody>
                  <a:tcPr marL="40015" marR="40015"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r>
              <a:tr h="362310">
                <a:tc>
                  <a:txBody>
                    <a:bodyPr/>
                    <a:lstStyle/>
                    <a:p>
                      <a:pPr algn="r">
                        <a:lnSpc>
                          <a:spcPct val="115000"/>
                        </a:lnSpc>
                        <a:spcAft>
                          <a:spcPts val="0"/>
                        </a:spcAft>
                      </a:pPr>
                      <a:r>
                        <a:rPr lang="es-AR" sz="1050" dirty="0">
                          <a:effectLst/>
                          <a:latin typeface="Calibri"/>
                          <a:ea typeface="Calibri"/>
                          <a:cs typeface="Times New Roman"/>
                        </a:rPr>
                        <a:t>IMPACTO</a:t>
                      </a:r>
                    </a:p>
                    <a:p>
                      <a:pPr>
                        <a:lnSpc>
                          <a:spcPct val="115000"/>
                        </a:lnSpc>
                        <a:spcAft>
                          <a:spcPts val="0"/>
                        </a:spcAft>
                      </a:pPr>
                      <a:r>
                        <a:rPr lang="es-AR" sz="1050" dirty="0">
                          <a:effectLst/>
                          <a:latin typeface="Calibri"/>
                          <a:ea typeface="Calibri"/>
                          <a:cs typeface="Times New Roman"/>
                        </a:rPr>
                        <a:t>PROBABILIDAD</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AR" sz="1800" dirty="0">
                          <a:effectLst/>
                          <a:latin typeface="Calibri"/>
                          <a:ea typeface="Calibri"/>
                          <a:cs typeface="Times New Roman"/>
                        </a:rPr>
                        <a:t>LEVE</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AR" sz="1800" dirty="0">
                          <a:effectLst/>
                          <a:latin typeface="Calibri"/>
                          <a:ea typeface="Calibri"/>
                          <a:cs typeface="Times New Roman"/>
                        </a:rPr>
                        <a:t>MODERADO</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AR" sz="1800" dirty="0">
                          <a:effectLst/>
                          <a:latin typeface="Calibri"/>
                          <a:ea typeface="Calibri"/>
                          <a:cs typeface="Times New Roman"/>
                        </a:rPr>
                        <a:t>SEVERO</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1728">
                <a:tc>
                  <a:txBody>
                    <a:bodyPr/>
                    <a:lstStyle/>
                    <a:p>
                      <a:pPr algn="ctr">
                        <a:lnSpc>
                          <a:spcPct val="115000"/>
                        </a:lnSpc>
                        <a:spcAft>
                          <a:spcPts val="0"/>
                        </a:spcAft>
                      </a:pPr>
                      <a:r>
                        <a:rPr lang="es-AR" sz="1800" dirty="0">
                          <a:effectLst/>
                          <a:latin typeface="Calibri"/>
                          <a:ea typeface="Calibri"/>
                          <a:cs typeface="Times New Roman"/>
                        </a:rPr>
                        <a:t>ALTA</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AR" sz="1100" i="1" dirty="0">
                          <a:effectLst/>
                          <a:latin typeface="Calibri"/>
                          <a:ea typeface="Calibri"/>
                          <a:cs typeface="Times New Roman"/>
                        </a:rPr>
                        <a:t>Riesgo moderado:</a:t>
                      </a:r>
                      <a:endParaRPr lang="es-AR" sz="1100" dirty="0">
                        <a:effectLst/>
                        <a:latin typeface="Calibri"/>
                        <a:ea typeface="Calibri"/>
                        <a:cs typeface="Times New Roman"/>
                      </a:endParaRPr>
                    </a:p>
                    <a:p>
                      <a:pPr>
                        <a:lnSpc>
                          <a:spcPct val="115000"/>
                        </a:lnSpc>
                        <a:spcAft>
                          <a:spcPts val="0"/>
                        </a:spcAft>
                      </a:pPr>
                      <a:r>
                        <a:rPr lang="es-AR" sz="1400" dirty="0" smtClean="0">
                          <a:solidFill>
                            <a:srgbClr val="FF0000"/>
                          </a:solidFill>
                          <a:effectLst/>
                          <a:latin typeface="Calibri"/>
                          <a:ea typeface="Calibri"/>
                          <a:cs typeface="Times New Roman"/>
                        </a:rPr>
                        <a:t>Inundaciones</a:t>
                      </a:r>
                      <a:endParaRPr lang="es-AR" sz="1400" dirty="0">
                        <a:effectLst/>
                        <a:latin typeface="Calibri"/>
                        <a:ea typeface="Calibri"/>
                        <a:cs typeface="Times New Roman"/>
                      </a:endParaRPr>
                    </a:p>
                    <a:p>
                      <a:pPr>
                        <a:lnSpc>
                          <a:spcPct val="115000"/>
                        </a:lnSpc>
                        <a:spcAft>
                          <a:spcPts val="0"/>
                        </a:spcAft>
                      </a:pPr>
                      <a:r>
                        <a:rPr lang="es-AR" sz="1400" dirty="0">
                          <a:solidFill>
                            <a:srgbClr val="FF0000"/>
                          </a:solidFill>
                          <a:effectLst/>
                          <a:latin typeface="Calibri"/>
                          <a:ea typeface="Calibri"/>
                          <a:cs typeface="Times New Roman"/>
                        </a:rPr>
                        <a:t>Sequías</a:t>
                      </a:r>
                      <a:endParaRPr lang="es-AR" sz="1400" dirty="0">
                        <a:effectLst/>
                        <a:latin typeface="Calibri"/>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s-AR" sz="1100" dirty="0">
                          <a:effectLst/>
                          <a:latin typeface="Calibri"/>
                          <a:ea typeface="Calibri"/>
                          <a:cs typeface="Times New Roman"/>
                        </a:rPr>
                        <a:t> </a:t>
                      </a:r>
                      <a:endParaRPr lang="es-AR" sz="1100" dirty="0" smtClean="0">
                        <a:effectLst/>
                        <a:latin typeface="Calibri"/>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s-AR" sz="1100" dirty="0" smtClean="0">
                          <a:effectLst/>
                          <a:latin typeface="+mn-lt"/>
                          <a:ea typeface="Calibri"/>
                          <a:cs typeface="Times New Roman"/>
                        </a:rPr>
                        <a:t>Temperaturas  extremas</a:t>
                      </a:r>
                    </a:p>
                    <a:p>
                      <a:pPr>
                        <a:lnSpc>
                          <a:spcPct val="115000"/>
                        </a:lnSpc>
                        <a:spcAft>
                          <a:spcPts val="0"/>
                        </a:spcAft>
                      </a:pPr>
                      <a:endParaRPr lang="es-AR" sz="1100" dirty="0">
                        <a:effectLst/>
                        <a:latin typeface="Calibri"/>
                        <a:ea typeface="Calibri"/>
                        <a:cs typeface="Times New Roman"/>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AR" sz="1100" i="1" dirty="0">
                          <a:effectLst/>
                          <a:latin typeface="Calibri"/>
                          <a:ea typeface="Calibri"/>
                          <a:cs typeface="Times New Roman"/>
                        </a:rPr>
                        <a:t>Riesgo elevado:</a:t>
                      </a:r>
                      <a:endParaRPr lang="es-AR" sz="1100" dirty="0">
                        <a:effectLst/>
                        <a:latin typeface="Calibri"/>
                        <a:ea typeface="Calibri"/>
                        <a:cs typeface="Times New Roman"/>
                      </a:endParaRPr>
                    </a:p>
                    <a:p>
                      <a:pPr>
                        <a:lnSpc>
                          <a:spcPct val="115000"/>
                        </a:lnSpc>
                        <a:spcAft>
                          <a:spcPts val="0"/>
                        </a:spcAft>
                      </a:pPr>
                      <a:endParaRPr lang="es-AR" sz="1100" dirty="0" smtClean="0">
                        <a:effectLst/>
                        <a:latin typeface="Calibri"/>
                        <a:ea typeface="Calibri"/>
                        <a:cs typeface="Times New Roman"/>
                      </a:endParaRPr>
                    </a:p>
                    <a:p>
                      <a:pPr>
                        <a:lnSpc>
                          <a:spcPct val="115000"/>
                        </a:lnSpc>
                        <a:spcAft>
                          <a:spcPts val="0"/>
                        </a:spcAft>
                      </a:pPr>
                      <a:endParaRPr lang="es-AR" sz="1100" dirty="0" smtClean="0">
                        <a:effectLst/>
                        <a:latin typeface="Calibri"/>
                        <a:ea typeface="Calibri"/>
                        <a:cs typeface="Times New Roman"/>
                      </a:endParaRPr>
                    </a:p>
                    <a:p>
                      <a:pPr>
                        <a:lnSpc>
                          <a:spcPct val="115000"/>
                        </a:lnSpc>
                        <a:spcAft>
                          <a:spcPts val="0"/>
                        </a:spcAft>
                      </a:pPr>
                      <a:endParaRPr lang="es-AR" sz="1100" dirty="0" smtClean="0">
                        <a:effectLst/>
                        <a:latin typeface="Calibri"/>
                        <a:ea typeface="Calibri"/>
                        <a:cs typeface="Times New Roman"/>
                      </a:endParaRPr>
                    </a:p>
                    <a:p>
                      <a:pPr>
                        <a:lnSpc>
                          <a:spcPct val="115000"/>
                        </a:lnSpc>
                        <a:spcAft>
                          <a:spcPts val="0"/>
                        </a:spcAft>
                      </a:pPr>
                      <a:endParaRPr lang="es-AR" sz="1100" dirty="0" smtClean="0">
                        <a:effectLst/>
                        <a:latin typeface="Calibri"/>
                        <a:ea typeface="Calibri"/>
                        <a:cs typeface="Times New Roman"/>
                      </a:endParaRPr>
                    </a:p>
                    <a:p>
                      <a:pPr>
                        <a:lnSpc>
                          <a:spcPct val="115000"/>
                        </a:lnSpc>
                        <a:spcAft>
                          <a:spcPts val="0"/>
                        </a:spcAft>
                      </a:pPr>
                      <a:r>
                        <a:rPr lang="es-AR" sz="1100" dirty="0" smtClean="0">
                          <a:effectLst/>
                          <a:latin typeface="Calibri"/>
                          <a:ea typeface="Calibri"/>
                          <a:cs typeface="Times New Roman"/>
                        </a:rPr>
                        <a:t>Incendios </a:t>
                      </a:r>
                      <a:endParaRPr lang="es-AR" sz="1100" dirty="0">
                        <a:effectLst/>
                        <a:latin typeface="Calibri"/>
                        <a:ea typeface="Calibri"/>
                        <a:cs typeface="Times New Roman"/>
                      </a:endParaRPr>
                    </a:p>
                    <a:p>
                      <a:pPr>
                        <a:lnSpc>
                          <a:spcPct val="115000"/>
                        </a:lnSpc>
                        <a:spcAft>
                          <a:spcPts val="0"/>
                        </a:spcAft>
                      </a:pPr>
                      <a:r>
                        <a:rPr lang="es-AR" sz="1400" dirty="0" smtClean="0">
                          <a:solidFill>
                            <a:srgbClr val="FF0000"/>
                          </a:solidFill>
                          <a:effectLst/>
                          <a:latin typeface="Calibri"/>
                          <a:ea typeface="Calibri"/>
                          <a:cs typeface="Times New Roman"/>
                        </a:rPr>
                        <a:t>Depende </a:t>
                      </a:r>
                      <a:r>
                        <a:rPr lang="es-AR" sz="1400" dirty="0">
                          <a:solidFill>
                            <a:srgbClr val="FF0000"/>
                          </a:solidFill>
                          <a:effectLst/>
                          <a:latin typeface="Calibri"/>
                          <a:ea typeface="Calibri"/>
                          <a:cs typeface="Times New Roman"/>
                        </a:rPr>
                        <a:t>de qué extremo </a:t>
                      </a:r>
                      <a:endParaRPr lang="es-AR" sz="1400" dirty="0" smtClean="0">
                        <a:solidFill>
                          <a:srgbClr val="FF0000"/>
                        </a:solidFill>
                        <a:effectLst/>
                        <a:latin typeface="Calibri"/>
                        <a:ea typeface="Calibri"/>
                        <a:cs typeface="Times New Roman"/>
                      </a:endParaRPr>
                    </a:p>
                    <a:p>
                      <a:pPr>
                        <a:lnSpc>
                          <a:spcPct val="115000"/>
                        </a:lnSpc>
                        <a:spcAft>
                          <a:spcPts val="0"/>
                        </a:spcAft>
                      </a:pPr>
                      <a:r>
                        <a:rPr lang="es-AR" sz="1400" dirty="0" smtClean="0">
                          <a:solidFill>
                            <a:srgbClr val="FF0000"/>
                          </a:solidFill>
                          <a:effectLst/>
                          <a:latin typeface="Calibri"/>
                          <a:ea typeface="Calibri"/>
                          <a:cs typeface="Times New Roman"/>
                        </a:rPr>
                        <a:t>aumente </a:t>
                      </a:r>
                      <a:r>
                        <a:rPr lang="es-AR" sz="1400" dirty="0">
                          <a:solidFill>
                            <a:srgbClr val="FF0000"/>
                          </a:solidFill>
                          <a:effectLst/>
                          <a:latin typeface="Calibri"/>
                          <a:ea typeface="Calibri"/>
                          <a:cs typeface="Times New Roman"/>
                        </a:rPr>
                        <a:t>(frío o calor, </a:t>
                      </a:r>
                      <a:endParaRPr lang="es-AR" sz="1400" dirty="0" smtClean="0">
                        <a:solidFill>
                          <a:srgbClr val="FF0000"/>
                        </a:solidFill>
                        <a:effectLst/>
                        <a:latin typeface="Calibri"/>
                        <a:ea typeface="Calibri"/>
                        <a:cs typeface="Times New Roman"/>
                      </a:endParaRPr>
                    </a:p>
                    <a:p>
                      <a:pPr>
                        <a:lnSpc>
                          <a:spcPct val="115000"/>
                        </a:lnSpc>
                        <a:spcAft>
                          <a:spcPts val="0"/>
                        </a:spcAft>
                      </a:pPr>
                      <a:r>
                        <a:rPr lang="es-AR" sz="1400" dirty="0" smtClean="0">
                          <a:solidFill>
                            <a:srgbClr val="FF0000"/>
                          </a:solidFill>
                          <a:effectLst/>
                          <a:latin typeface="Calibri"/>
                          <a:ea typeface="Calibri"/>
                          <a:cs typeface="Times New Roman"/>
                        </a:rPr>
                        <a:t>más o </a:t>
                      </a:r>
                      <a:r>
                        <a:rPr lang="es-AR" sz="1400" dirty="0">
                          <a:solidFill>
                            <a:srgbClr val="FF0000"/>
                          </a:solidFill>
                          <a:effectLst/>
                          <a:latin typeface="Calibri"/>
                          <a:ea typeface="Calibri"/>
                          <a:cs typeface="Times New Roman"/>
                        </a:rPr>
                        <a:t>menos precipitación</a:t>
                      </a:r>
                      <a:r>
                        <a:rPr lang="es-AR" sz="1400" dirty="0" smtClean="0">
                          <a:solidFill>
                            <a:srgbClr val="FF0000"/>
                          </a:solidFill>
                          <a:effectLst/>
                          <a:latin typeface="Calibri"/>
                          <a:ea typeface="Calibri"/>
                          <a:cs typeface="Times New Roman"/>
                        </a:rPr>
                        <a:t>)</a:t>
                      </a:r>
                      <a:endParaRPr lang="es-AR" sz="1400" dirty="0">
                        <a:effectLst/>
                        <a:latin typeface="Calibri"/>
                        <a:ea typeface="Calibri"/>
                        <a:cs typeface="Times New Roman"/>
                      </a:endParaRPr>
                    </a:p>
                    <a:p>
                      <a:pPr>
                        <a:lnSpc>
                          <a:spcPct val="115000"/>
                        </a:lnSpc>
                        <a:spcAft>
                          <a:spcPts val="0"/>
                        </a:spcAft>
                      </a:pPr>
                      <a:r>
                        <a:rPr lang="es-AR" sz="1100" dirty="0">
                          <a:effectLst/>
                          <a:latin typeface="Calibri"/>
                          <a:ea typeface="Calibri"/>
                          <a:cs typeface="Times New Roman"/>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AR" sz="1100" i="1" dirty="0">
                          <a:effectLst/>
                          <a:latin typeface="Calibri"/>
                          <a:ea typeface="Calibri"/>
                          <a:cs typeface="Times New Roman"/>
                        </a:rPr>
                        <a:t>Riesgo inaceptable:</a:t>
                      </a:r>
                      <a:endParaRPr lang="es-AR" sz="1100" dirty="0">
                        <a:effectLst/>
                        <a:latin typeface="Calibri"/>
                        <a:ea typeface="Calibri"/>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s-AR" sz="1100" dirty="0" smtClean="0">
                          <a:effectLst/>
                          <a:latin typeface="Calibri"/>
                          <a:ea typeface="Calibri"/>
                          <a:cs typeface="Times New Roman"/>
                        </a:rPr>
                        <a:t>Inundaciones                         </a:t>
                      </a:r>
                      <a:r>
                        <a:rPr lang="es-AR" sz="1400" dirty="0" err="1" smtClean="0">
                          <a:solidFill>
                            <a:srgbClr val="FF0000"/>
                          </a:solidFill>
                          <a:effectLst/>
                          <a:latin typeface="+mn-lt"/>
                          <a:ea typeface="Calibri"/>
                          <a:cs typeface="Times New Roman"/>
                        </a:rPr>
                        <a:t>Inundaciones</a:t>
                      </a:r>
                      <a:endParaRPr lang="es-AR" sz="1400" dirty="0" smtClean="0">
                        <a:effectLst/>
                        <a:latin typeface="+mn-lt"/>
                        <a:ea typeface="Calibri"/>
                        <a:cs typeface="Times New Roman"/>
                      </a:endParaRPr>
                    </a:p>
                    <a:p>
                      <a:pPr>
                        <a:lnSpc>
                          <a:spcPct val="115000"/>
                        </a:lnSpc>
                        <a:spcAft>
                          <a:spcPts val="0"/>
                        </a:spcAft>
                      </a:pPr>
                      <a:r>
                        <a:rPr lang="es-AR" sz="1100" dirty="0" smtClean="0">
                          <a:effectLst/>
                          <a:latin typeface="Calibri"/>
                          <a:ea typeface="Calibri"/>
                          <a:cs typeface="Times New Roman"/>
                        </a:rPr>
                        <a:t>Sequías                                    </a:t>
                      </a:r>
                      <a:r>
                        <a:rPr lang="es-AR" sz="1400" dirty="0" err="1" smtClean="0">
                          <a:solidFill>
                            <a:srgbClr val="FF0000"/>
                          </a:solidFill>
                          <a:effectLst/>
                          <a:latin typeface="+mn-lt"/>
                          <a:ea typeface="Calibri"/>
                          <a:cs typeface="Times New Roman"/>
                        </a:rPr>
                        <a:t>Sequías</a:t>
                      </a:r>
                      <a:endParaRPr lang="es-AR" sz="1400" dirty="0" smtClean="0">
                        <a:effectLst/>
                        <a:latin typeface="+mn-lt"/>
                        <a:ea typeface="Calibri"/>
                        <a:cs typeface="Times New Roman"/>
                      </a:endParaRPr>
                    </a:p>
                    <a:p>
                      <a:pPr>
                        <a:lnSpc>
                          <a:spcPct val="115000"/>
                        </a:lnSpc>
                        <a:spcAft>
                          <a:spcPts val="0"/>
                        </a:spcAft>
                      </a:pPr>
                      <a:r>
                        <a:rPr lang="es-AR" sz="1100" dirty="0" smtClean="0">
                          <a:effectLst/>
                          <a:latin typeface="Calibri"/>
                          <a:ea typeface="Calibri"/>
                          <a:cs typeface="Times New Roman"/>
                        </a:rPr>
                        <a:t>Epidemiológicos        </a:t>
                      </a:r>
                      <a:r>
                        <a:rPr lang="es-AR" sz="1400" dirty="0" smtClean="0">
                          <a:solidFill>
                            <a:srgbClr val="FF0000"/>
                          </a:solidFill>
                          <a:effectLst/>
                          <a:latin typeface="Calibri"/>
                          <a:ea typeface="Calibri"/>
                          <a:cs typeface="Times New Roman"/>
                        </a:rPr>
                        <a:t>         </a:t>
                      </a:r>
                      <a:r>
                        <a:rPr lang="es-AR" sz="1400" dirty="0" err="1" smtClean="0">
                          <a:solidFill>
                            <a:srgbClr val="FF0000"/>
                          </a:solidFill>
                          <a:effectLst/>
                          <a:latin typeface="Calibri"/>
                          <a:ea typeface="Calibri"/>
                          <a:cs typeface="Times New Roman"/>
                        </a:rPr>
                        <a:t>Epidemiológicos</a:t>
                      </a:r>
                      <a:endParaRPr lang="es-AR" sz="1400" dirty="0">
                        <a:effectLst/>
                        <a:latin typeface="Calibri"/>
                        <a:ea typeface="Calibri"/>
                        <a:cs typeface="Times New Roman"/>
                      </a:endParaRPr>
                    </a:p>
                    <a:p>
                      <a:pPr>
                        <a:lnSpc>
                          <a:spcPct val="115000"/>
                        </a:lnSpc>
                        <a:spcAft>
                          <a:spcPts val="0"/>
                        </a:spcAft>
                      </a:pPr>
                      <a:r>
                        <a:rPr lang="es-AR" sz="1400" dirty="0">
                          <a:solidFill>
                            <a:srgbClr val="FF0000"/>
                          </a:solidFill>
                          <a:effectLst/>
                          <a:latin typeface="Calibri"/>
                          <a:ea typeface="Calibri"/>
                          <a:cs typeface="Times New Roman"/>
                        </a:rPr>
                        <a:t>Temperaturas  extremas</a:t>
                      </a:r>
                      <a:endParaRPr lang="es-AR" sz="1400" dirty="0">
                        <a:effectLst/>
                        <a:latin typeface="Calibri"/>
                        <a:ea typeface="Calibri"/>
                        <a:cs typeface="Times New Roman"/>
                      </a:endParaRPr>
                    </a:p>
                    <a:p>
                      <a:pPr>
                        <a:lnSpc>
                          <a:spcPct val="115000"/>
                        </a:lnSpc>
                        <a:spcAft>
                          <a:spcPts val="0"/>
                        </a:spcAft>
                      </a:pPr>
                      <a:r>
                        <a:rPr lang="es-AR" sz="1400" dirty="0">
                          <a:solidFill>
                            <a:srgbClr val="FF0000"/>
                          </a:solidFill>
                          <a:effectLst/>
                          <a:latin typeface="Calibri"/>
                          <a:ea typeface="Calibri"/>
                          <a:cs typeface="Times New Roman"/>
                        </a:rPr>
                        <a:t>Turbonadas y tormentas</a:t>
                      </a:r>
                      <a:endParaRPr lang="es-AR" sz="1400" dirty="0">
                        <a:effectLst/>
                        <a:latin typeface="Calibri"/>
                        <a:ea typeface="Calibri"/>
                        <a:cs typeface="Times New Roman"/>
                      </a:endParaRPr>
                    </a:p>
                    <a:p>
                      <a:pPr>
                        <a:lnSpc>
                          <a:spcPct val="115000"/>
                        </a:lnSpc>
                        <a:spcAft>
                          <a:spcPts val="0"/>
                        </a:spcAft>
                      </a:pPr>
                      <a:r>
                        <a:rPr lang="es-AR" sz="1400" dirty="0" smtClean="0">
                          <a:solidFill>
                            <a:srgbClr val="FF0000"/>
                          </a:solidFill>
                          <a:effectLst/>
                          <a:latin typeface="Calibri"/>
                          <a:ea typeface="Calibri"/>
                          <a:cs typeface="Times New Roman"/>
                        </a:rPr>
                        <a:t>Agroquímicos</a:t>
                      </a:r>
                      <a:endParaRPr lang="es-AR" sz="1400" dirty="0">
                        <a:effectLst/>
                        <a:latin typeface="Calibri"/>
                        <a:ea typeface="Calibri"/>
                        <a:cs typeface="Times New Roman"/>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9396">
                <a:tc>
                  <a:txBody>
                    <a:bodyPr/>
                    <a:lstStyle/>
                    <a:p>
                      <a:pPr algn="ctr">
                        <a:lnSpc>
                          <a:spcPct val="115000"/>
                        </a:lnSpc>
                        <a:spcAft>
                          <a:spcPts val="0"/>
                        </a:spcAft>
                      </a:pPr>
                      <a:r>
                        <a:rPr lang="es-AR" sz="1800" dirty="0">
                          <a:effectLst/>
                          <a:latin typeface="Calibri"/>
                          <a:ea typeface="Calibri"/>
                          <a:cs typeface="Times New Roman"/>
                        </a:rPr>
                        <a:t>MEDIA</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AR" sz="1100" i="1">
                          <a:effectLst/>
                          <a:latin typeface="Calibri"/>
                          <a:ea typeface="Calibri"/>
                          <a:cs typeface="Times New Roman"/>
                        </a:rPr>
                        <a:t>Riesgo tolerable:</a:t>
                      </a:r>
                      <a:endParaRPr lang="es-AR" sz="1100">
                        <a:effectLst/>
                        <a:latin typeface="Calibri"/>
                        <a:ea typeface="Calibri"/>
                        <a:cs typeface="Times New Roman"/>
                      </a:endParaRPr>
                    </a:p>
                    <a:p>
                      <a:pPr>
                        <a:lnSpc>
                          <a:spcPct val="115000"/>
                        </a:lnSpc>
                        <a:spcAft>
                          <a:spcPts val="0"/>
                        </a:spcAft>
                      </a:pPr>
                      <a:r>
                        <a:rPr lang="es-AR" sz="1100">
                          <a:effectLst/>
                          <a:latin typeface="Calibri"/>
                          <a:ea typeface="Calibri"/>
                          <a:cs typeface="Times New Roman"/>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AR" sz="1100" i="1">
                          <a:effectLst/>
                          <a:latin typeface="Calibri"/>
                          <a:ea typeface="Calibri"/>
                          <a:cs typeface="Times New Roman"/>
                        </a:rPr>
                        <a:t>Riesgo moderado:</a:t>
                      </a:r>
                      <a:endParaRPr lang="es-AR" sz="1100">
                        <a:effectLst/>
                        <a:latin typeface="Calibri"/>
                        <a:ea typeface="Calibri"/>
                        <a:cs typeface="Times New Roman"/>
                      </a:endParaRPr>
                    </a:p>
                    <a:p>
                      <a:pPr>
                        <a:lnSpc>
                          <a:spcPct val="115000"/>
                        </a:lnSpc>
                        <a:spcAft>
                          <a:spcPts val="0"/>
                        </a:spcAft>
                      </a:pPr>
                      <a:r>
                        <a:rPr lang="es-AR" sz="1100">
                          <a:effectLst/>
                          <a:latin typeface="Calibri"/>
                          <a:ea typeface="Calibri"/>
                          <a:cs typeface="Times New Roman"/>
                        </a:rPr>
                        <a:t>Incendios</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AR" sz="1100" i="1" dirty="0">
                          <a:effectLst/>
                          <a:latin typeface="Calibri"/>
                          <a:ea typeface="Calibri"/>
                          <a:cs typeface="Times New Roman"/>
                        </a:rPr>
                        <a:t>Riesgo elevado:</a:t>
                      </a:r>
                      <a:endParaRPr lang="es-AR" sz="1100" dirty="0">
                        <a:effectLst/>
                        <a:latin typeface="Calibri"/>
                        <a:ea typeface="Calibri"/>
                        <a:cs typeface="Times New Roman"/>
                      </a:endParaRPr>
                    </a:p>
                    <a:p>
                      <a:pPr>
                        <a:lnSpc>
                          <a:spcPct val="115000"/>
                        </a:lnSpc>
                        <a:spcAft>
                          <a:spcPts val="0"/>
                        </a:spcAft>
                      </a:pPr>
                      <a:r>
                        <a:rPr lang="es-AR" sz="1100" dirty="0">
                          <a:effectLst/>
                          <a:latin typeface="Calibri"/>
                          <a:ea typeface="Calibri"/>
                          <a:cs typeface="Times New Roman"/>
                        </a:rPr>
                        <a:t>Sequías,</a:t>
                      </a:r>
                    </a:p>
                    <a:p>
                      <a:pPr>
                        <a:lnSpc>
                          <a:spcPct val="115000"/>
                        </a:lnSpc>
                        <a:spcAft>
                          <a:spcPts val="0"/>
                        </a:spcAft>
                      </a:pPr>
                      <a:r>
                        <a:rPr lang="es-AR" sz="1100" dirty="0">
                          <a:effectLst/>
                          <a:latin typeface="Calibri"/>
                          <a:ea typeface="Calibri"/>
                          <a:cs typeface="Times New Roman"/>
                        </a:rPr>
                        <a:t>Epidemiológico</a:t>
                      </a:r>
                    </a:p>
                    <a:p>
                      <a:pPr>
                        <a:lnSpc>
                          <a:spcPct val="115000"/>
                        </a:lnSpc>
                        <a:spcAft>
                          <a:spcPts val="0"/>
                        </a:spcAft>
                      </a:pPr>
                      <a:r>
                        <a:rPr lang="es-AR" sz="1100" dirty="0">
                          <a:effectLst/>
                          <a:latin typeface="Calibri"/>
                          <a:ea typeface="Calibri"/>
                          <a:cs typeface="Times New Roman"/>
                        </a:rPr>
                        <a:t>Turbonadas y tormentas</a:t>
                      </a:r>
                    </a:p>
                    <a:p>
                      <a:pPr>
                        <a:lnSpc>
                          <a:spcPct val="115000"/>
                        </a:lnSpc>
                        <a:spcAft>
                          <a:spcPts val="0"/>
                        </a:spcAft>
                      </a:pPr>
                      <a:r>
                        <a:rPr lang="es-AR" sz="1400" dirty="0">
                          <a:solidFill>
                            <a:srgbClr val="FF0000"/>
                          </a:solidFill>
                          <a:effectLst/>
                          <a:latin typeface="Calibri"/>
                          <a:ea typeface="Calibri"/>
                          <a:cs typeface="Times New Roman"/>
                        </a:rPr>
                        <a:t>Falta de agua potable</a:t>
                      </a:r>
                      <a:endParaRPr lang="es-AR" sz="1400" dirty="0">
                        <a:effectLst/>
                        <a:latin typeface="Calibri"/>
                        <a:ea typeface="Calibri"/>
                        <a:cs typeface="Times New Roman"/>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4329">
                <a:tc>
                  <a:txBody>
                    <a:bodyPr/>
                    <a:lstStyle/>
                    <a:p>
                      <a:pPr algn="ctr">
                        <a:lnSpc>
                          <a:spcPct val="115000"/>
                        </a:lnSpc>
                        <a:spcAft>
                          <a:spcPts val="0"/>
                        </a:spcAft>
                      </a:pPr>
                      <a:r>
                        <a:rPr lang="es-AR" sz="1800" dirty="0">
                          <a:effectLst/>
                          <a:latin typeface="Calibri"/>
                          <a:ea typeface="Calibri"/>
                          <a:cs typeface="Times New Roman"/>
                        </a:rPr>
                        <a:t>BAJA</a:t>
                      </a:r>
                    </a:p>
                  </a:txBody>
                  <a:tcPr marL="40015" marR="40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AR" sz="1100" i="1" dirty="0">
                          <a:effectLst/>
                          <a:latin typeface="Calibri"/>
                          <a:ea typeface="Calibri"/>
                          <a:cs typeface="Times New Roman"/>
                        </a:rPr>
                        <a:t>Riesgo aceptable:</a:t>
                      </a:r>
                    </a:p>
                    <a:p>
                      <a:pPr>
                        <a:lnSpc>
                          <a:spcPct val="115000"/>
                        </a:lnSpc>
                        <a:spcAft>
                          <a:spcPts val="0"/>
                        </a:spcAft>
                      </a:pPr>
                      <a:r>
                        <a:rPr lang="es-AR" sz="1100" dirty="0">
                          <a:effectLst/>
                          <a:latin typeface="Calibri"/>
                          <a:ea typeface="Calibri"/>
                          <a:cs typeface="Times New Roman"/>
                        </a:rPr>
                        <a:t> </a:t>
                      </a: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AR" sz="1100" i="1" dirty="0">
                          <a:effectLst/>
                          <a:latin typeface="Calibri"/>
                          <a:ea typeface="Calibri"/>
                          <a:cs typeface="Times New Roman"/>
                        </a:rPr>
                        <a:t>Riesgo tolerable:</a:t>
                      </a:r>
                    </a:p>
                    <a:p>
                      <a:pPr>
                        <a:lnSpc>
                          <a:spcPct val="115000"/>
                        </a:lnSpc>
                        <a:spcAft>
                          <a:spcPts val="0"/>
                        </a:spcAft>
                      </a:pPr>
                      <a:r>
                        <a:rPr lang="es-AR" sz="1100" dirty="0">
                          <a:effectLst/>
                          <a:latin typeface="Calibri"/>
                          <a:ea typeface="Calibri"/>
                          <a:cs typeface="Times New Roman"/>
                        </a:rPr>
                        <a:t>Agroquímicos,</a:t>
                      </a:r>
                    </a:p>
                    <a:p>
                      <a:pPr>
                        <a:lnSpc>
                          <a:spcPct val="115000"/>
                        </a:lnSpc>
                        <a:spcAft>
                          <a:spcPts val="0"/>
                        </a:spcAft>
                      </a:pPr>
                      <a:r>
                        <a:rPr lang="es-AR" sz="1100" dirty="0">
                          <a:effectLst/>
                          <a:latin typeface="Calibri"/>
                          <a:ea typeface="Calibri"/>
                          <a:cs typeface="Times New Roman"/>
                        </a:rPr>
                        <a:t>Explosivos</a:t>
                      </a:r>
                    </a:p>
                    <a:p>
                      <a:pPr>
                        <a:lnSpc>
                          <a:spcPct val="115000"/>
                        </a:lnSpc>
                        <a:spcAft>
                          <a:spcPts val="0"/>
                        </a:spcAft>
                      </a:pPr>
                      <a:r>
                        <a:rPr lang="es-AR" sz="1100" dirty="0">
                          <a:effectLst/>
                          <a:latin typeface="Calibri"/>
                          <a:ea typeface="Calibri"/>
                          <a:cs typeface="Times New Roman"/>
                        </a:rPr>
                        <a:t>Falta de agua potable</a:t>
                      </a:r>
                    </a:p>
                    <a:p>
                      <a:pPr>
                        <a:lnSpc>
                          <a:spcPct val="115000"/>
                        </a:lnSpc>
                        <a:spcAft>
                          <a:spcPts val="0"/>
                        </a:spcAft>
                      </a:pPr>
                      <a:r>
                        <a:rPr lang="es-AR" sz="1100" b="1" dirty="0">
                          <a:solidFill>
                            <a:schemeClr val="accent3">
                              <a:lumMod val="75000"/>
                            </a:schemeClr>
                          </a:solidFill>
                          <a:effectLst/>
                          <a:latin typeface="Calibri"/>
                          <a:ea typeface="Calibri"/>
                          <a:cs typeface="Times New Roman"/>
                        </a:rPr>
                        <a:t> </a:t>
                      </a:r>
                      <a:r>
                        <a:rPr lang="es-AR" sz="1100" b="1" dirty="0" smtClean="0">
                          <a:solidFill>
                            <a:schemeClr val="accent3">
                              <a:lumMod val="75000"/>
                            </a:schemeClr>
                          </a:solidFill>
                          <a:effectLst/>
                          <a:latin typeface="Calibri"/>
                          <a:ea typeface="Calibri"/>
                          <a:cs typeface="Times New Roman"/>
                        </a:rPr>
                        <a:t>Explosivos –</a:t>
                      </a:r>
                      <a:r>
                        <a:rPr lang="es-AR" sz="1100" b="1" baseline="0" dirty="0" smtClean="0">
                          <a:solidFill>
                            <a:schemeClr val="accent3">
                              <a:lumMod val="75000"/>
                            </a:schemeClr>
                          </a:solidFill>
                          <a:effectLst/>
                          <a:latin typeface="Calibri"/>
                          <a:ea typeface="Calibri"/>
                          <a:cs typeface="Times New Roman"/>
                        </a:rPr>
                        <a:t> No es influido por CC</a:t>
                      </a:r>
                      <a:endParaRPr lang="es-AR" sz="1100" b="1" dirty="0">
                        <a:solidFill>
                          <a:schemeClr val="accent3">
                            <a:lumMod val="75000"/>
                          </a:schemeClr>
                        </a:solidFill>
                        <a:effectLst/>
                        <a:latin typeface="Calibri"/>
                        <a:ea typeface="Calibri"/>
                        <a:cs typeface="Times New Roman"/>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AR" sz="1100" i="1" dirty="0">
                          <a:effectLst/>
                          <a:latin typeface="Calibri"/>
                          <a:ea typeface="Calibri"/>
                          <a:cs typeface="Times New Roman"/>
                        </a:rPr>
                        <a:t>Riesgo moderado:</a:t>
                      </a:r>
                    </a:p>
                    <a:p>
                      <a:pPr>
                        <a:lnSpc>
                          <a:spcPct val="115000"/>
                        </a:lnSpc>
                        <a:spcAft>
                          <a:spcPts val="0"/>
                        </a:spcAft>
                      </a:pPr>
                      <a:r>
                        <a:rPr lang="es-AR" sz="1100" dirty="0">
                          <a:effectLst/>
                          <a:latin typeface="Calibri"/>
                          <a:ea typeface="Calibri"/>
                          <a:cs typeface="Times New Roman"/>
                        </a:rPr>
                        <a:t>Derrame de sustancias peligrosas</a:t>
                      </a:r>
                    </a:p>
                    <a:p>
                      <a:pPr>
                        <a:lnSpc>
                          <a:spcPct val="115000"/>
                        </a:lnSpc>
                        <a:spcAft>
                          <a:spcPts val="0"/>
                        </a:spcAft>
                      </a:pPr>
                      <a:r>
                        <a:rPr lang="es-AR" sz="1100" dirty="0">
                          <a:effectLst/>
                          <a:latin typeface="Calibri"/>
                          <a:ea typeface="Calibri"/>
                          <a:cs typeface="Times New Roman"/>
                        </a:rPr>
                        <a:t>Accidentes con múltiples víctimas</a:t>
                      </a:r>
                    </a:p>
                    <a:p>
                      <a:pPr>
                        <a:lnSpc>
                          <a:spcPct val="115000"/>
                        </a:lnSpc>
                        <a:spcAft>
                          <a:spcPts val="0"/>
                        </a:spcAft>
                      </a:pPr>
                      <a:r>
                        <a:rPr lang="es-AR" sz="1100" dirty="0">
                          <a:effectLst/>
                          <a:latin typeface="Calibri"/>
                          <a:ea typeface="Calibri"/>
                          <a:cs typeface="Times New Roman"/>
                        </a:rPr>
                        <a:t>Atentados</a:t>
                      </a:r>
                    </a:p>
                    <a:p>
                      <a:pPr>
                        <a:lnSpc>
                          <a:spcPct val="115000"/>
                        </a:lnSpc>
                        <a:spcAft>
                          <a:spcPts val="0"/>
                        </a:spcAft>
                      </a:pPr>
                      <a:r>
                        <a:rPr lang="es-AR" sz="1100" dirty="0">
                          <a:effectLst/>
                          <a:latin typeface="Calibri"/>
                          <a:ea typeface="Calibri"/>
                          <a:cs typeface="Times New Roman"/>
                        </a:rPr>
                        <a:t>Falta de agua potable</a:t>
                      </a:r>
                    </a:p>
                    <a:p>
                      <a:pPr>
                        <a:lnSpc>
                          <a:spcPct val="115000"/>
                        </a:lnSpc>
                        <a:spcAft>
                          <a:spcPts val="0"/>
                        </a:spcAft>
                      </a:pPr>
                      <a:r>
                        <a:rPr lang="es-AR" sz="1100" dirty="0">
                          <a:effectLst/>
                          <a:latin typeface="Calibri"/>
                          <a:ea typeface="Calibri"/>
                          <a:cs typeface="Times New Roman"/>
                        </a:rPr>
                        <a:t>Falta suministro </a:t>
                      </a:r>
                      <a:r>
                        <a:rPr lang="es-AR" sz="1100" dirty="0" smtClean="0">
                          <a:effectLst/>
                          <a:latin typeface="Calibri"/>
                          <a:ea typeface="Calibri"/>
                          <a:cs typeface="Times New Roman"/>
                        </a:rPr>
                        <a:t>energía eléctrica</a:t>
                      </a:r>
                      <a:endParaRPr lang="es-AR" sz="1100" dirty="0">
                        <a:effectLst/>
                        <a:latin typeface="Calibri"/>
                        <a:ea typeface="Calibri"/>
                        <a:cs typeface="Times New Roman"/>
                      </a:endParaRPr>
                    </a:p>
                  </a:txBody>
                  <a:tcPr marL="40015" marR="40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2932">
                <a:tc gridSpan="4">
                  <a:txBody>
                    <a:bodyPr/>
                    <a:lstStyle/>
                    <a:p>
                      <a:pPr>
                        <a:lnSpc>
                          <a:spcPct val="115000"/>
                        </a:lnSpc>
                        <a:spcAft>
                          <a:spcPts val="0"/>
                        </a:spcAft>
                      </a:pPr>
                      <a:r>
                        <a:rPr lang="es-AR" sz="1100" dirty="0">
                          <a:effectLst/>
                          <a:latin typeface="Calibri"/>
                          <a:ea typeface="Calibri"/>
                          <a:cs typeface="Times New Roman"/>
                        </a:rPr>
                        <a:t>FUENTE: Matriz de riesgo elaborada en los talleres </a:t>
                      </a:r>
                      <a:r>
                        <a:rPr lang="es-AR" sz="1100" dirty="0" smtClean="0">
                          <a:effectLst/>
                          <a:latin typeface="Calibri"/>
                          <a:ea typeface="Calibri"/>
                          <a:cs typeface="Times New Roman"/>
                        </a:rPr>
                        <a:t>del</a:t>
                      </a:r>
                      <a:r>
                        <a:rPr lang="es-AR" sz="1100" baseline="0" dirty="0" smtClean="0">
                          <a:effectLst/>
                          <a:latin typeface="Calibri"/>
                          <a:ea typeface="Calibri"/>
                          <a:cs typeface="Times New Roman"/>
                        </a:rPr>
                        <a:t> SINAE</a:t>
                      </a:r>
                      <a:r>
                        <a:rPr lang="es-AR" sz="1100" dirty="0" smtClean="0">
                          <a:effectLst/>
                          <a:latin typeface="Calibri"/>
                          <a:ea typeface="Calibri"/>
                          <a:cs typeface="Times New Roman"/>
                        </a:rPr>
                        <a:t>. No se basa </a:t>
                      </a:r>
                      <a:r>
                        <a:rPr lang="es-AR" sz="1100" dirty="0">
                          <a:effectLst/>
                          <a:latin typeface="Calibri"/>
                          <a:ea typeface="Calibri"/>
                          <a:cs typeface="Times New Roman"/>
                        </a:rPr>
                        <a:t>en conocimiento científico existente, </a:t>
                      </a:r>
                      <a:r>
                        <a:rPr lang="es-AR" sz="1100" dirty="0" smtClean="0">
                          <a:effectLst/>
                          <a:latin typeface="Calibri"/>
                          <a:ea typeface="Calibri"/>
                          <a:cs typeface="Times New Roman"/>
                        </a:rPr>
                        <a:t>sino en el conocimiento experto de los funcionarios departamentales</a:t>
                      </a:r>
                      <a:r>
                        <a:rPr lang="es-AR" sz="1100" baseline="0" dirty="0" smtClean="0">
                          <a:effectLst/>
                          <a:latin typeface="Calibri"/>
                          <a:ea typeface="Calibri"/>
                          <a:cs typeface="Times New Roman"/>
                        </a:rPr>
                        <a:t> del SINAE.</a:t>
                      </a:r>
                      <a:r>
                        <a:rPr lang="es-AR" sz="1100" dirty="0" smtClean="0">
                          <a:effectLst/>
                          <a:latin typeface="Calibri"/>
                          <a:ea typeface="Calibri"/>
                          <a:cs typeface="Times New Roman"/>
                        </a:rPr>
                        <a:t> </a:t>
                      </a:r>
                      <a:endParaRPr lang="es-AR" sz="1100" dirty="0">
                        <a:effectLst/>
                        <a:latin typeface="Calibri"/>
                        <a:ea typeface="Calibri"/>
                        <a:cs typeface="Times New Roman"/>
                      </a:endParaRPr>
                    </a:p>
                    <a:p>
                      <a:pPr>
                        <a:lnSpc>
                          <a:spcPct val="115000"/>
                        </a:lnSpc>
                        <a:spcAft>
                          <a:spcPts val="0"/>
                        </a:spcAft>
                      </a:pPr>
                      <a:r>
                        <a:rPr lang="es-AR" sz="1100" dirty="0">
                          <a:effectLst/>
                          <a:latin typeface="Calibri"/>
                          <a:ea typeface="Calibri"/>
                          <a:cs typeface="Times New Roman"/>
                        </a:rPr>
                        <a:t> </a:t>
                      </a:r>
                    </a:p>
                  </a:txBody>
                  <a:tcPr marL="40015" marR="40015"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AR"/>
                    </a:p>
                  </a:txBody>
                  <a:tcPr/>
                </a:tc>
                <a:tc hMerge="1">
                  <a:txBody>
                    <a:bodyPr/>
                    <a:lstStyle/>
                    <a:p>
                      <a:endParaRPr lang="es-AR"/>
                    </a:p>
                  </a:txBody>
                  <a:tcPr/>
                </a:tc>
                <a:tc hMerge="1">
                  <a:txBody>
                    <a:bodyPr/>
                    <a:lstStyle/>
                    <a:p>
                      <a:endParaRPr lang="es-AR"/>
                    </a:p>
                  </a:txBody>
                  <a:tcPr/>
                </a:tc>
              </a:tr>
            </a:tbl>
          </a:graphicData>
        </a:graphic>
      </p:graphicFrame>
      <p:cxnSp>
        <p:nvCxnSpPr>
          <p:cNvPr id="8" name="7 Conector angular"/>
          <p:cNvCxnSpPr/>
          <p:nvPr/>
        </p:nvCxnSpPr>
        <p:spPr>
          <a:xfrm flipV="1">
            <a:off x="4572000" y="4797152"/>
            <a:ext cx="1014734" cy="792088"/>
          </a:xfrm>
          <a:prstGeom prst="bentConnector3">
            <a:avLst>
              <a:gd name="adj1" fmla="val 50000"/>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42" name="1041 Conector recto de flecha"/>
          <p:cNvCxnSpPr/>
          <p:nvPr/>
        </p:nvCxnSpPr>
        <p:spPr>
          <a:xfrm>
            <a:off x="6156176" y="2276872"/>
            <a:ext cx="1008112" cy="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de flecha"/>
          <p:cNvCxnSpPr/>
          <p:nvPr/>
        </p:nvCxnSpPr>
        <p:spPr>
          <a:xfrm>
            <a:off x="6372200" y="1988840"/>
            <a:ext cx="720080" cy="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6" name="55 Conector recto de flecha"/>
          <p:cNvCxnSpPr/>
          <p:nvPr/>
        </p:nvCxnSpPr>
        <p:spPr>
          <a:xfrm>
            <a:off x="6516216" y="2492896"/>
            <a:ext cx="576064" cy="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50" name="1049 Conector recto de flecha"/>
          <p:cNvCxnSpPr/>
          <p:nvPr/>
        </p:nvCxnSpPr>
        <p:spPr>
          <a:xfrm>
            <a:off x="2944751" y="2636912"/>
            <a:ext cx="2635361" cy="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52" name="1051 Conector recto de flecha"/>
          <p:cNvCxnSpPr/>
          <p:nvPr/>
        </p:nvCxnSpPr>
        <p:spPr>
          <a:xfrm flipH="1">
            <a:off x="2627784" y="1988840"/>
            <a:ext cx="2952328" cy="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a:off x="6876256" y="5805264"/>
            <a:ext cx="1224136"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flipV="1">
            <a:off x="8100392" y="4797152"/>
            <a:ext cx="0" cy="1008112"/>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p:nvPr/>
        </p:nvCxnSpPr>
        <p:spPr>
          <a:xfrm flipH="1">
            <a:off x="7236296" y="4797152"/>
            <a:ext cx="864096" cy="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323528" y="188640"/>
            <a:ext cx="8496944" cy="430887"/>
          </a:xfrm>
          <a:prstGeom prst="rect">
            <a:avLst/>
          </a:prstGeom>
        </p:spPr>
        <p:txBody>
          <a:bodyPr wrap="square">
            <a:spAutoFit/>
          </a:bodyPr>
          <a:lstStyle/>
          <a:p>
            <a:pPr algn="ctr"/>
            <a:r>
              <a:rPr lang="es-AR" sz="2200" dirty="0" smtClean="0">
                <a:solidFill>
                  <a:prstClr val="black"/>
                </a:solidFill>
                <a:ea typeface="+mj-ea"/>
                <a:cs typeface="+mj-cs"/>
              </a:rPr>
              <a:t>¿Cómo </a:t>
            </a:r>
            <a:r>
              <a:rPr lang="es-AR" sz="2200" dirty="0">
                <a:solidFill>
                  <a:prstClr val="black"/>
                </a:solidFill>
                <a:ea typeface="+mj-ea"/>
                <a:cs typeface="+mj-cs"/>
              </a:rPr>
              <a:t>podría cambiar la matriz de riesgo?</a:t>
            </a:r>
            <a:endParaRPr lang="es-AR" sz="2200" dirty="0"/>
          </a:p>
        </p:txBody>
      </p:sp>
      <p:cxnSp>
        <p:nvCxnSpPr>
          <p:cNvPr id="24" name="23 Conector recto de flecha"/>
          <p:cNvCxnSpPr/>
          <p:nvPr/>
        </p:nvCxnSpPr>
        <p:spPr>
          <a:xfrm flipH="1">
            <a:off x="7422663" y="2924944"/>
            <a:ext cx="432048" cy="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V="1">
            <a:off x="7825606" y="2924944"/>
            <a:ext cx="0" cy="1656184"/>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7092280" y="4581128"/>
            <a:ext cx="733326"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4205337" y="5301208"/>
            <a:ext cx="733326"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flipV="1">
            <a:off x="4938663" y="3854795"/>
            <a:ext cx="0" cy="1446413"/>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p:nvPr/>
        </p:nvCxnSpPr>
        <p:spPr>
          <a:xfrm flipV="1">
            <a:off x="4938663" y="3356992"/>
            <a:ext cx="1145505" cy="497804"/>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flipH="1">
            <a:off x="2627784" y="2285256"/>
            <a:ext cx="2952328" cy="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471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60648"/>
            <a:ext cx="8424936" cy="1143000"/>
          </a:xfrm>
        </p:spPr>
        <p:txBody>
          <a:bodyPr/>
          <a:lstStyle/>
          <a:p>
            <a:pPr lvl="0">
              <a:spcBef>
                <a:spcPct val="20000"/>
              </a:spcBef>
              <a:defRPr/>
            </a:pPr>
            <a:r>
              <a:rPr lang="es-ES" sz="3800" dirty="0" smtClean="0">
                <a:solidFill>
                  <a:srgbClr val="FF0000"/>
                </a:solidFill>
                <a:ea typeface="+mn-ea"/>
              </a:rPr>
              <a:t>Catástrofes y componentes del riesgo</a:t>
            </a:r>
            <a:endParaRPr lang="es-AR" sz="3800" dirty="0">
              <a:solidFill>
                <a:srgbClr val="FF0000"/>
              </a:solidFill>
              <a:ea typeface="+mn-ea"/>
            </a:endParaRPr>
          </a:p>
        </p:txBody>
      </p:sp>
      <p:sp>
        <p:nvSpPr>
          <p:cNvPr id="3" name="2 Marcador de contenido"/>
          <p:cNvSpPr>
            <a:spLocks noGrp="1"/>
          </p:cNvSpPr>
          <p:nvPr>
            <p:ph idx="1"/>
          </p:nvPr>
        </p:nvSpPr>
        <p:spPr>
          <a:xfrm>
            <a:off x="611560" y="1412776"/>
            <a:ext cx="7848872" cy="4713387"/>
          </a:xfrm>
        </p:spPr>
        <p:txBody>
          <a:bodyPr/>
          <a:lstStyle/>
          <a:p>
            <a:pPr algn="just"/>
            <a:r>
              <a:rPr lang="es-ES" sz="2400" dirty="0"/>
              <a:t>La gestión del riesgo </a:t>
            </a:r>
            <a:r>
              <a:rPr lang="es-ES" sz="2400" dirty="0" smtClean="0"/>
              <a:t>de </a:t>
            </a:r>
            <a:r>
              <a:rPr lang="es-ES" sz="2400" dirty="0"/>
              <a:t>catástrofe </a:t>
            </a:r>
            <a:r>
              <a:rPr lang="es-ES" sz="2400" dirty="0" smtClean="0"/>
              <a:t>–consideradas </a:t>
            </a:r>
            <a:r>
              <a:rPr lang="es-ES" sz="2400" dirty="0"/>
              <a:t>como algo "extraordinario</a:t>
            </a:r>
            <a:r>
              <a:rPr lang="es-ES" sz="2400" dirty="0" smtClean="0"/>
              <a:t>"– se relaciona con </a:t>
            </a:r>
            <a:r>
              <a:rPr lang="es-ES" sz="2400" dirty="0"/>
              <a:t>peligrosidades específicas. </a:t>
            </a:r>
            <a:endParaRPr lang="es-ES" sz="2400" dirty="0" smtClean="0"/>
          </a:p>
          <a:p>
            <a:pPr algn="just"/>
            <a:r>
              <a:rPr lang="es-ES" sz="2400" dirty="0"/>
              <a:t>L</a:t>
            </a:r>
            <a:r>
              <a:rPr lang="es-ES" sz="2400" dirty="0" smtClean="0"/>
              <a:t>a </a:t>
            </a:r>
            <a:r>
              <a:rPr lang="es-ES" sz="2400" dirty="0"/>
              <a:t>gestión del territorio previa a la catástrofe –situación en la "normalidad"– </a:t>
            </a:r>
            <a:r>
              <a:rPr lang="es-ES" sz="2400" dirty="0" smtClean="0"/>
              <a:t>se relaciona con el modo de ocupación, la planificación y el ordenamiento en el uso del suelo. </a:t>
            </a:r>
            <a:endParaRPr lang="es-ES" sz="2400" dirty="0"/>
          </a:p>
          <a:p>
            <a:pPr algn="just"/>
            <a:r>
              <a:rPr lang="es-ES" sz="2400" dirty="0" smtClean="0"/>
              <a:t>Conocer </a:t>
            </a:r>
            <a:r>
              <a:rPr lang="es-ES" sz="2400" dirty="0"/>
              <a:t>el riesgo que se corre (como potencialidad) permite anticipar, prevenir y mitigar posibles resultados no deseados en el uso del ambiente, sus bienes y servicios. </a:t>
            </a:r>
            <a:endParaRPr lang="es-AR" sz="2400" dirty="0"/>
          </a:p>
        </p:txBody>
      </p:sp>
    </p:spTree>
    <p:extLst>
      <p:ext uri="{BB962C8B-B14F-4D97-AF65-F5344CB8AC3E}">
        <p14:creationId xmlns:p14="http://schemas.microsoft.com/office/powerpoint/2010/main" val="12344747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fontScale="90000"/>
          </a:bodyPr>
          <a:lstStyle/>
          <a:p>
            <a:r>
              <a:rPr lang="es-AR" sz="4900" b="1" dirty="0" smtClean="0">
                <a:solidFill>
                  <a:srgbClr val="FF0000"/>
                </a:solidFill>
                <a:latin typeface="Arial" panose="020B0604020202020204" pitchFamily="34" charset="0"/>
                <a:cs typeface="Arial" panose="020B0604020202020204" pitchFamily="34" charset="0"/>
              </a:rPr>
              <a:t>3.2. Cambio de escala:</a:t>
            </a:r>
            <a:br>
              <a:rPr lang="es-AR" sz="4900" b="1" dirty="0" smtClean="0">
                <a:solidFill>
                  <a:srgbClr val="FF0000"/>
                </a:solidFill>
                <a:latin typeface="Arial" panose="020B0604020202020204" pitchFamily="34" charset="0"/>
                <a:cs typeface="Arial" panose="020B0604020202020204" pitchFamily="34" charset="0"/>
              </a:rPr>
            </a:br>
            <a:r>
              <a:rPr lang="es-AR" sz="4900" b="1" dirty="0">
                <a:solidFill>
                  <a:prstClr val="black"/>
                </a:solidFill>
                <a:latin typeface="Arial" panose="020B0604020202020204" pitchFamily="34" charset="0"/>
                <a:cs typeface="Arial" panose="020B0604020202020204" pitchFamily="34" charset="0"/>
              </a:rPr>
              <a:t/>
            </a:r>
            <a:br>
              <a:rPr lang="es-AR" sz="4900" b="1" dirty="0">
                <a:solidFill>
                  <a:prstClr val="black"/>
                </a:solidFill>
                <a:latin typeface="Arial" panose="020B0604020202020204" pitchFamily="34" charset="0"/>
                <a:cs typeface="Arial" panose="020B0604020202020204" pitchFamily="34" charset="0"/>
              </a:rPr>
            </a:br>
            <a:r>
              <a:rPr lang="es-AR" dirty="0" smtClean="0">
                <a:solidFill>
                  <a:prstClr val="black"/>
                </a:solidFill>
              </a:rPr>
              <a:t>Ejemplo de la CABA</a:t>
            </a:r>
            <a:endParaRPr lang="es-AR" dirty="0"/>
          </a:p>
        </p:txBody>
      </p:sp>
      <p:sp>
        <p:nvSpPr>
          <p:cNvPr id="4" name="3 Subtítulo"/>
          <p:cNvSpPr>
            <a:spLocks noGrp="1"/>
          </p:cNvSpPr>
          <p:nvPr>
            <p:ph type="subTitle" idx="1"/>
          </p:nvPr>
        </p:nvSpPr>
        <p:spPr/>
        <p:txBody>
          <a:bodyPr/>
          <a:lstStyle/>
          <a:p>
            <a:endParaRPr lang="es-AR" dirty="0"/>
          </a:p>
        </p:txBody>
      </p:sp>
    </p:spTree>
    <p:extLst>
      <p:ext uri="{BB962C8B-B14F-4D97-AF65-F5344CB8AC3E}">
        <p14:creationId xmlns:p14="http://schemas.microsoft.com/office/powerpoint/2010/main" val="21506634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53752"/>
            <a:ext cx="8229600" cy="782960"/>
          </a:xfrm>
        </p:spPr>
        <p:txBody>
          <a:bodyPr/>
          <a:lstStyle/>
          <a:p>
            <a:r>
              <a:rPr lang="es-AR" dirty="0" smtClean="0"/>
              <a:t>Mapa del IVSD-Síntesis</a:t>
            </a:r>
            <a:endParaRPr lang="es-AR" dirty="0"/>
          </a:p>
        </p:txBody>
      </p:sp>
      <p:pic>
        <p:nvPicPr>
          <p:cNvPr id="5" name="4 Marcador de contenido" descr="C:\0Documents\00 2017 CABA x VS\0 Primer informe\0 Índice de vulnerabilidad social frente a desastres - Sintético.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692696"/>
            <a:ext cx="8208912" cy="6192688"/>
          </a:xfrm>
          <a:prstGeom prst="rect">
            <a:avLst/>
          </a:prstGeom>
          <a:noFill/>
          <a:ln>
            <a:noFill/>
          </a:ln>
        </p:spPr>
      </p:pic>
    </p:spTree>
    <p:extLst>
      <p:ext uri="{BB962C8B-B14F-4D97-AF65-F5344CB8AC3E}">
        <p14:creationId xmlns:p14="http://schemas.microsoft.com/office/powerpoint/2010/main" val="33550824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864096"/>
          </a:xfrm>
        </p:spPr>
        <p:txBody>
          <a:bodyPr/>
          <a:lstStyle/>
          <a:p>
            <a:r>
              <a:rPr lang="es-AR" sz="4000" dirty="0" smtClean="0"/>
              <a:t>La CABA en contexto</a:t>
            </a:r>
            <a:endParaRPr lang="es-AR" sz="4000" dirty="0"/>
          </a:p>
        </p:txBody>
      </p:sp>
      <p:sp>
        <p:nvSpPr>
          <p:cNvPr id="3" name="2 Marcador de contenido"/>
          <p:cNvSpPr>
            <a:spLocks noGrp="1"/>
          </p:cNvSpPr>
          <p:nvPr>
            <p:ph idx="1"/>
          </p:nvPr>
        </p:nvSpPr>
        <p:spPr>
          <a:xfrm>
            <a:off x="827584" y="1600200"/>
            <a:ext cx="7859216" cy="4525963"/>
          </a:xfrm>
        </p:spPr>
        <p:txBody>
          <a:bodyPr/>
          <a:lstStyle/>
          <a:p>
            <a:pPr marL="0" indent="0">
              <a:buNone/>
            </a:pPr>
            <a:r>
              <a:rPr lang="es-AR" sz="2400" dirty="0"/>
              <a:t>Herrero, Ana Carolina; Claudia E. </a:t>
            </a:r>
            <a:r>
              <a:rPr lang="es-AR" sz="2400" dirty="0" err="1"/>
              <a:t>Natenzon</a:t>
            </a:r>
            <a:r>
              <a:rPr lang="es-AR" sz="2400" dirty="0"/>
              <a:t> y Mariela Lorena Miño (2018) </a:t>
            </a:r>
            <a:r>
              <a:rPr lang="es-AR" sz="2400" i="1" dirty="0"/>
              <a:t>Análisis de la Vulnerabilidad Social, Amenazas y Riegos frente al Cambio Climático en el Aglomerado Gran Buenos Aires</a:t>
            </a:r>
            <a:r>
              <a:rPr lang="es-AR" sz="2400" dirty="0"/>
              <a:t>. </a:t>
            </a:r>
            <a:r>
              <a:rPr lang="es-AR" sz="2400" dirty="0" smtClean="0"/>
              <a:t>Buenos Aires, CIPPEC, Documento de </a:t>
            </a:r>
            <a:r>
              <a:rPr lang="es-AR" sz="2400" dirty="0"/>
              <a:t>Trabajo N° </a:t>
            </a:r>
            <a:r>
              <a:rPr lang="es-AR" sz="2400" dirty="0" smtClean="0"/>
              <a:t>172; 105 </a:t>
            </a:r>
            <a:r>
              <a:rPr lang="es-AR" sz="2400" dirty="0"/>
              <a:t>p. </a:t>
            </a:r>
            <a:endParaRPr lang="es-AR" sz="2400" dirty="0" smtClean="0"/>
          </a:p>
          <a:p>
            <a:pPr marL="0" indent="0">
              <a:buNone/>
            </a:pPr>
            <a:endParaRPr lang="es-AR" sz="2000" dirty="0" smtClean="0"/>
          </a:p>
          <a:p>
            <a:pPr marL="0" indent="0">
              <a:buNone/>
            </a:pPr>
            <a:r>
              <a:rPr lang="es-AR" sz="2000" dirty="0" smtClean="0"/>
              <a:t>En el marco del </a:t>
            </a:r>
            <a:r>
              <a:rPr lang="es-AR" sz="2000" dirty="0"/>
              <a:t>Proyecto AGBA Resiliente. Buenos Aires, Programa de Ciudades – </a:t>
            </a:r>
            <a:r>
              <a:rPr lang="es-AR" sz="2000" dirty="0" smtClean="0"/>
              <a:t>CIPPEC</a:t>
            </a:r>
          </a:p>
          <a:p>
            <a:pPr marL="0" indent="0">
              <a:buNone/>
            </a:pPr>
            <a:r>
              <a:rPr lang="es-AR" sz="2000" dirty="0" smtClean="0"/>
              <a:t>Versión </a:t>
            </a:r>
            <a:r>
              <a:rPr lang="es-AR" sz="2000" dirty="0"/>
              <a:t>digital en: </a:t>
            </a:r>
            <a:r>
              <a:rPr lang="es-AR" sz="2000" dirty="0">
                <a:solidFill>
                  <a:srgbClr val="0000FF"/>
                </a:solidFill>
              </a:rPr>
              <a:t>https://</a:t>
            </a:r>
            <a:r>
              <a:rPr lang="es-AR" sz="2000" dirty="0" smtClean="0">
                <a:solidFill>
                  <a:srgbClr val="0000FF"/>
                </a:solidFill>
              </a:rPr>
              <a:t>www.cippec.org/wp-content/uploads/2018/10/DT-172-CDS-Vulnerabilidad-social-amenazas-y-riesgos-frente-al-cambio-clim%C3%A1tico-Herrero-Natenzon-Mi%C3%B1o-septiembre-2018.pdf</a:t>
            </a:r>
            <a:endParaRPr lang="es-AR" sz="2000" dirty="0">
              <a:solidFill>
                <a:srgbClr val="0000FF"/>
              </a:solidFill>
            </a:endParaRPr>
          </a:p>
          <a:p>
            <a:endParaRPr lang="es-AR" dirty="0"/>
          </a:p>
        </p:txBody>
      </p:sp>
    </p:spTree>
    <p:extLst>
      <p:ext uri="{BB962C8B-B14F-4D97-AF65-F5344CB8AC3E}">
        <p14:creationId xmlns:p14="http://schemas.microsoft.com/office/powerpoint/2010/main" val="29712770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p:cNvPicPr>
          <p:nvPr>
            <p:ph idx="1"/>
          </p:nvPr>
        </p:nvPicPr>
        <p:blipFill rotWithShape="1">
          <a:blip r:embed="rId2">
            <a:extLst>
              <a:ext uri="{28A0092B-C50C-407E-A947-70E740481C1C}">
                <a14:useLocalDpi xmlns:a14="http://schemas.microsoft.com/office/drawing/2010/main" val="0"/>
              </a:ext>
            </a:extLst>
          </a:blip>
          <a:srcRect l="7129" r="-869" b="14982"/>
          <a:stretch/>
        </p:blipFill>
        <p:spPr bwMode="auto">
          <a:xfrm>
            <a:off x="0" y="0"/>
            <a:ext cx="9324528" cy="6858000"/>
          </a:xfrm>
          <a:prstGeom prst="rect">
            <a:avLst/>
          </a:prstGeom>
          <a:noFill/>
          <a:ln>
            <a:solidFill>
              <a:schemeClr val="tx1"/>
            </a:solid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94" y="404664"/>
            <a:ext cx="6906617" cy="60438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298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27384"/>
            <a:ext cx="8229600" cy="1143000"/>
          </a:xfrm>
        </p:spPr>
        <p:txBody>
          <a:bodyPr/>
          <a:lstStyle/>
          <a:p>
            <a:r>
              <a:rPr lang="es-ES_tradnl" b="1" dirty="0">
                <a:solidFill>
                  <a:srgbClr val="FF0000"/>
                </a:solidFill>
              </a:rPr>
              <a:t>EL GRAN </a:t>
            </a:r>
            <a:r>
              <a:rPr lang="es-ES_tradnl" b="1" dirty="0" smtClean="0">
                <a:solidFill>
                  <a:srgbClr val="FF0000"/>
                </a:solidFill>
              </a:rPr>
              <a:t>DESAFIO</a:t>
            </a:r>
            <a:endParaRPr lang="es-AR" dirty="0">
              <a:solidFill>
                <a:srgbClr val="FF0000"/>
              </a:solidFill>
            </a:endParaRPr>
          </a:p>
        </p:txBody>
      </p:sp>
      <p:sp>
        <p:nvSpPr>
          <p:cNvPr id="4" name="3 Marcador de contenido"/>
          <p:cNvSpPr>
            <a:spLocks noGrp="1"/>
          </p:cNvSpPr>
          <p:nvPr>
            <p:ph idx="1"/>
          </p:nvPr>
        </p:nvSpPr>
        <p:spPr>
          <a:xfrm>
            <a:off x="683568" y="980728"/>
            <a:ext cx="7776864" cy="4497363"/>
          </a:xfrm>
        </p:spPr>
        <p:txBody>
          <a:bodyPr/>
          <a:lstStyle/>
          <a:p>
            <a:pPr marL="0" indent="0" algn="just">
              <a:buNone/>
            </a:pPr>
            <a:r>
              <a:rPr lang="es-AR" dirty="0" smtClean="0"/>
              <a:t>Frente </a:t>
            </a:r>
            <a:r>
              <a:rPr lang="es-AR" dirty="0"/>
              <a:t>las heterogéneas configuraciones actuales de las </a:t>
            </a:r>
            <a:r>
              <a:rPr lang="es-AR" dirty="0" smtClean="0"/>
              <a:t>sociedades, de los desastres y de las incertidumbres ya existentes, pensar, </a:t>
            </a:r>
            <a:r>
              <a:rPr lang="es-AR" dirty="0"/>
              <a:t>desarrollar </a:t>
            </a:r>
            <a:r>
              <a:rPr lang="es-AR" dirty="0" smtClean="0"/>
              <a:t>e implementar una </a:t>
            </a:r>
            <a:r>
              <a:rPr lang="es-AR" dirty="0"/>
              <a:t>agenda que considere las nuevas condiciones ambientales emergentes del cambio climático, a través de una planificación participativa, enfocada en la reducción de la vulnerabilidad social </a:t>
            </a:r>
            <a:r>
              <a:rPr lang="es-AR" dirty="0" smtClean="0"/>
              <a:t>como componente clave del riesgo.</a:t>
            </a:r>
            <a:endParaRPr lang="es-AR" dirty="0"/>
          </a:p>
          <a:p>
            <a:pPr marL="0" indent="0">
              <a:buNone/>
            </a:pPr>
            <a:endParaRPr lang="es-AR" dirty="0"/>
          </a:p>
        </p:txBody>
      </p:sp>
    </p:spTree>
    <p:extLst>
      <p:ext uri="{BB962C8B-B14F-4D97-AF65-F5344CB8AC3E}">
        <p14:creationId xmlns:p14="http://schemas.microsoft.com/office/powerpoint/2010/main" val="40639067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1674"/>
            <a:ext cx="9144000" cy="6854653"/>
          </a:xfrm>
          <a:prstGeom prst="rect">
            <a:avLst/>
          </a:prstGeom>
        </p:spPr>
      </p:pic>
      <p:sp>
        <p:nvSpPr>
          <p:cNvPr id="4" name="3 Rectángulo"/>
          <p:cNvSpPr/>
          <p:nvPr/>
        </p:nvSpPr>
        <p:spPr>
          <a:xfrm>
            <a:off x="209329" y="1244338"/>
            <a:ext cx="8687132" cy="5481787"/>
          </a:xfrm>
          <a:prstGeom prst="rect">
            <a:avLst/>
          </a:prstGeom>
        </p:spPr>
        <p:txBody>
          <a:bodyPr wrap="square" lIns="64291" tIns="32146" rIns="64291" bIns="32146">
            <a:spAutoFit/>
          </a:bodyPr>
          <a:lstStyle/>
          <a:p>
            <a:pPr algn="l"/>
            <a:r>
              <a:rPr lang="es-AR" sz="2800" dirty="0" smtClean="0"/>
              <a:t>Bibliografía de estudio:</a:t>
            </a:r>
            <a:endParaRPr lang="es-AR" sz="2800" dirty="0"/>
          </a:p>
          <a:p>
            <a:pPr algn="l"/>
            <a:endParaRPr lang="es-AR" dirty="0" smtClean="0"/>
          </a:p>
          <a:p>
            <a:pPr algn="l"/>
            <a:r>
              <a:rPr lang="es-AR" dirty="0" smtClean="0"/>
              <a:t>-</a:t>
            </a:r>
            <a:r>
              <a:rPr lang="es-AR" dirty="0"/>
              <a:t>	Calvo, Anabel y Claudia E. </a:t>
            </a:r>
            <a:r>
              <a:rPr lang="es-AR" dirty="0" err="1"/>
              <a:t>Natenzon</a:t>
            </a:r>
            <a:r>
              <a:rPr lang="es-AR" dirty="0"/>
              <a:t> (2016) “Instituciones y catástrofe: la inundación del 2003 en la ciudad de Santa Fe. Argentina”. En: Lo rural y lo urbano en Argentina y Brasil. Geografías materiales y conceptuales en redefinición. Sandra </a:t>
            </a:r>
            <a:r>
              <a:rPr lang="es-AR" dirty="0" err="1"/>
              <a:t>Lencioni</a:t>
            </a:r>
            <a:r>
              <a:rPr lang="es-AR" dirty="0"/>
              <a:t> e Jorge Blanco, organizadores. UBA-USP, Rio de Janeiro, Editorial </a:t>
            </a:r>
            <a:r>
              <a:rPr lang="es-AR" dirty="0" err="1"/>
              <a:t>Consequência</a:t>
            </a:r>
            <a:r>
              <a:rPr lang="es-AR" dirty="0"/>
              <a:t>, Cap. 13:309-335.</a:t>
            </a:r>
          </a:p>
          <a:p>
            <a:pPr algn="l"/>
            <a:r>
              <a:rPr lang="es-AR" dirty="0"/>
              <a:t>-	</a:t>
            </a:r>
            <a:r>
              <a:rPr lang="es-AR" dirty="0" err="1"/>
              <a:t>Natenzon</a:t>
            </a:r>
            <a:r>
              <a:rPr lang="es-AR" dirty="0"/>
              <a:t>, Claudia E. (2015) “Presentación”. En: </a:t>
            </a:r>
            <a:r>
              <a:rPr lang="es-AR" dirty="0" err="1"/>
              <a:t>Natenzon</a:t>
            </a:r>
            <a:r>
              <a:rPr lang="es-AR" dirty="0"/>
              <a:t> y Ríos, editores. Riesgos, catástrofes y vulnerabilidades. Aportes desde la Geografía y otras ciencias sociales para casos argentinos. Buenos Aires, Imago </a:t>
            </a:r>
            <a:r>
              <a:rPr lang="es-AR" dirty="0" err="1"/>
              <a:t>Mundi</a:t>
            </a:r>
            <a:r>
              <a:rPr lang="es-AR" dirty="0"/>
              <a:t> (IX-XXV). Versión digital en: http://pirna.com.ar/node/314</a:t>
            </a:r>
          </a:p>
          <a:p>
            <a:pPr algn="l"/>
            <a:r>
              <a:rPr lang="es-AR" dirty="0"/>
              <a:t>-	UNISDR (2015). El GAR de bolsillo 2015. Hacia el desarrollo sostenible: El futuro de la gestión del riesgo de desastres. Ginebra, Suiza: Oficina de las Naciones Unidas para la Reducción del Riesgo de Desastres (UNISDR). Versión digital en: https://www.preventionweb.net/english/hyogo/gar/2015/en/gar-pdf/GAR15_Pocket_ES.pdf</a:t>
            </a:r>
          </a:p>
          <a:p>
            <a:pPr algn="l"/>
            <a:r>
              <a:rPr lang="es-AR" dirty="0"/>
              <a:t>-	Video de la UNL – Diálogos: Capítulo 88 - Sandra Gallo – Claudia </a:t>
            </a:r>
            <a:r>
              <a:rPr lang="es-AR" dirty="0" err="1"/>
              <a:t>Natenzon</a:t>
            </a:r>
            <a:r>
              <a:rPr lang="es-AR" dirty="0"/>
              <a:t>.  https://www.unl.edu.ar/noticias/products/view/cap%C3%ADtulo_88_-_sandra_gallo_%</a:t>
            </a:r>
            <a:r>
              <a:rPr lang="es-AR" dirty="0" smtClean="0"/>
              <a:t>E2%80%93_claudia_natenson</a:t>
            </a:r>
            <a:endParaRPr lang="es-AR" dirty="0"/>
          </a:p>
        </p:txBody>
      </p:sp>
    </p:spTree>
    <p:extLst>
      <p:ext uri="{BB962C8B-B14F-4D97-AF65-F5344CB8AC3E}">
        <p14:creationId xmlns:p14="http://schemas.microsoft.com/office/powerpoint/2010/main" val="4291710270"/>
      </p:ext>
    </p:extLst>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1674"/>
            <a:ext cx="9144000" cy="6854653"/>
          </a:xfrm>
          <a:prstGeom prst="rect">
            <a:avLst/>
          </a:prstGeom>
        </p:spPr>
      </p:pic>
      <p:sp>
        <p:nvSpPr>
          <p:cNvPr id="4" name="3 Rectángulo"/>
          <p:cNvSpPr/>
          <p:nvPr/>
        </p:nvSpPr>
        <p:spPr>
          <a:xfrm>
            <a:off x="209329" y="1052736"/>
            <a:ext cx="8687132" cy="5635676"/>
          </a:xfrm>
          <a:prstGeom prst="rect">
            <a:avLst/>
          </a:prstGeom>
        </p:spPr>
        <p:txBody>
          <a:bodyPr wrap="square" lIns="64291" tIns="32146" rIns="64291" bIns="32146">
            <a:spAutoFit/>
          </a:bodyPr>
          <a:lstStyle/>
          <a:p>
            <a:pPr algn="l"/>
            <a:r>
              <a:rPr lang="es-AR" sz="2800" dirty="0" smtClean="0"/>
              <a:t>Bibliografía citada:</a:t>
            </a:r>
          </a:p>
          <a:p>
            <a:pPr algn="l"/>
            <a:endParaRPr lang="es-AR" sz="1400" dirty="0"/>
          </a:p>
          <a:p>
            <a:pPr marL="355600" indent="-355600">
              <a:spcBef>
                <a:spcPts val="0"/>
              </a:spcBef>
            </a:pPr>
            <a:r>
              <a:rPr lang="es-AR" sz="1600" dirty="0" smtClean="0"/>
              <a:t>Beck</a:t>
            </a:r>
            <a:r>
              <a:rPr lang="es-AR" sz="1600" dirty="0"/>
              <a:t>, Ulrich (1992) </a:t>
            </a:r>
            <a:r>
              <a:rPr lang="es-AR" sz="1600" i="1" dirty="0"/>
              <a:t>La sociedad del riesgo. Hacia una nueva modernidad</a:t>
            </a:r>
            <a:r>
              <a:rPr lang="es-AR" sz="1600" dirty="0"/>
              <a:t>. Barcelona, PAIDOS [c.1986].</a:t>
            </a:r>
            <a:endParaRPr lang="es-ES" sz="1600" dirty="0"/>
          </a:p>
          <a:p>
            <a:pPr marL="355600" indent="-355600">
              <a:spcBef>
                <a:spcPts val="0"/>
              </a:spcBef>
            </a:pPr>
            <a:r>
              <a:rPr lang="es-AR" sz="1600" dirty="0" err="1"/>
              <a:t>Blaikie</a:t>
            </a:r>
            <a:r>
              <a:rPr lang="es-AR" sz="1600" dirty="0"/>
              <a:t> P, </a:t>
            </a:r>
            <a:r>
              <a:rPr lang="es-AR" sz="1600" dirty="0" err="1"/>
              <a:t>Cannon</a:t>
            </a:r>
            <a:r>
              <a:rPr lang="es-AR" sz="1600" dirty="0"/>
              <a:t> T, David I, </a:t>
            </a:r>
            <a:r>
              <a:rPr lang="es-AR" sz="1600" dirty="0" err="1"/>
              <a:t>Wisner</a:t>
            </a:r>
            <a:r>
              <a:rPr lang="es-AR" sz="1600" dirty="0"/>
              <a:t> B (1996) </a:t>
            </a:r>
            <a:r>
              <a:rPr lang="es-AR" sz="1600" i="1" dirty="0"/>
              <a:t>Vulnerabilidad: El entorno social, </a:t>
            </a:r>
            <a:r>
              <a:rPr lang="es-AR" sz="1600" i="1" dirty="0" err="1"/>
              <a:t>politico</a:t>
            </a:r>
            <a:r>
              <a:rPr lang="es-AR" sz="1600" i="1" dirty="0"/>
              <a:t> y económico de los desastres</a:t>
            </a:r>
            <a:r>
              <a:rPr lang="es-AR" sz="1600" dirty="0"/>
              <a:t>. </a:t>
            </a:r>
            <a:r>
              <a:rPr lang="pt-BR" sz="1600" dirty="0"/>
              <a:t>Lima: La Red. </a:t>
            </a:r>
            <a:r>
              <a:rPr lang="pt-BR" sz="1600" dirty="0" err="1"/>
              <a:t>Versión</a:t>
            </a:r>
            <a:r>
              <a:rPr lang="pt-BR" sz="1600" dirty="0"/>
              <a:t> digital </a:t>
            </a:r>
            <a:r>
              <a:rPr lang="pt-BR" sz="1600" dirty="0" err="1"/>
              <a:t>en</a:t>
            </a:r>
            <a:r>
              <a:rPr lang="pt-BR" sz="1600" dirty="0"/>
              <a:t>: http://www.desenredando.org/public/libros/1996/vesped/vesped-todo_sep-09-2002.pdf</a:t>
            </a:r>
            <a:endParaRPr lang="es-AR" sz="1600" dirty="0"/>
          </a:p>
          <a:p>
            <a:pPr marL="355600" indent="-355600">
              <a:spcBef>
                <a:spcPts val="0"/>
              </a:spcBef>
            </a:pPr>
            <a:r>
              <a:rPr lang="es-ES" sz="1600" dirty="0" err="1"/>
              <a:t>Giddens</a:t>
            </a:r>
            <a:r>
              <a:rPr lang="es-ES" sz="1600" dirty="0"/>
              <a:t>, Anthony (1990): </a:t>
            </a:r>
            <a:r>
              <a:rPr lang="es-ES" sz="1600" i="1" dirty="0"/>
              <a:t>Consecuencias de la modernidad</a:t>
            </a:r>
            <a:r>
              <a:rPr lang="es-ES" sz="1600" dirty="0"/>
              <a:t>. Madrid, Alianza.</a:t>
            </a:r>
            <a:endParaRPr lang="es-AR" sz="1600" dirty="0"/>
          </a:p>
          <a:p>
            <a:pPr marL="355600" indent="-355600">
              <a:spcBef>
                <a:spcPts val="0"/>
              </a:spcBef>
            </a:pPr>
            <a:r>
              <a:rPr lang="es-ES_tradnl" sz="1600" dirty="0"/>
              <a:t>Herrero, Ana Carolina; Claudia E. </a:t>
            </a:r>
            <a:r>
              <a:rPr lang="es-ES_tradnl" sz="1600" dirty="0" err="1"/>
              <a:t>Natenzon</a:t>
            </a:r>
            <a:r>
              <a:rPr lang="es-ES_tradnl" sz="1600" dirty="0"/>
              <a:t> y Mariela Lorena Miño (2018) </a:t>
            </a:r>
            <a:r>
              <a:rPr lang="es-ES_tradnl" sz="1600" i="1" dirty="0"/>
              <a:t>Análisis de la Vulnerabilidad Social, Amenazas y Riegos frente al Cambio Climático en el Aglomerado Gran Buenos Aires. </a:t>
            </a:r>
            <a:r>
              <a:rPr lang="es-ES_tradnl" sz="1600" dirty="0"/>
              <a:t>En: Proyecto AGBA Resiliente. Buenos Aires, Programa de Ciudades – CIPPEC; Documento de Trabajo N° 172, 105 p. Versión digital en: https://www.cippec.org/wp-content/uploads/2018/10/DT-172-CDS-Vulnerabilidad-social-amenazas-y-riesgos-frente-al-cambio-clim%C3%A1tico-Herrero-Natenzon-Mi%C3%B1o-septiembre-2018.pdf</a:t>
            </a:r>
            <a:endParaRPr lang="es-AR" sz="1600" dirty="0"/>
          </a:p>
          <a:p>
            <a:pPr marL="355600" indent="-355600">
              <a:spcBef>
                <a:spcPts val="0"/>
              </a:spcBef>
            </a:pPr>
            <a:r>
              <a:rPr lang="es-AR" sz="1600" dirty="0" err="1"/>
              <a:t>Herzer</a:t>
            </a:r>
            <a:r>
              <a:rPr lang="es-AR" sz="1600" dirty="0"/>
              <a:t>, Hilda et. al. (2002) </a:t>
            </a:r>
            <a:r>
              <a:rPr lang="es-AR" sz="1600" i="1" dirty="0"/>
              <a:t>Convivir con el riesgo o la gestión del riesgo</a:t>
            </a:r>
            <a:r>
              <a:rPr lang="es-AR" sz="1600" dirty="0"/>
              <a:t>. Versión digital en: </a:t>
            </a:r>
            <a:r>
              <a:rPr lang="es-AR" sz="1600" dirty="0">
                <a:hlinkClick r:id="rId3"/>
              </a:rPr>
              <a:t>https://</a:t>
            </a:r>
            <a:r>
              <a:rPr lang="es-AR" sz="1600" dirty="0" smtClean="0">
                <a:hlinkClick r:id="rId3"/>
              </a:rPr>
              <a:t>www.researchgate.net/publication/237638971_CONVIVIR_CON_EL_RIESGO_O_LA_GESTION_DEL_RIESGO1</a:t>
            </a:r>
            <a:endParaRPr lang="es-AR" sz="1600" dirty="0" smtClean="0"/>
          </a:p>
          <a:p>
            <a:pPr marL="355600" indent="-355600">
              <a:spcBef>
                <a:spcPts val="0"/>
              </a:spcBef>
            </a:pPr>
            <a:r>
              <a:rPr lang="es-AR" sz="1600" dirty="0" smtClean="0"/>
              <a:t>Narváez</a:t>
            </a:r>
            <a:r>
              <a:rPr lang="es-AR" sz="1600" dirty="0"/>
              <a:t>, Lizardo; Allan </a:t>
            </a:r>
            <a:r>
              <a:rPr lang="es-AR" sz="1600" dirty="0" err="1"/>
              <a:t>Lavell</a:t>
            </a:r>
            <a:r>
              <a:rPr lang="es-AR" sz="1600" dirty="0"/>
              <a:t> y Gustavo Pérez Ortega (2009) La gestión de riesgo de desastres. Un enfoque basado en procesos. San Isidro, Proyecto PREDECAN – Comunidad Andina; 106 p. Versión digital en:  </a:t>
            </a:r>
            <a:r>
              <a:rPr lang="es-AR" sz="1600" dirty="0">
                <a:hlinkClick r:id="rId4"/>
              </a:rPr>
              <a:t>http://</a:t>
            </a:r>
            <a:r>
              <a:rPr lang="es-AR" sz="1600" dirty="0" smtClean="0">
                <a:hlinkClick r:id="rId4"/>
              </a:rPr>
              <a:t>www.comunidadandina.org/predecan/doc/libros/PROCESOS_ok.pdf</a:t>
            </a:r>
            <a:endParaRPr lang="es-AR" sz="1600" dirty="0" smtClean="0"/>
          </a:p>
        </p:txBody>
      </p:sp>
    </p:spTree>
    <p:extLst>
      <p:ext uri="{BB962C8B-B14F-4D97-AF65-F5344CB8AC3E}">
        <p14:creationId xmlns:p14="http://schemas.microsoft.com/office/powerpoint/2010/main" val="1455092321"/>
      </p:ext>
    </p:extLst>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03.png"/>
          <p:cNvPicPr>
            <a:picLocks noChangeAspect="1"/>
          </p:cNvPicPr>
          <p:nvPr/>
        </p:nvPicPr>
        <p:blipFill>
          <a:blip r:embed="rId2" cstate="print"/>
          <a:stretch>
            <a:fillRect/>
          </a:stretch>
        </p:blipFill>
        <p:spPr>
          <a:xfrm>
            <a:off x="0" y="1674"/>
            <a:ext cx="9144000" cy="6854653"/>
          </a:xfrm>
          <a:prstGeom prst="rect">
            <a:avLst/>
          </a:prstGeom>
        </p:spPr>
      </p:pic>
      <p:sp>
        <p:nvSpPr>
          <p:cNvPr id="4" name="3 Rectángulo"/>
          <p:cNvSpPr/>
          <p:nvPr/>
        </p:nvSpPr>
        <p:spPr>
          <a:xfrm>
            <a:off x="209329" y="1244338"/>
            <a:ext cx="8687132" cy="5358677"/>
          </a:xfrm>
          <a:prstGeom prst="rect">
            <a:avLst/>
          </a:prstGeom>
        </p:spPr>
        <p:txBody>
          <a:bodyPr wrap="square" lIns="64291" tIns="32146" rIns="64291" bIns="32146">
            <a:spAutoFit/>
          </a:bodyPr>
          <a:lstStyle/>
          <a:p>
            <a:pPr algn="l"/>
            <a:r>
              <a:rPr lang="es-AR" sz="2800" dirty="0" smtClean="0"/>
              <a:t>Bibliografía citada:</a:t>
            </a:r>
          </a:p>
          <a:p>
            <a:pPr algn="l"/>
            <a:endParaRPr lang="es-AR" sz="1400" dirty="0"/>
          </a:p>
          <a:p>
            <a:pPr marL="355600" indent="-355600">
              <a:spcBef>
                <a:spcPts val="0"/>
              </a:spcBef>
            </a:pPr>
            <a:endParaRPr lang="es-AR" altLang="es-AR" sz="1400" dirty="0"/>
          </a:p>
          <a:p>
            <a:pPr marL="266700" indent="-266700">
              <a:spcBef>
                <a:spcPts val="0"/>
              </a:spcBef>
            </a:pPr>
            <a:r>
              <a:rPr lang="es-AR" altLang="es-AR" sz="1600" dirty="0"/>
              <a:t>IPCC-SREX (2012) </a:t>
            </a:r>
            <a:r>
              <a:rPr lang="es-AR" altLang="es-AR" sz="1600" i="1" dirty="0"/>
              <a:t>Informe especial sobre la gestión de los riesgos de fenómenos meteorológicos extremos y desastres para mejorar la adaptación al cambio climático. Resumen para responsables de polític</a:t>
            </a:r>
            <a:r>
              <a:rPr lang="es-AR" altLang="es-AR" sz="1600" dirty="0"/>
              <a:t>as. Cambridge </a:t>
            </a:r>
            <a:r>
              <a:rPr lang="es-AR" altLang="es-AR" sz="1600" dirty="0" err="1"/>
              <a:t>University</a:t>
            </a:r>
            <a:r>
              <a:rPr lang="es-AR" altLang="es-AR" sz="1600" dirty="0"/>
              <a:t> Press,1-19. Versión digital: https://www.ipcc.ch/site/assets/uploads/2018/03/SREX_FD_SPM_final-2.pdf</a:t>
            </a:r>
          </a:p>
          <a:p>
            <a:pPr marL="266700" indent="-266700">
              <a:spcBef>
                <a:spcPts val="0"/>
              </a:spcBef>
            </a:pPr>
            <a:r>
              <a:rPr lang="es-AR" altLang="es-AR" sz="1600" dirty="0" err="1" smtClean="0"/>
              <a:t>Natenzon</a:t>
            </a:r>
            <a:r>
              <a:rPr lang="es-AR" altLang="es-AR" sz="1600" dirty="0"/>
              <a:t>, Claudia E. (2015) “Vulnerabilidad Social, Amenaza y Riesgo frente al Cambio Climático”. En: </a:t>
            </a:r>
            <a:r>
              <a:rPr lang="es-AR" altLang="es-AR" sz="1600" i="1" dirty="0"/>
              <a:t>Proyecto Tercera Comunicación Nacional sobre Cambio Climático a la Convención Marco de las Naciones Unidas sobre Cambio Climático</a:t>
            </a:r>
            <a:r>
              <a:rPr lang="es-AR" altLang="es-AR" sz="1600" dirty="0"/>
              <a:t>. </a:t>
            </a:r>
            <a:r>
              <a:rPr lang="es-AR" altLang="es-AR" sz="1600" dirty="0" err="1"/>
              <a:t>SAyDS</a:t>
            </a:r>
            <a:r>
              <a:rPr lang="es-AR" altLang="es-AR" sz="1600" dirty="0"/>
              <a:t>/ Banco Mundial, Donación N° AR TF098640. Buenos Aires, marzo a junio. Versión digital en: https://www.argentina.gob.ar/ambiente/sustentabilidad/cambioclimatico/comunicacionnacional/tercera/adaptacion-vulnerabilidad</a:t>
            </a:r>
          </a:p>
          <a:p>
            <a:pPr marL="266700" indent="-266700">
              <a:spcBef>
                <a:spcPts val="0"/>
              </a:spcBef>
            </a:pPr>
            <a:r>
              <a:rPr lang="es-AR" altLang="es-AR" sz="1600" dirty="0" err="1"/>
              <a:t>Natenzon</a:t>
            </a:r>
            <a:r>
              <a:rPr lang="es-AR" altLang="es-AR" sz="1600" dirty="0"/>
              <a:t>, Claudia E. (2018a) </a:t>
            </a:r>
            <a:r>
              <a:rPr lang="es-AR" altLang="es-AR" sz="1600" i="1" dirty="0"/>
              <a:t>Mapa de vulnerabilidad social en la Ciudad Autónoma de Buenos Aires</a:t>
            </a:r>
            <a:r>
              <a:rPr lang="es-AR" altLang="es-AR" sz="1600" dirty="0"/>
              <a:t>. CABA, marzo; informe de 122 p., anexos 28 p. salidas gráficas de los mapas que componen el atlas y las bases de datos en formato Excel y SIG.</a:t>
            </a:r>
          </a:p>
          <a:p>
            <a:pPr marL="266700" indent="-266700">
              <a:spcBef>
                <a:spcPts val="0"/>
              </a:spcBef>
            </a:pPr>
            <a:r>
              <a:rPr lang="es-AR" sz="1600" dirty="0" err="1"/>
              <a:t>Natenzon</a:t>
            </a:r>
            <a:r>
              <a:rPr lang="es-AR" sz="1600" dirty="0"/>
              <a:t>, Claudia E. (2018b). </a:t>
            </a:r>
            <a:r>
              <a:rPr lang="es-ES_tradnl" sz="1600" i="1" dirty="0"/>
              <a:t>Proyecto de Cooperación Técnica internacional para el desarrollo de un estudio comparativo de las condiciones de vulnerabilidad social entre Brasil y Argentina, y su relación con los desastres naturales</a:t>
            </a:r>
            <a:r>
              <a:rPr lang="es-ES_tradnl" sz="1600" dirty="0"/>
              <a:t>. Buenos Aires – Recife, FUNDAJ-UNESCO; Tomo I: Informe final, 92 p., Tomo II: Anexos: 44 p. Versión digital en: https://</a:t>
            </a:r>
            <a:r>
              <a:rPr lang="es-ES_tradnl" sz="1600" dirty="0" smtClean="0"/>
              <a:t>www.fundaj.gov.br/index.php/unesco-vulnerabilidade-social</a:t>
            </a:r>
            <a:endParaRPr lang="es-AR" altLang="es-AR" sz="1600" dirty="0"/>
          </a:p>
        </p:txBody>
      </p:sp>
    </p:spTree>
    <p:extLst>
      <p:ext uri="{BB962C8B-B14F-4D97-AF65-F5344CB8AC3E}">
        <p14:creationId xmlns:p14="http://schemas.microsoft.com/office/powerpoint/2010/main" val="759161095"/>
      </p:ext>
    </p:extLst>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2 Imagen" descr="03.png"/>
          <p:cNvPicPr>
            <a:picLocks noChangeAspect="1"/>
          </p:cNvPicPr>
          <p:nvPr/>
        </p:nvPicPr>
        <p:blipFill>
          <a:blip r:embed="rId3" cstate="print"/>
          <a:stretch>
            <a:fillRect/>
          </a:stretch>
        </p:blipFill>
        <p:spPr>
          <a:xfrm>
            <a:off x="0" y="1674"/>
            <a:ext cx="9144000" cy="6854653"/>
          </a:xfrm>
          <a:prstGeom prst="rect">
            <a:avLst/>
          </a:prstGeom>
        </p:spPr>
      </p:pic>
      <p:sp>
        <p:nvSpPr>
          <p:cNvPr id="79874" name="Rectangle 2"/>
          <p:cNvSpPr>
            <a:spLocks noGrp="1" noChangeArrowheads="1"/>
          </p:cNvSpPr>
          <p:nvPr>
            <p:ph type="body" idx="4294967295"/>
          </p:nvPr>
        </p:nvSpPr>
        <p:spPr>
          <a:xfrm>
            <a:off x="457200" y="1412776"/>
            <a:ext cx="8229600" cy="5113338"/>
          </a:xfrm>
        </p:spPr>
        <p:txBody>
          <a:bodyPr/>
          <a:lstStyle/>
          <a:p>
            <a:pPr algn="ctr" eaLnBrk="1" hangingPunct="1">
              <a:lnSpc>
                <a:spcPct val="90000"/>
              </a:lnSpc>
              <a:buFontTx/>
              <a:buNone/>
            </a:pPr>
            <a:r>
              <a:rPr lang="es-ES" altLang="es-AR" sz="6600" dirty="0" smtClean="0">
                <a:latin typeface="Monotype Corsiva" pitchFamily="66" charset="0"/>
              </a:rPr>
              <a:t>~ Prevenir es posible ~</a:t>
            </a:r>
          </a:p>
          <a:p>
            <a:pPr algn="ctr" eaLnBrk="1" hangingPunct="1">
              <a:lnSpc>
                <a:spcPct val="90000"/>
              </a:lnSpc>
              <a:buFontTx/>
              <a:buNone/>
            </a:pPr>
            <a:endParaRPr lang="es-ES" altLang="es-AR" sz="4800" dirty="0" smtClean="0">
              <a:solidFill>
                <a:srgbClr val="FF0000"/>
              </a:solidFill>
            </a:endParaRPr>
          </a:p>
          <a:p>
            <a:pPr algn="ctr" eaLnBrk="1" hangingPunct="1">
              <a:lnSpc>
                <a:spcPct val="90000"/>
              </a:lnSpc>
              <a:buFontTx/>
              <a:buNone/>
            </a:pPr>
            <a:r>
              <a:rPr lang="es-ES" altLang="es-AR" sz="6600" dirty="0" smtClean="0">
                <a:solidFill>
                  <a:srgbClr val="FF0000"/>
                </a:solidFill>
                <a:latin typeface="Monotype Corsiva" pitchFamily="66" charset="0"/>
              </a:rPr>
              <a:t>¡Muchas gracias!</a:t>
            </a:r>
          </a:p>
          <a:p>
            <a:pPr algn="ctr" eaLnBrk="1" hangingPunct="1">
              <a:lnSpc>
                <a:spcPct val="90000"/>
              </a:lnSpc>
              <a:buFontTx/>
              <a:buNone/>
            </a:pPr>
            <a:endParaRPr lang="es-AR" altLang="es-AR" sz="4000" dirty="0" smtClean="0">
              <a:solidFill>
                <a:schemeClr val="accent2"/>
              </a:solidFill>
            </a:endParaRPr>
          </a:p>
          <a:p>
            <a:pPr algn="ctr" eaLnBrk="1" hangingPunct="1">
              <a:lnSpc>
                <a:spcPct val="90000"/>
              </a:lnSpc>
              <a:buFontTx/>
              <a:buNone/>
            </a:pPr>
            <a:endParaRPr lang="es-AR" altLang="es-AR" sz="4000" dirty="0" smtClean="0">
              <a:solidFill>
                <a:schemeClr val="accent2"/>
              </a:solidFill>
            </a:endParaRPr>
          </a:p>
          <a:p>
            <a:pPr algn="ctr" eaLnBrk="1" hangingPunct="1">
              <a:lnSpc>
                <a:spcPct val="90000"/>
              </a:lnSpc>
              <a:buFontTx/>
              <a:buNone/>
            </a:pPr>
            <a:r>
              <a:rPr lang="es-AR" altLang="es-AR" sz="4000" dirty="0" smtClean="0">
                <a:solidFill>
                  <a:schemeClr val="accent2"/>
                </a:solidFill>
              </a:rPr>
              <a:t>www.pirna.com.ar</a:t>
            </a:r>
          </a:p>
          <a:p>
            <a:pPr algn="ctr" eaLnBrk="1" hangingPunct="1">
              <a:lnSpc>
                <a:spcPct val="90000"/>
              </a:lnSpc>
              <a:buFontTx/>
              <a:buNone/>
            </a:pPr>
            <a:r>
              <a:rPr lang="es-ES" altLang="es-AR" sz="1400" dirty="0" smtClean="0">
                <a:latin typeface="Monotype Corsiva" pitchFamily="66" charset="0"/>
              </a:rPr>
              <a:t>SE AUTORIZA SU USO CITANDO LA FUENTE</a:t>
            </a:r>
            <a:endParaRPr lang="es-AR" altLang="es-AR" sz="1400" dirty="0" smtClean="0">
              <a:latin typeface="Monotype Corsiva"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3240</TotalTime>
  <Words>5717</Words>
  <Application>Microsoft Office PowerPoint</Application>
  <PresentationFormat>Presentación en pantalla (4:3)</PresentationFormat>
  <Paragraphs>777</Paragraphs>
  <Slides>98</Slides>
  <Notes>8</Notes>
  <HiddenSlides>0</HiddenSlides>
  <MMClips>0</MMClips>
  <ScaleCrop>false</ScaleCrop>
  <HeadingPairs>
    <vt:vector size="4" baseType="variant">
      <vt:variant>
        <vt:lpstr>Tema</vt:lpstr>
      </vt:variant>
      <vt:variant>
        <vt:i4>2</vt:i4>
      </vt:variant>
      <vt:variant>
        <vt:lpstr>Títulos de diapositiva</vt:lpstr>
      </vt:variant>
      <vt:variant>
        <vt:i4>98</vt:i4>
      </vt:variant>
    </vt:vector>
  </HeadingPairs>
  <TitlesOfParts>
    <vt:vector size="100" baseType="lpstr">
      <vt:lpstr>Diseño predeterminado</vt:lpstr>
      <vt:lpstr>Tema de Office</vt:lpstr>
      <vt:lpstr>Presentación de PowerPoint</vt:lpstr>
      <vt:lpstr>Presentación de PowerPoint</vt:lpstr>
      <vt:lpstr>Presentación de PowerPoint</vt:lpstr>
      <vt:lpstr>Presentación de PowerPoint</vt:lpstr>
      <vt:lpstr>RIESGO COMO  TEORÍA DEL DESARROLLO </vt:lpstr>
      <vt:lpstr>RIESGO</vt:lpstr>
      <vt:lpstr>CATASTROFE</vt:lpstr>
      <vt:lpstr>CATASTROFE:</vt:lpstr>
      <vt:lpstr>Catástrofes y componentes del riesgo</vt:lpstr>
      <vt:lpstr>Componentes del riesgo</vt:lpstr>
      <vt:lpstr>Riesgo y Catástrofes: Componentes</vt:lpstr>
      <vt:lpstr>Presentación de PowerPoint</vt:lpstr>
      <vt:lpstr>¿Cómo se evalúa el riesgo?</vt:lpstr>
      <vt:lpstr>Presentación de PowerPoint</vt:lpstr>
      <vt:lpstr>VS y campos de estudio</vt:lpstr>
      <vt:lpstr>Aspectos conceptuales: Vulnerabilidad social</vt:lpstr>
      <vt:lpstr>Vulnerabilidad social</vt:lpstr>
      <vt:lpstr>Vulnerabilidad social</vt:lpstr>
      <vt:lpstr>En síntesis:  La vulnerabilidad social es la  componente clave  del riesgo</vt:lpstr>
      <vt:lpstr>Presentación de PowerPoint</vt:lpstr>
      <vt:lpstr>Cuestiones Metodológicas </vt:lpstr>
      <vt:lpstr>Presentación de PowerPoint</vt:lpstr>
      <vt:lpstr>Premisas metodológicas</vt:lpstr>
      <vt:lpstr>Premisas de la información</vt:lpstr>
      <vt:lpstr>Algunas limitaciones de los IVS</vt:lpstr>
      <vt:lpstr>IVSD - Versión 2015: </vt:lpstr>
      <vt:lpstr>IVSD: Pertinencia de los  indicadores elegidos</vt:lpstr>
      <vt:lpstr>Presentación de PowerPoint</vt:lpstr>
      <vt:lpstr>Presentación de PowerPoint</vt:lpstr>
      <vt:lpstr>Presentación de PowerPoint</vt:lpstr>
      <vt:lpstr>Aspectos del contexto a considerar en cada caso</vt:lpstr>
      <vt:lpstr>Algunas técnicas cualitativas</vt:lpstr>
      <vt:lpstr>Tipología de actores sociales</vt:lpstr>
      <vt:lpstr>Entrevista en profundidad</vt:lpstr>
      <vt:lpstr>Tipos de entrevistas</vt:lpstr>
      <vt:lpstr>Análisis institucional y normativo</vt:lpstr>
      <vt:lpstr>Análisis de redes sociales</vt:lpstr>
      <vt:lpstr>Análisis de redes sociales</vt:lpstr>
      <vt:lpstr>Ejemplo 1 – Nivel nacional por Provincias</vt:lpstr>
      <vt:lpstr>Presentación de PowerPoint</vt:lpstr>
      <vt:lpstr>Resultados para Argentina</vt:lpstr>
      <vt:lpstr>Mapas del IVSD</vt:lpstr>
      <vt:lpstr>Presentación de PowerPoint</vt:lpstr>
      <vt:lpstr> Ejemplo 2 – Nivel nacional  por Departamentos/ Partidos</vt:lpstr>
      <vt:lpstr>IVSD en comparación con NBI por Departamentos/ Partidos</vt:lpstr>
      <vt:lpstr>Presentación de PowerPoint</vt:lpstr>
      <vt:lpstr>Links de interés:</vt:lpstr>
      <vt:lpstr>A. IVSD 2015</vt:lpstr>
      <vt:lpstr>Procesamiento de datos para VS</vt:lpstr>
      <vt:lpstr>Elaboración del IVSD de síntesis</vt:lpstr>
      <vt:lpstr>Resultado: Atlas de Vulnerabilidad Social frente a CC (172 mapas + 14 mapas temáticos + base de aspectos socioeconómicos años 2001 y 2010</vt:lpstr>
      <vt:lpstr>B. Índices CIMA por departamentos</vt:lpstr>
      <vt:lpstr>C. Riesgo en Argentina  por CC</vt:lpstr>
      <vt:lpstr>Ej. matriz de riesgo </vt:lpstr>
      <vt:lpstr>RESULTADOS:  Ninguno de los  mapas presenta situaciones de riesgo muy alto.  Con valores altos de riesgo se encuentran: - CDD: en centro – norte del país: 2 deptos en Salta, 4 en Tucumán, 3 en Formosa, 1 en Chaco, 3 en S. del Estero,  2 en Córdoba y 1 en San Juan.   - WSDI: ubicados en el norte y noreste del país  - R95pT: 6 en riesgo alto: 1 en Santa Fe (Gral. López), 1 en Corrientes (Goya), 1 en Formosa (Pilcomayo), 2 en Salta (Gral. San Martín y Rivadavia) y 1 en San Juan (Rawson).</vt:lpstr>
      <vt:lpstr>CABA  Dirección General de Gestión Estratégica,  Coordinación del Programa “Buenos Aires Resiliente”  Contacto http://www.buenosaires.gob.ar/resiliencia secretariageneral@buenosaires.gob.ar   Edición Septiembre 2018</vt:lpstr>
      <vt:lpstr>Presentación de PowerPoint</vt:lpstr>
      <vt:lpstr>Presentación de PowerPoint</vt:lpstr>
      <vt:lpstr>Peligrosidad por focos de  calor superficial-FCS</vt:lpstr>
      <vt:lpstr>Presentación de PowerPoint</vt:lpstr>
      <vt:lpstr>FCS: Aspectos atenuantes</vt:lpstr>
      <vt:lpstr>Matriz de Riesgo por FCS</vt:lpstr>
      <vt:lpstr>Presentación de PowerPoint</vt:lpstr>
      <vt:lpstr>Vulnerabilidades específicas por FCS</vt:lpstr>
      <vt:lpstr>Vulnerabilidades específicas x FCS: Algunos resultados</vt:lpstr>
      <vt:lpstr>Riesgo e incertidumbre: Ej. de propuestas de políticas</vt:lpstr>
      <vt:lpstr>Presentación de PowerPoint</vt:lpstr>
      <vt:lpstr>INSTITUCIONES</vt:lpstr>
      <vt:lpstr>Vulnerabilidad social  e instituciones</vt:lpstr>
      <vt:lpstr>Presentación de PowerPoint</vt:lpstr>
      <vt:lpstr>Instituciones e incertidumbre</vt:lpstr>
      <vt:lpstr>INSTITUCIONES Y GESTION</vt:lpstr>
      <vt:lpstr> Gestionar el riesgo es  anticipar el futuro </vt:lpstr>
      <vt:lpstr>Aportes de una gestión del riesgo</vt:lpstr>
      <vt:lpstr>Contradicciones  de la VS en la GRD</vt:lpstr>
      <vt:lpstr>Presentación de PowerPoint</vt:lpstr>
      <vt:lpstr>Dos casos de GRD</vt:lpstr>
      <vt:lpstr>Riesgo, incertidumbre y ciencia</vt:lpstr>
      <vt:lpstr>Propongo dos vías de acción para el cambio, de las múltiples posibles:</vt:lpstr>
      <vt:lpstr>DIAGNOSTICO</vt:lpstr>
      <vt:lpstr>GESTION PARTICIPATIVA</vt:lpstr>
      <vt:lpstr>Presentación de PowerPoint</vt:lpstr>
      <vt:lpstr>Se “descubre” la relación CC - GRD</vt:lpstr>
      <vt:lpstr>Marco conceptual del SREX</vt:lpstr>
      <vt:lpstr>PROBLEMAS: Escalas de tiempo y espacio distintas</vt:lpstr>
      <vt:lpstr>Relaciones CC - GRD </vt:lpstr>
      <vt:lpstr>3.1. Visión estratégica y prospectiva:</vt:lpstr>
      <vt:lpstr>  Matriz de riesgo de la Región XXXXXX  </vt:lpstr>
      <vt:lpstr>Presentación de PowerPoint</vt:lpstr>
      <vt:lpstr>3.2. Cambio de escala:  Ejemplo de la CABA</vt:lpstr>
      <vt:lpstr>Mapa del IVSD-Síntesis</vt:lpstr>
      <vt:lpstr>La CABA en contexto</vt:lpstr>
      <vt:lpstr>Presentación de PowerPoint</vt:lpstr>
      <vt:lpstr>EL GRAN DESAFIO</vt:lpstr>
      <vt:lpstr>Presentación de PowerPoint</vt:lpstr>
      <vt:lpstr>Presentación de PowerPoint</vt:lpstr>
      <vt:lpstr>Presentación de PowerPoint</vt:lpstr>
      <vt:lpstr>Presentación de PowerPoint</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Catástrofes, vulnerabilidad social y cambio climático. Una aproximación desde el riesgo ambiental</dc:title>
  <dc:creator>claudia</dc:creator>
  <cp:lastModifiedBy>claudia</cp:lastModifiedBy>
  <cp:revision>392</cp:revision>
  <cp:lastPrinted>2019-08-23T18:02:29Z</cp:lastPrinted>
  <dcterms:created xsi:type="dcterms:W3CDTF">2009-05-08T18:45:36Z</dcterms:created>
  <dcterms:modified xsi:type="dcterms:W3CDTF">2019-09-11T14:37:45Z</dcterms:modified>
</cp:coreProperties>
</file>