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16" r:id="rId3"/>
    <p:sldId id="479" r:id="rId4"/>
    <p:sldId id="465" r:id="rId5"/>
    <p:sldId id="467" r:id="rId6"/>
    <p:sldId id="468" r:id="rId7"/>
    <p:sldId id="492" r:id="rId8"/>
    <p:sldId id="469" r:id="rId9"/>
    <p:sldId id="472" r:id="rId10"/>
    <p:sldId id="480" r:id="rId11"/>
    <p:sldId id="484" r:id="rId12"/>
    <p:sldId id="481" r:id="rId13"/>
    <p:sldId id="482" r:id="rId14"/>
    <p:sldId id="488" r:id="rId15"/>
    <p:sldId id="497" r:id="rId16"/>
    <p:sldId id="487" r:id="rId17"/>
    <p:sldId id="489" r:id="rId18"/>
    <p:sldId id="490" r:id="rId19"/>
    <p:sldId id="493" r:id="rId20"/>
    <p:sldId id="491" r:id="rId21"/>
    <p:sldId id="494" r:id="rId22"/>
    <p:sldId id="495" r:id="rId23"/>
    <p:sldId id="496" r:id="rId24"/>
    <p:sldId id="403" r:id="rId25"/>
    <p:sldId id="438" r:id="rId2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C8F"/>
    <a:srgbClr val="FFFFFF"/>
    <a:srgbClr val="F8F8F8"/>
    <a:srgbClr val="000000"/>
    <a:srgbClr val="FEC2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137" autoAdjust="0"/>
  </p:normalViewPr>
  <p:slideViewPr>
    <p:cSldViewPr snapToGrid="0">
      <p:cViewPr varScale="1">
        <p:scale>
          <a:sx n="57" d="100"/>
          <a:sy n="57" d="100"/>
        </p:scale>
        <p:origin x="1038" y="72"/>
      </p:cViewPr>
      <p:guideLst/>
    </p:cSldViewPr>
  </p:slideViewPr>
  <p:notesTextViewPr>
    <p:cViewPr>
      <p:scale>
        <a:sx n="125" d="100"/>
        <a:sy n="125" d="100"/>
      </p:scale>
      <p:origin x="0" y="0"/>
    </p:cViewPr>
  </p:notesTextViewPr>
  <p:sorterViewPr>
    <p:cViewPr>
      <p:scale>
        <a:sx n="57" d="100"/>
        <a:sy n="57" d="100"/>
      </p:scale>
      <p:origin x="0" y="-3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4B7F6-1FFB-4965-9F18-BD61CD0BA81A}"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s-AR"/>
        </a:p>
      </dgm:t>
    </dgm:pt>
    <dgm:pt modelId="{B3C2E901-33C7-42E8-ADC0-4E5CDA05E07D}">
      <dgm:prSet phldrT="[Texto]"/>
      <dgm:spPr/>
      <dgm:t>
        <a:bodyPr/>
        <a:lstStyle/>
        <a:p>
          <a:r>
            <a:rPr lang="es-ES" dirty="0" smtClean="0"/>
            <a:t>2009</a:t>
          </a:r>
          <a:endParaRPr lang="es-AR" dirty="0"/>
        </a:p>
      </dgm:t>
    </dgm:pt>
    <dgm:pt modelId="{B8E8338C-40EB-4E6F-BED4-E2F7B7C46C9C}" type="parTrans" cxnId="{3DCA2EC1-E453-4785-8340-F5B52822B9CF}">
      <dgm:prSet/>
      <dgm:spPr/>
      <dgm:t>
        <a:bodyPr/>
        <a:lstStyle/>
        <a:p>
          <a:endParaRPr lang="es-AR"/>
        </a:p>
      </dgm:t>
    </dgm:pt>
    <dgm:pt modelId="{B36733B0-2949-4970-B2E8-EA0A67ABB475}" type="sibTrans" cxnId="{3DCA2EC1-E453-4785-8340-F5B52822B9CF}">
      <dgm:prSet/>
      <dgm:spPr/>
      <dgm:t>
        <a:bodyPr/>
        <a:lstStyle/>
        <a:p>
          <a:endParaRPr lang="es-AR"/>
        </a:p>
      </dgm:t>
    </dgm:pt>
    <dgm:pt modelId="{1AF0D047-4B79-4626-9E36-E89563C933CA}">
      <dgm:prSet phldrT="[Texto]"/>
      <dgm:spPr/>
      <dgm:t>
        <a:bodyPr/>
        <a:lstStyle/>
        <a:p>
          <a:r>
            <a:rPr lang="es-ES" dirty="0" smtClean="0"/>
            <a:t>2010</a:t>
          </a:r>
          <a:endParaRPr lang="es-AR" dirty="0"/>
        </a:p>
      </dgm:t>
    </dgm:pt>
    <dgm:pt modelId="{6075E0D9-D3CC-46CF-BE24-FB6C8E3DE85E}" type="parTrans" cxnId="{A7DE3B6A-FAB0-4406-B70F-2DBDC05759D2}">
      <dgm:prSet/>
      <dgm:spPr/>
      <dgm:t>
        <a:bodyPr/>
        <a:lstStyle/>
        <a:p>
          <a:endParaRPr lang="es-AR"/>
        </a:p>
      </dgm:t>
    </dgm:pt>
    <dgm:pt modelId="{5B44F358-FAF2-47F6-839B-646F223508BF}" type="sibTrans" cxnId="{A7DE3B6A-FAB0-4406-B70F-2DBDC05759D2}">
      <dgm:prSet/>
      <dgm:spPr/>
      <dgm:t>
        <a:bodyPr/>
        <a:lstStyle/>
        <a:p>
          <a:endParaRPr lang="es-AR"/>
        </a:p>
      </dgm:t>
    </dgm:pt>
    <dgm:pt modelId="{CB7F8AB8-5851-4B7A-9CC0-40FAF07ECC9F}">
      <dgm:prSet phldrT="[Texto]"/>
      <dgm:spPr/>
      <dgm:t>
        <a:bodyPr/>
        <a:lstStyle/>
        <a:p>
          <a:r>
            <a:rPr lang="es-ES" dirty="0" smtClean="0"/>
            <a:t>2011</a:t>
          </a:r>
          <a:endParaRPr lang="es-AR" dirty="0"/>
        </a:p>
      </dgm:t>
    </dgm:pt>
    <dgm:pt modelId="{A75B5195-1BD9-4C59-B103-70DB8C582926}" type="parTrans" cxnId="{281200F8-7A59-4ADC-98D1-3351AB4EAE98}">
      <dgm:prSet/>
      <dgm:spPr/>
      <dgm:t>
        <a:bodyPr/>
        <a:lstStyle/>
        <a:p>
          <a:endParaRPr lang="es-AR"/>
        </a:p>
      </dgm:t>
    </dgm:pt>
    <dgm:pt modelId="{0FD71F8D-F600-4632-8C52-EA7A43D5AEF1}" type="sibTrans" cxnId="{281200F8-7A59-4ADC-98D1-3351AB4EAE98}">
      <dgm:prSet/>
      <dgm:spPr/>
      <dgm:t>
        <a:bodyPr/>
        <a:lstStyle/>
        <a:p>
          <a:endParaRPr lang="es-AR"/>
        </a:p>
      </dgm:t>
    </dgm:pt>
    <dgm:pt modelId="{D1C601C2-1333-4BA8-9C78-41DAE4F5F9ED}">
      <dgm:prSet/>
      <dgm:spPr/>
      <dgm:t>
        <a:bodyPr/>
        <a:lstStyle/>
        <a:p>
          <a:r>
            <a:rPr lang="es-ES" smtClean="0"/>
            <a:t>Congreso mundial del Clima</a:t>
          </a:r>
          <a:endParaRPr lang="es-AR"/>
        </a:p>
      </dgm:t>
    </dgm:pt>
    <dgm:pt modelId="{328BAAEF-A2DE-4200-8748-D36D06CFF706}" type="parTrans" cxnId="{10F27D79-8613-4909-ABEF-2F12EDD0D593}">
      <dgm:prSet/>
      <dgm:spPr/>
      <dgm:t>
        <a:bodyPr/>
        <a:lstStyle/>
        <a:p>
          <a:endParaRPr lang="es-AR"/>
        </a:p>
      </dgm:t>
    </dgm:pt>
    <dgm:pt modelId="{D655CF65-5505-45AF-AD8F-586A0BD21505}" type="sibTrans" cxnId="{10F27D79-8613-4909-ABEF-2F12EDD0D593}">
      <dgm:prSet/>
      <dgm:spPr/>
      <dgm:t>
        <a:bodyPr/>
        <a:lstStyle/>
        <a:p>
          <a:endParaRPr lang="es-AR"/>
        </a:p>
      </dgm:t>
    </dgm:pt>
    <dgm:pt modelId="{A9222ED1-02D9-4F13-BE1E-D9401F7E32E0}">
      <dgm:prSet/>
      <dgm:spPr/>
      <dgm:t>
        <a:bodyPr/>
        <a:lstStyle/>
        <a:p>
          <a:r>
            <a:rPr lang="es-ES" dirty="0" smtClean="0"/>
            <a:t>Grupo de expertos de alto nivel </a:t>
          </a:r>
          <a:endParaRPr lang="es-AR" dirty="0"/>
        </a:p>
      </dgm:t>
    </dgm:pt>
    <dgm:pt modelId="{C0D9A03A-88CD-4032-8730-A569471502BA}" type="parTrans" cxnId="{70560166-01CF-48A9-B8D8-9DF2A1C4BAE9}">
      <dgm:prSet/>
      <dgm:spPr/>
      <dgm:t>
        <a:bodyPr/>
        <a:lstStyle/>
        <a:p>
          <a:endParaRPr lang="es-AR"/>
        </a:p>
      </dgm:t>
    </dgm:pt>
    <dgm:pt modelId="{5D9D265C-9F2F-4EDD-AB63-52F7FE1F75BC}" type="sibTrans" cxnId="{70560166-01CF-48A9-B8D8-9DF2A1C4BAE9}">
      <dgm:prSet/>
      <dgm:spPr/>
      <dgm:t>
        <a:bodyPr/>
        <a:lstStyle/>
        <a:p>
          <a:endParaRPr lang="es-AR"/>
        </a:p>
      </dgm:t>
    </dgm:pt>
    <dgm:pt modelId="{EC0A3628-37D2-4D6E-836D-A8B624C4C788}">
      <dgm:prSet/>
      <dgm:spPr/>
      <dgm:t>
        <a:bodyPr/>
        <a:lstStyle/>
        <a:p>
          <a:r>
            <a:rPr lang="es-ES" dirty="0" smtClean="0"/>
            <a:t>Marco mundial para los servicios climáticos  (MMSC)</a:t>
          </a:r>
          <a:endParaRPr lang="es-AR" dirty="0"/>
        </a:p>
      </dgm:t>
    </dgm:pt>
    <dgm:pt modelId="{1EA05B1E-EFF0-4782-AED6-3DA3F0974C79}" type="parTrans" cxnId="{530050DA-1703-4524-B1D8-1B09D6FFB5CD}">
      <dgm:prSet/>
      <dgm:spPr/>
      <dgm:t>
        <a:bodyPr/>
        <a:lstStyle/>
        <a:p>
          <a:endParaRPr lang="es-AR"/>
        </a:p>
      </dgm:t>
    </dgm:pt>
    <dgm:pt modelId="{85D59DD3-A16D-46D3-87B9-A79EB5FC3A88}" type="sibTrans" cxnId="{530050DA-1703-4524-B1D8-1B09D6FFB5CD}">
      <dgm:prSet/>
      <dgm:spPr/>
      <dgm:t>
        <a:bodyPr/>
        <a:lstStyle/>
        <a:p>
          <a:endParaRPr lang="es-AR"/>
        </a:p>
      </dgm:t>
    </dgm:pt>
    <dgm:pt modelId="{A60119F1-FFE6-4B59-8615-0380AB83B7D7}" type="pres">
      <dgm:prSet presAssocID="{9EA4B7F6-1FFB-4965-9F18-BD61CD0BA81A}" presName="linearFlow" presStyleCnt="0">
        <dgm:presLayoutVars>
          <dgm:dir/>
          <dgm:animLvl val="lvl"/>
          <dgm:resizeHandles val="exact"/>
        </dgm:presLayoutVars>
      </dgm:prSet>
      <dgm:spPr/>
      <dgm:t>
        <a:bodyPr/>
        <a:lstStyle/>
        <a:p>
          <a:endParaRPr lang="es-AR"/>
        </a:p>
      </dgm:t>
    </dgm:pt>
    <dgm:pt modelId="{210062FA-5965-4736-8037-656DA7ED4977}" type="pres">
      <dgm:prSet presAssocID="{B3C2E901-33C7-42E8-ADC0-4E5CDA05E07D}" presName="composite" presStyleCnt="0"/>
      <dgm:spPr/>
    </dgm:pt>
    <dgm:pt modelId="{93C1CE4C-BE23-4888-A2FC-DC38904B97EC}" type="pres">
      <dgm:prSet presAssocID="{B3C2E901-33C7-42E8-ADC0-4E5CDA05E07D}" presName="parTx" presStyleLbl="node1" presStyleIdx="0" presStyleCnt="3">
        <dgm:presLayoutVars>
          <dgm:chMax val="0"/>
          <dgm:chPref val="0"/>
          <dgm:bulletEnabled val="1"/>
        </dgm:presLayoutVars>
      </dgm:prSet>
      <dgm:spPr/>
      <dgm:t>
        <a:bodyPr/>
        <a:lstStyle/>
        <a:p>
          <a:endParaRPr lang="es-AR"/>
        </a:p>
      </dgm:t>
    </dgm:pt>
    <dgm:pt modelId="{C58E1D13-2D57-4560-B26E-63A24A31C9AF}" type="pres">
      <dgm:prSet presAssocID="{B3C2E901-33C7-42E8-ADC0-4E5CDA05E07D}" presName="parSh" presStyleLbl="node1" presStyleIdx="0" presStyleCnt="3"/>
      <dgm:spPr/>
      <dgm:t>
        <a:bodyPr/>
        <a:lstStyle/>
        <a:p>
          <a:endParaRPr lang="es-AR"/>
        </a:p>
      </dgm:t>
    </dgm:pt>
    <dgm:pt modelId="{FEF96A14-C324-4991-9AF8-54199A4F9229}" type="pres">
      <dgm:prSet presAssocID="{B3C2E901-33C7-42E8-ADC0-4E5CDA05E07D}" presName="desTx" presStyleLbl="fgAcc1" presStyleIdx="0" presStyleCnt="3" custScaleX="125026" custScaleY="117617">
        <dgm:presLayoutVars>
          <dgm:bulletEnabled val="1"/>
        </dgm:presLayoutVars>
      </dgm:prSet>
      <dgm:spPr/>
      <dgm:t>
        <a:bodyPr/>
        <a:lstStyle/>
        <a:p>
          <a:endParaRPr lang="es-AR"/>
        </a:p>
      </dgm:t>
    </dgm:pt>
    <dgm:pt modelId="{895F1FB8-F699-45EE-BC1D-A8A8B9F61958}" type="pres">
      <dgm:prSet presAssocID="{B36733B0-2949-4970-B2E8-EA0A67ABB475}" presName="sibTrans" presStyleLbl="sibTrans2D1" presStyleIdx="0" presStyleCnt="2"/>
      <dgm:spPr/>
      <dgm:t>
        <a:bodyPr/>
        <a:lstStyle/>
        <a:p>
          <a:endParaRPr lang="es-AR"/>
        </a:p>
      </dgm:t>
    </dgm:pt>
    <dgm:pt modelId="{8F235E42-8D49-44C0-AA41-5E25D40D9B63}" type="pres">
      <dgm:prSet presAssocID="{B36733B0-2949-4970-B2E8-EA0A67ABB475}" presName="connTx" presStyleLbl="sibTrans2D1" presStyleIdx="0" presStyleCnt="2"/>
      <dgm:spPr/>
      <dgm:t>
        <a:bodyPr/>
        <a:lstStyle/>
        <a:p>
          <a:endParaRPr lang="es-AR"/>
        </a:p>
      </dgm:t>
    </dgm:pt>
    <dgm:pt modelId="{D8A99D16-62AB-46DB-9AEF-FDD1C159814A}" type="pres">
      <dgm:prSet presAssocID="{1AF0D047-4B79-4626-9E36-E89563C933CA}" presName="composite" presStyleCnt="0"/>
      <dgm:spPr/>
    </dgm:pt>
    <dgm:pt modelId="{DB3D4630-D18C-4BDB-8941-36F565532BAC}" type="pres">
      <dgm:prSet presAssocID="{1AF0D047-4B79-4626-9E36-E89563C933CA}" presName="parTx" presStyleLbl="node1" presStyleIdx="0" presStyleCnt="3">
        <dgm:presLayoutVars>
          <dgm:chMax val="0"/>
          <dgm:chPref val="0"/>
          <dgm:bulletEnabled val="1"/>
        </dgm:presLayoutVars>
      </dgm:prSet>
      <dgm:spPr/>
      <dgm:t>
        <a:bodyPr/>
        <a:lstStyle/>
        <a:p>
          <a:endParaRPr lang="es-AR"/>
        </a:p>
      </dgm:t>
    </dgm:pt>
    <dgm:pt modelId="{8EDC3599-15BC-40D4-B2A1-E00E257097CF}" type="pres">
      <dgm:prSet presAssocID="{1AF0D047-4B79-4626-9E36-E89563C933CA}" presName="parSh" presStyleLbl="node1" presStyleIdx="1" presStyleCnt="3"/>
      <dgm:spPr/>
      <dgm:t>
        <a:bodyPr/>
        <a:lstStyle/>
        <a:p>
          <a:endParaRPr lang="es-AR"/>
        </a:p>
      </dgm:t>
    </dgm:pt>
    <dgm:pt modelId="{C760A07E-22B9-43FE-B265-8794D35C984D}" type="pres">
      <dgm:prSet presAssocID="{1AF0D047-4B79-4626-9E36-E89563C933CA}" presName="desTx" presStyleLbl="fgAcc1" presStyleIdx="1" presStyleCnt="3" custScaleX="125026" custScaleY="117617">
        <dgm:presLayoutVars>
          <dgm:bulletEnabled val="1"/>
        </dgm:presLayoutVars>
      </dgm:prSet>
      <dgm:spPr/>
      <dgm:t>
        <a:bodyPr/>
        <a:lstStyle/>
        <a:p>
          <a:endParaRPr lang="es-AR"/>
        </a:p>
      </dgm:t>
    </dgm:pt>
    <dgm:pt modelId="{9DA49EC6-FBEC-4622-A159-4A28B5B445B6}" type="pres">
      <dgm:prSet presAssocID="{5B44F358-FAF2-47F6-839B-646F223508BF}" presName="sibTrans" presStyleLbl="sibTrans2D1" presStyleIdx="1" presStyleCnt="2"/>
      <dgm:spPr/>
      <dgm:t>
        <a:bodyPr/>
        <a:lstStyle/>
        <a:p>
          <a:endParaRPr lang="es-AR"/>
        </a:p>
      </dgm:t>
    </dgm:pt>
    <dgm:pt modelId="{90635B38-F9E2-4BE2-AA33-547E01F04679}" type="pres">
      <dgm:prSet presAssocID="{5B44F358-FAF2-47F6-839B-646F223508BF}" presName="connTx" presStyleLbl="sibTrans2D1" presStyleIdx="1" presStyleCnt="2"/>
      <dgm:spPr/>
      <dgm:t>
        <a:bodyPr/>
        <a:lstStyle/>
        <a:p>
          <a:endParaRPr lang="es-AR"/>
        </a:p>
      </dgm:t>
    </dgm:pt>
    <dgm:pt modelId="{9C41231F-1D17-4F97-A875-E7D36378977F}" type="pres">
      <dgm:prSet presAssocID="{CB7F8AB8-5851-4B7A-9CC0-40FAF07ECC9F}" presName="composite" presStyleCnt="0"/>
      <dgm:spPr/>
    </dgm:pt>
    <dgm:pt modelId="{D0F5BCF5-E97E-4373-A13D-5D8909FD9D06}" type="pres">
      <dgm:prSet presAssocID="{CB7F8AB8-5851-4B7A-9CC0-40FAF07ECC9F}" presName="parTx" presStyleLbl="node1" presStyleIdx="1" presStyleCnt="3">
        <dgm:presLayoutVars>
          <dgm:chMax val="0"/>
          <dgm:chPref val="0"/>
          <dgm:bulletEnabled val="1"/>
        </dgm:presLayoutVars>
      </dgm:prSet>
      <dgm:spPr/>
      <dgm:t>
        <a:bodyPr/>
        <a:lstStyle/>
        <a:p>
          <a:endParaRPr lang="es-AR"/>
        </a:p>
      </dgm:t>
    </dgm:pt>
    <dgm:pt modelId="{37F1D018-DF00-4384-B845-50FA96FCA9F6}" type="pres">
      <dgm:prSet presAssocID="{CB7F8AB8-5851-4B7A-9CC0-40FAF07ECC9F}" presName="parSh" presStyleLbl="node1" presStyleIdx="2" presStyleCnt="3"/>
      <dgm:spPr/>
      <dgm:t>
        <a:bodyPr/>
        <a:lstStyle/>
        <a:p>
          <a:endParaRPr lang="es-AR"/>
        </a:p>
      </dgm:t>
    </dgm:pt>
    <dgm:pt modelId="{029B0D26-F497-4979-A101-114DDBCD29D9}" type="pres">
      <dgm:prSet presAssocID="{CB7F8AB8-5851-4B7A-9CC0-40FAF07ECC9F}" presName="desTx" presStyleLbl="fgAcc1" presStyleIdx="2" presStyleCnt="3" custScaleX="125026" custScaleY="117617">
        <dgm:presLayoutVars>
          <dgm:bulletEnabled val="1"/>
        </dgm:presLayoutVars>
      </dgm:prSet>
      <dgm:spPr/>
      <dgm:t>
        <a:bodyPr/>
        <a:lstStyle/>
        <a:p>
          <a:endParaRPr lang="es-AR"/>
        </a:p>
      </dgm:t>
    </dgm:pt>
  </dgm:ptLst>
  <dgm:cxnLst>
    <dgm:cxn modelId="{281200F8-7A59-4ADC-98D1-3351AB4EAE98}" srcId="{9EA4B7F6-1FFB-4965-9F18-BD61CD0BA81A}" destId="{CB7F8AB8-5851-4B7A-9CC0-40FAF07ECC9F}" srcOrd="2" destOrd="0" parTransId="{A75B5195-1BD9-4C59-B103-70DB8C582926}" sibTransId="{0FD71F8D-F600-4632-8C52-EA7A43D5AEF1}"/>
    <dgm:cxn modelId="{CAAB1F33-6239-4F4F-A06E-FB5AEDB19AF0}" type="presOf" srcId="{D1C601C2-1333-4BA8-9C78-41DAE4F5F9ED}" destId="{FEF96A14-C324-4991-9AF8-54199A4F9229}" srcOrd="0" destOrd="0" presId="urn:microsoft.com/office/officeart/2005/8/layout/process3"/>
    <dgm:cxn modelId="{04E3EB46-64A9-4D6E-9DC4-EA9B2EF306BC}" type="presOf" srcId="{CB7F8AB8-5851-4B7A-9CC0-40FAF07ECC9F}" destId="{D0F5BCF5-E97E-4373-A13D-5D8909FD9D06}" srcOrd="0" destOrd="0" presId="urn:microsoft.com/office/officeart/2005/8/layout/process3"/>
    <dgm:cxn modelId="{561DB551-EDE2-4E60-80D3-E409E8B3CF6F}" type="presOf" srcId="{1AF0D047-4B79-4626-9E36-E89563C933CA}" destId="{8EDC3599-15BC-40D4-B2A1-E00E257097CF}" srcOrd="1" destOrd="0" presId="urn:microsoft.com/office/officeart/2005/8/layout/process3"/>
    <dgm:cxn modelId="{DB120516-A39D-4328-B286-7A978E1856F3}" type="presOf" srcId="{5B44F358-FAF2-47F6-839B-646F223508BF}" destId="{9DA49EC6-FBEC-4622-A159-4A28B5B445B6}" srcOrd="0" destOrd="0" presId="urn:microsoft.com/office/officeart/2005/8/layout/process3"/>
    <dgm:cxn modelId="{38B661E0-8BD8-411F-A014-B443CCEFFF1D}" type="presOf" srcId="{5B44F358-FAF2-47F6-839B-646F223508BF}" destId="{90635B38-F9E2-4BE2-AA33-547E01F04679}" srcOrd="1" destOrd="0" presId="urn:microsoft.com/office/officeart/2005/8/layout/process3"/>
    <dgm:cxn modelId="{A7DE3B6A-FAB0-4406-B70F-2DBDC05759D2}" srcId="{9EA4B7F6-1FFB-4965-9F18-BD61CD0BA81A}" destId="{1AF0D047-4B79-4626-9E36-E89563C933CA}" srcOrd="1" destOrd="0" parTransId="{6075E0D9-D3CC-46CF-BE24-FB6C8E3DE85E}" sibTransId="{5B44F358-FAF2-47F6-839B-646F223508BF}"/>
    <dgm:cxn modelId="{E07C6EC7-2FCD-47FE-B157-81483E77375C}" type="presOf" srcId="{1AF0D047-4B79-4626-9E36-E89563C933CA}" destId="{DB3D4630-D18C-4BDB-8941-36F565532BAC}" srcOrd="0" destOrd="0" presId="urn:microsoft.com/office/officeart/2005/8/layout/process3"/>
    <dgm:cxn modelId="{A581F137-4351-4A30-913E-5D92A15E4ADE}" type="presOf" srcId="{B36733B0-2949-4970-B2E8-EA0A67ABB475}" destId="{895F1FB8-F699-45EE-BC1D-A8A8B9F61958}" srcOrd="0" destOrd="0" presId="urn:microsoft.com/office/officeart/2005/8/layout/process3"/>
    <dgm:cxn modelId="{A3D47A20-2600-469D-A1AB-477DFE475BE1}" type="presOf" srcId="{B3C2E901-33C7-42E8-ADC0-4E5CDA05E07D}" destId="{93C1CE4C-BE23-4888-A2FC-DC38904B97EC}" srcOrd="0" destOrd="0" presId="urn:microsoft.com/office/officeart/2005/8/layout/process3"/>
    <dgm:cxn modelId="{70560166-01CF-48A9-B8D8-9DF2A1C4BAE9}" srcId="{1AF0D047-4B79-4626-9E36-E89563C933CA}" destId="{A9222ED1-02D9-4F13-BE1E-D9401F7E32E0}" srcOrd="0" destOrd="0" parTransId="{C0D9A03A-88CD-4032-8730-A569471502BA}" sibTransId="{5D9D265C-9F2F-4EDD-AB63-52F7FE1F75BC}"/>
    <dgm:cxn modelId="{C7AA0351-4D04-47C9-9A80-A748F3085151}" type="presOf" srcId="{9EA4B7F6-1FFB-4965-9F18-BD61CD0BA81A}" destId="{A60119F1-FFE6-4B59-8615-0380AB83B7D7}" srcOrd="0" destOrd="0" presId="urn:microsoft.com/office/officeart/2005/8/layout/process3"/>
    <dgm:cxn modelId="{10F27D79-8613-4909-ABEF-2F12EDD0D593}" srcId="{B3C2E901-33C7-42E8-ADC0-4E5CDA05E07D}" destId="{D1C601C2-1333-4BA8-9C78-41DAE4F5F9ED}" srcOrd="0" destOrd="0" parTransId="{328BAAEF-A2DE-4200-8748-D36D06CFF706}" sibTransId="{D655CF65-5505-45AF-AD8F-586A0BD21505}"/>
    <dgm:cxn modelId="{FAEA21FE-436B-4B08-A357-6E15FCD94340}" type="presOf" srcId="{A9222ED1-02D9-4F13-BE1E-D9401F7E32E0}" destId="{C760A07E-22B9-43FE-B265-8794D35C984D}" srcOrd="0" destOrd="0" presId="urn:microsoft.com/office/officeart/2005/8/layout/process3"/>
    <dgm:cxn modelId="{8A646271-15C0-4513-979C-AAE6459703B3}" type="presOf" srcId="{EC0A3628-37D2-4D6E-836D-A8B624C4C788}" destId="{029B0D26-F497-4979-A101-114DDBCD29D9}" srcOrd="0" destOrd="0" presId="urn:microsoft.com/office/officeart/2005/8/layout/process3"/>
    <dgm:cxn modelId="{3DCA2EC1-E453-4785-8340-F5B52822B9CF}" srcId="{9EA4B7F6-1FFB-4965-9F18-BD61CD0BA81A}" destId="{B3C2E901-33C7-42E8-ADC0-4E5CDA05E07D}" srcOrd="0" destOrd="0" parTransId="{B8E8338C-40EB-4E6F-BED4-E2F7B7C46C9C}" sibTransId="{B36733B0-2949-4970-B2E8-EA0A67ABB475}"/>
    <dgm:cxn modelId="{F02653CF-9F25-4E35-9BB4-F22AA671E930}" type="presOf" srcId="{B36733B0-2949-4970-B2E8-EA0A67ABB475}" destId="{8F235E42-8D49-44C0-AA41-5E25D40D9B63}" srcOrd="1" destOrd="0" presId="urn:microsoft.com/office/officeart/2005/8/layout/process3"/>
    <dgm:cxn modelId="{403AE0F9-E36E-4153-A2A3-F5078D0A1206}" type="presOf" srcId="{CB7F8AB8-5851-4B7A-9CC0-40FAF07ECC9F}" destId="{37F1D018-DF00-4384-B845-50FA96FCA9F6}" srcOrd="1" destOrd="0" presId="urn:microsoft.com/office/officeart/2005/8/layout/process3"/>
    <dgm:cxn modelId="{8E281CD3-4ABF-4710-8DB9-191227345F31}" type="presOf" srcId="{B3C2E901-33C7-42E8-ADC0-4E5CDA05E07D}" destId="{C58E1D13-2D57-4560-B26E-63A24A31C9AF}" srcOrd="1" destOrd="0" presId="urn:microsoft.com/office/officeart/2005/8/layout/process3"/>
    <dgm:cxn modelId="{530050DA-1703-4524-B1D8-1B09D6FFB5CD}" srcId="{CB7F8AB8-5851-4B7A-9CC0-40FAF07ECC9F}" destId="{EC0A3628-37D2-4D6E-836D-A8B624C4C788}" srcOrd="0" destOrd="0" parTransId="{1EA05B1E-EFF0-4782-AED6-3DA3F0974C79}" sibTransId="{85D59DD3-A16D-46D3-87B9-A79EB5FC3A88}"/>
    <dgm:cxn modelId="{2C2F26AB-A7D1-41F6-84DD-5370681789B8}" type="presParOf" srcId="{A60119F1-FFE6-4B59-8615-0380AB83B7D7}" destId="{210062FA-5965-4736-8037-656DA7ED4977}" srcOrd="0" destOrd="0" presId="urn:microsoft.com/office/officeart/2005/8/layout/process3"/>
    <dgm:cxn modelId="{E4EEA94F-29F5-4455-AF4A-068A3EB5D92C}" type="presParOf" srcId="{210062FA-5965-4736-8037-656DA7ED4977}" destId="{93C1CE4C-BE23-4888-A2FC-DC38904B97EC}" srcOrd="0" destOrd="0" presId="urn:microsoft.com/office/officeart/2005/8/layout/process3"/>
    <dgm:cxn modelId="{6B72591C-9319-4B47-89A0-E50F7B10F5CF}" type="presParOf" srcId="{210062FA-5965-4736-8037-656DA7ED4977}" destId="{C58E1D13-2D57-4560-B26E-63A24A31C9AF}" srcOrd="1" destOrd="0" presId="urn:microsoft.com/office/officeart/2005/8/layout/process3"/>
    <dgm:cxn modelId="{C31C0283-7E41-4A2A-8F30-6E94E7EEB94B}" type="presParOf" srcId="{210062FA-5965-4736-8037-656DA7ED4977}" destId="{FEF96A14-C324-4991-9AF8-54199A4F9229}" srcOrd="2" destOrd="0" presId="urn:microsoft.com/office/officeart/2005/8/layout/process3"/>
    <dgm:cxn modelId="{C3F8627D-7B1A-463F-8F31-FAA60A2DBEAB}" type="presParOf" srcId="{A60119F1-FFE6-4B59-8615-0380AB83B7D7}" destId="{895F1FB8-F699-45EE-BC1D-A8A8B9F61958}" srcOrd="1" destOrd="0" presId="urn:microsoft.com/office/officeart/2005/8/layout/process3"/>
    <dgm:cxn modelId="{087BF9BD-7628-435B-A5B1-3D90458E0BF6}" type="presParOf" srcId="{895F1FB8-F699-45EE-BC1D-A8A8B9F61958}" destId="{8F235E42-8D49-44C0-AA41-5E25D40D9B63}" srcOrd="0" destOrd="0" presId="urn:microsoft.com/office/officeart/2005/8/layout/process3"/>
    <dgm:cxn modelId="{4580B1C9-6BF8-43B0-839F-80371C867F49}" type="presParOf" srcId="{A60119F1-FFE6-4B59-8615-0380AB83B7D7}" destId="{D8A99D16-62AB-46DB-9AEF-FDD1C159814A}" srcOrd="2" destOrd="0" presId="urn:microsoft.com/office/officeart/2005/8/layout/process3"/>
    <dgm:cxn modelId="{388BCE57-7B38-4306-9BCE-0CD9C7CFFAAE}" type="presParOf" srcId="{D8A99D16-62AB-46DB-9AEF-FDD1C159814A}" destId="{DB3D4630-D18C-4BDB-8941-36F565532BAC}" srcOrd="0" destOrd="0" presId="urn:microsoft.com/office/officeart/2005/8/layout/process3"/>
    <dgm:cxn modelId="{0150040A-D14C-43B6-BB6F-A0B9C77347C3}" type="presParOf" srcId="{D8A99D16-62AB-46DB-9AEF-FDD1C159814A}" destId="{8EDC3599-15BC-40D4-B2A1-E00E257097CF}" srcOrd="1" destOrd="0" presId="urn:microsoft.com/office/officeart/2005/8/layout/process3"/>
    <dgm:cxn modelId="{943E3BC4-1888-4BC6-9955-BC4D6AE94ED1}" type="presParOf" srcId="{D8A99D16-62AB-46DB-9AEF-FDD1C159814A}" destId="{C760A07E-22B9-43FE-B265-8794D35C984D}" srcOrd="2" destOrd="0" presId="urn:microsoft.com/office/officeart/2005/8/layout/process3"/>
    <dgm:cxn modelId="{087AD55C-2CD9-426D-BBF6-5E7D6DD818D3}" type="presParOf" srcId="{A60119F1-FFE6-4B59-8615-0380AB83B7D7}" destId="{9DA49EC6-FBEC-4622-A159-4A28B5B445B6}" srcOrd="3" destOrd="0" presId="urn:microsoft.com/office/officeart/2005/8/layout/process3"/>
    <dgm:cxn modelId="{6BE3D9F0-4510-4FC5-BD67-315A1C52B262}" type="presParOf" srcId="{9DA49EC6-FBEC-4622-A159-4A28B5B445B6}" destId="{90635B38-F9E2-4BE2-AA33-547E01F04679}" srcOrd="0" destOrd="0" presId="urn:microsoft.com/office/officeart/2005/8/layout/process3"/>
    <dgm:cxn modelId="{5CFE15F0-091A-4E92-AE90-AAE01ADB7E7F}" type="presParOf" srcId="{A60119F1-FFE6-4B59-8615-0380AB83B7D7}" destId="{9C41231F-1D17-4F97-A875-E7D36378977F}" srcOrd="4" destOrd="0" presId="urn:microsoft.com/office/officeart/2005/8/layout/process3"/>
    <dgm:cxn modelId="{2AA55787-2A12-46E5-BC9A-29B83801D653}" type="presParOf" srcId="{9C41231F-1D17-4F97-A875-E7D36378977F}" destId="{D0F5BCF5-E97E-4373-A13D-5D8909FD9D06}" srcOrd="0" destOrd="0" presId="urn:microsoft.com/office/officeart/2005/8/layout/process3"/>
    <dgm:cxn modelId="{828AE0BE-2E1F-4571-9D2B-A1C70631A2F9}" type="presParOf" srcId="{9C41231F-1D17-4F97-A875-E7D36378977F}" destId="{37F1D018-DF00-4384-B845-50FA96FCA9F6}" srcOrd="1" destOrd="0" presId="urn:microsoft.com/office/officeart/2005/8/layout/process3"/>
    <dgm:cxn modelId="{28523887-3521-4B33-8483-D27151F4C734}" type="presParOf" srcId="{9C41231F-1D17-4F97-A875-E7D36378977F}" destId="{029B0D26-F497-4979-A101-114DDBCD29D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7D9CDB-77EA-495C-BA5C-5A54C1CE98EB}" type="doc">
      <dgm:prSet loTypeId="urn:microsoft.com/office/officeart/2008/layout/AlternatingHexagons" loCatId="list" qsTypeId="urn:microsoft.com/office/officeart/2005/8/quickstyle/simple1" qsCatId="simple" csTypeId="urn:microsoft.com/office/officeart/2005/8/colors/colorful3" csCatId="colorful" phldr="1"/>
      <dgm:spPr/>
    </dgm:pt>
    <dgm:pt modelId="{85141FED-30E4-48A9-BCB5-7F43E25B3517}">
      <dgm:prSet phldrT="[Texto]"/>
      <dgm:spPr/>
      <dgm:t>
        <a:bodyPr/>
        <a:lstStyle/>
        <a:p>
          <a:r>
            <a:rPr lang="es-ES" dirty="0" smtClean="0"/>
            <a:t>Monitoreo</a:t>
          </a:r>
          <a:endParaRPr lang="es-AR" dirty="0"/>
        </a:p>
      </dgm:t>
    </dgm:pt>
    <dgm:pt modelId="{5CFFA1DC-572E-4991-9C45-F39391808EF1}" type="parTrans" cxnId="{55F4D1B2-D80A-408A-B142-B21C78068808}">
      <dgm:prSet/>
      <dgm:spPr/>
      <dgm:t>
        <a:bodyPr/>
        <a:lstStyle/>
        <a:p>
          <a:endParaRPr lang="es-AR"/>
        </a:p>
      </dgm:t>
    </dgm:pt>
    <dgm:pt modelId="{A2320214-9A56-48C0-BC61-185F58DC1536}" type="sibTrans" cxnId="{55F4D1B2-D80A-408A-B142-B21C78068808}">
      <dgm:prSet/>
      <dgm:spPr/>
      <dgm:t>
        <a:bodyPr/>
        <a:lstStyle/>
        <a:p>
          <a:r>
            <a:rPr lang="es-ES" dirty="0" smtClean="0"/>
            <a:t>SINAGIR</a:t>
          </a:r>
          <a:endParaRPr lang="es-AR" dirty="0"/>
        </a:p>
      </dgm:t>
    </dgm:pt>
    <dgm:pt modelId="{CB6DF87F-F3E9-4AE4-8A66-B9C23DE617CB}">
      <dgm:prSet phldrT="[Texto]"/>
      <dgm:spPr/>
      <dgm:t>
        <a:bodyPr/>
        <a:lstStyle/>
        <a:p>
          <a:r>
            <a:rPr lang="es-ES" dirty="0" smtClean="0"/>
            <a:t>Pronóstico</a:t>
          </a:r>
          <a:endParaRPr lang="es-AR" dirty="0"/>
        </a:p>
      </dgm:t>
    </dgm:pt>
    <dgm:pt modelId="{1C488BAB-F412-40F1-8DBA-4C16CDE814BB}" type="parTrans" cxnId="{361B6352-162E-4CB6-A88E-C41F1A3B2A8E}">
      <dgm:prSet/>
      <dgm:spPr/>
      <dgm:t>
        <a:bodyPr/>
        <a:lstStyle/>
        <a:p>
          <a:endParaRPr lang="es-AR"/>
        </a:p>
      </dgm:t>
    </dgm:pt>
    <dgm:pt modelId="{A53B39D6-1A5D-4013-91E9-4453ED686AAE}" type="sibTrans" cxnId="{361B6352-162E-4CB6-A88E-C41F1A3B2A8E}">
      <dgm:prSet/>
      <dgm:spPr/>
      <dgm:t>
        <a:bodyPr/>
        <a:lstStyle/>
        <a:p>
          <a:r>
            <a:rPr lang="es-ES" dirty="0" smtClean="0"/>
            <a:t>SMN</a:t>
          </a:r>
          <a:endParaRPr lang="es-AR" dirty="0"/>
        </a:p>
      </dgm:t>
    </dgm:pt>
    <dgm:pt modelId="{1CAADA5C-6E11-4383-B4BE-2BD6721873DB}">
      <dgm:prSet phldrT="[Texto]"/>
      <dgm:spPr/>
      <dgm:t>
        <a:bodyPr/>
        <a:lstStyle/>
        <a:p>
          <a:r>
            <a:rPr lang="es-ES" dirty="0" smtClean="0"/>
            <a:t>Servicios</a:t>
          </a:r>
          <a:endParaRPr lang="es-AR" dirty="0"/>
        </a:p>
      </dgm:t>
    </dgm:pt>
    <dgm:pt modelId="{28DF46D3-5A4C-4BE1-8FB1-90DD97B56382}" type="parTrans" cxnId="{4BC6444A-0DB6-4E0A-9F8E-2D9795B69B6A}">
      <dgm:prSet/>
      <dgm:spPr/>
      <dgm:t>
        <a:bodyPr/>
        <a:lstStyle/>
        <a:p>
          <a:endParaRPr lang="es-AR"/>
        </a:p>
      </dgm:t>
    </dgm:pt>
    <dgm:pt modelId="{7EBACAE5-FB27-478C-B719-99BFC334557D}" type="sibTrans" cxnId="{4BC6444A-0DB6-4E0A-9F8E-2D9795B69B6A}">
      <dgm:prSet/>
      <dgm:spPr/>
      <dgm:t>
        <a:bodyPr/>
        <a:lstStyle/>
        <a:p>
          <a:r>
            <a:rPr lang="es-ES" dirty="0" smtClean="0"/>
            <a:t>INTA</a:t>
          </a:r>
        </a:p>
        <a:p>
          <a:r>
            <a:rPr lang="es-ES" dirty="0" smtClean="0"/>
            <a:t>AGRO</a:t>
          </a:r>
          <a:endParaRPr lang="es-AR" dirty="0"/>
        </a:p>
      </dgm:t>
    </dgm:pt>
    <dgm:pt modelId="{FA9AC6DA-2EAF-4F1C-9C94-54CF626386D7}">
      <dgm:prSet phldrT="[Texto]"/>
      <dgm:spPr/>
      <dgm:t>
        <a:bodyPr/>
        <a:lstStyle/>
        <a:p>
          <a:r>
            <a:rPr lang="es-ES" dirty="0" smtClean="0"/>
            <a:t>Riesgos</a:t>
          </a:r>
          <a:endParaRPr lang="es-AR" dirty="0"/>
        </a:p>
      </dgm:t>
    </dgm:pt>
    <dgm:pt modelId="{81C43E63-CCF1-4ECD-9B2E-4D69AD90E276}" type="parTrans" cxnId="{716C9DFD-6698-4997-9151-9E142BA8D6E9}">
      <dgm:prSet/>
      <dgm:spPr/>
      <dgm:t>
        <a:bodyPr/>
        <a:lstStyle/>
        <a:p>
          <a:endParaRPr lang="es-AR"/>
        </a:p>
      </dgm:t>
    </dgm:pt>
    <dgm:pt modelId="{C38EAA73-7C87-436A-A5AD-4B979F017C7E}" type="sibTrans" cxnId="{716C9DFD-6698-4997-9151-9E142BA8D6E9}">
      <dgm:prSet/>
      <dgm:spPr/>
      <dgm:t>
        <a:bodyPr/>
        <a:lstStyle/>
        <a:p>
          <a:r>
            <a:rPr lang="es-ES" dirty="0" smtClean="0"/>
            <a:t>CIENCIA</a:t>
          </a:r>
          <a:endParaRPr lang="es-AR" dirty="0"/>
        </a:p>
      </dgm:t>
    </dgm:pt>
    <dgm:pt modelId="{03FBAF1E-39B1-4E64-AA3D-3386D0BED491}">
      <dgm:prSet phldrT="[Texto]"/>
      <dgm:spPr/>
      <dgm:t>
        <a:bodyPr/>
        <a:lstStyle/>
        <a:p>
          <a:r>
            <a:rPr lang="es-ES" dirty="0" smtClean="0"/>
            <a:t>Producción</a:t>
          </a:r>
          <a:endParaRPr lang="es-AR" dirty="0"/>
        </a:p>
      </dgm:t>
    </dgm:pt>
    <dgm:pt modelId="{5B2C6699-3F25-4C92-B1AC-90279D0B606A}" type="parTrans" cxnId="{328DF580-9BB0-44F6-8969-936F329562E9}">
      <dgm:prSet/>
      <dgm:spPr/>
      <dgm:t>
        <a:bodyPr/>
        <a:lstStyle/>
        <a:p>
          <a:endParaRPr lang="es-AR"/>
        </a:p>
      </dgm:t>
    </dgm:pt>
    <dgm:pt modelId="{35DED744-385B-4F8B-8748-7993E3FF9FB1}" type="sibTrans" cxnId="{328DF580-9BB0-44F6-8969-936F329562E9}">
      <dgm:prSet/>
      <dgm:spPr/>
      <dgm:t>
        <a:bodyPr/>
        <a:lstStyle/>
        <a:p>
          <a:r>
            <a:rPr lang="es-ES" dirty="0" smtClean="0"/>
            <a:t>CAMMESA</a:t>
          </a:r>
          <a:endParaRPr lang="es-AR" dirty="0"/>
        </a:p>
      </dgm:t>
    </dgm:pt>
    <dgm:pt modelId="{14F99FA0-F181-4F37-9153-EF144758A2BD}">
      <dgm:prSet phldrT="[Texto]"/>
      <dgm:spPr/>
      <dgm:t>
        <a:bodyPr/>
        <a:lstStyle/>
        <a:p>
          <a:r>
            <a:rPr lang="es-ES" dirty="0" smtClean="0"/>
            <a:t>Decisión</a:t>
          </a:r>
          <a:endParaRPr lang="es-AR" dirty="0"/>
        </a:p>
      </dgm:t>
    </dgm:pt>
    <dgm:pt modelId="{639ACE24-A231-4E07-8B0A-BB6DF5BEC184}" type="parTrans" cxnId="{5BB42D64-7A78-4C28-803C-5548E59775C8}">
      <dgm:prSet/>
      <dgm:spPr/>
      <dgm:t>
        <a:bodyPr/>
        <a:lstStyle/>
        <a:p>
          <a:endParaRPr lang="es-AR"/>
        </a:p>
      </dgm:t>
    </dgm:pt>
    <dgm:pt modelId="{FD3B9699-C667-450E-A0DA-DBA826D4614E}" type="sibTrans" cxnId="{5BB42D64-7A78-4C28-803C-5548E59775C8}">
      <dgm:prSet/>
      <dgm:spPr/>
      <dgm:t>
        <a:bodyPr/>
        <a:lstStyle/>
        <a:p>
          <a:r>
            <a:rPr lang="es-ES" dirty="0" smtClean="0"/>
            <a:t>COREBE</a:t>
          </a:r>
        </a:p>
        <a:p>
          <a:r>
            <a:rPr lang="es-ES" dirty="0" smtClean="0"/>
            <a:t>AIC</a:t>
          </a:r>
          <a:endParaRPr lang="es-AR" dirty="0"/>
        </a:p>
      </dgm:t>
    </dgm:pt>
    <dgm:pt modelId="{9876D77D-6B01-4860-9308-A06CEDB09E59}" type="pres">
      <dgm:prSet presAssocID="{5A7D9CDB-77EA-495C-BA5C-5A54C1CE98EB}" presName="Name0" presStyleCnt="0">
        <dgm:presLayoutVars>
          <dgm:chMax/>
          <dgm:chPref/>
          <dgm:dir/>
          <dgm:animLvl val="lvl"/>
        </dgm:presLayoutVars>
      </dgm:prSet>
      <dgm:spPr/>
    </dgm:pt>
    <dgm:pt modelId="{A1309EFF-B7D0-4EF0-9819-B1717E722A2E}" type="pres">
      <dgm:prSet presAssocID="{85141FED-30E4-48A9-BCB5-7F43E25B3517}" presName="composite" presStyleCnt="0"/>
      <dgm:spPr/>
    </dgm:pt>
    <dgm:pt modelId="{776B7359-A856-4EA7-9530-95B890DE37A0}" type="pres">
      <dgm:prSet presAssocID="{85141FED-30E4-48A9-BCB5-7F43E25B3517}" presName="Parent1" presStyleLbl="node1" presStyleIdx="0" presStyleCnt="12">
        <dgm:presLayoutVars>
          <dgm:chMax val="1"/>
          <dgm:chPref val="1"/>
          <dgm:bulletEnabled val="1"/>
        </dgm:presLayoutVars>
      </dgm:prSet>
      <dgm:spPr/>
      <dgm:t>
        <a:bodyPr/>
        <a:lstStyle/>
        <a:p>
          <a:endParaRPr lang="es-AR"/>
        </a:p>
      </dgm:t>
    </dgm:pt>
    <dgm:pt modelId="{47CD882F-345A-4522-83A0-434646829FE8}" type="pres">
      <dgm:prSet presAssocID="{85141FED-30E4-48A9-BCB5-7F43E25B3517}" presName="Childtext1" presStyleLbl="revTx" presStyleIdx="0" presStyleCnt="6">
        <dgm:presLayoutVars>
          <dgm:chMax val="0"/>
          <dgm:chPref val="0"/>
          <dgm:bulletEnabled val="1"/>
        </dgm:presLayoutVars>
      </dgm:prSet>
      <dgm:spPr/>
    </dgm:pt>
    <dgm:pt modelId="{D4A7A0AD-A439-4869-A1EB-22C66BB5BE51}" type="pres">
      <dgm:prSet presAssocID="{85141FED-30E4-48A9-BCB5-7F43E25B3517}" presName="BalanceSpacing" presStyleCnt="0"/>
      <dgm:spPr/>
    </dgm:pt>
    <dgm:pt modelId="{41933000-BCEE-4CBE-81DD-3B5D0326CFFB}" type="pres">
      <dgm:prSet presAssocID="{85141FED-30E4-48A9-BCB5-7F43E25B3517}" presName="BalanceSpacing1" presStyleCnt="0"/>
      <dgm:spPr/>
    </dgm:pt>
    <dgm:pt modelId="{526CD5D3-9379-4C42-AF4E-F793DB4B2F93}" type="pres">
      <dgm:prSet presAssocID="{A2320214-9A56-48C0-BC61-185F58DC1536}" presName="Accent1Text" presStyleLbl="node1" presStyleIdx="1" presStyleCnt="12"/>
      <dgm:spPr/>
      <dgm:t>
        <a:bodyPr/>
        <a:lstStyle/>
        <a:p>
          <a:endParaRPr lang="es-AR"/>
        </a:p>
      </dgm:t>
    </dgm:pt>
    <dgm:pt modelId="{A4452D92-96AC-435D-9373-4E4FA11674DC}" type="pres">
      <dgm:prSet presAssocID="{A2320214-9A56-48C0-BC61-185F58DC1536}" presName="spaceBetweenRectangles" presStyleCnt="0"/>
      <dgm:spPr/>
    </dgm:pt>
    <dgm:pt modelId="{255E8406-E082-46D2-97CB-A0BECA6C0CFC}" type="pres">
      <dgm:prSet presAssocID="{CB6DF87F-F3E9-4AE4-8A66-B9C23DE617CB}" presName="composite" presStyleCnt="0"/>
      <dgm:spPr/>
    </dgm:pt>
    <dgm:pt modelId="{EF9AB7F2-0113-4A63-81FF-A90FFE7283B3}" type="pres">
      <dgm:prSet presAssocID="{CB6DF87F-F3E9-4AE4-8A66-B9C23DE617CB}" presName="Parent1" presStyleLbl="node1" presStyleIdx="2" presStyleCnt="12">
        <dgm:presLayoutVars>
          <dgm:chMax val="1"/>
          <dgm:chPref val="1"/>
          <dgm:bulletEnabled val="1"/>
        </dgm:presLayoutVars>
      </dgm:prSet>
      <dgm:spPr/>
      <dgm:t>
        <a:bodyPr/>
        <a:lstStyle/>
        <a:p>
          <a:endParaRPr lang="es-AR"/>
        </a:p>
      </dgm:t>
    </dgm:pt>
    <dgm:pt modelId="{8210C2B0-ED81-4FFA-BD0C-2C16B1276E2F}" type="pres">
      <dgm:prSet presAssocID="{CB6DF87F-F3E9-4AE4-8A66-B9C23DE617CB}" presName="Childtext1" presStyleLbl="revTx" presStyleIdx="1" presStyleCnt="6">
        <dgm:presLayoutVars>
          <dgm:chMax val="0"/>
          <dgm:chPref val="0"/>
          <dgm:bulletEnabled val="1"/>
        </dgm:presLayoutVars>
      </dgm:prSet>
      <dgm:spPr/>
    </dgm:pt>
    <dgm:pt modelId="{675EC863-D130-4A99-83AF-17E3DCA9A1FF}" type="pres">
      <dgm:prSet presAssocID="{CB6DF87F-F3E9-4AE4-8A66-B9C23DE617CB}" presName="BalanceSpacing" presStyleCnt="0"/>
      <dgm:spPr/>
    </dgm:pt>
    <dgm:pt modelId="{A0663ABE-706B-48C3-9E44-77011F1BDA23}" type="pres">
      <dgm:prSet presAssocID="{CB6DF87F-F3E9-4AE4-8A66-B9C23DE617CB}" presName="BalanceSpacing1" presStyleCnt="0"/>
      <dgm:spPr/>
    </dgm:pt>
    <dgm:pt modelId="{569F7CF7-860D-4CEE-82D1-F0C679799954}" type="pres">
      <dgm:prSet presAssocID="{A53B39D6-1A5D-4013-91E9-4453ED686AAE}" presName="Accent1Text" presStyleLbl="node1" presStyleIdx="3" presStyleCnt="12"/>
      <dgm:spPr/>
      <dgm:t>
        <a:bodyPr/>
        <a:lstStyle/>
        <a:p>
          <a:endParaRPr lang="es-AR"/>
        </a:p>
      </dgm:t>
    </dgm:pt>
    <dgm:pt modelId="{7846DF26-8C43-48A8-833D-9173CD4127C4}" type="pres">
      <dgm:prSet presAssocID="{A53B39D6-1A5D-4013-91E9-4453ED686AAE}" presName="spaceBetweenRectangles" presStyleCnt="0"/>
      <dgm:spPr/>
    </dgm:pt>
    <dgm:pt modelId="{C9EAD451-AB5C-44CC-9EF7-D605A7ADBB1A}" type="pres">
      <dgm:prSet presAssocID="{1CAADA5C-6E11-4383-B4BE-2BD6721873DB}" presName="composite" presStyleCnt="0"/>
      <dgm:spPr/>
    </dgm:pt>
    <dgm:pt modelId="{D684F221-1293-4606-963F-D09D76D8B691}" type="pres">
      <dgm:prSet presAssocID="{1CAADA5C-6E11-4383-B4BE-2BD6721873DB}" presName="Parent1" presStyleLbl="node1" presStyleIdx="4" presStyleCnt="12">
        <dgm:presLayoutVars>
          <dgm:chMax val="1"/>
          <dgm:chPref val="1"/>
          <dgm:bulletEnabled val="1"/>
        </dgm:presLayoutVars>
      </dgm:prSet>
      <dgm:spPr/>
      <dgm:t>
        <a:bodyPr/>
        <a:lstStyle/>
        <a:p>
          <a:endParaRPr lang="es-AR"/>
        </a:p>
      </dgm:t>
    </dgm:pt>
    <dgm:pt modelId="{3C14CC63-903B-411E-9EC7-A8EAF9BB2A05}" type="pres">
      <dgm:prSet presAssocID="{1CAADA5C-6E11-4383-B4BE-2BD6721873DB}" presName="Childtext1" presStyleLbl="revTx" presStyleIdx="2" presStyleCnt="6">
        <dgm:presLayoutVars>
          <dgm:chMax val="0"/>
          <dgm:chPref val="0"/>
          <dgm:bulletEnabled val="1"/>
        </dgm:presLayoutVars>
      </dgm:prSet>
      <dgm:spPr/>
    </dgm:pt>
    <dgm:pt modelId="{CDCE56CD-9D1A-4D8B-ABC0-240422B89E8D}" type="pres">
      <dgm:prSet presAssocID="{1CAADA5C-6E11-4383-B4BE-2BD6721873DB}" presName="BalanceSpacing" presStyleCnt="0"/>
      <dgm:spPr/>
    </dgm:pt>
    <dgm:pt modelId="{83D7E3A9-F03D-4E81-83AC-FD206514574B}" type="pres">
      <dgm:prSet presAssocID="{1CAADA5C-6E11-4383-B4BE-2BD6721873DB}" presName="BalanceSpacing1" presStyleCnt="0"/>
      <dgm:spPr/>
    </dgm:pt>
    <dgm:pt modelId="{5BD204E7-B087-4481-97D8-6280D96F0147}" type="pres">
      <dgm:prSet presAssocID="{7EBACAE5-FB27-478C-B719-99BFC334557D}" presName="Accent1Text" presStyleLbl="node1" presStyleIdx="5" presStyleCnt="12"/>
      <dgm:spPr/>
      <dgm:t>
        <a:bodyPr/>
        <a:lstStyle/>
        <a:p>
          <a:endParaRPr lang="es-AR"/>
        </a:p>
      </dgm:t>
    </dgm:pt>
    <dgm:pt modelId="{A6913784-3444-4E49-9F8A-ABFBC9FA746D}" type="pres">
      <dgm:prSet presAssocID="{7EBACAE5-FB27-478C-B719-99BFC334557D}" presName="spaceBetweenRectangles" presStyleCnt="0"/>
      <dgm:spPr/>
    </dgm:pt>
    <dgm:pt modelId="{60D6DBDF-7525-4693-8102-427B108F8A8E}" type="pres">
      <dgm:prSet presAssocID="{FA9AC6DA-2EAF-4F1C-9C94-54CF626386D7}" presName="composite" presStyleCnt="0"/>
      <dgm:spPr/>
    </dgm:pt>
    <dgm:pt modelId="{6902E0A1-BF8A-4AF3-B62D-B5123F1AC1BB}" type="pres">
      <dgm:prSet presAssocID="{FA9AC6DA-2EAF-4F1C-9C94-54CF626386D7}" presName="Parent1" presStyleLbl="node1" presStyleIdx="6" presStyleCnt="12">
        <dgm:presLayoutVars>
          <dgm:chMax val="1"/>
          <dgm:chPref val="1"/>
          <dgm:bulletEnabled val="1"/>
        </dgm:presLayoutVars>
      </dgm:prSet>
      <dgm:spPr/>
      <dgm:t>
        <a:bodyPr/>
        <a:lstStyle/>
        <a:p>
          <a:endParaRPr lang="es-AR"/>
        </a:p>
      </dgm:t>
    </dgm:pt>
    <dgm:pt modelId="{8CE2F0E9-293F-4DB1-B9B2-24F70E824242}" type="pres">
      <dgm:prSet presAssocID="{FA9AC6DA-2EAF-4F1C-9C94-54CF626386D7}" presName="Childtext1" presStyleLbl="revTx" presStyleIdx="3" presStyleCnt="6">
        <dgm:presLayoutVars>
          <dgm:chMax val="0"/>
          <dgm:chPref val="0"/>
          <dgm:bulletEnabled val="1"/>
        </dgm:presLayoutVars>
      </dgm:prSet>
      <dgm:spPr/>
    </dgm:pt>
    <dgm:pt modelId="{3F3E5654-748A-43EA-8627-2D38BB41C2A8}" type="pres">
      <dgm:prSet presAssocID="{FA9AC6DA-2EAF-4F1C-9C94-54CF626386D7}" presName="BalanceSpacing" presStyleCnt="0"/>
      <dgm:spPr/>
    </dgm:pt>
    <dgm:pt modelId="{69FE7C17-CFBB-4591-A28E-794B923DE318}" type="pres">
      <dgm:prSet presAssocID="{FA9AC6DA-2EAF-4F1C-9C94-54CF626386D7}" presName="BalanceSpacing1" presStyleCnt="0"/>
      <dgm:spPr/>
    </dgm:pt>
    <dgm:pt modelId="{F1D6DFDD-82DB-422C-8308-90005B401247}" type="pres">
      <dgm:prSet presAssocID="{C38EAA73-7C87-436A-A5AD-4B979F017C7E}" presName="Accent1Text" presStyleLbl="node1" presStyleIdx="7" presStyleCnt="12"/>
      <dgm:spPr/>
      <dgm:t>
        <a:bodyPr/>
        <a:lstStyle/>
        <a:p>
          <a:endParaRPr lang="es-AR"/>
        </a:p>
      </dgm:t>
    </dgm:pt>
    <dgm:pt modelId="{B72024B6-E874-4455-8BE7-5415F076D1C3}" type="pres">
      <dgm:prSet presAssocID="{C38EAA73-7C87-436A-A5AD-4B979F017C7E}" presName="spaceBetweenRectangles" presStyleCnt="0"/>
      <dgm:spPr/>
    </dgm:pt>
    <dgm:pt modelId="{1A256CED-7C18-4BDA-8E68-19D1C0E54C69}" type="pres">
      <dgm:prSet presAssocID="{03FBAF1E-39B1-4E64-AA3D-3386D0BED491}" presName="composite" presStyleCnt="0"/>
      <dgm:spPr/>
    </dgm:pt>
    <dgm:pt modelId="{F8F851BB-7DEA-44DA-8ECA-9DC8CE68094F}" type="pres">
      <dgm:prSet presAssocID="{03FBAF1E-39B1-4E64-AA3D-3386D0BED491}" presName="Parent1" presStyleLbl="node1" presStyleIdx="8" presStyleCnt="12">
        <dgm:presLayoutVars>
          <dgm:chMax val="1"/>
          <dgm:chPref val="1"/>
          <dgm:bulletEnabled val="1"/>
        </dgm:presLayoutVars>
      </dgm:prSet>
      <dgm:spPr/>
      <dgm:t>
        <a:bodyPr/>
        <a:lstStyle/>
        <a:p>
          <a:endParaRPr lang="es-AR"/>
        </a:p>
      </dgm:t>
    </dgm:pt>
    <dgm:pt modelId="{49D62020-66E4-487D-B79A-3E1CC5376264}" type="pres">
      <dgm:prSet presAssocID="{03FBAF1E-39B1-4E64-AA3D-3386D0BED491}" presName="Childtext1" presStyleLbl="revTx" presStyleIdx="4" presStyleCnt="6">
        <dgm:presLayoutVars>
          <dgm:chMax val="0"/>
          <dgm:chPref val="0"/>
          <dgm:bulletEnabled val="1"/>
        </dgm:presLayoutVars>
      </dgm:prSet>
      <dgm:spPr/>
    </dgm:pt>
    <dgm:pt modelId="{707BE384-47C8-4767-B80D-D6AB89AEC91A}" type="pres">
      <dgm:prSet presAssocID="{03FBAF1E-39B1-4E64-AA3D-3386D0BED491}" presName="BalanceSpacing" presStyleCnt="0"/>
      <dgm:spPr/>
    </dgm:pt>
    <dgm:pt modelId="{A3D38A2A-CF42-4ED5-9CE6-9F4D4D0EF856}" type="pres">
      <dgm:prSet presAssocID="{03FBAF1E-39B1-4E64-AA3D-3386D0BED491}" presName="BalanceSpacing1" presStyleCnt="0"/>
      <dgm:spPr/>
    </dgm:pt>
    <dgm:pt modelId="{D8C7CC2B-5FC4-4604-9858-FB11EDC330A7}" type="pres">
      <dgm:prSet presAssocID="{35DED744-385B-4F8B-8748-7993E3FF9FB1}" presName="Accent1Text" presStyleLbl="node1" presStyleIdx="9" presStyleCnt="12"/>
      <dgm:spPr/>
      <dgm:t>
        <a:bodyPr/>
        <a:lstStyle/>
        <a:p>
          <a:endParaRPr lang="es-AR"/>
        </a:p>
      </dgm:t>
    </dgm:pt>
    <dgm:pt modelId="{7D66A978-A2B1-42F9-B82B-8B0EDABD83C8}" type="pres">
      <dgm:prSet presAssocID="{35DED744-385B-4F8B-8748-7993E3FF9FB1}" presName="spaceBetweenRectangles" presStyleCnt="0"/>
      <dgm:spPr/>
    </dgm:pt>
    <dgm:pt modelId="{AA910C43-7215-4AE0-AAF0-2B6DFCF7BD7A}" type="pres">
      <dgm:prSet presAssocID="{14F99FA0-F181-4F37-9153-EF144758A2BD}" presName="composite" presStyleCnt="0"/>
      <dgm:spPr/>
    </dgm:pt>
    <dgm:pt modelId="{E77CB342-763E-4E85-A44C-DF94A9CA5DF7}" type="pres">
      <dgm:prSet presAssocID="{14F99FA0-F181-4F37-9153-EF144758A2BD}" presName="Parent1" presStyleLbl="node1" presStyleIdx="10" presStyleCnt="12">
        <dgm:presLayoutVars>
          <dgm:chMax val="1"/>
          <dgm:chPref val="1"/>
          <dgm:bulletEnabled val="1"/>
        </dgm:presLayoutVars>
      </dgm:prSet>
      <dgm:spPr/>
      <dgm:t>
        <a:bodyPr/>
        <a:lstStyle/>
        <a:p>
          <a:endParaRPr lang="es-AR"/>
        </a:p>
      </dgm:t>
    </dgm:pt>
    <dgm:pt modelId="{7440A20E-5A68-431C-9168-AC3F46487A3B}" type="pres">
      <dgm:prSet presAssocID="{14F99FA0-F181-4F37-9153-EF144758A2BD}" presName="Childtext1" presStyleLbl="revTx" presStyleIdx="5" presStyleCnt="6">
        <dgm:presLayoutVars>
          <dgm:chMax val="0"/>
          <dgm:chPref val="0"/>
          <dgm:bulletEnabled val="1"/>
        </dgm:presLayoutVars>
      </dgm:prSet>
      <dgm:spPr/>
    </dgm:pt>
    <dgm:pt modelId="{FFF87A21-A8EF-4C2F-856F-676D6355C40E}" type="pres">
      <dgm:prSet presAssocID="{14F99FA0-F181-4F37-9153-EF144758A2BD}" presName="BalanceSpacing" presStyleCnt="0"/>
      <dgm:spPr/>
    </dgm:pt>
    <dgm:pt modelId="{E1958D06-AF85-4B6E-8F7A-F68E9DD7366E}" type="pres">
      <dgm:prSet presAssocID="{14F99FA0-F181-4F37-9153-EF144758A2BD}" presName="BalanceSpacing1" presStyleCnt="0"/>
      <dgm:spPr/>
    </dgm:pt>
    <dgm:pt modelId="{F0E77D82-33A5-4F7F-AD76-05155BFED43D}" type="pres">
      <dgm:prSet presAssocID="{FD3B9699-C667-450E-A0DA-DBA826D4614E}" presName="Accent1Text" presStyleLbl="node1" presStyleIdx="11" presStyleCnt="12" custLinFactNeighborY="0"/>
      <dgm:spPr/>
      <dgm:t>
        <a:bodyPr/>
        <a:lstStyle/>
        <a:p>
          <a:endParaRPr lang="es-AR"/>
        </a:p>
      </dgm:t>
    </dgm:pt>
  </dgm:ptLst>
  <dgm:cxnLst>
    <dgm:cxn modelId="{328DF580-9BB0-44F6-8969-936F329562E9}" srcId="{5A7D9CDB-77EA-495C-BA5C-5A54C1CE98EB}" destId="{03FBAF1E-39B1-4E64-AA3D-3386D0BED491}" srcOrd="4" destOrd="0" parTransId="{5B2C6699-3F25-4C92-B1AC-90279D0B606A}" sibTransId="{35DED744-385B-4F8B-8748-7993E3FF9FB1}"/>
    <dgm:cxn modelId="{A799E6A9-20F4-4BA8-BCC3-5114409B447B}" type="presOf" srcId="{35DED744-385B-4F8B-8748-7993E3FF9FB1}" destId="{D8C7CC2B-5FC4-4604-9858-FB11EDC330A7}" srcOrd="0" destOrd="0" presId="urn:microsoft.com/office/officeart/2008/layout/AlternatingHexagons"/>
    <dgm:cxn modelId="{878AD0BB-78C6-4E9F-BC12-8ACD26D56A94}" type="presOf" srcId="{5A7D9CDB-77EA-495C-BA5C-5A54C1CE98EB}" destId="{9876D77D-6B01-4860-9308-A06CEDB09E59}" srcOrd="0" destOrd="0" presId="urn:microsoft.com/office/officeart/2008/layout/AlternatingHexagons"/>
    <dgm:cxn modelId="{FC7C9567-5BD8-4227-A0EE-514292FC622D}" type="presOf" srcId="{FD3B9699-C667-450E-A0DA-DBA826D4614E}" destId="{F0E77D82-33A5-4F7F-AD76-05155BFED43D}" srcOrd="0" destOrd="0" presId="urn:microsoft.com/office/officeart/2008/layout/AlternatingHexagons"/>
    <dgm:cxn modelId="{58E6BC78-D393-480B-BB93-B4F19C8E65C6}" type="presOf" srcId="{A53B39D6-1A5D-4013-91E9-4453ED686AAE}" destId="{569F7CF7-860D-4CEE-82D1-F0C679799954}" srcOrd="0" destOrd="0" presId="urn:microsoft.com/office/officeart/2008/layout/AlternatingHexagons"/>
    <dgm:cxn modelId="{E6FFD3E6-3D32-4961-AA1D-F81B66D23053}" type="presOf" srcId="{A2320214-9A56-48C0-BC61-185F58DC1536}" destId="{526CD5D3-9379-4C42-AF4E-F793DB4B2F93}" srcOrd="0" destOrd="0" presId="urn:microsoft.com/office/officeart/2008/layout/AlternatingHexagons"/>
    <dgm:cxn modelId="{5BDBDE0B-D8B5-4181-A6DF-72ED41709C15}" type="presOf" srcId="{14F99FA0-F181-4F37-9153-EF144758A2BD}" destId="{E77CB342-763E-4E85-A44C-DF94A9CA5DF7}" srcOrd="0" destOrd="0" presId="urn:microsoft.com/office/officeart/2008/layout/AlternatingHexagons"/>
    <dgm:cxn modelId="{8E9F4968-4957-4209-BF10-BA003B811D22}" type="presOf" srcId="{03FBAF1E-39B1-4E64-AA3D-3386D0BED491}" destId="{F8F851BB-7DEA-44DA-8ECA-9DC8CE68094F}" srcOrd="0" destOrd="0" presId="urn:microsoft.com/office/officeart/2008/layout/AlternatingHexagons"/>
    <dgm:cxn modelId="{7208237F-CE2B-41C4-8F20-D114C7C31E93}" type="presOf" srcId="{1CAADA5C-6E11-4383-B4BE-2BD6721873DB}" destId="{D684F221-1293-4606-963F-D09D76D8B691}" srcOrd="0" destOrd="0" presId="urn:microsoft.com/office/officeart/2008/layout/AlternatingHexagons"/>
    <dgm:cxn modelId="{3A6E8011-11C7-4C7A-BB7E-1D3CD3EF6019}" type="presOf" srcId="{C38EAA73-7C87-436A-A5AD-4B979F017C7E}" destId="{F1D6DFDD-82DB-422C-8308-90005B401247}" srcOrd="0" destOrd="0" presId="urn:microsoft.com/office/officeart/2008/layout/AlternatingHexagons"/>
    <dgm:cxn modelId="{55F4D1B2-D80A-408A-B142-B21C78068808}" srcId="{5A7D9CDB-77EA-495C-BA5C-5A54C1CE98EB}" destId="{85141FED-30E4-48A9-BCB5-7F43E25B3517}" srcOrd="0" destOrd="0" parTransId="{5CFFA1DC-572E-4991-9C45-F39391808EF1}" sibTransId="{A2320214-9A56-48C0-BC61-185F58DC1536}"/>
    <dgm:cxn modelId="{716C9DFD-6698-4997-9151-9E142BA8D6E9}" srcId="{5A7D9CDB-77EA-495C-BA5C-5A54C1CE98EB}" destId="{FA9AC6DA-2EAF-4F1C-9C94-54CF626386D7}" srcOrd="3" destOrd="0" parTransId="{81C43E63-CCF1-4ECD-9B2E-4D69AD90E276}" sibTransId="{C38EAA73-7C87-436A-A5AD-4B979F017C7E}"/>
    <dgm:cxn modelId="{5BB42D64-7A78-4C28-803C-5548E59775C8}" srcId="{5A7D9CDB-77EA-495C-BA5C-5A54C1CE98EB}" destId="{14F99FA0-F181-4F37-9153-EF144758A2BD}" srcOrd="5" destOrd="0" parTransId="{639ACE24-A231-4E07-8B0A-BB6DF5BEC184}" sibTransId="{FD3B9699-C667-450E-A0DA-DBA826D4614E}"/>
    <dgm:cxn modelId="{361B6352-162E-4CB6-A88E-C41F1A3B2A8E}" srcId="{5A7D9CDB-77EA-495C-BA5C-5A54C1CE98EB}" destId="{CB6DF87F-F3E9-4AE4-8A66-B9C23DE617CB}" srcOrd="1" destOrd="0" parTransId="{1C488BAB-F412-40F1-8DBA-4C16CDE814BB}" sibTransId="{A53B39D6-1A5D-4013-91E9-4453ED686AAE}"/>
    <dgm:cxn modelId="{4BC6444A-0DB6-4E0A-9F8E-2D9795B69B6A}" srcId="{5A7D9CDB-77EA-495C-BA5C-5A54C1CE98EB}" destId="{1CAADA5C-6E11-4383-B4BE-2BD6721873DB}" srcOrd="2" destOrd="0" parTransId="{28DF46D3-5A4C-4BE1-8FB1-90DD97B56382}" sibTransId="{7EBACAE5-FB27-478C-B719-99BFC334557D}"/>
    <dgm:cxn modelId="{79C22AD7-E764-4A45-A13C-F2928FBBA124}" type="presOf" srcId="{FA9AC6DA-2EAF-4F1C-9C94-54CF626386D7}" destId="{6902E0A1-BF8A-4AF3-B62D-B5123F1AC1BB}" srcOrd="0" destOrd="0" presId="urn:microsoft.com/office/officeart/2008/layout/AlternatingHexagons"/>
    <dgm:cxn modelId="{7BA26DAF-5A7F-4674-86C4-C73164AF7048}" type="presOf" srcId="{CB6DF87F-F3E9-4AE4-8A66-B9C23DE617CB}" destId="{EF9AB7F2-0113-4A63-81FF-A90FFE7283B3}" srcOrd="0" destOrd="0" presId="urn:microsoft.com/office/officeart/2008/layout/AlternatingHexagons"/>
    <dgm:cxn modelId="{DCB80232-0499-4E7D-8C1F-12D4EBEAB5D2}" type="presOf" srcId="{7EBACAE5-FB27-478C-B719-99BFC334557D}" destId="{5BD204E7-B087-4481-97D8-6280D96F0147}" srcOrd="0" destOrd="0" presId="urn:microsoft.com/office/officeart/2008/layout/AlternatingHexagons"/>
    <dgm:cxn modelId="{CE7B1E5E-CA4D-4529-840D-A716454AB197}" type="presOf" srcId="{85141FED-30E4-48A9-BCB5-7F43E25B3517}" destId="{776B7359-A856-4EA7-9530-95B890DE37A0}" srcOrd="0" destOrd="0" presId="urn:microsoft.com/office/officeart/2008/layout/AlternatingHexagons"/>
    <dgm:cxn modelId="{B2A8D545-3CEF-4F49-A4A0-0350D7EEB3AD}" type="presParOf" srcId="{9876D77D-6B01-4860-9308-A06CEDB09E59}" destId="{A1309EFF-B7D0-4EF0-9819-B1717E722A2E}" srcOrd="0" destOrd="0" presId="urn:microsoft.com/office/officeart/2008/layout/AlternatingHexagons"/>
    <dgm:cxn modelId="{E30BDE80-DEFB-426E-9620-C2D60C23E8C1}" type="presParOf" srcId="{A1309EFF-B7D0-4EF0-9819-B1717E722A2E}" destId="{776B7359-A856-4EA7-9530-95B890DE37A0}" srcOrd="0" destOrd="0" presId="urn:microsoft.com/office/officeart/2008/layout/AlternatingHexagons"/>
    <dgm:cxn modelId="{4F17F659-54D4-4E82-8D56-38827E860D63}" type="presParOf" srcId="{A1309EFF-B7D0-4EF0-9819-B1717E722A2E}" destId="{47CD882F-345A-4522-83A0-434646829FE8}" srcOrd="1" destOrd="0" presId="urn:microsoft.com/office/officeart/2008/layout/AlternatingHexagons"/>
    <dgm:cxn modelId="{413AA6FB-0CA5-4219-BD33-7DABF100607D}" type="presParOf" srcId="{A1309EFF-B7D0-4EF0-9819-B1717E722A2E}" destId="{D4A7A0AD-A439-4869-A1EB-22C66BB5BE51}" srcOrd="2" destOrd="0" presId="urn:microsoft.com/office/officeart/2008/layout/AlternatingHexagons"/>
    <dgm:cxn modelId="{16006BFD-121E-4618-833D-09E6D22BC4BC}" type="presParOf" srcId="{A1309EFF-B7D0-4EF0-9819-B1717E722A2E}" destId="{41933000-BCEE-4CBE-81DD-3B5D0326CFFB}" srcOrd="3" destOrd="0" presId="urn:microsoft.com/office/officeart/2008/layout/AlternatingHexagons"/>
    <dgm:cxn modelId="{A5297447-CADF-4271-B4A2-69E89DC9ADF4}" type="presParOf" srcId="{A1309EFF-B7D0-4EF0-9819-B1717E722A2E}" destId="{526CD5D3-9379-4C42-AF4E-F793DB4B2F93}" srcOrd="4" destOrd="0" presId="urn:microsoft.com/office/officeart/2008/layout/AlternatingHexagons"/>
    <dgm:cxn modelId="{2D3B9D9A-D859-454C-A962-15E9E2C12B30}" type="presParOf" srcId="{9876D77D-6B01-4860-9308-A06CEDB09E59}" destId="{A4452D92-96AC-435D-9373-4E4FA11674DC}" srcOrd="1" destOrd="0" presId="urn:microsoft.com/office/officeart/2008/layout/AlternatingHexagons"/>
    <dgm:cxn modelId="{31CCF5DC-3A4C-4B8A-BE20-E06AA116BA7E}" type="presParOf" srcId="{9876D77D-6B01-4860-9308-A06CEDB09E59}" destId="{255E8406-E082-46D2-97CB-A0BECA6C0CFC}" srcOrd="2" destOrd="0" presId="urn:microsoft.com/office/officeart/2008/layout/AlternatingHexagons"/>
    <dgm:cxn modelId="{34391204-5A30-405F-8F95-3C7C19EB110F}" type="presParOf" srcId="{255E8406-E082-46D2-97CB-A0BECA6C0CFC}" destId="{EF9AB7F2-0113-4A63-81FF-A90FFE7283B3}" srcOrd="0" destOrd="0" presId="urn:microsoft.com/office/officeart/2008/layout/AlternatingHexagons"/>
    <dgm:cxn modelId="{D8A73E0E-EFAB-4163-9983-2EB1C4762E36}" type="presParOf" srcId="{255E8406-E082-46D2-97CB-A0BECA6C0CFC}" destId="{8210C2B0-ED81-4FFA-BD0C-2C16B1276E2F}" srcOrd="1" destOrd="0" presId="urn:microsoft.com/office/officeart/2008/layout/AlternatingHexagons"/>
    <dgm:cxn modelId="{359BAC6A-96A2-4FB6-B00B-94E4E0BE76D9}" type="presParOf" srcId="{255E8406-E082-46D2-97CB-A0BECA6C0CFC}" destId="{675EC863-D130-4A99-83AF-17E3DCA9A1FF}" srcOrd="2" destOrd="0" presId="urn:microsoft.com/office/officeart/2008/layout/AlternatingHexagons"/>
    <dgm:cxn modelId="{69B614A7-155C-4916-83D2-F1B115650136}" type="presParOf" srcId="{255E8406-E082-46D2-97CB-A0BECA6C0CFC}" destId="{A0663ABE-706B-48C3-9E44-77011F1BDA23}" srcOrd="3" destOrd="0" presId="urn:microsoft.com/office/officeart/2008/layout/AlternatingHexagons"/>
    <dgm:cxn modelId="{94357677-FB6A-4A66-958B-D94A5FB76D55}" type="presParOf" srcId="{255E8406-E082-46D2-97CB-A0BECA6C0CFC}" destId="{569F7CF7-860D-4CEE-82D1-F0C679799954}" srcOrd="4" destOrd="0" presId="urn:microsoft.com/office/officeart/2008/layout/AlternatingHexagons"/>
    <dgm:cxn modelId="{EC3C5599-DE8D-4CC9-8BE1-EF4D9A2CBF27}" type="presParOf" srcId="{9876D77D-6B01-4860-9308-A06CEDB09E59}" destId="{7846DF26-8C43-48A8-833D-9173CD4127C4}" srcOrd="3" destOrd="0" presId="urn:microsoft.com/office/officeart/2008/layout/AlternatingHexagons"/>
    <dgm:cxn modelId="{8CB72AAB-5FA6-4662-86A1-A55B6E89AA13}" type="presParOf" srcId="{9876D77D-6B01-4860-9308-A06CEDB09E59}" destId="{C9EAD451-AB5C-44CC-9EF7-D605A7ADBB1A}" srcOrd="4" destOrd="0" presId="urn:microsoft.com/office/officeart/2008/layout/AlternatingHexagons"/>
    <dgm:cxn modelId="{D4CAAFEF-6007-4AA3-8F25-A24911048938}" type="presParOf" srcId="{C9EAD451-AB5C-44CC-9EF7-D605A7ADBB1A}" destId="{D684F221-1293-4606-963F-D09D76D8B691}" srcOrd="0" destOrd="0" presId="urn:microsoft.com/office/officeart/2008/layout/AlternatingHexagons"/>
    <dgm:cxn modelId="{F68EA645-D5ED-4E25-B379-DA4F7CF706EF}" type="presParOf" srcId="{C9EAD451-AB5C-44CC-9EF7-D605A7ADBB1A}" destId="{3C14CC63-903B-411E-9EC7-A8EAF9BB2A05}" srcOrd="1" destOrd="0" presId="urn:microsoft.com/office/officeart/2008/layout/AlternatingHexagons"/>
    <dgm:cxn modelId="{F27F9D4E-4BD2-4EC4-A2B1-C72013917EE4}" type="presParOf" srcId="{C9EAD451-AB5C-44CC-9EF7-D605A7ADBB1A}" destId="{CDCE56CD-9D1A-4D8B-ABC0-240422B89E8D}" srcOrd="2" destOrd="0" presId="urn:microsoft.com/office/officeart/2008/layout/AlternatingHexagons"/>
    <dgm:cxn modelId="{87502727-5C1F-4711-AB7C-3B3338B86408}" type="presParOf" srcId="{C9EAD451-AB5C-44CC-9EF7-D605A7ADBB1A}" destId="{83D7E3A9-F03D-4E81-83AC-FD206514574B}" srcOrd="3" destOrd="0" presId="urn:microsoft.com/office/officeart/2008/layout/AlternatingHexagons"/>
    <dgm:cxn modelId="{FD7A4640-FBD2-4209-AF1D-873E5AA2301F}" type="presParOf" srcId="{C9EAD451-AB5C-44CC-9EF7-D605A7ADBB1A}" destId="{5BD204E7-B087-4481-97D8-6280D96F0147}" srcOrd="4" destOrd="0" presId="urn:microsoft.com/office/officeart/2008/layout/AlternatingHexagons"/>
    <dgm:cxn modelId="{82CC13E0-8BF6-4793-8EB7-118F4BD27841}" type="presParOf" srcId="{9876D77D-6B01-4860-9308-A06CEDB09E59}" destId="{A6913784-3444-4E49-9F8A-ABFBC9FA746D}" srcOrd="5" destOrd="0" presId="urn:microsoft.com/office/officeart/2008/layout/AlternatingHexagons"/>
    <dgm:cxn modelId="{8459C2CC-3FE3-444C-8C11-58F31B553086}" type="presParOf" srcId="{9876D77D-6B01-4860-9308-A06CEDB09E59}" destId="{60D6DBDF-7525-4693-8102-427B108F8A8E}" srcOrd="6" destOrd="0" presId="urn:microsoft.com/office/officeart/2008/layout/AlternatingHexagons"/>
    <dgm:cxn modelId="{FFE5982C-D5CC-4590-8150-36DA492DABEB}" type="presParOf" srcId="{60D6DBDF-7525-4693-8102-427B108F8A8E}" destId="{6902E0A1-BF8A-4AF3-B62D-B5123F1AC1BB}" srcOrd="0" destOrd="0" presId="urn:microsoft.com/office/officeart/2008/layout/AlternatingHexagons"/>
    <dgm:cxn modelId="{0EA7A765-7C0A-4B89-87E0-BB07E3DC711A}" type="presParOf" srcId="{60D6DBDF-7525-4693-8102-427B108F8A8E}" destId="{8CE2F0E9-293F-4DB1-B9B2-24F70E824242}" srcOrd="1" destOrd="0" presId="urn:microsoft.com/office/officeart/2008/layout/AlternatingHexagons"/>
    <dgm:cxn modelId="{8CBE0852-1765-4DD8-89FF-7609FF42790B}" type="presParOf" srcId="{60D6DBDF-7525-4693-8102-427B108F8A8E}" destId="{3F3E5654-748A-43EA-8627-2D38BB41C2A8}" srcOrd="2" destOrd="0" presId="urn:microsoft.com/office/officeart/2008/layout/AlternatingHexagons"/>
    <dgm:cxn modelId="{17806408-27E5-4907-8C4B-E776EFC97DD8}" type="presParOf" srcId="{60D6DBDF-7525-4693-8102-427B108F8A8E}" destId="{69FE7C17-CFBB-4591-A28E-794B923DE318}" srcOrd="3" destOrd="0" presId="urn:microsoft.com/office/officeart/2008/layout/AlternatingHexagons"/>
    <dgm:cxn modelId="{19AF0B8E-CF47-45ED-8D04-A433EA7068AE}" type="presParOf" srcId="{60D6DBDF-7525-4693-8102-427B108F8A8E}" destId="{F1D6DFDD-82DB-422C-8308-90005B401247}" srcOrd="4" destOrd="0" presId="urn:microsoft.com/office/officeart/2008/layout/AlternatingHexagons"/>
    <dgm:cxn modelId="{4FA49994-F89E-48E2-AE7F-37AC13CE11A9}" type="presParOf" srcId="{9876D77D-6B01-4860-9308-A06CEDB09E59}" destId="{B72024B6-E874-4455-8BE7-5415F076D1C3}" srcOrd="7" destOrd="0" presId="urn:microsoft.com/office/officeart/2008/layout/AlternatingHexagons"/>
    <dgm:cxn modelId="{9AE0BD6F-2FAB-4CFC-BCDE-8B02B742611B}" type="presParOf" srcId="{9876D77D-6B01-4860-9308-A06CEDB09E59}" destId="{1A256CED-7C18-4BDA-8E68-19D1C0E54C69}" srcOrd="8" destOrd="0" presId="urn:microsoft.com/office/officeart/2008/layout/AlternatingHexagons"/>
    <dgm:cxn modelId="{F30145FF-FB51-4D60-BE48-E1D94CAE006C}" type="presParOf" srcId="{1A256CED-7C18-4BDA-8E68-19D1C0E54C69}" destId="{F8F851BB-7DEA-44DA-8ECA-9DC8CE68094F}" srcOrd="0" destOrd="0" presId="urn:microsoft.com/office/officeart/2008/layout/AlternatingHexagons"/>
    <dgm:cxn modelId="{6771B3DB-CF0B-4F01-9212-89AB2F88EE6E}" type="presParOf" srcId="{1A256CED-7C18-4BDA-8E68-19D1C0E54C69}" destId="{49D62020-66E4-487D-B79A-3E1CC5376264}" srcOrd="1" destOrd="0" presId="urn:microsoft.com/office/officeart/2008/layout/AlternatingHexagons"/>
    <dgm:cxn modelId="{B30075B6-E213-43AC-A87D-76B11DE60157}" type="presParOf" srcId="{1A256CED-7C18-4BDA-8E68-19D1C0E54C69}" destId="{707BE384-47C8-4767-B80D-D6AB89AEC91A}" srcOrd="2" destOrd="0" presId="urn:microsoft.com/office/officeart/2008/layout/AlternatingHexagons"/>
    <dgm:cxn modelId="{BEB24224-5EE4-41F5-A058-4364FFDA9276}" type="presParOf" srcId="{1A256CED-7C18-4BDA-8E68-19D1C0E54C69}" destId="{A3D38A2A-CF42-4ED5-9CE6-9F4D4D0EF856}" srcOrd="3" destOrd="0" presId="urn:microsoft.com/office/officeart/2008/layout/AlternatingHexagons"/>
    <dgm:cxn modelId="{F3F5E821-9950-4C01-A58B-6233B8EAE462}" type="presParOf" srcId="{1A256CED-7C18-4BDA-8E68-19D1C0E54C69}" destId="{D8C7CC2B-5FC4-4604-9858-FB11EDC330A7}" srcOrd="4" destOrd="0" presId="urn:microsoft.com/office/officeart/2008/layout/AlternatingHexagons"/>
    <dgm:cxn modelId="{23317A1D-8188-4E8C-AED4-5BD4D0AFD2A9}" type="presParOf" srcId="{9876D77D-6B01-4860-9308-A06CEDB09E59}" destId="{7D66A978-A2B1-42F9-B82B-8B0EDABD83C8}" srcOrd="9" destOrd="0" presId="urn:microsoft.com/office/officeart/2008/layout/AlternatingHexagons"/>
    <dgm:cxn modelId="{44451781-4871-4600-A5E9-1264B74DE286}" type="presParOf" srcId="{9876D77D-6B01-4860-9308-A06CEDB09E59}" destId="{AA910C43-7215-4AE0-AAF0-2B6DFCF7BD7A}" srcOrd="10" destOrd="0" presId="urn:microsoft.com/office/officeart/2008/layout/AlternatingHexagons"/>
    <dgm:cxn modelId="{C6CF6A85-888F-4E29-B372-D8DD67A31D32}" type="presParOf" srcId="{AA910C43-7215-4AE0-AAF0-2B6DFCF7BD7A}" destId="{E77CB342-763E-4E85-A44C-DF94A9CA5DF7}" srcOrd="0" destOrd="0" presId="urn:microsoft.com/office/officeart/2008/layout/AlternatingHexagons"/>
    <dgm:cxn modelId="{BF54D193-3B8A-4585-B1AC-204C287D95F0}" type="presParOf" srcId="{AA910C43-7215-4AE0-AAF0-2B6DFCF7BD7A}" destId="{7440A20E-5A68-431C-9168-AC3F46487A3B}" srcOrd="1" destOrd="0" presId="urn:microsoft.com/office/officeart/2008/layout/AlternatingHexagons"/>
    <dgm:cxn modelId="{1472DC40-26FE-48D7-816A-F9204B4F5990}" type="presParOf" srcId="{AA910C43-7215-4AE0-AAF0-2B6DFCF7BD7A}" destId="{FFF87A21-A8EF-4C2F-856F-676D6355C40E}" srcOrd="2" destOrd="0" presId="urn:microsoft.com/office/officeart/2008/layout/AlternatingHexagons"/>
    <dgm:cxn modelId="{5DBC1070-4785-44BE-A716-2CB23133875B}" type="presParOf" srcId="{AA910C43-7215-4AE0-AAF0-2B6DFCF7BD7A}" destId="{E1958D06-AF85-4B6E-8F7A-F68E9DD7366E}" srcOrd="3" destOrd="0" presId="urn:microsoft.com/office/officeart/2008/layout/AlternatingHexagons"/>
    <dgm:cxn modelId="{20D40610-3BA5-4DBA-A8D8-FA9D01B54F2E}" type="presParOf" srcId="{AA910C43-7215-4AE0-AAF0-2B6DFCF7BD7A}" destId="{F0E77D82-33A5-4F7F-AD76-05155BFED43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B7359-A856-4EA7-9530-95B890DE37A0}">
      <dsp:nvSpPr>
        <dsp:cNvPr id="0" name=""/>
        <dsp:cNvSpPr/>
      </dsp:nvSpPr>
      <dsp:spPr>
        <a:xfrm rot="5400000">
          <a:off x="2832200" y="87332"/>
          <a:ext cx="1306870" cy="113697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Monitoreo</a:t>
          </a:r>
          <a:endParaRPr lang="es-AR" sz="1100" kern="1200" dirty="0"/>
        </a:p>
      </dsp:txBody>
      <dsp:txXfrm rot="-5400000">
        <a:off x="3094325" y="206040"/>
        <a:ext cx="782619" cy="899562"/>
      </dsp:txXfrm>
    </dsp:sp>
    <dsp:sp modelId="{47CD882F-345A-4522-83A0-434646829FE8}">
      <dsp:nvSpPr>
        <dsp:cNvPr id="0" name=""/>
        <dsp:cNvSpPr/>
      </dsp:nvSpPr>
      <dsp:spPr>
        <a:xfrm>
          <a:off x="4088625" y="263760"/>
          <a:ext cx="1458467" cy="784122"/>
        </a:xfrm>
        <a:prstGeom prst="rect">
          <a:avLst/>
        </a:prstGeom>
        <a:noFill/>
        <a:ln>
          <a:noFill/>
        </a:ln>
        <a:effectLst/>
      </dsp:spPr>
      <dsp:style>
        <a:lnRef idx="0">
          <a:scrgbClr r="0" g="0" b="0"/>
        </a:lnRef>
        <a:fillRef idx="0">
          <a:scrgbClr r="0" g="0" b="0"/>
        </a:fillRef>
        <a:effectRef idx="0">
          <a:scrgbClr r="0" g="0" b="0"/>
        </a:effectRef>
        <a:fontRef idx="minor"/>
      </dsp:style>
    </dsp:sp>
    <dsp:sp modelId="{526CD5D3-9379-4C42-AF4E-F793DB4B2F93}">
      <dsp:nvSpPr>
        <dsp:cNvPr id="0" name=""/>
        <dsp:cNvSpPr/>
      </dsp:nvSpPr>
      <dsp:spPr>
        <a:xfrm rot="5400000">
          <a:off x="1604264" y="87332"/>
          <a:ext cx="1306870" cy="1136977"/>
        </a:xfrm>
        <a:prstGeom prst="hexagon">
          <a:avLst>
            <a:gd name="adj" fmla="val 25000"/>
            <a:gd name="vf" fmla="val 115470"/>
          </a:avLst>
        </a:prstGeom>
        <a:solidFill>
          <a:schemeClr val="accent3">
            <a:hueOff val="246418"/>
            <a:satOff val="9091"/>
            <a:lumOff val="-13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SINAGIR</a:t>
          </a:r>
          <a:endParaRPr lang="es-AR" sz="1800" kern="1200" dirty="0"/>
        </a:p>
      </dsp:txBody>
      <dsp:txXfrm rot="-5400000">
        <a:off x="1866389" y="206040"/>
        <a:ext cx="782619" cy="899562"/>
      </dsp:txXfrm>
    </dsp:sp>
    <dsp:sp modelId="{EF9AB7F2-0113-4A63-81FF-A90FFE7283B3}">
      <dsp:nvSpPr>
        <dsp:cNvPr id="0" name=""/>
        <dsp:cNvSpPr/>
      </dsp:nvSpPr>
      <dsp:spPr>
        <a:xfrm rot="5400000">
          <a:off x="2215880" y="1196604"/>
          <a:ext cx="1306870" cy="1136977"/>
        </a:xfrm>
        <a:prstGeom prst="hexagon">
          <a:avLst>
            <a:gd name="adj" fmla="val 25000"/>
            <a:gd name="vf" fmla="val 115470"/>
          </a:avLst>
        </a:prstGeom>
        <a:solidFill>
          <a:schemeClr val="accent3">
            <a:hueOff val="492836"/>
            <a:satOff val="18182"/>
            <a:lumOff val="-26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Pronóstico</a:t>
          </a:r>
          <a:endParaRPr lang="es-AR" sz="1100" kern="1200" dirty="0"/>
        </a:p>
      </dsp:txBody>
      <dsp:txXfrm rot="-5400000">
        <a:off x="2478005" y="1315312"/>
        <a:ext cx="782619" cy="899562"/>
      </dsp:txXfrm>
    </dsp:sp>
    <dsp:sp modelId="{8210C2B0-ED81-4FFA-BD0C-2C16B1276E2F}">
      <dsp:nvSpPr>
        <dsp:cNvPr id="0" name=""/>
        <dsp:cNvSpPr/>
      </dsp:nvSpPr>
      <dsp:spPr>
        <a:xfrm>
          <a:off x="842359" y="1373031"/>
          <a:ext cx="1411419" cy="784122"/>
        </a:xfrm>
        <a:prstGeom prst="rect">
          <a:avLst/>
        </a:prstGeom>
        <a:noFill/>
        <a:ln>
          <a:noFill/>
        </a:ln>
        <a:effectLst/>
      </dsp:spPr>
      <dsp:style>
        <a:lnRef idx="0">
          <a:scrgbClr r="0" g="0" b="0"/>
        </a:lnRef>
        <a:fillRef idx="0">
          <a:scrgbClr r="0" g="0" b="0"/>
        </a:fillRef>
        <a:effectRef idx="0">
          <a:scrgbClr r="0" g="0" b="0"/>
        </a:effectRef>
        <a:fontRef idx="minor"/>
      </dsp:style>
    </dsp:sp>
    <dsp:sp modelId="{569F7CF7-860D-4CEE-82D1-F0C679799954}">
      <dsp:nvSpPr>
        <dsp:cNvPr id="0" name=""/>
        <dsp:cNvSpPr/>
      </dsp:nvSpPr>
      <dsp:spPr>
        <a:xfrm rot="5400000">
          <a:off x="3443815" y="1196604"/>
          <a:ext cx="1306870" cy="1136977"/>
        </a:xfrm>
        <a:prstGeom prst="hexagon">
          <a:avLst>
            <a:gd name="adj" fmla="val 25000"/>
            <a:gd name="vf" fmla="val 115470"/>
          </a:avLst>
        </a:prstGeom>
        <a:solidFill>
          <a:schemeClr val="accent3">
            <a:hueOff val="739254"/>
            <a:satOff val="27273"/>
            <a:lumOff val="-40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s-ES" sz="3100" kern="1200" dirty="0" smtClean="0"/>
            <a:t>SMN</a:t>
          </a:r>
          <a:endParaRPr lang="es-AR" sz="3100" kern="1200" dirty="0"/>
        </a:p>
      </dsp:txBody>
      <dsp:txXfrm rot="-5400000">
        <a:off x="3705940" y="1315312"/>
        <a:ext cx="782619" cy="899562"/>
      </dsp:txXfrm>
    </dsp:sp>
    <dsp:sp modelId="{D684F221-1293-4606-963F-D09D76D8B691}">
      <dsp:nvSpPr>
        <dsp:cNvPr id="0" name=""/>
        <dsp:cNvSpPr/>
      </dsp:nvSpPr>
      <dsp:spPr>
        <a:xfrm rot="5400000">
          <a:off x="2832200" y="2305875"/>
          <a:ext cx="1306870" cy="1136977"/>
        </a:xfrm>
        <a:prstGeom prst="hexagon">
          <a:avLst>
            <a:gd name="adj" fmla="val 25000"/>
            <a:gd name="vf" fmla="val 115470"/>
          </a:avLst>
        </a:prstGeom>
        <a:solidFill>
          <a:schemeClr val="accent3">
            <a:hueOff val="985672"/>
            <a:satOff val="36364"/>
            <a:lumOff val="-5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Servicios</a:t>
          </a:r>
          <a:endParaRPr lang="es-AR" sz="1100" kern="1200" dirty="0"/>
        </a:p>
      </dsp:txBody>
      <dsp:txXfrm rot="-5400000">
        <a:off x="3094325" y="2424583"/>
        <a:ext cx="782619" cy="899562"/>
      </dsp:txXfrm>
    </dsp:sp>
    <dsp:sp modelId="{3C14CC63-903B-411E-9EC7-A8EAF9BB2A05}">
      <dsp:nvSpPr>
        <dsp:cNvPr id="0" name=""/>
        <dsp:cNvSpPr/>
      </dsp:nvSpPr>
      <dsp:spPr>
        <a:xfrm>
          <a:off x="4088625" y="2482303"/>
          <a:ext cx="1458467" cy="784122"/>
        </a:xfrm>
        <a:prstGeom prst="rect">
          <a:avLst/>
        </a:prstGeom>
        <a:noFill/>
        <a:ln>
          <a:noFill/>
        </a:ln>
        <a:effectLst/>
      </dsp:spPr>
      <dsp:style>
        <a:lnRef idx="0">
          <a:scrgbClr r="0" g="0" b="0"/>
        </a:lnRef>
        <a:fillRef idx="0">
          <a:scrgbClr r="0" g="0" b="0"/>
        </a:fillRef>
        <a:effectRef idx="0">
          <a:scrgbClr r="0" g="0" b="0"/>
        </a:effectRef>
        <a:fontRef idx="minor"/>
      </dsp:style>
    </dsp:sp>
    <dsp:sp modelId="{5BD204E7-B087-4481-97D8-6280D96F0147}">
      <dsp:nvSpPr>
        <dsp:cNvPr id="0" name=""/>
        <dsp:cNvSpPr/>
      </dsp:nvSpPr>
      <dsp:spPr>
        <a:xfrm rot="5400000">
          <a:off x="1604264" y="2305875"/>
          <a:ext cx="1306870" cy="1136977"/>
        </a:xfrm>
        <a:prstGeom prst="hexagon">
          <a:avLst>
            <a:gd name="adj" fmla="val 25000"/>
            <a:gd name="vf" fmla="val 115470"/>
          </a:avLst>
        </a:prstGeom>
        <a:solidFill>
          <a:schemeClr val="accent3">
            <a:hueOff val="1232090"/>
            <a:satOff val="45455"/>
            <a:lumOff val="-6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s-ES" sz="2500" kern="1200" dirty="0" smtClean="0"/>
            <a:t>INTA</a:t>
          </a:r>
        </a:p>
        <a:p>
          <a:pPr lvl="0" algn="ctr" defTabSz="1111250">
            <a:lnSpc>
              <a:spcPct val="90000"/>
            </a:lnSpc>
            <a:spcBef>
              <a:spcPct val="0"/>
            </a:spcBef>
            <a:spcAft>
              <a:spcPct val="35000"/>
            </a:spcAft>
          </a:pPr>
          <a:r>
            <a:rPr lang="es-ES" sz="2500" kern="1200" dirty="0" smtClean="0"/>
            <a:t>AGRO</a:t>
          </a:r>
          <a:endParaRPr lang="es-AR" sz="2500" kern="1200" dirty="0"/>
        </a:p>
      </dsp:txBody>
      <dsp:txXfrm rot="-5400000">
        <a:off x="1866389" y="2424583"/>
        <a:ext cx="782619" cy="899562"/>
      </dsp:txXfrm>
    </dsp:sp>
    <dsp:sp modelId="{6902E0A1-BF8A-4AF3-B62D-B5123F1AC1BB}">
      <dsp:nvSpPr>
        <dsp:cNvPr id="0" name=""/>
        <dsp:cNvSpPr/>
      </dsp:nvSpPr>
      <dsp:spPr>
        <a:xfrm rot="5400000">
          <a:off x="2215880" y="3415147"/>
          <a:ext cx="1306870" cy="1136977"/>
        </a:xfrm>
        <a:prstGeom prst="hexagon">
          <a:avLst>
            <a:gd name="adj" fmla="val 25000"/>
            <a:gd name="vf" fmla="val 115470"/>
          </a:avLst>
        </a:prstGeom>
        <a:solidFill>
          <a:schemeClr val="accent3">
            <a:hueOff val="1478509"/>
            <a:satOff val="54545"/>
            <a:lumOff val="-80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Riesgos</a:t>
          </a:r>
          <a:endParaRPr lang="es-AR" sz="1100" kern="1200" dirty="0"/>
        </a:p>
      </dsp:txBody>
      <dsp:txXfrm rot="-5400000">
        <a:off x="2478005" y="3533855"/>
        <a:ext cx="782619" cy="899562"/>
      </dsp:txXfrm>
    </dsp:sp>
    <dsp:sp modelId="{8CE2F0E9-293F-4DB1-B9B2-24F70E824242}">
      <dsp:nvSpPr>
        <dsp:cNvPr id="0" name=""/>
        <dsp:cNvSpPr/>
      </dsp:nvSpPr>
      <dsp:spPr>
        <a:xfrm>
          <a:off x="842359" y="3591574"/>
          <a:ext cx="1411419" cy="784122"/>
        </a:xfrm>
        <a:prstGeom prst="rect">
          <a:avLst/>
        </a:prstGeom>
        <a:noFill/>
        <a:ln>
          <a:noFill/>
        </a:ln>
        <a:effectLst/>
      </dsp:spPr>
      <dsp:style>
        <a:lnRef idx="0">
          <a:scrgbClr r="0" g="0" b="0"/>
        </a:lnRef>
        <a:fillRef idx="0">
          <a:scrgbClr r="0" g="0" b="0"/>
        </a:fillRef>
        <a:effectRef idx="0">
          <a:scrgbClr r="0" g="0" b="0"/>
        </a:effectRef>
        <a:fontRef idx="minor"/>
      </dsp:style>
    </dsp:sp>
    <dsp:sp modelId="{F1D6DFDD-82DB-422C-8308-90005B401247}">
      <dsp:nvSpPr>
        <dsp:cNvPr id="0" name=""/>
        <dsp:cNvSpPr/>
      </dsp:nvSpPr>
      <dsp:spPr>
        <a:xfrm rot="5400000">
          <a:off x="3443815" y="3415147"/>
          <a:ext cx="1306870" cy="1136977"/>
        </a:xfrm>
        <a:prstGeom prst="hexagon">
          <a:avLst>
            <a:gd name="adj" fmla="val 25000"/>
            <a:gd name="vf" fmla="val 115470"/>
          </a:avLst>
        </a:prstGeom>
        <a:solidFill>
          <a:schemeClr val="accent3">
            <a:hueOff val="1724927"/>
            <a:satOff val="63636"/>
            <a:lumOff val="-93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CIENCIA</a:t>
          </a:r>
          <a:endParaRPr lang="es-AR" sz="1800" kern="1200" dirty="0"/>
        </a:p>
      </dsp:txBody>
      <dsp:txXfrm rot="-5400000">
        <a:off x="3705940" y="3533855"/>
        <a:ext cx="782619" cy="899562"/>
      </dsp:txXfrm>
    </dsp:sp>
    <dsp:sp modelId="{F8F851BB-7DEA-44DA-8ECA-9DC8CE68094F}">
      <dsp:nvSpPr>
        <dsp:cNvPr id="0" name=""/>
        <dsp:cNvSpPr/>
      </dsp:nvSpPr>
      <dsp:spPr>
        <a:xfrm rot="5400000">
          <a:off x="2832200" y="4524418"/>
          <a:ext cx="1306870" cy="1136977"/>
        </a:xfrm>
        <a:prstGeom prst="hexagon">
          <a:avLst>
            <a:gd name="adj" fmla="val 25000"/>
            <a:gd name="vf" fmla="val 115470"/>
          </a:avLst>
        </a:prstGeom>
        <a:solidFill>
          <a:schemeClr val="accent3">
            <a:hueOff val="1971345"/>
            <a:satOff val="72727"/>
            <a:lumOff val="-106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Producción</a:t>
          </a:r>
          <a:endParaRPr lang="es-AR" sz="1100" kern="1200" dirty="0"/>
        </a:p>
      </dsp:txBody>
      <dsp:txXfrm rot="-5400000">
        <a:off x="3094325" y="4643126"/>
        <a:ext cx="782619" cy="899562"/>
      </dsp:txXfrm>
    </dsp:sp>
    <dsp:sp modelId="{49D62020-66E4-487D-B79A-3E1CC5376264}">
      <dsp:nvSpPr>
        <dsp:cNvPr id="0" name=""/>
        <dsp:cNvSpPr/>
      </dsp:nvSpPr>
      <dsp:spPr>
        <a:xfrm>
          <a:off x="4088625" y="4700846"/>
          <a:ext cx="1458467" cy="784122"/>
        </a:xfrm>
        <a:prstGeom prst="rect">
          <a:avLst/>
        </a:prstGeom>
        <a:noFill/>
        <a:ln>
          <a:noFill/>
        </a:ln>
        <a:effectLst/>
      </dsp:spPr>
      <dsp:style>
        <a:lnRef idx="0">
          <a:scrgbClr r="0" g="0" b="0"/>
        </a:lnRef>
        <a:fillRef idx="0">
          <a:scrgbClr r="0" g="0" b="0"/>
        </a:fillRef>
        <a:effectRef idx="0">
          <a:scrgbClr r="0" g="0" b="0"/>
        </a:effectRef>
        <a:fontRef idx="minor"/>
      </dsp:style>
    </dsp:sp>
    <dsp:sp modelId="{D8C7CC2B-5FC4-4604-9858-FB11EDC330A7}">
      <dsp:nvSpPr>
        <dsp:cNvPr id="0" name=""/>
        <dsp:cNvSpPr/>
      </dsp:nvSpPr>
      <dsp:spPr>
        <a:xfrm rot="5400000">
          <a:off x="1604264" y="4524418"/>
          <a:ext cx="1306870" cy="1136977"/>
        </a:xfrm>
        <a:prstGeom prst="hexagon">
          <a:avLst>
            <a:gd name="adj" fmla="val 25000"/>
            <a:gd name="vf" fmla="val 115470"/>
          </a:avLst>
        </a:prstGeom>
        <a:solidFill>
          <a:schemeClr val="accent3">
            <a:hueOff val="2217763"/>
            <a:satOff val="81818"/>
            <a:lumOff val="-120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t>CAMMESA</a:t>
          </a:r>
          <a:endParaRPr lang="es-AR" sz="1400" kern="1200" dirty="0"/>
        </a:p>
      </dsp:txBody>
      <dsp:txXfrm rot="-5400000">
        <a:off x="1866389" y="4643126"/>
        <a:ext cx="782619" cy="899562"/>
      </dsp:txXfrm>
    </dsp:sp>
    <dsp:sp modelId="{E77CB342-763E-4E85-A44C-DF94A9CA5DF7}">
      <dsp:nvSpPr>
        <dsp:cNvPr id="0" name=""/>
        <dsp:cNvSpPr/>
      </dsp:nvSpPr>
      <dsp:spPr>
        <a:xfrm rot="5400000">
          <a:off x="2215880" y="5633690"/>
          <a:ext cx="1306870" cy="1136977"/>
        </a:xfrm>
        <a:prstGeom prst="hexagon">
          <a:avLst>
            <a:gd name="adj" fmla="val 25000"/>
            <a:gd name="vf" fmla="val 115470"/>
          </a:avLst>
        </a:prstGeom>
        <a:solidFill>
          <a:schemeClr val="accent3">
            <a:hueOff val="2464181"/>
            <a:satOff val="90909"/>
            <a:lumOff val="-133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Decisión</a:t>
          </a:r>
          <a:endParaRPr lang="es-AR" sz="1100" kern="1200" dirty="0"/>
        </a:p>
      </dsp:txBody>
      <dsp:txXfrm rot="-5400000">
        <a:off x="2478005" y="5752398"/>
        <a:ext cx="782619" cy="899562"/>
      </dsp:txXfrm>
    </dsp:sp>
    <dsp:sp modelId="{7440A20E-5A68-431C-9168-AC3F46487A3B}">
      <dsp:nvSpPr>
        <dsp:cNvPr id="0" name=""/>
        <dsp:cNvSpPr/>
      </dsp:nvSpPr>
      <dsp:spPr>
        <a:xfrm>
          <a:off x="842359" y="5810117"/>
          <a:ext cx="1411419" cy="784122"/>
        </a:xfrm>
        <a:prstGeom prst="rect">
          <a:avLst/>
        </a:prstGeom>
        <a:noFill/>
        <a:ln>
          <a:noFill/>
        </a:ln>
        <a:effectLst/>
      </dsp:spPr>
      <dsp:style>
        <a:lnRef idx="0">
          <a:scrgbClr r="0" g="0" b="0"/>
        </a:lnRef>
        <a:fillRef idx="0">
          <a:scrgbClr r="0" g="0" b="0"/>
        </a:fillRef>
        <a:effectRef idx="0">
          <a:scrgbClr r="0" g="0" b="0"/>
        </a:effectRef>
        <a:fontRef idx="minor"/>
      </dsp:style>
    </dsp:sp>
    <dsp:sp modelId="{F0E77D82-33A5-4F7F-AD76-05155BFED43D}">
      <dsp:nvSpPr>
        <dsp:cNvPr id="0" name=""/>
        <dsp:cNvSpPr/>
      </dsp:nvSpPr>
      <dsp:spPr>
        <a:xfrm rot="5400000">
          <a:off x="3443815" y="5633690"/>
          <a:ext cx="1306870" cy="1136977"/>
        </a:xfrm>
        <a:prstGeom prst="hexagon">
          <a:avLst>
            <a:gd name="adj" fmla="val 25000"/>
            <a:gd name="vf" fmla="val 1154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COREBE</a:t>
          </a:r>
        </a:p>
        <a:p>
          <a:pPr lvl="0" algn="ctr" defTabSz="800100">
            <a:lnSpc>
              <a:spcPct val="90000"/>
            </a:lnSpc>
            <a:spcBef>
              <a:spcPct val="0"/>
            </a:spcBef>
            <a:spcAft>
              <a:spcPct val="35000"/>
            </a:spcAft>
          </a:pPr>
          <a:r>
            <a:rPr lang="es-ES" sz="1800" kern="1200" dirty="0" smtClean="0"/>
            <a:t>AIC</a:t>
          </a:r>
          <a:endParaRPr lang="es-AR" sz="1800" kern="1200" dirty="0"/>
        </a:p>
      </dsp:txBody>
      <dsp:txXfrm rot="-5400000">
        <a:off x="3705940" y="5752398"/>
        <a:ext cx="782619" cy="899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BBC8E-940B-4367-9D68-A5799309E5E4}" type="datetimeFigureOut">
              <a:rPr lang="es-ES" smtClean="0"/>
              <a:t>12/09/2019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7F3FD-DA6E-4E35-BB29-A4E13F00A302}" type="slidenum">
              <a:rPr lang="es-ES" smtClean="0"/>
              <a:t>‹Nº›</a:t>
            </a:fld>
            <a:endParaRPr lang="es-ES"/>
          </a:p>
        </p:txBody>
      </p:sp>
    </p:spTree>
    <p:extLst>
      <p:ext uri="{BB962C8B-B14F-4D97-AF65-F5344CB8AC3E}">
        <p14:creationId xmlns:p14="http://schemas.microsoft.com/office/powerpoint/2010/main" val="1595215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dirty="0" smtClean="0"/>
              <a:t>Como en varios campos disciplinares, la tecnología y la ciencia han contribuido a un desarrollo muy acelerado de las técnicas de medición, modelización y pronóstico que se emplean para estudiar el Sistema Terrestre. Aquí se presentarán algunos tópicos que reflejan el estado del arte en cuanto a la representación del sistema climático, que incluye no sólo a la atmósfera sino también a los océanos, los hielos, la superficie terrestre y las interacciones entre esos sub-sistemas. En particular se discutirán desafíos disciplinares, de cara a producir siempre mejores pronósticos, que lleguen en tiempo y forma a distintos tomadores de decisión (energías renovables, gestión de riesgos de desastres, entre otros). La sociedad nos interpela continuamente y nos demanda no sólo la generación de nuevos conocimientos y la explotación de millones de datos, sino también la producción de “ciencia accionable”.  En definitiva, un Servicio Meteorológico es una plataforma de servicios a la comunidad basados en ciencia y tecnología, con infinidad de posibilidades para el desarrollo y la innovación. Esta charla te invita a asomarte a algunas de las problemáticas y, porqué no, a que te imagines haciendo tu aporte a este campo del conocimiento. </a:t>
            </a:r>
            <a:endParaRPr lang="es-US" dirty="0" smtClean="0"/>
          </a:p>
          <a:p>
            <a:endParaRPr lang="es-US" dirty="0"/>
          </a:p>
        </p:txBody>
      </p:sp>
      <p:sp>
        <p:nvSpPr>
          <p:cNvPr id="4" name="Marcador de número de diapositiva 3"/>
          <p:cNvSpPr>
            <a:spLocks noGrp="1"/>
          </p:cNvSpPr>
          <p:nvPr>
            <p:ph type="sldNum" sz="quarter" idx="10"/>
          </p:nvPr>
        </p:nvSpPr>
        <p:spPr/>
        <p:txBody>
          <a:bodyPr/>
          <a:lstStyle/>
          <a:p>
            <a:fld id="{2C57F3FD-DA6E-4E35-BB29-A4E13F00A302}" type="slidenum">
              <a:rPr lang="es-ES" smtClean="0"/>
              <a:t>2</a:t>
            </a:fld>
            <a:endParaRPr lang="es-ES"/>
          </a:p>
        </p:txBody>
      </p:sp>
    </p:spTree>
    <p:extLst>
      <p:ext uri="{BB962C8B-B14F-4D97-AF65-F5344CB8AC3E}">
        <p14:creationId xmlns:p14="http://schemas.microsoft.com/office/powerpoint/2010/main" val="363238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Partaking in this optimistic spirit we were especially </a:t>
            </a:r>
            <a:r>
              <a:rPr lang="en-US" sz="1200" b="0" i="0" u="none" strike="noStrike" kern="1200" baseline="0" dirty="0" err="1" smtClean="0">
                <a:solidFill>
                  <a:schemeClr val="tx1"/>
                </a:solidFill>
                <a:latin typeface="+mn-lt"/>
                <a:ea typeface="+mn-ea"/>
                <a:cs typeface="+mn-cs"/>
              </a:rPr>
              <a:t>honoured</a:t>
            </a:r>
            <a:r>
              <a:rPr lang="en-US" sz="1200" b="0" i="0" u="none" strike="noStrike" kern="1200" baseline="0" dirty="0" smtClean="0">
                <a:solidFill>
                  <a:schemeClr val="tx1"/>
                </a:solidFill>
                <a:latin typeface="+mn-lt"/>
                <a:ea typeface="+mn-ea"/>
                <a:cs typeface="+mn-cs"/>
              </a:rPr>
              <a:t> in 2007 when the World Meteorological Organization co-sponsored Intergovernmental Panel on Climate Change received the prestigious Nobel Peace Prize and we were stirred to action in 2009 as a result of the historic third World Climate Conference, which unanimously agreed to develop a Global Framework for Climate Services and called upon the World Meteorological Organization to convene, in urgency, an intergovernmental meeting to approve the terms of reference and to endorse the composition of a Taskforce of High-level independent advisors which, after wide consultations, would prepare within 12 months a report, including recommendations on proposed elements for this Framework and next steps, for consideration in May 2011 by the Sixteenth World Meteorological Congress.</a:t>
            </a:r>
            <a:endParaRPr lang="es-AR" dirty="0"/>
          </a:p>
        </p:txBody>
      </p:sp>
      <p:sp>
        <p:nvSpPr>
          <p:cNvPr id="4" name="Marcador de número de diapositiva 3"/>
          <p:cNvSpPr>
            <a:spLocks noGrp="1"/>
          </p:cNvSpPr>
          <p:nvPr>
            <p:ph type="sldNum" sz="quarter" idx="10"/>
          </p:nvPr>
        </p:nvSpPr>
        <p:spPr/>
        <p:txBody>
          <a:bodyPr/>
          <a:lstStyle/>
          <a:p>
            <a:fld id="{2C57F3FD-DA6E-4E35-BB29-A4E13F00A302}" type="slidenum">
              <a:rPr lang="es-ES" smtClean="0"/>
              <a:t>4</a:t>
            </a:fld>
            <a:endParaRPr lang="es-ES"/>
          </a:p>
        </p:txBody>
      </p:sp>
    </p:spTree>
    <p:extLst>
      <p:ext uri="{BB962C8B-B14F-4D97-AF65-F5344CB8AC3E}">
        <p14:creationId xmlns:p14="http://schemas.microsoft.com/office/powerpoint/2010/main" val="414644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dirty="0" smtClean="0"/>
              <a:t>La fuerza </a:t>
            </a:r>
            <a:r>
              <a:rPr lang="es-ES" dirty="0" smtClean="0"/>
              <a:t>del Marco no residirá en un mandato electoral o en un capital financiero, sino en su capacidad de convocar a partes representativas y de forjar acuerdos entre éstas que ayuden a cada interesado a identificar y conseguir sus objetivos de la mejor manera posible. Es necesario obtener el acuerdo y el compromiso de todos los niveles del Marco.</a:t>
            </a:r>
            <a:endParaRPr lang="es-AR" dirty="0" smtClean="0"/>
          </a:p>
          <a:p>
            <a:endParaRPr lang="es-AR" dirty="0"/>
          </a:p>
        </p:txBody>
      </p:sp>
      <p:sp>
        <p:nvSpPr>
          <p:cNvPr id="4" name="Marcador de número de diapositiva 3"/>
          <p:cNvSpPr>
            <a:spLocks noGrp="1"/>
          </p:cNvSpPr>
          <p:nvPr>
            <p:ph type="sldNum" sz="quarter" idx="10"/>
          </p:nvPr>
        </p:nvSpPr>
        <p:spPr/>
        <p:txBody>
          <a:bodyPr/>
          <a:lstStyle/>
          <a:p>
            <a:fld id="{2C57F3FD-DA6E-4E35-BB29-A4E13F00A302}" type="slidenum">
              <a:rPr lang="es-ES" smtClean="0"/>
              <a:t>7</a:t>
            </a:fld>
            <a:endParaRPr lang="es-ES"/>
          </a:p>
        </p:txBody>
      </p:sp>
    </p:spTree>
    <p:extLst>
      <p:ext uri="{BB962C8B-B14F-4D97-AF65-F5344CB8AC3E}">
        <p14:creationId xmlns:p14="http://schemas.microsoft.com/office/powerpoint/2010/main" val="232468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Del conocimiento</a:t>
            </a:r>
            <a:r>
              <a:rPr lang="es-ES" baseline="0" dirty="0" smtClean="0"/>
              <a:t> climático a la acción por el clima fue el lema de la </a:t>
            </a:r>
            <a:r>
              <a:rPr lang="es-ES" baseline="0" smtClean="0"/>
              <a:t>OMM en 2015</a:t>
            </a:r>
            <a:endParaRPr lang="es-AR"/>
          </a:p>
        </p:txBody>
      </p:sp>
      <p:sp>
        <p:nvSpPr>
          <p:cNvPr id="4" name="Marcador de número de diapositiva 3"/>
          <p:cNvSpPr>
            <a:spLocks noGrp="1"/>
          </p:cNvSpPr>
          <p:nvPr>
            <p:ph type="sldNum" sz="quarter" idx="10"/>
          </p:nvPr>
        </p:nvSpPr>
        <p:spPr/>
        <p:txBody>
          <a:bodyPr/>
          <a:lstStyle/>
          <a:p>
            <a:fld id="{2C57F3FD-DA6E-4E35-BB29-A4E13F00A302}" type="slidenum">
              <a:rPr lang="es-ES" smtClean="0"/>
              <a:t>8</a:t>
            </a:fld>
            <a:endParaRPr lang="es-ES"/>
          </a:p>
        </p:txBody>
      </p:sp>
    </p:spTree>
    <p:extLst>
      <p:ext uri="{BB962C8B-B14F-4D97-AF65-F5344CB8AC3E}">
        <p14:creationId xmlns:p14="http://schemas.microsoft.com/office/powerpoint/2010/main" val="19676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smtClean="0">
                <a:solidFill>
                  <a:schemeClr val="tx1"/>
                </a:solidFill>
                <a:latin typeface="+mn-lt"/>
                <a:ea typeface="+mn-ea"/>
                <a:cs typeface="+mn-cs"/>
              </a:rPr>
              <a:t>Figura 9.1. Ilustración esquemática de </a:t>
            </a:r>
            <a:r>
              <a:rPr lang="es-ES" sz="1200" b="0" i="0" u="none" strike="noStrike" kern="1200" baseline="0" dirty="0" smtClean="0">
                <a:solidFill>
                  <a:schemeClr val="tx1"/>
                </a:solidFill>
                <a:latin typeface="+mn-lt"/>
                <a:ea typeface="+mn-ea"/>
                <a:cs typeface="+mn-cs"/>
              </a:rPr>
              <a:t>los cuatro componentes (en recuadros rectangulares) y el componente de </a:t>
            </a:r>
            <a:r>
              <a:rPr lang="es-AR" sz="1200" b="0" i="0" u="none" strike="noStrike" kern="1200" baseline="0" dirty="0" smtClean="0">
                <a:solidFill>
                  <a:schemeClr val="tx1"/>
                </a:solidFill>
                <a:latin typeface="+mn-lt"/>
                <a:ea typeface="+mn-ea"/>
                <a:cs typeface="+mn-cs"/>
              </a:rPr>
              <a:t>creación de capacidad (representado </a:t>
            </a:r>
            <a:r>
              <a:rPr lang="es-ES" sz="1200" b="0" i="0" u="none" strike="noStrike" kern="1200" baseline="0" dirty="0" smtClean="0">
                <a:solidFill>
                  <a:schemeClr val="tx1"/>
                </a:solidFill>
                <a:latin typeface="+mn-lt"/>
                <a:ea typeface="+mn-ea"/>
                <a:cs typeface="+mn-cs"/>
              </a:rPr>
              <a:t>por una nube que engloba los otros componentes) del Marco Mundial para los Servicios Climáticos, propuesta por el Equipo especial de alto nivel. Las flechas indican los canales del flujo de información y la interacción: las </a:t>
            </a:r>
            <a:r>
              <a:rPr lang="es-AR" sz="1200" b="0" i="0" u="none" strike="noStrike" kern="1200" baseline="0" dirty="0" smtClean="0">
                <a:solidFill>
                  <a:schemeClr val="tx1"/>
                </a:solidFill>
                <a:latin typeface="+mn-lt"/>
                <a:ea typeface="+mn-ea"/>
                <a:cs typeface="+mn-cs"/>
              </a:rPr>
              <a:t>flechas continuas desde el sistema de información de servicios climáticos </a:t>
            </a:r>
            <a:r>
              <a:rPr lang="es-ES" sz="1200" b="0" i="0" u="none" strike="noStrike" kern="1200" baseline="0" dirty="0" smtClean="0">
                <a:solidFill>
                  <a:schemeClr val="tx1"/>
                </a:solidFill>
                <a:latin typeface="+mn-lt"/>
                <a:ea typeface="+mn-ea"/>
                <a:cs typeface="+mn-cs"/>
              </a:rPr>
              <a:t>hasta los usuarios muestran el flujo de productos y la opinión de los usuarios, mientras que las flechas de la plataforma de interfaz de usuario hacia los usuarios representan el flujo de las necesidades y el asesoramiento técnico</a:t>
            </a:r>
            <a:endParaRPr lang="es-AR" dirty="0"/>
          </a:p>
        </p:txBody>
      </p:sp>
      <p:sp>
        <p:nvSpPr>
          <p:cNvPr id="4" name="Marcador de número de diapositiva 3"/>
          <p:cNvSpPr>
            <a:spLocks noGrp="1"/>
          </p:cNvSpPr>
          <p:nvPr>
            <p:ph type="sldNum" sz="quarter" idx="10"/>
          </p:nvPr>
        </p:nvSpPr>
        <p:spPr/>
        <p:txBody>
          <a:bodyPr/>
          <a:lstStyle/>
          <a:p>
            <a:fld id="{2C57F3FD-DA6E-4E35-BB29-A4E13F00A302}" type="slidenum">
              <a:rPr lang="es-ES" smtClean="0"/>
              <a:t>9</a:t>
            </a:fld>
            <a:endParaRPr lang="es-ES"/>
          </a:p>
        </p:txBody>
      </p:sp>
    </p:spTree>
    <p:extLst>
      <p:ext uri="{BB962C8B-B14F-4D97-AF65-F5344CB8AC3E}">
        <p14:creationId xmlns:p14="http://schemas.microsoft.com/office/powerpoint/2010/main" val="168961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4F6EF-45EC-4C25-8607-8F2A6587F21C}" type="slidenum">
              <a:rPr lang="en-US" smtClean="0"/>
              <a:pPr/>
              <a:t>11</a:t>
            </a:fld>
            <a:endParaRPr lang="en-US"/>
          </a:p>
        </p:txBody>
      </p:sp>
    </p:spTree>
    <p:extLst>
      <p:ext uri="{BB962C8B-B14F-4D97-AF65-F5344CB8AC3E}">
        <p14:creationId xmlns:p14="http://schemas.microsoft.com/office/powerpoint/2010/main" val="309457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1D1E06A-591E-4B9E-9F75-3F0FDB56B950}" type="slidenum">
              <a:rPr lang="es-AR" smtClean="0"/>
              <a:t>‹Nº›</a:t>
            </a:fld>
            <a:endParaRPr lang="es-AR"/>
          </a:p>
        </p:txBody>
      </p:sp>
    </p:spTree>
    <p:extLst>
      <p:ext uri="{BB962C8B-B14F-4D97-AF65-F5344CB8AC3E}">
        <p14:creationId xmlns:p14="http://schemas.microsoft.com/office/powerpoint/2010/main" val="94240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A4B6C427-3C6A-4240-A304-75B2E2871A5E}" type="datetimeFigureOut">
              <a:rPr lang="es-AR" smtClean="0"/>
              <a:t>12/9/2019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1D1E06A-591E-4B9E-9F75-3F0FDB56B950}" type="slidenum">
              <a:rPr lang="es-AR" smtClean="0"/>
              <a:t>‹Nº›</a:t>
            </a:fld>
            <a:endParaRPr lang="es-AR"/>
          </a:p>
        </p:txBody>
      </p:sp>
    </p:spTree>
    <p:extLst>
      <p:ext uri="{BB962C8B-B14F-4D97-AF65-F5344CB8AC3E}">
        <p14:creationId xmlns:p14="http://schemas.microsoft.com/office/powerpoint/2010/main" val="399189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A4B6C427-3C6A-4240-A304-75B2E2871A5E}" type="datetimeFigureOut">
              <a:rPr lang="es-AR" smtClean="0"/>
              <a:t>12/9/2019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1D1E06A-591E-4B9E-9F75-3F0FDB56B950}" type="slidenum">
              <a:rPr lang="es-AR" smtClean="0"/>
              <a:t>‹Nº›</a:t>
            </a:fld>
            <a:endParaRPr lang="es-AR"/>
          </a:p>
        </p:txBody>
      </p:sp>
    </p:spTree>
    <p:extLst>
      <p:ext uri="{BB962C8B-B14F-4D97-AF65-F5344CB8AC3E}">
        <p14:creationId xmlns:p14="http://schemas.microsoft.com/office/powerpoint/2010/main" val="297192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quarter" idx="2"/>
          </p:nvPr>
        </p:nvSpPr>
        <p:spPr>
          <a:xfrm>
            <a:off x="6172200" y="1825625"/>
            <a:ext cx="5181600" cy="2098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contenido 4"/>
          <p:cNvSpPr>
            <a:spLocks noGrp="1"/>
          </p:cNvSpPr>
          <p:nvPr>
            <p:ph sz="quarter" idx="3"/>
          </p:nvPr>
        </p:nvSpPr>
        <p:spPr>
          <a:xfrm>
            <a:off x="6172200" y="4076700"/>
            <a:ext cx="5181600" cy="2100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CD3A217-70D5-466D-A7A3-33EAF6DC20E3}" type="datetimeFigureOut">
              <a:rPr lang="es-AR"/>
              <a:pPr>
                <a:defRPr/>
              </a:pPr>
              <a:t>12/9/2019</a:t>
            </a:fld>
            <a:endParaRPr lang="es-AR"/>
          </a:p>
        </p:txBody>
      </p:sp>
      <p:sp>
        <p:nvSpPr>
          <p:cNvPr id="7" name="Marcador de pie de página 4"/>
          <p:cNvSpPr>
            <a:spLocks noGrp="1"/>
          </p:cNvSpPr>
          <p:nvPr>
            <p:ph type="ftr" sz="quarter" idx="11"/>
          </p:nvPr>
        </p:nvSpPr>
        <p:spPr/>
        <p:txBody>
          <a:bodyPr/>
          <a:lstStyle>
            <a:lvl1pPr>
              <a:defRPr/>
            </a:lvl1pPr>
          </a:lstStyle>
          <a:p>
            <a:pPr>
              <a:defRPr/>
            </a:pPr>
            <a:endParaRPr lang="es-AR"/>
          </a:p>
        </p:txBody>
      </p:sp>
      <p:sp>
        <p:nvSpPr>
          <p:cNvPr id="8" name="Marcador de número de diapositiva 5"/>
          <p:cNvSpPr>
            <a:spLocks noGrp="1"/>
          </p:cNvSpPr>
          <p:nvPr>
            <p:ph type="sldNum" sz="quarter" idx="12"/>
          </p:nvPr>
        </p:nvSpPr>
        <p:spPr/>
        <p:txBody>
          <a:bodyPr/>
          <a:lstStyle>
            <a:lvl1pPr>
              <a:defRPr/>
            </a:lvl1pPr>
          </a:lstStyle>
          <a:p>
            <a:pPr>
              <a:defRPr/>
            </a:pPr>
            <a:fld id="{4FFD403C-7F4D-4A32-89E1-3255412FD2C1}" type="slidenum">
              <a:rPr lang="es-AR" altLang="es-ES"/>
              <a:pPr>
                <a:defRPr/>
              </a:pPr>
              <a:t>‹Nº›</a:t>
            </a:fld>
            <a:endParaRPr lang="es-AR" altLang="es-ES"/>
          </a:p>
        </p:txBody>
      </p:sp>
    </p:spTree>
    <p:extLst>
      <p:ext uri="{BB962C8B-B14F-4D97-AF65-F5344CB8AC3E}">
        <p14:creationId xmlns:p14="http://schemas.microsoft.com/office/powerpoint/2010/main" val="35339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solidFill>
                  <a:schemeClr val="accent5">
                    <a:lumMod val="75000"/>
                  </a:schemeClr>
                </a:solidFill>
              </a:defRPr>
            </a:lvl1pPr>
          </a:lstStyle>
          <a:p>
            <a:r>
              <a:rPr lang="es-ES" dirty="0" smtClean="0"/>
              <a:t>Haga clic para modificar el estilo de título del patrón</a:t>
            </a:r>
            <a:endParaRPr lang="es-AR" dirty="0"/>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pie de página 4"/>
          <p:cNvSpPr>
            <a:spLocks noGrp="1"/>
          </p:cNvSpPr>
          <p:nvPr>
            <p:ph type="ftr" sz="quarter" idx="11"/>
          </p:nvPr>
        </p:nvSpPr>
        <p:spPr/>
        <p:txBody>
          <a:bodyPr/>
          <a:lstStyle/>
          <a:p>
            <a:endParaRPr lang="es-AR"/>
          </a:p>
        </p:txBody>
      </p:sp>
    </p:spTree>
    <p:extLst>
      <p:ext uri="{BB962C8B-B14F-4D97-AF65-F5344CB8AC3E}">
        <p14:creationId xmlns:p14="http://schemas.microsoft.com/office/powerpoint/2010/main" val="290171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b="1">
                <a:solidFill>
                  <a:schemeClr val="accent5">
                    <a:lumMod val="75000"/>
                  </a:schemeClr>
                </a:solidFill>
              </a:defRPr>
            </a:lvl1pPr>
          </a:lstStyle>
          <a:p>
            <a:r>
              <a:rPr lang="es-ES" dirty="0" smtClean="0"/>
              <a:t>Haga clic para modificar el estilo de título del patrón</a:t>
            </a:r>
            <a:endParaRPr lang="es-AR"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5" name="Marcador de pie de página 4"/>
          <p:cNvSpPr>
            <a:spLocks noGrp="1"/>
          </p:cNvSpPr>
          <p:nvPr>
            <p:ph type="ftr" sz="quarter" idx="11"/>
          </p:nvPr>
        </p:nvSpPr>
        <p:spPr/>
        <p:txBody>
          <a:bodyPr/>
          <a:lstStyle/>
          <a:p>
            <a:endParaRPr lang="es-A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567" y="6053644"/>
            <a:ext cx="1958661" cy="689449"/>
          </a:xfrm>
          <a:prstGeom prst="rect">
            <a:avLst/>
          </a:prstGeom>
        </p:spPr>
      </p:pic>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4950" y="6248399"/>
            <a:ext cx="2857500" cy="581025"/>
          </a:xfrm>
          <a:prstGeom prst="rect">
            <a:avLst/>
          </a:prstGeom>
        </p:spPr>
      </p:pic>
    </p:spTree>
    <p:extLst>
      <p:ext uri="{BB962C8B-B14F-4D97-AF65-F5344CB8AC3E}">
        <p14:creationId xmlns:p14="http://schemas.microsoft.com/office/powerpoint/2010/main" val="287180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A4B6C427-3C6A-4240-A304-75B2E2871A5E}" type="datetimeFigureOut">
              <a:rPr lang="es-AR" smtClean="0"/>
              <a:t>12/9/2019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1D1E06A-591E-4B9E-9F75-3F0FDB56B950}" type="slidenum">
              <a:rPr lang="es-AR" smtClean="0"/>
              <a:t>‹Nº›</a:t>
            </a:fld>
            <a:endParaRPr lang="es-AR"/>
          </a:p>
        </p:txBody>
      </p:sp>
    </p:spTree>
    <p:extLst>
      <p:ext uri="{BB962C8B-B14F-4D97-AF65-F5344CB8AC3E}">
        <p14:creationId xmlns:p14="http://schemas.microsoft.com/office/powerpoint/2010/main" val="73891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A4B6C427-3C6A-4240-A304-75B2E2871A5E}" type="datetimeFigureOut">
              <a:rPr lang="es-AR" smtClean="0"/>
              <a:t>12/9/2019</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41D1E06A-591E-4B9E-9F75-3F0FDB56B950}" type="slidenum">
              <a:rPr lang="es-AR" smtClean="0"/>
              <a:t>‹Nº›</a:t>
            </a:fld>
            <a:endParaRPr lang="es-AR"/>
          </a:p>
        </p:txBody>
      </p:sp>
    </p:spTree>
    <p:extLst>
      <p:ext uri="{BB962C8B-B14F-4D97-AF65-F5344CB8AC3E}">
        <p14:creationId xmlns:p14="http://schemas.microsoft.com/office/powerpoint/2010/main" val="295006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5">
                    <a:lumMod val="75000"/>
                  </a:schemeClr>
                </a:solidFill>
              </a:defRPr>
            </a:lvl1pPr>
          </a:lstStyle>
          <a:p>
            <a:r>
              <a:rPr lang="es-ES" dirty="0" smtClean="0"/>
              <a:t>Haga clic para modificar el estilo de título del patrón</a:t>
            </a:r>
            <a:endParaRPr lang="es-AR" dirty="0"/>
          </a:p>
        </p:txBody>
      </p:sp>
      <p:sp>
        <p:nvSpPr>
          <p:cNvPr id="4" name="Marcador de pie de página 3"/>
          <p:cNvSpPr>
            <a:spLocks noGrp="1"/>
          </p:cNvSpPr>
          <p:nvPr>
            <p:ph type="ftr" sz="quarter" idx="11"/>
          </p:nvPr>
        </p:nvSpPr>
        <p:spPr/>
        <p:txBody>
          <a:bodyPr/>
          <a:lstStyle/>
          <a:p>
            <a:endParaRPr lang="es-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567" y="6053644"/>
            <a:ext cx="1958661" cy="689449"/>
          </a:xfrm>
          <a:prstGeom prst="rect">
            <a:avLst/>
          </a:prstGeom>
        </p:spPr>
      </p:pic>
    </p:spTree>
    <p:extLst>
      <p:ext uri="{BB962C8B-B14F-4D97-AF65-F5344CB8AC3E}">
        <p14:creationId xmlns:p14="http://schemas.microsoft.com/office/powerpoint/2010/main" val="371329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B6C427-3C6A-4240-A304-75B2E2871A5E}" type="datetimeFigureOut">
              <a:rPr lang="es-AR" smtClean="0"/>
              <a:t>12/9/2019</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41D1E06A-591E-4B9E-9F75-3F0FDB56B950}" type="slidenum">
              <a:rPr lang="es-AR" smtClean="0"/>
              <a:t>‹Nº›</a:t>
            </a:fld>
            <a:endParaRPr lang="es-AR"/>
          </a:p>
        </p:txBody>
      </p:sp>
    </p:spTree>
    <p:extLst>
      <p:ext uri="{BB962C8B-B14F-4D97-AF65-F5344CB8AC3E}">
        <p14:creationId xmlns:p14="http://schemas.microsoft.com/office/powerpoint/2010/main" val="208909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4B6C427-3C6A-4240-A304-75B2E2871A5E}" type="datetimeFigureOut">
              <a:rPr lang="es-AR" smtClean="0"/>
              <a:t>12/9/2019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1D1E06A-591E-4B9E-9F75-3F0FDB56B950}" type="slidenum">
              <a:rPr lang="es-AR" smtClean="0"/>
              <a:t>‹Nº›</a:t>
            </a:fld>
            <a:endParaRPr lang="es-AR"/>
          </a:p>
        </p:txBody>
      </p:sp>
    </p:spTree>
    <p:extLst>
      <p:ext uri="{BB962C8B-B14F-4D97-AF65-F5344CB8AC3E}">
        <p14:creationId xmlns:p14="http://schemas.microsoft.com/office/powerpoint/2010/main" val="32373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4B6C427-3C6A-4240-A304-75B2E2871A5E}" type="datetimeFigureOut">
              <a:rPr lang="es-AR" smtClean="0"/>
              <a:t>12/9/2019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1D1E06A-591E-4B9E-9F75-3F0FDB56B950}" type="slidenum">
              <a:rPr lang="es-AR" smtClean="0"/>
              <a:t>‹Nº›</a:t>
            </a:fld>
            <a:endParaRPr lang="es-AR"/>
          </a:p>
        </p:txBody>
      </p:sp>
    </p:spTree>
    <p:extLst>
      <p:ext uri="{BB962C8B-B14F-4D97-AF65-F5344CB8AC3E}">
        <p14:creationId xmlns:p14="http://schemas.microsoft.com/office/powerpoint/2010/main" val="208236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6C427-3C6A-4240-A304-75B2E2871A5E}" type="datetimeFigureOut">
              <a:rPr lang="es-AR" smtClean="0"/>
              <a:t>12/9/2019</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1E06A-591E-4B9E-9F75-3F0FDB56B950}" type="slidenum">
              <a:rPr lang="es-AR" smtClean="0"/>
              <a:t>‹Nº›</a:t>
            </a:fld>
            <a:endParaRPr lang="es-AR"/>
          </a:p>
        </p:txBody>
      </p:sp>
      <p:pic>
        <p:nvPicPr>
          <p:cNvPr id="7" name="Imagen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2567" y="6053644"/>
            <a:ext cx="1958661" cy="689449"/>
          </a:xfrm>
          <a:prstGeom prst="rect">
            <a:avLst/>
          </a:prstGeom>
        </p:spPr>
      </p:pic>
      <p:pic>
        <p:nvPicPr>
          <p:cNvPr id="8" name="Imagen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24950" y="6248399"/>
            <a:ext cx="2857500" cy="581025"/>
          </a:xfrm>
          <a:prstGeom prst="rect">
            <a:avLst/>
          </a:prstGeom>
        </p:spPr>
      </p:pic>
    </p:spTree>
    <p:extLst>
      <p:ext uri="{BB962C8B-B14F-4D97-AF65-F5344CB8AC3E}">
        <p14:creationId xmlns:p14="http://schemas.microsoft.com/office/powerpoint/2010/main" val="12333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4C8F"/>
        </a:solidFill>
        <a:effectLst/>
      </p:bgPr>
    </p:bg>
    <p:spTree>
      <p:nvGrpSpPr>
        <p:cNvPr id="1" name=""/>
        <p:cNvGrpSpPr/>
        <p:nvPr/>
      </p:nvGrpSpPr>
      <p:grpSpPr>
        <a:xfrm>
          <a:off x="0" y="0"/>
          <a:ext cx="0" cy="0"/>
          <a:chOff x="0" y="0"/>
          <a:chExt cx="0" cy="0"/>
        </a:xfrm>
      </p:grpSpPr>
      <p:sp>
        <p:nvSpPr>
          <p:cNvPr id="9" name="Rectángulo 8"/>
          <p:cNvSpPr/>
          <p:nvPr/>
        </p:nvSpPr>
        <p:spPr>
          <a:xfrm>
            <a:off x="439555" y="5899392"/>
            <a:ext cx="1956369" cy="820881"/>
          </a:xfrm>
          <a:prstGeom prst="rect">
            <a:avLst/>
          </a:prstGeom>
          <a:solidFill>
            <a:srgbClr val="0D4C8F"/>
          </a:solidFill>
          <a:ln>
            <a:solidFill>
              <a:srgbClr val="0D4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4" name="CuadroTexto 3"/>
          <p:cNvSpPr txBox="1"/>
          <p:nvPr/>
        </p:nvSpPr>
        <p:spPr>
          <a:xfrm>
            <a:off x="136769" y="1367544"/>
            <a:ext cx="7388293" cy="3785652"/>
          </a:xfrm>
          <a:prstGeom prst="rect">
            <a:avLst/>
          </a:prstGeom>
          <a:noFill/>
        </p:spPr>
        <p:txBody>
          <a:bodyPr wrap="square" rtlCol="0">
            <a:spAutoFit/>
          </a:bodyPr>
          <a:lstStyle/>
          <a:p>
            <a:r>
              <a:rPr lang="es-AR" sz="4000" dirty="0"/>
              <a:t>	</a:t>
            </a:r>
          </a:p>
          <a:p>
            <a:r>
              <a:rPr lang="es-ES" sz="4000" b="1" dirty="0" smtClean="0">
                <a:solidFill>
                  <a:schemeClr val="bg1"/>
                </a:solidFill>
                <a:latin typeface="Trebuchet MS" panose="020B0603020202020204" pitchFamily="34" charset="0"/>
              </a:rPr>
              <a:t>Foro sobre Ciencia y política:</a:t>
            </a:r>
          </a:p>
          <a:p>
            <a:r>
              <a:rPr lang="es-ES" sz="4000" b="1" dirty="0" smtClean="0">
                <a:solidFill>
                  <a:schemeClr val="bg1"/>
                </a:solidFill>
                <a:latin typeface="Trebuchet MS" panose="020B0603020202020204" pitchFamily="34" charset="0"/>
              </a:rPr>
              <a:t>Servicios Climáticos -</a:t>
            </a:r>
          </a:p>
          <a:p>
            <a:r>
              <a:rPr lang="es-ES" sz="4000" b="1" dirty="0">
                <a:solidFill>
                  <a:schemeClr val="bg1"/>
                </a:solidFill>
                <a:latin typeface="Trebuchet MS" panose="020B0603020202020204" pitchFamily="34" charset="0"/>
              </a:rPr>
              <a:t>D</a:t>
            </a:r>
            <a:r>
              <a:rPr lang="es-ES" sz="4000" b="1" dirty="0" smtClean="0">
                <a:solidFill>
                  <a:schemeClr val="bg1"/>
                </a:solidFill>
                <a:latin typeface="Trebuchet MS" panose="020B0603020202020204" pitchFamily="34" charset="0"/>
              </a:rPr>
              <a:t>e lo global a lo regional y lo nacional. </a:t>
            </a:r>
          </a:p>
          <a:p>
            <a:endParaRPr lang="es-ES" sz="4000" b="1" dirty="0" smtClean="0">
              <a:solidFill>
                <a:schemeClr val="bg1"/>
              </a:solidFill>
              <a:latin typeface="Trebuchet MS" panose="020B0603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26" y="162310"/>
            <a:ext cx="4229295" cy="1488712"/>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331"/>
          <a:stretch/>
        </p:blipFill>
        <p:spPr>
          <a:xfrm rot="5400000">
            <a:off x="6194288" y="881069"/>
            <a:ext cx="6878781" cy="5116643"/>
          </a:xfrm>
          <a:prstGeom prst="rect">
            <a:avLst/>
          </a:prstGeom>
        </p:spPr>
      </p:pic>
      <p:sp>
        <p:nvSpPr>
          <p:cNvPr id="5" name="Rectángulo 4"/>
          <p:cNvSpPr/>
          <p:nvPr/>
        </p:nvSpPr>
        <p:spPr>
          <a:xfrm>
            <a:off x="620341" y="4750916"/>
            <a:ext cx="6904721" cy="1046440"/>
          </a:xfrm>
          <a:prstGeom prst="rect">
            <a:avLst/>
          </a:prstGeom>
        </p:spPr>
        <p:txBody>
          <a:bodyPr wrap="square">
            <a:spAutoFit/>
          </a:bodyPr>
          <a:lstStyle/>
          <a:p>
            <a:pPr algn="r"/>
            <a:r>
              <a:rPr lang="en-US" sz="2200" b="1" dirty="0" smtClean="0">
                <a:solidFill>
                  <a:schemeClr val="accent1">
                    <a:lumMod val="20000"/>
                    <a:lumOff val="80000"/>
                  </a:schemeClr>
                </a:solidFill>
              </a:rPr>
              <a:t>Dra. Celeste </a:t>
            </a:r>
            <a:r>
              <a:rPr lang="en-US" sz="2200" b="1" dirty="0" err="1" smtClean="0">
                <a:solidFill>
                  <a:schemeClr val="accent1">
                    <a:lumMod val="20000"/>
                    <a:lumOff val="80000"/>
                  </a:schemeClr>
                </a:solidFill>
              </a:rPr>
              <a:t>Saulo</a:t>
            </a:r>
            <a:endParaRPr lang="en-US" sz="2200" b="1" dirty="0" smtClean="0">
              <a:solidFill>
                <a:schemeClr val="accent1">
                  <a:lumMod val="20000"/>
                  <a:lumOff val="80000"/>
                </a:schemeClr>
              </a:solidFill>
            </a:endParaRPr>
          </a:p>
          <a:p>
            <a:pPr algn="r"/>
            <a:r>
              <a:rPr lang="en-US" sz="2000" b="1" dirty="0" err="1" smtClean="0">
                <a:solidFill>
                  <a:schemeClr val="accent1">
                    <a:lumMod val="20000"/>
                    <a:lumOff val="80000"/>
                  </a:schemeClr>
                </a:solidFill>
              </a:rPr>
              <a:t>Directora</a:t>
            </a:r>
            <a:r>
              <a:rPr lang="en-US" sz="2000" b="1" dirty="0" smtClean="0">
                <a:solidFill>
                  <a:schemeClr val="accent1">
                    <a:lumMod val="20000"/>
                    <a:lumOff val="80000"/>
                  </a:schemeClr>
                </a:solidFill>
              </a:rPr>
              <a:t> del </a:t>
            </a:r>
            <a:r>
              <a:rPr lang="en-US" sz="2000" b="1" dirty="0" err="1" smtClean="0">
                <a:solidFill>
                  <a:schemeClr val="accent1">
                    <a:lumMod val="20000"/>
                    <a:lumOff val="80000"/>
                  </a:schemeClr>
                </a:solidFill>
              </a:rPr>
              <a:t>Servicio</a:t>
            </a:r>
            <a:r>
              <a:rPr lang="en-US" sz="2000" b="1" dirty="0" smtClean="0">
                <a:solidFill>
                  <a:schemeClr val="accent1">
                    <a:lumMod val="20000"/>
                    <a:lumOff val="80000"/>
                  </a:schemeClr>
                </a:solidFill>
              </a:rPr>
              <a:t> </a:t>
            </a:r>
            <a:r>
              <a:rPr lang="en-US" sz="2000" b="1" dirty="0" err="1" smtClean="0">
                <a:solidFill>
                  <a:schemeClr val="accent1">
                    <a:lumMod val="20000"/>
                    <a:lumOff val="80000"/>
                  </a:schemeClr>
                </a:solidFill>
              </a:rPr>
              <a:t>Meteorológico</a:t>
            </a:r>
            <a:r>
              <a:rPr lang="en-US" sz="2000" b="1" dirty="0" smtClean="0">
                <a:solidFill>
                  <a:schemeClr val="accent1">
                    <a:lumMod val="20000"/>
                    <a:lumOff val="80000"/>
                  </a:schemeClr>
                </a:solidFill>
              </a:rPr>
              <a:t> Nacional</a:t>
            </a:r>
          </a:p>
          <a:p>
            <a:pPr algn="r"/>
            <a:r>
              <a:rPr lang="en-US" sz="2000" b="1" dirty="0" err="1" smtClean="0">
                <a:solidFill>
                  <a:schemeClr val="accent1">
                    <a:lumMod val="20000"/>
                    <a:lumOff val="80000"/>
                  </a:schemeClr>
                </a:solidFill>
              </a:rPr>
              <a:t>Vicepresidente</a:t>
            </a:r>
            <a:r>
              <a:rPr lang="en-US" sz="2000" b="1" dirty="0" smtClean="0">
                <a:solidFill>
                  <a:schemeClr val="accent1">
                    <a:lumMod val="20000"/>
                    <a:lumOff val="80000"/>
                  </a:schemeClr>
                </a:solidFill>
              </a:rPr>
              <a:t> 1ra de la </a:t>
            </a:r>
            <a:r>
              <a:rPr lang="en-US" sz="2000" b="1" dirty="0" err="1" smtClean="0">
                <a:solidFill>
                  <a:schemeClr val="accent1">
                    <a:lumMod val="20000"/>
                    <a:lumOff val="80000"/>
                  </a:schemeClr>
                </a:solidFill>
              </a:rPr>
              <a:t>Organización</a:t>
            </a:r>
            <a:r>
              <a:rPr lang="en-US" sz="2000" b="1" dirty="0" smtClean="0">
                <a:solidFill>
                  <a:schemeClr val="accent1">
                    <a:lumMod val="20000"/>
                    <a:lumOff val="80000"/>
                  </a:schemeClr>
                </a:solidFill>
              </a:rPr>
              <a:t> </a:t>
            </a:r>
            <a:r>
              <a:rPr lang="en-US" sz="2000" b="1" dirty="0" err="1" smtClean="0">
                <a:solidFill>
                  <a:schemeClr val="accent1">
                    <a:lumMod val="20000"/>
                    <a:lumOff val="80000"/>
                  </a:schemeClr>
                </a:solidFill>
              </a:rPr>
              <a:t>Meteorológica</a:t>
            </a:r>
            <a:r>
              <a:rPr lang="en-US" sz="2000" b="1" dirty="0" smtClean="0">
                <a:solidFill>
                  <a:schemeClr val="accent1">
                    <a:lumMod val="20000"/>
                    <a:lumOff val="80000"/>
                  </a:schemeClr>
                </a:solidFill>
              </a:rPr>
              <a:t> Mundial</a:t>
            </a:r>
          </a:p>
        </p:txBody>
      </p:sp>
      <p:sp>
        <p:nvSpPr>
          <p:cNvPr id="2" name="CuadroTexto 1"/>
          <p:cNvSpPr txBox="1"/>
          <p:nvPr/>
        </p:nvSpPr>
        <p:spPr>
          <a:xfrm>
            <a:off x="0" y="6103465"/>
            <a:ext cx="8657550" cy="1107996"/>
          </a:xfrm>
          <a:prstGeom prst="rect">
            <a:avLst/>
          </a:prstGeom>
          <a:noFill/>
        </p:spPr>
        <p:txBody>
          <a:bodyPr wrap="square" rtlCol="0">
            <a:spAutoFit/>
          </a:bodyPr>
          <a:lstStyle/>
          <a:p>
            <a:r>
              <a:rPr lang="es-ES" sz="1600" b="1" dirty="0" smtClean="0">
                <a:solidFill>
                  <a:schemeClr val="accent1">
                    <a:lumMod val="60000"/>
                    <a:lumOff val="40000"/>
                  </a:schemeClr>
                </a:solidFill>
              </a:rPr>
              <a:t>Integrando </a:t>
            </a:r>
            <a:r>
              <a:rPr lang="es-ES" sz="1600" b="1" dirty="0">
                <a:solidFill>
                  <a:schemeClr val="accent1">
                    <a:lumMod val="60000"/>
                    <a:lumOff val="40000"/>
                  </a:schemeClr>
                </a:solidFill>
              </a:rPr>
              <a:t>el conocimiento del Cambio Global a los procesos de toma de decisiones en la Cuenca del Plata: un enfoque </a:t>
            </a:r>
            <a:r>
              <a:rPr lang="es-ES" sz="1600" b="1" dirty="0" err="1" smtClean="0">
                <a:solidFill>
                  <a:schemeClr val="accent1">
                    <a:lumMod val="60000"/>
                    <a:lumOff val="40000"/>
                  </a:schemeClr>
                </a:solidFill>
              </a:rPr>
              <a:t>transdisciplinario</a:t>
            </a:r>
            <a:r>
              <a:rPr lang="es-ES" sz="1600" b="1" dirty="0" smtClean="0">
                <a:solidFill>
                  <a:schemeClr val="accent1">
                    <a:lumMod val="60000"/>
                    <a:lumOff val="40000"/>
                  </a:schemeClr>
                </a:solidFill>
              </a:rPr>
              <a:t>.</a:t>
            </a:r>
          </a:p>
          <a:p>
            <a:r>
              <a:rPr lang="es-ES" sz="1600" dirty="0" smtClean="0">
                <a:solidFill>
                  <a:schemeClr val="accent1">
                    <a:lumMod val="60000"/>
                    <a:lumOff val="40000"/>
                  </a:schemeClr>
                </a:solidFill>
              </a:rPr>
              <a:t> </a:t>
            </a:r>
            <a:r>
              <a:rPr lang="es-ES" sz="1600" dirty="0">
                <a:solidFill>
                  <a:schemeClr val="accent1">
                    <a:lumMod val="60000"/>
                    <a:lumOff val="40000"/>
                  </a:schemeClr>
                </a:solidFill>
              </a:rPr>
              <a:t>8 – 14 de septiembre 2019 – Santa Fe, Argentina</a:t>
            </a:r>
            <a:endParaRPr lang="es-ES" sz="1600" b="1" dirty="0" smtClean="0">
              <a:solidFill>
                <a:schemeClr val="accent1">
                  <a:lumMod val="60000"/>
                  <a:lumOff val="40000"/>
                </a:schemeClr>
              </a:solidFill>
            </a:endParaRPr>
          </a:p>
          <a:p>
            <a:endParaRPr lang="es-US" dirty="0"/>
          </a:p>
        </p:txBody>
      </p:sp>
    </p:spTree>
    <p:extLst>
      <p:ext uri="{BB962C8B-B14F-4D97-AF65-F5344CB8AC3E}">
        <p14:creationId xmlns:p14="http://schemas.microsoft.com/office/powerpoint/2010/main" val="331192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¿Cuál fue la respuesta a nivel regional?</a:t>
            </a:r>
            <a:endParaRPr lang="es-AR" dirty="0"/>
          </a:p>
        </p:txBody>
      </p:sp>
      <p:sp>
        <p:nvSpPr>
          <p:cNvPr id="5" name="Marcador de texto 4"/>
          <p:cNvSpPr>
            <a:spLocks noGrp="1"/>
          </p:cNvSpPr>
          <p:nvPr>
            <p:ph type="body" idx="1"/>
          </p:nvPr>
        </p:nvSpPr>
        <p:spPr/>
        <p:txBody>
          <a:bodyPr/>
          <a:lstStyle/>
          <a:p>
            <a:endParaRPr lang="es-AR"/>
          </a:p>
        </p:txBody>
      </p:sp>
      <p:pic>
        <p:nvPicPr>
          <p:cNvPr id="6" name="Imagen 5"/>
          <p:cNvPicPr>
            <a:picLocks noChangeAspect="1"/>
          </p:cNvPicPr>
          <p:nvPr/>
        </p:nvPicPr>
        <p:blipFill>
          <a:blip r:embed="rId2"/>
          <a:stretch>
            <a:fillRect/>
          </a:stretch>
        </p:blipFill>
        <p:spPr>
          <a:xfrm>
            <a:off x="8810625" y="0"/>
            <a:ext cx="3381375" cy="1352550"/>
          </a:xfrm>
          <a:prstGeom prst="rect">
            <a:avLst/>
          </a:prstGeom>
        </p:spPr>
      </p:pic>
    </p:spTree>
    <p:extLst>
      <p:ext uri="{BB962C8B-B14F-4D97-AF65-F5344CB8AC3E}">
        <p14:creationId xmlns:p14="http://schemas.microsoft.com/office/powerpoint/2010/main" val="1780222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498" y="133766"/>
            <a:ext cx="9893030" cy="916781"/>
          </a:xfrm>
        </p:spPr>
        <p:txBody>
          <a:bodyPr>
            <a:normAutofit/>
          </a:bodyPr>
          <a:lstStyle/>
          <a:p>
            <a:pPr algn="l"/>
            <a:r>
              <a:rPr lang="en-US" sz="4000" dirty="0" err="1" smtClean="0"/>
              <a:t>Centros</a:t>
            </a:r>
            <a:r>
              <a:rPr lang="en-US" sz="4000" dirty="0" smtClean="0"/>
              <a:t> </a:t>
            </a:r>
            <a:r>
              <a:rPr lang="en-US" sz="4000" dirty="0" err="1" smtClean="0"/>
              <a:t>regionales</a:t>
            </a:r>
            <a:r>
              <a:rPr lang="en-US" sz="4000" dirty="0" smtClean="0"/>
              <a:t> </a:t>
            </a:r>
            <a:r>
              <a:rPr lang="en-US" sz="4000" dirty="0" err="1" smtClean="0"/>
              <a:t>en</a:t>
            </a:r>
            <a:r>
              <a:rPr lang="en-US" sz="4000" dirty="0" smtClean="0"/>
              <a:t> la </a:t>
            </a:r>
            <a:r>
              <a:rPr lang="en-US" sz="4000" dirty="0" err="1" smtClean="0"/>
              <a:t>Asociación</a:t>
            </a:r>
            <a:r>
              <a:rPr lang="en-US" sz="4000" dirty="0" smtClean="0"/>
              <a:t> Regional  </a:t>
            </a:r>
            <a:endParaRPr lang="en-US" sz="4000" dirty="0"/>
          </a:p>
        </p:txBody>
      </p:sp>
      <p:sp>
        <p:nvSpPr>
          <p:cNvPr id="3" name="Content Placeholder 2"/>
          <p:cNvSpPr>
            <a:spLocks noGrp="1"/>
          </p:cNvSpPr>
          <p:nvPr>
            <p:ph idx="1"/>
          </p:nvPr>
        </p:nvSpPr>
        <p:spPr>
          <a:xfrm>
            <a:off x="244750" y="1201398"/>
            <a:ext cx="6009182" cy="6120680"/>
          </a:xfrm>
        </p:spPr>
        <p:txBody>
          <a:bodyPr>
            <a:noAutofit/>
          </a:bodyPr>
          <a:lstStyle/>
          <a:p>
            <a:pPr marL="0" indent="0">
              <a:buNone/>
            </a:pPr>
            <a:r>
              <a:rPr lang="en-US" sz="2400" dirty="0" smtClean="0"/>
              <a:t>Se </a:t>
            </a:r>
            <a:r>
              <a:rPr lang="en-US" sz="2400" dirty="0" err="1" smtClean="0"/>
              <a:t>hizo</a:t>
            </a:r>
            <a:r>
              <a:rPr lang="en-US" sz="2400" dirty="0" smtClean="0"/>
              <a:t> un </a:t>
            </a:r>
            <a:r>
              <a:rPr lang="en-US" sz="2400" dirty="0" err="1" smtClean="0"/>
              <a:t>encuentro</a:t>
            </a:r>
            <a:r>
              <a:rPr lang="en-US" sz="2400" dirty="0" smtClean="0"/>
              <a:t> </a:t>
            </a:r>
            <a:r>
              <a:rPr lang="en-US" sz="2400" dirty="0" err="1" smtClean="0"/>
              <a:t>consultivo</a:t>
            </a:r>
            <a:r>
              <a:rPr lang="en-US" sz="2400" dirty="0" smtClean="0"/>
              <a:t> con </a:t>
            </a:r>
            <a:r>
              <a:rPr lang="en-US" sz="2400" dirty="0" err="1" smtClean="0"/>
              <a:t>los</a:t>
            </a:r>
            <a:r>
              <a:rPr lang="en-US" sz="2400" dirty="0" smtClean="0"/>
              <a:t> SMHNs y se </a:t>
            </a:r>
            <a:r>
              <a:rPr lang="en-US" sz="2400" dirty="0" err="1" smtClean="0"/>
              <a:t>concluyó</a:t>
            </a:r>
            <a:r>
              <a:rPr lang="en-US" sz="2400" dirty="0" smtClean="0"/>
              <a:t> que se </a:t>
            </a:r>
            <a:r>
              <a:rPr lang="en-US" sz="2400" dirty="0" err="1" smtClean="0"/>
              <a:t>propondrían</a:t>
            </a:r>
            <a:r>
              <a:rPr lang="en-US" sz="2400" dirty="0" smtClean="0"/>
              <a:t> 3 CRCs (RCC)</a:t>
            </a:r>
            <a:endParaRPr lang="en-US" sz="2400" dirty="0"/>
          </a:p>
          <a:p>
            <a:r>
              <a:rPr lang="en-US" sz="2400" dirty="0" smtClean="0"/>
              <a:t>CRC-OSA: </a:t>
            </a:r>
            <a:r>
              <a:rPr lang="en-US" sz="2400" dirty="0" err="1" smtClean="0"/>
              <a:t>Foco</a:t>
            </a:r>
            <a:r>
              <a:rPr lang="en-US" sz="2400" dirty="0" smtClean="0"/>
              <a:t> </a:t>
            </a:r>
            <a:r>
              <a:rPr lang="en-US" sz="2400" dirty="0" err="1" smtClean="0"/>
              <a:t>en</a:t>
            </a:r>
            <a:r>
              <a:rPr lang="en-US" sz="2400" dirty="0" smtClean="0"/>
              <a:t> </a:t>
            </a:r>
            <a:r>
              <a:rPr lang="en-US" sz="2400" dirty="0" err="1" smtClean="0"/>
              <a:t>países</a:t>
            </a:r>
            <a:r>
              <a:rPr lang="en-US" sz="2400" dirty="0" smtClean="0"/>
              <a:t> </a:t>
            </a:r>
            <a:r>
              <a:rPr lang="en-US" sz="2400" dirty="0" err="1" smtClean="0"/>
              <a:t>Andinos</a:t>
            </a:r>
            <a:r>
              <a:rPr lang="en-US" sz="2400" dirty="0" smtClean="0"/>
              <a:t>. </a:t>
            </a:r>
            <a:r>
              <a:rPr lang="en-US" sz="2400" dirty="0" err="1" smtClean="0"/>
              <a:t>Comenzó</a:t>
            </a:r>
            <a:r>
              <a:rPr lang="en-US" sz="2400" dirty="0" smtClean="0"/>
              <a:t> </a:t>
            </a:r>
            <a:r>
              <a:rPr lang="en-US" sz="2400" dirty="0" err="1" smtClean="0"/>
              <a:t>su</a:t>
            </a:r>
            <a:r>
              <a:rPr lang="en-US" sz="2400" dirty="0" smtClean="0"/>
              <a:t> </a:t>
            </a:r>
            <a:r>
              <a:rPr lang="en-US" sz="2400" dirty="0" err="1" smtClean="0"/>
              <a:t>fase</a:t>
            </a:r>
            <a:r>
              <a:rPr lang="en-US" sz="2400" dirty="0" smtClean="0"/>
              <a:t> </a:t>
            </a:r>
            <a:r>
              <a:rPr lang="en-US" sz="2400" dirty="0" err="1" smtClean="0"/>
              <a:t>inicial</a:t>
            </a:r>
            <a:r>
              <a:rPr lang="en-US" sz="2400" dirty="0" smtClean="0"/>
              <a:t> </a:t>
            </a:r>
            <a:r>
              <a:rPr lang="en-US" sz="2400" dirty="0" err="1" smtClean="0"/>
              <a:t>en</a:t>
            </a:r>
            <a:r>
              <a:rPr lang="en-US" sz="2400" dirty="0" smtClean="0"/>
              <a:t> </a:t>
            </a:r>
            <a:r>
              <a:rPr lang="en-US" sz="2400" dirty="0" err="1" smtClean="0"/>
              <a:t>Marzo</a:t>
            </a:r>
            <a:r>
              <a:rPr lang="en-US" sz="2400" dirty="0" smtClean="0"/>
              <a:t> de 2013. CIIFEM</a:t>
            </a:r>
          </a:p>
          <a:p>
            <a:endParaRPr lang="en-US" sz="2400" dirty="0" smtClean="0"/>
          </a:p>
          <a:p>
            <a:r>
              <a:rPr lang="en-US" sz="2400" dirty="0" smtClean="0"/>
              <a:t>CRC-SAS: Se </a:t>
            </a:r>
            <a:r>
              <a:rPr lang="en-US" sz="2400" dirty="0" err="1" smtClean="0"/>
              <a:t>propuso</a:t>
            </a:r>
            <a:r>
              <a:rPr lang="en-US" sz="2400" dirty="0" smtClean="0"/>
              <a:t> </a:t>
            </a:r>
            <a:r>
              <a:rPr lang="en-US" sz="2400" dirty="0" err="1" smtClean="0"/>
              <a:t>como</a:t>
            </a:r>
            <a:r>
              <a:rPr lang="en-US" sz="2400" dirty="0" smtClean="0"/>
              <a:t> un </a:t>
            </a:r>
            <a:r>
              <a:rPr lang="en-US" sz="2400" dirty="0" err="1" smtClean="0"/>
              <a:t>centro</a:t>
            </a:r>
            <a:r>
              <a:rPr lang="en-US" sz="2400" dirty="0" smtClean="0"/>
              <a:t> </a:t>
            </a:r>
            <a:r>
              <a:rPr lang="en-US" sz="2400" dirty="0" err="1" smtClean="0"/>
              <a:t>en</a:t>
            </a:r>
            <a:r>
              <a:rPr lang="en-US" sz="2400" dirty="0" smtClean="0"/>
              <a:t> red que </a:t>
            </a:r>
            <a:r>
              <a:rPr lang="en-US" sz="2400" dirty="0" err="1" smtClean="0"/>
              <a:t>comenzó</a:t>
            </a:r>
            <a:r>
              <a:rPr lang="en-US" sz="2400" dirty="0" smtClean="0"/>
              <a:t> </a:t>
            </a:r>
            <a:r>
              <a:rPr lang="en-US" sz="2400" dirty="0" err="1" smtClean="0"/>
              <a:t>su</a:t>
            </a:r>
            <a:r>
              <a:rPr lang="en-US" sz="2400" dirty="0" smtClean="0"/>
              <a:t> </a:t>
            </a:r>
            <a:r>
              <a:rPr lang="en-US" sz="2400" dirty="0" err="1" smtClean="0"/>
              <a:t>fase</a:t>
            </a:r>
            <a:r>
              <a:rPr lang="en-US" sz="2400" dirty="0" smtClean="0"/>
              <a:t> </a:t>
            </a:r>
            <a:r>
              <a:rPr lang="en-US" sz="2400" dirty="0" err="1" smtClean="0"/>
              <a:t>piloto</a:t>
            </a:r>
            <a:r>
              <a:rPr lang="en-US" sz="2400" dirty="0" smtClean="0"/>
              <a:t> </a:t>
            </a:r>
            <a:r>
              <a:rPr lang="en-US" sz="2400" dirty="0" err="1" smtClean="0"/>
              <a:t>en</a:t>
            </a:r>
            <a:r>
              <a:rPr lang="en-US" sz="2400" dirty="0" smtClean="0"/>
              <a:t> 2014.</a:t>
            </a:r>
          </a:p>
          <a:p>
            <a:endParaRPr lang="en-US" sz="2400" dirty="0"/>
          </a:p>
          <a:p>
            <a:r>
              <a:rPr lang="en-US" sz="2400" dirty="0" smtClean="0"/>
              <a:t>CRC-NAS: Se </a:t>
            </a:r>
            <a:r>
              <a:rPr lang="en-US" sz="2400" dirty="0" err="1" smtClean="0"/>
              <a:t>propuso</a:t>
            </a:r>
            <a:r>
              <a:rPr lang="en-US" sz="2400" dirty="0" smtClean="0"/>
              <a:t> </a:t>
            </a:r>
            <a:r>
              <a:rPr lang="en-US" sz="2400" dirty="0" err="1" smtClean="0"/>
              <a:t>como</a:t>
            </a:r>
            <a:r>
              <a:rPr lang="en-US" sz="2400" dirty="0" smtClean="0"/>
              <a:t> </a:t>
            </a:r>
            <a:r>
              <a:rPr lang="en-US" sz="2400" dirty="0" err="1" smtClean="0"/>
              <a:t>centro</a:t>
            </a:r>
            <a:r>
              <a:rPr lang="en-US" sz="2400" dirty="0" smtClean="0"/>
              <a:t> </a:t>
            </a:r>
            <a:r>
              <a:rPr lang="en-US" sz="2400" dirty="0" err="1" smtClean="0"/>
              <a:t>en</a:t>
            </a:r>
            <a:r>
              <a:rPr lang="en-US" sz="2400" dirty="0" smtClean="0"/>
              <a:t> red </a:t>
            </a:r>
            <a:r>
              <a:rPr lang="en-US" sz="2400" dirty="0" err="1" smtClean="0"/>
              <a:t>pero</a:t>
            </a:r>
            <a:r>
              <a:rPr lang="en-US" sz="2400" dirty="0" smtClean="0"/>
              <a:t> se </a:t>
            </a:r>
            <a:r>
              <a:rPr lang="en-US" sz="2400" dirty="0" err="1" smtClean="0"/>
              <a:t>implementó</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8" y="1124745"/>
            <a:ext cx="39624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 Elipse"/>
          <p:cNvSpPr/>
          <p:nvPr/>
        </p:nvSpPr>
        <p:spPr>
          <a:xfrm>
            <a:off x="7464153" y="2420888"/>
            <a:ext cx="2160240" cy="3312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Elipse"/>
          <p:cNvSpPr/>
          <p:nvPr/>
        </p:nvSpPr>
        <p:spPr>
          <a:xfrm>
            <a:off x="7680177" y="1412776"/>
            <a:ext cx="2664297" cy="135976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5 Elipse"/>
          <p:cNvSpPr/>
          <p:nvPr/>
        </p:nvSpPr>
        <p:spPr>
          <a:xfrm>
            <a:off x="7104112" y="1135301"/>
            <a:ext cx="1008112" cy="445393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extBox 3"/>
          <p:cNvSpPr txBox="1"/>
          <p:nvPr/>
        </p:nvSpPr>
        <p:spPr>
          <a:xfrm>
            <a:off x="8386340" y="4077072"/>
            <a:ext cx="1224136" cy="369332"/>
          </a:xfrm>
          <a:prstGeom prst="rect">
            <a:avLst/>
          </a:prstGeom>
          <a:noFill/>
        </p:spPr>
        <p:txBody>
          <a:bodyPr wrap="square" rtlCol="0">
            <a:spAutoFit/>
          </a:bodyPr>
          <a:lstStyle/>
          <a:p>
            <a:pPr algn="r"/>
            <a:r>
              <a:rPr lang="en-US" dirty="0">
                <a:solidFill>
                  <a:srgbClr val="FF0000"/>
                </a:solidFill>
              </a:rPr>
              <a:t>RCC-SSA</a:t>
            </a:r>
          </a:p>
        </p:txBody>
      </p:sp>
      <p:sp>
        <p:nvSpPr>
          <p:cNvPr id="9" name="TextBox 8"/>
          <p:cNvSpPr txBox="1"/>
          <p:nvPr/>
        </p:nvSpPr>
        <p:spPr>
          <a:xfrm>
            <a:off x="8544273" y="1723328"/>
            <a:ext cx="1512167" cy="369332"/>
          </a:xfrm>
          <a:prstGeom prst="rect">
            <a:avLst/>
          </a:prstGeom>
          <a:noFill/>
        </p:spPr>
        <p:txBody>
          <a:bodyPr wrap="square" rtlCol="0">
            <a:spAutoFit/>
          </a:bodyPr>
          <a:lstStyle/>
          <a:p>
            <a:pPr algn="r"/>
            <a:r>
              <a:rPr lang="en-US" dirty="0">
                <a:solidFill>
                  <a:schemeClr val="accent5">
                    <a:lumMod val="50000"/>
                  </a:schemeClr>
                </a:solidFill>
              </a:rPr>
              <a:t>RCC-NSA</a:t>
            </a:r>
          </a:p>
        </p:txBody>
      </p:sp>
      <p:sp>
        <p:nvSpPr>
          <p:cNvPr id="10" name="TextBox 9"/>
          <p:cNvSpPr txBox="1"/>
          <p:nvPr/>
        </p:nvSpPr>
        <p:spPr>
          <a:xfrm>
            <a:off x="6528049" y="2576248"/>
            <a:ext cx="1434961" cy="369332"/>
          </a:xfrm>
          <a:prstGeom prst="rect">
            <a:avLst/>
          </a:prstGeom>
          <a:noFill/>
        </p:spPr>
        <p:txBody>
          <a:bodyPr wrap="square" rtlCol="0">
            <a:spAutoFit/>
          </a:bodyPr>
          <a:lstStyle/>
          <a:p>
            <a:pPr algn="r"/>
            <a:r>
              <a:rPr lang="en-US" dirty="0">
                <a:solidFill>
                  <a:schemeClr val="tx2">
                    <a:lumMod val="50000"/>
                  </a:schemeClr>
                </a:solidFill>
              </a:rPr>
              <a:t>RCC-WSA</a:t>
            </a:r>
          </a:p>
        </p:txBody>
      </p:sp>
      <p:sp>
        <p:nvSpPr>
          <p:cNvPr id="8" name="Elipse 7"/>
          <p:cNvSpPr/>
          <p:nvPr/>
        </p:nvSpPr>
        <p:spPr>
          <a:xfrm>
            <a:off x="103050" y="3362270"/>
            <a:ext cx="6158793" cy="10452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1868775" y="4261738"/>
            <a:ext cx="4601182" cy="461665"/>
          </a:xfrm>
          <a:prstGeom prst="rect">
            <a:avLst/>
          </a:prstGeom>
          <a:noFill/>
        </p:spPr>
        <p:txBody>
          <a:bodyPr wrap="square" rtlCol="0">
            <a:spAutoFit/>
          </a:bodyPr>
          <a:lstStyle/>
          <a:p>
            <a:r>
              <a:rPr lang="es-ES" sz="2400" dirty="0" smtClean="0">
                <a:solidFill>
                  <a:srgbClr val="FF0000"/>
                </a:solidFill>
              </a:rPr>
              <a:t>No es un centro con una sede física</a:t>
            </a:r>
            <a:endParaRPr lang="es-ES" sz="2400" dirty="0">
              <a:solidFill>
                <a:srgbClr val="FF0000"/>
              </a:solidFill>
            </a:endParaRPr>
          </a:p>
        </p:txBody>
      </p:sp>
      <p:sp>
        <p:nvSpPr>
          <p:cNvPr id="13" name="CuadroTexto 12"/>
          <p:cNvSpPr txBox="1"/>
          <p:nvPr/>
        </p:nvSpPr>
        <p:spPr>
          <a:xfrm>
            <a:off x="4289898" y="6488507"/>
            <a:ext cx="3822326" cy="369332"/>
          </a:xfrm>
          <a:prstGeom prst="rect">
            <a:avLst/>
          </a:prstGeom>
          <a:solidFill>
            <a:schemeClr val="accent1">
              <a:lumMod val="20000"/>
              <a:lumOff val="80000"/>
            </a:schemeClr>
          </a:solidFill>
        </p:spPr>
        <p:txBody>
          <a:bodyPr wrap="square" rtlCol="0">
            <a:spAutoFit/>
          </a:bodyPr>
          <a:lstStyle/>
          <a:p>
            <a:r>
              <a:rPr lang="es-US" dirty="0" smtClean="0"/>
              <a:t>¿Cuál fue la respuesta a nivel regional?</a:t>
            </a:r>
            <a:endParaRPr lang="es-AR" dirty="0"/>
          </a:p>
        </p:txBody>
      </p:sp>
    </p:spTree>
    <p:extLst>
      <p:ext uri="{BB962C8B-B14F-4D97-AF65-F5344CB8AC3E}">
        <p14:creationId xmlns:p14="http://schemas.microsoft.com/office/powerpoint/2010/main" val="102057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486839" y="66438"/>
            <a:ext cx="6120680" cy="2890078"/>
          </a:xfrm>
        </p:spPr>
        <p:txBody>
          <a:bodyPr/>
          <a:lstStyle/>
          <a:p>
            <a:r>
              <a:rPr lang="es-ES" sz="4800" dirty="0" smtClean="0"/>
              <a:t>Centro Regional del Clima para el sur de América del Sur</a:t>
            </a:r>
            <a:br>
              <a:rPr lang="es-ES" sz="4800" dirty="0" smtClean="0"/>
            </a:br>
            <a:r>
              <a:rPr lang="es-ES" sz="4800" dirty="0" smtClean="0"/>
              <a:t>CRC-SAS</a:t>
            </a:r>
            <a:endParaRPr lang="es-ES" sz="4800" dirty="0"/>
          </a:p>
        </p:txBody>
      </p:sp>
      <p:sp>
        <p:nvSpPr>
          <p:cNvPr id="8" name="CuadroTexto 7"/>
          <p:cNvSpPr txBox="1"/>
          <p:nvPr/>
        </p:nvSpPr>
        <p:spPr>
          <a:xfrm>
            <a:off x="5772941" y="2868874"/>
            <a:ext cx="5548476" cy="369332"/>
          </a:xfrm>
          <a:prstGeom prst="rect">
            <a:avLst/>
          </a:prstGeom>
          <a:noFill/>
        </p:spPr>
        <p:txBody>
          <a:bodyPr wrap="square" rtlCol="0">
            <a:spAutoFit/>
          </a:bodyPr>
          <a:lstStyle/>
          <a:p>
            <a:r>
              <a:rPr lang="es-ES" dirty="0" smtClean="0"/>
              <a:t>Argentina, Bolivia, Brasil, Chile, Paraguay, Uruguay</a:t>
            </a:r>
            <a:endParaRPr lang="es-ES" dirty="0"/>
          </a:p>
        </p:txBody>
      </p:sp>
      <p:sp>
        <p:nvSpPr>
          <p:cNvPr id="9" name="Elipse 8"/>
          <p:cNvSpPr/>
          <p:nvPr/>
        </p:nvSpPr>
        <p:spPr>
          <a:xfrm>
            <a:off x="7353232" y="3270416"/>
            <a:ext cx="2528733" cy="971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smtClean="0"/>
              <a:t>2012 - 2014</a:t>
            </a:r>
            <a:endParaRPr lang="es-ES" sz="2200" dirty="0"/>
          </a:p>
        </p:txBody>
      </p:sp>
      <p:sp>
        <p:nvSpPr>
          <p:cNvPr id="10" name="Rectángulo redondeado 9"/>
          <p:cNvSpPr/>
          <p:nvPr/>
        </p:nvSpPr>
        <p:spPr>
          <a:xfrm>
            <a:off x="6208849" y="4450329"/>
            <a:ext cx="5112568" cy="791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2014: se lanza en fase “demostración”</a:t>
            </a:r>
            <a:endParaRPr lang="es-ES" dirty="0"/>
          </a:p>
        </p:txBody>
      </p:sp>
      <p:sp>
        <p:nvSpPr>
          <p:cNvPr id="11" name="Rectángulo redondeado 10"/>
          <p:cNvSpPr/>
          <p:nvPr/>
        </p:nvSpPr>
        <p:spPr>
          <a:xfrm>
            <a:off x="6208849" y="5383416"/>
            <a:ext cx="5112568" cy="791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2017: OMM lo valida como centro operativo</a:t>
            </a:r>
            <a:endParaRPr lang="es-ES" dirty="0"/>
          </a:p>
        </p:txBody>
      </p:sp>
      <p:sp>
        <p:nvSpPr>
          <p:cNvPr id="12" name="CuadroTexto 11"/>
          <p:cNvSpPr txBox="1"/>
          <p:nvPr/>
        </p:nvSpPr>
        <p:spPr>
          <a:xfrm>
            <a:off x="1020413" y="4305543"/>
            <a:ext cx="4752528" cy="369332"/>
          </a:xfrm>
          <a:prstGeom prst="rect">
            <a:avLst/>
          </a:prstGeom>
          <a:noFill/>
        </p:spPr>
        <p:txBody>
          <a:bodyPr wrap="square" rtlCol="0">
            <a:spAutoFit/>
          </a:bodyPr>
          <a:lstStyle/>
          <a:p>
            <a:r>
              <a:rPr lang="es-ES" dirty="0"/>
              <a:t>http://www.crc-sas.org/es/</a:t>
            </a:r>
          </a:p>
        </p:txBody>
      </p:sp>
      <p:pic>
        <p:nvPicPr>
          <p:cNvPr id="2" name="Imagen 1"/>
          <p:cNvPicPr>
            <a:picLocks noChangeAspect="1"/>
          </p:cNvPicPr>
          <p:nvPr/>
        </p:nvPicPr>
        <p:blipFill>
          <a:blip r:embed="rId2"/>
          <a:stretch>
            <a:fillRect/>
          </a:stretch>
        </p:blipFill>
        <p:spPr>
          <a:xfrm>
            <a:off x="821767" y="543359"/>
            <a:ext cx="2953865" cy="3420265"/>
          </a:xfrm>
          <a:prstGeom prst="rect">
            <a:avLst/>
          </a:prstGeom>
        </p:spPr>
      </p:pic>
      <p:sp>
        <p:nvSpPr>
          <p:cNvPr id="3" name="AutoShape 2" descr="Resultado de imagen para CRC-SAS logo"/>
          <p:cNvSpPr>
            <a:spLocks noChangeAspect="1" noChangeArrowheads="1"/>
          </p:cNvSpPr>
          <p:nvPr/>
        </p:nvSpPr>
        <p:spPr bwMode="auto">
          <a:xfrm>
            <a:off x="307975" y="-390490"/>
            <a:ext cx="1990725" cy="230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3" name="AutoShape 4" descr="Resultado de imagen para CRC-SAS logo"/>
          <p:cNvSpPr>
            <a:spLocks noChangeAspect="1" noChangeArrowheads="1"/>
          </p:cNvSpPr>
          <p:nvPr/>
        </p:nvSpPr>
        <p:spPr bwMode="auto">
          <a:xfrm>
            <a:off x="307975" y="-952500"/>
            <a:ext cx="1990725" cy="230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5" name="CuadroTexto 14"/>
          <p:cNvSpPr txBox="1"/>
          <p:nvPr/>
        </p:nvSpPr>
        <p:spPr>
          <a:xfrm>
            <a:off x="155715" y="5100572"/>
            <a:ext cx="4941218" cy="369332"/>
          </a:xfrm>
          <a:prstGeom prst="rect">
            <a:avLst/>
          </a:prstGeom>
          <a:noFill/>
        </p:spPr>
        <p:txBody>
          <a:bodyPr wrap="square" rtlCol="0">
            <a:spAutoFit/>
          </a:bodyPr>
          <a:lstStyle/>
          <a:p>
            <a:r>
              <a:rPr lang="en-US" dirty="0"/>
              <a:t>“</a:t>
            </a:r>
            <a:r>
              <a:rPr lang="en-US" dirty="0" err="1"/>
              <a:t>Servicios</a:t>
            </a:r>
            <a:r>
              <a:rPr lang="en-US" dirty="0"/>
              <a:t> </a:t>
            </a:r>
            <a:r>
              <a:rPr lang="en-US" dirty="0" err="1"/>
              <a:t>Hidro-climáticos</a:t>
            </a:r>
            <a:r>
              <a:rPr lang="en-US" dirty="0"/>
              <a:t> </a:t>
            </a:r>
            <a:r>
              <a:rPr lang="en-US" dirty="0" err="1"/>
              <a:t>en</a:t>
            </a:r>
            <a:r>
              <a:rPr lang="en-US" dirty="0"/>
              <a:t> la Cuenca del Plata”. </a:t>
            </a:r>
            <a:endParaRPr lang="es-AR" dirty="0"/>
          </a:p>
        </p:txBody>
      </p:sp>
      <p:pic>
        <p:nvPicPr>
          <p:cNvPr id="1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699" y="5489746"/>
            <a:ext cx="885717" cy="315701"/>
          </a:xfrm>
          <a:prstGeom prst="rect">
            <a:avLst/>
          </a:prstGeom>
        </p:spPr>
      </p:pic>
      <p:sp>
        <p:nvSpPr>
          <p:cNvPr id="14" name="CuadroTexto 13"/>
          <p:cNvSpPr txBox="1"/>
          <p:nvPr/>
        </p:nvSpPr>
        <p:spPr>
          <a:xfrm>
            <a:off x="4289898" y="6488507"/>
            <a:ext cx="3822326" cy="369332"/>
          </a:xfrm>
          <a:prstGeom prst="rect">
            <a:avLst/>
          </a:prstGeom>
          <a:solidFill>
            <a:schemeClr val="accent1">
              <a:lumMod val="20000"/>
              <a:lumOff val="80000"/>
            </a:schemeClr>
          </a:solidFill>
        </p:spPr>
        <p:txBody>
          <a:bodyPr wrap="square" rtlCol="0">
            <a:spAutoFit/>
          </a:bodyPr>
          <a:lstStyle/>
          <a:p>
            <a:r>
              <a:rPr lang="es-US" dirty="0" smtClean="0"/>
              <a:t>¿Cuál fue la respuesta a nivel regional?</a:t>
            </a:r>
            <a:endParaRPr lang="es-AR" dirty="0"/>
          </a:p>
        </p:txBody>
      </p:sp>
    </p:spTree>
    <p:extLst>
      <p:ext uri="{BB962C8B-B14F-4D97-AF65-F5344CB8AC3E}">
        <p14:creationId xmlns:p14="http://schemas.microsoft.com/office/powerpoint/2010/main" val="78724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662" y="0"/>
            <a:ext cx="11950338" cy="976359"/>
          </a:xfrm>
        </p:spPr>
        <p:txBody>
          <a:bodyPr>
            <a:normAutofit/>
          </a:bodyPr>
          <a:lstStyle/>
          <a:p>
            <a:r>
              <a:rPr lang="es-ES" sz="4000" dirty="0" smtClean="0"/>
              <a:t>¿Cuáles fueron las asociaciones estratégicas para lograrlo?</a:t>
            </a:r>
            <a:endParaRPr lang="es-AR" sz="4000" dirty="0"/>
          </a:p>
        </p:txBody>
      </p:sp>
      <p:sp>
        <p:nvSpPr>
          <p:cNvPr id="5" name="Marcador de contenido 4"/>
          <p:cNvSpPr>
            <a:spLocks noGrp="1"/>
          </p:cNvSpPr>
          <p:nvPr>
            <p:ph idx="1"/>
          </p:nvPr>
        </p:nvSpPr>
        <p:spPr>
          <a:xfrm>
            <a:off x="5977176" y="967554"/>
            <a:ext cx="5925608" cy="1435177"/>
          </a:xfrm>
        </p:spPr>
        <p:txBody>
          <a:bodyPr>
            <a:normAutofit fontScale="92500"/>
          </a:bodyPr>
          <a:lstStyle/>
          <a:p>
            <a:r>
              <a:rPr lang="es-ES" dirty="0" smtClean="0"/>
              <a:t>6 Servicios Meteorológicos Nacionales</a:t>
            </a:r>
          </a:p>
          <a:p>
            <a:r>
              <a:rPr lang="es-ES" dirty="0" smtClean="0"/>
              <a:t>Centros de investigación, Universidades, otras instituciones</a:t>
            </a:r>
          </a:p>
        </p:txBody>
      </p:sp>
      <p:pic>
        <p:nvPicPr>
          <p:cNvPr id="3" name="Imagen 2"/>
          <p:cNvPicPr>
            <a:picLocks noChangeAspect="1"/>
          </p:cNvPicPr>
          <p:nvPr/>
        </p:nvPicPr>
        <p:blipFill rotWithShape="1">
          <a:blip r:embed="rId2"/>
          <a:srcRect l="21783" t="9362" r="21622" b="4965"/>
          <a:stretch/>
        </p:blipFill>
        <p:spPr>
          <a:xfrm>
            <a:off x="241662" y="1098699"/>
            <a:ext cx="5735514" cy="4883812"/>
          </a:xfrm>
          <a:prstGeom prst="rect">
            <a:avLst/>
          </a:prstGeom>
        </p:spPr>
      </p:pic>
      <p:pic>
        <p:nvPicPr>
          <p:cNvPr id="8" name="Imagen 7"/>
          <p:cNvPicPr>
            <a:picLocks noChangeAspect="1"/>
          </p:cNvPicPr>
          <p:nvPr/>
        </p:nvPicPr>
        <p:blipFill>
          <a:blip r:embed="rId3"/>
          <a:stretch>
            <a:fillRect/>
          </a:stretch>
        </p:blipFill>
        <p:spPr>
          <a:xfrm>
            <a:off x="6580515" y="2683217"/>
            <a:ext cx="5322269" cy="3468925"/>
          </a:xfrm>
          <a:prstGeom prst="rect">
            <a:avLst/>
          </a:prstGeom>
        </p:spPr>
      </p:pic>
      <p:sp>
        <p:nvSpPr>
          <p:cNvPr id="6" name="CuadroTexto 5"/>
          <p:cNvSpPr txBox="1"/>
          <p:nvPr/>
        </p:nvSpPr>
        <p:spPr>
          <a:xfrm>
            <a:off x="4289898" y="6488507"/>
            <a:ext cx="3822326" cy="369332"/>
          </a:xfrm>
          <a:prstGeom prst="rect">
            <a:avLst/>
          </a:prstGeom>
          <a:solidFill>
            <a:schemeClr val="accent1">
              <a:lumMod val="20000"/>
              <a:lumOff val="80000"/>
            </a:schemeClr>
          </a:solidFill>
        </p:spPr>
        <p:txBody>
          <a:bodyPr wrap="square" rtlCol="0">
            <a:spAutoFit/>
          </a:bodyPr>
          <a:lstStyle/>
          <a:p>
            <a:r>
              <a:rPr lang="es-US" dirty="0" smtClean="0"/>
              <a:t>¿Cuál fue la respuesta a nivel regional?</a:t>
            </a:r>
            <a:endParaRPr lang="es-AR" dirty="0"/>
          </a:p>
        </p:txBody>
      </p:sp>
    </p:spTree>
    <p:extLst>
      <p:ext uri="{BB962C8B-B14F-4D97-AF65-F5344CB8AC3E}">
        <p14:creationId xmlns:p14="http://schemas.microsoft.com/office/powerpoint/2010/main" val="22009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8904" y="0"/>
            <a:ext cx="10504714" cy="627652"/>
          </a:xfrm>
        </p:spPr>
        <p:txBody>
          <a:bodyPr>
            <a:normAutofit fontScale="90000"/>
          </a:bodyPr>
          <a:lstStyle/>
          <a:p>
            <a:r>
              <a:rPr lang="es-ES" dirty="0" smtClean="0"/>
              <a:t>Recursos claves para facilitar la integración:</a:t>
            </a:r>
            <a:endParaRPr lang="es-AR" dirty="0"/>
          </a:p>
        </p:txBody>
      </p:sp>
      <p:pic>
        <p:nvPicPr>
          <p:cNvPr id="5" name="Marcador de contenido 4"/>
          <p:cNvPicPr>
            <a:picLocks noGrp="1"/>
          </p:cNvPicPr>
          <p:nvPr>
            <p:ph idx="1"/>
          </p:nvPr>
        </p:nvPicPr>
        <p:blipFill>
          <a:blip r:embed="rId2"/>
          <a:stretch>
            <a:fillRect/>
          </a:stretch>
        </p:blipFill>
        <p:spPr bwMode="auto">
          <a:xfrm>
            <a:off x="0" y="2399086"/>
            <a:ext cx="5039279" cy="4351338"/>
          </a:xfrm>
          <a:prstGeom prst="rect">
            <a:avLst/>
          </a:prstGeom>
          <a:noFill/>
        </p:spPr>
      </p:pic>
      <p:sp>
        <p:nvSpPr>
          <p:cNvPr id="4" name="CuadroTexto 3"/>
          <p:cNvSpPr txBox="1"/>
          <p:nvPr/>
        </p:nvSpPr>
        <p:spPr>
          <a:xfrm>
            <a:off x="574766" y="764495"/>
            <a:ext cx="10598332" cy="1200329"/>
          </a:xfrm>
          <a:prstGeom prst="rect">
            <a:avLst/>
          </a:prstGeom>
          <a:solidFill>
            <a:schemeClr val="accent2">
              <a:lumMod val="40000"/>
              <a:lumOff val="60000"/>
            </a:schemeClr>
          </a:solidFill>
        </p:spPr>
        <p:txBody>
          <a:bodyPr wrap="square" rtlCol="0">
            <a:spAutoFit/>
          </a:bodyPr>
          <a:lstStyle/>
          <a:p>
            <a:r>
              <a:rPr lang="en-US" b="1" dirty="0"/>
              <a:t>Towards usable climate science - Informing sustainable decisions and provision of climate services to the agriculture and water sectors of southeastern South America</a:t>
            </a:r>
            <a:endParaRPr lang="es-AR" b="1" dirty="0"/>
          </a:p>
          <a:p>
            <a:r>
              <a:rPr lang="en-US" dirty="0"/>
              <a:t> </a:t>
            </a:r>
            <a:endParaRPr lang="es-AR" dirty="0"/>
          </a:p>
          <a:p>
            <a:r>
              <a:rPr lang="en-US" dirty="0"/>
              <a:t>Inter-American Institute for Global Change Research - Project CRN-3035 </a:t>
            </a:r>
            <a:endParaRPr lang="es-AR" dirty="0"/>
          </a:p>
        </p:txBody>
      </p:sp>
      <p:sp>
        <p:nvSpPr>
          <p:cNvPr id="6" name="CuadroTexto 5"/>
          <p:cNvSpPr txBox="1"/>
          <p:nvPr/>
        </p:nvSpPr>
        <p:spPr>
          <a:xfrm>
            <a:off x="6557554" y="3801291"/>
            <a:ext cx="184731" cy="369332"/>
          </a:xfrm>
          <a:prstGeom prst="rect">
            <a:avLst/>
          </a:prstGeom>
          <a:noFill/>
        </p:spPr>
        <p:txBody>
          <a:bodyPr wrap="none" rtlCol="0">
            <a:spAutoFit/>
          </a:bodyPr>
          <a:lstStyle/>
          <a:p>
            <a:endParaRPr lang="es-AR" dirty="0"/>
          </a:p>
        </p:txBody>
      </p:sp>
      <p:sp>
        <p:nvSpPr>
          <p:cNvPr id="8" name="CuadroTexto 7"/>
          <p:cNvSpPr txBox="1"/>
          <p:nvPr/>
        </p:nvSpPr>
        <p:spPr>
          <a:xfrm>
            <a:off x="5330031" y="2101667"/>
            <a:ext cx="6651298" cy="3970318"/>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t>successful </a:t>
            </a:r>
            <a:r>
              <a:rPr lang="en-US" b="1" dirty="0"/>
              <a:t>compilation of a quality-controlled regional climate data base, updated every 10 </a:t>
            </a:r>
            <a:r>
              <a:rPr lang="en-US" b="1" dirty="0" smtClean="0"/>
              <a:t>days</a:t>
            </a:r>
          </a:p>
          <a:p>
            <a:pPr marL="285750" indent="-285750">
              <a:buFont typeface="Wingdings" panose="05000000000000000000" pitchFamily="2" charset="2"/>
              <a:buChar char="ü"/>
            </a:pPr>
            <a:r>
              <a:rPr lang="en-US" b="1" dirty="0" smtClean="0"/>
              <a:t>pilot </a:t>
            </a:r>
            <a:r>
              <a:rPr lang="en-US" b="1" dirty="0"/>
              <a:t>applications to deliver climate information and knowledge that is </a:t>
            </a:r>
            <a:r>
              <a:rPr lang="en-US" b="1" dirty="0" smtClean="0"/>
              <a:t>authoritative</a:t>
            </a:r>
            <a:endParaRPr lang="en-US" b="1" dirty="0"/>
          </a:p>
          <a:p>
            <a:pPr marL="742950" lvl="1" indent="-285750">
              <a:buFont typeface="Wingdings" panose="05000000000000000000" pitchFamily="2" charset="2"/>
              <a:buChar char="ü"/>
            </a:pPr>
            <a:r>
              <a:rPr lang="en-US" dirty="0" smtClean="0"/>
              <a:t>the </a:t>
            </a:r>
            <a:r>
              <a:rPr lang="en-US" dirty="0"/>
              <a:t>implementation in Paraguay of the operational hydrological balance (BHOA) developed by the </a:t>
            </a:r>
            <a:r>
              <a:rPr lang="en-US" dirty="0" smtClean="0"/>
              <a:t>(</a:t>
            </a:r>
            <a:r>
              <a:rPr lang="en-US" dirty="0"/>
              <a:t>FAUBA</a:t>
            </a:r>
            <a:r>
              <a:rPr lang="en-US" dirty="0" smtClean="0"/>
              <a:t>)</a:t>
            </a:r>
          </a:p>
          <a:p>
            <a:pPr marL="742950" lvl="1" indent="-285750">
              <a:buFont typeface="Wingdings" panose="05000000000000000000" pitchFamily="2" charset="2"/>
              <a:buChar char="ü"/>
            </a:pPr>
            <a:r>
              <a:rPr lang="en-US" dirty="0" smtClean="0"/>
              <a:t>a </a:t>
            </a:r>
            <a:r>
              <a:rPr lang="en-US" dirty="0"/>
              <a:t>pilot tool, </a:t>
            </a:r>
            <a:r>
              <a:rPr lang="en-US" dirty="0" err="1"/>
              <a:t>ProRindes</a:t>
            </a:r>
            <a:r>
              <a:rPr lang="en-US" dirty="0"/>
              <a:t>,  to anticipate the likely range of yields for important crops (maize, soybeans, wheat) in the Argentine Pampas throughout a particular cropping cycle. </a:t>
            </a:r>
            <a:endParaRPr lang="en-US" dirty="0" smtClean="0"/>
          </a:p>
          <a:p>
            <a:pPr marL="742950" lvl="1" indent="-285750">
              <a:buFont typeface="Wingdings" panose="05000000000000000000" pitchFamily="2" charset="2"/>
              <a:buChar char="ü"/>
            </a:pPr>
            <a:r>
              <a:rPr lang="en-US" dirty="0"/>
              <a:t>a</a:t>
            </a:r>
            <a:r>
              <a:rPr lang="en-US" dirty="0" smtClean="0"/>
              <a:t>n expanded </a:t>
            </a:r>
            <a:r>
              <a:rPr lang="en-US" dirty="0"/>
              <a:t>scope of </a:t>
            </a:r>
            <a:r>
              <a:rPr lang="en-US" dirty="0" err="1"/>
              <a:t>ProRindes</a:t>
            </a:r>
            <a:r>
              <a:rPr lang="en-US" dirty="0"/>
              <a:t> with the inclusion of relevant agricultural locations in Paraguay. </a:t>
            </a:r>
            <a:endParaRPr lang="en-US" dirty="0" smtClean="0"/>
          </a:p>
          <a:p>
            <a:pPr marL="742950" lvl="1" indent="-285750">
              <a:buFont typeface="Wingdings" panose="05000000000000000000" pitchFamily="2" charset="2"/>
              <a:buChar char="ü"/>
            </a:pPr>
            <a:r>
              <a:rPr lang="en-US" dirty="0" smtClean="0"/>
              <a:t> </a:t>
            </a:r>
            <a:r>
              <a:rPr lang="en-US" dirty="0"/>
              <a:t>promoted the articulation of the work of hydrological and meteorological scientific and operational in Paraguay and Argentina to generate joint alert hydrological systems, </a:t>
            </a:r>
            <a:endParaRPr lang="es-AR" dirty="0"/>
          </a:p>
        </p:txBody>
      </p:sp>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474" y="1255130"/>
            <a:ext cx="665730" cy="682800"/>
          </a:xfrm>
          <a:prstGeom prst="rect">
            <a:avLst/>
          </a:prstGeom>
        </p:spPr>
      </p:pic>
      <p:sp>
        <p:nvSpPr>
          <p:cNvPr id="10" name="CuadroTexto 9"/>
          <p:cNvSpPr txBox="1"/>
          <p:nvPr/>
        </p:nvSpPr>
        <p:spPr>
          <a:xfrm>
            <a:off x="5051892" y="6488507"/>
            <a:ext cx="3822326" cy="369332"/>
          </a:xfrm>
          <a:prstGeom prst="rect">
            <a:avLst/>
          </a:prstGeom>
          <a:solidFill>
            <a:schemeClr val="accent1">
              <a:lumMod val="20000"/>
              <a:lumOff val="80000"/>
            </a:schemeClr>
          </a:solidFill>
        </p:spPr>
        <p:txBody>
          <a:bodyPr wrap="square" rtlCol="0">
            <a:spAutoFit/>
          </a:bodyPr>
          <a:lstStyle/>
          <a:p>
            <a:r>
              <a:rPr lang="es-US" dirty="0" smtClean="0"/>
              <a:t>¿Cuál fue la respuesta a nivel regional?</a:t>
            </a:r>
            <a:endParaRPr lang="es-AR" dirty="0"/>
          </a:p>
        </p:txBody>
      </p:sp>
    </p:spTree>
    <p:extLst>
      <p:ext uri="{BB962C8B-B14F-4D97-AF65-F5344CB8AC3E}">
        <p14:creationId xmlns:p14="http://schemas.microsoft.com/office/powerpoint/2010/main" val="16592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9487" y="103191"/>
            <a:ext cx="8298068" cy="673354"/>
          </a:xfrm>
        </p:spPr>
        <p:txBody>
          <a:bodyPr/>
          <a:lstStyle/>
          <a:p>
            <a:r>
              <a:rPr lang="es-AR" sz="4000" dirty="0"/>
              <a:t>Actividades del CRC-SAS</a:t>
            </a:r>
          </a:p>
        </p:txBody>
      </p:sp>
      <p:pic>
        <p:nvPicPr>
          <p:cNvPr id="6" name="4 Imagen" descr="ProRindeS: Pronósticos de Rendimiento Simulados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t="10666" r="1698"/>
          <a:stretch/>
        </p:blipFill>
        <p:spPr>
          <a:xfrm>
            <a:off x="5714630" y="3787124"/>
            <a:ext cx="3449503" cy="1854013"/>
          </a:xfrm>
          <a:prstGeom prst="rect">
            <a:avLst/>
          </a:prstGeom>
        </p:spPr>
      </p:pic>
      <p:pic>
        <p:nvPicPr>
          <p:cNvPr id="7"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1150" y="3828860"/>
            <a:ext cx="2484275" cy="1656184"/>
          </a:xfrm>
          <a:prstGeom prst="rect">
            <a:avLst/>
          </a:prstGeom>
        </p:spPr>
      </p:pic>
      <p:pic>
        <p:nvPicPr>
          <p:cNvPr id="8" name="3 Imagen"/>
          <p:cNvPicPr/>
          <p:nvPr/>
        </p:nvPicPr>
        <p:blipFill>
          <a:blip r:embed="rId4"/>
          <a:stretch/>
        </p:blipFill>
        <p:spPr>
          <a:xfrm>
            <a:off x="276643" y="3856376"/>
            <a:ext cx="2467777" cy="1661537"/>
          </a:xfrm>
          <a:prstGeom prst="rect">
            <a:avLst/>
          </a:prstGeom>
          <a:ln>
            <a:noFill/>
          </a:ln>
        </p:spPr>
      </p:pic>
      <p:sp>
        <p:nvSpPr>
          <p:cNvPr id="9" name="TextBox 8"/>
          <p:cNvSpPr txBox="1"/>
          <p:nvPr/>
        </p:nvSpPr>
        <p:spPr>
          <a:xfrm>
            <a:off x="-155079" y="2981690"/>
            <a:ext cx="4640397" cy="830997"/>
          </a:xfrm>
          <a:prstGeom prst="rect">
            <a:avLst/>
          </a:prstGeom>
          <a:noFill/>
        </p:spPr>
        <p:txBody>
          <a:bodyPr wrap="square" rtlCol="0">
            <a:spAutoFit/>
          </a:bodyPr>
          <a:lstStyle/>
          <a:p>
            <a:pPr algn="ctr"/>
            <a:r>
              <a:rPr lang="en-US" sz="2400" dirty="0" err="1">
                <a:latin typeface="Calibri" panose="020F0502020204030204" pitchFamily="34" charset="0"/>
                <a:cs typeface="Calibri" panose="020F0502020204030204" pitchFamily="34" charset="0"/>
              </a:rPr>
              <a:t>Monitoreo</a:t>
            </a:r>
            <a:r>
              <a:rPr lang="en-US" sz="2400" dirty="0">
                <a:latin typeface="Calibri" panose="020F0502020204030204" pitchFamily="34" charset="0"/>
                <a:cs typeface="Calibri" panose="020F0502020204030204" pitchFamily="34" charset="0"/>
              </a:rPr>
              <a:t> de </a:t>
            </a:r>
            <a:r>
              <a:rPr lang="en-US" sz="2400" dirty="0" err="1">
                <a:latin typeface="Calibri" panose="020F0502020204030204" pitchFamily="34" charset="0"/>
                <a:cs typeface="Calibri" panose="020F0502020204030204" pitchFamily="34" charset="0"/>
              </a:rPr>
              <a:t>Precipitación</a:t>
            </a:r>
            <a:r>
              <a:rPr lang="en-US" sz="2400" dirty="0">
                <a:latin typeface="Calibri" panose="020F0502020204030204" pitchFamily="34" charset="0"/>
                <a:cs typeface="Calibri" panose="020F0502020204030204" pitchFamily="34" charset="0"/>
              </a:rPr>
              <a:t> (CHIRPS)</a:t>
            </a:r>
          </a:p>
        </p:txBody>
      </p:sp>
      <p:sp>
        <p:nvSpPr>
          <p:cNvPr id="10" name="TextBox 9"/>
          <p:cNvSpPr txBox="1"/>
          <p:nvPr/>
        </p:nvSpPr>
        <p:spPr>
          <a:xfrm>
            <a:off x="6215587" y="5610161"/>
            <a:ext cx="4977832" cy="461665"/>
          </a:xfrm>
          <a:prstGeom prst="rect">
            <a:avLst/>
          </a:prstGeom>
          <a:noFill/>
        </p:spPr>
        <p:txBody>
          <a:bodyPr wrap="square" rtlCol="0">
            <a:spAutoFit/>
          </a:bodyPr>
          <a:lstStyle/>
          <a:p>
            <a:pPr algn="ctr"/>
            <a:r>
              <a:rPr lang="en-US" sz="2400" dirty="0" err="1">
                <a:latin typeface="Calibri" panose="020F0502020204030204" pitchFamily="34" charset="0"/>
                <a:cs typeface="Calibri" panose="020F0502020204030204" pitchFamily="34" charset="0"/>
              </a:rPr>
              <a:t>Traducción</a:t>
            </a:r>
            <a:r>
              <a:rPr lang="en-US" sz="2400" dirty="0">
                <a:latin typeface="Calibri" panose="020F0502020204030204" pitchFamily="34" charset="0"/>
                <a:cs typeface="Calibri" panose="020F0502020204030204" pitchFamily="34" charset="0"/>
              </a:rPr>
              <a:t> a </a:t>
            </a:r>
            <a:r>
              <a:rPr lang="en-US" sz="2400" dirty="0" err="1">
                <a:latin typeface="Calibri" panose="020F0502020204030204" pitchFamily="34" charset="0"/>
                <a:cs typeface="Calibri" panose="020F0502020204030204" pitchFamily="34" charset="0"/>
              </a:rPr>
              <a:t>impactos</a:t>
            </a:r>
            <a:r>
              <a:rPr lang="en-US" sz="2400" dirty="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sectoriales</a:t>
            </a:r>
            <a:endParaRPr lang="en-US" sz="2400" dirty="0">
              <a:latin typeface="Calibri" panose="020F0502020204030204" pitchFamily="34" charset="0"/>
              <a:cs typeface="Calibri" panose="020F0502020204030204" pitchFamily="34" charset="0"/>
            </a:endParaRPr>
          </a:p>
        </p:txBody>
      </p:sp>
      <p:sp>
        <p:nvSpPr>
          <p:cNvPr id="11" name="TextBox 10"/>
          <p:cNvSpPr txBox="1"/>
          <p:nvPr/>
        </p:nvSpPr>
        <p:spPr>
          <a:xfrm>
            <a:off x="276643" y="5475112"/>
            <a:ext cx="2592288" cy="707886"/>
          </a:xfrm>
          <a:prstGeom prst="rect">
            <a:avLst/>
          </a:prstGeom>
          <a:noFill/>
        </p:spPr>
        <p:txBody>
          <a:bodyPr wrap="square" rtlCol="0">
            <a:spAutoFit/>
          </a:bodyPr>
          <a:lstStyle/>
          <a:p>
            <a:pPr algn="ctr"/>
            <a:r>
              <a:rPr lang="en-US" sz="2000" dirty="0" err="1">
                <a:latin typeface="Calibri" panose="020F0502020204030204" pitchFamily="34" charset="0"/>
                <a:cs typeface="Calibri" panose="020F0502020204030204" pitchFamily="34" charset="0"/>
              </a:rPr>
              <a:t>Monitoreo</a:t>
            </a:r>
            <a:r>
              <a:rPr lang="en-US" sz="2000" dirty="0">
                <a:latin typeface="Calibri" panose="020F0502020204030204" pitchFamily="34" charset="0"/>
                <a:cs typeface="Calibri" panose="020F0502020204030204" pitchFamily="34" charset="0"/>
              </a:rPr>
              <a:t> de </a:t>
            </a:r>
            <a:r>
              <a:rPr lang="en-US" sz="2000" dirty="0" err="1">
                <a:latin typeface="Calibri" panose="020F0502020204030204" pitchFamily="34" charset="0"/>
                <a:cs typeface="Calibri" panose="020F0502020204030204" pitchFamily="34" charset="0"/>
              </a:rPr>
              <a:t>Eventos</a:t>
            </a:r>
            <a:r>
              <a:rPr lang="en-US" sz="2000" dirty="0">
                <a:latin typeface="Calibri" panose="020F0502020204030204" pitchFamily="34" charset="0"/>
                <a:cs typeface="Calibri" panose="020F0502020204030204" pitchFamily="34" charset="0"/>
              </a:rPr>
              <a:t> de </a:t>
            </a:r>
            <a:r>
              <a:rPr lang="en-US" sz="2000" dirty="0" err="1">
                <a:latin typeface="Calibri" panose="020F0502020204030204" pitchFamily="34" charset="0"/>
                <a:cs typeface="Calibri" panose="020F0502020204030204" pitchFamily="34" charset="0"/>
              </a:rPr>
              <a:t>Sequía</a:t>
            </a:r>
            <a:endParaRPr lang="en-US" sz="200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8208" y="695711"/>
            <a:ext cx="3225211" cy="2087291"/>
          </a:xfrm>
          <a:prstGeom prst="rect">
            <a:avLst/>
          </a:prstGeom>
        </p:spPr>
      </p:pic>
      <p:sp>
        <p:nvSpPr>
          <p:cNvPr id="14" name="TextBox 13"/>
          <p:cNvSpPr txBox="1"/>
          <p:nvPr/>
        </p:nvSpPr>
        <p:spPr>
          <a:xfrm>
            <a:off x="8590789" y="2958626"/>
            <a:ext cx="2707393" cy="461665"/>
          </a:xfrm>
          <a:prstGeom prst="rect">
            <a:avLst/>
          </a:prstGeom>
          <a:noFill/>
        </p:spPr>
        <p:txBody>
          <a:bodyPr wrap="square" rtlCol="0">
            <a:spAutoFit/>
          </a:bodyPr>
          <a:lstStyle/>
          <a:p>
            <a:pPr algn="ctr"/>
            <a:r>
              <a:rPr lang="en-US" sz="2400" dirty="0" err="1">
                <a:latin typeface="Calibri" panose="020F0502020204030204" pitchFamily="34" charset="0"/>
                <a:cs typeface="Calibri" panose="020F0502020204030204" pitchFamily="34" charset="0"/>
              </a:rPr>
              <a:t>Monitoreo</a:t>
            </a:r>
            <a:r>
              <a:rPr lang="en-US" sz="2400" dirty="0">
                <a:latin typeface="Calibri" panose="020F0502020204030204" pitchFamily="34" charset="0"/>
                <a:cs typeface="Calibri" panose="020F0502020204030204" pitchFamily="34" charset="0"/>
              </a:rPr>
              <a:t> de NDVI</a:t>
            </a:r>
          </a:p>
        </p:txBody>
      </p:sp>
      <p:sp>
        <p:nvSpPr>
          <p:cNvPr id="16" name="TextBox 15"/>
          <p:cNvSpPr txBox="1"/>
          <p:nvPr/>
        </p:nvSpPr>
        <p:spPr>
          <a:xfrm>
            <a:off x="4291781" y="3189458"/>
            <a:ext cx="3397069" cy="461665"/>
          </a:xfrm>
          <a:prstGeom prst="rect">
            <a:avLst/>
          </a:prstGeom>
          <a:noFill/>
        </p:spPr>
        <p:txBody>
          <a:bodyPr wrap="square" rtlCol="0">
            <a:spAutoFit/>
          </a:bodyPr>
          <a:lstStyle/>
          <a:p>
            <a:pPr algn="ctr"/>
            <a:r>
              <a:rPr lang="en-US" sz="2400" dirty="0" err="1">
                <a:latin typeface="Calibri" panose="020F0502020204030204" pitchFamily="34" charset="0"/>
                <a:cs typeface="Calibri" panose="020F0502020204030204" pitchFamily="34" charset="0"/>
              </a:rPr>
              <a:t>Pronósticos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Estacionales</a:t>
            </a:r>
            <a:endParaRPr lang="en-US" sz="2400"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334" y="817012"/>
            <a:ext cx="3251297" cy="2120989"/>
          </a:xfrm>
          <a:prstGeom prst="rect">
            <a:avLst/>
          </a:prstGeom>
        </p:spPr>
      </p:pic>
      <p:pic>
        <p:nvPicPr>
          <p:cNvPr id="18" name="Picture 2"/>
          <p:cNvPicPr/>
          <p:nvPr/>
        </p:nvPicPr>
        <p:blipFill>
          <a:blip r:embed="rId7"/>
          <a:stretch/>
        </p:blipFill>
        <p:spPr>
          <a:xfrm>
            <a:off x="3135948" y="3758845"/>
            <a:ext cx="2311665" cy="1729244"/>
          </a:xfrm>
          <a:prstGeom prst="rect">
            <a:avLst/>
          </a:prstGeom>
          <a:ln>
            <a:noFill/>
          </a:ln>
        </p:spPr>
      </p:pic>
      <p:sp>
        <p:nvSpPr>
          <p:cNvPr id="19" name="TextBox 18"/>
          <p:cNvSpPr txBox="1"/>
          <p:nvPr/>
        </p:nvSpPr>
        <p:spPr>
          <a:xfrm>
            <a:off x="2855325" y="5556167"/>
            <a:ext cx="2592288" cy="461665"/>
          </a:xfrm>
          <a:prstGeom prst="rect">
            <a:avLst/>
          </a:prstGeom>
          <a:noFill/>
        </p:spPr>
        <p:txBody>
          <a:bodyPr wrap="square" rtlCol="0">
            <a:spAutoFit/>
          </a:bodyPr>
          <a:lstStyle/>
          <a:p>
            <a:pPr algn="ctr"/>
            <a:r>
              <a:rPr lang="en-US" sz="2400" dirty="0" err="1">
                <a:latin typeface="Calibri" panose="020F0502020204030204" pitchFamily="34" charset="0"/>
                <a:cs typeface="Calibri" panose="020F0502020204030204" pitchFamily="34" charset="0"/>
              </a:rPr>
              <a:t>Extremos</a:t>
            </a:r>
            <a:endParaRPr lang="en-US" sz="24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1625" y="849910"/>
            <a:ext cx="1795287" cy="234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uadroTexto 19"/>
          <p:cNvSpPr txBox="1"/>
          <p:nvPr/>
        </p:nvSpPr>
        <p:spPr>
          <a:xfrm>
            <a:off x="4289898" y="6488507"/>
            <a:ext cx="3822326" cy="369332"/>
          </a:xfrm>
          <a:prstGeom prst="rect">
            <a:avLst/>
          </a:prstGeom>
          <a:solidFill>
            <a:schemeClr val="accent1">
              <a:lumMod val="20000"/>
              <a:lumOff val="80000"/>
            </a:schemeClr>
          </a:solidFill>
        </p:spPr>
        <p:txBody>
          <a:bodyPr wrap="square" rtlCol="0">
            <a:spAutoFit/>
          </a:bodyPr>
          <a:lstStyle/>
          <a:p>
            <a:r>
              <a:rPr lang="es-US" dirty="0" smtClean="0"/>
              <a:t>¿Cuál fue la respuesta a nivel regional?</a:t>
            </a:r>
            <a:endParaRPr lang="es-AR" dirty="0"/>
          </a:p>
        </p:txBody>
      </p:sp>
    </p:spTree>
    <p:extLst>
      <p:ext uri="{BB962C8B-B14F-4D97-AF65-F5344CB8AC3E}">
        <p14:creationId xmlns:p14="http://schemas.microsoft.com/office/powerpoint/2010/main" val="2002229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58757"/>
            <a:ext cx="2926118" cy="2140086"/>
          </a:xfrm>
        </p:spPr>
        <p:txBody>
          <a:bodyPr>
            <a:noAutofit/>
          </a:bodyPr>
          <a:lstStyle/>
          <a:p>
            <a:r>
              <a:rPr lang="es-ES" sz="3000" dirty="0" smtClean="0"/>
              <a:t>CLIMAX: </a:t>
            </a:r>
            <a:br>
              <a:rPr lang="es-ES" sz="3000" dirty="0" smtClean="0"/>
            </a:br>
            <a:r>
              <a:rPr lang="es-ES" sz="3000" dirty="0" smtClean="0"/>
              <a:t>Proyecto </a:t>
            </a:r>
            <a:r>
              <a:rPr lang="es-ES" sz="3000" dirty="0"/>
              <a:t>interdisciplinario financiado por </a:t>
            </a:r>
            <a:r>
              <a:rPr lang="es-ES" sz="3000" dirty="0" err="1"/>
              <a:t>Future</a:t>
            </a:r>
            <a:r>
              <a:rPr lang="es-ES" sz="3000" dirty="0"/>
              <a:t> </a:t>
            </a:r>
            <a:r>
              <a:rPr lang="es-ES" sz="3000" dirty="0" err="1" smtClean="0"/>
              <a:t>Earth</a:t>
            </a:r>
            <a:r>
              <a:rPr lang="es-ES" sz="3000" dirty="0" smtClean="0"/>
              <a:t/>
            </a:r>
            <a:br>
              <a:rPr lang="es-ES" sz="3000" dirty="0" smtClean="0"/>
            </a:br>
            <a:r>
              <a:rPr lang="es-ES" sz="3000" dirty="0" smtClean="0"/>
              <a:t>2015-2020</a:t>
            </a:r>
            <a:endParaRPr lang="es-AR" sz="30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195" y="0"/>
            <a:ext cx="9143999" cy="6858000"/>
          </a:xfrm>
        </p:spPr>
      </p:pic>
    </p:spTree>
    <p:extLst>
      <p:ext uri="{BB962C8B-B14F-4D97-AF65-F5344CB8AC3E}">
        <p14:creationId xmlns:p14="http://schemas.microsoft.com/office/powerpoint/2010/main" val="3420516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 xmlns:a16="http://schemas.microsoft.com/office/drawing/2014/main" id="{413A87AA-F7DA-47D1-BC4A-E7432F9488F0}"/>
              </a:ext>
            </a:extLst>
          </p:cNvPr>
          <p:cNvGrpSpPr/>
          <p:nvPr/>
        </p:nvGrpSpPr>
        <p:grpSpPr>
          <a:xfrm>
            <a:off x="486383" y="2495722"/>
            <a:ext cx="1643975" cy="1233391"/>
            <a:chOff x="2295727" y="2475763"/>
            <a:chExt cx="1643975" cy="1233391"/>
          </a:xfrm>
        </p:grpSpPr>
        <p:sp>
          <p:nvSpPr>
            <p:cNvPr id="6" name="Rectangle 5">
              <a:extLst>
                <a:ext uri="{FF2B5EF4-FFF2-40B4-BE49-F238E27FC236}">
                  <a16:creationId xmlns="" xmlns:a16="http://schemas.microsoft.com/office/drawing/2014/main" id="{C95EA077-EE69-4185-8C7C-E4492F719E9E}"/>
                </a:ext>
              </a:extLst>
            </p:cNvPr>
            <p:cNvSpPr/>
            <p:nvPr/>
          </p:nvSpPr>
          <p:spPr>
            <a:xfrm>
              <a:off x="2295727" y="2475763"/>
              <a:ext cx="1643975" cy="1233391"/>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E37797BB-EBFE-4142-B5B1-B1D1A1D0053D}"/>
                </a:ext>
              </a:extLst>
            </p:cNvPr>
            <p:cNvSpPr txBox="1"/>
            <p:nvPr/>
          </p:nvSpPr>
          <p:spPr>
            <a:xfrm>
              <a:off x="2517521" y="2630793"/>
              <a:ext cx="1200386" cy="923330"/>
            </a:xfrm>
            <a:prstGeom prst="rect">
              <a:avLst/>
            </a:prstGeom>
            <a:noFill/>
          </p:spPr>
          <p:txBody>
            <a:bodyPr wrap="square" rtlCol="0">
              <a:spAutoFit/>
            </a:bodyPr>
            <a:lstStyle/>
            <a:p>
              <a:pPr algn="ctr"/>
              <a:r>
                <a:rPr lang="es-AR" dirty="0"/>
                <a:t>Monitoreo</a:t>
              </a:r>
            </a:p>
            <a:p>
              <a:pPr algn="ctr"/>
              <a:r>
                <a:rPr lang="es-AR" dirty="0"/>
                <a:t>y</a:t>
              </a:r>
            </a:p>
            <a:p>
              <a:pPr algn="ctr"/>
              <a:r>
                <a:rPr lang="es-AR" dirty="0"/>
                <a:t>Predicción</a:t>
              </a:r>
            </a:p>
          </p:txBody>
        </p:sp>
      </p:grpSp>
      <p:grpSp>
        <p:nvGrpSpPr>
          <p:cNvPr id="38" name="Group 37">
            <a:extLst>
              <a:ext uri="{FF2B5EF4-FFF2-40B4-BE49-F238E27FC236}">
                <a16:creationId xmlns="" xmlns:a16="http://schemas.microsoft.com/office/drawing/2014/main" id="{9C486B14-212A-4E80-8169-CF73C8A4C39D}"/>
              </a:ext>
            </a:extLst>
          </p:cNvPr>
          <p:cNvGrpSpPr/>
          <p:nvPr/>
        </p:nvGrpSpPr>
        <p:grpSpPr>
          <a:xfrm>
            <a:off x="2202905" y="2495722"/>
            <a:ext cx="1643975" cy="1243109"/>
            <a:chOff x="4163967" y="2472857"/>
            <a:chExt cx="1618879" cy="1243109"/>
          </a:xfrm>
        </p:grpSpPr>
        <p:sp>
          <p:nvSpPr>
            <p:cNvPr id="9" name="Rectangle 8">
              <a:extLst>
                <a:ext uri="{FF2B5EF4-FFF2-40B4-BE49-F238E27FC236}">
                  <a16:creationId xmlns="" xmlns:a16="http://schemas.microsoft.com/office/drawing/2014/main" id="{B9827230-ADDF-4EA0-BCAB-1B298C47D451}"/>
                </a:ext>
              </a:extLst>
            </p:cNvPr>
            <p:cNvSpPr/>
            <p:nvPr/>
          </p:nvSpPr>
          <p:spPr>
            <a:xfrm>
              <a:off x="4178364" y="2472857"/>
              <a:ext cx="1604482" cy="124310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E8D6CF1B-A743-4FDF-A9E2-3B973ACFC658}"/>
                </a:ext>
              </a:extLst>
            </p:cNvPr>
            <p:cNvSpPr txBox="1"/>
            <p:nvPr/>
          </p:nvSpPr>
          <p:spPr>
            <a:xfrm>
              <a:off x="4163967" y="2630793"/>
              <a:ext cx="1604482" cy="833768"/>
            </a:xfrm>
            <a:prstGeom prst="rect">
              <a:avLst/>
            </a:prstGeom>
            <a:noFill/>
          </p:spPr>
          <p:txBody>
            <a:bodyPr wrap="square" rtlCol="0">
              <a:spAutoFit/>
            </a:bodyPr>
            <a:lstStyle/>
            <a:p>
              <a:pPr algn="ctr"/>
              <a:r>
                <a:rPr lang="es-AR" dirty="0"/>
                <a:t>Caracterización de Riesgos e Impactos</a:t>
              </a:r>
            </a:p>
          </p:txBody>
        </p:sp>
      </p:grpSp>
      <p:grpSp>
        <p:nvGrpSpPr>
          <p:cNvPr id="39" name="Group 38">
            <a:extLst>
              <a:ext uri="{FF2B5EF4-FFF2-40B4-BE49-F238E27FC236}">
                <a16:creationId xmlns="" xmlns:a16="http://schemas.microsoft.com/office/drawing/2014/main" id="{3FF1D0FF-C1EC-4DE7-9611-733DAA8071A5}"/>
              </a:ext>
            </a:extLst>
          </p:cNvPr>
          <p:cNvGrpSpPr/>
          <p:nvPr/>
        </p:nvGrpSpPr>
        <p:grpSpPr>
          <a:xfrm>
            <a:off x="3919427" y="2495722"/>
            <a:ext cx="1629354" cy="1243109"/>
            <a:chOff x="6047757" y="2443673"/>
            <a:chExt cx="1604482" cy="1243109"/>
          </a:xfrm>
        </p:grpSpPr>
        <p:sp>
          <p:nvSpPr>
            <p:cNvPr id="12" name="Rectangle 11">
              <a:extLst>
                <a:ext uri="{FF2B5EF4-FFF2-40B4-BE49-F238E27FC236}">
                  <a16:creationId xmlns="" xmlns:a16="http://schemas.microsoft.com/office/drawing/2014/main" id="{26AC9587-75FB-4A9C-9C12-AAB563264F53}"/>
                </a:ext>
              </a:extLst>
            </p:cNvPr>
            <p:cNvSpPr/>
            <p:nvPr/>
          </p:nvSpPr>
          <p:spPr>
            <a:xfrm>
              <a:off x="6047757" y="2443673"/>
              <a:ext cx="1604482" cy="124310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BBEA3D56-9DD7-4A9D-A6E3-F0CBFDACF690}"/>
                </a:ext>
              </a:extLst>
            </p:cNvPr>
            <p:cNvSpPr txBox="1"/>
            <p:nvPr/>
          </p:nvSpPr>
          <p:spPr>
            <a:xfrm>
              <a:off x="6088671" y="2601609"/>
              <a:ext cx="1522653" cy="833768"/>
            </a:xfrm>
            <a:prstGeom prst="rect">
              <a:avLst/>
            </a:prstGeom>
            <a:noFill/>
          </p:spPr>
          <p:txBody>
            <a:bodyPr wrap="square" rtlCol="0">
              <a:spAutoFit/>
            </a:bodyPr>
            <a:lstStyle/>
            <a:p>
              <a:pPr algn="ctr"/>
              <a:r>
                <a:rPr lang="es-AR" dirty="0"/>
                <a:t>Planificación Preparación Mitigación</a:t>
              </a:r>
            </a:p>
          </p:txBody>
        </p:sp>
      </p:grpSp>
      <p:grpSp>
        <p:nvGrpSpPr>
          <p:cNvPr id="49" name="Group 48">
            <a:extLst>
              <a:ext uri="{FF2B5EF4-FFF2-40B4-BE49-F238E27FC236}">
                <a16:creationId xmlns="" xmlns:a16="http://schemas.microsoft.com/office/drawing/2014/main" id="{6BF4C855-9E7B-4573-86E9-D726DB003F04}"/>
              </a:ext>
            </a:extLst>
          </p:cNvPr>
          <p:cNvGrpSpPr/>
          <p:nvPr/>
        </p:nvGrpSpPr>
        <p:grpSpPr>
          <a:xfrm>
            <a:off x="5621328" y="2495722"/>
            <a:ext cx="1647469" cy="1245416"/>
            <a:chOff x="5661743" y="2546239"/>
            <a:chExt cx="1647469" cy="1245416"/>
          </a:xfrm>
        </p:grpSpPr>
        <p:sp>
          <p:nvSpPr>
            <p:cNvPr id="15" name="Rectangle 14">
              <a:extLst>
                <a:ext uri="{FF2B5EF4-FFF2-40B4-BE49-F238E27FC236}">
                  <a16:creationId xmlns="" xmlns:a16="http://schemas.microsoft.com/office/drawing/2014/main" id="{57C77CD0-B543-4100-8707-B2E425F47069}"/>
                </a:ext>
              </a:extLst>
            </p:cNvPr>
            <p:cNvSpPr/>
            <p:nvPr/>
          </p:nvSpPr>
          <p:spPr>
            <a:xfrm>
              <a:off x="5661743" y="2546239"/>
              <a:ext cx="1647469" cy="124541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259E95E8-5174-41D6-B71A-1B401E157B79}"/>
                </a:ext>
              </a:extLst>
            </p:cNvPr>
            <p:cNvSpPr txBox="1"/>
            <p:nvPr/>
          </p:nvSpPr>
          <p:spPr>
            <a:xfrm>
              <a:off x="5704955" y="2572127"/>
              <a:ext cx="1561044" cy="1200329"/>
            </a:xfrm>
            <a:prstGeom prst="rect">
              <a:avLst/>
            </a:prstGeom>
            <a:noFill/>
          </p:spPr>
          <p:txBody>
            <a:bodyPr wrap="square" rtlCol="0">
              <a:spAutoFit/>
            </a:bodyPr>
            <a:lstStyle/>
            <a:p>
              <a:pPr algn="ctr"/>
              <a:r>
                <a:rPr lang="es-AR" dirty="0"/>
                <a:t>Políticas y Planes Nacionales de Sequ</a:t>
              </a:r>
              <a:r>
                <a:rPr lang="es-AR" dirty="0">
                  <a:latin typeface="Calibri" panose="020F0502020204030204" pitchFamily="34" charset="0"/>
                  <a:cs typeface="Calibri" panose="020F0502020204030204" pitchFamily="34" charset="0"/>
                </a:rPr>
                <a:t>í</a:t>
              </a:r>
              <a:r>
                <a:rPr lang="es-AR" dirty="0"/>
                <a:t>a</a:t>
              </a:r>
            </a:p>
          </p:txBody>
        </p:sp>
      </p:grpSp>
      <p:sp>
        <p:nvSpPr>
          <p:cNvPr id="18" name="Rectangle 17">
            <a:extLst>
              <a:ext uri="{FF2B5EF4-FFF2-40B4-BE49-F238E27FC236}">
                <a16:creationId xmlns="" xmlns:a16="http://schemas.microsoft.com/office/drawing/2014/main" id="{4254F442-F8BF-427A-9997-CE6E1E050D50}"/>
              </a:ext>
            </a:extLst>
          </p:cNvPr>
          <p:cNvSpPr/>
          <p:nvPr/>
        </p:nvSpPr>
        <p:spPr>
          <a:xfrm>
            <a:off x="489228" y="1908917"/>
            <a:ext cx="6779570" cy="487550"/>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Pilares</a:t>
            </a:r>
            <a:endParaRPr lang="en-US" sz="2800" dirty="0">
              <a:solidFill>
                <a:schemeClr val="tx1"/>
              </a:solidFill>
            </a:endParaRPr>
          </a:p>
        </p:txBody>
      </p:sp>
      <p:grpSp>
        <p:nvGrpSpPr>
          <p:cNvPr id="20" name="Group 19">
            <a:extLst>
              <a:ext uri="{FF2B5EF4-FFF2-40B4-BE49-F238E27FC236}">
                <a16:creationId xmlns="" xmlns:a16="http://schemas.microsoft.com/office/drawing/2014/main" id="{6C8B021C-1447-4EB0-82ED-170F22D0BB83}"/>
              </a:ext>
            </a:extLst>
          </p:cNvPr>
          <p:cNvGrpSpPr/>
          <p:nvPr/>
        </p:nvGrpSpPr>
        <p:grpSpPr>
          <a:xfrm>
            <a:off x="467567" y="3823390"/>
            <a:ext cx="6801230" cy="565550"/>
            <a:chOff x="1533372" y="3915621"/>
            <a:chExt cx="6796416" cy="646331"/>
          </a:xfrm>
        </p:grpSpPr>
        <p:sp>
          <p:nvSpPr>
            <p:cNvPr id="21" name="Rectangle 20">
              <a:extLst>
                <a:ext uri="{FF2B5EF4-FFF2-40B4-BE49-F238E27FC236}">
                  <a16:creationId xmlns="" xmlns:a16="http://schemas.microsoft.com/office/drawing/2014/main" id="{51D19B4B-42D2-4828-AAFF-ED2ABD7C8444}"/>
                </a:ext>
              </a:extLst>
            </p:cNvPr>
            <p:cNvSpPr/>
            <p:nvPr/>
          </p:nvSpPr>
          <p:spPr>
            <a:xfrm>
              <a:off x="1533372" y="3995553"/>
              <a:ext cx="6796416" cy="554354"/>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Componentes</a:t>
              </a:r>
              <a:r>
                <a:rPr lang="en-US" sz="2400" dirty="0">
                  <a:solidFill>
                    <a:schemeClr val="tx1"/>
                  </a:solidFill>
                </a:rPr>
                <a:t> </a:t>
              </a:r>
              <a:r>
                <a:rPr lang="en-US" sz="2400" dirty="0" err="1">
                  <a:solidFill>
                    <a:schemeClr val="tx1"/>
                  </a:solidFill>
                </a:rPr>
                <a:t>Transversales</a:t>
              </a:r>
              <a:endParaRPr lang="en-US" sz="2400" dirty="0">
                <a:solidFill>
                  <a:schemeClr val="tx1"/>
                </a:solidFill>
              </a:endParaRPr>
            </a:p>
          </p:txBody>
        </p:sp>
        <p:sp>
          <p:nvSpPr>
            <p:cNvPr id="22" name="TextBox 21">
              <a:extLst>
                <a:ext uri="{FF2B5EF4-FFF2-40B4-BE49-F238E27FC236}">
                  <a16:creationId xmlns="" xmlns:a16="http://schemas.microsoft.com/office/drawing/2014/main" id="{D69463DB-B6D0-4A2C-809C-3D7EF2EC91C9}"/>
                </a:ext>
              </a:extLst>
            </p:cNvPr>
            <p:cNvSpPr txBox="1"/>
            <p:nvPr/>
          </p:nvSpPr>
          <p:spPr>
            <a:xfrm>
              <a:off x="2874019" y="3915621"/>
              <a:ext cx="184600" cy="646331"/>
            </a:xfrm>
            <a:prstGeom prst="rect">
              <a:avLst/>
            </a:prstGeom>
            <a:noFill/>
            <a:ln>
              <a:noFill/>
            </a:ln>
          </p:spPr>
          <p:txBody>
            <a:bodyPr wrap="none" rtlCol="0">
              <a:spAutoFit/>
            </a:bodyPr>
            <a:lstStyle/>
            <a:p>
              <a:endParaRPr lang="en-US" sz="3600" dirty="0"/>
            </a:p>
          </p:txBody>
        </p:sp>
      </p:grpSp>
      <p:sp>
        <p:nvSpPr>
          <p:cNvPr id="24" name="Rectangle 23">
            <a:extLst>
              <a:ext uri="{FF2B5EF4-FFF2-40B4-BE49-F238E27FC236}">
                <a16:creationId xmlns="" xmlns:a16="http://schemas.microsoft.com/office/drawing/2014/main" id="{2C9FEBBA-A600-4A32-AE8B-692D53FDC1FF}"/>
              </a:ext>
            </a:extLst>
          </p:cNvPr>
          <p:cNvSpPr/>
          <p:nvPr/>
        </p:nvSpPr>
        <p:spPr>
          <a:xfrm>
            <a:off x="467567" y="4461274"/>
            <a:ext cx="6801230" cy="451366"/>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0D90AB24-D5AE-418F-9F76-658795F95703}"/>
              </a:ext>
            </a:extLst>
          </p:cNvPr>
          <p:cNvSpPr txBox="1"/>
          <p:nvPr/>
        </p:nvSpPr>
        <p:spPr>
          <a:xfrm>
            <a:off x="2651165" y="4502291"/>
            <a:ext cx="2434035" cy="369332"/>
          </a:xfrm>
          <a:prstGeom prst="rect">
            <a:avLst/>
          </a:prstGeom>
          <a:noFill/>
        </p:spPr>
        <p:txBody>
          <a:bodyPr wrap="square" rtlCol="0">
            <a:spAutoFit/>
          </a:bodyPr>
          <a:lstStyle/>
          <a:p>
            <a:pPr algn="ctr"/>
            <a:r>
              <a:rPr lang="es-AR" dirty="0"/>
              <a:t>Educación y Extensión</a:t>
            </a:r>
          </a:p>
        </p:txBody>
      </p:sp>
      <p:grpSp>
        <p:nvGrpSpPr>
          <p:cNvPr id="51" name="Group 50">
            <a:extLst>
              <a:ext uri="{FF2B5EF4-FFF2-40B4-BE49-F238E27FC236}">
                <a16:creationId xmlns="" xmlns:a16="http://schemas.microsoft.com/office/drawing/2014/main" id="{5D2C452A-2F18-4815-90AF-40E87A22D656}"/>
              </a:ext>
            </a:extLst>
          </p:cNvPr>
          <p:cNvGrpSpPr/>
          <p:nvPr/>
        </p:nvGrpSpPr>
        <p:grpSpPr>
          <a:xfrm>
            <a:off x="460942" y="4981737"/>
            <a:ext cx="6807856" cy="451366"/>
            <a:chOff x="460942" y="4981737"/>
            <a:chExt cx="6807856" cy="451366"/>
          </a:xfrm>
        </p:grpSpPr>
        <p:sp>
          <p:nvSpPr>
            <p:cNvPr id="27" name="Rectangle 26">
              <a:extLst>
                <a:ext uri="{FF2B5EF4-FFF2-40B4-BE49-F238E27FC236}">
                  <a16:creationId xmlns="" xmlns:a16="http://schemas.microsoft.com/office/drawing/2014/main" id="{8BA28572-5FCA-4EB9-AE96-233AAF1D6A0C}"/>
                </a:ext>
              </a:extLst>
            </p:cNvPr>
            <p:cNvSpPr/>
            <p:nvPr/>
          </p:nvSpPr>
          <p:spPr>
            <a:xfrm>
              <a:off x="460942" y="4981737"/>
              <a:ext cx="6807856" cy="451366"/>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9DD30CC6-3BA6-4370-9083-B143D6202525}"/>
                </a:ext>
              </a:extLst>
            </p:cNvPr>
            <p:cNvSpPr/>
            <p:nvPr/>
          </p:nvSpPr>
          <p:spPr>
            <a:xfrm>
              <a:off x="2575415" y="5022754"/>
              <a:ext cx="2578911" cy="369332"/>
            </a:xfrm>
            <a:prstGeom prst="rect">
              <a:avLst/>
            </a:prstGeom>
          </p:spPr>
          <p:txBody>
            <a:bodyPr wrap="none">
              <a:spAutoFit/>
            </a:bodyPr>
            <a:lstStyle/>
            <a:p>
              <a:pPr algn="ctr"/>
              <a:r>
                <a:rPr lang="es-AR" dirty="0"/>
                <a:t>Investigación y Desarrollo</a:t>
              </a:r>
            </a:p>
          </p:txBody>
        </p:sp>
      </p:grpSp>
      <p:grpSp>
        <p:nvGrpSpPr>
          <p:cNvPr id="50" name="Group 49">
            <a:extLst>
              <a:ext uri="{FF2B5EF4-FFF2-40B4-BE49-F238E27FC236}">
                <a16:creationId xmlns="" xmlns:a16="http://schemas.microsoft.com/office/drawing/2014/main" id="{F3422E2F-3034-4571-A3B2-94B0C98C988C}"/>
              </a:ext>
            </a:extLst>
          </p:cNvPr>
          <p:cNvGrpSpPr/>
          <p:nvPr/>
        </p:nvGrpSpPr>
        <p:grpSpPr>
          <a:xfrm>
            <a:off x="467567" y="5502199"/>
            <a:ext cx="6807856" cy="451366"/>
            <a:chOff x="467567" y="5502199"/>
            <a:chExt cx="6807856" cy="451366"/>
          </a:xfrm>
        </p:grpSpPr>
        <p:sp>
          <p:nvSpPr>
            <p:cNvPr id="30" name="Rectangle 29">
              <a:extLst>
                <a:ext uri="{FF2B5EF4-FFF2-40B4-BE49-F238E27FC236}">
                  <a16:creationId xmlns="" xmlns:a16="http://schemas.microsoft.com/office/drawing/2014/main" id="{777310B3-7A59-4D40-A6E9-F1FCA633360C}"/>
                </a:ext>
              </a:extLst>
            </p:cNvPr>
            <p:cNvSpPr/>
            <p:nvPr/>
          </p:nvSpPr>
          <p:spPr>
            <a:xfrm>
              <a:off x="467567" y="5502199"/>
              <a:ext cx="6807856" cy="451366"/>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526A6817-FDD0-4353-89E4-4B60F935449A}"/>
                </a:ext>
              </a:extLst>
            </p:cNvPr>
            <p:cNvSpPr/>
            <p:nvPr/>
          </p:nvSpPr>
          <p:spPr>
            <a:xfrm>
              <a:off x="1880053" y="5543216"/>
              <a:ext cx="3982885" cy="369332"/>
            </a:xfrm>
            <a:prstGeom prst="rect">
              <a:avLst/>
            </a:prstGeom>
          </p:spPr>
          <p:txBody>
            <a:bodyPr wrap="none">
              <a:spAutoFit/>
            </a:bodyPr>
            <a:lstStyle/>
            <a:p>
              <a:pPr algn="ctr"/>
              <a:r>
                <a:rPr lang="es-AR" dirty="0"/>
                <a:t>Coordinación &amp; Vinculación Institucional</a:t>
              </a:r>
            </a:p>
          </p:txBody>
        </p:sp>
      </p:grpSp>
      <p:pic>
        <p:nvPicPr>
          <p:cNvPr id="32" name="Picture 31">
            <a:extLst>
              <a:ext uri="{FF2B5EF4-FFF2-40B4-BE49-F238E27FC236}">
                <a16:creationId xmlns="" xmlns:a16="http://schemas.microsoft.com/office/drawing/2014/main" id="{CF67B604-C815-4B0A-A3A5-018261373878}"/>
              </a:ext>
            </a:extLst>
          </p:cNvPr>
          <p:cNvPicPr>
            <a:picLocks noChangeAspect="1"/>
          </p:cNvPicPr>
          <p:nvPr/>
        </p:nvPicPr>
        <p:blipFill rotWithShape="1">
          <a:blip r:embed="rId2">
            <a:extLst>
              <a:ext uri="{28A0092B-C50C-407E-A947-70E740481C1C}">
                <a14:useLocalDpi xmlns:a14="http://schemas.microsoft.com/office/drawing/2010/main" val="0"/>
              </a:ext>
            </a:extLst>
          </a:blip>
          <a:srcRect r="28488"/>
          <a:stretch/>
        </p:blipFill>
        <p:spPr>
          <a:xfrm>
            <a:off x="3993641" y="507500"/>
            <a:ext cx="2183117" cy="559679"/>
          </a:xfrm>
          <a:prstGeom prst="rect">
            <a:avLst/>
          </a:prstGeom>
        </p:spPr>
      </p:pic>
      <p:pic>
        <p:nvPicPr>
          <p:cNvPr id="33" name="Picture 32">
            <a:extLst>
              <a:ext uri="{FF2B5EF4-FFF2-40B4-BE49-F238E27FC236}">
                <a16:creationId xmlns="" xmlns:a16="http://schemas.microsoft.com/office/drawing/2014/main" id="{91D1EFFA-1DB9-4EB9-B8C8-179B2C15414B}"/>
              </a:ext>
            </a:extLst>
          </p:cNvPr>
          <p:cNvPicPr>
            <a:picLocks noChangeAspect="1"/>
          </p:cNvPicPr>
          <p:nvPr/>
        </p:nvPicPr>
        <p:blipFill>
          <a:blip r:embed="rId3"/>
          <a:stretch>
            <a:fillRect/>
          </a:stretch>
        </p:blipFill>
        <p:spPr>
          <a:xfrm>
            <a:off x="6337661" y="549782"/>
            <a:ext cx="1775845" cy="785470"/>
          </a:xfrm>
          <a:prstGeom prst="rect">
            <a:avLst/>
          </a:prstGeom>
        </p:spPr>
      </p:pic>
      <p:pic>
        <p:nvPicPr>
          <p:cNvPr id="35" name="Picture 34" descr="A close up of a logo&#10;&#10;Description automatically generated">
            <a:extLst>
              <a:ext uri="{FF2B5EF4-FFF2-40B4-BE49-F238E27FC236}">
                <a16:creationId xmlns="" xmlns:a16="http://schemas.microsoft.com/office/drawing/2014/main" id="{0E9A4696-FA1D-4669-BEF7-94DA712BA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79" y="203739"/>
            <a:ext cx="2855570" cy="1418905"/>
          </a:xfrm>
          <a:prstGeom prst="rect">
            <a:avLst/>
          </a:prstGeom>
          <a:noFill/>
          <a:ln>
            <a:solidFill>
              <a:schemeClr val="accent1">
                <a:lumMod val="40000"/>
                <a:lumOff val="60000"/>
              </a:schemeClr>
            </a:solidFill>
          </a:ln>
        </p:spPr>
      </p:pic>
      <p:sp>
        <p:nvSpPr>
          <p:cNvPr id="43" name="TextBox 42">
            <a:extLst>
              <a:ext uri="{FF2B5EF4-FFF2-40B4-BE49-F238E27FC236}">
                <a16:creationId xmlns="" xmlns:a16="http://schemas.microsoft.com/office/drawing/2014/main" id="{557C2322-ABBE-4592-A34E-9E6E19BBDDCF}"/>
              </a:ext>
            </a:extLst>
          </p:cNvPr>
          <p:cNvSpPr txBox="1"/>
          <p:nvPr/>
        </p:nvSpPr>
        <p:spPr>
          <a:xfrm>
            <a:off x="5070549" y="5244"/>
            <a:ext cx="1916679" cy="461665"/>
          </a:xfrm>
          <a:prstGeom prst="rect">
            <a:avLst/>
          </a:prstGeom>
          <a:noFill/>
        </p:spPr>
        <p:txBody>
          <a:bodyPr wrap="none" rtlCol="0">
            <a:spAutoFit/>
          </a:bodyPr>
          <a:lstStyle/>
          <a:p>
            <a:r>
              <a:rPr lang="en-US" sz="2400" dirty="0" err="1"/>
              <a:t>Financiadores</a:t>
            </a:r>
            <a:endParaRPr lang="en-US" sz="2400" dirty="0"/>
          </a:p>
        </p:txBody>
      </p:sp>
      <p:pic>
        <p:nvPicPr>
          <p:cNvPr id="44" name="Picture 2" descr="Image result for Itaipu figures">
            <a:extLst>
              <a:ext uri="{FF2B5EF4-FFF2-40B4-BE49-F238E27FC236}">
                <a16:creationId xmlns="" xmlns:a16="http://schemas.microsoft.com/office/drawing/2014/main" id="{D7A96E86-7EED-4C75-8498-88D69313FE2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283"/>
          <a:stretch/>
        </p:blipFill>
        <p:spPr bwMode="auto">
          <a:xfrm>
            <a:off x="9974475" y="2915493"/>
            <a:ext cx="1945064" cy="131127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 xmlns:a16="http://schemas.microsoft.com/office/drawing/2014/main" id="{430D1ED5-9287-45E5-8495-0A4A565D86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94" r="7205"/>
          <a:stretch/>
        </p:blipFill>
        <p:spPr>
          <a:xfrm>
            <a:off x="7788791" y="2916772"/>
            <a:ext cx="1956261" cy="1309994"/>
          </a:xfrm>
          <a:prstGeom prst="rect">
            <a:avLst/>
          </a:prstGeom>
        </p:spPr>
      </p:pic>
      <p:sp>
        <p:nvSpPr>
          <p:cNvPr id="52" name="TextBox 51">
            <a:extLst>
              <a:ext uri="{FF2B5EF4-FFF2-40B4-BE49-F238E27FC236}">
                <a16:creationId xmlns="" xmlns:a16="http://schemas.microsoft.com/office/drawing/2014/main" id="{CB6EF249-56B3-4DE0-8156-275A8065AEA9}"/>
              </a:ext>
            </a:extLst>
          </p:cNvPr>
          <p:cNvSpPr txBox="1"/>
          <p:nvPr/>
        </p:nvSpPr>
        <p:spPr>
          <a:xfrm>
            <a:off x="7968625" y="2487951"/>
            <a:ext cx="1596591" cy="461665"/>
          </a:xfrm>
          <a:prstGeom prst="rect">
            <a:avLst/>
          </a:prstGeom>
          <a:noFill/>
        </p:spPr>
        <p:txBody>
          <a:bodyPr wrap="none" rtlCol="0">
            <a:spAutoFit/>
          </a:bodyPr>
          <a:lstStyle/>
          <a:p>
            <a:r>
              <a:rPr lang="en-US" sz="2400" b="1" dirty="0">
                <a:solidFill>
                  <a:srgbClr val="FFC000"/>
                </a:solidFill>
              </a:rPr>
              <a:t>Agricultura</a:t>
            </a:r>
          </a:p>
        </p:txBody>
      </p:sp>
      <p:sp>
        <p:nvSpPr>
          <p:cNvPr id="58" name="TextBox 57">
            <a:extLst>
              <a:ext uri="{FF2B5EF4-FFF2-40B4-BE49-F238E27FC236}">
                <a16:creationId xmlns="" xmlns:a16="http://schemas.microsoft.com/office/drawing/2014/main" id="{A9802CFF-E789-4D46-95B2-885FE58834E9}"/>
              </a:ext>
            </a:extLst>
          </p:cNvPr>
          <p:cNvSpPr txBox="1"/>
          <p:nvPr/>
        </p:nvSpPr>
        <p:spPr>
          <a:xfrm>
            <a:off x="10073365" y="2462231"/>
            <a:ext cx="1844416" cy="461665"/>
          </a:xfrm>
          <a:prstGeom prst="rect">
            <a:avLst/>
          </a:prstGeom>
          <a:noFill/>
        </p:spPr>
        <p:txBody>
          <a:bodyPr wrap="none" rtlCol="0">
            <a:spAutoFit/>
          </a:bodyPr>
          <a:lstStyle/>
          <a:p>
            <a:r>
              <a:rPr lang="en-US" sz="2400" b="1" dirty="0" err="1">
                <a:solidFill>
                  <a:srgbClr val="FFC000"/>
                </a:solidFill>
              </a:rPr>
              <a:t>Hidroenerg</a:t>
            </a:r>
            <a:r>
              <a:rPr lang="en-US" sz="2400" b="1" dirty="0" err="1">
                <a:solidFill>
                  <a:srgbClr val="FFC000"/>
                </a:solidFill>
                <a:latin typeface="Calibri" panose="020F0502020204030204" pitchFamily="34" charset="0"/>
                <a:cs typeface="Calibri" panose="020F0502020204030204" pitchFamily="34" charset="0"/>
              </a:rPr>
              <a:t>í</a:t>
            </a:r>
            <a:r>
              <a:rPr lang="en-US" sz="2400" b="1" dirty="0" err="1">
                <a:solidFill>
                  <a:srgbClr val="FFC000"/>
                </a:solidFill>
              </a:rPr>
              <a:t>a</a:t>
            </a:r>
            <a:endParaRPr lang="en-US" sz="2400" b="1" dirty="0">
              <a:solidFill>
                <a:srgbClr val="FFC000"/>
              </a:solidFill>
            </a:endParaRPr>
          </a:p>
        </p:txBody>
      </p:sp>
      <p:grpSp>
        <p:nvGrpSpPr>
          <p:cNvPr id="60" name="Group 59">
            <a:extLst>
              <a:ext uri="{FF2B5EF4-FFF2-40B4-BE49-F238E27FC236}">
                <a16:creationId xmlns="" xmlns:a16="http://schemas.microsoft.com/office/drawing/2014/main" id="{8884DF23-95D4-4EE7-BB15-279979DBBBEC}"/>
              </a:ext>
            </a:extLst>
          </p:cNvPr>
          <p:cNvGrpSpPr/>
          <p:nvPr/>
        </p:nvGrpSpPr>
        <p:grpSpPr>
          <a:xfrm>
            <a:off x="8675302" y="4257235"/>
            <a:ext cx="2461892" cy="1900369"/>
            <a:chOff x="8604056" y="4325426"/>
            <a:chExt cx="2461892" cy="1900369"/>
          </a:xfrm>
        </p:grpSpPr>
        <p:pic>
          <p:nvPicPr>
            <p:cNvPr id="48" name="Picture 4" descr="Related image">
              <a:extLst>
                <a:ext uri="{FF2B5EF4-FFF2-40B4-BE49-F238E27FC236}">
                  <a16:creationId xmlns="" xmlns:a16="http://schemas.microsoft.com/office/drawing/2014/main" id="{B0693373-BA18-4152-A591-2D0D869511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53764" y="4787091"/>
              <a:ext cx="2193243" cy="143870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 xmlns:a16="http://schemas.microsoft.com/office/drawing/2014/main" id="{0F017CF9-79EE-4846-ACD3-700125661D4F}"/>
                </a:ext>
              </a:extLst>
            </p:cNvPr>
            <p:cNvSpPr txBox="1"/>
            <p:nvPr/>
          </p:nvSpPr>
          <p:spPr>
            <a:xfrm>
              <a:off x="8604056" y="4325426"/>
              <a:ext cx="2461892" cy="461665"/>
            </a:xfrm>
            <a:prstGeom prst="rect">
              <a:avLst/>
            </a:prstGeom>
            <a:noFill/>
          </p:spPr>
          <p:txBody>
            <a:bodyPr wrap="none" rtlCol="0">
              <a:spAutoFit/>
            </a:bodyPr>
            <a:lstStyle/>
            <a:p>
              <a:r>
                <a:rPr lang="en-US" sz="2400" b="1" dirty="0" err="1">
                  <a:solidFill>
                    <a:srgbClr val="FFC000"/>
                  </a:solidFill>
                </a:rPr>
                <a:t>Transporte</a:t>
              </a:r>
              <a:r>
                <a:rPr lang="en-US" sz="2400" b="1" dirty="0">
                  <a:solidFill>
                    <a:srgbClr val="FFC000"/>
                  </a:solidFill>
                </a:rPr>
                <a:t> Fluvial</a:t>
              </a:r>
            </a:p>
          </p:txBody>
        </p:sp>
      </p:grpSp>
      <p:sp>
        <p:nvSpPr>
          <p:cNvPr id="61" name="TextBox 60">
            <a:extLst>
              <a:ext uri="{FF2B5EF4-FFF2-40B4-BE49-F238E27FC236}">
                <a16:creationId xmlns="" xmlns:a16="http://schemas.microsoft.com/office/drawing/2014/main" id="{2C5C9C64-2B97-438C-BFBA-5B239589688C}"/>
              </a:ext>
            </a:extLst>
          </p:cNvPr>
          <p:cNvSpPr txBox="1"/>
          <p:nvPr/>
        </p:nvSpPr>
        <p:spPr>
          <a:xfrm>
            <a:off x="8394955" y="1941714"/>
            <a:ext cx="2964914" cy="523220"/>
          </a:xfrm>
          <a:prstGeom prst="rect">
            <a:avLst/>
          </a:prstGeom>
          <a:noFill/>
        </p:spPr>
        <p:txBody>
          <a:bodyPr wrap="none" rtlCol="0">
            <a:spAutoFit/>
          </a:bodyPr>
          <a:lstStyle/>
          <a:p>
            <a:r>
              <a:rPr lang="en-US" sz="2800" dirty="0" err="1"/>
              <a:t>Sectores</a:t>
            </a:r>
            <a:r>
              <a:rPr lang="en-US" sz="2800" dirty="0"/>
              <a:t> de </a:t>
            </a:r>
            <a:r>
              <a:rPr lang="en-US" sz="2800" dirty="0" err="1"/>
              <a:t>Inter</a:t>
            </a:r>
            <a:r>
              <a:rPr lang="en-US" sz="2800" dirty="0" err="1">
                <a:latin typeface="Calibri" panose="020F0502020204030204" pitchFamily="34" charset="0"/>
                <a:cs typeface="Calibri" panose="020F0502020204030204" pitchFamily="34" charset="0"/>
              </a:rPr>
              <a:t>é</a:t>
            </a:r>
            <a:r>
              <a:rPr lang="en-US" sz="2800" dirty="0" err="1"/>
              <a:t>s</a:t>
            </a:r>
            <a:endParaRPr lang="en-US" sz="2800" dirty="0"/>
          </a:p>
        </p:txBody>
      </p:sp>
      <p:pic>
        <p:nvPicPr>
          <p:cNvPr id="62" name="Content Placeholder 3">
            <a:extLst>
              <a:ext uri="{FF2B5EF4-FFF2-40B4-BE49-F238E27FC236}">
                <a16:creationId xmlns="" xmlns:a16="http://schemas.microsoft.com/office/drawing/2014/main" id="{447720F9-FFEE-4DD4-A9E1-9B7DB4FAEB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2016" y="543225"/>
            <a:ext cx="1652202" cy="1478114"/>
          </a:xfrm>
          <a:prstGeom prst="rect">
            <a:avLst/>
          </a:prstGeom>
        </p:spPr>
      </p:pic>
      <p:sp>
        <p:nvSpPr>
          <p:cNvPr id="63" name="TextBox 62">
            <a:extLst>
              <a:ext uri="{FF2B5EF4-FFF2-40B4-BE49-F238E27FC236}">
                <a16:creationId xmlns="" xmlns:a16="http://schemas.microsoft.com/office/drawing/2014/main" id="{DBB9E3C9-C83D-4017-A852-F66DDE47154A}"/>
              </a:ext>
            </a:extLst>
          </p:cNvPr>
          <p:cNvSpPr txBox="1"/>
          <p:nvPr/>
        </p:nvSpPr>
        <p:spPr>
          <a:xfrm>
            <a:off x="9525937" y="65290"/>
            <a:ext cx="1806905" cy="461665"/>
          </a:xfrm>
          <a:prstGeom prst="rect">
            <a:avLst/>
          </a:prstGeom>
          <a:noFill/>
        </p:spPr>
        <p:txBody>
          <a:bodyPr wrap="none" rtlCol="0">
            <a:spAutoFit/>
          </a:bodyPr>
          <a:lstStyle/>
          <a:p>
            <a:r>
              <a:rPr lang="en-US" sz="2400" dirty="0" err="1"/>
              <a:t>Participantes</a:t>
            </a:r>
            <a:endParaRPr lang="en-US" sz="2400" dirty="0"/>
          </a:p>
        </p:txBody>
      </p:sp>
      <p:sp>
        <p:nvSpPr>
          <p:cNvPr id="40" name="CuadroTexto 39"/>
          <p:cNvSpPr txBox="1"/>
          <p:nvPr/>
        </p:nvSpPr>
        <p:spPr>
          <a:xfrm>
            <a:off x="4289898" y="6488507"/>
            <a:ext cx="3822326" cy="369332"/>
          </a:xfrm>
          <a:prstGeom prst="rect">
            <a:avLst/>
          </a:prstGeom>
          <a:solidFill>
            <a:schemeClr val="accent1">
              <a:lumMod val="20000"/>
              <a:lumOff val="80000"/>
            </a:schemeClr>
          </a:solidFill>
        </p:spPr>
        <p:txBody>
          <a:bodyPr wrap="square" rtlCol="0">
            <a:spAutoFit/>
          </a:bodyPr>
          <a:lstStyle/>
          <a:p>
            <a:r>
              <a:rPr lang="es-US" dirty="0" smtClean="0"/>
              <a:t>¿Cuál fue la respuesta a nivel regional?</a:t>
            </a:r>
            <a:endParaRPr lang="es-AR" dirty="0"/>
          </a:p>
        </p:txBody>
      </p:sp>
    </p:spTree>
    <p:extLst>
      <p:ext uri="{BB962C8B-B14F-4D97-AF65-F5344CB8AC3E}">
        <p14:creationId xmlns:p14="http://schemas.microsoft.com/office/powerpoint/2010/main" val="29390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US" dirty="0"/>
              <a:t>Acciones a nivel </a:t>
            </a:r>
            <a:r>
              <a:rPr lang="es-US" dirty="0" smtClean="0"/>
              <a:t>nacional</a:t>
            </a:r>
            <a:endParaRPr lang="es-AR" dirty="0"/>
          </a:p>
        </p:txBody>
      </p:sp>
      <p:sp>
        <p:nvSpPr>
          <p:cNvPr id="2" name="Marcador de texto 1"/>
          <p:cNvSpPr>
            <a:spLocks noGrp="1"/>
          </p:cNvSpPr>
          <p:nvPr>
            <p:ph type="body" idx="1"/>
          </p:nvPr>
        </p:nvSpPr>
        <p:spPr/>
        <p:txBody>
          <a:bodyPr/>
          <a:lstStyle/>
          <a:p>
            <a:endParaRPr lang="es-AR"/>
          </a:p>
        </p:txBody>
      </p:sp>
    </p:spTree>
    <p:extLst>
      <p:ext uri="{BB962C8B-B14F-4D97-AF65-F5344CB8AC3E}">
        <p14:creationId xmlns:p14="http://schemas.microsoft.com/office/powerpoint/2010/main" val="786061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87448"/>
            <a:ext cx="10515600" cy="393632"/>
          </a:xfrm>
        </p:spPr>
        <p:txBody>
          <a:bodyPr>
            <a:normAutofit fontScale="90000"/>
          </a:bodyPr>
          <a:lstStyle/>
          <a:p>
            <a:r>
              <a:rPr lang="es-ES" dirty="0" smtClean="0"/>
              <a:t>Rol básico como Servicio Meteorológico</a:t>
            </a:r>
            <a:endParaRPr lang="es-AR" dirty="0"/>
          </a:p>
        </p:txBody>
      </p:sp>
      <p:sp>
        <p:nvSpPr>
          <p:cNvPr id="5" name="Marcador de contenido 4"/>
          <p:cNvSpPr>
            <a:spLocks noGrp="1"/>
          </p:cNvSpPr>
          <p:nvPr>
            <p:ph idx="1"/>
          </p:nvPr>
        </p:nvSpPr>
        <p:spPr/>
        <p:txBody>
          <a:bodyPr/>
          <a:lstStyle/>
          <a:p>
            <a:endParaRPr lang="es-AR"/>
          </a:p>
        </p:txBody>
      </p:sp>
      <p:pic>
        <p:nvPicPr>
          <p:cNvPr id="6" name="Imagen 5"/>
          <p:cNvPicPr>
            <a:picLocks noChangeAspect="1"/>
          </p:cNvPicPr>
          <p:nvPr/>
        </p:nvPicPr>
        <p:blipFill rotWithShape="1">
          <a:blip r:embed="rId2"/>
          <a:srcRect l="19787" t="7659" r="20213" b="3546"/>
          <a:stretch/>
        </p:blipFill>
        <p:spPr>
          <a:xfrm>
            <a:off x="0" y="632298"/>
            <a:ext cx="7315200" cy="6089515"/>
          </a:xfrm>
          <a:prstGeom prst="rect">
            <a:avLst/>
          </a:prstGeom>
        </p:spPr>
      </p:pic>
      <p:pic>
        <p:nvPicPr>
          <p:cNvPr id="7" name="Imagen 6"/>
          <p:cNvPicPr>
            <a:picLocks noChangeAspect="1"/>
          </p:cNvPicPr>
          <p:nvPr/>
        </p:nvPicPr>
        <p:blipFill rotWithShape="1">
          <a:blip r:embed="rId3"/>
          <a:srcRect l="18830" t="8369" r="20292" b="8510"/>
          <a:stretch/>
        </p:blipFill>
        <p:spPr>
          <a:xfrm>
            <a:off x="4769796" y="1151090"/>
            <a:ext cx="7422204" cy="5700408"/>
          </a:xfrm>
          <a:prstGeom prst="rect">
            <a:avLst/>
          </a:prstGeom>
        </p:spPr>
      </p:pic>
    </p:spTree>
    <p:extLst>
      <p:ext uri="{BB962C8B-B14F-4D97-AF65-F5344CB8AC3E}">
        <p14:creationId xmlns:p14="http://schemas.microsoft.com/office/powerpoint/2010/main" val="192260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936" y="161194"/>
            <a:ext cx="10515600" cy="1325563"/>
          </a:xfrm>
        </p:spPr>
        <p:txBody>
          <a:bodyPr/>
          <a:lstStyle/>
          <a:p>
            <a:r>
              <a:rPr lang="es-US" dirty="0" smtClean="0"/>
              <a:t>Temario</a:t>
            </a:r>
            <a:endParaRPr lang="es-US" dirty="0"/>
          </a:p>
        </p:txBody>
      </p:sp>
      <p:sp>
        <p:nvSpPr>
          <p:cNvPr id="3" name="Marcador de contenido 2"/>
          <p:cNvSpPr>
            <a:spLocks noGrp="1"/>
          </p:cNvSpPr>
          <p:nvPr>
            <p:ph idx="1"/>
          </p:nvPr>
        </p:nvSpPr>
        <p:spPr>
          <a:xfrm>
            <a:off x="929640" y="1597025"/>
            <a:ext cx="10515600" cy="4351338"/>
          </a:xfrm>
        </p:spPr>
        <p:txBody>
          <a:bodyPr>
            <a:normAutofit/>
          </a:bodyPr>
          <a:lstStyle/>
          <a:p>
            <a:r>
              <a:rPr lang="es-US" dirty="0" smtClean="0"/>
              <a:t>Servicios climáticos: ¿por qué? Orígenes de los Servicios Climáticos: Marco Mundial </a:t>
            </a:r>
          </a:p>
          <a:p>
            <a:r>
              <a:rPr lang="es-US" dirty="0" smtClean="0"/>
              <a:t>¿Cuál fue la respuesta a nivel regional?</a:t>
            </a:r>
          </a:p>
          <a:p>
            <a:r>
              <a:rPr lang="es-US" dirty="0" smtClean="0"/>
              <a:t>Acciones a nivel nacional</a:t>
            </a:r>
          </a:p>
          <a:p>
            <a:r>
              <a:rPr lang="es-US" dirty="0" smtClean="0"/>
              <a:t>Desafíos - Reflexiones finales.</a:t>
            </a:r>
          </a:p>
        </p:txBody>
      </p:sp>
    </p:spTree>
    <p:extLst>
      <p:ext uri="{BB962C8B-B14F-4D97-AF65-F5344CB8AC3E}">
        <p14:creationId xmlns:p14="http://schemas.microsoft.com/office/powerpoint/2010/main" val="91998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2908570" cy="2140085"/>
          </a:xfrm>
        </p:spPr>
        <p:txBody>
          <a:bodyPr>
            <a:normAutofit fontScale="90000"/>
          </a:bodyPr>
          <a:lstStyle/>
          <a:p>
            <a:r>
              <a:rPr lang="es-ES" dirty="0"/>
              <a:t>Los servicios climáticos en Argentina</a:t>
            </a:r>
            <a:endParaRPr lang="es-AR"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366485811"/>
              </p:ext>
            </p:extLst>
          </p:nvPr>
        </p:nvGraphicFramePr>
        <p:xfrm>
          <a:off x="2881012" y="0"/>
          <a:ext cx="638945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732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6294" y="92751"/>
            <a:ext cx="10515600" cy="724373"/>
          </a:xfrm>
        </p:spPr>
        <p:txBody>
          <a:bodyPr/>
          <a:lstStyle/>
          <a:p>
            <a:r>
              <a:rPr lang="es-ES" dirty="0" smtClean="0"/>
              <a:t>Cuando hay un marco legal. Caso SINAGIR</a:t>
            </a:r>
            <a:endParaRPr lang="es-AR" dirty="0"/>
          </a:p>
        </p:txBody>
      </p:sp>
      <p:sp>
        <p:nvSpPr>
          <p:cNvPr id="3" name="Marcador de contenido 2"/>
          <p:cNvSpPr>
            <a:spLocks noGrp="1"/>
          </p:cNvSpPr>
          <p:nvPr>
            <p:ph idx="1"/>
          </p:nvPr>
        </p:nvSpPr>
        <p:spPr>
          <a:xfrm>
            <a:off x="0" y="1533795"/>
            <a:ext cx="3480881" cy="4351338"/>
          </a:xfrm>
        </p:spPr>
        <p:txBody>
          <a:bodyPr/>
          <a:lstStyle/>
          <a:p>
            <a:r>
              <a:rPr lang="es-ES" dirty="0"/>
              <a:t>La elaboración de este ESCENARIO DE RIESGO TRIMESTRAL se enmarca en la conformación de la Comisión Técnica 12: Escenarios de Riesgo, dependiente del Consejo Nacional del SINAGIR</a:t>
            </a:r>
            <a:endParaRPr lang="es-AR" dirty="0"/>
          </a:p>
        </p:txBody>
      </p:sp>
      <p:pic>
        <p:nvPicPr>
          <p:cNvPr id="4" name="Imagen 3"/>
          <p:cNvPicPr>
            <a:picLocks noChangeAspect="1"/>
          </p:cNvPicPr>
          <p:nvPr/>
        </p:nvPicPr>
        <p:blipFill>
          <a:blip r:embed="rId2"/>
          <a:stretch>
            <a:fillRect/>
          </a:stretch>
        </p:blipFill>
        <p:spPr>
          <a:xfrm>
            <a:off x="4178879" y="841228"/>
            <a:ext cx="3739436" cy="6016772"/>
          </a:xfrm>
          <a:prstGeom prst="rect">
            <a:avLst/>
          </a:prstGeom>
        </p:spPr>
      </p:pic>
      <p:sp>
        <p:nvSpPr>
          <p:cNvPr id="5" name="CuadroTexto 4"/>
          <p:cNvSpPr txBox="1"/>
          <p:nvPr/>
        </p:nvSpPr>
        <p:spPr>
          <a:xfrm>
            <a:off x="8910536" y="1447306"/>
            <a:ext cx="3035030" cy="4524315"/>
          </a:xfrm>
          <a:prstGeom prst="rect">
            <a:avLst/>
          </a:prstGeom>
          <a:noFill/>
        </p:spPr>
        <p:txBody>
          <a:bodyPr wrap="square" rtlCol="0">
            <a:spAutoFit/>
          </a:bodyPr>
          <a:lstStyle/>
          <a:p>
            <a:r>
              <a:rPr lang="es-ES" b="1" dirty="0"/>
              <a:t>Ley 27287: Sistema Nacional para la Gestión Integral del Riesgo y la Protección </a:t>
            </a:r>
            <a:r>
              <a:rPr lang="es-ES" b="1" dirty="0" smtClean="0"/>
              <a:t>Civil</a:t>
            </a:r>
            <a:endParaRPr lang="es-AR" dirty="0" smtClean="0"/>
          </a:p>
          <a:p>
            <a:endParaRPr lang="es-ES" b="1" dirty="0"/>
          </a:p>
          <a:p>
            <a:r>
              <a:rPr lang="es-ES" dirty="0"/>
              <a:t>ARTÍCULO 1° — Créase el Sistema Nacional para la Gestión Integral del Riesgo y la Protección Civil que tiene por objeto integrar las acciones y articular el funcionamiento de los organismos del Gobierno nacional, los Gobiernos provinciales, de la Ciudad Autónoma de Buenos Aires y municipales, las organizaciones no ...</a:t>
            </a:r>
            <a:endParaRPr lang="es-ES" b="1" dirty="0"/>
          </a:p>
        </p:txBody>
      </p:sp>
      <p:pic>
        <p:nvPicPr>
          <p:cNvPr id="6" name="Imagen 5"/>
          <p:cNvPicPr>
            <a:picLocks noChangeAspect="1"/>
          </p:cNvPicPr>
          <p:nvPr/>
        </p:nvPicPr>
        <p:blipFill>
          <a:blip r:embed="rId3"/>
          <a:stretch>
            <a:fillRect/>
          </a:stretch>
        </p:blipFill>
        <p:spPr>
          <a:xfrm>
            <a:off x="7918315" y="2479826"/>
            <a:ext cx="4290192" cy="3405307"/>
          </a:xfrm>
          <a:prstGeom prst="rect">
            <a:avLst/>
          </a:prstGeom>
        </p:spPr>
      </p:pic>
    </p:spTree>
    <p:extLst>
      <p:ext uri="{BB962C8B-B14F-4D97-AF65-F5344CB8AC3E}">
        <p14:creationId xmlns:p14="http://schemas.microsoft.com/office/powerpoint/2010/main" val="50774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Desafíos – reflexiones finales</a:t>
            </a:r>
            <a:endParaRPr lang="es-AR" dirty="0"/>
          </a:p>
        </p:txBody>
      </p:sp>
      <p:sp>
        <p:nvSpPr>
          <p:cNvPr id="7" name="Marcador de texto 6"/>
          <p:cNvSpPr>
            <a:spLocks noGrp="1"/>
          </p:cNvSpPr>
          <p:nvPr>
            <p:ph type="body" idx="1"/>
          </p:nvPr>
        </p:nvSpPr>
        <p:spPr/>
        <p:txBody>
          <a:bodyPr/>
          <a:lstStyle/>
          <a:p>
            <a:endParaRPr lang="es-AR"/>
          </a:p>
        </p:txBody>
      </p:sp>
    </p:spTree>
    <p:extLst>
      <p:ext uri="{BB962C8B-B14F-4D97-AF65-F5344CB8AC3E}">
        <p14:creationId xmlns:p14="http://schemas.microsoft.com/office/powerpoint/2010/main" val="38394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13266" y="0"/>
            <a:ext cx="10515600" cy="1325563"/>
          </a:xfrm>
        </p:spPr>
        <p:txBody>
          <a:bodyPr/>
          <a:lstStyle/>
          <a:p>
            <a:r>
              <a:rPr lang="es-ES" dirty="0" smtClean="0"/>
              <a:t>Algunas ideas (sueltas)</a:t>
            </a:r>
            <a:endParaRPr lang="es-AR" dirty="0"/>
          </a:p>
        </p:txBody>
      </p:sp>
      <p:sp>
        <p:nvSpPr>
          <p:cNvPr id="5" name="Marcador de contenido 4"/>
          <p:cNvSpPr>
            <a:spLocks noGrp="1"/>
          </p:cNvSpPr>
          <p:nvPr>
            <p:ph idx="1"/>
          </p:nvPr>
        </p:nvSpPr>
        <p:spPr>
          <a:xfrm>
            <a:off x="838200" y="1422400"/>
            <a:ext cx="10845800" cy="4619626"/>
          </a:xfrm>
        </p:spPr>
        <p:txBody>
          <a:bodyPr/>
          <a:lstStyle/>
          <a:p>
            <a:r>
              <a:rPr lang="es-ES" dirty="0" smtClean="0"/>
              <a:t>Los cambios culturales llevan tiempo y requieren compromisos</a:t>
            </a:r>
          </a:p>
          <a:p>
            <a:r>
              <a:rPr lang="es-ES" dirty="0" smtClean="0"/>
              <a:t>Los resultados son altamente estimulantes, pero consumen más energía que el trabajo disciplinar ordinario/rutinario</a:t>
            </a:r>
          </a:p>
          <a:p>
            <a:r>
              <a:rPr lang="es-ES" dirty="0" smtClean="0"/>
              <a:t>Los arreglos institucionales distan de ser los ideales </a:t>
            </a:r>
          </a:p>
          <a:p>
            <a:r>
              <a:rPr lang="es-ES" dirty="0" smtClean="0"/>
              <a:t>Las carreras universitarias tradicionales tienen dificultades para facilitar/promover el trabajo interdisciplinario en términos reales</a:t>
            </a:r>
          </a:p>
          <a:p>
            <a:r>
              <a:rPr lang="es-ES" dirty="0" smtClean="0"/>
              <a:t>Las demandas de la sociedad exceden en mucho las capacidades institucionales (más aún las individuales)</a:t>
            </a:r>
          </a:p>
          <a:p>
            <a:r>
              <a:rPr lang="es-ES" dirty="0" smtClean="0"/>
              <a:t>….</a:t>
            </a:r>
          </a:p>
          <a:p>
            <a:endParaRPr lang="es-AR" dirty="0"/>
          </a:p>
        </p:txBody>
      </p:sp>
    </p:spTree>
    <p:extLst>
      <p:ext uri="{BB962C8B-B14F-4D97-AF65-F5344CB8AC3E}">
        <p14:creationId xmlns:p14="http://schemas.microsoft.com/office/powerpoint/2010/main" val="63209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322" y="-25400"/>
            <a:ext cx="7901678" cy="4447498"/>
          </a:xfrm>
          <a:prstGeom prst="rect">
            <a:avLst/>
          </a:prstGeom>
        </p:spPr>
      </p:pic>
      <p:sp>
        <p:nvSpPr>
          <p:cNvPr id="2" name="Rectángulo 1"/>
          <p:cNvSpPr/>
          <p:nvPr/>
        </p:nvSpPr>
        <p:spPr>
          <a:xfrm>
            <a:off x="4201112" y="5834421"/>
            <a:ext cx="1918947" cy="900246"/>
          </a:xfrm>
          <a:prstGeom prst="rect">
            <a:avLst/>
          </a:prstGeom>
        </p:spPr>
        <p:txBody>
          <a:bodyPr wrap="square">
            <a:spAutoFit/>
          </a:bodyPr>
          <a:lstStyle/>
          <a:p>
            <a:pPr>
              <a:tabLst>
                <a:tab pos="2806065" algn="ctr"/>
                <a:tab pos="5612130" algn="r"/>
              </a:tabLst>
            </a:pPr>
            <a:r>
              <a:rPr lang="es-AR" sz="1050" dirty="0">
                <a:solidFill>
                  <a:srgbClr val="F2F2F2"/>
                </a:solidFill>
              </a:rPr>
              <a:t>Av. Dorrego 4016 (C1425GBE)</a:t>
            </a:r>
            <a:r>
              <a:rPr lang="es-AR" sz="1050" dirty="0">
                <a:solidFill>
                  <a:srgbClr val="F2F2F2">
                    <a:lumMod val="95000"/>
                  </a:srgbClr>
                </a:solidFill>
                <a:ea typeface="Times New Roman" panose="02020603050405020304" pitchFamily="18" charset="0"/>
                <a:cs typeface="Times New Roman" panose="02020603050405020304" pitchFamily="18" charset="0"/>
              </a:rPr>
              <a:t> </a:t>
            </a:r>
            <a:endParaRPr lang="es-AR" sz="1050" dirty="0" smtClean="0">
              <a:solidFill>
                <a:srgbClr val="F2F2F2">
                  <a:lumMod val="95000"/>
                </a:srgbClr>
              </a:solidFill>
              <a:ea typeface="Times New Roman" panose="02020603050405020304" pitchFamily="18" charset="0"/>
              <a:cs typeface="Times New Roman" panose="02020603050405020304" pitchFamily="18" charset="0"/>
            </a:endParaRPr>
          </a:p>
          <a:p>
            <a:pPr>
              <a:tabLst>
                <a:tab pos="2806065" algn="ctr"/>
                <a:tab pos="5612130" algn="r"/>
              </a:tabLst>
            </a:pPr>
            <a:r>
              <a:rPr lang="es-AR" sz="1050" dirty="0" smtClean="0">
                <a:ea typeface="Times New Roman" panose="02020603050405020304" pitchFamily="18" charset="0"/>
                <a:cs typeface="Times New Roman" panose="02020603050405020304" pitchFamily="18" charset="0"/>
              </a:rPr>
              <a:t>Buenos </a:t>
            </a:r>
            <a:r>
              <a:rPr lang="es-AR" sz="1050" dirty="0">
                <a:ea typeface="Times New Roman" panose="02020603050405020304" pitchFamily="18" charset="0"/>
                <a:cs typeface="Times New Roman" panose="02020603050405020304" pitchFamily="18" charset="0"/>
              </a:rPr>
              <a:t>Aires, Argentina</a:t>
            </a:r>
            <a:br>
              <a:rPr lang="es-AR" sz="1050" dirty="0">
                <a:ea typeface="Times New Roman" panose="02020603050405020304" pitchFamily="18" charset="0"/>
                <a:cs typeface="Times New Roman" panose="02020603050405020304" pitchFamily="18" charset="0"/>
              </a:rPr>
            </a:br>
            <a:r>
              <a:rPr lang="es-AR" sz="1050" dirty="0">
                <a:ea typeface="Times New Roman" panose="02020603050405020304" pitchFamily="18" charset="0"/>
                <a:cs typeface="Times New Roman" panose="02020603050405020304" pitchFamily="18" charset="0"/>
              </a:rPr>
              <a:t>(+54 011) 5167-6767</a:t>
            </a:r>
            <a:endParaRPr lang="es-AR" sz="4000" dirty="0">
              <a:ea typeface="Times New Roman" panose="02020603050405020304" pitchFamily="18" charset="0"/>
              <a:cs typeface="Times New Roman" panose="02020603050405020304" pitchFamily="18" charset="0"/>
            </a:endParaRPr>
          </a:p>
          <a:p>
            <a:pPr>
              <a:tabLst>
                <a:tab pos="2806065" algn="ctr"/>
                <a:tab pos="5612130" algn="r"/>
              </a:tabLst>
            </a:pPr>
            <a:r>
              <a:rPr lang="es-AR" sz="1050" dirty="0">
                <a:ea typeface="Times New Roman" panose="02020603050405020304" pitchFamily="18" charset="0"/>
                <a:cs typeface="Times New Roman" panose="02020603050405020304" pitchFamily="18" charset="0"/>
              </a:rPr>
              <a:t>www.smn.gov.ar</a:t>
            </a:r>
            <a:br>
              <a:rPr lang="es-AR" sz="1050" dirty="0">
                <a:ea typeface="Times New Roman" panose="02020603050405020304" pitchFamily="18" charset="0"/>
                <a:cs typeface="Times New Roman" panose="02020603050405020304" pitchFamily="18" charset="0"/>
              </a:rPr>
            </a:br>
            <a:r>
              <a:rPr lang="es-AR" sz="1050" dirty="0">
                <a:ea typeface="Times New Roman" panose="02020603050405020304" pitchFamily="18" charset="0"/>
                <a:cs typeface="Times New Roman" panose="02020603050405020304" pitchFamily="18" charset="0"/>
              </a:rPr>
              <a:t>smn@smn.gov.ar</a:t>
            </a:r>
            <a:endParaRPr lang="es-AR" sz="4000" dirty="0">
              <a:ea typeface="Times New Roman" panose="02020603050405020304" pitchFamily="18" charset="0"/>
              <a:cs typeface="Times New Roman" panose="02020603050405020304" pitchFamily="18" charset="0"/>
            </a:endParaRPr>
          </a:p>
        </p:txBody>
      </p:sp>
      <p:sp>
        <p:nvSpPr>
          <p:cNvPr id="6" name="Rectángulo 5"/>
          <p:cNvSpPr/>
          <p:nvPr/>
        </p:nvSpPr>
        <p:spPr>
          <a:xfrm>
            <a:off x="640578" y="4101289"/>
            <a:ext cx="9929706" cy="1754326"/>
          </a:xfrm>
          <a:prstGeom prst="rect">
            <a:avLst/>
          </a:prstGeom>
          <a:noFill/>
        </p:spPr>
        <p:txBody>
          <a:bodyPr wrap="none" lIns="91440" tIns="45720" rIns="91440" bIns="45720">
            <a:spAutoFit/>
          </a:bodyPr>
          <a:lstStyle/>
          <a:p>
            <a:pPr algn="ctr"/>
            <a:r>
              <a:rPr lang="es-ES" sz="5400" b="1" spc="50" dirty="0">
                <a:ln w="0"/>
                <a:solidFill>
                  <a:schemeClr val="accent1">
                    <a:lumMod val="75000"/>
                  </a:schemeClr>
                </a:solidFill>
                <a:effectLst>
                  <a:innerShdw blurRad="63500" dist="50800" dir="13500000">
                    <a:srgbClr val="000000">
                      <a:alpha val="50000"/>
                    </a:srgbClr>
                  </a:innerShdw>
                </a:effectLst>
              </a:rPr>
              <a:t>¡</a:t>
            </a:r>
            <a:r>
              <a:rPr lang="es-ES" sz="5400" b="1" spc="50" dirty="0" smtClean="0">
                <a:ln w="0"/>
                <a:solidFill>
                  <a:schemeClr val="accent1">
                    <a:lumMod val="75000"/>
                  </a:schemeClr>
                </a:solidFill>
                <a:effectLst>
                  <a:innerShdw blurRad="63500" dist="50800" dir="13500000">
                    <a:srgbClr val="000000">
                      <a:alpha val="50000"/>
                    </a:srgbClr>
                  </a:innerShdw>
                </a:effectLst>
              </a:rPr>
              <a:t>Muchas gracias por su atención!</a:t>
            </a:r>
          </a:p>
          <a:p>
            <a:pPr algn="ctr"/>
            <a:r>
              <a:rPr lang="es-ES" sz="5400" b="1" spc="50" dirty="0" smtClean="0">
                <a:ln w="0"/>
                <a:solidFill>
                  <a:schemeClr val="accent1">
                    <a:lumMod val="75000"/>
                  </a:schemeClr>
                </a:solidFill>
                <a:effectLst>
                  <a:innerShdw blurRad="63500" dist="50800" dir="13500000">
                    <a:srgbClr val="000000">
                      <a:alpha val="50000"/>
                    </a:srgbClr>
                  </a:innerShdw>
                </a:effectLst>
              </a:rPr>
              <a:t>Preguntas ¿?¿?¿?</a:t>
            </a:r>
            <a:endParaRPr lang="es-ES" sz="5400" b="1" spc="50" dirty="0">
              <a:ln w="0"/>
              <a:solidFill>
                <a:schemeClr val="accent1">
                  <a:lumMod val="7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837950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78196"/>
          </a:xfrm>
        </p:spPr>
        <p:txBody>
          <a:bodyPr>
            <a:normAutofit fontScale="90000"/>
          </a:bodyPr>
          <a:lstStyle/>
          <a:p>
            <a:r>
              <a:rPr lang="es-US" dirty="0" err="1" smtClean="0"/>
              <a:t>Seamless</a:t>
            </a:r>
            <a:r>
              <a:rPr lang="es-US" dirty="0" smtClean="0"/>
              <a:t>: entre tiempo y clima. El Marco Global para los Servicios Climáticos</a:t>
            </a:r>
            <a:endParaRPr lang="es-US" dirty="0"/>
          </a:p>
        </p:txBody>
      </p:sp>
      <p:sp>
        <p:nvSpPr>
          <p:cNvPr id="3" name="Marcador de contenido 2"/>
          <p:cNvSpPr>
            <a:spLocks noGrp="1"/>
          </p:cNvSpPr>
          <p:nvPr>
            <p:ph idx="1"/>
          </p:nvPr>
        </p:nvSpPr>
        <p:spPr>
          <a:xfrm>
            <a:off x="838200" y="3322101"/>
            <a:ext cx="4516632" cy="2854862"/>
          </a:xfrm>
        </p:spPr>
        <p:txBody>
          <a:bodyPr/>
          <a:lstStyle/>
          <a:p>
            <a:endParaRPr lang="es-US" dirty="0"/>
          </a:p>
        </p:txBody>
      </p:sp>
      <p:pic>
        <p:nvPicPr>
          <p:cNvPr id="4" name="Imagen 3"/>
          <p:cNvPicPr>
            <a:picLocks noChangeAspect="1"/>
          </p:cNvPicPr>
          <p:nvPr/>
        </p:nvPicPr>
        <p:blipFill>
          <a:blip r:embed="rId2"/>
          <a:stretch>
            <a:fillRect/>
          </a:stretch>
        </p:blipFill>
        <p:spPr>
          <a:xfrm>
            <a:off x="0" y="2121518"/>
            <a:ext cx="5742262" cy="3298911"/>
          </a:xfrm>
          <a:prstGeom prst="rect">
            <a:avLst/>
          </a:prstGeom>
        </p:spPr>
      </p:pic>
      <p:pic>
        <p:nvPicPr>
          <p:cNvPr id="5" name="Imagen 4"/>
          <p:cNvPicPr>
            <a:picLocks noChangeAspect="1"/>
          </p:cNvPicPr>
          <p:nvPr/>
        </p:nvPicPr>
        <p:blipFill>
          <a:blip r:embed="rId3"/>
          <a:stretch>
            <a:fillRect/>
          </a:stretch>
        </p:blipFill>
        <p:spPr>
          <a:xfrm>
            <a:off x="5629650" y="1243322"/>
            <a:ext cx="6562350" cy="5584972"/>
          </a:xfrm>
          <a:prstGeom prst="rect">
            <a:avLst/>
          </a:prstGeom>
        </p:spPr>
      </p:pic>
    </p:spTree>
    <p:extLst>
      <p:ext uri="{BB962C8B-B14F-4D97-AF65-F5344CB8AC3E}">
        <p14:creationId xmlns:p14="http://schemas.microsoft.com/office/powerpoint/2010/main" val="40950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272" y="365125"/>
            <a:ext cx="10515600" cy="1325563"/>
          </a:xfrm>
        </p:spPr>
        <p:txBody>
          <a:bodyPr/>
          <a:lstStyle/>
          <a:p>
            <a:r>
              <a:rPr lang="es-ES" dirty="0" smtClean="0"/>
              <a:t>Algunas demandas durante </a:t>
            </a:r>
            <a:br>
              <a:rPr lang="es-ES" dirty="0" smtClean="0"/>
            </a:br>
            <a:r>
              <a:rPr lang="es-ES" dirty="0" smtClean="0"/>
              <a:t>el Congreso Mundial del Clima 2009</a:t>
            </a:r>
            <a:endParaRPr lang="es-AR" dirty="0"/>
          </a:p>
        </p:txBody>
      </p:sp>
      <p:pic>
        <p:nvPicPr>
          <p:cNvPr id="4" name="Imagen 3"/>
          <p:cNvPicPr>
            <a:picLocks noChangeAspect="1"/>
          </p:cNvPicPr>
          <p:nvPr/>
        </p:nvPicPr>
        <p:blipFill rotWithShape="1">
          <a:blip r:embed="rId2"/>
          <a:srcRect b="26892"/>
          <a:stretch/>
        </p:blipFill>
        <p:spPr>
          <a:xfrm>
            <a:off x="9860686" y="0"/>
            <a:ext cx="2388464" cy="2489200"/>
          </a:xfrm>
          <a:prstGeom prst="rect">
            <a:avLst/>
          </a:prstGeom>
        </p:spPr>
      </p:pic>
      <p:sp>
        <p:nvSpPr>
          <p:cNvPr id="6" name="CuadroTexto 5"/>
          <p:cNvSpPr txBox="1"/>
          <p:nvPr/>
        </p:nvSpPr>
        <p:spPr>
          <a:xfrm>
            <a:off x="4289898" y="6488507"/>
            <a:ext cx="3142034" cy="369332"/>
          </a:xfrm>
          <a:prstGeom prst="rect">
            <a:avLst/>
          </a:prstGeom>
          <a:solidFill>
            <a:schemeClr val="accent1">
              <a:lumMod val="20000"/>
              <a:lumOff val="80000"/>
            </a:schemeClr>
          </a:solidFill>
        </p:spPr>
        <p:txBody>
          <a:bodyPr wrap="square" rtlCol="0">
            <a:spAutoFit/>
          </a:bodyPr>
          <a:lstStyle/>
          <a:p>
            <a:r>
              <a:rPr lang="es-US" dirty="0"/>
              <a:t>Servicios climáticos: ¿</a:t>
            </a:r>
            <a:r>
              <a:rPr lang="es-US" dirty="0" smtClean="0"/>
              <a:t>por qué?</a:t>
            </a:r>
            <a:endParaRPr lang="es-AR" dirty="0"/>
          </a:p>
        </p:txBody>
      </p:sp>
      <p:sp>
        <p:nvSpPr>
          <p:cNvPr id="3" name="Marcador de contenido 2"/>
          <p:cNvSpPr>
            <a:spLocks noGrp="1"/>
          </p:cNvSpPr>
          <p:nvPr>
            <p:ph idx="1"/>
          </p:nvPr>
        </p:nvSpPr>
        <p:spPr>
          <a:xfrm>
            <a:off x="-389455" y="2055813"/>
            <a:ext cx="11921055" cy="5381242"/>
          </a:xfrm>
        </p:spPr>
        <p:txBody>
          <a:bodyPr>
            <a:normAutofit/>
          </a:bodyPr>
          <a:lstStyle/>
          <a:p>
            <a:pPr lvl="1"/>
            <a:r>
              <a:rPr lang="es-ES" sz="2600" dirty="0"/>
              <a:t>La disponibilidad y el acceso a la información del clima no satisfacen las necesidades</a:t>
            </a:r>
          </a:p>
          <a:p>
            <a:pPr lvl="1"/>
            <a:r>
              <a:rPr lang="es-ES" sz="2600" dirty="0" smtClean="0"/>
              <a:t>Existen diversas necesidades </a:t>
            </a:r>
            <a:r>
              <a:rPr lang="es-ES" sz="2600" dirty="0"/>
              <a:t>de datos y de métodos</a:t>
            </a:r>
          </a:p>
          <a:p>
            <a:pPr lvl="1"/>
            <a:r>
              <a:rPr lang="es-ES" sz="2600" dirty="0" smtClean="0"/>
              <a:t>Se ha incrementado la aplicación </a:t>
            </a:r>
            <a:r>
              <a:rPr lang="es-ES" sz="2600" dirty="0"/>
              <a:t>de predicciones climáticas estacionales</a:t>
            </a:r>
          </a:p>
          <a:p>
            <a:pPr lvl="1"/>
            <a:r>
              <a:rPr lang="es-ES" sz="2600" dirty="0"/>
              <a:t>El cambio </a:t>
            </a:r>
            <a:r>
              <a:rPr lang="es-ES" sz="2600" dirty="0" smtClean="0"/>
              <a:t>climático instala </a:t>
            </a:r>
            <a:r>
              <a:rPr lang="es-ES" sz="2600" dirty="0"/>
              <a:t>una nueva esfera de necesidad</a:t>
            </a:r>
          </a:p>
          <a:p>
            <a:pPr lvl="1"/>
            <a:r>
              <a:rPr lang="es-ES" sz="2600" dirty="0" smtClean="0"/>
              <a:t>Se abre una </a:t>
            </a:r>
            <a:r>
              <a:rPr lang="es-ES" sz="2600" dirty="0"/>
              <a:t>nueva industria de servicios climáticos</a:t>
            </a:r>
          </a:p>
          <a:p>
            <a:pPr lvl="1"/>
            <a:r>
              <a:rPr lang="es-ES" sz="2600" dirty="0" smtClean="0"/>
              <a:t>Deben reconocerse los </a:t>
            </a:r>
            <a:r>
              <a:rPr lang="es-ES" sz="2600" dirty="0"/>
              <a:t>enfoques de distintos países</a:t>
            </a:r>
          </a:p>
          <a:p>
            <a:pPr lvl="1"/>
            <a:r>
              <a:rPr lang="es-AR" sz="2600" dirty="0" smtClean="0"/>
              <a:t>Existen nuevas asociaciones </a:t>
            </a:r>
            <a:r>
              <a:rPr lang="es-AR" sz="2600" dirty="0"/>
              <a:t>e intermediarios</a:t>
            </a:r>
          </a:p>
          <a:p>
            <a:pPr lvl="1"/>
            <a:r>
              <a:rPr lang="es-ES" sz="2600" dirty="0" smtClean="0"/>
              <a:t>Se necesita establecer una interfaz entre los proveedores y los usuarios </a:t>
            </a:r>
            <a:r>
              <a:rPr lang="es-ES" sz="2600" dirty="0"/>
              <a:t>y plataformas de </a:t>
            </a:r>
            <a:r>
              <a:rPr lang="es-ES" sz="2600" dirty="0" smtClean="0"/>
              <a:t>usuario</a:t>
            </a:r>
            <a:endParaRPr lang="es-ES" sz="2600" dirty="0"/>
          </a:p>
        </p:txBody>
      </p:sp>
    </p:spTree>
    <p:extLst>
      <p:ext uri="{BB962C8B-B14F-4D97-AF65-F5344CB8AC3E}">
        <p14:creationId xmlns:p14="http://schemas.microsoft.com/office/powerpoint/2010/main" val="30160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084112867"/>
              </p:ext>
            </p:extLst>
          </p:nvPr>
        </p:nvGraphicFramePr>
        <p:xfrm>
          <a:off x="393700" y="0"/>
          <a:ext cx="11235267" cy="465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402732" y="4655609"/>
            <a:ext cx="9542858" cy="1908215"/>
          </a:xfrm>
          <a:prstGeom prst="rect">
            <a:avLst/>
          </a:prstGeom>
          <a:noFill/>
        </p:spPr>
        <p:txBody>
          <a:bodyPr wrap="square" rtlCol="0">
            <a:spAutoFit/>
          </a:bodyPr>
          <a:lstStyle/>
          <a:p>
            <a:r>
              <a:rPr lang="es-ES" sz="2000" i="1" dirty="0" smtClean="0"/>
              <a:t>(..) y corresponde </a:t>
            </a:r>
            <a:r>
              <a:rPr lang="es-ES" sz="2000" i="1" dirty="0"/>
              <a:t>ahora al Decimosexto Congreso Meteorológico Mundial adoptar otra decisión </a:t>
            </a:r>
            <a:r>
              <a:rPr lang="es-ES" sz="2000" i="1" dirty="0" smtClean="0"/>
              <a:t>histórica que </a:t>
            </a:r>
            <a:r>
              <a:rPr lang="es-ES" sz="2000" i="1" dirty="0"/>
              <a:t>permitirá al </a:t>
            </a:r>
            <a:r>
              <a:rPr lang="es-ES" sz="2000" i="1" dirty="0" smtClean="0"/>
              <a:t>MMSC </a:t>
            </a:r>
            <a:r>
              <a:rPr lang="es-ES" sz="2000" i="1" dirty="0"/>
              <a:t>dejar de ser una visión para </a:t>
            </a:r>
            <a:r>
              <a:rPr lang="es-ES" sz="2000" i="1" dirty="0" smtClean="0"/>
              <a:t>convertirse en </a:t>
            </a:r>
            <a:r>
              <a:rPr lang="es-ES" sz="2000" i="1" dirty="0"/>
              <a:t>una realidad concreta, en beneficio de todos los sectores y para el conjunto de los países, </a:t>
            </a:r>
            <a:r>
              <a:rPr lang="es-ES" sz="2000" i="1" dirty="0" smtClean="0"/>
              <a:t>pero, especialmente</a:t>
            </a:r>
            <a:r>
              <a:rPr lang="es-ES" sz="2000" i="1" dirty="0"/>
              <a:t>, en respuesta a las necesidades vitales de los países en desarrollo vulnerables</a:t>
            </a:r>
            <a:endParaRPr lang="en-US" sz="2000" i="1" dirty="0" smtClean="0"/>
          </a:p>
          <a:p>
            <a:r>
              <a:rPr lang="en-US" b="1" dirty="0" smtClean="0"/>
              <a:t>M. </a:t>
            </a:r>
            <a:r>
              <a:rPr lang="en-US" b="1" dirty="0" err="1" smtClean="0"/>
              <a:t>Jarreaud</a:t>
            </a:r>
            <a:r>
              <a:rPr lang="en-US" b="1" dirty="0" smtClean="0"/>
              <a:t>- SG  OMM</a:t>
            </a:r>
            <a:endParaRPr lang="es-AR" b="1" dirty="0"/>
          </a:p>
        </p:txBody>
      </p:sp>
      <p:pic>
        <p:nvPicPr>
          <p:cNvPr id="2" name="Imagen 1"/>
          <p:cNvPicPr>
            <a:picLocks noChangeAspect="1"/>
          </p:cNvPicPr>
          <p:nvPr/>
        </p:nvPicPr>
        <p:blipFill rotWithShape="1">
          <a:blip r:embed="rId8"/>
          <a:srcRect b="26892"/>
          <a:stretch/>
        </p:blipFill>
        <p:spPr>
          <a:xfrm>
            <a:off x="1061724" y="2327804"/>
            <a:ext cx="1790700" cy="1866225"/>
          </a:xfrm>
          <a:prstGeom prst="rect">
            <a:avLst/>
          </a:prstGeom>
        </p:spPr>
      </p:pic>
      <p:pic>
        <p:nvPicPr>
          <p:cNvPr id="3" name="Imagen 2"/>
          <p:cNvPicPr>
            <a:picLocks noChangeAspect="1"/>
          </p:cNvPicPr>
          <p:nvPr/>
        </p:nvPicPr>
        <p:blipFill>
          <a:blip r:embed="rId9"/>
          <a:stretch>
            <a:fillRect/>
          </a:stretch>
        </p:blipFill>
        <p:spPr>
          <a:xfrm>
            <a:off x="6743377" y="2196042"/>
            <a:ext cx="2375938" cy="2536250"/>
          </a:xfrm>
          <a:prstGeom prst="rect">
            <a:avLst/>
          </a:prstGeom>
        </p:spPr>
      </p:pic>
      <p:sp>
        <p:nvSpPr>
          <p:cNvPr id="9" name="CuadroTexto 8"/>
          <p:cNvSpPr txBox="1"/>
          <p:nvPr/>
        </p:nvSpPr>
        <p:spPr>
          <a:xfrm>
            <a:off x="5172360" y="6498290"/>
            <a:ext cx="3142034" cy="369332"/>
          </a:xfrm>
          <a:prstGeom prst="rect">
            <a:avLst/>
          </a:prstGeom>
          <a:solidFill>
            <a:schemeClr val="accent1">
              <a:lumMod val="20000"/>
              <a:lumOff val="80000"/>
            </a:schemeClr>
          </a:solidFill>
        </p:spPr>
        <p:txBody>
          <a:bodyPr wrap="square" rtlCol="0">
            <a:spAutoFit/>
          </a:bodyPr>
          <a:lstStyle/>
          <a:p>
            <a:r>
              <a:rPr lang="es-US" dirty="0"/>
              <a:t>Servicios climáticos: ¿</a:t>
            </a:r>
            <a:r>
              <a:rPr lang="es-US" dirty="0" smtClean="0"/>
              <a:t>por qué?</a:t>
            </a:r>
            <a:endParaRPr lang="es-AR" dirty="0"/>
          </a:p>
        </p:txBody>
      </p:sp>
    </p:spTree>
    <p:extLst>
      <p:ext uri="{BB962C8B-B14F-4D97-AF65-F5344CB8AC3E}">
        <p14:creationId xmlns:p14="http://schemas.microsoft.com/office/powerpoint/2010/main" val="384149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830" y="0"/>
            <a:ext cx="10677907" cy="749030"/>
          </a:xfrm>
        </p:spPr>
        <p:txBody>
          <a:bodyPr>
            <a:normAutofit/>
          </a:bodyPr>
          <a:lstStyle/>
          <a:p>
            <a:r>
              <a:rPr lang="es-ES" sz="4000" dirty="0" smtClean="0"/>
              <a:t>Sobre los expertos y expertas - </a:t>
            </a:r>
            <a:endParaRPr lang="es-AR" sz="4000" dirty="0"/>
          </a:p>
        </p:txBody>
      </p:sp>
      <p:sp>
        <p:nvSpPr>
          <p:cNvPr id="3" name="Marcador de contenido 2"/>
          <p:cNvSpPr>
            <a:spLocks noGrp="1"/>
          </p:cNvSpPr>
          <p:nvPr>
            <p:ph idx="1"/>
          </p:nvPr>
        </p:nvSpPr>
        <p:spPr>
          <a:xfrm>
            <a:off x="485302" y="674294"/>
            <a:ext cx="11706698" cy="5571066"/>
          </a:xfrm>
        </p:spPr>
        <p:txBody>
          <a:bodyPr>
            <a:normAutofit fontScale="70000" lnSpcReduction="20000"/>
          </a:bodyPr>
          <a:lstStyle/>
          <a:p>
            <a:r>
              <a:rPr lang="es-AR" b="1" dirty="0" err="1"/>
              <a:t>Mahmoud</a:t>
            </a:r>
            <a:r>
              <a:rPr lang="es-AR" b="1" dirty="0"/>
              <a:t> Abu-</a:t>
            </a:r>
            <a:r>
              <a:rPr lang="es-AR" b="1" dirty="0" err="1"/>
              <a:t>Zeid</a:t>
            </a:r>
            <a:r>
              <a:rPr lang="es-AR" b="1" dirty="0"/>
              <a:t> </a:t>
            </a:r>
            <a:r>
              <a:rPr lang="es-AR" dirty="0"/>
              <a:t>(</a:t>
            </a:r>
            <a:r>
              <a:rPr lang="es-AR" dirty="0" smtClean="0">
                <a:solidFill>
                  <a:srgbClr val="C00000"/>
                </a:solidFill>
              </a:rPr>
              <a:t>Egipto</a:t>
            </a:r>
            <a:r>
              <a:rPr lang="es-AR" dirty="0" smtClean="0"/>
              <a:t>) </a:t>
            </a:r>
            <a:r>
              <a:rPr lang="es-ES" dirty="0" smtClean="0"/>
              <a:t>es </a:t>
            </a:r>
            <a:r>
              <a:rPr lang="es-ES" dirty="0"/>
              <a:t>experto en </a:t>
            </a:r>
            <a:r>
              <a:rPr lang="es-ES" dirty="0">
                <a:solidFill>
                  <a:srgbClr val="C00000"/>
                </a:solidFill>
              </a:rPr>
              <a:t>gestión de recursos hídricos </a:t>
            </a:r>
            <a:r>
              <a:rPr lang="es-ES" dirty="0"/>
              <a:t>y ejerció el cargo de ministro de Recursos Hídricos </a:t>
            </a:r>
            <a:r>
              <a:rPr lang="es-ES" dirty="0" smtClean="0"/>
              <a:t>e Irrigación </a:t>
            </a:r>
            <a:r>
              <a:rPr lang="es-ES" dirty="0"/>
              <a:t>de Egipto de 1997 a 2009. Con anterioridad, se desempeñó como presidente del </a:t>
            </a:r>
            <a:r>
              <a:rPr lang="es-ES" dirty="0" smtClean="0"/>
              <a:t>Centro Nacional </a:t>
            </a:r>
            <a:r>
              <a:rPr lang="es-ES" dirty="0"/>
              <a:t>de Investigaciones sobre los Recursos Hídricos de </a:t>
            </a:r>
            <a:r>
              <a:rPr lang="es-ES" dirty="0" smtClean="0"/>
              <a:t>Egipto</a:t>
            </a:r>
          </a:p>
          <a:p>
            <a:r>
              <a:rPr lang="es-AR" b="1" dirty="0" err="1"/>
              <a:t>Jan</a:t>
            </a:r>
            <a:r>
              <a:rPr lang="es-AR" b="1" dirty="0"/>
              <a:t> </a:t>
            </a:r>
            <a:r>
              <a:rPr lang="es-AR" b="1" dirty="0" err="1"/>
              <a:t>Egeland</a:t>
            </a:r>
            <a:r>
              <a:rPr lang="es-AR" b="1" dirty="0"/>
              <a:t> </a:t>
            </a:r>
            <a:r>
              <a:rPr lang="es-AR" dirty="0"/>
              <a:t>(</a:t>
            </a:r>
            <a:r>
              <a:rPr lang="es-AR" dirty="0" smtClean="0">
                <a:solidFill>
                  <a:srgbClr val="C00000"/>
                </a:solidFill>
              </a:rPr>
              <a:t>Noruega</a:t>
            </a:r>
            <a:r>
              <a:rPr lang="es-AR" dirty="0" smtClean="0"/>
              <a:t>) </a:t>
            </a:r>
            <a:r>
              <a:rPr lang="es-ES" dirty="0" smtClean="0"/>
              <a:t>es </a:t>
            </a:r>
            <a:r>
              <a:rPr lang="es-ES" dirty="0"/>
              <a:t>director ejecutivo del Instituto de </a:t>
            </a:r>
            <a:r>
              <a:rPr lang="es-ES" dirty="0" smtClean="0"/>
              <a:t>Relaciones </a:t>
            </a:r>
            <a:r>
              <a:rPr lang="es-ES" dirty="0"/>
              <a:t>Internacionales de Noruega y profesor asociado de </a:t>
            </a:r>
            <a:r>
              <a:rPr lang="es-ES" dirty="0" smtClean="0"/>
              <a:t>la Universidad </a:t>
            </a:r>
            <a:r>
              <a:rPr lang="es-ES" dirty="0"/>
              <a:t>de Stavanger. El Sr. </a:t>
            </a:r>
            <a:r>
              <a:rPr lang="es-ES" dirty="0" err="1"/>
              <a:t>Egeland</a:t>
            </a:r>
            <a:r>
              <a:rPr lang="es-ES" dirty="0"/>
              <a:t> fue el </a:t>
            </a:r>
            <a:r>
              <a:rPr lang="es-ES" dirty="0">
                <a:solidFill>
                  <a:srgbClr val="C00000"/>
                </a:solidFill>
              </a:rPr>
              <a:t>Secretario General Adjunto de Asuntos </a:t>
            </a:r>
            <a:r>
              <a:rPr lang="es-ES" dirty="0" smtClean="0">
                <a:solidFill>
                  <a:srgbClr val="C00000"/>
                </a:solidFill>
              </a:rPr>
              <a:t>Humanitarios </a:t>
            </a:r>
            <a:r>
              <a:rPr lang="es-ES" dirty="0" smtClean="0"/>
              <a:t>y </a:t>
            </a:r>
            <a:r>
              <a:rPr lang="es-ES" dirty="0"/>
              <a:t>Coordinador del Socorro de Emergencia de las Naciones </a:t>
            </a:r>
            <a:r>
              <a:rPr lang="es-ES" dirty="0" smtClean="0"/>
              <a:t>Unidas</a:t>
            </a:r>
          </a:p>
          <a:p>
            <a:r>
              <a:rPr lang="es-AR" b="1" dirty="0"/>
              <a:t>Joaquim Alberto </a:t>
            </a:r>
            <a:r>
              <a:rPr lang="es-AR" b="1" dirty="0" err="1"/>
              <a:t>Chissano</a:t>
            </a:r>
            <a:r>
              <a:rPr lang="es-AR" b="1" dirty="0"/>
              <a:t> </a:t>
            </a:r>
            <a:r>
              <a:rPr lang="es-AR" dirty="0"/>
              <a:t>(</a:t>
            </a:r>
            <a:r>
              <a:rPr lang="es-AR" dirty="0" smtClean="0">
                <a:solidFill>
                  <a:srgbClr val="C00000"/>
                </a:solidFill>
              </a:rPr>
              <a:t>Mozambique</a:t>
            </a:r>
            <a:r>
              <a:rPr lang="es-AR" dirty="0" smtClean="0"/>
              <a:t>) </a:t>
            </a:r>
            <a:r>
              <a:rPr lang="es-ES" dirty="0" smtClean="0"/>
              <a:t>fue </a:t>
            </a:r>
            <a:r>
              <a:rPr lang="es-ES" dirty="0"/>
              <a:t>el segundo </a:t>
            </a:r>
            <a:r>
              <a:rPr lang="es-ES" dirty="0">
                <a:solidFill>
                  <a:srgbClr val="C00000"/>
                </a:solidFill>
              </a:rPr>
              <a:t>presidente de Mozambique</a:t>
            </a:r>
            <a:r>
              <a:rPr lang="es-ES" dirty="0"/>
              <a:t>, cargo que ocupó durante 19 años, desde el 6 de </a:t>
            </a:r>
            <a:r>
              <a:rPr lang="es-ES" dirty="0" smtClean="0"/>
              <a:t>noviembre de </a:t>
            </a:r>
            <a:r>
              <a:rPr lang="es-ES" dirty="0"/>
              <a:t>1986 hasta el 2 de febrero de 2005. Cursó estudios de </a:t>
            </a:r>
            <a:r>
              <a:rPr lang="es-ES" dirty="0">
                <a:solidFill>
                  <a:srgbClr val="C00000"/>
                </a:solidFill>
              </a:rPr>
              <a:t>medicina</a:t>
            </a:r>
            <a:r>
              <a:rPr lang="es-ES" dirty="0"/>
              <a:t> en Portugal</a:t>
            </a:r>
            <a:r>
              <a:rPr lang="es-ES" dirty="0" smtClean="0"/>
              <a:t>.</a:t>
            </a:r>
          </a:p>
          <a:p>
            <a:r>
              <a:rPr lang="es-AR" b="1" dirty="0"/>
              <a:t>Angus Friday </a:t>
            </a:r>
            <a:r>
              <a:rPr lang="es-AR" dirty="0"/>
              <a:t>(</a:t>
            </a:r>
            <a:r>
              <a:rPr lang="es-AR" dirty="0" smtClean="0">
                <a:solidFill>
                  <a:srgbClr val="C00000"/>
                </a:solidFill>
              </a:rPr>
              <a:t>Granada</a:t>
            </a:r>
            <a:r>
              <a:rPr lang="es-AR" dirty="0" smtClean="0"/>
              <a:t>) </a:t>
            </a:r>
            <a:r>
              <a:rPr lang="es-ES" dirty="0" smtClean="0"/>
              <a:t>fue </a:t>
            </a:r>
            <a:r>
              <a:rPr lang="es-ES" dirty="0"/>
              <a:t>Representante Permanente de Granada ante las Naciones Unidas y presidente de la Alianza </a:t>
            </a:r>
            <a:r>
              <a:rPr lang="es-ES" dirty="0" smtClean="0"/>
              <a:t>de los </a:t>
            </a:r>
            <a:r>
              <a:rPr lang="es-ES" dirty="0"/>
              <a:t>Pequeños Estados Insulares (AOSIS) desde 2007 hasta 2009</a:t>
            </a:r>
            <a:r>
              <a:rPr lang="es-ES" dirty="0" smtClean="0"/>
              <a:t>.</a:t>
            </a:r>
            <a:r>
              <a:rPr lang="es-AR" dirty="0"/>
              <a:t> El Sr. Friday se graduó de </a:t>
            </a:r>
            <a:r>
              <a:rPr lang="es-AR" dirty="0" smtClean="0">
                <a:solidFill>
                  <a:srgbClr val="C00000"/>
                </a:solidFill>
              </a:rPr>
              <a:t>médico</a:t>
            </a:r>
            <a:r>
              <a:rPr lang="es-AR" dirty="0" smtClean="0"/>
              <a:t> </a:t>
            </a:r>
            <a:r>
              <a:rPr lang="es-ES" dirty="0" smtClean="0"/>
              <a:t>en </a:t>
            </a:r>
            <a:r>
              <a:rPr lang="es-ES" dirty="0"/>
              <a:t>la Escuela de Medicina de la Universidad St. George de Granada y es titular de un máster </a:t>
            </a:r>
            <a:r>
              <a:rPr lang="es-ES" dirty="0" smtClean="0"/>
              <a:t>en </a:t>
            </a:r>
            <a:r>
              <a:rPr lang="es-ES" dirty="0" smtClean="0">
                <a:solidFill>
                  <a:srgbClr val="C00000"/>
                </a:solidFill>
              </a:rPr>
              <a:t>Administración </a:t>
            </a:r>
            <a:r>
              <a:rPr lang="es-ES" dirty="0">
                <a:solidFill>
                  <a:srgbClr val="C00000"/>
                </a:solidFill>
              </a:rPr>
              <a:t>de Empresas </a:t>
            </a:r>
            <a:r>
              <a:rPr lang="es-ES" dirty="0"/>
              <a:t>de la </a:t>
            </a:r>
            <a:r>
              <a:rPr lang="es-ES" dirty="0" err="1"/>
              <a:t>Strathclyde</a:t>
            </a:r>
            <a:r>
              <a:rPr lang="es-ES" dirty="0"/>
              <a:t> </a:t>
            </a:r>
            <a:r>
              <a:rPr lang="es-ES" dirty="0" err="1"/>
              <a:t>Graduate</a:t>
            </a:r>
            <a:r>
              <a:rPr lang="es-ES" dirty="0"/>
              <a:t> Business </a:t>
            </a:r>
            <a:r>
              <a:rPr lang="es-ES" dirty="0" err="1"/>
              <a:t>School</a:t>
            </a:r>
            <a:r>
              <a:rPr lang="es-ES" dirty="0"/>
              <a:t> de Escocia</a:t>
            </a:r>
            <a:endParaRPr lang="es-ES" dirty="0" smtClean="0"/>
          </a:p>
          <a:p>
            <a:r>
              <a:rPr lang="es-AR" b="1" dirty="0"/>
              <a:t>Ricardo Froilán Lagos Escobar </a:t>
            </a:r>
            <a:r>
              <a:rPr lang="es-AR" dirty="0"/>
              <a:t>(</a:t>
            </a:r>
            <a:r>
              <a:rPr lang="es-AR" dirty="0" smtClean="0">
                <a:solidFill>
                  <a:srgbClr val="C00000"/>
                </a:solidFill>
              </a:rPr>
              <a:t>Chile</a:t>
            </a:r>
            <a:r>
              <a:rPr lang="es-AR" dirty="0" smtClean="0"/>
              <a:t>) </a:t>
            </a:r>
            <a:r>
              <a:rPr lang="es-ES" dirty="0" smtClean="0"/>
              <a:t>es </a:t>
            </a:r>
            <a:r>
              <a:rPr lang="es-ES" dirty="0"/>
              <a:t>un </a:t>
            </a:r>
            <a:r>
              <a:rPr lang="es-ES" dirty="0" smtClean="0">
                <a:solidFill>
                  <a:srgbClr val="C00000"/>
                </a:solidFill>
              </a:rPr>
              <a:t>abogado</a:t>
            </a:r>
            <a:r>
              <a:rPr lang="es-ES" dirty="0">
                <a:solidFill>
                  <a:srgbClr val="C00000"/>
                </a:solidFill>
              </a:rPr>
              <a:t>, economista y político </a:t>
            </a:r>
            <a:r>
              <a:rPr lang="es-ES" dirty="0"/>
              <a:t>socialdemócrata que desempeñó el cargo de presidente </a:t>
            </a:r>
            <a:r>
              <a:rPr lang="es-ES" dirty="0" smtClean="0"/>
              <a:t>de </a:t>
            </a:r>
            <a:r>
              <a:rPr lang="es-AR" dirty="0" smtClean="0"/>
              <a:t>Chile </a:t>
            </a:r>
            <a:r>
              <a:rPr lang="es-AR" dirty="0"/>
              <a:t>de 2000 a 2006</a:t>
            </a:r>
            <a:r>
              <a:rPr lang="es-AR" dirty="0" smtClean="0"/>
              <a:t>.</a:t>
            </a:r>
          </a:p>
          <a:p>
            <a:r>
              <a:rPr lang="es-ES" b="1" dirty="0"/>
              <a:t>Eugenia </a:t>
            </a:r>
            <a:r>
              <a:rPr lang="es-ES" b="1" dirty="0" err="1"/>
              <a:t>Kalnay</a:t>
            </a:r>
            <a:r>
              <a:rPr lang="es-ES" b="1" dirty="0"/>
              <a:t> </a:t>
            </a:r>
            <a:r>
              <a:rPr lang="es-ES" dirty="0"/>
              <a:t>(</a:t>
            </a:r>
            <a:r>
              <a:rPr lang="es-ES" dirty="0">
                <a:solidFill>
                  <a:srgbClr val="C00000"/>
                </a:solidFill>
              </a:rPr>
              <a:t>Argentina y Estados Unidos</a:t>
            </a:r>
            <a:r>
              <a:rPr lang="es-ES" dirty="0"/>
              <a:t>) es una </a:t>
            </a:r>
            <a:r>
              <a:rPr lang="es-ES" dirty="0">
                <a:solidFill>
                  <a:srgbClr val="C00000"/>
                </a:solidFill>
              </a:rPr>
              <a:t>científica</a:t>
            </a:r>
            <a:r>
              <a:rPr lang="es-ES" dirty="0"/>
              <a:t> destacada en el campo del análisis y la </a:t>
            </a:r>
            <a:r>
              <a:rPr lang="es-ES" dirty="0">
                <a:solidFill>
                  <a:srgbClr val="C00000"/>
                </a:solidFill>
              </a:rPr>
              <a:t>predicción numérica del tiempo y climática </a:t>
            </a:r>
            <a:r>
              <a:rPr lang="es-ES" dirty="0"/>
              <a:t>a escala mundial, en particular en lo que respecta a la asimilación de datos y la predicción de conjuntos.</a:t>
            </a:r>
          </a:p>
          <a:p>
            <a:r>
              <a:rPr lang="es-AR" b="1" dirty="0" err="1"/>
              <a:t>Fiame</a:t>
            </a:r>
            <a:r>
              <a:rPr lang="es-AR" b="1" dirty="0"/>
              <a:t> Naomi </a:t>
            </a:r>
            <a:r>
              <a:rPr lang="es-AR" b="1" dirty="0" err="1"/>
              <a:t>Mata’afa</a:t>
            </a:r>
            <a:r>
              <a:rPr lang="es-AR" b="1" dirty="0"/>
              <a:t> </a:t>
            </a:r>
            <a:r>
              <a:rPr lang="es-AR" dirty="0"/>
              <a:t>(</a:t>
            </a:r>
            <a:r>
              <a:rPr lang="es-AR" dirty="0">
                <a:solidFill>
                  <a:srgbClr val="C00000"/>
                </a:solidFill>
              </a:rPr>
              <a:t>Samoa</a:t>
            </a:r>
            <a:r>
              <a:rPr lang="es-AR" dirty="0"/>
              <a:t>) </a:t>
            </a:r>
            <a:r>
              <a:rPr lang="es-ES" dirty="0"/>
              <a:t>es jefa y miembro de alto nivel del Consejo de Ministros de Samoa. Durante más de 30 años, la Sra. </a:t>
            </a:r>
            <a:r>
              <a:rPr lang="es-ES" dirty="0" err="1"/>
              <a:t>Mata’afa</a:t>
            </a:r>
            <a:r>
              <a:rPr lang="es-ES" dirty="0"/>
              <a:t> se ha dedicado de forma ejemplar a fomentar y defender la </a:t>
            </a:r>
            <a:r>
              <a:rPr lang="es-ES" dirty="0">
                <a:solidFill>
                  <a:srgbClr val="C00000"/>
                </a:solidFill>
              </a:rPr>
              <a:t>igualdad política y </a:t>
            </a:r>
            <a:r>
              <a:rPr lang="es-ES" dirty="0" smtClean="0">
                <a:solidFill>
                  <a:srgbClr val="C00000"/>
                </a:solidFill>
              </a:rPr>
              <a:t>socioeconómica </a:t>
            </a:r>
            <a:r>
              <a:rPr lang="es-ES" dirty="0">
                <a:solidFill>
                  <a:srgbClr val="C00000"/>
                </a:solidFill>
              </a:rPr>
              <a:t>para las mujeres y jóvenes</a:t>
            </a:r>
            <a:r>
              <a:rPr lang="es-ES" dirty="0"/>
              <a:t> </a:t>
            </a:r>
            <a:r>
              <a:rPr lang="es-ES" dirty="0" smtClean="0"/>
              <a:t>samoanas. </a:t>
            </a:r>
            <a:r>
              <a:rPr lang="es-AR" dirty="0"/>
              <a:t>Estudió </a:t>
            </a:r>
            <a:r>
              <a:rPr lang="es-AR" dirty="0" smtClean="0">
                <a:solidFill>
                  <a:srgbClr val="C00000"/>
                </a:solidFill>
              </a:rPr>
              <a:t>Ciencias </a:t>
            </a:r>
            <a:r>
              <a:rPr lang="es-ES" dirty="0" smtClean="0">
                <a:solidFill>
                  <a:srgbClr val="C00000"/>
                </a:solidFill>
              </a:rPr>
              <a:t>Políticas </a:t>
            </a:r>
            <a:r>
              <a:rPr lang="es-ES" dirty="0"/>
              <a:t>en la Universidad de Victoria (Wellington, Nueva Zelandia).</a:t>
            </a:r>
            <a:endParaRPr lang="es-ES" dirty="0" smtClean="0"/>
          </a:p>
          <a:p>
            <a:endParaRPr lang="es-AR" dirty="0"/>
          </a:p>
        </p:txBody>
      </p:sp>
      <p:sp>
        <p:nvSpPr>
          <p:cNvPr id="4" name="CuadroTexto 3"/>
          <p:cNvSpPr txBox="1"/>
          <p:nvPr/>
        </p:nvSpPr>
        <p:spPr>
          <a:xfrm>
            <a:off x="4289898" y="6488507"/>
            <a:ext cx="3142034" cy="369332"/>
          </a:xfrm>
          <a:prstGeom prst="rect">
            <a:avLst/>
          </a:prstGeom>
          <a:solidFill>
            <a:schemeClr val="accent1">
              <a:lumMod val="20000"/>
              <a:lumOff val="80000"/>
            </a:schemeClr>
          </a:solidFill>
        </p:spPr>
        <p:txBody>
          <a:bodyPr wrap="square" rtlCol="0">
            <a:spAutoFit/>
          </a:bodyPr>
          <a:lstStyle/>
          <a:p>
            <a:r>
              <a:rPr lang="es-US" dirty="0"/>
              <a:t>Servicios climáticos: porqué</a:t>
            </a:r>
            <a:r>
              <a:rPr lang="es-US" dirty="0" smtClean="0"/>
              <a:t>?</a:t>
            </a:r>
            <a:endParaRPr lang="es-AR" dirty="0"/>
          </a:p>
        </p:txBody>
      </p:sp>
    </p:spTree>
    <p:extLst>
      <p:ext uri="{BB962C8B-B14F-4D97-AF65-F5344CB8AC3E}">
        <p14:creationId xmlns:p14="http://schemas.microsoft.com/office/powerpoint/2010/main" val="3644042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7473" y="820208"/>
            <a:ext cx="11270394" cy="5784873"/>
          </a:xfrm>
        </p:spPr>
        <p:txBody>
          <a:bodyPr>
            <a:normAutofit fontScale="62500" lnSpcReduction="20000"/>
          </a:bodyPr>
          <a:lstStyle/>
          <a:p>
            <a:r>
              <a:rPr lang="es-ES" b="1" dirty="0" smtClean="0"/>
              <a:t>Julia </a:t>
            </a:r>
            <a:r>
              <a:rPr lang="es-ES" b="1" dirty="0" err="1"/>
              <a:t>Marton-Lefèvre</a:t>
            </a:r>
            <a:r>
              <a:rPr lang="es-ES" b="1" dirty="0"/>
              <a:t> </a:t>
            </a:r>
            <a:r>
              <a:rPr lang="es-ES" dirty="0"/>
              <a:t>(</a:t>
            </a:r>
            <a:r>
              <a:rPr lang="es-ES" dirty="0">
                <a:solidFill>
                  <a:srgbClr val="C00000"/>
                </a:solidFill>
              </a:rPr>
              <a:t>Hungría, Francia y Estados </a:t>
            </a:r>
            <a:r>
              <a:rPr lang="es-ES" dirty="0" smtClean="0">
                <a:solidFill>
                  <a:srgbClr val="C00000"/>
                </a:solidFill>
              </a:rPr>
              <a:t>Unidos</a:t>
            </a:r>
            <a:r>
              <a:rPr lang="es-ES" dirty="0" smtClean="0"/>
              <a:t>) es </a:t>
            </a:r>
            <a:r>
              <a:rPr lang="es-ES" dirty="0">
                <a:solidFill>
                  <a:srgbClr val="C00000"/>
                </a:solidFill>
              </a:rPr>
              <a:t>directora general de la Unión Mundial para la Naturaleza </a:t>
            </a:r>
            <a:r>
              <a:rPr lang="es-ES" dirty="0"/>
              <a:t>(UICN), que congrega a gobiernos, </a:t>
            </a:r>
            <a:r>
              <a:rPr lang="es-ES" dirty="0" smtClean="0"/>
              <a:t>ONG y </a:t>
            </a:r>
            <a:r>
              <a:rPr lang="es-ES" dirty="0"/>
              <a:t>científicos en una asociación singular de más de 1 000 miembros en todo el mundo</a:t>
            </a:r>
            <a:r>
              <a:rPr lang="es-ES" dirty="0" smtClean="0"/>
              <a:t>.</a:t>
            </a:r>
            <a:r>
              <a:rPr lang="es-AR" dirty="0"/>
              <a:t> </a:t>
            </a:r>
            <a:r>
              <a:rPr lang="es-AR" dirty="0" smtClean="0"/>
              <a:t>Directora </a:t>
            </a:r>
            <a:r>
              <a:rPr lang="es-ES" dirty="0" smtClean="0"/>
              <a:t>ejecutiva </a:t>
            </a:r>
            <a:r>
              <a:rPr lang="es-ES" dirty="0"/>
              <a:t>de LEAD International y del Consejo Internacional para la Ciencia (CIUC)</a:t>
            </a:r>
            <a:endParaRPr lang="es-ES" dirty="0" smtClean="0"/>
          </a:p>
          <a:p>
            <a:r>
              <a:rPr lang="es-AR" b="1" dirty="0" err="1"/>
              <a:t>Khotso</a:t>
            </a:r>
            <a:r>
              <a:rPr lang="es-AR" b="1" dirty="0"/>
              <a:t> </a:t>
            </a:r>
            <a:r>
              <a:rPr lang="es-AR" b="1" dirty="0" err="1"/>
              <a:t>Mokhele</a:t>
            </a:r>
            <a:r>
              <a:rPr lang="es-AR" b="1" dirty="0"/>
              <a:t> </a:t>
            </a:r>
            <a:r>
              <a:rPr lang="es-AR" dirty="0"/>
              <a:t>(</a:t>
            </a:r>
            <a:r>
              <a:rPr lang="es-AR" dirty="0" smtClean="0">
                <a:solidFill>
                  <a:srgbClr val="C00000"/>
                </a:solidFill>
              </a:rPr>
              <a:t>Sudáfrica</a:t>
            </a:r>
            <a:r>
              <a:rPr lang="es-AR" dirty="0" smtClean="0"/>
              <a:t>) es </a:t>
            </a:r>
            <a:r>
              <a:rPr lang="es-AR" dirty="0"/>
              <a:t>presidente no ejecutivo de la Junta Directiva de Impala </a:t>
            </a:r>
            <a:r>
              <a:rPr lang="es-AR" dirty="0" err="1"/>
              <a:t>Platinum</a:t>
            </a:r>
            <a:r>
              <a:rPr lang="es-AR" dirty="0"/>
              <a:t> Holdings </a:t>
            </a:r>
            <a:r>
              <a:rPr lang="es-AR" dirty="0" err="1"/>
              <a:t>Ltd</a:t>
            </a:r>
            <a:r>
              <a:rPr lang="es-AR" dirty="0"/>
              <a:t> (</a:t>
            </a:r>
            <a:r>
              <a:rPr lang="es-AR" dirty="0" err="1"/>
              <a:t>Implats</a:t>
            </a:r>
            <a:r>
              <a:rPr lang="es-AR" dirty="0"/>
              <a:t>) </a:t>
            </a:r>
            <a:r>
              <a:rPr lang="es-AR" dirty="0" smtClean="0"/>
              <a:t>desde 2004</a:t>
            </a:r>
            <a:r>
              <a:rPr lang="es-AR" dirty="0"/>
              <a:t>. </a:t>
            </a:r>
            <a:r>
              <a:rPr lang="es-AR" dirty="0" smtClean="0"/>
              <a:t>El </a:t>
            </a:r>
            <a:r>
              <a:rPr lang="es-AR" dirty="0"/>
              <a:t>Sr. </a:t>
            </a:r>
            <a:r>
              <a:rPr lang="es-AR" dirty="0" err="1"/>
              <a:t>Mokhele</a:t>
            </a:r>
            <a:r>
              <a:rPr lang="es-AR" dirty="0"/>
              <a:t> obtuvo </a:t>
            </a:r>
            <a:r>
              <a:rPr lang="es-AR" dirty="0" smtClean="0"/>
              <a:t>el </a:t>
            </a:r>
            <a:r>
              <a:rPr lang="es-ES" dirty="0" smtClean="0"/>
              <a:t>título </a:t>
            </a:r>
            <a:r>
              <a:rPr lang="es-ES" dirty="0"/>
              <a:t>de licenciado en </a:t>
            </a:r>
            <a:r>
              <a:rPr lang="es-ES" dirty="0">
                <a:solidFill>
                  <a:srgbClr val="C00000"/>
                </a:solidFill>
              </a:rPr>
              <a:t>Agricultura</a:t>
            </a:r>
            <a:r>
              <a:rPr lang="es-ES" dirty="0"/>
              <a:t> en la Universidad de </a:t>
            </a:r>
            <a:r>
              <a:rPr lang="es-ES" dirty="0" err="1"/>
              <a:t>Firt</a:t>
            </a:r>
            <a:r>
              <a:rPr lang="es-ES" dirty="0"/>
              <a:t> Hare (Sudáfrica</a:t>
            </a:r>
            <a:r>
              <a:rPr lang="es-ES" dirty="0" smtClean="0"/>
              <a:t>) y </a:t>
            </a:r>
            <a:r>
              <a:rPr lang="es-ES" dirty="0"/>
              <a:t>un doctorado en </a:t>
            </a:r>
            <a:r>
              <a:rPr lang="es-ES" dirty="0">
                <a:solidFill>
                  <a:srgbClr val="C00000"/>
                </a:solidFill>
              </a:rPr>
              <a:t>Microbiología</a:t>
            </a:r>
            <a:r>
              <a:rPr lang="es-ES" dirty="0"/>
              <a:t> en la Universidad de </a:t>
            </a:r>
            <a:r>
              <a:rPr lang="es-ES" dirty="0" smtClean="0"/>
              <a:t>California.</a:t>
            </a:r>
          </a:p>
          <a:p>
            <a:r>
              <a:rPr lang="es-AR" b="1" dirty="0" err="1"/>
              <a:t>Chiaki</a:t>
            </a:r>
            <a:r>
              <a:rPr lang="es-AR" b="1" dirty="0"/>
              <a:t> </a:t>
            </a:r>
            <a:r>
              <a:rPr lang="es-AR" b="1" dirty="0" err="1"/>
              <a:t>Mukai</a:t>
            </a:r>
            <a:r>
              <a:rPr lang="es-AR" b="1" dirty="0"/>
              <a:t> </a:t>
            </a:r>
            <a:r>
              <a:rPr lang="es-AR" dirty="0"/>
              <a:t>(</a:t>
            </a:r>
            <a:r>
              <a:rPr lang="es-AR" dirty="0" smtClean="0">
                <a:solidFill>
                  <a:srgbClr val="C00000"/>
                </a:solidFill>
              </a:rPr>
              <a:t>Japón</a:t>
            </a:r>
            <a:r>
              <a:rPr lang="es-AR" dirty="0" smtClean="0"/>
              <a:t>) </a:t>
            </a:r>
            <a:r>
              <a:rPr lang="es-ES" dirty="0" smtClean="0"/>
              <a:t>es </a:t>
            </a:r>
            <a:r>
              <a:rPr lang="es-ES" dirty="0"/>
              <a:t>una doctora en </a:t>
            </a:r>
            <a:r>
              <a:rPr lang="es-ES" dirty="0">
                <a:solidFill>
                  <a:srgbClr val="C00000"/>
                </a:solidFill>
              </a:rPr>
              <a:t>Medicina</a:t>
            </a:r>
            <a:r>
              <a:rPr lang="es-ES" dirty="0"/>
              <a:t> (doctorada en la Universidad de </a:t>
            </a:r>
            <a:r>
              <a:rPr lang="es-ES" dirty="0" err="1"/>
              <a:t>Keio</a:t>
            </a:r>
            <a:r>
              <a:rPr lang="es-ES" dirty="0"/>
              <a:t>) y cirujana japonesa. </a:t>
            </a:r>
            <a:r>
              <a:rPr lang="es-ES" dirty="0" smtClean="0"/>
              <a:t>En </a:t>
            </a:r>
            <a:r>
              <a:rPr lang="es-ES" dirty="0"/>
              <a:t>1985, fue elegida por el Organismo Japonés </a:t>
            </a:r>
            <a:r>
              <a:rPr lang="es-ES" dirty="0" smtClean="0"/>
              <a:t>para el </a:t>
            </a:r>
            <a:r>
              <a:rPr lang="es-ES" dirty="0"/>
              <a:t>Desarrollo del Espacio como uno de los tres candidatos japoneses para realizar una misión en </a:t>
            </a:r>
            <a:r>
              <a:rPr lang="es-ES" dirty="0" smtClean="0"/>
              <a:t>un transbordador </a:t>
            </a:r>
            <a:r>
              <a:rPr lang="es-ES" dirty="0"/>
              <a:t>espacial de los Estados </a:t>
            </a:r>
            <a:r>
              <a:rPr lang="es-ES" dirty="0" smtClean="0"/>
              <a:t>Unidos.</a:t>
            </a:r>
            <a:r>
              <a:rPr lang="es-ES" dirty="0"/>
              <a:t> Desde octubre de 2007, la Sra. </a:t>
            </a:r>
            <a:r>
              <a:rPr lang="es-ES" dirty="0" err="1"/>
              <a:t>Mukai</a:t>
            </a:r>
            <a:r>
              <a:rPr lang="es-ES" dirty="0"/>
              <a:t> es la directora de la Oficina de </a:t>
            </a:r>
            <a:r>
              <a:rPr lang="es-ES" dirty="0" smtClean="0"/>
              <a:t>Investigación Biomédica </a:t>
            </a:r>
            <a:r>
              <a:rPr lang="es-ES" dirty="0"/>
              <a:t>Espacial de la Agencia de </a:t>
            </a:r>
            <a:r>
              <a:rPr lang="es-ES" dirty="0">
                <a:solidFill>
                  <a:srgbClr val="C00000"/>
                </a:solidFill>
              </a:rPr>
              <a:t>Exploración Aeroespacial </a:t>
            </a:r>
            <a:r>
              <a:rPr lang="es-ES" dirty="0"/>
              <a:t>del </a:t>
            </a:r>
            <a:r>
              <a:rPr lang="es-ES" dirty="0" smtClean="0"/>
              <a:t>Japón</a:t>
            </a:r>
          </a:p>
          <a:p>
            <a:r>
              <a:rPr lang="es-AR" b="1" dirty="0"/>
              <a:t>Cristina Narbona Ruiz </a:t>
            </a:r>
            <a:r>
              <a:rPr lang="es-AR" dirty="0"/>
              <a:t>(</a:t>
            </a:r>
            <a:r>
              <a:rPr lang="es-AR" dirty="0" smtClean="0">
                <a:solidFill>
                  <a:srgbClr val="C00000"/>
                </a:solidFill>
              </a:rPr>
              <a:t>España</a:t>
            </a:r>
            <a:r>
              <a:rPr lang="es-AR" dirty="0" smtClean="0"/>
              <a:t>) </a:t>
            </a:r>
            <a:r>
              <a:rPr lang="es-ES" dirty="0" smtClean="0"/>
              <a:t>es </a:t>
            </a:r>
            <a:r>
              <a:rPr lang="es-ES" dirty="0"/>
              <a:t>doctora en </a:t>
            </a:r>
            <a:r>
              <a:rPr lang="es-ES" dirty="0">
                <a:solidFill>
                  <a:srgbClr val="C00000"/>
                </a:solidFill>
              </a:rPr>
              <a:t>Ciencias Económicas </a:t>
            </a:r>
            <a:r>
              <a:rPr lang="es-ES" dirty="0"/>
              <a:t>por la Universidad de Roma. Desde 2004 hasta abril de </a:t>
            </a:r>
            <a:r>
              <a:rPr lang="es-ES" dirty="0" smtClean="0"/>
              <a:t>2008, fue </a:t>
            </a:r>
            <a:r>
              <a:rPr lang="es-ES" dirty="0"/>
              <a:t>ministra de Medio Ambiente del Gobierno español. Durante su mandato ministerial, </a:t>
            </a:r>
            <a:r>
              <a:rPr lang="es-ES" dirty="0" smtClean="0"/>
              <a:t>España se </a:t>
            </a:r>
            <a:r>
              <a:rPr lang="es-ES" dirty="0"/>
              <a:t>convirtió en el tercer productor mundial de </a:t>
            </a:r>
            <a:r>
              <a:rPr lang="es-ES" dirty="0">
                <a:solidFill>
                  <a:srgbClr val="C00000"/>
                </a:solidFill>
              </a:rPr>
              <a:t>energía eólica</a:t>
            </a:r>
            <a:r>
              <a:rPr lang="es-ES" dirty="0" smtClean="0"/>
              <a:t>.</a:t>
            </a:r>
          </a:p>
          <a:p>
            <a:r>
              <a:rPr lang="es-AR" b="1" dirty="0" err="1"/>
              <a:t>Rajendra</a:t>
            </a:r>
            <a:r>
              <a:rPr lang="es-AR" b="1" dirty="0"/>
              <a:t> Singh </a:t>
            </a:r>
            <a:r>
              <a:rPr lang="es-AR" b="1" dirty="0" err="1"/>
              <a:t>Paroda</a:t>
            </a:r>
            <a:r>
              <a:rPr lang="es-AR" b="1" dirty="0"/>
              <a:t> </a:t>
            </a:r>
            <a:r>
              <a:rPr lang="es-AR" dirty="0"/>
              <a:t>(</a:t>
            </a:r>
            <a:r>
              <a:rPr lang="es-AR" dirty="0" smtClean="0">
                <a:solidFill>
                  <a:srgbClr val="C00000"/>
                </a:solidFill>
              </a:rPr>
              <a:t>India</a:t>
            </a:r>
            <a:r>
              <a:rPr lang="es-AR" dirty="0" smtClean="0"/>
              <a:t>) </a:t>
            </a:r>
            <a:r>
              <a:rPr lang="es-ES" dirty="0" smtClean="0"/>
              <a:t>es </a:t>
            </a:r>
            <a:r>
              <a:rPr lang="es-ES" dirty="0"/>
              <a:t>un </a:t>
            </a:r>
            <a:r>
              <a:rPr lang="es-ES" dirty="0">
                <a:solidFill>
                  <a:srgbClr val="C00000"/>
                </a:solidFill>
              </a:rPr>
              <a:t>agrónomo</a:t>
            </a:r>
            <a:r>
              <a:rPr lang="es-ES" dirty="0"/>
              <a:t> indio de renombre internacional que fue titular de varias carteras y </a:t>
            </a:r>
            <a:r>
              <a:rPr lang="es-ES" dirty="0" smtClean="0"/>
              <a:t>funciones importantes </a:t>
            </a:r>
            <a:r>
              <a:rPr lang="es-ES" dirty="0"/>
              <a:t>tanto a escala nacional como internacional. En particular, fue el presidente del </a:t>
            </a:r>
            <a:r>
              <a:rPr lang="es-ES" dirty="0" smtClean="0"/>
              <a:t>Consejo </a:t>
            </a:r>
            <a:r>
              <a:rPr lang="es-AR" dirty="0" smtClean="0"/>
              <a:t>de </a:t>
            </a:r>
            <a:r>
              <a:rPr lang="es-AR" dirty="0"/>
              <a:t>Administración del Instituto Internacional de Investigaciones de </a:t>
            </a:r>
            <a:r>
              <a:rPr lang="es-AR" dirty="0">
                <a:solidFill>
                  <a:srgbClr val="C00000"/>
                </a:solidFill>
              </a:rPr>
              <a:t>Cultivos para Zonas </a:t>
            </a:r>
            <a:r>
              <a:rPr lang="es-AR" dirty="0" smtClean="0">
                <a:solidFill>
                  <a:srgbClr val="C00000"/>
                </a:solidFill>
              </a:rPr>
              <a:t>Tropicales Semiáridas</a:t>
            </a:r>
          </a:p>
          <a:p>
            <a:r>
              <a:rPr lang="es-AR" b="1" dirty="0" err="1"/>
              <a:t>Qin</a:t>
            </a:r>
            <a:r>
              <a:rPr lang="es-AR" b="1" dirty="0"/>
              <a:t> </a:t>
            </a:r>
            <a:r>
              <a:rPr lang="es-AR" b="1" dirty="0" err="1"/>
              <a:t>Dahe</a:t>
            </a:r>
            <a:r>
              <a:rPr lang="es-AR" b="1" dirty="0"/>
              <a:t> </a:t>
            </a:r>
            <a:r>
              <a:rPr lang="es-AR" dirty="0"/>
              <a:t>(</a:t>
            </a:r>
            <a:r>
              <a:rPr lang="es-AR" dirty="0" smtClean="0">
                <a:solidFill>
                  <a:srgbClr val="C00000"/>
                </a:solidFill>
              </a:rPr>
              <a:t>China</a:t>
            </a:r>
            <a:r>
              <a:rPr lang="es-AR" dirty="0" smtClean="0"/>
              <a:t>) </a:t>
            </a:r>
            <a:r>
              <a:rPr lang="es-ES" dirty="0" smtClean="0"/>
              <a:t>es </a:t>
            </a:r>
            <a:r>
              <a:rPr lang="es-ES" dirty="0">
                <a:solidFill>
                  <a:srgbClr val="C00000"/>
                </a:solidFill>
              </a:rPr>
              <a:t>glaciólogo</a:t>
            </a:r>
            <a:r>
              <a:rPr lang="es-ES" dirty="0"/>
              <a:t> y fue el primer ciudadano chino en la historia en atravesar el Polo Sur como </a:t>
            </a:r>
            <a:r>
              <a:rPr lang="es-ES" dirty="0" smtClean="0"/>
              <a:t>integrante de </a:t>
            </a:r>
            <a:r>
              <a:rPr lang="es-ES" dirty="0"/>
              <a:t>la Expedición Internacional que cruzó el Polo Sur en 1989. El Sr. </a:t>
            </a:r>
            <a:r>
              <a:rPr lang="es-ES" dirty="0" err="1"/>
              <a:t>Quin</a:t>
            </a:r>
            <a:r>
              <a:rPr lang="es-ES" dirty="0"/>
              <a:t> es académico de la </a:t>
            </a:r>
            <a:r>
              <a:rPr lang="es-ES" dirty="0" smtClean="0"/>
              <a:t>Academia de </a:t>
            </a:r>
            <a:r>
              <a:rPr lang="es-ES" dirty="0"/>
              <a:t>Ciencias de China y de la Academia de Ciencias del Tercer Mundo</a:t>
            </a:r>
            <a:r>
              <a:rPr lang="es-ES" dirty="0" smtClean="0"/>
              <a:t>.</a:t>
            </a:r>
          </a:p>
          <a:p>
            <a:r>
              <a:rPr lang="es-AR" b="1" dirty="0"/>
              <a:t>Emil </a:t>
            </a:r>
            <a:r>
              <a:rPr lang="es-AR" b="1" dirty="0" err="1"/>
              <a:t>Salim</a:t>
            </a:r>
            <a:r>
              <a:rPr lang="es-AR" b="1" dirty="0"/>
              <a:t> </a:t>
            </a:r>
            <a:r>
              <a:rPr lang="es-AR" dirty="0"/>
              <a:t>(</a:t>
            </a:r>
            <a:r>
              <a:rPr lang="es-AR" dirty="0" smtClean="0">
                <a:solidFill>
                  <a:srgbClr val="C00000"/>
                </a:solidFill>
              </a:rPr>
              <a:t>Indonesia</a:t>
            </a:r>
            <a:r>
              <a:rPr lang="es-AR" dirty="0" smtClean="0"/>
              <a:t>) </a:t>
            </a:r>
            <a:r>
              <a:rPr lang="es-ES" dirty="0" smtClean="0"/>
              <a:t>es </a:t>
            </a:r>
            <a:r>
              <a:rPr lang="es-ES" dirty="0">
                <a:solidFill>
                  <a:srgbClr val="C00000"/>
                </a:solidFill>
              </a:rPr>
              <a:t>economista</a:t>
            </a:r>
            <a:r>
              <a:rPr lang="es-ES" dirty="0"/>
              <a:t> y se doctoró en Ciencias Económicas por la Universidad de Indonesia y la </a:t>
            </a:r>
            <a:r>
              <a:rPr lang="es-ES" dirty="0" smtClean="0"/>
              <a:t>Universidad de </a:t>
            </a:r>
            <a:r>
              <a:rPr lang="es-ES" dirty="0"/>
              <a:t>California, en </a:t>
            </a:r>
            <a:r>
              <a:rPr lang="es-ES" dirty="0" err="1"/>
              <a:t>Berkley</a:t>
            </a:r>
            <a:r>
              <a:rPr lang="es-ES" dirty="0"/>
              <a:t> (Estados Unidos de América). Ejerció el mandato de ministro de Estado </a:t>
            </a:r>
            <a:r>
              <a:rPr lang="es-ES" dirty="0" smtClean="0"/>
              <a:t>para la </a:t>
            </a:r>
            <a:r>
              <a:rPr lang="es-ES" dirty="0"/>
              <a:t>Población y el </a:t>
            </a:r>
            <a:r>
              <a:rPr lang="es-ES" dirty="0">
                <a:solidFill>
                  <a:srgbClr val="C00000"/>
                </a:solidFill>
              </a:rPr>
              <a:t>Medio Ambiente </a:t>
            </a:r>
            <a:r>
              <a:rPr lang="es-ES" dirty="0"/>
              <a:t>de Indonesia durante casi 15 </a:t>
            </a:r>
            <a:r>
              <a:rPr lang="es-ES" dirty="0" smtClean="0"/>
              <a:t>años</a:t>
            </a:r>
          </a:p>
          <a:p>
            <a:endParaRPr lang="es-ES" dirty="0" smtClean="0"/>
          </a:p>
          <a:p>
            <a:endParaRPr lang="es-AR" dirty="0"/>
          </a:p>
        </p:txBody>
      </p:sp>
      <p:sp>
        <p:nvSpPr>
          <p:cNvPr id="4" name="Título 1"/>
          <p:cNvSpPr>
            <a:spLocks noGrp="1"/>
          </p:cNvSpPr>
          <p:nvPr>
            <p:ph type="title"/>
          </p:nvPr>
        </p:nvSpPr>
        <p:spPr>
          <a:xfrm>
            <a:off x="660400" y="0"/>
            <a:ext cx="10659533" cy="820208"/>
          </a:xfrm>
        </p:spPr>
        <p:txBody>
          <a:bodyPr/>
          <a:lstStyle/>
          <a:p>
            <a:r>
              <a:rPr lang="es-ES" dirty="0" smtClean="0"/>
              <a:t>Sobre los expertos y expertas</a:t>
            </a:r>
            <a:endParaRPr lang="es-AR" dirty="0"/>
          </a:p>
        </p:txBody>
      </p:sp>
      <p:sp>
        <p:nvSpPr>
          <p:cNvPr id="6" name="CuadroTexto 5"/>
          <p:cNvSpPr txBox="1"/>
          <p:nvPr/>
        </p:nvSpPr>
        <p:spPr>
          <a:xfrm>
            <a:off x="4511653" y="6488668"/>
            <a:ext cx="3142034" cy="369332"/>
          </a:xfrm>
          <a:prstGeom prst="rect">
            <a:avLst/>
          </a:prstGeom>
          <a:solidFill>
            <a:schemeClr val="accent1">
              <a:lumMod val="20000"/>
              <a:lumOff val="80000"/>
            </a:schemeClr>
          </a:solidFill>
        </p:spPr>
        <p:txBody>
          <a:bodyPr wrap="square" rtlCol="0">
            <a:spAutoFit/>
          </a:bodyPr>
          <a:lstStyle/>
          <a:p>
            <a:r>
              <a:rPr lang="es-US" dirty="0"/>
              <a:t>Servicios climáticos: ¿</a:t>
            </a:r>
            <a:r>
              <a:rPr lang="es-US" dirty="0" smtClean="0"/>
              <a:t>por qué?</a:t>
            </a:r>
            <a:endParaRPr lang="es-AR" dirty="0"/>
          </a:p>
        </p:txBody>
      </p:sp>
    </p:spTree>
    <p:extLst>
      <p:ext uri="{BB962C8B-B14F-4D97-AF65-F5344CB8AC3E}">
        <p14:creationId xmlns:p14="http://schemas.microsoft.com/office/powerpoint/2010/main" val="292300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es el Marco Mundial para los Servicios Climáticos?</a:t>
            </a:r>
            <a:endParaRPr lang="es-AR" dirty="0"/>
          </a:p>
        </p:txBody>
      </p:sp>
      <p:sp>
        <p:nvSpPr>
          <p:cNvPr id="3" name="Marcador de contenido 2"/>
          <p:cNvSpPr>
            <a:spLocks noGrp="1"/>
          </p:cNvSpPr>
          <p:nvPr>
            <p:ph idx="1"/>
          </p:nvPr>
        </p:nvSpPr>
        <p:spPr>
          <a:xfrm>
            <a:off x="1098414" y="1295375"/>
            <a:ext cx="10244847" cy="1861158"/>
          </a:xfrm>
        </p:spPr>
        <p:txBody>
          <a:bodyPr/>
          <a:lstStyle/>
          <a:p>
            <a:endParaRPr lang="es-AR" dirty="0"/>
          </a:p>
          <a:p>
            <a:r>
              <a:rPr lang="es-ES" dirty="0" smtClean="0"/>
              <a:t>El mecanismo que permite </a:t>
            </a:r>
            <a:r>
              <a:rPr lang="es-ES" dirty="0" smtClean="0">
                <a:solidFill>
                  <a:srgbClr val="FF0000"/>
                </a:solidFill>
              </a:rPr>
              <a:t>agrupar</a:t>
            </a:r>
            <a:r>
              <a:rPr lang="es-ES" dirty="0" smtClean="0"/>
              <a:t>, </a:t>
            </a:r>
            <a:r>
              <a:rPr lang="es-ES" dirty="0"/>
              <a:t>de forma global y coordinada, a las </a:t>
            </a:r>
            <a:r>
              <a:rPr lang="es-ES" dirty="0">
                <a:solidFill>
                  <a:srgbClr val="FF0000"/>
                </a:solidFill>
              </a:rPr>
              <a:t>organizaciones</a:t>
            </a:r>
            <a:r>
              <a:rPr lang="es-ES" dirty="0"/>
              <a:t> que ya trabajan en la </a:t>
            </a:r>
            <a:r>
              <a:rPr lang="es-ES" dirty="0">
                <a:solidFill>
                  <a:srgbClr val="FF0000"/>
                </a:solidFill>
              </a:rPr>
              <a:t>producción y utilización </a:t>
            </a:r>
            <a:r>
              <a:rPr lang="es-ES" dirty="0"/>
              <a:t>de información y servicios climáticos. </a:t>
            </a:r>
            <a:endParaRPr lang="es-ES" dirty="0" smtClean="0"/>
          </a:p>
          <a:p>
            <a:pPr marL="0" indent="0">
              <a:buNone/>
            </a:pPr>
            <a:endParaRPr lang="es-AR" dirty="0"/>
          </a:p>
        </p:txBody>
      </p:sp>
      <p:sp>
        <p:nvSpPr>
          <p:cNvPr id="5" name="CuadroTexto 4"/>
          <p:cNvSpPr txBox="1"/>
          <p:nvPr/>
        </p:nvSpPr>
        <p:spPr>
          <a:xfrm>
            <a:off x="2373547" y="4732599"/>
            <a:ext cx="7694579" cy="1585049"/>
          </a:xfrm>
          <a:prstGeom prst="rect">
            <a:avLst/>
          </a:prstGeom>
          <a:noFill/>
          <a:ln w="28575">
            <a:solidFill>
              <a:schemeClr val="accent1">
                <a:lumMod val="75000"/>
              </a:schemeClr>
            </a:solidFill>
          </a:ln>
        </p:spPr>
        <p:txBody>
          <a:bodyPr wrap="square" rtlCol="0">
            <a:spAutoFit/>
          </a:bodyPr>
          <a:lstStyle/>
          <a:p>
            <a:pPr algn="ctr"/>
            <a:r>
              <a:rPr lang="es-ES" sz="2200" dirty="0" smtClean="0"/>
              <a:t>Productores + investigadores + organizaciones </a:t>
            </a:r>
            <a:r>
              <a:rPr lang="es-ES" sz="2200" dirty="0"/>
              <a:t>de usuarios </a:t>
            </a:r>
            <a:endParaRPr lang="es-ES" sz="2200" dirty="0" smtClean="0"/>
          </a:p>
          <a:p>
            <a:r>
              <a:rPr lang="es-ES" sz="2500" b="1" i="1" dirty="0" smtClean="0"/>
              <a:t>unan </a:t>
            </a:r>
            <a:r>
              <a:rPr lang="es-ES" sz="2500" b="1" i="1" dirty="0"/>
              <a:t>fuerzas para mejorar la calidad y el volumen de los servicios climáticos en todo el mundo, particularmente en los países en desarrollo</a:t>
            </a:r>
            <a:r>
              <a:rPr lang="es-ES" dirty="0"/>
              <a:t>.</a:t>
            </a:r>
            <a:endParaRPr lang="es-AR" dirty="0"/>
          </a:p>
        </p:txBody>
      </p:sp>
      <p:sp>
        <p:nvSpPr>
          <p:cNvPr id="6" name="Flecha abajo 5"/>
          <p:cNvSpPr/>
          <p:nvPr/>
        </p:nvSpPr>
        <p:spPr>
          <a:xfrm>
            <a:off x="4970833" y="3229583"/>
            <a:ext cx="1964987" cy="1517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Para qué?</a:t>
            </a:r>
            <a:endParaRPr lang="es-AR" sz="2400" dirty="0">
              <a:solidFill>
                <a:schemeClr val="tx1"/>
              </a:solidFill>
            </a:endParaRPr>
          </a:p>
        </p:txBody>
      </p:sp>
      <p:sp>
        <p:nvSpPr>
          <p:cNvPr id="7" name="CuadroTexto 6"/>
          <p:cNvSpPr txBox="1"/>
          <p:nvPr/>
        </p:nvSpPr>
        <p:spPr>
          <a:xfrm>
            <a:off x="4511653" y="6488668"/>
            <a:ext cx="3142034" cy="369332"/>
          </a:xfrm>
          <a:prstGeom prst="rect">
            <a:avLst/>
          </a:prstGeom>
          <a:solidFill>
            <a:schemeClr val="accent1">
              <a:lumMod val="20000"/>
              <a:lumOff val="80000"/>
            </a:schemeClr>
          </a:solidFill>
        </p:spPr>
        <p:txBody>
          <a:bodyPr wrap="square" rtlCol="0">
            <a:spAutoFit/>
          </a:bodyPr>
          <a:lstStyle/>
          <a:p>
            <a:r>
              <a:rPr lang="es-US" dirty="0"/>
              <a:t>Servicios climáticos: ¿</a:t>
            </a:r>
            <a:r>
              <a:rPr lang="es-US" dirty="0" smtClean="0"/>
              <a:t>por qué?</a:t>
            </a:r>
            <a:endParaRPr lang="es-AR" dirty="0"/>
          </a:p>
        </p:txBody>
      </p:sp>
    </p:spTree>
    <p:extLst>
      <p:ext uri="{BB962C8B-B14F-4D97-AF65-F5344CB8AC3E}">
        <p14:creationId xmlns:p14="http://schemas.microsoft.com/office/powerpoint/2010/main" val="40093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8714"/>
            <a:ext cx="12191999" cy="1712456"/>
          </a:xfrm>
        </p:spPr>
        <p:txBody>
          <a:bodyPr>
            <a:noAutofit/>
          </a:bodyPr>
          <a:lstStyle/>
          <a:p>
            <a:r>
              <a:rPr lang="es-ES" sz="3600" dirty="0" smtClean="0"/>
              <a:t>Definición: los servicios climáticos consisten </a:t>
            </a:r>
            <a:r>
              <a:rPr lang="es-ES" sz="3600" dirty="0"/>
              <a:t>en la información climática preparada y suministrada en respuesta a las necesidades de los usuarios</a:t>
            </a:r>
            <a:br>
              <a:rPr lang="es-ES" sz="3600" dirty="0"/>
            </a:br>
            <a:endParaRPr lang="es-AR" sz="3600" dirty="0"/>
          </a:p>
        </p:txBody>
      </p:sp>
      <p:sp>
        <p:nvSpPr>
          <p:cNvPr id="4" name="CuadroTexto 3"/>
          <p:cNvSpPr txBox="1"/>
          <p:nvPr/>
        </p:nvSpPr>
        <p:spPr>
          <a:xfrm>
            <a:off x="3044162" y="1511038"/>
            <a:ext cx="8857756" cy="4770537"/>
          </a:xfrm>
          <a:prstGeom prst="rect">
            <a:avLst/>
          </a:prstGeom>
          <a:solidFill>
            <a:schemeClr val="tx2">
              <a:lumMod val="60000"/>
              <a:lumOff val="40000"/>
            </a:schemeClr>
          </a:solidFill>
        </p:spPr>
        <p:txBody>
          <a:bodyPr wrap="square" rtlCol="0">
            <a:spAutoFit/>
          </a:bodyPr>
          <a:lstStyle/>
          <a:p>
            <a:pPr algn="ctr"/>
            <a:r>
              <a:rPr lang="es-ES" sz="3200" dirty="0"/>
              <a:t>El Marco se ha fijado cinco </a:t>
            </a:r>
            <a:r>
              <a:rPr lang="es-ES" sz="3200" b="1" dirty="0"/>
              <a:t>metas </a:t>
            </a:r>
            <a:r>
              <a:rPr lang="es-ES" sz="3200" dirty="0"/>
              <a:t>globales</a:t>
            </a:r>
            <a:r>
              <a:rPr lang="es-ES" sz="3200" dirty="0" smtClean="0"/>
              <a:t>:</a:t>
            </a:r>
          </a:p>
          <a:p>
            <a:endParaRPr lang="es-ES" sz="3200" dirty="0"/>
          </a:p>
          <a:p>
            <a:r>
              <a:rPr lang="es-ES" sz="2400" dirty="0"/>
              <a:t>1. Reducir la vulnerabilidad de la sociedad a los peligros relacionados con el clima mediante </a:t>
            </a:r>
            <a:r>
              <a:rPr lang="es-ES" sz="2400" dirty="0" smtClean="0"/>
              <a:t>un mejor </a:t>
            </a:r>
            <a:r>
              <a:rPr lang="es-ES" sz="2400" dirty="0"/>
              <a:t>suministro de información climática;</a:t>
            </a:r>
          </a:p>
          <a:p>
            <a:r>
              <a:rPr lang="es-ES" sz="2400" dirty="0"/>
              <a:t>2. Impulsar el logro de los principales objetivos mundiales de desarrollo mediante un </a:t>
            </a:r>
            <a:r>
              <a:rPr lang="es-ES" sz="2400" dirty="0" smtClean="0"/>
              <a:t>mejor </a:t>
            </a:r>
            <a:r>
              <a:rPr lang="es-AR" sz="2400" dirty="0" smtClean="0"/>
              <a:t>suministro </a:t>
            </a:r>
            <a:r>
              <a:rPr lang="es-AR" sz="2400" dirty="0"/>
              <a:t>de información climática;</a:t>
            </a:r>
          </a:p>
          <a:p>
            <a:r>
              <a:rPr lang="es-ES" sz="2400" dirty="0"/>
              <a:t>3. Incorporar el uso de información climática en los procesos de adopción de decisiones;</a:t>
            </a:r>
          </a:p>
          <a:p>
            <a:r>
              <a:rPr lang="es-ES" sz="2400" dirty="0"/>
              <a:t>4. Consolidar la participación de los proveedores y usuarios de los servicios climáticos;</a:t>
            </a:r>
          </a:p>
          <a:p>
            <a:r>
              <a:rPr lang="es-ES" sz="2400" dirty="0"/>
              <a:t>5. Aprovechar al máximo la utilidad de la infraestructura de servicios climáticos existente</a:t>
            </a:r>
            <a:r>
              <a:rPr lang="es-ES" sz="2400" dirty="0" smtClean="0"/>
              <a:t>.</a:t>
            </a:r>
            <a:endParaRPr lang="es-AR" sz="2400" dirty="0"/>
          </a:p>
        </p:txBody>
      </p:sp>
      <p:pic>
        <p:nvPicPr>
          <p:cNvPr id="7" name="Imagen 6"/>
          <p:cNvPicPr>
            <a:picLocks noChangeAspect="1"/>
          </p:cNvPicPr>
          <p:nvPr/>
        </p:nvPicPr>
        <p:blipFill>
          <a:blip r:embed="rId3"/>
          <a:stretch>
            <a:fillRect/>
          </a:stretch>
        </p:blipFill>
        <p:spPr>
          <a:xfrm>
            <a:off x="126998" y="1886630"/>
            <a:ext cx="2627084" cy="3583343"/>
          </a:xfrm>
          <a:prstGeom prst="rect">
            <a:avLst/>
          </a:prstGeom>
        </p:spPr>
      </p:pic>
      <p:sp>
        <p:nvSpPr>
          <p:cNvPr id="6" name="CuadroTexto 5"/>
          <p:cNvSpPr txBox="1"/>
          <p:nvPr/>
        </p:nvSpPr>
        <p:spPr>
          <a:xfrm>
            <a:off x="4289898" y="6488507"/>
            <a:ext cx="3142034" cy="369332"/>
          </a:xfrm>
          <a:prstGeom prst="rect">
            <a:avLst/>
          </a:prstGeom>
          <a:solidFill>
            <a:schemeClr val="accent1">
              <a:lumMod val="20000"/>
              <a:lumOff val="80000"/>
            </a:schemeClr>
          </a:solidFill>
        </p:spPr>
        <p:txBody>
          <a:bodyPr wrap="square" rtlCol="0">
            <a:spAutoFit/>
          </a:bodyPr>
          <a:lstStyle/>
          <a:p>
            <a:r>
              <a:rPr lang="es-US" dirty="0"/>
              <a:t>Servicios climáticos: ¿</a:t>
            </a:r>
            <a:r>
              <a:rPr lang="es-US" dirty="0" smtClean="0"/>
              <a:t>por qué?</a:t>
            </a:r>
            <a:endParaRPr lang="es-AR" dirty="0"/>
          </a:p>
        </p:txBody>
      </p:sp>
    </p:spTree>
    <p:extLst>
      <p:ext uri="{BB962C8B-B14F-4D97-AF65-F5344CB8AC3E}">
        <p14:creationId xmlns:p14="http://schemas.microsoft.com/office/powerpoint/2010/main" val="23848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8562" y="287305"/>
            <a:ext cx="11079804" cy="753556"/>
          </a:xfrm>
        </p:spPr>
        <p:txBody>
          <a:bodyPr>
            <a:normAutofit fontScale="90000"/>
          </a:bodyPr>
          <a:lstStyle/>
          <a:p>
            <a:r>
              <a:rPr lang="es-ES" dirty="0" smtClean="0"/>
              <a:t>El Marco Mundial para los servicios climáticos: concepto</a:t>
            </a:r>
            <a:endParaRPr lang="es-AR" dirty="0"/>
          </a:p>
        </p:txBody>
      </p:sp>
      <p:sp>
        <p:nvSpPr>
          <p:cNvPr id="3" name="Marcador de contenido 2"/>
          <p:cNvSpPr>
            <a:spLocks noGrp="1"/>
          </p:cNvSpPr>
          <p:nvPr>
            <p:ph idx="1"/>
          </p:nvPr>
        </p:nvSpPr>
        <p:spPr>
          <a:xfrm>
            <a:off x="408562" y="1403991"/>
            <a:ext cx="4202350" cy="3533065"/>
          </a:xfrm>
        </p:spPr>
        <p:txBody>
          <a:bodyPr>
            <a:normAutofit lnSpcReduction="10000"/>
          </a:bodyPr>
          <a:lstStyle/>
          <a:p>
            <a:pPr marL="0" indent="0">
              <a:buNone/>
            </a:pPr>
            <a:r>
              <a:rPr lang="es-AR" dirty="0"/>
              <a:t>Ninguna </a:t>
            </a:r>
            <a:r>
              <a:rPr lang="es-AR" dirty="0" smtClean="0"/>
              <a:t>de </a:t>
            </a:r>
            <a:r>
              <a:rPr lang="es-ES" dirty="0" smtClean="0"/>
              <a:t>estas </a:t>
            </a:r>
            <a:r>
              <a:rPr lang="es-ES" dirty="0"/>
              <a:t>necesidades puede ser atendida si no se entabla una estrecha </a:t>
            </a:r>
            <a:r>
              <a:rPr lang="es-ES" b="1" dirty="0">
                <a:solidFill>
                  <a:srgbClr val="C00000"/>
                </a:solidFill>
              </a:rPr>
              <a:t>colaboración entre </a:t>
            </a:r>
            <a:r>
              <a:rPr lang="es-ES" b="1" dirty="0" smtClean="0">
                <a:solidFill>
                  <a:srgbClr val="C00000"/>
                </a:solidFill>
              </a:rPr>
              <a:t>científicos </a:t>
            </a:r>
            <a:r>
              <a:rPr lang="es-ES" dirty="0" smtClean="0"/>
              <a:t>(de </a:t>
            </a:r>
            <a:r>
              <a:rPr lang="es-ES" dirty="0"/>
              <a:t>las disciplinas de ciencias físicas, biológicas, sociales y económicas), </a:t>
            </a:r>
            <a:r>
              <a:rPr lang="es-ES" b="1" dirty="0">
                <a:solidFill>
                  <a:srgbClr val="C00000"/>
                </a:solidFill>
              </a:rPr>
              <a:t>usuarios y responsables </a:t>
            </a:r>
            <a:r>
              <a:rPr lang="es-ES" b="1" dirty="0" smtClean="0">
                <a:solidFill>
                  <a:srgbClr val="C00000"/>
                </a:solidFill>
              </a:rPr>
              <a:t>de </a:t>
            </a:r>
            <a:r>
              <a:rPr lang="es-AR" b="1" dirty="0" smtClean="0">
                <a:solidFill>
                  <a:srgbClr val="C00000"/>
                </a:solidFill>
              </a:rPr>
              <a:t>políticas</a:t>
            </a:r>
            <a:endParaRPr lang="es-AR" b="1" dirty="0">
              <a:solidFill>
                <a:srgbClr val="C00000"/>
              </a:solidFill>
            </a:endParaRPr>
          </a:p>
        </p:txBody>
      </p:sp>
      <p:pic>
        <p:nvPicPr>
          <p:cNvPr id="8" name="Imagen 7"/>
          <p:cNvPicPr>
            <a:picLocks noChangeAspect="1"/>
          </p:cNvPicPr>
          <p:nvPr/>
        </p:nvPicPr>
        <p:blipFill>
          <a:blip r:embed="rId3"/>
          <a:stretch>
            <a:fillRect/>
          </a:stretch>
        </p:blipFill>
        <p:spPr>
          <a:xfrm>
            <a:off x="5072113" y="744662"/>
            <a:ext cx="6688628" cy="5504829"/>
          </a:xfrm>
          <a:prstGeom prst="rect">
            <a:avLst/>
          </a:prstGeom>
        </p:spPr>
      </p:pic>
      <p:sp>
        <p:nvSpPr>
          <p:cNvPr id="9" name="CuadroTexto 8"/>
          <p:cNvSpPr txBox="1"/>
          <p:nvPr/>
        </p:nvSpPr>
        <p:spPr>
          <a:xfrm>
            <a:off x="4289898" y="6488507"/>
            <a:ext cx="3142034" cy="369332"/>
          </a:xfrm>
          <a:prstGeom prst="rect">
            <a:avLst/>
          </a:prstGeom>
          <a:solidFill>
            <a:schemeClr val="accent1">
              <a:lumMod val="20000"/>
              <a:lumOff val="80000"/>
            </a:schemeClr>
          </a:solidFill>
        </p:spPr>
        <p:txBody>
          <a:bodyPr wrap="square" rtlCol="0">
            <a:spAutoFit/>
          </a:bodyPr>
          <a:lstStyle/>
          <a:p>
            <a:r>
              <a:rPr lang="es-US" dirty="0"/>
              <a:t>Servicios climáticos: ¿</a:t>
            </a:r>
            <a:r>
              <a:rPr lang="es-US" dirty="0" smtClean="0"/>
              <a:t>por qué?</a:t>
            </a:r>
            <a:endParaRPr lang="es-AR" dirty="0"/>
          </a:p>
        </p:txBody>
      </p:sp>
      <p:pic>
        <p:nvPicPr>
          <p:cNvPr id="10" name="Imagen 9"/>
          <p:cNvPicPr>
            <a:picLocks noChangeAspect="1"/>
          </p:cNvPicPr>
          <p:nvPr/>
        </p:nvPicPr>
        <p:blipFill>
          <a:blip r:embed="rId4"/>
          <a:stretch>
            <a:fillRect/>
          </a:stretch>
        </p:blipFill>
        <p:spPr>
          <a:xfrm>
            <a:off x="91399" y="5505450"/>
            <a:ext cx="3381375" cy="1352550"/>
          </a:xfrm>
          <a:prstGeom prst="rect">
            <a:avLst/>
          </a:prstGeom>
        </p:spPr>
      </p:pic>
    </p:spTree>
    <p:extLst>
      <p:ext uri="{BB962C8B-B14F-4D97-AF65-F5344CB8AC3E}">
        <p14:creationId xmlns:p14="http://schemas.microsoft.com/office/powerpoint/2010/main" val="40894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Personalizado 3">
      <a:dk1>
        <a:sysClr val="windowText" lastClr="000000"/>
      </a:dk1>
      <a:lt1>
        <a:srgbClr val="F2F2F2"/>
      </a:lt1>
      <a:dk2>
        <a:srgbClr val="44546A"/>
      </a:dk2>
      <a:lt2>
        <a:srgbClr val="F2F2F2"/>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42517</TotalTime>
  <Words>2509</Words>
  <Application>Microsoft Office PowerPoint</Application>
  <PresentationFormat>Panorámica</PresentationFormat>
  <Paragraphs>180</Paragraphs>
  <Slides>25</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Times New Roman</vt:lpstr>
      <vt:lpstr>Trebuchet MS</vt:lpstr>
      <vt:lpstr>Wingdings</vt:lpstr>
      <vt:lpstr>Tema de Office</vt:lpstr>
      <vt:lpstr>Presentación de PowerPoint</vt:lpstr>
      <vt:lpstr>Temario</vt:lpstr>
      <vt:lpstr>Algunas demandas durante  el Congreso Mundial del Clima 2009</vt:lpstr>
      <vt:lpstr>Presentación de PowerPoint</vt:lpstr>
      <vt:lpstr>Sobre los expertos y expertas - </vt:lpstr>
      <vt:lpstr>Sobre los expertos y expertas</vt:lpstr>
      <vt:lpstr>¿qué es el Marco Mundial para los Servicios Climáticos?</vt:lpstr>
      <vt:lpstr>Definición: los servicios climáticos consisten en la información climática preparada y suministrada en respuesta a las necesidades de los usuarios </vt:lpstr>
      <vt:lpstr>El Marco Mundial para los servicios climáticos: concepto</vt:lpstr>
      <vt:lpstr>¿Cuál fue la respuesta a nivel regional?</vt:lpstr>
      <vt:lpstr>Centros regionales en la Asociación Regional  </vt:lpstr>
      <vt:lpstr>Centro Regional del Clima para el sur de América del Sur CRC-SAS</vt:lpstr>
      <vt:lpstr>¿Cuáles fueron las asociaciones estratégicas para lograrlo?</vt:lpstr>
      <vt:lpstr>Recursos claves para facilitar la integración:</vt:lpstr>
      <vt:lpstr>Actividades del CRC-SAS</vt:lpstr>
      <vt:lpstr>CLIMAX:  Proyecto interdisciplinario financiado por Future Earth 2015-2020</vt:lpstr>
      <vt:lpstr>Presentación de PowerPoint</vt:lpstr>
      <vt:lpstr>Acciones a nivel nacional</vt:lpstr>
      <vt:lpstr>Rol básico como Servicio Meteorológico</vt:lpstr>
      <vt:lpstr>Los servicios climáticos en Argentina</vt:lpstr>
      <vt:lpstr>Cuando hay un marco legal. Caso SINAGIR</vt:lpstr>
      <vt:lpstr>Desafíos – reflexiones finales</vt:lpstr>
      <vt:lpstr>Algunas ideas (sueltas)</vt:lpstr>
      <vt:lpstr>Presentación de PowerPoint</vt:lpstr>
      <vt:lpstr>Seamless: entre tiempo y clima. El Marco Global para los Servicios Climáticos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Guadalupe Cruz Diaz</dc:creator>
  <cp:lastModifiedBy>Celeste Saulo</cp:lastModifiedBy>
  <cp:revision>383</cp:revision>
  <dcterms:created xsi:type="dcterms:W3CDTF">2016-03-28T20:47:13Z</dcterms:created>
  <dcterms:modified xsi:type="dcterms:W3CDTF">2019-09-12T13:39:24Z</dcterms:modified>
</cp:coreProperties>
</file>