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16" r:id="rId3"/>
    <p:sldId id="412" r:id="rId4"/>
    <p:sldId id="410" r:id="rId5"/>
    <p:sldId id="409" r:id="rId6"/>
    <p:sldId id="414" r:id="rId7"/>
    <p:sldId id="423" r:id="rId8"/>
    <p:sldId id="415" r:id="rId9"/>
    <p:sldId id="416" r:id="rId10"/>
    <p:sldId id="418" r:id="rId11"/>
    <p:sldId id="424" r:id="rId12"/>
    <p:sldId id="421" r:id="rId13"/>
    <p:sldId id="462" r:id="rId14"/>
    <p:sldId id="463" r:id="rId15"/>
    <p:sldId id="464" r:id="rId16"/>
    <p:sldId id="413" r:id="rId17"/>
    <p:sldId id="425" r:id="rId18"/>
    <p:sldId id="426" r:id="rId19"/>
    <p:sldId id="428" r:id="rId20"/>
    <p:sldId id="429" r:id="rId21"/>
    <p:sldId id="430" r:id="rId22"/>
    <p:sldId id="432" r:id="rId23"/>
    <p:sldId id="433" r:id="rId24"/>
    <p:sldId id="434" r:id="rId25"/>
    <p:sldId id="435" r:id="rId26"/>
    <p:sldId id="446" r:id="rId27"/>
    <p:sldId id="438" r:id="rId28"/>
    <p:sldId id="437" r:id="rId29"/>
    <p:sldId id="444" r:id="rId30"/>
    <p:sldId id="460" r:id="rId31"/>
    <p:sldId id="461" r:id="rId32"/>
    <p:sldId id="440" r:id="rId33"/>
    <p:sldId id="442" r:id="rId34"/>
    <p:sldId id="441" r:id="rId35"/>
    <p:sldId id="443" r:id="rId36"/>
    <p:sldId id="436" r:id="rId37"/>
    <p:sldId id="445" r:id="rId38"/>
    <p:sldId id="449" r:id="rId39"/>
    <p:sldId id="450" r:id="rId40"/>
    <p:sldId id="451" r:id="rId41"/>
    <p:sldId id="448" r:id="rId42"/>
    <p:sldId id="419" r:id="rId43"/>
    <p:sldId id="465" r:id="rId44"/>
    <p:sldId id="466" r:id="rId45"/>
    <p:sldId id="457" r:id="rId46"/>
    <p:sldId id="458" r:id="rId47"/>
    <p:sldId id="459" r:id="rId48"/>
    <p:sldId id="403" r:id="rId49"/>
    <p:sldId id="427" r:id="rId50"/>
    <p:sldId id="420" r:id="rId51"/>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a:srgbClr val="0D4C8F"/>
    <a:srgbClr val="000000"/>
    <a:srgbClr val="FEC20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137" autoAdjust="0"/>
  </p:normalViewPr>
  <p:slideViewPr>
    <p:cSldViewPr snapToGrid="0">
      <p:cViewPr varScale="1">
        <p:scale>
          <a:sx n="57" d="100"/>
          <a:sy n="57" d="100"/>
        </p:scale>
        <p:origin x="1038" y="72"/>
      </p:cViewPr>
      <p:guideLst/>
    </p:cSldViewPr>
  </p:slideViewPr>
  <p:notesTextViewPr>
    <p:cViewPr>
      <p:scale>
        <a:sx n="125" d="100"/>
        <a:sy n="125" d="100"/>
      </p:scale>
      <p:origin x="0" y="0"/>
    </p:cViewPr>
  </p:notesTextViewPr>
  <p:sorterViewPr>
    <p:cViewPr>
      <p:scale>
        <a:sx n="57" d="100"/>
        <a:sy n="57" d="100"/>
      </p:scale>
      <p:origin x="0" y="-39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6B4C3A-03BD-4F2E-9D06-6BC6719DB924}" type="doc">
      <dgm:prSet loTypeId="urn:microsoft.com/office/officeart/2005/8/layout/arrow2" loCatId="process" qsTypeId="urn:microsoft.com/office/officeart/2005/8/quickstyle/simple1" qsCatId="simple" csTypeId="urn:microsoft.com/office/officeart/2005/8/colors/accent1_2" csCatId="accent1" phldr="1"/>
      <dgm:spPr/>
    </dgm:pt>
    <dgm:pt modelId="{0A7997E4-EBE7-4541-847E-122E9910E50E}">
      <dgm:prSet phldrT="[Texto]"/>
      <dgm:spPr/>
      <dgm:t>
        <a:bodyPr/>
        <a:lstStyle/>
        <a:p>
          <a:r>
            <a:rPr lang="es-AR" dirty="0" smtClean="0"/>
            <a:t>Cantidad de Información</a:t>
          </a:r>
          <a:endParaRPr lang="es-AR" dirty="0"/>
        </a:p>
      </dgm:t>
    </dgm:pt>
    <dgm:pt modelId="{E22E0A62-A75B-46C5-BEEC-1837D1FA4BC2}" type="parTrans" cxnId="{D0E464F7-F1D0-4274-BDDF-1B3907BBCCFD}">
      <dgm:prSet/>
      <dgm:spPr/>
      <dgm:t>
        <a:bodyPr/>
        <a:lstStyle/>
        <a:p>
          <a:endParaRPr lang="es-AR"/>
        </a:p>
      </dgm:t>
    </dgm:pt>
    <dgm:pt modelId="{CCB1FEE1-76F8-452B-88A5-7F78A6EF083E}" type="sibTrans" cxnId="{D0E464F7-F1D0-4274-BDDF-1B3907BBCCFD}">
      <dgm:prSet/>
      <dgm:spPr/>
      <dgm:t>
        <a:bodyPr/>
        <a:lstStyle/>
        <a:p>
          <a:endParaRPr lang="es-AR"/>
        </a:p>
      </dgm:t>
    </dgm:pt>
    <dgm:pt modelId="{3E0F10A3-A9B1-4F63-9DDA-6311E34D59AB}">
      <dgm:prSet phldrT="[Texto]"/>
      <dgm:spPr/>
      <dgm:t>
        <a:bodyPr/>
        <a:lstStyle/>
        <a:p>
          <a:r>
            <a:rPr lang="es-AR" dirty="0" smtClean="0"/>
            <a:t>Desarrollo Tecnológico</a:t>
          </a:r>
          <a:endParaRPr lang="es-AR" dirty="0"/>
        </a:p>
      </dgm:t>
    </dgm:pt>
    <dgm:pt modelId="{34FD8867-7535-4708-8402-079AB704BDCD}" type="parTrans" cxnId="{4F019EA1-7C22-468A-9239-69E423ABF5E4}">
      <dgm:prSet/>
      <dgm:spPr/>
      <dgm:t>
        <a:bodyPr/>
        <a:lstStyle/>
        <a:p>
          <a:endParaRPr lang="es-AR"/>
        </a:p>
      </dgm:t>
    </dgm:pt>
    <dgm:pt modelId="{32641EC2-DE23-46C9-A17F-5D386A2D3A59}" type="sibTrans" cxnId="{4F019EA1-7C22-468A-9239-69E423ABF5E4}">
      <dgm:prSet/>
      <dgm:spPr/>
      <dgm:t>
        <a:bodyPr/>
        <a:lstStyle/>
        <a:p>
          <a:endParaRPr lang="es-AR"/>
        </a:p>
      </dgm:t>
    </dgm:pt>
    <dgm:pt modelId="{1E314345-AF62-4878-AD41-9BF191E712A2}">
      <dgm:prSet phldrT="[Texto]"/>
      <dgm:spPr/>
      <dgm:t>
        <a:bodyPr/>
        <a:lstStyle/>
        <a:p>
          <a:r>
            <a:rPr lang="es-AR" dirty="0" smtClean="0"/>
            <a:t>Demanda</a:t>
          </a:r>
          <a:endParaRPr lang="es-AR" dirty="0"/>
        </a:p>
      </dgm:t>
    </dgm:pt>
    <dgm:pt modelId="{53611E5A-8A59-4D4B-8A17-641F5593D645}" type="parTrans" cxnId="{5EDE69F4-6932-453F-A109-8E70558B7B3C}">
      <dgm:prSet/>
      <dgm:spPr/>
      <dgm:t>
        <a:bodyPr/>
        <a:lstStyle/>
        <a:p>
          <a:endParaRPr lang="es-AR"/>
        </a:p>
      </dgm:t>
    </dgm:pt>
    <dgm:pt modelId="{1D93C32F-365B-44D5-A962-0BF7853678A2}" type="sibTrans" cxnId="{5EDE69F4-6932-453F-A109-8E70558B7B3C}">
      <dgm:prSet/>
      <dgm:spPr/>
      <dgm:t>
        <a:bodyPr/>
        <a:lstStyle/>
        <a:p>
          <a:endParaRPr lang="es-AR"/>
        </a:p>
      </dgm:t>
    </dgm:pt>
    <dgm:pt modelId="{6599C405-EE8F-4419-A1D4-09EE7CC53200}">
      <dgm:prSet phldrT="[Texto]"/>
      <dgm:spPr/>
      <dgm:t>
        <a:bodyPr/>
        <a:lstStyle/>
        <a:p>
          <a:r>
            <a:rPr lang="es-AR" dirty="0" smtClean="0"/>
            <a:t>Complejidad</a:t>
          </a:r>
          <a:endParaRPr lang="es-AR" dirty="0"/>
        </a:p>
      </dgm:t>
    </dgm:pt>
    <dgm:pt modelId="{4846C098-F9A3-4B3F-B2F8-63414580F23F}" type="parTrans" cxnId="{D4CE848E-B38F-4934-B116-0118E04D0722}">
      <dgm:prSet/>
      <dgm:spPr/>
      <dgm:t>
        <a:bodyPr/>
        <a:lstStyle/>
        <a:p>
          <a:endParaRPr lang="es-AR"/>
        </a:p>
      </dgm:t>
    </dgm:pt>
    <dgm:pt modelId="{12AE6617-82D8-4F18-B30E-BCF963E6AC63}" type="sibTrans" cxnId="{D4CE848E-B38F-4934-B116-0118E04D0722}">
      <dgm:prSet/>
      <dgm:spPr/>
      <dgm:t>
        <a:bodyPr/>
        <a:lstStyle/>
        <a:p>
          <a:endParaRPr lang="es-AR"/>
        </a:p>
      </dgm:t>
    </dgm:pt>
    <dgm:pt modelId="{72B77D14-472B-45A7-A412-BE6B2F95D2D1}" type="pres">
      <dgm:prSet presAssocID="{886B4C3A-03BD-4F2E-9D06-6BC6719DB924}" presName="arrowDiagram" presStyleCnt="0">
        <dgm:presLayoutVars>
          <dgm:chMax val="5"/>
          <dgm:dir/>
          <dgm:resizeHandles val="exact"/>
        </dgm:presLayoutVars>
      </dgm:prSet>
      <dgm:spPr/>
    </dgm:pt>
    <dgm:pt modelId="{DF9A3C6C-F5B3-439E-AEC4-0A6E7F1D8934}" type="pres">
      <dgm:prSet presAssocID="{886B4C3A-03BD-4F2E-9D06-6BC6719DB924}" presName="arrow" presStyleLbl="bgShp" presStyleIdx="0" presStyleCnt="1" custLinFactNeighborX="-672" custLinFactNeighborY="57593"/>
      <dgm:spPr/>
    </dgm:pt>
    <dgm:pt modelId="{1F922F22-E15C-4519-91F7-4C097960C927}" type="pres">
      <dgm:prSet presAssocID="{886B4C3A-03BD-4F2E-9D06-6BC6719DB924}" presName="arrowDiagram4" presStyleCnt="0"/>
      <dgm:spPr/>
    </dgm:pt>
    <dgm:pt modelId="{820C8A72-6917-46AE-BCBD-84C993F7B2D5}" type="pres">
      <dgm:prSet presAssocID="{0A7997E4-EBE7-4541-847E-122E9910E50E}" presName="bullet4a" presStyleLbl="node1" presStyleIdx="0" presStyleCnt="4"/>
      <dgm:spPr/>
    </dgm:pt>
    <dgm:pt modelId="{A1F22D24-B1D2-4891-B865-BF9A3122B2F6}" type="pres">
      <dgm:prSet presAssocID="{0A7997E4-EBE7-4541-847E-122E9910E50E}" presName="textBox4a" presStyleLbl="revTx" presStyleIdx="0" presStyleCnt="4">
        <dgm:presLayoutVars>
          <dgm:bulletEnabled val="1"/>
        </dgm:presLayoutVars>
      </dgm:prSet>
      <dgm:spPr/>
      <dgm:t>
        <a:bodyPr/>
        <a:lstStyle/>
        <a:p>
          <a:endParaRPr lang="es-ES"/>
        </a:p>
      </dgm:t>
    </dgm:pt>
    <dgm:pt modelId="{0CD280B9-6396-4070-96E3-11923365F39F}" type="pres">
      <dgm:prSet presAssocID="{3E0F10A3-A9B1-4F63-9DDA-6311E34D59AB}" presName="bullet4b" presStyleLbl="node1" presStyleIdx="1" presStyleCnt="4"/>
      <dgm:spPr/>
    </dgm:pt>
    <dgm:pt modelId="{D289C8E7-442B-4BEB-908C-92476F98F1B7}" type="pres">
      <dgm:prSet presAssocID="{3E0F10A3-A9B1-4F63-9DDA-6311E34D59AB}" presName="textBox4b" presStyleLbl="revTx" presStyleIdx="1" presStyleCnt="4">
        <dgm:presLayoutVars>
          <dgm:bulletEnabled val="1"/>
        </dgm:presLayoutVars>
      </dgm:prSet>
      <dgm:spPr/>
      <dgm:t>
        <a:bodyPr/>
        <a:lstStyle/>
        <a:p>
          <a:endParaRPr lang="es-ES"/>
        </a:p>
      </dgm:t>
    </dgm:pt>
    <dgm:pt modelId="{56E6DF83-CE1E-4AFC-B847-36972C17160F}" type="pres">
      <dgm:prSet presAssocID="{1E314345-AF62-4878-AD41-9BF191E712A2}" presName="bullet4c" presStyleLbl="node1" presStyleIdx="2" presStyleCnt="4"/>
      <dgm:spPr/>
    </dgm:pt>
    <dgm:pt modelId="{81924DB5-1B63-4D8D-A858-F46991A04153}" type="pres">
      <dgm:prSet presAssocID="{1E314345-AF62-4878-AD41-9BF191E712A2}" presName="textBox4c" presStyleLbl="revTx" presStyleIdx="2" presStyleCnt="4">
        <dgm:presLayoutVars>
          <dgm:bulletEnabled val="1"/>
        </dgm:presLayoutVars>
      </dgm:prSet>
      <dgm:spPr/>
      <dgm:t>
        <a:bodyPr/>
        <a:lstStyle/>
        <a:p>
          <a:endParaRPr lang="es-ES"/>
        </a:p>
      </dgm:t>
    </dgm:pt>
    <dgm:pt modelId="{068E97F4-2D66-44C1-86B0-C75DB7FD9C99}" type="pres">
      <dgm:prSet presAssocID="{6599C405-EE8F-4419-A1D4-09EE7CC53200}" presName="bullet4d" presStyleLbl="node1" presStyleIdx="3" presStyleCnt="4"/>
      <dgm:spPr/>
    </dgm:pt>
    <dgm:pt modelId="{64A1108D-84DD-4194-ADB7-F52247CC3477}" type="pres">
      <dgm:prSet presAssocID="{6599C405-EE8F-4419-A1D4-09EE7CC53200}" presName="textBox4d" presStyleLbl="revTx" presStyleIdx="3" presStyleCnt="4">
        <dgm:presLayoutVars>
          <dgm:bulletEnabled val="1"/>
        </dgm:presLayoutVars>
      </dgm:prSet>
      <dgm:spPr/>
      <dgm:t>
        <a:bodyPr/>
        <a:lstStyle/>
        <a:p>
          <a:endParaRPr lang="es-ES"/>
        </a:p>
      </dgm:t>
    </dgm:pt>
  </dgm:ptLst>
  <dgm:cxnLst>
    <dgm:cxn modelId="{8EE91CEE-5501-47A0-BB3C-4A5553494A1C}" type="presOf" srcId="{886B4C3A-03BD-4F2E-9D06-6BC6719DB924}" destId="{72B77D14-472B-45A7-A412-BE6B2F95D2D1}" srcOrd="0" destOrd="0" presId="urn:microsoft.com/office/officeart/2005/8/layout/arrow2"/>
    <dgm:cxn modelId="{A6E69E66-D8EA-4743-87D7-642BC4AFB06F}" type="presOf" srcId="{3E0F10A3-A9B1-4F63-9DDA-6311E34D59AB}" destId="{D289C8E7-442B-4BEB-908C-92476F98F1B7}" srcOrd="0" destOrd="0" presId="urn:microsoft.com/office/officeart/2005/8/layout/arrow2"/>
    <dgm:cxn modelId="{ED1256D7-6D98-4186-9656-FBC670BA9833}" type="presOf" srcId="{1E314345-AF62-4878-AD41-9BF191E712A2}" destId="{81924DB5-1B63-4D8D-A858-F46991A04153}" srcOrd="0" destOrd="0" presId="urn:microsoft.com/office/officeart/2005/8/layout/arrow2"/>
    <dgm:cxn modelId="{D0E464F7-F1D0-4274-BDDF-1B3907BBCCFD}" srcId="{886B4C3A-03BD-4F2E-9D06-6BC6719DB924}" destId="{0A7997E4-EBE7-4541-847E-122E9910E50E}" srcOrd="0" destOrd="0" parTransId="{E22E0A62-A75B-46C5-BEEC-1837D1FA4BC2}" sibTransId="{CCB1FEE1-76F8-452B-88A5-7F78A6EF083E}"/>
    <dgm:cxn modelId="{BEBB1317-E7E2-494A-9402-DEEFC58AFDF4}" type="presOf" srcId="{0A7997E4-EBE7-4541-847E-122E9910E50E}" destId="{A1F22D24-B1D2-4891-B865-BF9A3122B2F6}" srcOrd="0" destOrd="0" presId="urn:microsoft.com/office/officeart/2005/8/layout/arrow2"/>
    <dgm:cxn modelId="{55EB67C2-48E6-4B4E-8BD7-EFF8727AACE1}" type="presOf" srcId="{6599C405-EE8F-4419-A1D4-09EE7CC53200}" destId="{64A1108D-84DD-4194-ADB7-F52247CC3477}" srcOrd="0" destOrd="0" presId="urn:microsoft.com/office/officeart/2005/8/layout/arrow2"/>
    <dgm:cxn modelId="{4F019EA1-7C22-468A-9239-69E423ABF5E4}" srcId="{886B4C3A-03BD-4F2E-9D06-6BC6719DB924}" destId="{3E0F10A3-A9B1-4F63-9DDA-6311E34D59AB}" srcOrd="1" destOrd="0" parTransId="{34FD8867-7535-4708-8402-079AB704BDCD}" sibTransId="{32641EC2-DE23-46C9-A17F-5D386A2D3A59}"/>
    <dgm:cxn modelId="{D4CE848E-B38F-4934-B116-0118E04D0722}" srcId="{886B4C3A-03BD-4F2E-9D06-6BC6719DB924}" destId="{6599C405-EE8F-4419-A1D4-09EE7CC53200}" srcOrd="3" destOrd="0" parTransId="{4846C098-F9A3-4B3F-B2F8-63414580F23F}" sibTransId="{12AE6617-82D8-4F18-B30E-BCF963E6AC63}"/>
    <dgm:cxn modelId="{5EDE69F4-6932-453F-A109-8E70558B7B3C}" srcId="{886B4C3A-03BD-4F2E-9D06-6BC6719DB924}" destId="{1E314345-AF62-4878-AD41-9BF191E712A2}" srcOrd="2" destOrd="0" parTransId="{53611E5A-8A59-4D4B-8A17-641F5593D645}" sibTransId="{1D93C32F-365B-44D5-A962-0BF7853678A2}"/>
    <dgm:cxn modelId="{A6AFE0E8-363C-4C3B-A729-01BAD992CA4F}" type="presParOf" srcId="{72B77D14-472B-45A7-A412-BE6B2F95D2D1}" destId="{DF9A3C6C-F5B3-439E-AEC4-0A6E7F1D8934}" srcOrd="0" destOrd="0" presId="urn:microsoft.com/office/officeart/2005/8/layout/arrow2"/>
    <dgm:cxn modelId="{43120D2B-D2AD-4DAC-808D-58A730E28088}" type="presParOf" srcId="{72B77D14-472B-45A7-A412-BE6B2F95D2D1}" destId="{1F922F22-E15C-4519-91F7-4C097960C927}" srcOrd="1" destOrd="0" presId="urn:microsoft.com/office/officeart/2005/8/layout/arrow2"/>
    <dgm:cxn modelId="{FCFE3D0D-3CB8-4923-A96C-E0DC864EEBDF}" type="presParOf" srcId="{1F922F22-E15C-4519-91F7-4C097960C927}" destId="{820C8A72-6917-46AE-BCBD-84C993F7B2D5}" srcOrd="0" destOrd="0" presId="urn:microsoft.com/office/officeart/2005/8/layout/arrow2"/>
    <dgm:cxn modelId="{5FC24AC4-8ACC-4FAB-950F-5E633B64B157}" type="presParOf" srcId="{1F922F22-E15C-4519-91F7-4C097960C927}" destId="{A1F22D24-B1D2-4891-B865-BF9A3122B2F6}" srcOrd="1" destOrd="0" presId="urn:microsoft.com/office/officeart/2005/8/layout/arrow2"/>
    <dgm:cxn modelId="{24944B45-11C1-4619-99EC-C359D8F018DF}" type="presParOf" srcId="{1F922F22-E15C-4519-91F7-4C097960C927}" destId="{0CD280B9-6396-4070-96E3-11923365F39F}" srcOrd="2" destOrd="0" presId="urn:microsoft.com/office/officeart/2005/8/layout/arrow2"/>
    <dgm:cxn modelId="{9EEC8ABD-D3F1-4E79-A052-D31D229EC53C}" type="presParOf" srcId="{1F922F22-E15C-4519-91F7-4C097960C927}" destId="{D289C8E7-442B-4BEB-908C-92476F98F1B7}" srcOrd="3" destOrd="0" presId="urn:microsoft.com/office/officeart/2005/8/layout/arrow2"/>
    <dgm:cxn modelId="{4AF7AF9D-9BC6-45C9-B9F3-48339A30FBD6}" type="presParOf" srcId="{1F922F22-E15C-4519-91F7-4C097960C927}" destId="{56E6DF83-CE1E-4AFC-B847-36972C17160F}" srcOrd="4" destOrd="0" presId="urn:microsoft.com/office/officeart/2005/8/layout/arrow2"/>
    <dgm:cxn modelId="{FE36736E-C62B-4327-A61B-D112EF5B79F6}" type="presParOf" srcId="{1F922F22-E15C-4519-91F7-4C097960C927}" destId="{81924DB5-1B63-4D8D-A858-F46991A04153}" srcOrd="5" destOrd="0" presId="urn:microsoft.com/office/officeart/2005/8/layout/arrow2"/>
    <dgm:cxn modelId="{EA4627DE-0BD2-41DB-94E6-A85C8D94629F}" type="presParOf" srcId="{1F922F22-E15C-4519-91F7-4C097960C927}" destId="{068E97F4-2D66-44C1-86B0-C75DB7FD9C99}" srcOrd="6" destOrd="0" presId="urn:microsoft.com/office/officeart/2005/8/layout/arrow2"/>
    <dgm:cxn modelId="{9E903A11-B707-4B56-80B4-121874FA49FF}" type="presParOf" srcId="{1F922F22-E15C-4519-91F7-4C097960C927}" destId="{64A1108D-84DD-4194-ADB7-F52247CC3477}"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65FBA1-8BDC-4C6C-B58F-DAD1EEB33D88}" type="doc">
      <dgm:prSet loTypeId="urn:microsoft.com/office/officeart/2009/3/layout/DescendingProcess" loCatId="process" qsTypeId="urn:microsoft.com/office/officeart/2005/8/quickstyle/3d4" qsCatId="3D" csTypeId="urn:microsoft.com/office/officeart/2005/8/colors/colorful2" csCatId="colorful" phldr="1"/>
      <dgm:spPr/>
      <dgm:t>
        <a:bodyPr/>
        <a:lstStyle/>
        <a:p>
          <a:endParaRPr lang="es-AR"/>
        </a:p>
      </dgm:t>
    </dgm:pt>
    <dgm:pt modelId="{055C1DDC-05E3-467A-8D0D-AB86B1059E45}">
      <dgm:prSet phldrT="[Texto]"/>
      <dgm:spPr/>
      <dgm:t>
        <a:bodyPr/>
        <a:lstStyle/>
        <a:p>
          <a:r>
            <a:rPr lang="es-AR" dirty="0" smtClean="0"/>
            <a:t>Recursos Humanos</a:t>
          </a:r>
          <a:endParaRPr lang="es-AR" dirty="0"/>
        </a:p>
      </dgm:t>
    </dgm:pt>
    <dgm:pt modelId="{CD11AA42-2976-4C37-B411-AC3D340D8437}" type="parTrans" cxnId="{A352590C-89DE-4BFC-B84F-06DE889488A2}">
      <dgm:prSet/>
      <dgm:spPr/>
      <dgm:t>
        <a:bodyPr/>
        <a:lstStyle/>
        <a:p>
          <a:endParaRPr lang="es-AR"/>
        </a:p>
      </dgm:t>
    </dgm:pt>
    <dgm:pt modelId="{E51D6A8F-450B-4F68-BE0B-721F0D5AF937}" type="sibTrans" cxnId="{A352590C-89DE-4BFC-B84F-06DE889488A2}">
      <dgm:prSet/>
      <dgm:spPr/>
      <dgm:t>
        <a:bodyPr/>
        <a:lstStyle/>
        <a:p>
          <a:endParaRPr lang="es-AR"/>
        </a:p>
      </dgm:t>
    </dgm:pt>
    <dgm:pt modelId="{74365D1E-40CC-4C20-B12E-7B33C4D46CD5}">
      <dgm:prSet phldrT="[Texto]"/>
      <dgm:spPr/>
      <dgm:t>
        <a:bodyPr/>
        <a:lstStyle/>
        <a:p>
          <a:r>
            <a:rPr lang="es-AR" dirty="0" smtClean="0"/>
            <a:t>Financiamiento</a:t>
          </a:r>
          <a:endParaRPr lang="es-AR" dirty="0"/>
        </a:p>
      </dgm:t>
    </dgm:pt>
    <dgm:pt modelId="{941ADF97-CC84-47DE-B2CD-8CFD47546305}" type="parTrans" cxnId="{782AB83F-D1C1-450B-B95C-B48939710253}">
      <dgm:prSet/>
      <dgm:spPr/>
      <dgm:t>
        <a:bodyPr/>
        <a:lstStyle/>
        <a:p>
          <a:endParaRPr lang="es-AR"/>
        </a:p>
      </dgm:t>
    </dgm:pt>
    <dgm:pt modelId="{730574FC-21B8-490D-A590-8C3600BEBCE7}" type="sibTrans" cxnId="{782AB83F-D1C1-450B-B95C-B48939710253}">
      <dgm:prSet/>
      <dgm:spPr/>
      <dgm:t>
        <a:bodyPr/>
        <a:lstStyle/>
        <a:p>
          <a:endParaRPr lang="es-AR"/>
        </a:p>
      </dgm:t>
    </dgm:pt>
    <dgm:pt modelId="{9C793AB0-4B8C-43AF-B038-D35623136E40}" type="pres">
      <dgm:prSet presAssocID="{BD65FBA1-8BDC-4C6C-B58F-DAD1EEB33D88}" presName="Name0" presStyleCnt="0">
        <dgm:presLayoutVars>
          <dgm:chMax val="7"/>
          <dgm:chPref val="5"/>
        </dgm:presLayoutVars>
      </dgm:prSet>
      <dgm:spPr/>
      <dgm:t>
        <a:bodyPr/>
        <a:lstStyle/>
        <a:p>
          <a:endParaRPr lang="es-ES"/>
        </a:p>
      </dgm:t>
    </dgm:pt>
    <dgm:pt modelId="{B756E6EE-6CF3-4231-8EC5-23BA393F0909}" type="pres">
      <dgm:prSet presAssocID="{BD65FBA1-8BDC-4C6C-B58F-DAD1EEB33D88}" presName="arrowNode" presStyleLbl="node1" presStyleIdx="0" presStyleCnt="1" custAng="19276929" custScaleX="95638" custScaleY="100000"/>
      <dgm:spPr/>
      <dgm:t>
        <a:bodyPr/>
        <a:lstStyle/>
        <a:p>
          <a:endParaRPr lang="es-ES"/>
        </a:p>
      </dgm:t>
    </dgm:pt>
    <dgm:pt modelId="{89125BE5-37A6-4DB8-AD36-CB7DDDEFDB60}" type="pres">
      <dgm:prSet presAssocID="{055C1DDC-05E3-467A-8D0D-AB86B1059E45}" presName="txNode1" presStyleLbl="revTx" presStyleIdx="0" presStyleCnt="2" custLinFactY="100000" custLinFactNeighborX="4791" custLinFactNeighborY="161210">
        <dgm:presLayoutVars>
          <dgm:bulletEnabled val="1"/>
        </dgm:presLayoutVars>
      </dgm:prSet>
      <dgm:spPr/>
      <dgm:t>
        <a:bodyPr/>
        <a:lstStyle/>
        <a:p>
          <a:endParaRPr lang="es-ES"/>
        </a:p>
      </dgm:t>
    </dgm:pt>
    <dgm:pt modelId="{2FA54B4F-0A54-43CD-B702-8CD8F1D61785}" type="pres">
      <dgm:prSet presAssocID="{74365D1E-40CC-4C20-B12E-7B33C4D46CD5}" presName="txNode2" presStyleLbl="revTx" presStyleIdx="1" presStyleCnt="2" custLinFactY="-100000" custLinFactNeighborX="-18595" custLinFactNeighborY="-103657">
        <dgm:presLayoutVars>
          <dgm:bulletEnabled val="1"/>
        </dgm:presLayoutVars>
      </dgm:prSet>
      <dgm:spPr/>
      <dgm:t>
        <a:bodyPr/>
        <a:lstStyle/>
        <a:p>
          <a:endParaRPr lang="es-ES"/>
        </a:p>
      </dgm:t>
    </dgm:pt>
  </dgm:ptLst>
  <dgm:cxnLst>
    <dgm:cxn modelId="{8C238937-A72F-4AC3-BD76-5A61D491082C}" type="presOf" srcId="{055C1DDC-05E3-467A-8D0D-AB86B1059E45}" destId="{89125BE5-37A6-4DB8-AD36-CB7DDDEFDB60}" srcOrd="0" destOrd="0" presId="urn:microsoft.com/office/officeart/2009/3/layout/DescendingProcess"/>
    <dgm:cxn modelId="{A352590C-89DE-4BFC-B84F-06DE889488A2}" srcId="{BD65FBA1-8BDC-4C6C-B58F-DAD1EEB33D88}" destId="{055C1DDC-05E3-467A-8D0D-AB86B1059E45}" srcOrd="0" destOrd="0" parTransId="{CD11AA42-2976-4C37-B411-AC3D340D8437}" sibTransId="{E51D6A8F-450B-4F68-BE0B-721F0D5AF937}"/>
    <dgm:cxn modelId="{782AB83F-D1C1-450B-B95C-B48939710253}" srcId="{BD65FBA1-8BDC-4C6C-B58F-DAD1EEB33D88}" destId="{74365D1E-40CC-4C20-B12E-7B33C4D46CD5}" srcOrd="1" destOrd="0" parTransId="{941ADF97-CC84-47DE-B2CD-8CFD47546305}" sibTransId="{730574FC-21B8-490D-A590-8C3600BEBCE7}"/>
    <dgm:cxn modelId="{24AB0F01-3E36-477C-BF80-DA088A090402}" type="presOf" srcId="{74365D1E-40CC-4C20-B12E-7B33C4D46CD5}" destId="{2FA54B4F-0A54-43CD-B702-8CD8F1D61785}" srcOrd="0" destOrd="0" presId="urn:microsoft.com/office/officeart/2009/3/layout/DescendingProcess"/>
    <dgm:cxn modelId="{1B47E457-FAE4-4F74-951F-794E4336EC09}" type="presOf" srcId="{BD65FBA1-8BDC-4C6C-B58F-DAD1EEB33D88}" destId="{9C793AB0-4B8C-43AF-B038-D35623136E40}" srcOrd="0" destOrd="0" presId="urn:microsoft.com/office/officeart/2009/3/layout/DescendingProcess"/>
    <dgm:cxn modelId="{B826D61B-2E7B-4560-A646-1D65B61AFAC4}" type="presParOf" srcId="{9C793AB0-4B8C-43AF-B038-D35623136E40}" destId="{B756E6EE-6CF3-4231-8EC5-23BA393F0909}" srcOrd="0" destOrd="0" presId="urn:microsoft.com/office/officeart/2009/3/layout/DescendingProcess"/>
    <dgm:cxn modelId="{8099702E-3C3B-44E1-9731-F5F73635F8E6}" type="presParOf" srcId="{9C793AB0-4B8C-43AF-B038-D35623136E40}" destId="{89125BE5-37A6-4DB8-AD36-CB7DDDEFDB60}" srcOrd="1" destOrd="0" presId="urn:microsoft.com/office/officeart/2009/3/layout/DescendingProcess"/>
    <dgm:cxn modelId="{6BFCD9B5-95FD-4F9D-A14D-CB3D9F32183E}" type="presParOf" srcId="{9C793AB0-4B8C-43AF-B038-D35623136E40}" destId="{2FA54B4F-0A54-43CD-B702-8CD8F1D61785}" srcOrd="2" destOrd="0" presId="urn:microsoft.com/office/officeart/2009/3/layout/Descending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C720FE-2693-43FB-9610-EAB86F806D33}" type="doc">
      <dgm:prSet loTypeId="urn:microsoft.com/office/officeart/2009/3/layout/IncreasingArrowsProcess" loCatId="process" qsTypeId="urn:microsoft.com/office/officeart/2005/8/quickstyle/simple1" qsCatId="simple" csTypeId="urn:microsoft.com/office/officeart/2005/8/colors/colorful4" csCatId="colorful" phldr="1"/>
      <dgm:spPr/>
      <dgm:t>
        <a:bodyPr/>
        <a:lstStyle/>
        <a:p>
          <a:endParaRPr lang="es-US"/>
        </a:p>
      </dgm:t>
    </dgm:pt>
    <dgm:pt modelId="{2C94E58B-FF9B-4D9C-9384-8D94E8EF4C45}">
      <dgm:prSet phldrT="[Texto]" custT="1"/>
      <dgm:spPr/>
      <dgm:t>
        <a:bodyPr/>
        <a:lstStyle/>
        <a:p>
          <a:r>
            <a:rPr lang="es-US" sz="3600" dirty="0" smtClean="0"/>
            <a:t>Modelos Globales</a:t>
          </a:r>
          <a:endParaRPr lang="es-US" sz="3600" dirty="0"/>
        </a:p>
      </dgm:t>
    </dgm:pt>
    <dgm:pt modelId="{B385BA87-F755-4098-BED7-1B1F9FA47D51}" type="parTrans" cxnId="{085644C1-5C4E-457A-8010-1A7FD4E6E698}">
      <dgm:prSet/>
      <dgm:spPr/>
      <dgm:t>
        <a:bodyPr/>
        <a:lstStyle/>
        <a:p>
          <a:endParaRPr lang="es-US"/>
        </a:p>
      </dgm:t>
    </dgm:pt>
    <dgm:pt modelId="{3F2A24B1-D394-41F5-AA1A-B99974573651}" type="sibTrans" cxnId="{085644C1-5C4E-457A-8010-1A7FD4E6E698}">
      <dgm:prSet/>
      <dgm:spPr/>
      <dgm:t>
        <a:bodyPr/>
        <a:lstStyle/>
        <a:p>
          <a:endParaRPr lang="es-US"/>
        </a:p>
      </dgm:t>
    </dgm:pt>
    <dgm:pt modelId="{C67C9E60-761D-494A-BDA6-AA7DD1D3F92E}">
      <dgm:prSet phldrT="[Texto]" custT="1"/>
      <dgm:spPr/>
      <dgm:t>
        <a:bodyPr/>
        <a:lstStyle/>
        <a:p>
          <a:r>
            <a:rPr lang="es-US" sz="3600" dirty="0" smtClean="0"/>
            <a:t>Satélites e  </a:t>
          </a:r>
          <a:r>
            <a:rPr lang="es-US" sz="3600" dirty="0" err="1" smtClean="0"/>
            <a:t>instrum</a:t>
          </a:r>
          <a:r>
            <a:rPr lang="es-US" sz="3600" dirty="0" smtClean="0"/>
            <a:t>.</a:t>
          </a:r>
          <a:endParaRPr lang="es-US" sz="3600" dirty="0"/>
        </a:p>
      </dgm:t>
    </dgm:pt>
    <dgm:pt modelId="{BF9445B3-C072-41E9-88CF-8869CFBD46F6}" type="parTrans" cxnId="{19580FAC-1F73-42CD-8290-1CC8687900A3}">
      <dgm:prSet/>
      <dgm:spPr/>
      <dgm:t>
        <a:bodyPr/>
        <a:lstStyle/>
        <a:p>
          <a:endParaRPr lang="es-US"/>
        </a:p>
      </dgm:t>
    </dgm:pt>
    <dgm:pt modelId="{3AA44606-F93C-4A86-91AD-7141356159CF}" type="sibTrans" cxnId="{19580FAC-1F73-42CD-8290-1CC8687900A3}">
      <dgm:prSet/>
      <dgm:spPr/>
      <dgm:t>
        <a:bodyPr/>
        <a:lstStyle/>
        <a:p>
          <a:endParaRPr lang="es-US"/>
        </a:p>
      </dgm:t>
    </dgm:pt>
    <dgm:pt modelId="{E8A0C3F6-1D6A-45EC-A563-EA7D7391080D}">
      <dgm:prSet phldrT="[Texto]" custT="1"/>
      <dgm:spPr/>
      <dgm:t>
        <a:bodyPr/>
        <a:lstStyle/>
        <a:p>
          <a:r>
            <a:rPr lang="es-US" sz="3600" dirty="0" err="1" smtClean="0"/>
            <a:t>TIc</a:t>
          </a:r>
          <a:endParaRPr lang="es-US" sz="3600" dirty="0"/>
        </a:p>
      </dgm:t>
    </dgm:pt>
    <dgm:pt modelId="{FC6C2A7C-FB7F-471D-857B-1014E4C086E2}" type="parTrans" cxnId="{3F46B8B3-D2D1-4023-A881-FB0CA400E8DB}">
      <dgm:prSet/>
      <dgm:spPr/>
      <dgm:t>
        <a:bodyPr/>
        <a:lstStyle/>
        <a:p>
          <a:endParaRPr lang="es-US"/>
        </a:p>
      </dgm:t>
    </dgm:pt>
    <dgm:pt modelId="{550DBD2D-EDBB-4279-AFA9-CBA62FD16831}" type="sibTrans" cxnId="{3F46B8B3-D2D1-4023-A881-FB0CA400E8DB}">
      <dgm:prSet/>
      <dgm:spPr/>
      <dgm:t>
        <a:bodyPr/>
        <a:lstStyle/>
        <a:p>
          <a:endParaRPr lang="es-US"/>
        </a:p>
      </dgm:t>
    </dgm:pt>
    <dgm:pt modelId="{CC53A027-6EF4-48C9-8282-BC92AFF3D600}">
      <dgm:prSet phldrT="[Texto]" custT="1"/>
      <dgm:spPr/>
      <dgm:t>
        <a:bodyPr/>
        <a:lstStyle/>
        <a:p>
          <a:r>
            <a:rPr lang="es-US" sz="3600" dirty="0" smtClean="0"/>
            <a:t>Ciencia</a:t>
          </a:r>
          <a:endParaRPr lang="es-US" sz="3600" dirty="0"/>
        </a:p>
      </dgm:t>
    </dgm:pt>
    <dgm:pt modelId="{6260E700-D7A0-4837-90D2-95030CC180E2}" type="parTrans" cxnId="{A78F23EF-E863-4280-8CE6-0865EA2D976C}">
      <dgm:prSet/>
      <dgm:spPr/>
      <dgm:t>
        <a:bodyPr/>
        <a:lstStyle/>
        <a:p>
          <a:endParaRPr lang="es-US"/>
        </a:p>
      </dgm:t>
    </dgm:pt>
    <dgm:pt modelId="{64F5E242-ADA4-4345-8FB6-CA9D84C3CA89}" type="sibTrans" cxnId="{A78F23EF-E863-4280-8CE6-0865EA2D976C}">
      <dgm:prSet/>
      <dgm:spPr/>
      <dgm:t>
        <a:bodyPr/>
        <a:lstStyle/>
        <a:p>
          <a:endParaRPr lang="es-US"/>
        </a:p>
      </dgm:t>
    </dgm:pt>
    <dgm:pt modelId="{15925040-590A-45F1-82F7-3DFB18F33AE0}" type="pres">
      <dgm:prSet presAssocID="{4BC720FE-2693-43FB-9610-EAB86F806D33}" presName="Name0" presStyleCnt="0">
        <dgm:presLayoutVars>
          <dgm:chMax val="5"/>
          <dgm:chPref val="5"/>
          <dgm:dir/>
          <dgm:animLvl val="lvl"/>
        </dgm:presLayoutVars>
      </dgm:prSet>
      <dgm:spPr/>
      <dgm:t>
        <a:bodyPr/>
        <a:lstStyle/>
        <a:p>
          <a:endParaRPr lang="es-US"/>
        </a:p>
      </dgm:t>
    </dgm:pt>
    <dgm:pt modelId="{A2BD34CC-1DC5-4933-82BA-75EF8CF2AE9C}" type="pres">
      <dgm:prSet presAssocID="{CC53A027-6EF4-48C9-8282-BC92AFF3D600}" presName="parentText1" presStyleLbl="node1" presStyleIdx="0" presStyleCnt="4">
        <dgm:presLayoutVars>
          <dgm:chMax/>
          <dgm:chPref val="3"/>
          <dgm:bulletEnabled val="1"/>
        </dgm:presLayoutVars>
      </dgm:prSet>
      <dgm:spPr/>
      <dgm:t>
        <a:bodyPr/>
        <a:lstStyle/>
        <a:p>
          <a:endParaRPr lang="es-US"/>
        </a:p>
      </dgm:t>
    </dgm:pt>
    <dgm:pt modelId="{652327C1-67EE-4F10-917D-63E024FCA8D7}" type="pres">
      <dgm:prSet presAssocID="{2C94E58B-FF9B-4D9C-9384-8D94E8EF4C45}" presName="parentText2" presStyleLbl="node1" presStyleIdx="1" presStyleCnt="4">
        <dgm:presLayoutVars>
          <dgm:chMax/>
          <dgm:chPref val="3"/>
          <dgm:bulletEnabled val="1"/>
        </dgm:presLayoutVars>
      </dgm:prSet>
      <dgm:spPr/>
      <dgm:t>
        <a:bodyPr/>
        <a:lstStyle/>
        <a:p>
          <a:endParaRPr lang="es-US"/>
        </a:p>
      </dgm:t>
    </dgm:pt>
    <dgm:pt modelId="{3991E2D1-F44F-42D5-ACCF-D216C02DA539}" type="pres">
      <dgm:prSet presAssocID="{C67C9E60-761D-494A-BDA6-AA7DD1D3F92E}" presName="parentText3" presStyleLbl="node1" presStyleIdx="2" presStyleCnt="4">
        <dgm:presLayoutVars>
          <dgm:chMax/>
          <dgm:chPref val="3"/>
          <dgm:bulletEnabled val="1"/>
        </dgm:presLayoutVars>
      </dgm:prSet>
      <dgm:spPr/>
      <dgm:t>
        <a:bodyPr/>
        <a:lstStyle/>
        <a:p>
          <a:endParaRPr lang="es-US"/>
        </a:p>
      </dgm:t>
    </dgm:pt>
    <dgm:pt modelId="{C3508A14-2779-47EC-946D-A9D97641050F}" type="pres">
      <dgm:prSet presAssocID="{E8A0C3F6-1D6A-45EC-A563-EA7D7391080D}" presName="parentText4" presStyleLbl="node1" presStyleIdx="3" presStyleCnt="4">
        <dgm:presLayoutVars>
          <dgm:chMax/>
          <dgm:chPref val="3"/>
          <dgm:bulletEnabled val="1"/>
        </dgm:presLayoutVars>
      </dgm:prSet>
      <dgm:spPr/>
      <dgm:t>
        <a:bodyPr/>
        <a:lstStyle/>
        <a:p>
          <a:endParaRPr lang="es-US"/>
        </a:p>
      </dgm:t>
    </dgm:pt>
  </dgm:ptLst>
  <dgm:cxnLst>
    <dgm:cxn modelId="{0232A003-7D3A-480D-8129-B5A496AE110C}" type="presOf" srcId="{E8A0C3F6-1D6A-45EC-A563-EA7D7391080D}" destId="{C3508A14-2779-47EC-946D-A9D97641050F}" srcOrd="0" destOrd="0" presId="urn:microsoft.com/office/officeart/2009/3/layout/IncreasingArrowsProcess"/>
    <dgm:cxn modelId="{94400779-45AD-41E5-8BBD-FD9FDACA21B8}" type="presOf" srcId="{4BC720FE-2693-43FB-9610-EAB86F806D33}" destId="{15925040-590A-45F1-82F7-3DFB18F33AE0}" srcOrd="0" destOrd="0" presId="urn:microsoft.com/office/officeart/2009/3/layout/IncreasingArrowsProcess"/>
    <dgm:cxn modelId="{3F46B8B3-D2D1-4023-A881-FB0CA400E8DB}" srcId="{4BC720FE-2693-43FB-9610-EAB86F806D33}" destId="{E8A0C3F6-1D6A-45EC-A563-EA7D7391080D}" srcOrd="3" destOrd="0" parTransId="{FC6C2A7C-FB7F-471D-857B-1014E4C086E2}" sibTransId="{550DBD2D-EDBB-4279-AFA9-CBA62FD16831}"/>
    <dgm:cxn modelId="{19580FAC-1F73-42CD-8290-1CC8687900A3}" srcId="{4BC720FE-2693-43FB-9610-EAB86F806D33}" destId="{C67C9E60-761D-494A-BDA6-AA7DD1D3F92E}" srcOrd="2" destOrd="0" parTransId="{BF9445B3-C072-41E9-88CF-8869CFBD46F6}" sibTransId="{3AA44606-F93C-4A86-91AD-7141356159CF}"/>
    <dgm:cxn modelId="{E5BE05DE-B875-4040-9681-36256D6C876F}" type="presOf" srcId="{2C94E58B-FF9B-4D9C-9384-8D94E8EF4C45}" destId="{652327C1-67EE-4F10-917D-63E024FCA8D7}" srcOrd="0" destOrd="0" presId="urn:microsoft.com/office/officeart/2009/3/layout/IncreasingArrowsProcess"/>
    <dgm:cxn modelId="{085644C1-5C4E-457A-8010-1A7FD4E6E698}" srcId="{4BC720FE-2693-43FB-9610-EAB86F806D33}" destId="{2C94E58B-FF9B-4D9C-9384-8D94E8EF4C45}" srcOrd="1" destOrd="0" parTransId="{B385BA87-F755-4098-BED7-1B1F9FA47D51}" sibTransId="{3F2A24B1-D394-41F5-AA1A-B99974573651}"/>
    <dgm:cxn modelId="{A78F23EF-E863-4280-8CE6-0865EA2D976C}" srcId="{4BC720FE-2693-43FB-9610-EAB86F806D33}" destId="{CC53A027-6EF4-48C9-8282-BC92AFF3D600}" srcOrd="0" destOrd="0" parTransId="{6260E700-D7A0-4837-90D2-95030CC180E2}" sibTransId="{64F5E242-ADA4-4345-8FB6-CA9D84C3CA89}"/>
    <dgm:cxn modelId="{561ADD59-A3EB-4F17-8BE4-C4A6858D9D32}" type="presOf" srcId="{CC53A027-6EF4-48C9-8282-BC92AFF3D600}" destId="{A2BD34CC-1DC5-4933-82BA-75EF8CF2AE9C}" srcOrd="0" destOrd="0" presId="urn:microsoft.com/office/officeart/2009/3/layout/IncreasingArrowsProcess"/>
    <dgm:cxn modelId="{40D95B0C-C141-453B-8A38-21BFAEA4D6AA}" type="presOf" srcId="{C67C9E60-761D-494A-BDA6-AA7DD1D3F92E}" destId="{3991E2D1-F44F-42D5-ACCF-D216C02DA539}" srcOrd="0" destOrd="0" presId="urn:microsoft.com/office/officeart/2009/3/layout/IncreasingArrowsProcess"/>
    <dgm:cxn modelId="{95D6C842-3083-459A-BCFD-0002DA0715ED}" type="presParOf" srcId="{15925040-590A-45F1-82F7-3DFB18F33AE0}" destId="{A2BD34CC-1DC5-4933-82BA-75EF8CF2AE9C}" srcOrd="0" destOrd="0" presId="urn:microsoft.com/office/officeart/2009/3/layout/IncreasingArrowsProcess"/>
    <dgm:cxn modelId="{30C73279-E176-4271-A124-C74DEDB2CDFA}" type="presParOf" srcId="{15925040-590A-45F1-82F7-3DFB18F33AE0}" destId="{652327C1-67EE-4F10-917D-63E024FCA8D7}" srcOrd="1" destOrd="0" presId="urn:microsoft.com/office/officeart/2009/3/layout/IncreasingArrowsProcess"/>
    <dgm:cxn modelId="{983F27A4-75C4-454D-93C5-D4377A49620A}" type="presParOf" srcId="{15925040-590A-45F1-82F7-3DFB18F33AE0}" destId="{3991E2D1-F44F-42D5-ACCF-D216C02DA539}" srcOrd="2" destOrd="0" presId="urn:microsoft.com/office/officeart/2009/3/layout/IncreasingArrowsProcess"/>
    <dgm:cxn modelId="{F8953D02-3573-4654-8650-FCE93B932B15}" type="presParOf" srcId="{15925040-590A-45F1-82F7-3DFB18F33AE0}" destId="{C3508A14-2779-47EC-946D-A9D97641050F}" srcOrd="3"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C720FE-2693-43FB-9610-EAB86F806D33}" type="doc">
      <dgm:prSet loTypeId="urn:microsoft.com/office/officeart/2009/3/layout/IncreasingArrowsProcess" loCatId="process" qsTypeId="urn:microsoft.com/office/officeart/2005/8/quickstyle/simple1" qsCatId="simple" csTypeId="urn:microsoft.com/office/officeart/2005/8/colors/colorful4" csCatId="colorful" phldr="1"/>
      <dgm:spPr/>
      <dgm:t>
        <a:bodyPr/>
        <a:lstStyle/>
        <a:p>
          <a:endParaRPr lang="es-US"/>
        </a:p>
      </dgm:t>
    </dgm:pt>
    <dgm:pt modelId="{2C94E58B-FF9B-4D9C-9384-8D94E8EF4C45}">
      <dgm:prSet phldrT="[Texto]" custT="1"/>
      <dgm:spPr/>
      <dgm:t>
        <a:bodyPr/>
        <a:lstStyle/>
        <a:p>
          <a:r>
            <a:rPr lang="es-US" sz="3600" dirty="0" smtClean="0"/>
            <a:t>Modelos Regionales</a:t>
          </a:r>
          <a:endParaRPr lang="es-US" sz="3600" dirty="0"/>
        </a:p>
      </dgm:t>
    </dgm:pt>
    <dgm:pt modelId="{B385BA87-F755-4098-BED7-1B1F9FA47D51}" type="parTrans" cxnId="{085644C1-5C4E-457A-8010-1A7FD4E6E698}">
      <dgm:prSet/>
      <dgm:spPr/>
      <dgm:t>
        <a:bodyPr/>
        <a:lstStyle/>
        <a:p>
          <a:endParaRPr lang="es-US"/>
        </a:p>
      </dgm:t>
    </dgm:pt>
    <dgm:pt modelId="{3F2A24B1-D394-41F5-AA1A-B99974573651}" type="sibTrans" cxnId="{085644C1-5C4E-457A-8010-1A7FD4E6E698}">
      <dgm:prSet/>
      <dgm:spPr/>
      <dgm:t>
        <a:bodyPr/>
        <a:lstStyle/>
        <a:p>
          <a:endParaRPr lang="es-US"/>
        </a:p>
      </dgm:t>
    </dgm:pt>
    <dgm:pt modelId="{C67C9E60-761D-494A-BDA6-AA7DD1D3F92E}">
      <dgm:prSet phldrT="[Texto]" custT="1"/>
      <dgm:spPr/>
      <dgm:t>
        <a:bodyPr/>
        <a:lstStyle/>
        <a:p>
          <a:r>
            <a:rPr lang="es-US" sz="3600" dirty="0" smtClean="0"/>
            <a:t>Instrumental</a:t>
          </a:r>
          <a:endParaRPr lang="es-US" sz="3600" dirty="0"/>
        </a:p>
      </dgm:t>
    </dgm:pt>
    <dgm:pt modelId="{BF9445B3-C072-41E9-88CF-8869CFBD46F6}" type="parTrans" cxnId="{19580FAC-1F73-42CD-8290-1CC8687900A3}">
      <dgm:prSet/>
      <dgm:spPr/>
      <dgm:t>
        <a:bodyPr/>
        <a:lstStyle/>
        <a:p>
          <a:endParaRPr lang="es-US"/>
        </a:p>
      </dgm:t>
    </dgm:pt>
    <dgm:pt modelId="{3AA44606-F93C-4A86-91AD-7141356159CF}" type="sibTrans" cxnId="{19580FAC-1F73-42CD-8290-1CC8687900A3}">
      <dgm:prSet/>
      <dgm:spPr/>
      <dgm:t>
        <a:bodyPr/>
        <a:lstStyle/>
        <a:p>
          <a:endParaRPr lang="es-US"/>
        </a:p>
      </dgm:t>
    </dgm:pt>
    <dgm:pt modelId="{E8A0C3F6-1D6A-45EC-A563-EA7D7391080D}">
      <dgm:prSet phldrT="[Texto]" custT="1"/>
      <dgm:spPr/>
      <dgm:t>
        <a:bodyPr/>
        <a:lstStyle/>
        <a:p>
          <a:r>
            <a:rPr lang="es-US" sz="3600" dirty="0" err="1" smtClean="0"/>
            <a:t>TIc</a:t>
          </a:r>
          <a:endParaRPr lang="es-US" sz="3600" dirty="0"/>
        </a:p>
      </dgm:t>
    </dgm:pt>
    <dgm:pt modelId="{FC6C2A7C-FB7F-471D-857B-1014E4C086E2}" type="parTrans" cxnId="{3F46B8B3-D2D1-4023-A881-FB0CA400E8DB}">
      <dgm:prSet/>
      <dgm:spPr/>
      <dgm:t>
        <a:bodyPr/>
        <a:lstStyle/>
        <a:p>
          <a:endParaRPr lang="es-US"/>
        </a:p>
      </dgm:t>
    </dgm:pt>
    <dgm:pt modelId="{550DBD2D-EDBB-4279-AFA9-CBA62FD16831}" type="sibTrans" cxnId="{3F46B8B3-D2D1-4023-A881-FB0CA400E8DB}">
      <dgm:prSet/>
      <dgm:spPr/>
      <dgm:t>
        <a:bodyPr/>
        <a:lstStyle/>
        <a:p>
          <a:endParaRPr lang="es-US"/>
        </a:p>
      </dgm:t>
    </dgm:pt>
    <dgm:pt modelId="{CC53A027-6EF4-48C9-8282-BC92AFF3D600}">
      <dgm:prSet phldrT="[Texto]" custT="1"/>
      <dgm:spPr/>
      <dgm:t>
        <a:bodyPr/>
        <a:lstStyle/>
        <a:p>
          <a:r>
            <a:rPr lang="es-US" sz="3600" dirty="0" smtClean="0"/>
            <a:t>Ciencia</a:t>
          </a:r>
          <a:endParaRPr lang="es-US" sz="3600" dirty="0"/>
        </a:p>
      </dgm:t>
    </dgm:pt>
    <dgm:pt modelId="{6260E700-D7A0-4837-90D2-95030CC180E2}" type="parTrans" cxnId="{A78F23EF-E863-4280-8CE6-0865EA2D976C}">
      <dgm:prSet/>
      <dgm:spPr/>
      <dgm:t>
        <a:bodyPr/>
        <a:lstStyle/>
        <a:p>
          <a:endParaRPr lang="es-US"/>
        </a:p>
      </dgm:t>
    </dgm:pt>
    <dgm:pt modelId="{64F5E242-ADA4-4345-8FB6-CA9D84C3CA89}" type="sibTrans" cxnId="{A78F23EF-E863-4280-8CE6-0865EA2D976C}">
      <dgm:prSet/>
      <dgm:spPr/>
      <dgm:t>
        <a:bodyPr/>
        <a:lstStyle/>
        <a:p>
          <a:endParaRPr lang="es-US"/>
        </a:p>
      </dgm:t>
    </dgm:pt>
    <dgm:pt modelId="{15925040-590A-45F1-82F7-3DFB18F33AE0}" type="pres">
      <dgm:prSet presAssocID="{4BC720FE-2693-43FB-9610-EAB86F806D33}" presName="Name0" presStyleCnt="0">
        <dgm:presLayoutVars>
          <dgm:chMax val="5"/>
          <dgm:chPref val="5"/>
          <dgm:dir/>
          <dgm:animLvl val="lvl"/>
        </dgm:presLayoutVars>
      </dgm:prSet>
      <dgm:spPr/>
      <dgm:t>
        <a:bodyPr/>
        <a:lstStyle/>
        <a:p>
          <a:endParaRPr lang="es-US"/>
        </a:p>
      </dgm:t>
    </dgm:pt>
    <dgm:pt modelId="{A2BD34CC-1DC5-4933-82BA-75EF8CF2AE9C}" type="pres">
      <dgm:prSet presAssocID="{CC53A027-6EF4-48C9-8282-BC92AFF3D600}" presName="parentText1" presStyleLbl="node1" presStyleIdx="0" presStyleCnt="4">
        <dgm:presLayoutVars>
          <dgm:chMax/>
          <dgm:chPref val="3"/>
          <dgm:bulletEnabled val="1"/>
        </dgm:presLayoutVars>
      </dgm:prSet>
      <dgm:spPr/>
      <dgm:t>
        <a:bodyPr/>
        <a:lstStyle/>
        <a:p>
          <a:endParaRPr lang="es-US"/>
        </a:p>
      </dgm:t>
    </dgm:pt>
    <dgm:pt modelId="{652327C1-67EE-4F10-917D-63E024FCA8D7}" type="pres">
      <dgm:prSet presAssocID="{2C94E58B-FF9B-4D9C-9384-8D94E8EF4C45}" presName="parentText2" presStyleLbl="node1" presStyleIdx="1" presStyleCnt="4">
        <dgm:presLayoutVars>
          <dgm:chMax/>
          <dgm:chPref val="3"/>
          <dgm:bulletEnabled val="1"/>
        </dgm:presLayoutVars>
      </dgm:prSet>
      <dgm:spPr/>
      <dgm:t>
        <a:bodyPr/>
        <a:lstStyle/>
        <a:p>
          <a:endParaRPr lang="es-US"/>
        </a:p>
      </dgm:t>
    </dgm:pt>
    <dgm:pt modelId="{3991E2D1-F44F-42D5-ACCF-D216C02DA539}" type="pres">
      <dgm:prSet presAssocID="{C67C9E60-761D-494A-BDA6-AA7DD1D3F92E}" presName="parentText3" presStyleLbl="node1" presStyleIdx="2" presStyleCnt="4">
        <dgm:presLayoutVars>
          <dgm:chMax/>
          <dgm:chPref val="3"/>
          <dgm:bulletEnabled val="1"/>
        </dgm:presLayoutVars>
      </dgm:prSet>
      <dgm:spPr/>
      <dgm:t>
        <a:bodyPr/>
        <a:lstStyle/>
        <a:p>
          <a:endParaRPr lang="es-US"/>
        </a:p>
      </dgm:t>
    </dgm:pt>
    <dgm:pt modelId="{C3508A14-2779-47EC-946D-A9D97641050F}" type="pres">
      <dgm:prSet presAssocID="{E8A0C3F6-1D6A-45EC-A563-EA7D7391080D}" presName="parentText4" presStyleLbl="node1" presStyleIdx="3" presStyleCnt="4">
        <dgm:presLayoutVars>
          <dgm:chMax/>
          <dgm:chPref val="3"/>
          <dgm:bulletEnabled val="1"/>
        </dgm:presLayoutVars>
      </dgm:prSet>
      <dgm:spPr/>
      <dgm:t>
        <a:bodyPr/>
        <a:lstStyle/>
        <a:p>
          <a:endParaRPr lang="es-US"/>
        </a:p>
      </dgm:t>
    </dgm:pt>
  </dgm:ptLst>
  <dgm:cxnLst>
    <dgm:cxn modelId="{860AD704-E1FD-4B08-86C7-87BD4755DEE5}" type="presOf" srcId="{2C94E58B-FF9B-4D9C-9384-8D94E8EF4C45}" destId="{652327C1-67EE-4F10-917D-63E024FCA8D7}" srcOrd="0" destOrd="0" presId="urn:microsoft.com/office/officeart/2009/3/layout/IncreasingArrowsProcess"/>
    <dgm:cxn modelId="{A78F23EF-E863-4280-8CE6-0865EA2D976C}" srcId="{4BC720FE-2693-43FB-9610-EAB86F806D33}" destId="{CC53A027-6EF4-48C9-8282-BC92AFF3D600}" srcOrd="0" destOrd="0" parTransId="{6260E700-D7A0-4837-90D2-95030CC180E2}" sibTransId="{64F5E242-ADA4-4345-8FB6-CA9D84C3CA89}"/>
    <dgm:cxn modelId="{71DDA18C-4408-42E6-AA6C-1374F1BE0178}" type="presOf" srcId="{CC53A027-6EF4-48C9-8282-BC92AFF3D600}" destId="{A2BD34CC-1DC5-4933-82BA-75EF8CF2AE9C}" srcOrd="0" destOrd="0" presId="urn:microsoft.com/office/officeart/2009/3/layout/IncreasingArrowsProcess"/>
    <dgm:cxn modelId="{3F46B8B3-D2D1-4023-A881-FB0CA400E8DB}" srcId="{4BC720FE-2693-43FB-9610-EAB86F806D33}" destId="{E8A0C3F6-1D6A-45EC-A563-EA7D7391080D}" srcOrd="3" destOrd="0" parTransId="{FC6C2A7C-FB7F-471D-857B-1014E4C086E2}" sibTransId="{550DBD2D-EDBB-4279-AFA9-CBA62FD16831}"/>
    <dgm:cxn modelId="{2759A962-D875-4DD3-8769-E84AF6B77AB7}" type="presOf" srcId="{C67C9E60-761D-494A-BDA6-AA7DD1D3F92E}" destId="{3991E2D1-F44F-42D5-ACCF-D216C02DA539}" srcOrd="0" destOrd="0" presId="urn:microsoft.com/office/officeart/2009/3/layout/IncreasingArrowsProcess"/>
    <dgm:cxn modelId="{B886A995-6847-4EA3-A2A1-979F92103050}" type="presOf" srcId="{E8A0C3F6-1D6A-45EC-A563-EA7D7391080D}" destId="{C3508A14-2779-47EC-946D-A9D97641050F}" srcOrd="0" destOrd="0" presId="urn:microsoft.com/office/officeart/2009/3/layout/IncreasingArrowsProcess"/>
    <dgm:cxn modelId="{085644C1-5C4E-457A-8010-1A7FD4E6E698}" srcId="{4BC720FE-2693-43FB-9610-EAB86F806D33}" destId="{2C94E58B-FF9B-4D9C-9384-8D94E8EF4C45}" srcOrd="1" destOrd="0" parTransId="{B385BA87-F755-4098-BED7-1B1F9FA47D51}" sibTransId="{3F2A24B1-D394-41F5-AA1A-B99974573651}"/>
    <dgm:cxn modelId="{19580FAC-1F73-42CD-8290-1CC8687900A3}" srcId="{4BC720FE-2693-43FB-9610-EAB86F806D33}" destId="{C67C9E60-761D-494A-BDA6-AA7DD1D3F92E}" srcOrd="2" destOrd="0" parTransId="{BF9445B3-C072-41E9-88CF-8869CFBD46F6}" sibTransId="{3AA44606-F93C-4A86-91AD-7141356159CF}"/>
    <dgm:cxn modelId="{CD84A899-733A-4B97-BB1D-F0C86AECD459}" type="presOf" srcId="{4BC720FE-2693-43FB-9610-EAB86F806D33}" destId="{15925040-590A-45F1-82F7-3DFB18F33AE0}" srcOrd="0" destOrd="0" presId="urn:microsoft.com/office/officeart/2009/3/layout/IncreasingArrowsProcess"/>
    <dgm:cxn modelId="{C747094B-657C-4AB0-B5E3-C839EED80DD0}" type="presParOf" srcId="{15925040-590A-45F1-82F7-3DFB18F33AE0}" destId="{A2BD34CC-1DC5-4933-82BA-75EF8CF2AE9C}" srcOrd="0" destOrd="0" presId="urn:microsoft.com/office/officeart/2009/3/layout/IncreasingArrowsProcess"/>
    <dgm:cxn modelId="{D6344605-E8A9-4199-A27C-849FC0C98756}" type="presParOf" srcId="{15925040-590A-45F1-82F7-3DFB18F33AE0}" destId="{652327C1-67EE-4F10-917D-63E024FCA8D7}" srcOrd="1" destOrd="0" presId="urn:microsoft.com/office/officeart/2009/3/layout/IncreasingArrowsProcess"/>
    <dgm:cxn modelId="{182504C8-21F0-4CB7-B626-27E73B19B784}" type="presParOf" srcId="{15925040-590A-45F1-82F7-3DFB18F33AE0}" destId="{3991E2D1-F44F-42D5-ACCF-D216C02DA539}" srcOrd="2" destOrd="0" presId="urn:microsoft.com/office/officeart/2009/3/layout/IncreasingArrowsProcess"/>
    <dgm:cxn modelId="{FAD4340B-3634-401D-ABEF-1EB410728254}" type="presParOf" srcId="{15925040-590A-45F1-82F7-3DFB18F33AE0}" destId="{C3508A14-2779-47EC-946D-A9D97641050F}" srcOrd="3"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7D9CDB-77EA-495C-BA5C-5A54C1CE98EB}" type="doc">
      <dgm:prSet loTypeId="urn:microsoft.com/office/officeart/2008/layout/AlternatingHexagons" loCatId="list" qsTypeId="urn:microsoft.com/office/officeart/2005/8/quickstyle/simple1" qsCatId="simple" csTypeId="urn:microsoft.com/office/officeart/2005/8/colors/colorful3" csCatId="colorful" phldr="1"/>
      <dgm:spPr/>
    </dgm:pt>
    <dgm:pt modelId="{85141FED-30E4-48A9-BCB5-7F43E25B3517}">
      <dgm:prSet phldrT="[Texto]"/>
      <dgm:spPr/>
      <dgm:t>
        <a:bodyPr/>
        <a:lstStyle/>
        <a:p>
          <a:r>
            <a:rPr lang="es-ES" dirty="0" smtClean="0"/>
            <a:t>Monitoreo</a:t>
          </a:r>
          <a:endParaRPr lang="es-AR" dirty="0"/>
        </a:p>
      </dgm:t>
    </dgm:pt>
    <dgm:pt modelId="{5CFFA1DC-572E-4991-9C45-F39391808EF1}" type="parTrans" cxnId="{55F4D1B2-D80A-408A-B142-B21C78068808}">
      <dgm:prSet/>
      <dgm:spPr/>
      <dgm:t>
        <a:bodyPr/>
        <a:lstStyle/>
        <a:p>
          <a:endParaRPr lang="es-AR"/>
        </a:p>
      </dgm:t>
    </dgm:pt>
    <dgm:pt modelId="{A2320214-9A56-48C0-BC61-185F58DC1536}" type="sibTrans" cxnId="{55F4D1B2-D80A-408A-B142-B21C78068808}">
      <dgm:prSet/>
      <dgm:spPr/>
      <dgm:t>
        <a:bodyPr/>
        <a:lstStyle/>
        <a:p>
          <a:r>
            <a:rPr lang="es-ES" dirty="0" smtClean="0"/>
            <a:t>SINAGIR</a:t>
          </a:r>
          <a:endParaRPr lang="es-AR" dirty="0"/>
        </a:p>
      </dgm:t>
    </dgm:pt>
    <dgm:pt modelId="{CB6DF87F-F3E9-4AE4-8A66-B9C23DE617CB}">
      <dgm:prSet phldrT="[Texto]"/>
      <dgm:spPr/>
      <dgm:t>
        <a:bodyPr/>
        <a:lstStyle/>
        <a:p>
          <a:r>
            <a:rPr lang="es-ES" dirty="0" smtClean="0"/>
            <a:t>Pronóstico</a:t>
          </a:r>
          <a:endParaRPr lang="es-AR" dirty="0"/>
        </a:p>
      </dgm:t>
    </dgm:pt>
    <dgm:pt modelId="{1C488BAB-F412-40F1-8DBA-4C16CDE814BB}" type="parTrans" cxnId="{361B6352-162E-4CB6-A88E-C41F1A3B2A8E}">
      <dgm:prSet/>
      <dgm:spPr/>
      <dgm:t>
        <a:bodyPr/>
        <a:lstStyle/>
        <a:p>
          <a:endParaRPr lang="es-AR"/>
        </a:p>
      </dgm:t>
    </dgm:pt>
    <dgm:pt modelId="{A53B39D6-1A5D-4013-91E9-4453ED686AAE}" type="sibTrans" cxnId="{361B6352-162E-4CB6-A88E-C41F1A3B2A8E}">
      <dgm:prSet/>
      <dgm:spPr/>
      <dgm:t>
        <a:bodyPr/>
        <a:lstStyle/>
        <a:p>
          <a:r>
            <a:rPr lang="es-ES" dirty="0" smtClean="0"/>
            <a:t>SMN</a:t>
          </a:r>
          <a:endParaRPr lang="es-AR" dirty="0"/>
        </a:p>
      </dgm:t>
    </dgm:pt>
    <dgm:pt modelId="{1CAADA5C-6E11-4383-B4BE-2BD6721873DB}">
      <dgm:prSet phldrT="[Texto]"/>
      <dgm:spPr/>
      <dgm:t>
        <a:bodyPr/>
        <a:lstStyle/>
        <a:p>
          <a:r>
            <a:rPr lang="es-ES" dirty="0" smtClean="0"/>
            <a:t>Servicios</a:t>
          </a:r>
          <a:endParaRPr lang="es-AR" dirty="0"/>
        </a:p>
      </dgm:t>
    </dgm:pt>
    <dgm:pt modelId="{28DF46D3-5A4C-4BE1-8FB1-90DD97B56382}" type="parTrans" cxnId="{4BC6444A-0DB6-4E0A-9F8E-2D9795B69B6A}">
      <dgm:prSet/>
      <dgm:spPr/>
      <dgm:t>
        <a:bodyPr/>
        <a:lstStyle/>
        <a:p>
          <a:endParaRPr lang="es-AR"/>
        </a:p>
      </dgm:t>
    </dgm:pt>
    <dgm:pt modelId="{7EBACAE5-FB27-478C-B719-99BFC334557D}" type="sibTrans" cxnId="{4BC6444A-0DB6-4E0A-9F8E-2D9795B69B6A}">
      <dgm:prSet/>
      <dgm:spPr/>
      <dgm:t>
        <a:bodyPr/>
        <a:lstStyle/>
        <a:p>
          <a:r>
            <a:rPr lang="es-ES" dirty="0" smtClean="0"/>
            <a:t>INTA</a:t>
          </a:r>
        </a:p>
        <a:p>
          <a:r>
            <a:rPr lang="es-ES" dirty="0" smtClean="0"/>
            <a:t>AGRO</a:t>
          </a:r>
          <a:endParaRPr lang="es-AR" dirty="0"/>
        </a:p>
      </dgm:t>
    </dgm:pt>
    <dgm:pt modelId="{FA9AC6DA-2EAF-4F1C-9C94-54CF626386D7}">
      <dgm:prSet phldrT="[Texto]"/>
      <dgm:spPr/>
      <dgm:t>
        <a:bodyPr/>
        <a:lstStyle/>
        <a:p>
          <a:r>
            <a:rPr lang="es-ES" dirty="0" smtClean="0"/>
            <a:t>Riesgos</a:t>
          </a:r>
          <a:endParaRPr lang="es-AR" dirty="0"/>
        </a:p>
      </dgm:t>
    </dgm:pt>
    <dgm:pt modelId="{81C43E63-CCF1-4ECD-9B2E-4D69AD90E276}" type="parTrans" cxnId="{716C9DFD-6698-4997-9151-9E142BA8D6E9}">
      <dgm:prSet/>
      <dgm:spPr/>
      <dgm:t>
        <a:bodyPr/>
        <a:lstStyle/>
        <a:p>
          <a:endParaRPr lang="es-AR"/>
        </a:p>
      </dgm:t>
    </dgm:pt>
    <dgm:pt modelId="{C38EAA73-7C87-436A-A5AD-4B979F017C7E}" type="sibTrans" cxnId="{716C9DFD-6698-4997-9151-9E142BA8D6E9}">
      <dgm:prSet/>
      <dgm:spPr/>
      <dgm:t>
        <a:bodyPr/>
        <a:lstStyle/>
        <a:p>
          <a:r>
            <a:rPr lang="es-ES" dirty="0" smtClean="0"/>
            <a:t>CIENCIA</a:t>
          </a:r>
          <a:endParaRPr lang="es-AR" dirty="0"/>
        </a:p>
      </dgm:t>
    </dgm:pt>
    <dgm:pt modelId="{03FBAF1E-39B1-4E64-AA3D-3386D0BED491}">
      <dgm:prSet phldrT="[Texto]"/>
      <dgm:spPr/>
      <dgm:t>
        <a:bodyPr/>
        <a:lstStyle/>
        <a:p>
          <a:r>
            <a:rPr lang="es-ES" dirty="0" smtClean="0"/>
            <a:t>Producción</a:t>
          </a:r>
          <a:endParaRPr lang="es-AR" dirty="0"/>
        </a:p>
      </dgm:t>
    </dgm:pt>
    <dgm:pt modelId="{5B2C6699-3F25-4C92-B1AC-90279D0B606A}" type="parTrans" cxnId="{328DF580-9BB0-44F6-8969-936F329562E9}">
      <dgm:prSet/>
      <dgm:spPr/>
      <dgm:t>
        <a:bodyPr/>
        <a:lstStyle/>
        <a:p>
          <a:endParaRPr lang="es-AR"/>
        </a:p>
      </dgm:t>
    </dgm:pt>
    <dgm:pt modelId="{35DED744-385B-4F8B-8748-7993E3FF9FB1}" type="sibTrans" cxnId="{328DF580-9BB0-44F6-8969-936F329562E9}">
      <dgm:prSet/>
      <dgm:spPr/>
      <dgm:t>
        <a:bodyPr/>
        <a:lstStyle/>
        <a:p>
          <a:r>
            <a:rPr lang="es-ES" dirty="0" smtClean="0"/>
            <a:t>CAMMESA</a:t>
          </a:r>
          <a:endParaRPr lang="es-AR" dirty="0"/>
        </a:p>
      </dgm:t>
    </dgm:pt>
    <dgm:pt modelId="{14F99FA0-F181-4F37-9153-EF144758A2BD}">
      <dgm:prSet phldrT="[Texto]"/>
      <dgm:spPr/>
      <dgm:t>
        <a:bodyPr/>
        <a:lstStyle/>
        <a:p>
          <a:r>
            <a:rPr lang="es-ES" dirty="0" smtClean="0"/>
            <a:t>Decisión</a:t>
          </a:r>
          <a:endParaRPr lang="es-AR" dirty="0"/>
        </a:p>
      </dgm:t>
    </dgm:pt>
    <dgm:pt modelId="{639ACE24-A231-4E07-8B0A-BB6DF5BEC184}" type="parTrans" cxnId="{5BB42D64-7A78-4C28-803C-5548E59775C8}">
      <dgm:prSet/>
      <dgm:spPr/>
      <dgm:t>
        <a:bodyPr/>
        <a:lstStyle/>
        <a:p>
          <a:endParaRPr lang="es-AR"/>
        </a:p>
      </dgm:t>
    </dgm:pt>
    <dgm:pt modelId="{FD3B9699-C667-450E-A0DA-DBA826D4614E}" type="sibTrans" cxnId="{5BB42D64-7A78-4C28-803C-5548E59775C8}">
      <dgm:prSet/>
      <dgm:spPr/>
      <dgm:t>
        <a:bodyPr/>
        <a:lstStyle/>
        <a:p>
          <a:r>
            <a:rPr lang="es-ES" dirty="0" smtClean="0"/>
            <a:t>COREBE</a:t>
          </a:r>
        </a:p>
        <a:p>
          <a:r>
            <a:rPr lang="es-ES" dirty="0" smtClean="0"/>
            <a:t>AIC</a:t>
          </a:r>
          <a:endParaRPr lang="es-AR" dirty="0"/>
        </a:p>
      </dgm:t>
    </dgm:pt>
    <dgm:pt modelId="{9876D77D-6B01-4860-9308-A06CEDB09E59}" type="pres">
      <dgm:prSet presAssocID="{5A7D9CDB-77EA-495C-BA5C-5A54C1CE98EB}" presName="Name0" presStyleCnt="0">
        <dgm:presLayoutVars>
          <dgm:chMax/>
          <dgm:chPref/>
          <dgm:dir/>
          <dgm:animLvl val="lvl"/>
        </dgm:presLayoutVars>
      </dgm:prSet>
      <dgm:spPr/>
    </dgm:pt>
    <dgm:pt modelId="{A1309EFF-B7D0-4EF0-9819-B1717E722A2E}" type="pres">
      <dgm:prSet presAssocID="{85141FED-30E4-48A9-BCB5-7F43E25B3517}" presName="composite" presStyleCnt="0"/>
      <dgm:spPr/>
    </dgm:pt>
    <dgm:pt modelId="{776B7359-A856-4EA7-9530-95B890DE37A0}" type="pres">
      <dgm:prSet presAssocID="{85141FED-30E4-48A9-BCB5-7F43E25B3517}" presName="Parent1" presStyleLbl="node1" presStyleIdx="0" presStyleCnt="12">
        <dgm:presLayoutVars>
          <dgm:chMax val="1"/>
          <dgm:chPref val="1"/>
          <dgm:bulletEnabled val="1"/>
        </dgm:presLayoutVars>
      </dgm:prSet>
      <dgm:spPr/>
      <dgm:t>
        <a:bodyPr/>
        <a:lstStyle/>
        <a:p>
          <a:endParaRPr lang="es-AR"/>
        </a:p>
      </dgm:t>
    </dgm:pt>
    <dgm:pt modelId="{47CD882F-345A-4522-83A0-434646829FE8}" type="pres">
      <dgm:prSet presAssocID="{85141FED-30E4-48A9-BCB5-7F43E25B3517}" presName="Childtext1" presStyleLbl="revTx" presStyleIdx="0" presStyleCnt="6">
        <dgm:presLayoutVars>
          <dgm:chMax val="0"/>
          <dgm:chPref val="0"/>
          <dgm:bulletEnabled val="1"/>
        </dgm:presLayoutVars>
      </dgm:prSet>
      <dgm:spPr/>
    </dgm:pt>
    <dgm:pt modelId="{D4A7A0AD-A439-4869-A1EB-22C66BB5BE51}" type="pres">
      <dgm:prSet presAssocID="{85141FED-30E4-48A9-BCB5-7F43E25B3517}" presName="BalanceSpacing" presStyleCnt="0"/>
      <dgm:spPr/>
    </dgm:pt>
    <dgm:pt modelId="{41933000-BCEE-4CBE-81DD-3B5D0326CFFB}" type="pres">
      <dgm:prSet presAssocID="{85141FED-30E4-48A9-BCB5-7F43E25B3517}" presName="BalanceSpacing1" presStyleCnt="0"/>
      <dgm:spPr/>
    </dgm:pt>
    <dgm:pt modelId="{526CD5D3-9379-4C42-AF4E-F793DB4B2F93}" type="pres">
      <dgm:prSet presAssocID="{A2320214-9A56-48C0-BC61-185F58DC1536}" presName="Accent1Text" presStyleLbl="node1" presStyleIdx="1" presStyleCnt="12"/>
      <dgm:spPr/>
      <dgm:t>
        <a:bodyPr/>
        <a:lstStyle/>
        <a:p>
          <a:endParaRPr lang="es-AR"/>
        </a:p>
      </dgm:t>
    </dgm:pt>
    <dgm:pt modelId="{A4452D92-96AC-435D-9373-4E4FA11674DC}" type="pres">
      <dgm:prSet presAssocID="{A2320214-9A56-48C0-BC61-185F58DC1536}" presName="spaceBetweenRectangles" presStyleCnt="0"/>
      <dgm:spPr/>
    </dgm:pt>
    <dgm:pt modelId="{255E8406-E082-46D2-97CB-A0BECA6C0CFC}" type="pres">
      <dgm:prSet presAssocID="{CB6DF87F-F3E9-4AE4-8A66-B9C23DE617CB}" presName="composite" presStyleCnt="0"/>
      <dgm:spPr/>
    </dgm:pt>
    <dgm:pt modelId="{EF9AB7F2-0113-4A63-81FF-A90FFE7283B3}" type="pres">
      <dgm:prSet presAssocID="{CB6DF87F-F3E9-4AE4-8A66-B9C23DE617CB}" presName="Parent1" presStyleLbl="node1" presStyleIdx="2" presStyleCnt="12">
        <dgm:presLayoutVars>
          <dgm:chMax val="1"/>
          <dgm:chPref val="1"/>
          <dgm:bulletEnabled val="1"/>
        </dgm:presLayoutVars>
      </dgm:prSet>
      <dgm:spPr/>
      <dgm:t>
        <a:bodyPr/>
        <a:lstStyle/>
        <a:p>
          <a:endParaRPr lang="es-AR"/>
        </a:p>
      </dgm:t>
    </dgm:pt>
    <dgm:pt modelId="{8210C2B0-ED81-4FFA-BD0C-2C16B1276E2F}" type="pres">
      <dgm:prSet presAssocID="{CB6DF87F-F3E9-4AE4-8A66-B9C23DE617CB}" presName="Childtext1" presStyleLbl="revTx" presStyleIdx="1" presStyleCnt="6">
        <dgm:presLayoutVars>
          <dgm:chMax val="0"/>
          <dgm:chPref val="0"/>
          <dgm:bulletEnabled val="1"/>
        </dgm:presLayoutVars>
      </dgm:prSet>
      <dgm:spPr/>
    </dgm:pt>
    <dgm:pt modelId="{675EC863-D130-4A99-83AF-17E3DCA9A1FF}" type="pres">
      <dgm:prSet presAssocID="{CB6DF87F-F3E9-4AE4-8A66-B9C23DE617CB}" presName="BalanceSpacing" presStyleCnt="0"/>
      <dgm:spPr/>
    </dgm:pt>
    <dgm:pt modelId="{A0663ABE-706B-48C3-9E44-77011F1BDA23}" type="pres">
      <dgm:prSet presAssocID="{CB6DF87F-F3E9-4AE4-8A66-B9C23DE617CB}" presName="BalanceSpacing1" presStyleCnt="0"/>
      <dgm:spPr/>
    </dgm:pt>
    <dgm:pt modelId="{569F7CF7-860D-4CEE-82D1-F0C679799954}" type="pres">
      <dgm:prSet presAssocID="{A53B39D6-1A5D-4013-91E9-4453ED686AAE}" presName="Accent1Text" presStyleLbl="node1" presStyleIdx="3" presStyleCnt="12"/>
      <dgm:spPr/>
      <dgm:t>
        <a:bodyPr/>
        <a:lstStyle/>
        <a:p>
          <a:endParaRPr lang="es-AR"/>
        </a:p>
      </dgm:t>
    </dgm:pt>
    <dgm:pt modelId="{7846DF26-8C43-48A8-833D-9173CD4127C4}" type="pres">
      <dgm:prSet presAssocID="{A53B39D6-1A5D-4013-91E9-4453ED686AAE}" presName="spaceBetweenRectangles" presStyleCnt="0"/>
      <dgm:spPr/>
    </dgm:pt>
    <dgm:pt modelId="{C9EAD451-AB5C-44CC-9EF7-D605A7ADBB1A}" type="pres">
      <dgm:prSet presAssocID="{1CAADA5C-6E11-4383-B4BE-2BD6721873DB}" presName="composite" presStyleCnt="0"/>
      <dgm:spPr/>
    </dgm:pt>
    <dgm:pt modelId="{D684F221-1293-4606-963F-D09D76D8B691}" type="pres">
      <dgm:prSet presAssocID="{1CAADA5C-6E11-4383-B4BE-2BD6721873DB}" presName="Parent1" presStyleLbl="node1" presStyleIdx="4" presStyleCnt="12">
        <dgm:presLayoutVars>
          <dgm:chMax val="1"/>
          <dgm:chPref val="1"/>
          <dgm:bulletEnabled val="1"/>
        </dgm:presLayoutVars>
      </dgm:prSet>
      <dgm:spPr/>
      <dgm:t>
        <a:bodyPr/>
        <a:lstStyle/>
        <a:p>
          <a:endParaRPr lang="es-AR"/>
        </a:p>
      </dgm:t>
    </dgm:pt>
    <dgm:pt modelId="{3C14CC63-903B-411E-9EC7-A8EAF9BB2A05}" type="pres">
      <dgm:prSet presAssocID="{1CAADA5C-6E11-4383-B4BE-2BD6721873DB}" presName="Childtext1" presStyleLbl="revTx" presStyleIdx="2" presStyleCnt="6">
        <dgm:presLayoutVars>
          <dgm:chMax val="0"/>
          <dgm:chPref val="0"/>
          <dgm:bulletEnabled val="1"/>
        </dgm:presLayoutVars>
      </dgm:prSet>
      <dgm:spPr/>
    </dgm:pt>
    <dgm:pt modelId="{CDCE56CD-9D1A-4D8B-ABC0-240422B89E8D}" type="pres">
      <dgm:prSet presAssocID="{1CAADA5C-6E11-4383-B4BE-2BD6721873DB}" presName="BalanceSpacing" presStyleCnt="0"/>
      <dgm:spPr/>
    </dgm:pt>
    <dgm:pt modelId="{83D7E3A9-F03D-4E81-83AC-FD206514574B}" type="pres">
      <dgm:prSet presAssocID="{1CAADA5C-6E11-4383-B4BE-2BD6721873DB}" presName="BalanceSpacing1" presStyleCnt="0"/>
      <dgm:spPr/>
    </dgm:pt>
    <dgm:pt modelId="{5BD204E7-B087-4481-97D8-6280D96F0147}" type="pres">
      <dgm:prSet presAssocID="{7EBACAE5-FB27-478C-B719-99BFC334557D}" presName="Accent1Text" presStyleLbl="node1" presStyleIdx="5" presStyleCnt="12"/>
      <dgm:spPr/>
      <dgm:t>
        <a:bodyPr/>
        <a:lstStyle/>
        <a:p>
          <a:endParaRPr lang="es-AR"/>
        </a:p>
      </dgm:t>
    </dgm:pt>
    <dgm:pt modelId="{A6913784-3444-4E49-9F8A-ABFBC9FA746D}" type="pres">
      <dgm:prSet presAssocID="{7EBACAE5-FB27-478C-B719-99BFC334557D}" presName="spaceBetweenRectangles" presStyleCnt="0"/>
      <dgm:spPr/>
    </dgm:pt>
    <dgm:pt modelId="{60D6DBDF-7525-4693-8102-427B108F8A8E}" type="pres">
      <dgm:prSet presAssocID="{FA9AC6DA-2EAF-4F1C-9C94-54CF626386D7}" presName="composite" presStyleCnt="0"/>
      <dgm:spPr/>
    </dgm:pt>
    <dgm:pt modelId="{6902E0A1-BF8A-4AF3-B62D-B5123F1AC1BB}" type="pres">
      <dgm:prSet presAssocID="{FA9AC6DA-2EAF-4F1C-9C94-54CF626386D7}" presName="Parent1" presStyleLbl="node1" presStyleIdx="6" presStyleCnt="12">
        <dgm:presLayoutVars>
          <dgm:chMax val="1"/>
          <dgm:chPref val="1"/>
          <dgm:bulletEnabled val="1"/>
        </dgm:presLayoutVars>
      </dgm:prSet>
      <dgm:spPr/>
      <dgm:t>
        <a:bodyPr/>
        <a:lstStyle/>
        <a:p>
          <a:endParaRPr lang="es-AR"/>
        </a:p>
      </dgm:t>
    </dgm:pt>
    <dgm:pt modelId="{8CE2F0E9-293F-4DB1-B9B2-24F70E824242}" type="pres">
      <dgm:prSet presAssocID="{FA9AC6DA-2EAF-4F1C-9C94-54CF626386D7}" presName="Childtext1" presStyleLbl="revTx" presStyleIdx="3" presStyleCnt="6">
        <dgm:presLayoutVars>
          <dgm:chMax val="0"/>
          <dgm:chPref val="0"/>
          <dgm:bulletEnabled val="1"/>
        </dgm:presLayoutVars>
      </dgm:prSet>
      <dgm:spPr/>
    </dgm:pt>
    <dgm:pt modelId="{3F3E5654-748A-43EA-8627-2D38BB41C2A8}" type="pres">
      <dgm:prSet presAssocID="{FA9AC6DA-2EAF-4F1C-9C94-54CF626386D7}" presName="BalanceSpacing" presStyleCnt="0"/>
      <dgm:spPr/>
    </dgm:pt>
    <dgm:pt modelId="{69FE7C17-CFBB-4591-A28E-794B923DE318}" type="pres">
      <dgm:prSet presAssocID="{FA9AC6DA-2EAF-4F1C-9C94-54CF626386D7}" presName="BalanceSpacing1" presStyleCnt="0"/>
      <dgm:spPr/>
    </dgm:pt>
    <dgm:pt modelId="{F1D6DFDD-82DB-422C-8308-90005B401247}" type="pres">
      <dgm:prSet presAssocID="{C38EAA73-7C87-436A-A5AD-4B979F017C7E}" presName="Accent1Text" presStyleLbl="node1" presStyleIdx="7" presStyleCnt="12"/>
      <dgm:spPr/>
      <dgm:t>
        <a:bodyPr/>
        <a:lstStyle/>
        <a:p>
          <a:endParaRPr lang="es-AR"/>
        </a:p>
      </dgm:t>
    </dgm:pt>
    <dgm:pt modelId="{B72024B6-E874-4455-8BE7-5415F076D1C3}" type="pres">
      <dgm:prSet presAssocID="{C38EAA73-7C87-436A-A5AD-4B979F017C7E}" presName="spaceBetweenRectangles" presStyleCnt="0"/>
      <dgm:spPr/>
    </dgm:pt>
    <dgm:pt modelId="{1A256CED-7C18-4BDA-8E68-19D1C0E54C69}" type="pres">
      <dgm:prSet presAssocID="{03FBAF1E-39B1-4E64-AA3D-3386D0BED491}" presName="composite" presStyleCnt="0"/>
      <dgm:spPr/>
    </dgm:pt>
    <dgm:pt modelId="{F8F851BB-7DEA-44DA-8ECA-9DC8CE68094F}" type="pres">
      <dgm:prSet presAssocID="{03FBAF1E-39B1-4E64-AA3D-3386D0BED491}" presName="Parent1" presStyleLbl="node1" presStyleIdx="8" presStyleCnt="12">
        <dgm:presLayoutVars>
          <dgm:chMax val="1"/>
          <dgm:chPref val="1"/>
          <dgm:bulletEnabled val="1"/>
        </dgm:presLayoutVars>
      </dgm:prSet>
      <dgm:spPr/>
      <dgm:t>
        <a:bodyPr/>
        <a:lstStyle/>
        <a:p>
          <a:endParaRPr lang="es-AR"/>
        </a:p>
      </dgm:t>
    </dgm:pt>
    <dgm:pt modelId="{49D62020-66E4-487D-B79A-3E1CC5376264}" type="pres">
      <dgm:prSet presAssocID="{03FBAF1E-39B1-4E64-AA3D-3386D0BED491}" presName="Childtext1" presStyleLbl="revTx" presStyleIdx="4" presStyleCnt="6">
        <dgm:presLayoutVars>
          <dgm:chMax val="0"/>
          <dgm:chPref val="0"/>
          <dgm:bulletEnabled val="1"/>
        </dgm:presLayoutVars>
      </dgm:prSet>
      <dgm:spPr/>
    </dgm:pt>
    <dgm:pt modelId="{707BE384-47C8-4767-B80D-D6AB89AEC91A}" type="pres">
      <dgm:prSet presAssocID="{03FBAF1E-39B1-4E64-AA3D-3386D0BED491}" presName="BalanceSpacing" presStyleCnt="0"/>
      <dgm:spPr/>
    </dgm:pt>
    <dgm:pt modelId="{A3D38A2A-CF42-4ED5-9CE6-9F4D4D0EF856}" type="pres">
      <dgm:prSet presAssocID="{03FBAF1E-39B1-4E64-AA3D-3386D0BED491}" presName="BalanceSpacing1" presStyleCnt="0"/>
      <dgm:spPr/>
    </dgm:pt>
    <dgm:pt modelId="{D8C7CC2B-5FC4-4604-9858-FB11EDC330A7}" type="pres">
      <dgm:prSet presAssocID="{35DED744-385B-4F8B-8748-7993E3FF9FB1}" presName="Accent1Text" presStyleLbl="node1" presStyleIdx="9" presStyleCnt="12"/>
      <dgm:spPr/>
      <dgm:t>
        <a:bodyPr/>
        <a:lstStyle/>
        <a:p>
          <a:endParaRPr lang="es-AR"/>
        </a:p>
      </dgm:t>
    </dgm:pt>
    <dgm:pt modelId="{7D66A978-A2B1-42F9-B82B-8B0EDABD83C8}" type="pres">
      <dgm:prSet presAssocID="{35DED744-385B-4F8B-8748-7993E3FF9FB1}" presName="spaceBetweenRectangles" presStyleCnt="0"/>
      <dgm:spPr/>
    </dgm:pt>
    <dgm:pt modelId="{AA910C43-7215-4AE0-AAF0-2B6DFCF7BD7A}" type="pres">
      <dgm:prSet presAssocID="{14F99FA0-F181-4F37-9153-EF144758A2BD}" presName="composite" presStyleCnt="0"/>
      <dgm:spPr/>
    </dgm:pt>
    <dgm:pt modelId="{E77CB342-763E-4E85-A44C-DF94A9CA5DF7}" type="pres">
      <dgm:prSet presAssocID="{14F99FA0-F181-4F37-9153-EF144758A2BD}" presName="Parent1" presStyleLbl="node1" presStyleIdx="10" presStyleCnt="12">
        <dgm:presLayoutVars>
          <dgm:chMax val="1"/>
          <dgm:chPref val="1"/>
          <dgm:bulletEnabled val="1"/>
        </dgm:presLayoutVars>
      </dgm:prSet>
      <dgm:spPr/>
      <dgm:t>
        <a:bodyPr/>
        <a:lstStyle/>
        <a:p>
          <a:endParaRPr lang="es-AR"/>
        </a:p>
      </dgm:t>
    </dgm:pt>
    <dgm:pt modelId="{7440A20E-5A68-431C-9168-AC3F46487A3B}" type="pres">
      <dgm:prSet presAssocID="{14F99FA0-F181-4F37-9153-EF144758A2BD}" presName="Childtext1" presStyleLbl="revTx" presStyleIdx="5" presStyleCnt="6">
        <dgm:presLayoutVars>
          <dgm:chMax val="0"/>
          <dgm:chPref val="0"/>
          <dgm:bulletEnabled val="1"/>
        </dgm:presLayoutVars>
      </dgm:prSet>
      <dgm:spPr/>
    </dgm:pt>
    <dgm:pt modelId="{FFF87A21-A8EF-4C2F-856F-676D6355C40E}" type="pres">
      <dgm:prSet presAssocID="{14F99FA0-F181-4F37-9153-EF144758A2BD}" presName="BalanceSpacing" presStyleCnt="0"/>
      <dgm:spPr/>
    </dgm:pt>
    <dgm:pt modelId="{E1958D06-AF85-4B6E-8F7A-F68E9DD7366E}" type="pres">
      <dgm:prSet presAssocID="{14F99FA0-F181-4F37-9153-EF144758A2BD}" presName="BalanceSpacing1" presStyleCnt="0"/>
      <dgm:spPr/>
    </dgm:pt>
    <dgm:pt modelId="{F0E77D82-33A5-4F7F-AD76-05155BFED43D}" type="pres">
      <dgm:prSet presAssocID="{FD3B9699-C667-450E-A0DA-DBA826D4614E}" presName="Accent1Text" presStyleLbl="node1" presStyleIdx="11" presStyleCnt="12" custLinFactNeighborY="0"/>
      <dgm:spPr/>
      <dgm:t>
        <a:bodyPr/>
        <a:lstStyle/>
        <a:p>
          <a:endParaRPr lang="es-AR"/>
        </a:p>
      </dgm:t>
    </dgm:pt>
  </dgm:ptLst>
  <dgm:cxnLst>
    <dgm:cxn modelId="{FC7AE902-E930-44FD-8385-4F5B81FEECF3}" type="presOf" srcId="{FD3B9699-C667-450E-A0DA-DBA826D4614E}" destId="{F0E77D82-33A5-4F7F-AD76-05155BFED43D}" srcOrd="0" destOrd="0" presId="urn:microsoft.com/office/officeart/2008/layout/AlternatingHexagons"/>
    <dgm:cxn modelId="{A1679313-10C8-46AD-9B30-70707EB325C0}" type="presOf" srcId="{5A7D9CDB-77EA-495C-BA5C-5A54C1CE98EB}" destId="{9876D77D-6B01-4860-9308-A06CEDB09E59}" srcOrd="0" destOrd="0" presId="urn:microsoft.com/office/officeart/2008/layout/AlternatingHexagons"/>
    <dgm:cxn modelId="{E8AE29FA-C515-4FEB-ADA5-A7337BAB776E}" type="presOf" srcId="{14F99FA0-F181-4F37-9153-EF144758A2BD}" destId="{E77CB342-763E-4E85-A44C-DF94A9CA5DF7}" srcOrd="0" destOrd="0" presId="urn:microsoft.com/office/officeart/2008/layout/AlternatingHexagons"/>
    <dgm:cxn modelId="{2987AC8E-E820-4E1E-81A6-034C795F9C49}" type="presOf" srcId="{1CAADA5C-6E11-4383-B4BE-2BD6721873DB}" destId="{D684F221-1293-4606-963F-D09D76D8B691}" srcOrd="0" destOrd="0" presId="urn:microsoft.com/office/officeart/2008/layout/AlternatingHexagons"/>
    <dgm:cxn modelId="{361B6352-162E-4CB6-A88E-C41F1A3B2A8E}" srcId="{5A7D9CDB-77EA-495C-BA5C-5A54C1CE98EB}" destId="{CB6DF87F-F3E9-4AE4-8A66-B9C23DE617CB}" srcOrd="1" destOrd="0" parTransId="{1C488BAB-F412-40F1-8DBA-4C16CDE814BB}" sibTransId="{A53B39D6-1A5D-4013-91E9-4453ED686AAE}"/>
    <dgm:cxn modelId="{87AFECC9-2B01-4CC7-8EE9-708E4B0AE96D}" type="presOf" srcId="{CB6DF87F-F3E9-4AE4-8A66-B9C23DE617CB}" destId="{EF9AB7F2-0113-4A63-81FF-A90FFE7283B3}" srcOrd="0" destOrd="0" presId="urn:microsoft.com/office/officeart/2008/layout/AlternatingHexagons"/>
    <dgm:cxn modelId="{716C9DFD-6698-4997-9151-9E142BA8D6E9}" srcId="{5A7D9CDB-77EA-495C-BA5C-5A54C1CE98EB}" destId="{FA9AC6DA-2EAF-4F1C-9C94-54CF626386D7}" srcOrd="3" destOrd="0" parTransId="{81C43E63-CCF1-4ECD-9B2E-4D69AD90E276}" sibTransId="{C38EAA73-7C87-436A-A5AD-4B979F017C7E}"/>
    <dgm:cxn modelId="{9C77D287-35C7-489D-8058-E26ED46B4D45}" type="presOf" srcId="{FA9AC6DA-2EAF-4F1C-9C94-54CF626386D7}" destId="{6902E0A1-BF8A-4AF3-B62D-B5123F1AC1BB}" srcOrd="0" destOrd="0" presId="urn:microsoft.com/office/officeart/2008/layout/AlternatingHexagons"/>
    <dgm:cxn modelId="{5BB42D64-7A78-4C28-803C-5548E59775C8}" srcId="{5A7D9CDB-77EA-495C-BA5C-5A54C1CE98EB}" destId="{14F99FA0-F181-4F37-9153-EF144758A2BD}" srcOrd="5" destOrd="0" parTransId="{639ACE24-A231-4E07-8B0A-BB6DF5BEC184}" sibTransId="{FD3B9699-C667-450E-A0DA-DBA826D4614E}"/>
    <dgm:cxn modelId="{C1E029BD-0840-452E-8EFC-7448965EC1B9}" type="presOf" srcId="{7EBACAE5-FB27-478C-B719-99BFC334557D}" destId="{5BD204E7-B087-4481-97D8-6280D96F0147}" srcOrd="0" destOrd="0" presId="urn:microsoft.com/office/officeart/2008/layout/AlternatingHexagons"/>
    <dgm:cxn modelId="{30E1447C-09DC-42CD-998D-CF4E17BDE649}" type="presOf" srcId="{03FBAF1E-39B1-4E64-AA3D-3386D0BED491}" destId="{F8F851BB-7DEA-44DA-8ECA-9DC8CE68094F}" srcOrd="0" destOrd="0" presId="urn:microsoft.com/office/officeart/2008/layout/AlternatingHexagons"/>
    <dgm:cxn modelId="{D5BD09EC-FCCD-4347-B11F-78641D284FC6}" type="presOf" srcId="{85141FED-30E4-48A9-BCB5-7F43E25B3517}" destId="{776B7359-A856-4EA7-9530-95B890DE37A0}" srcOrd="0" destOrd="0" presId="urn:microsoft.com/office/officeart/2008/layout/AlternatingHexagons"/>
    <dgm:cxn modelId="{368F17C2-23B9-438F-A0FA-2CC53F0BB7BE}" type="presOf" srcId="{A53B39D6-1A5D-4013-91E9-4453ED686AAE}" destId="{569F7CF7-860D-4CEE-82D1-F0C679799954}" srcOrd="0" destOrd="0" presId="urn:microsoft.com/office/officeart/2008/layout/AlternatingHexagons"/>
    <dgm:cxn modelId="{55F4D1B2-D80A-408A-B142-B21C78068808}" srcId="{5A7D9CDB-77EA-495C-BA5C-5A54C1CE98EB}" destId="{85141FED-30E4-48A9-BCB5-7F43E25B3517}" srcOrd="0" destOrd="0" parTransId="{5CFFA1DC-572E-4991-9C45-F39391808EF1}" sibTransId="{A2320214-9A56-48C0-BC61-185F58DC1536}"/>
    <dgm:cxn modelId="{4BC6444A-0DB6-4E0A-9F8E-2D9795B69B6A}" srcId="{5A7D9CDB-77EA-495C-BA5C-5A54C1CE98EB}" destId="{1CAADA5C-6E11-4383-B4BE-2BD6721873DB}" srcOrd="2" destOrd="0" parTransId="{28DF46D3-5A4C-4BE1-8FB1-90DD97B56382}" sibTransId="{7EBACAE5-FB27-478C-B719-99BFC334557D}"/>
    <dgm:cxn modelId="{0637AFC3-EEAA-43AC-8AAE-DC7D9340418A}" type="presOf" srcId="{C38EAA73-7C87-436A-A5AD-4B979F017C7E}" destId="{F1D6DFDD-82DB-422C-8308-90005B401247}" srcOrd="0" destOrd="0" presId="urn:microsoft.com/office/officeart/2008/layout/AlternatingHexagons"/>
    <dgm:cxn modelId="{966CE28E-61AA-44E2-B9E1-E5768DC48477}" type="presOf" srcId="{35DED744-385B-4F8B-8748-7993E3FF9FB1}" destId="{D8C7CC2B-5FC4-4604-9858-FB11EDC330A7}" srcOrd="0" destOrd="0" presId="urn:microsoft.com/office/officeart/2008/layout/AlternatingHexagons"/>
    <dgm:cxn modelId="{DF990B31-85E2-44A7-BECD-CE22701B7875}" type="presOf" srcId="{A2320214-9A56-48C0-BC61-185F58DC1536}" destId="{526CD5D3-9379-4C42-AF4E-F793DB4B2F93}" srcOrd="0" destOrd="0" presId="urn:microsoft.com/office/officeart/2008/layout/AlternatingHexagons"/>
    <dgm:cxn modelId="{328DF580-9BB0-44F6-8969-936F329562E9}" srcId="{5A7D9CDB-77EA-495C-BA5C-5A54C1CE98EB}" destId="{03FBAF1E-39B1-4E64-AA3D-3386D0BED491}" srcOrd="4" destOrd="0" parTransId="{5B2C6699-3F25-4C92-B1AC-90279D0B606A}" sibTransId="{35DED744-385B-4F8B-8748-7993E3FF9FB1}"/>
    <dgm:cxn modelId="{BA57B428-00F6-4555-8F88-9CF5DC2D772B}" type="presParOf" srcId="{9876D77D-6B01-4860-9308-A06CEDB09E59}" destId="{A1309EFF-B7D0-4EF0-9819-B1717E722A2E}" srcOrd="0" destOrd="0" presId="urn:microsoft.com/office/officeart/2008/layout/AlternatingHexagons"/>
    <dgm:cxn modelId="{7D184864-AAC0-4142-A3DC-10ABB1375E6A}" type="presParOf" srcId="{A1309EFF-B7D0-4EF0-9819-B1717E722A2E}" destId="{776B7359-A856-4EA7-9530-95B890DE37A0}" srcOrd="0" destOrd="0" presId="urn:microsoft.com/office/officeart/2008/layout/AlternatingHexagons"/>
    <dgm:cxn modelId="{C7834B4D-6A66-4550-9324-9EB0BA5FD62D}" type="presParOf" srcId="{A1309EFF-B7D0-4EF0-9819-B1717E722A2E}" destId="{47CD882F-345A-4522-83A0-434646829FE8}" srcOrd="1" destOrd="0" presId="urn:microsoft.com/office/officeart/2008/layout/AlternatingHexagons"/>
    <dgm:cxn modelId="{64980B36-0686-411C-9201-A676623C5E6B}" type="presParOf" srcId="{A1309EFF-B7D0-4EF0-9819-B1717E722A2E}" destId="{D4A7A0AD-A439-4869-A1EB-22C66BB5BE51}" srcOrd="2" destOrd="0" presId="urn:microsoft.com/office/officeart/2008/layout/AlternatingHexagons"/>
    <dgm:cxn modelId="{5AD8AAB5-FECA-4662-B5EA-B771F56E4529}" type="presParOf" srcId="{A1309EFF-B7D0-4EF0-9819-B1717E722A2E}" destId="{41933000-BCEE-4CBE-81DD-3B5D0326CFFB}" srcOrd="3" destOrd="0" presId="urn:microsoft.com/office/officeart/2008/layout/AlternatingHexagons"/>
    <dgm:cxn modelId="{2605AD0E-6EC0-4BEF-8E94-CEB46E9D3C64}" type="presParOf" srcId="{A1309EFF-B7D0-4EF0-9819-B1717E722A2E}" destId="{526CD5D3-9379-4C42-AF4E-F793DB4B2F93}" srcOrd="4" destOrd="0" presId="urn:microsoft.com/office/officeart/2008/layout/AlternatingHexagons"/>
    <dgm:cxn modelId="{98CCDDC3-C0A4-41A9-BD9E-0FD50C1CA287}" type="presParOf" srcId="{9876D77D-6B01-4860-9308-A06CEDB09E59}" destId="{A4452D92-96AC-435D-9373-4E4FA11674DC}" srcOrd="1" destOrd="0" presId="urn:microsoft.com/office/officeart/2008/layout/AlternatingHexagons"/>
    <dgm:cxn modelId="{ED6C087A-7417-44CC-B419-896CFF2B7B94}" type="presParOf" srcId="{9876D77D-6B01-4860-9308-A06CEDB09E59}" destId="{255E8406-E082-46D2-97CB-A0BECA6C0CFC}" srcOrd="2" destOrd="0" presId="urn:microsoft.com/office/officeart/2008/layout/AlternatingHexagons"/>
    <dgm:cxn modelId="{2448C4FB-39BC-4E4C-881B-282EE0058691}" type="presParOf" srcId="{255E8406-E082-46D2-97CB-A0BECA6C0CFC}" destId="{EF9AB7F2-0113-4A63-81FF-A90FFE7283B3}" srcOrd="0" destOrd="0" presId="urn:microsoft.com/office/officeart/2008/layout/AlternatingHexagons"/>
    <dgm:cxn modelId="{DCF6CAA0-F8CD-4340-9A0D-258A575E36E3}" type="presParOf" srcId="{255E8406-E082-46D2-97CB-A0BECA6C0CFC}" destId="{8210C2B0-ED81-4FFA-BD0C-2C16B1276E2F}" srcOrd="1" destOrd="0" presId="urn:microsoft.com/office/officeart/2008/layout/AlternatingHexagons"/>
    <dgm:cxn modelId="{1F843B26-A9F0-49CC-8E5A-1CC39F723689}" type="presParOf" srcId="{255E8406-E082-46D2-97CB-A0BECA6C0CFC}" destId="{675EC863-D130-4A99-83AF-17E3DCA9A1FF}" srcOrd="2" destOrd="0" presId="urn:microsoft.com/office/officeart/2008/layout/AlternatingHexagons"/>
    <dgm:cxn modelId="{CA73803C-3105-4459-98D2-C9E29C9B459E}" type="presParOf" srcId="{255E8406-E082-46D2-97CB-A0BECA6C0CFC}" destId="{A0663ABE-706B-48C3-9E44-77011F1BDA23}" srcOrd="3" destOrd="0" presId="urn:microsoft.com/office/officeart/2008/layout/AlternatingHexagons"/>
    <dgm:cxn modelId="{B122FA8B-5042-4BCD-948B-B794EAE87195}" type="presParOf" srcId="{255E8406-E082-46D2-97CB-A0BECA6C0CFC}" destId="{569F7CF7-860D-4CEE-82D1-F0C679799954}" srcOrd="4" destOrd="0" presId="urn:microsoft.com/office/officeart/2008/layout/AlternatingHexagons"/>
    <dgm:cxn modelId="{B991E6C3-CF92-4D1D-A6A1-ABB00A4279CD}" type="presParOf" srcId="{9876D77D-6B01-4860-9308-A06CEDB09E59}" destId="{7846DF26-8C43-48A8-833D-9173CD4127C4}" srcOrd="3" destOrd="0" presId="urn:microsoft.com/office/officeart/2008/layout/AlternatingHexagons"/>
    <dgm:cxn modelId="{5175B815-DCAA-49EE-B5B1-AC98DF4B16D3}" type="presParOf" srcId="{9876D77D-6B01-4860-9308-A06CEDB09E59}" destId="{C9EAD451-AB5C-44CC-9EF7-D605A7ADBB1A}" srcOrd="4" destOrd="0" presId="urn:microsoft.com/office/officeart/2008/layout/AlternatingHexagons"/>
    <dgm:cxn modelId="{4E86D318-181B-4831-BF82-56D63E1ECEB5}" type="presParOf" srcId="{C9EAD451-AB5C-44CC-9EF7-D605A7ADBB1A}" destId="{D684F221-1293-4606-963F-D09D76D8B691}" srcOrd="0" destOrd="0" presId="urn:microsoft.com/office/officeart/2008/layout/AlternatingHexagons"/>
    <dgm:cxn modelId="{12356E3D-5079-4C4C-9624-DDE5A0ED1DD4}" type="presParOf" srcId="{C9EAD451-AB5C-44CC-9EF7-D605A7ADBB1A}" destId="{3C14CC63-903B-411E-9EC7-A8EAF9BB2A05}" srcOrd="1" destOrd="0" presId="urn:microsoft.com/office/officeart/2008/layout/AlternatingHexagons"/>
    <dgm:cxn modelId="{DE6A4428-79D8-4194-B1CE-C1FC4F68BA2B}" type="presParOf" srcId="{C9EAD451-AB5C-44CC-9EF7-D605A7ADBB1A}" destId="{CDCE56CD-9D1A-4D8B-ABC0-240422B89E8D}" srcOrd="2" destOrd="0" presId="urn:microsoft.com/office/officeart/2008/layout/AlternatingHexagons"/>
    <dgm:cxn modelId="{8824F278-B23E-4C69-B3A9-6802BF8AAAB9}" type="presParOf" srcId="{C9EAD451-AB5C-44CC-9EF7-D605A7ADBB1A}" destId="{83D7E3A9-F03D-4E81-83AC-FD206514574B}" srcOrd="3" destOrd="0" presId="urn:microsoft.com/office/officeart/2008/layout/AlternatingHexagons"/>
    <dgm:cxn modelId="{7BE70A5E-4CA7-4331-8991-216EF3F2EFCD}" type="presParOf" srcId="{C9EAD451-AB5C-44CC-9EF7-D605A7ADBB1A}" destId="{5BD204E7-B087-4481-97D8-6280D96F0147}" srcOrd="4" destOrd="0" presId="urn:microsoft.com/office/officeart/2008/layout/AlternatingHexagons"/>
    <dgm:cxn modelId="{B417BBB8-DB30-4B88-A28A-E4B6874A5932}" type="presParOf" srcId="{9876D77D-6B01-4860-9308-A06CEDB09E59}" destId="{A6913784-3444-4E49-9F8A-ABFBC9FA746D}" srcOrd="5" destOrd="0" presId="urn:microsoft.com/office/officeart/2008/layout/AlternatingHexagons"/>
    <dgm:cxn modelId="{8C07D2F2-A3F9-4876-880D-5CEF7322C3B1}" type="presParOf" srcId="{9876D77D-6B01-4860-9308-A06CEDB09E59}" destId="{60D6DBDF-7525-4693-8102-427B108F8A8E}" srcOrd="6" destOrd="0" presId="urn:microsoft.com/office/officeart/2008/layout/AlternatingHexagons"/>
    <dgm:cxn modelId="{09B3DEEE-E79A-4309-99B7-11B17159AED4}" type="presParOf" srcId="{60D6DBDF-7525-4693-8102-427B108F8A8E}" destId="{6902E0A1-BF8A-4AF3-B62D-B5123F1AC1BB}" srcOrd="0" destOrd="0" presId="urn:microsoft.com/office/officeart/2008/layout/AlternatingHexagons"/>
    <dgm:cxn modelId="{EC1D5AC2-AC27-4DF8-8D25-4422E62DFEF5}" type="presParOf" srcId="{60D6DBDF-7525-4693-8102-427B108F8A8E}" destId="{8CE2F0E9-293F-4DB1-B9B2-24F70E824242}" srcOrd="1" destOrd="0" presId="urn:microsoft.com/office/officeart/2008/layout/AlternatingHexagons"/>
    <dgm:cxn modelId="{15A3B2D1-C12C-4C29-94EA-03F8BC722507}" type="presParOf" srcId="{60D6DBDF-7525-4693-8102-427B108F8A8E}" destId="{3F3E5654-748A-43EA-8627-2D38BB41C2A8}" srcOrd="2" destOrd="0" presId="urn:microsoft.com/office/officeart/2008/layout/AlternatingHexagons"/>
    <dgm:cxn modelId="{4D8473ED-656A-4215-8ADC-9E35481B2C13}" type="presParOf" srcId="{60D6DBDF-7525-4693-8102-427B108F8A8E}" destId="{69FE7C17-CFBB-4591-A28E-794B923DE318}" srcOrd="3" destOrd="0" presId="urn:microsoft.com/office/officeart/2008/layout/AlternatingHexagons"/>
    <dgm:cxn modelId="{A7C71EA3-9EEA-4C7F-B5BA-2D4F866D29E7}" type="presParOf" srcId="{60D6DBDF-7525-4693-8102-427B108F8A8E}" destId="{F1D6DFDD-82DB-422C-8308-90005B401247}" srcOrd="4" destOrd="0" presId="urn:microsoft.com/office/officeart/2008/layout/AlternatingHexagons"/>
    <dgm:cxn modelId="{FB3A48C8-9C0D-4B89-A445-B8DED1BB6660}" type="presParOf" srcId="{9876D77D-6B01-4860-9308-A06CEDB09E59}" destId="{B72024B6-E874-4455-8BE7-5415F076D1C3}" srcOrd="7" destOrd="0" presId="urn:microsoft.com/office/officeart/2008/layout/AlternatingHexagons"/>
    <dgm:cxn modelId="{2CA8B923-7404-40FB-9C9E-A7FD9C2D8D43}" type="presParOf" srcId="{9876D77D-6B01-4860-9308-A06CEDB09E59}" destId="{1A256CED-7C18-4BDA-8E68-19D1C0E54C69}" srcOrd="8" destOrd="0" presId="urn:microsoft.com/office/officeart/2008/layout/AlternatingHexagons"/>
    <dgm:cxn modelId="{10CEC7DC-7D0D-44E6-A10F-25DFBBA73A6A}" type="presParOf" srcId="{1A256CED-7C18-4BDA-8E68-19D1C0E54C69}" destId="{F8F851BB-7DEA-44DA-8ECA-9DC8CE68094F}" srcOrd="0" destOrd="0" presId="urn:microsoft.com/office/officeart/2008/layout/AlternatingHexagons"/>
    <dgm:cxn modelId="{0399C70C-0C32-4227-B9B1-859D19462372}" type="presParOf" srcId="{1A256CED-7C18-4BDA-8E68-19D1C0E54C69}" destId="{49D62020-66E4-487D-B79A-3E1CC5376264}" srcOrd="1" destOrd="0" presId="urn:microsoft.com/office/officeart/2008/layout/AlternatingHexagons"/>
    <dgm:cxn modelId="{BC2D3280-85D7-4357-ABC6-62CD303B60A7}" type="presParOf" srcId="{1A256CED-7C18-4BDA-8E68-19D1C0E54C69}" destId="{707BE384-47C8-4767-B80D-D6AB89AEC91A}" srcOrd="2" destOrd="0" presId="urn:microsoft.com/office/officeart/2008/layout/AlternatingHexagons"/>
    <dgm:cxn modelId="{6C741F5B-394E-4BED-A787-A6CDAF9E3CFA}" type="presParOf" srcId="{1A256CED-7C18-4BDA-8E68-19D1C0E54C69}" destId="{A3D38A2A-CF42-4ED5-9CE6-9F4D4D0EF856}" srcOrd="3" destOrd="0" presId="urn:microsoft.com/office/officeart/2008/layout/AlternatingHexagons"/>
    <dgm:cxn modelId="{94F05066-DC01-4265-ACC9-7BF6A8F7BBA5}" type="presParOf" srcId="{1A256CED-7C18-4BDA-8E68-19D1C0E54C69}" destId="{D8C7CC2B-5FC4-4604-9858-FB11EDC330A7}" srcOrd="4" destOrd="0" presId="urn:microsoft.com/office/officeart/2008/layout/AlternatingHexagons"/>
    <dgm:cxn modelId="{0179CA73-B036-4753-B699-54F166B2095C}" type="presParOf" srcId="{9876D77D-6B01-4860-9308-A06CEDB09E59}" destId="{7D66A978-A2B1-42F9-B82B-8B0EDABD83C8}" srcOrd="9" destOrd="0" presId="urn:microsoft.com/office/officeart/2008/layout/AlternatingHexagons"/>
    <dgm:cxn modelId="{D2E9B28E-100E-43DF-B631-89440FAF8264}" type="presParOf" srcId="{9876D77D-6B01-4860-9308-A06CEDB09E59}" destId="{AA910C43-7215-4AE0-AAF0-2B6DFCF7BD7A}" srcOrd="10" destOrd="0" presId="urn:microsoft.com/office/officeart/2008/layout/AlternatingHexagons"/>
    <dgm:cxn modelId="{AACEF93A-EA58-4B5C-BBBD-EA9750472E4B}" type="presParOf" srcId="{AA910C43-7215-4AE0-AAF0-2B6DFCF7BD7A}" destId="{E77CB342-763E-4E85-A44C-DF94A9CA5DF7}" srcOrd="0" destOrd="0" presId="urn:microsoft.com/office/officeart/2008/layout/AlternatingHexagons"/>
    <dgm:cxn modelId="{4128E980-BB76-4317-B3A7-F1983F027CE7}" type="presParOf" srcId="{AA910C43-7215-4AE0-AAF0-2B6DFCF7BD7A}" destId="{7440A20E-5A68-431C-9168-AC3F46487A3B}" srcOrd="1" destOrd="0" presId="urn:microsoft.com/office/officeart/2008/layout/AlternatingHexagons"/>
    <dgm:cxn modelId="{F77FC3B0-FB73-48C5-BE82-B6E595B53907}" type="presParOf" srcId="{AA910C43-7215-4AE0-AAF0-2B6DFCF7BD7A}" destId="{FFF87A21-A8EF-4C2F-856F-676D6355C40E}" srcOrd="2" destOrd="0" presId="urn:microsoft.com/office/officeart/2008/layout/AlternatingHexagons"/>
    <dgm:cxn modelId="{93CA26AB-4363-4D49-961D-653EC2BDEC9A}" type="presParOf" srcId="{AA910C43-7215-4AE0-AAF0-2B6DFCF7BD7A}" destId="{E1958D06-AF85-4B6E-8F7A-F68E9DD7366E}" srcOrd="3" destOrd="0" presId="urn:microsoft.com/office/officeart/2008/layout/AlternatingHexagons"/>
    <dgm:cxn modelId="{54873684-93AB-44AE-8CEE-A8C901040D5A}" type="presParOf" srcId="{AA910C43-7215-4AE0-AAF0-2B6DFCF7BD7A}" destId="{F0E77D82-33A5-4F7F-AD76-05155BFED43D}"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A3C6C-F5B3-439E-AEC4-0A6E7F1D8934}">
      <dsp:nvSpPr>
        <dsp:cNvPr id="0" name=""/>
        <dsp:cNvSpPr/>
      </dsp:nvSpPr>
      <dsp:spPr>
        <a:xfrm>
          <a:off x="0" y="0"/>
          <a:ext cx="9065968" cy="566623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0C8A72-6917-46AE-BCBD-84C993F7B2D5}">
      <dsp:nvSpPr>
        <dsp:cNvPr id="0" name=""/>
        <dsp:cNvSpPr/>
      </dsp:nvSpPr>
      <dsp:spPr>
        <a:xfrm>
          <a:off x="950995" y="4213408"/>
          <a:ext cx="208517" cy="2085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F22D24-B1D2-4891-B865-BF9A3122B2F6}">
      <dsp:nvSpPr>
        <dsp:cNvPr id="0" name=""/>
        <dsp:cNvSpPr/>
      </dsp:nvSpPr>
      <dsp:spPr>
        <a:xfrm>
          <a:off x="1055253" y="4317667"/>
          <a:ext cx="1550280" cy="134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89" tIns="0" rIns="0" bIns="0" numCol="1" spcCol="1270" anchor="t" anchorCtr="0">
          <a:noAutofit/>
        </a:bodyPr>
        <a:lstStyle/>
        <a:p>
          <a:pPr lvl="0" algn="l" defTabSz="1022350">
            <a:lnSpc>
              <a:spcPct val="90000"/>
            </a:lnSpc>
            <a:spcBef>
              <a:spcPct val="0"/>
            </a:spcBef>
            <a:spcAft>
              <a:spcPct val="35000"/>
            </a:spcAft>
          </a:pPr>
          <a:r>
            <a:rPr lang="es-AR" sz="2300" kern="1200" dirty="0" smtClean="0"/>
            <a:t>Cantidad de Información</a:t>
          </a:r>
          <a:endParaRPr lang="es-AR" sz="2300" kern="1200" dirty="0"/>
        </a:p>
      </dsp:txBody>
      <dsp:txXfrm>
        <a:off x="1055253" y="4317667"/>
        <a:ext cx="1550280" cy="1348562"/>
      </dsp:txXfrm>
    </dsp:sp>
    <dsp:sp modelId="{0CD280B9-6396-4070-96E3-11923365F39F}">
      <dsp:nvSpPr>
        <dsp:cNvPr id="0" name=""/>
        <dsp:cNvSpPr/>
      </dsp:nvSpPr>
      <dsp:spPr>
        <a:xfrm>
          <a:off x="2424215" y="2895443"/>
          <a:ext cx="362638" cy="3626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89C8E7-442B-4BEB-908C-92476F98F1B7}">
      <dsp:nvSpPr>
        <dsp:cNvPr id="0" name=""/>
        <dsp:cNvSpPr/>
      </dsp:nvSpPr>
      <dsp:spPr>
        <a:xfrm>
          <a:off x="2605534" y="3076762"/>
          <a:ext cx="1903853" cy="2589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155" tIns="0" rIns="0" bIns="0" numCol="1" spcCol="1270" anchor="t" anchorCtr="0">
          <a:noAutofit/>
        </a:bodyPr>
        <a:lstStyle/>
        <a:p>
          <a:pPr lvl="0" algn="l" defTabSz="1022350">
            <a:lnSpc>
              <a:spcPct val="90000"/>
            </a:lnSpc>
            <a:spcBef>
              <a:spcPct val="0"/>
            </a:spcBef>
            <a:spcAft>
              <a:spcPct val="35000"/>
            </a:spcAft>
          </a:pPr>
          <a:r>
            <a:rPr lang="es-AR" sz="2300" kern="1200" dirty="0" smtClean="0"/>
            <a:t>Desarrollo Tecnológico</a:t>
          </a:r>
          <a:endParaRPr lang="es-AR" sz="2300" kern="1200" dirty="0"/>
        </a:p>
      </dsp:txBody>
      <dsp:txXfrm>
        <a:off x="2605534" y="3076762"/>
        <a:ext cx="1903853" cy="2589467"/>
      </dsp:txXfrm>
    </dsp:sp>
    <dsp:sp modelId="{56E6DF83-CE1E-4AFC-B847-36972C17160F}">
      <dsp:nvSpPr>
        <dsp:cNvPr id="0" name=""/>
        <dsp:cNvSpPr/>
      </dsp:nvSpPr>
      <dsp:spPr>
        <a:xfrm>
          <a:off x="4305403" y="1924251"/>
          <a:ext cx="480496" cy="48049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924DB5-1B63-4D8D-A858-F46991A04153}">
      <dsp:nvSpPr>
        <dsp:cNvPr id="0" name=""/>
        <dsp:cNvSpPr/>
      </dsp:nvSpPr>
      <dsp:spPr>
        <a:xfrm>
          <a:off x="4545651" y="2164499"/>
          <a:ext cx="1903853" cy="3501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605" tIns="0" rIns="0" bIns="0" numCol="1" spcCol="1270" anchor="t" anchorCtr="0">
          <a:noAutofit/>
        </a:bodyPr>
        <a:lstStyle/>
        <a:p>
          <a:pPr lvl="0" algn="l" defTabSz="1022350">
            <a:lnSpc>
              <a:spcPct val="90000"/>
            </a:lnSpc>
            <a:spcBef>
              <a:spcPct val="0"/>
            </a:spcBef>
            <a:spcAft>
              <a:spcPct val="35000"/>
            </a:spcAft>
          </a:pPr>
          <a:r>
            <a:rPr lang="es-AR" sz="2300" kern="1200" dirty="0" smtClean="0"/>
            <a:t>Demanda</a:t>
          </a:r>
          <a:endParaRPr lang="es-AR" sz="2300" kern="1200" dirty="0"/>
        </a:p>
      </dsp:txBody>
      <dsp:txXfrm>
        <a:off x="4545651" y="2164499"/>
        <a:ext cx="1903853" cy="3501730"/>
      </dsp:txXfrm>
    </dsp:sp>
    <dsp:sp modelId="{068E97F4-2D66-44C1-86B0-C75DB7FD9C99}">
      <dsp:nvSpPr>
        <dsp:cNvPr id="0" name=""/>
        <dsp:cNvSpPr/>
      </dsp:nvSpPr>
      <dsp:spPr>
        <a:xfrm>
          <a:off x="6354312" y="1281701"/>
          <a:ext cx="643683" cy="6436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1108D-84DD-4194-ADB7-F52247CC3477}">
      <dsp:nvSpPr>
        <dsp:cNvPr id="0" name=""/>
        <dsp:cNvSpPr/>
      </dsp:nvSpPr>
      <dsp:spPr>
        <a:xfrm>
          <a:off x="6676154" y="1603543"/>
          <a:ext cx="1903853" cy="4062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075" tIns="0" rIns="0" bIns="0" numCol="1" spcCol="1270" anchor="t" anchorCtr="0">
          <a:noAutofit/>
        </a:bodyPr>
        <a:lstStyle/>
        <a:p>
          <a:pPr lvl="0" algn="l" defTabSz="1022350">
            <a:lnSpc>
              <a:spcPct val="90000"/>
            </a:lnSpc>
            <a:spcBef>
              <a:spcPct val="0"/>
            </a:spcBef>
            <a:spcAft>
              <a:spcPct val="35000"/>
            </a:spcAft>
          </a:pPr>
          <a:r>
            <a:rPr lang="es-AR" sz="2300" kern="1200" dirty="0" smtClean="0"/>
            <a:t>Complejidad</a:t>
          </a:r>
          <a:endParaRPr lang="es-AR" sz="2300" kern="1200" dirty="0"/>
        </a:p>
      </dsp:txBody>
      <dsp:txXfrm>
        <a:off x="6676154" y="1603543"/>
        <a:ext cx="1903853" cy="40626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6E6EE-6CF3-4231-8EC5-23BA393F0909}">
      <dsp:nvSpPr>
        <dsp:cNvPr id="0" name=""/>
        <dsp:cNvSpPr/>
      </dsp:nvSpPr>
      <dsp:spPr>
        <a:xfrm rot="2073303">
          <a:off x="785234" y="1006334"/>
          <a:ext cx="4012007" cy="2568956"/>
        </a:xfrm>
        <a:prstGeom prst="swooshArrow">
          <a:avLst>
            <a:gd name="adj1" fmla="val 16310"/>
            <a:gd name="adj2" fmla="val 3137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9125BE5-37A6-4DB8-AD36-CB7DDDEFDB60}">
      <dsp:nvSpPr>
        <dsp:cNvPr id="0" name=""/>
        <dsp:cNvSpPr/>
      </dsp:nvSpPr>
      <dsp:spPr>
        <a:xfrm>
          <a:off x="637871" y="1914826"/>
          <a:ext cx="1864721" cy="73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ctr" defTabSz="1066800">
            <a:lnSpc>
              <a:spcPct val="90000"/>
            </a:lnSpc>
            <a:spcBef>
              <a:spcPct val="0"/>
            </a:spcBef>
            <a:spcAft>
              <a:spcPct val="35000"/>
            </a:spcAft>
          </a:pPr>
          <a:r>
            <a:rPr lang="es-AR" sz="2400" kern="1200" dirty="0" smtClean="0"/>
            <a:t>Recursos Humanos</a:t>
          </a:r>
          <a:endParaRPr lang="es-AR" sz="2400" kern="1200" dirty="0"/>
        </a:p>
      </dsp:txBody>
      <dsp:txXfrm>
        <a:off x="637871" y="1914826"/>
        <a:ext cx="1864721" cy="733060"/>
      </dsp:txXfrm>
    </dsp:sp>
    <dsp:sp modelId="{2FA54B4F-0A54-43CD-B702-8CD8F1D61785}">
      <dsp:nvSpPr>
        <dsp:cNvPr id="0" name=""/>
        <dsp:cNvSpPr/>
      </dsp:nvSpPr>
      <dsp:spPr>
        <a:xfrm>
          <a:off x="2599852" y="2355637"/>
          <a:ext cx="2519894" cy="73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ctr" defTabSz="1066800">
            <a:lnSpc>
              <a:spcPct val="90000"/>
            </a:lnSpc>
            <a:spcBef>
              <a:spcPct val="0"/>
            </a:spcBef>
            <a:spcAft>
              <a:spcPct val="35000"/>
            </a:spcAft>
          </a:pPr>
          <a:r>
            <a:rPr lang="es-AR" sz="2400" kern="1200" dirty="0" smtClean="0"/>
            <a:t>Financiamiento</a:t>
          </a:r>
          <a:endParaRPr lang="es-AR" sz="2400" kern="1200" dirty="0"/>
        </a:p>
      </dsp:txBody>
      <dsp:txXfrm>
        <a:off x="2599852" y="2355637"/>
        <a:ext cx="2519894" cy="7330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D34CC-1DC5-4933-82BA-75EF8CF2AE9C}">
      <dsp:nvSpPr>
        <dsp:cNvPr id="0" name=""/>
        <dsp:cNvSpPr/>
      </dsp:nvSpPr>
      <dsp:spPr>
        <a:xfrm>
          <a:off x="0" y="945154"/>
          <a:ext cx="8858249" cy="1289668"/>
        </a:xfrm>
        <a:prstGeom prst="rightArrow">
          <a:avLst>
            <a:gd name="adj1" fmla="val 50000"/>
            <a:gd name="adj2" fmla="val 5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254000" bIns="204735" numCol="1" spcCol="1270" anchor="ctr" anchorCtr="0">
          <a:noAutofit/>
        </a:bodyPr>
        <a:lstStyle/>
        <a:p>
          <a:pPr lvl="0" algn="l" defTabSz="1600200">
            <a:lnSpc>
              <a:spcPct val="90000"/>
            </a:lnSpc>
            <a:spcBef>
              <a:spcPct val="0"/>
            </a:spcBef>
            <a:spcAft>
              <a:spcPct val="35000"/>
            </a:spcAft>
          </a:pPr>
          <a:r>
            <a:rPr lang="es-US" sz="3600" kern="1200" dirty="0" smtClean="0"/>
            <a:t>Ciencia</a:t>
          </a:r>
          <a:endParaRPr lang="es-US" sz="3600" kern="1200" dirty="0"/>
        </a:p>
      </dsp:txBody>
      <dsp:txXfrm>
        <a:off x="0" y="1267571"/>
        <a:ext cx="8535832" cy="644834"/>
      </dsp:txXfrm>
    </dsp:sp>
    <dsp:sp modelId="{652327C1-67EE-4F10-917D-63E024FCA8D7}">
      <dsp:nvSpPr>
        <dsp:cNvPr id="0" name=""/>
        <dsp:cNvSpPr/>
      </dsp:nvSpPr>
      <dsp:spPr>
        <a:xfrm>
          <a:off x="2041826" y="1374786"/>
          <a:ext cx="6816423" cy="1289668"/>
        </a:xfrm>
        <a:prstGeom prst="rightArrow">
          <a:avLst>
            <a:gd name="adj1" fmla="val 50000"/>
            <a:gd name="adj2" fmla="val 5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254000" bIns="204735" numCol="1" spcCol="1270" anchor="ctr" anchorCtr="0">
          <a:noAutofit/>
        </a:bodyPr>
        <a:lstStyle/>
        <a:p>
          <a:pPr lvl="0" algn="l" defTabSz="1600200">
            <a:lnSpc>
              <a:spcPct val="90000"/>
            </a:lnSpc>
            <a:spcBef>
              <a:spcPct val="0"/>
            </a:spcBef>
            <a:spcAft>
              <a:spcPct val="35000"/>
            </a:spcAft>
          </a:pPr>
          <a:r>
            <a:rPr lang="es-US" sz="3600" kern="1200" dirty="0" smtClean="0"/>
            <a:t>Modelos Globales</a:t>
          </a:r>
          <a:endParaRPr lang="es-US" sz="3600" kern="1200" dirty="0"/>
        </a:p>
      </dsp:txBody>
      <dsp:txXfrm>
        <a:off x="2041826" y="1697203"/>
        <a:ext cx="6494006" cy="644834"/>
      </dsp:txXfrm>
    </dsp:sp>
    <dsp:sp modelId="{3991E2D1-F44F-42D5-ACCF-D216C02DA539}">
      <dsp:nvSpPr>
        <dsp:cNvPr id="0" name=""/>
        <dsp:cNvSpPr/>
      </dsp:nvSpPr>
      <dsp:spPr>
        <a:xfrm>
          <a:off x="4083653" y="1804675"/>
          <a:ext cx="4774596" cy="1289668"/>
        </a:xfrm>
        <a:prstGeom prst="rightArrow">
          <a:avLst>
            <a:gd name="adj1" fmla="val 50000"/>
            <a:gd name="adj2" fmla="val 5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254000" bIns="204735" numCol="1" spcCol="1270" anchor="ctr" anchorCtr="0">
          <a:noAutofit/>
        </a:bodyPr>
        <a:lstStyle/>
        <a:p>
          <a:pPr lvl="0" algn="l" defTabSz="1600200">
            <a:lnSpc>
              <a:spcPct val="90000"/>
            </a:lnSpc>
            <a:spcBef>
              <a:spcPct val="0"/>
            </a:spcBef>
            <a:spcAft>
              <a:spcPct val="35000"/>
            </a:spcAft>
          </a:pPr>
          <a:r>
            <a:rPr lang="es-US" sz="3600" kern="1200" dirty="0" smtClean="0"/>
            <a:t>Satélites e  </a:t>
          </a:r>
          <a:r>
            <a:rPr lang="es-US" sz="3600" kern="1200" dirty="0" err="1" smtClean="0"/>
            <a:t>instrum</a:t>
          </a:r>
          <a:r>
            <a:rPr lang="es-US" sz="3600" kern="1200" dirty="0" smtClean="0"/>
            <a:t>.</a:t>
          </a:r>
          <a:endParaRPr lang="es-US" sz="3600" kern="1200" dirty="0"/>
        </a:p>
      </dsp:txBody>
      <dsp:txXfrm>
        <a:off x="4083653" y="2127092"/>
        <a:ext cx="4452179" cy="644834"/>
      </dsp:txXfrm>
    </dsp:sp>
    <dsp:sp modelId="{C3508A14-2779-47EC-946D-A9D97641050F}">
      <dsp:nvSpPr>
        <dsp:cNvPr id="0" name=""/>
        <dsp:cNvSpPr/>
      </dsp:nvSpPr>
      <dsp:spPr>
        <a:xfrm>
          <a:off x="6125479" y="2234307"/>
          <a:ext cx="2732770" cy="1289668"/>
        </a:xfrm>
        <a:prstGeom prst="rightArrow">
          <a:avLst>
            <a:gd name="adj1" fmla="val 50000"/>
            <a:gd name="adj2" fmla="val 5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254000" bIns="204735" numCol="1" spcCol="1270" anchor="ctr" anchorCtr="0">
          <a:noAutofit/>
        </a:bodyPr>
        <a:lstStyle/>
        <a:p>
          <a:pPr lvl="0" algn="l" defTabSz="1600200">
            <a:lnSpc>
              <a:spcPct val="90000"/>
            </a:lnSpc>
            <a:spcBef>
              <a:spcPct val="0"/>
            </a:spcBef>
            <a:spcAft>
              <a:spcPct val="35000"/>
            </a:spcAft>
          </a:pPr>
          <a:r>
            <a:rPr lang="es-US" sz="3600" kern="1200" dirty="0" err="1" smtClean="0"/>
            <a:t>TIc</a:t>
          </a:r>
          <a:endParaRPr lang="es-US" sz="3600" kern="1200" dirty="0"/>
        </a:p>
      </dsp:txBody>
      <dsp:txXfrm>
        <a:off x="6125479" y="2556724"/>
        <a:ext cx="2410353" cy="6448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D34CC-1DC5-4933-82BA-75EF8CF2AE9C}">
      <dsp:nvSpPr>
        <dsp:cNvPr id="0" name=""/>
        <dsp:cNvSpPr/>
      </dsp:nvSpPr>
      <dsp:spPr>
        <a:xfrm>
          <a:off x="0" y="945154"/>
          <a:ext cx="8858249" cy="1289668"/>
        </a:xfrm>
        <a:prstGeom prst="rightArrow">
          <a:avLst>
            <a:gd name="adj1" fmla="val 50000"/>
            <a:gd name="adj2" fmla="val 5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254000" bIns="204735" numCol="1" spcCol="1270" anchor="ctr" anchorCtr="0">
          <a:noAutofit/>
        </a:bodyPr>
        <a:lstStyle/>
        <a:p>
          <a:pPr lvl="0" algn="l" defTabSz="1600200">
            <a:lnSpc>
              <a:spcPct val="90000"/>
            </a:lnSpc>
            <a:spcBef>
              <a:spcPct val="0"/>
            </a:spcBef>
            <a:spcAft>
              <a:spcPct val="35000"/>
            </a:spcAft>
          </a:pPr>
          <a:r>
            <a:rPr lang="es-US" sz="3600" kern="1200" dirty="0" smtClean="0"/>
            <a:t>Ciencia</a:t>
          </a:r>
          <a:endParaRPr lang="es-US" sz="3600" kern="1200" dirty="0"/>
        </a:p>
      </dsp:txBody>
      <dsp:txXfrm>
        <a:off x="0" y="1267571"/>
        <a:ext cx="8535832" cy="644834"/>
      </dsp:txXfrm>
    </dsp:sp>
    <dsp:sp modelId="{652327C1-67EE-4F10-917D-63E024FCA8D7}">
      <dsp:nvSpPr>
        <dsp:cNvPr id="0" name=""/>
        <dsp:cNvSpPr/>
      </dsp:nvSpPr>
      <dsp:spPr>
        <a:xfrm>
          <a:off x="2041826" y="1374786"/>
          <a:ext cx="6816423" cy="1289668"/>
        </a:xfrm>
        <a:prstGeom prst="rightArrow">
          <a:avLst>
            <a:gd name="adj1" fmla="val 50000"/>
            <a:gd name="adj2" fmla="val 5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254000" bIns="204735" numCol="1" spcCol="1270" anchor="ctr" anchorCtr="0">
          <a:noAutofit/>
        </a:bodyPr>
        <a:lstStyle/>
        <a:p>
          <a:pPr lvl="0" algn="l" defTabSz="1600200">
            <a:lnSpc>
              <a:spcPct val="90000"/>
            </a:lnSpc>
            <a:spcBef>
              <a:spcPct val="0"/>
            </a:spcBef>
            <a:spcAft>
              <a:spcPct val="35000"/>
            </a:spcAft>
          </a:pPr>
          <a:r>
            <a:rPr lang="es-US" sz="3600" kern="1200" dirty="0" smtClean="0"/>
            <a:t>Modelos Regionales</a:t>
          </a:r>
          <a:endParaRPr lang="es-US" sz="3600" kern="1200" dirty="0"/>
        </a:p>
      </dsp:txBody>
      <dsp:txXfrm>
        <a:off x="2041826" y="1697203"/>
        <a:ext cx="6494006" cy="644834"/>
      </dsp:txXfrm>
    </dsp:sp>
    <dsp:sp modelId="{3991E2D1-F44F-42D5-ACCF-D216C02DA539}">
      <dsp:nvSpPr>
        <dsp:cNvPr id="0" name=""/>
        <dsp:cNvSpPr/>
      </dsp:nvSpPr>
      <dsp:spPr>
        <a:xfrm>
          <a:off x="4083653" y="1804675"/>
          <a:ext cx="4774596" cy="1289668"/>
        </a:xfrm>
        <a:prstGeom prst="rightArrow">
          <a:avLst>
            <a:gd name="adj1" fmla="val 50000"/>
            <a:gd name="adj2" fmla="val 5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254000" bIns="204735" numCol="1" spcCol="1270" anchor="ctr" anchorCtr="0">
          <a:noAutofit/>
        </a:bodyPr>
        <a:lstStyle/>
        <a:p>
          <a:pPr lvl="0" algn="l" defTabSz="1600200">
            <a:lnSpc>
              <a:spcPct val="90000"/>
            </a:lnSpc>
            <a:spcBef>
              <a:spcPct val="0"/>
            </a:spcBef>
            <a:spcAft>
              <a:spcPct val="35000"/>
            </a:spcAft>
          </a:pPr>
          <a:r>
            <a:rPr lang="es-US" sz="3600" kern="1200" dirty="0" smtClean="0"/>
            <a:t>Instrumental</a:t>
          </a:r>
          <a:endParaRPr lang="es-US" sz="3600" kern="1200" dirty="0"/>
        </a:p>
      </dsp:txBody>
      <dsp:txXfrm>
        <a:off x="4083653" y="2127092"/>
        <a:ext cx="4452179" cy="644834"/>
      </dsp:txXfrm>
    </dsp:sp>
    <dsp:sp modelId="{C3508A14-2779-47EC-946D-A9D97641050F}">
      <dsp:nvSpPr>
        <dsp:cNvPr id="0" name=""/>
        <dsp:cNvSpPr/>
      </dsp:nvSpPr>
      <dsp:spPr>
        <a:xfrm>
          <a:off x="6125479" y="2234307"/>
          <a:ext cx="2732770" cy="1289668"/>
        </a:xfrm>
        <a:prstGeom prst="rightArrow">
          <a:avLst>
            <a:gd name="adj1" fmla="val 50000"/>
            <a:gd name="adj2" fmla="val 5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254000" bIns="204735" numCol="1" spcCol="1270" anchor="ctr" anchorCtr="0">
          <a:noAutofit/>
        </a:bodyPr>
        <a:lstStyle/>
        <a:p>
          <a:pPr lvl="0" algn="l" defTabSz="1600200">
            <a:lnSpc>
              <a:spcPct val="90000"/>
            </a:lnSpc>
            <a:spcBef>
              <a:spcPct val="0"/>
            </a:spcBef>
            <a:spcAft>
              <a:spcPct val="35000"/>
            </a:spcAft>
          </a:pPr>
          <a:r>
            <a:rPr lang="es-US" sz="3600" kern="1200" dirty="0" err="1" smtClean="0"/>
            <a:t>TIc</a:t>
          </a:r>
          <a:endParaRPr lang="es-US" sz="3600" kern="1200" dirty="0"/>
        </a:p>
      </dsp:txBody>
      <dsp:txXfrm>
        <a:off x="6125479" y="2556724"/>
        <a:ext cx="2410353" cy="6448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B7359-A856-4EA7-9530-95B890DE37A0}">
      <dsp:nvSpPr>
        <dsp:cNvPr id="0" name=""/>
        <dsp:cNvSpPr/>
      </dsp:nvSpPr>
      <dsp:spPr>
        <a:xfrm rot="5400000">
          <a:off x="2832200" y="87332"/>
          <a:ext cx="1306870" cy="1136977"/>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Monitoreo</a:t>
          </a:r>
          <a:endParaRPr lang="es-AR" sz="1100" kern="1200" dirty="0"/>
        </a:p>
      </dsp:txBody>
      <dsp:txXfrm rot="-5400000">
        <a:off x="3094325" y="206040"/>
        <a:ext cx="782619" cy="899562"/>
      </dsp:txXfrm>
    </dsp:sp>
    <dsp:sp modelId="{47CD882F-345A-4522-83A0-434646829FE8}">
      <dsp:nvSpPr>
        <dsp:cNvPr id="0" name=""/>
        <dsp:cNvSpPr/>
      </dsp:nvSpPr>
      <dsp:spPr>
        <a:xfrm>
          <a:off x="4088625" y="263760"/>
          <a:ext cx="1458467" cy="784122"/>
        </a:xfrm>
        <a:prstGeom prst="rect">
          <a:avLst/>
        </a:prstGeom>
        <a:noFill/>
        <a:ln>
          <a:noFill/>
        </a:ln>
        <a:effectLst/>
      </dsp:spPr>
      <dsp:style>
        <a:lnRef idx="0">
          <a:scrgbClr r="0" g="0" b="0"/>
        </a:lnRef>
        <a:fillRef idx="0">
          <a:scrgbClr r="0" g="0" b="0"/>
        </a:fillRef>
        <a:effectRef idx="0">
          <a:scrgbClr r="0" g="0" b="0"/>
        </a:effectRef>
        <a:fontRef idx="minor"/>
      </dsp:style>
    </dsp:sp>
    <dsp:sp modelId="{526CD5D3-9379-4C42-AF4E-F793DB4B2F93}">
      <dsp:nvSpPr>
        <dsp:cNvPr id="0" name=""/>
        <dsp:cNvSpPr/>
      </dsp:nvSpPr>
      <dsp:spPr>
        <a:xfrm rot="5400000">
          <a:off x="1604264" y="87332"/>
          <a:ext cx="1306870" cy="1136977"/>
        </a:xfrm>
        <a:prstGeom prst="hexagon">
          <a:avLst>
            <a:gd name="adj" fmla="val 25000"/>
            <a:gd name="vf" fmla="val 115470"/>
          </a:avLst>
        </a:prstGeom>
        <a:solidFill>
          <a:schemeClr val="accent3">
            <a:hueOff val="246418"/>
            <a:satOff val="9091"/>
            <a:lumOff val="-13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s-ES" sz="1800" kern="1200" dirty="0" smtClean="0"/>
            <a:t>SINAGIR</a:t>
          </a:r>
          <a:endParaRPr lang="es-AR" sz="1800" kern="1200" dirty="0"/>
        </a:p>
      </dsp:txBody>
      <dsp:txXfrm rot="-5400000">
        <a:off x="1866389" y="206040"/>
        <a:ext cx="782619" cy="899562"/>
      </dsp:txXfrm>
    </dsp:sp>
    <dsp:sp modelId="{EF9AB7F2-0113-4A63-81FF-A90FFE7283B3}">
      <dsp:nvSpPr>
        <dsp:cNvPr id="0" name=""/>
        <dsp:cNvSpPr/>
      </dsp:nvSpPr>
      <dsp:spPr>
        <a:xfrm rot="5400000">
          <a:off x="2215880" y="1196604"/>
          <a:ext cx="1306870" cy="1136977"/>
        </a:xfrm>
        <a:prstGeom prst="hexagon">
          <a:avLst>
            <a:gd name="adj" fmla="val 25000"/>
            <a:gd name="vf" fmla="val 115470"/>
          </a:avLst>
        </a:prstGeom>
        <a:solidFill>
          <a:schemeClr val="accent3">
            <a:hueOff val="492836"/>
            <a:satOff val="18182"/>
            <a:lumOff val="-26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Pronóstico</a:t>
          </a:r>
          <a:endParaRPr lang="es-AR" sz="1100" kern="1200" dirty="0"/>
        </a:p>
      </dsp:txBody>
      <dsp:txXfrm rot="-5400000">
        <a:off x="2478005" y="1315312"/>
        <a:ext cx="782619" cy="899562"/>
      </dsp:txXfrm>
    </dsp:sp>
    <dsp:sp modelId="{8210C2B0-ED81-4FFA-BD0C-2C16B1276E2F}">
      <dsp:nvSpPr>
        <dsp:cNvPr id="0" name=""/>
        <dsp:cNvSpPr/>
      </dsp:nvSpPr>
      <dsp:spPr>
        <a:xfrm>
          <a:off x="842359" y="1373031"/>
          <a:ext cx="1411419" cy="784122"/>
        </a:xfrm>
        <a:prstGeom prst="rect">
          <a:avLst/>
        </a:prstGeom>
        <a:noFill/>
        <a:ln>
          <a:noFill/>
        </a:ln>
        <a:effectLst/>
      </dsp:spPr>
      <dsp:style>
        <a:lnRef idx="0">
          <a:scrgbClr r="0" g="0" b="0"/>
        </a:lnRef>
        <a:fillRef idx="0">
          <a:scrgbClr r="0" g="0" b="0"/>
        </a:fillRef>
        <a:effectRef idx="0">
          <a:scrgbClr r="0" g="0" b="0"/>
        </a:effectRef>
        <a:fontRef idx="minor"/>
      </dsp:style>
    </dsp:sp>
    <dsp:sp modelId="{569F7CF7-860D-4CEE-82D1-F0C679799954}">
      <dsp:nvSpPr>
        <dsp:cNvPr id="0" name=""/>
        <dsp:cNvSpPr/>
      </dsp:nvSpPr>
      <dsp:spPr>
        <a:xfrm rot="5400000">
          <a:off x="3443815" y="1196604"/>
          <a:ext cx="1306870" cy="1136977"/>
        </a:xfrm>
        <a:prstGeom prst="hexagon">
          <a:avLst>
            <a:gd name="adj" fmla="val 25000"/>
            <a:gd name="vf" fmla="val 115470"/>
          </a:avLst>
        </a:prstGeom>
        <a:solidFill>
          <a:schemeClr val="accent3">
            <a:hueOff val="739254"/>
            <a:satOff val="27273"/>
            <a:lumOff val="-40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r>
            <a:rPr lang="es-ES" sz="3100" kern="1200" dirty="0" smtClean="0"/>
            <a:t>SMN</a:t>
          </a:r>
          <a:endParaRPr lang="es-AR" sz="3100" kern="1200" dirty="0"/>
        </a:p>
      </dsp:txBody>
      <dsp:txXfrm rot="-5400000">
        <a:off x="3705940" y="1315312"/>
        <a:ext cx="782619" cy="899562"/>
      </dsp:txXfrm>
    </dsp:sp>
    <dsp:sp modelId="{D684F221-1293-4606-963F-D09D76D8B691}">
      <dsp:nvSpPr>
        <dsp:cNvPr id="0" name=""/>
        <dsp:cNvSpPr/>
      </dsp:nvSpPr>
      <dsp:spPr>
        <a:xfrm rot="5400000">
          <a:off x="2832200" y="2305875"/>
          <a:ext cx="1306870" cy="1136977"/>
        </a:xfrm>
        <a:prstGeom prst="hexagon">
          <a:avLst>
            <a:gd name="adj" fmla="val 25000"/>
            <a:gd name="vf" fmla="val 115470"/>
          </a:avLst>
        </a:prstGeom>
        <a:solidFill>
          <a:schemeClr val="accent3">
            <a:hueOff val="985672"/>
            <a:satOff val="36364"/>
            <a:lumOff val="-53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Servicios</a:t>
          </a:r>
          <a:endParaRPr lang="es-AR" sz="1100" kern="1200" dirty="0"/>
        </a:p>
      </dsp:txBody>
      <dsp:txXfrm rot="-5400000">
        <a:off x="3094325" y="2424583"/>
        <a:ext cx="782619" cy="899562"/>
      </dsp:txXfrm>
    </dsp:sp>
    <dsp:sp modelId="{3C14CC63-903B-411E-9EC7-A8EAF9BB2A05}">
      <dsp:nvSpPr>
        <dsp:cNvPr id="0" name=""/>
        <dsp:cNvSpPr/>
      </dsp:nvSpPr>
      <dsp:spPr>
        <a:xfrm>
          <a:off x="4088625" y="2482303"/>
          <a:ext cx="1458467" cy="784122"/>
        </a:xfrm>
        <a:prstGeom prst="rect">
          <a:avLst/>
        </a:prstGeom>
        <a:noFill/>
        <a:ln>
          <a:noFill/>
        </a:ln>
        <a:effectLst/>
      </dsp:spPr>
      <dsp:style>
        <a:lnRef idx="0">
          <a:scrgbClr r="0" g="0" b="0"/>
        </a:lnRef>
        <a:fillRef idx="0">
          <a:scrgbClr r="0" g="0" b="0"/>
        </a:fillRef>
        <a:effectRef idx="0">
          <a:scrgbClr r="0" g="0" b="0"/>
        </a:effectRef>
        <a:fontRef idx="minor"/>
      </dsp:style>
    </dsp:sp>
    <dsp:sp modelId="{5BD204E7-B087-4481-97D8-6280D96F0147}">
      <dsp:nvSpPr>
        <dsp:cNvPr id="0" name=""/>
        <dsp:cNvSpPr/>
      </dsp:nvSpPr>
      <dsp:spPr>
        <a:xfrm rot="5400000">
          <a:off x="1604264" y="2305875"/>
          <a:ext cx="1306870" cy="1136977"/>
        </a:xfrm>
        <a:prstGeom prst="hexagon">
          <a:avLst>
            <a:gd name="adj" fmla="val 25000"/>
            <a:gd name="vf" fmla="val 115470"/>
          </a:avLst>
        </a:prstGeom>
        <a:solidFill>
          <a:schemeClr val="accent3">
            <a:hueOff val="1232090"/>
            <a:satOff val="45455"/>
            <a:lumOff val="-66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s-ES" sz="2500" kern="1200" dirty="0" smtClean="0"/>
            <a:t>INTA</a:t>
          </a:r>
        </a:p>
        <a:p>
          <a:pPr lvl="0" algn="ctr" defTabSz="1111250">
            <a:lnSpc>
              <a:spcPct val="90000"/>
            </a:lnSpc>
            <a:spcBef>
              <a:spcPct val="0"/>
            </a:spcBef>
            <a:spcAft>
              <a:spcPct val="35000"/>
            </a:spcAft>
          </a:pPr>
          <a:r>
            <a:rPr lang="es-ES" sz="2500" kern="1200" dirty="0" smtClean="0"/>
            <a:t>AGRO</a:t>
          </a:r>
          <a:endParaRPr lang="es-AR" sz="2500" kern="1200" dirty="0"/>
        </a:p>
      </dsp:txBody>
      <dsp:txXfrm rot="-5400000">
        <a:off x="1866389" y="2424583"/>
        <a:ext cx="782619" cy="899562"/>
      </dsp:txXfrm>
    </dsp:sp>
    <dsp:sp modelId="{6902E0A1-BF8A-4AF3-B62D-B5123F1AC1BB}">
      <dsp:nvSpPr>
        <dsp:cNvPr id="0" name=""/>
        <dsp:cNvSpPr/>
      </dsp:nvSpPr>
      <dsp:spPr>
        <a:xfrm rot="5400000">
          <a:off x="2215880" y="3415147"/>
          <a:ext cx="1306870" cy="1136977"/>
        </a:xfrm>
        <a:prstGeom prst="hexagon">
          <a:avLst>
            <a:gd name="adj" fmla="val 25000"/>
            <a:gd name="vf" fmla="val 115470"/>
          </a:avLst>
        </a:prstGeom>
        <a:solidFill>
          <a:schemeClr val="accent3">
            <a:hueOff val="1478509"/>
            <a:satOff val="54545"/>
            <a:lumOff val="-80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Riesgos</a:t>
          </a:r>
          <a:endParaRPr lang="es-AR" sz="1100" kern="1200" dirty="0"/>
        </a:p>
      </dsp:txBody>
      <dsp:txXfrm rot="-5400000">
        <a:off x="2478005" y="3533855"/>
        <a:ext cx="782619" cy="899562"/>
      </dsp:txXfrm>
    </dsp:sp>
    <dsp:sp modelId="{8CE2F0E9-293F-4DB1-B9B2-24F70E824242}">
      <dsp:nvSpPr>
        <dsp:cNvPr id="0" name=""/>
        <dsp:cNvSpPr/>
      </dsp:nvSpPr>
      <dsp:spPr>
        <a:xfrm>
          <a:off x="842359" y="3591574"/>
          <a:ext cx="1411419" cy="784122"/>
        </a:xfrm>
        <a:prstGeom prst="rect">
          <a:avLst/>
        </a:prstGeom>
        <a:noFill/>
        <a:ln>
          <a:noFill/>
        </a:ln>
        <a:effectLst/>
      </dsp:spPr>
      <dsp:style>
        <a:lnRef idx="0">
          <a:scrgbClr r="0" g="0" b="0"/>
        </a:lnRef>
        <a:fillRef idx="0">
          <a:scrgbClr r="0" g="0" b="0"/>
        </a:fillRef>
        <a:effectRef idx="0">
          <a:scrgbClr r="0" g="0" b="0"/>
        </a:effectRef>
        <a:fontRef idx="minor"/>
      </dsp:style>
    </dsp:sp>
    <dsp:sp modelId="{F1D6DFDD-82DB-422C-8308-90005B401247}">
      <dsp:nvSpPr>
        <dsp:cNvPr id="0" name=""/>
        <dsp:cNvSpPr/>
      </dsp:nvSpPr>
      <dsp:spPr>
        <a:xfrm rot="5400000">
          <a:off x="3443815" y="3415147"/>
          <a:ext cx="1306870" cy="1136977"/>
        </a:xfrm>
        <a:prstGeom prst="hexagon">
          <a:avLst>
            <a:gd name="adj" fmla="val 25000"/>
            <a:gd name="vf" fmla="val 115470"/>
          </a:avLst>
        </a:prstGeom>
        <a:solidFill>
          <a:schemeClr val="accent3">
            <a:hueOff val="1724927"/>
            <a:satOff val="63636"/>
            <a:lumOff val="-93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s-ES" sz="1800" kern="1200" dirty="0" smtClean="0"/>
            <a:t>CIENCIA</a:t>
          </a:r>
          <a:endParaRPr lang="es-AR" sz="1800" kern="1200" dirty="0"/>
        </a:p>
      </dsp:txBody>
      <dsp:txXfrm rot="-5400000">
        <a:off x="3705940" y="3533855"/>
        <a:ext cx="782619" cy="899562"/>
      </dsp:txXfrm>
    </dsp:sp>
    <dsp:sp modelId="{F8F851BB-7DEA-44DA-8ECA-9DC8CE68094F}">
      <dsp:nvSpPr>
        <dsp:cNvPr id="0" name=""/>
        <dsp:cNvSpPr/>
      </dsp:nvSpPr>
      <dsp:spPr>
        <a:xfrm rot="5400000">
          <a:off x="2832200" y="4524418"/>
          <a:ext cx="1306870" cy="1136977"/>
        </a:xfrm>
        <a:prstGeom prst="hexagon">
          <a:avLst>
            <a:gd name="adj" fmla="val 25000"/>
            <a:gd name="vf" fmla="val 115470"/>
          </a:avLst>
        </a:prstGeom>
        <a:solidFill>
          <a:schemeClr val="accent3">
            <a:hueOff val="1971345"/>
            <a:satOff val="72727"/>
            <a:lumOff val="-106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Producción</a:t>
          </a:r>
          <a:endParaRPr lang="es-AR" sz="1100" kern="1200" dirty="0"/>
        </a:p>
      </dsp:txBody>
      <dsp:txXfrm rot="-5400000">
        <a:off x="3094325" y="4643126"/>
        <a:ext cx="782619" cy="899562"/>
      </dsp:txXfrm>
    </dsp:sp>
    <dsp:sp modelId="{49D62020-66E4-487D-B79A-3E1CC5376264}">
      <dsp:nvSpPr>
        <dsp:cNvPr id="0" name=""/>
        <dsp:cNvSpPr/>
      </dsp:nvSpPr>
      <dsp:spPr>
        <a:xfrm>
          <a:off x="4088625" y="4700846"/>
          <a:ext cx="1458467" cy="784122"/>
        </a:xfrm>
        <a:prstGeom prst="rect">
          <a:avLst/>
        </a:prstGeom>
        <a:noFill/>
        <a:ln>
          <a:noFill/>
        </a:ln>
        <a:effectLst/>
      </dsp:spPr>
      <dsp:style>
        <a:lnRef idx="0">
          <a:scrgbClr r="0" g="0" b="0"/>
        </a:lnRef>
        <a:fillRef idx="0">
          <a:scrgbClr r="0" g="0" b="0"/>
        </a:fillRef>
        <a:effectRef idx="0">
          <a:scrgbClr r="0" g="0" b="0"/>
        </a:effectRef>
        <a:fontRef idx="minor"/>
      </dsp:style>
    </dsp:sp>
    <dsp:sp modelId="{D8C7CC2B-5FC4-4604-9858-FB11EDC330A7}">
      <dsp:nvSpPr>
        <dsp:cNvPr id="0" name=""/>
        <dsp:cNvSpPr/>
      </dsp:nvSpPr>
      <dsp:spPr>
        <a:xfrm rot="5400000">
          <a:off x="1604264" y="4524418"/>
          <a:ext cx="1306870" cy="1136977"/>
        </a:xfrm>
        <a:prstGeom prst="hexagon">
          <a:avLst>
            <a:gd name="adj" fmla="val 25000"/>
            <a:gd name="vf" fmla="val 115470"/>
          </a:avLst>
        </a:prstGeom>
        <a:solidFill>
          <a:schemeClr val="accent3">
            <a:hueOff val="2217763"/>
            <a:satOff val="81818"/>
            <a:lumOff val="-120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s-ES" sz="1400" kern="1200" dirty="0" smtClean="0"/>
            <a:t>CAMMESA</a:t>
          </a:r>
          <a:endParaRPr lang="es-AR" sz="1400" kern="1200" dirty="0"/>
        </a:p>
      </dsp:txBody>
      <dsp:txXfrm rot="-5400000">
        <a:off x="1866389" y="4643126"/>
        <a:ext cx="782619" cy="899562"/>
      </dsp:txXfrm>
    </dsp:sp>
    <dsp:sp modelId="{E77CB342-763E-4E85-A44C-DF94A9CA5DF7}">
      <dsp:nvSpPr>
        <dsp:cNvPr id="0" name=""/>
        <dsp:cNvSpPr/>
      </dsp:nvSpPr>
      <dsp:spPr>
        <a:xfrm rot="5400000">
          <a:off x="2215880" y="5633690"/>
          <a:ext cx="1306870" cy="1136977"/>
        </a:xfrm>
        <a:prstGeom prst="hexagon">
          <a:avLst>
            <a:gd name="adj" fmla="val 25000"/>
            <a:gd name="vf" fmla="val 115470"/>
          </a:avLst>
        </a:prstGeom>
        <a:solidFill>
          <a:schemeClr val="accent3">
            <a:hueOff val="2464181"/>
            <a:satOff val="90909"/>
            <a:lumOff val="-133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Decisión</a:t>
          </a:r>
          <a:endParaRPr lang="es-AR" sz="1100" kern="1200" dirty="0"/>
        </a:p>
      </dsp:txBody>
      <dsp:txXfrm rot="-5400000">
        <a:off x="2478005" y="5752398"/>
        <a:ext cx="782619" cy="899562"/>
      </dsp:txXfrm>
    </dsp:sp>
    <dsp:sp modelId="{7440A20E-5A68-431C-9168-AC3F46487A3B}">
      <dsp:nvSpPr>
        <dsp:cNvPr id="0" name=""/>
        <dsp:cNvSpPr/>
      </dsp:nvSpPr>
      <dsp:spPr>
        <a:xfrm>
          <a:off x="842359" y="5810117"/>
          <a:ext cx="1411419" cy="784122"/>
        </a:xfrm>
        <a:prstGeom prst="rect">
          <a:avLst/>
        </a:prstGeom>
        <a:noFill/>
        <a:ln>
          <a:noFill/>
        </a:ln>
        <a:effectLst/>
      </dsp:spPr>
      <dsp:style>
        <a:lnRef idx="0">
          <a:scrgbClr r="0" g="0" b="0"/>
        </a:lnRef>
        <a:fillRef idx="0">
          <a:scrgbClr r="0" g="0" b="0"/>
        </a:fillRef>
        <a:effectRef idx="0">
          <a:scrgbClr r="0" g="0" b="0"/>
        </a:effectRef>
        <a:fontRef idx="minor"/>
      </dsp:style>
    </dsp:sp>
    <dsp:sp modelId="{F0E77D82-33A5-4F7F-AD76-05155BFED43D}">
      <dsp:nvSpPr>
        <dsp:cNvPr id="0" name=""/>
        <dsp:cNvSpPr/>
      </dsp:nvSpPr>
      <dsp:spPr>
        <a:xfrm rot="5400000">
          <a:off x="3443815" y="5633690"/>
          <a:ext cx="1306870" cy="1136977"/>
        </a:xfrm>
        <a:prstGeom prst="hexagon">
          <a:avLst>
            <a:gd name="adj" fmla="val 25000"/>
            <a:gd name="vf" fmla="val 11547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s-ES" sz="1800" kern="1200" dirty="0" smtClean="0"/>
            <a:t>COREBE</a:t>
          </a:r>
        </a:p>
        <a:p>
          <a:pPr lvl="0" algn="ctr" defTabSz="800100">
            <a:lnSpc>
              <a:spcPct val="90000"/>
            </a:lnSpc>
            <a:spcBef>
              <a:spcPct val="0"/>
            </a:spcBef>
            <a:spcAft>
              <a:spcPct val="35000"/>
            </a:spcAft>
          </a:pPr>
          <a:r>
            <a:rPr lang="es-ES" sz="1800" kern="1200" dirty="0" smtClean="0"/>
            <a:t>AIC</a:t>
          </a:r>
          <a:endParaRPr lang="es-AR" sz="1800" kern="1200" dirty="0"/>
        </a:p>
      </dsp:txBody>
      <dsp:txXfrm rot="-5400000">
        <a:off x="3705940" y="5752398"/>
        <a:ext cx="782619" cy="89956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BBC8E-940B-4367-9D68-A5799309E5E4}" type="datetimeFigureOut">
              <a:rPr lang="es-ES" smtClean="0"/>
              <a:t>12/09/2019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7F3FD-DA6E-4E35-BB29-A4E13F00A302}" type="slidenum">
              <a:rPr lang="es-ES" smtClean="0"/>
              <a:t>‹Nº›</a:t>
            </a:fld>
            <a:endParaRPr lang="es-ES"/>
          </a:p>
        </p:txBody>
      </p:sp>
    </p:spTree>
    <p:extLst>
      <p:ext uri="{BB962C8B-B14F-4D97-AF65-F5344CB8AC3E}">
        <p14:creationId xmlns:p14="http://schemas.microsoft.com/office/powerpoint/2010/main" val="1595215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cmwf.int/en/about/media-centre/news/2016/new-forecast-model-cycle-brings-highest-ever-resolu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smtClean="0"/>
              <a:t>Como en varios campos disciplinares, la tecnología y la ciencia han contribuido a un desarrollo muy acelerado de las técnicas de medición, modelización y pronóstico que se emplean para estudiar el Sistema Terrestre. Aquí se presentarán algunos tópicos que reflejan el estado del arte en cuanto a la representación del sistema climático, que incluye no sólo a la atmósfera sino también a los océanos, los hielos, la superficie terrestre y las interacciones entre esos sub-sistemas. En particular se discutirán desafíos disciplinares, de cara a producir siempre mejores pronósticos, que lleguen en tiempo y forma a distintos tomadores de decisión (energías renovables, gestión de riesgos de desastres, entre otros). La sociedad nos interpela continuamente y nos demanda no sólo la generación de nuevos conocimientos y la explotación de millones de datos, sino también la producción de “ciencia accionable”.  En definitiva, un Servicio Meteorológico es una plataforma de servicios a la comunidad basados en ciencia y tecnología, con infinidad de posibilidades para el desarrollo y la innovación. Esta charla te invita a asomarte a algunas de las problemáticas y, porqué no, a que te imagines haciendo tu aporte a este campo del conocimiento. </a:t>
            </a:r>
            <a:endParaRPr lang="es-US" dirty="0" smtClean="0"/>
          </a:p>
          <a:p>
            <a:endParaRPr lang="es-US" dirty="0"/>
          </a:p>
        </p:txBody>
      </p:sp>
      <p:sp>
        <p:nvSpPr>
          <p:cNvPr id="4" name="Marcador de número de diapositiva 3"/>
          <p:cNvSpPr>
            <a:spLocks noGrp="1"/>
          </p:cNvSpPr>
          <p:nvPr>
            <p:ph type="sldNum" sz="quarter" idx="10"/>
          </p:nvPr>
        </p:nvSpPr>
        <p:spPr/>
        <p:txBody>
          <a:bodyPr/>
          <a:lstStyle/>
          <a:p>
            <a:fld id="{2C57F3FD-DA6E-4E35-BB29-A4E13F00A302}" type="slidenum">
              <a:rPr lang="es-ES" smtClean="0"/>
              <a:t>2</a:t>
            </a:fld>
            <a:endParaRPr lang="es-ES"/>
          </a:p>
        </p:txBody>
      </p:sp>
    </p:spTree>
    <p:extLst>
      <p:ext uri="{BB962C8B-B14F-4D97-AF65-F5344CB8AC3E}">
        <p14:creationId xmlns:p14="http://schemas.microsoft.com/office/powerpoint/2010/main" val="3632385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d719928ad_1_9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Google Shape;114;g3d719928ad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s-US" sz="1200" b="0" i="0" u="none" strike="noStrike" kern="1200" baseline="0" dirty="0" smtClean="0">
                <a:solidFill>
                  <a:schemeClr val="tx1"/>
                </a:solidFill>
                <a:latin typeface="+mn-lt"/>
                <a:ea typeface="+mn-ea"/>
                <a:cs typeface="+mn-cs"/>
              </a:rPr>
              <a:t>Para</a:t>
            </a:r>
          </a:p>
          <a:p>
            <a:r>
              <a:rPr lang="es-ES" sz="1200" b="0" i="0" u="none" strike="noStrike" kern="1200" baseline="0" dirty="0" smtClean="0">
                <a:solidFill>
                  <a:schemeClr val="tx1"/>
                </a:solidFill>
                <a:latin typeface="+mn-lt"/>
                <a:ea typeface="+mn-ea"/>
                <a:cs typeface="+mn-cs"/>
              </a:rPr>
              <a:t>obtener un ensamble de 60 miembros se combinan múltiples parametrizaciones físicas de capa límite planetaria y </a:t>
            </a:r>
            <a:r>
              <a:rPr lang="es-ES" sz="1200" b="0" i="0" u="none" strike="noStrike" kern="1200" baseline="0" dirty="0" err="1" smtClean="0">
                <a:solidFill>
                  <a:schemeClr val="tx1"/>
                </a:solidFill>
                <a:latin typeface="+mn-lt"/>
                <a:ea typeface="+mn-ea"/>
                <a:cs typeface="+mn-cs"/>
              </a:rPr>
              <a:t>cumulus</a:t>
            </a:r>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con las condiciones de borde del ensamble global GEFS, el cual </a:t>
            </a:r>
            <a:r>
              <a:rPr lang="es-ES" sz="1200" b="0" i="0" u="none" strike="noStrike" kern="1200" baseline="0" dirty="0" err="1" smtClean="0">
                <a:solidFill>
                  <a:schemeClr val="tx1"/>
                </a:solidFill>
                <a:latin typeface="+mn-lt"/>
                <a:ea typeface="+mn-ea"/>
                <a:cs typeface="+mn-cs"/>
              </a:rPr>
              <a:t>disponibiliza</a:t>
            </a:r>
            <a:r>
              <a:rPr lang="es-ES" sz="1200" b="0" i="0" u="none" strike="noStrike" kern="1200" baseline="0" dirty="0" smtClean="0">
                <a:solidFill>
                  <a:schemeClr val="tx1"/>
                </a:solidFill>
                <a:latin typeface="+mn-lt"/>
                <a:ea typeface="+mn-ea"/>
                <a:cs typeface="+mn-cs"/>
              </a:rPr>
              <a:t> 20 miembros. Se ejecutan ciclos de 1 hora</a:t>
            </a:r>
          </a:p>
          <a:p>
            <a:r>
              <a:rPr lang="es-ES" sz="1200" b="0" i="0" u="none" strike="noStrike" kern="1200" baseline="0" dirty="0" smtClean="0">
                <a:solidFill>
                  <a:schemeClr val="tx1"/>
                </a:solidFill>
                <a:latin typeface="+mn-lt"/>
                <a:ea typeface="+mn-ea"/>
                <a:cs typeface="+mn-cs"/>
              </a:rPr>
              <a:t>usando una ventana de asimilación de 1 hora para dos experimentos: (1) asimilando los datos contenidos en el archivo</a:t>
            </a:r>
          </a:p>
          <a:p>
            <a:r>
              <a:rPr lang="es-ES" sz="1200" b="0" i="0" u="none" strike="noStrike" kern="1200" baseline="0" dirty="0" smtClean="0">
                <a:solidFill>
                  <a:schemeClr val="tx1"/>
                </a:solidFill>
                <a:latin typeface="+mn-lt"/>
                <a:ea typeface="+mn-ea"/>
                <a:cs typeface="+mn-cs"/>
              </a:rPr>
              <a:t>PREPBUFR y los perfiles verticales de temperatura y humedad de los AIRS; (2) asimilando además datos de superficie y de</a:t>
            </a:r>
          </a:p>
          <a:p>
            <a:r>
              <a:rPr lang="es-ES" sz="1200" b="0" i="0" u="none" strike="noStrike" kern="1200" baseline="0" dirty="0" smtClean="0">
                <a:solidFill>
                  <a:schemeClr val="tx1"/>
                </a:solidFill>
                <a:latin typeface="+mn-lt"/>
                <a:ea typeface="+mn-ea"/>
                <a:cs typeface="+mn-cs"/>
              </a:rPr>
              <a:t>aviones que no se encuentran en el PREPBUFR. Se ejecuta un tercer experimento que consta de correr el modelo regional</a:t>
            </a:r>
          </a:p>
          <a:p>
            <a:r>
              <a:rPr lang="es-ES" sz="1200" b="0" i="0" u="none" strike="noStrike" kern="1200" baseline="0" dirty="0" smtClean="0">
                <a:solidFill>
                  <a:schemeClr val="tx1"/>
                </a:solidFill>
                <a:latin typeface="+mn-lt"/>
                <a:ea typeface="+mn-ea"/>
                <a:cs typeface="+mn-cs"/>
              </a:rPr>
              <a:t>WRF utilizando como condición inicial y de borde los análisis y pronósticos del GEFS, sin incluir el proceso de asimilación</a:t>
            </a:r>
          </a:p>
          <a:p>
            <a:r>
              <a:rPr lang="es-US" sz="1200" b="0" i="0" u="none" strike="noStrike" kern="1200" baseline="0" dirty="0" smtClean="0">
                <a:solidFill>
                  <a:schemeClr val="tx1"/>
                </a:solidFill>
                <a:latin typeface="+mn-lt"/>
                <a:ea typeface="+mn-ea"/>
                <a:cs typeface="+mn-cs"/>
              </a:rPr>
              <a:t>de datos (3).</a:t>
            </a:r>
            <a:endParaRPr dirty="0"/>
          </a:p>
        </p:txBody>
      </p:sp>
    </p:spTree>
    <p:extLst>
      <p:ext uri="{BB962C8B-B14F-4D97-AF65-F5344CB8AC3E}">
        <p14:creationId xmlns:p14="http://schemas.microsoft.com/office/powerpoint/2010/main" val="2338106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efe68dc13_3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efe68dc13_3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0" name="Google Shape;410;g3efe68dc13_3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AR"/>
              <a:t>41</a:t>
            </a:fld>
            <a:endParaRPr/>
          </a:p>
        </p:txBody>
      </p:sp>
    </p:spTree>
    <p:extLst>
      <p:ext uri="{BB962C8B-B14F-4D97-AF65-F5344CB8AC3E}">
        <p14:creationId xmlns:p14="http://schemas.microsoft.com/office/powerpoint/2010/main" val="46020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En el contexto del presente Plan Estratégico, por "</a:t>
            </a:r>
            <a:r>
              <a:rPr lang="es-ES" b="1" dirty="0" smtClean="0"/>
              <a:t>tiempo</a:t>
            </a:r>
            <a:r>
              <a:rPr lang="es-ES" dirty="0" smtClean="0"/>
              <a:t>" se entienden las variaciones a corto plazo en el estado de la atmósfera y sus fenómenos o efectos, incluido el viento, las nubes, la lluvia, la nieve, la niebla, los período fríos, las olas de calor, las sequías, las tormentas de arena y de polvo y la composición de la atmósfera, así como los ciclones tropicales y </a:t>
            </a:r>
            <a:r>
              <a:rPr lang="es-ES" dirty="0" err="1" smtClean="0"/>
              <a:t>extratropicales</a:t>
            </a:r>
            <a:r>
              <a:rPr lang="es-ES" dirty="0" smtClean="0"/>
              <a:t>, los temporales, los vientos duros, el estado del mar (por ejemplo, las olas originadas por el viento), el hielo marino, las mareas de tempestad costeras, etc. Por su parte, por "</a:t>
            </a:r>
            <a:r>
              <a:rPr lang="es-ES" b="1" dirty="0" smtClean="0"/>
              <a:t>clima</a:t>
            </a:r>
            <a:r>
              <a:rPr lang="es-ES" dirty="0" smtClean="0"/>
              <a:t>" se entienden los aspectos a largo plazo del sistema integrado por la atmósfera, el océano y la superficie terrestre. Finalmente, por "</a:t>
            </a:r>
            <a:r>
              <a:rPr lang="es-ES" b="1" dirty="0" smtClean="0"/>
              <a:t>agua</a:t>
            </a:r>
            <a:r>
              <a:rPr lang="es-ES" dirty="0" smtClean="0"/>
              <a:t>" se entiende el agua dulce situada por encima y por debajo de la superficie terrestre de la Tierra, y su aparición, circulación y distribución, tanto en el tiempo como en el espacio. Por último, las cuestiones "</a:t>
            </a:r>
            <a:r>
              <a:rPr lang="es-ES" b="1" dirty="0" smtClean="0"/>
              <a:t>medioambientales</a:t>
            </a:r>
            <a:r>
              <a:rPr lang="es-ES" dirty="0" smtClean="0"/>
              <a:t>" conexas hacen referencia a las condiciones circundantes que afectan a los seres humanos y los recursos vivos, por ejemplo, la calidad del aire, el suelo y el agua, así como el “tiempo espacial”, es decir, el estado físico y fenomenológico del entorno espacial natural, incluidos el Sol, y los entornos interplanetarios y planetarios.</a:t>
            </a:r>
            <a:endParaRPr lang="es-US" dirty="0" smtClean="0"/>
          </a:p>
          <a:p>
            <a:endParaRPr lang="es-US" dirty="0"/>
          </a:p>
        </p:txBody>
      </p:sp>
      <p:sp>
        <p:nvSpPr>
          <p:cNvPr id="4" name="Marcador de número de diapositiva 3"/>
          <p:cNvSpPr>
            <a:spLocks noGrp="1"/>
          </p:cNvSpPr>
          <p:nvPr>
            <p:ph type="sldNum" sz="quarter" idx="10"/>
          </p:nvPr>
        </p:nvSpPr>
        <p:spPr/>
        <p:txBody>
          <a:bodyPr/>
          <a:lstStyle/>
          <a:p>
            <a:fld id="{2C57F3FD-DA6E-4E35-BB29-A4E13F00A302}" type="slidenum">
              <a:rPr lang="es-ES" smtClean="0"/>
              <a:t>12</a:t>
            </a:fld>
            <a:endParaRPr lang="es-ES"/>
          </a:p>
        </p:txBody>
      </p:sp>
    </p:spTree>
    <p:extLst>
      <p:ext uri="{BB962C8B-B14F-4D97-AF65-F5344CB8AC3E}">
        <p14:creationId xmlns:p14="http://schemas.microsoft.com/office/powerpoint/2010/main" val="3966025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2C57F3FD-DA6E-4E35-BB29-A4E13F00A302}" type="slidenum">
              <a:rPr lang="es-ES" smtClean="0"/>
              <a:t>13</a:t>
            </a:fld>
            <a:endParaRPr lang="es-ES"/>
          </a:p>
        </p:txBody>
      </p:sp>
    </p:spTree>
    <p:extLst>
      <p:ext uri="{BB962C8B-B14F-4D97-AF65-F5344CB8AC3E}">
        <p14:creationId xmlns:p14="http://schemas.microsoft.com/office/powerpoint/2010/main" val="1615853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mtClean="0"/>
              <a:t>Comisiones técnicas</a:t>
            </a:r>
          </a:p>
          <a:p>
            <a:r>
              <a:rPr lang="es-ES" smtClean="0"/>
              <a:t>Comités</a:t>
            </a:r>
          </a:p>
          <a:p>
            <a:r>
              <a:rPr lang="es-ES" smtClean="0"/>
              <a:t>Juntas</a:t>
            </a:r>
          </a:p>
          <a:p>
            <a:r>
              <a:rPr lang="es-ES" smtClean="0"/>
              <a:t>Grupos (paneles)</a:t>
            </a:r>
          </a:p>
          <a:p>
            <a:r>
              <a:rPr lang="es-ES" smtClean="0"/>
              <a:t>Comités permanentes (Standing committees) y grupos de expertos</a:t>
            </a:r>
          </a:p>
          <a:p>
            <a:r>
              <a:rPr lang="es-ES" smtClean="0"/>
              <a:t>Grupos de estudio temporales</a:t>
            </a:r>
            <a:endParaRPr lang="es-AR" smtClean="0"/>
          </a:p>
          <a:p>
            <a:endParaRPr lang="es-AR"/>
          </a:p>
        </p:txBody>
      </p:sp>
      <p:sp>
        <p:nvSpPr>
          <p:cNvPr id="4" name="Marcador de número de diapositiva 3"/>
          <p:cNvSpPr>
            <a:spLocks noGrp="1"/>
          </p:cNvSpPr>
          <p:nvPr>
            <p:ph type="sldNum" sz="quarter" idx="10"/>
          </p:nvPr>
        </p:nvSpPr>
        <p:spPr/>
        <p:txBody>
          <a:bodyPr/>
          <a:lstStyle/>
          <a:p>
            <a:fld id="{2C57F3FD-DA6E-4E35-BB29-A4E13F00A302}" type="slidenum">
              <a:rPr lang="es-ES" smtClean="0"/>
              <a:t>15</a:t>
            </a:fld>
            <a:endParaRPr lang="es-ES"/>
          </a:p>
        </p:txBody>
      </p:sp>
    </p:spTree>
    <p:extLst>
      <p:ext uri="{BB962C8B-B14F-4D97-AF65-F5344CB8AC3E}">
        <p14:creationId xmlns:p14="http://schemas.microsoft.com/office/powerpoint/2010/main" val="3168251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AU" dirty="0" smtClean="0"/>
              <a:t>Information and communications technology (ICT) is arguably the key driver of productivity growth and innovation in the 21st century</a:t>
            </a:r>
          </a:p>
          <a:p>
            <a:r>
              <a:rPr lang="en-AU" dirty="0" smtClean="0"/>
              <a:t>Technology has moved increasingly, in recent years, towards supporting a service-based approach, making it more agile and responsive to user needs and expectations. It is now poised to move a step further, to support a more genuinely 'user-centric' approach, where users and their needs and behaviours are integral to the design of data solutions. </a:t>
            </a:r>
          </a:p>
          <a:p>
            <a:r>
              <a:rPr lang="en-AU" dirty="0" smtClean="0"/>
              <a:t>'Big data' (also 'unstructured data') is a widely-used term and usually refers to new technical solutions to deal with massive amounts of data (volume), that are being created and/or moved frequently (velocity), where the nature of the data can be very different (variety) as well as its trustworthiness, which is very source-dependent (veracity). </a:t>
            </a:r>
          </a:p>
          <a:p>
            <a:r>
              <a:rPr lang="en-AU" dirty="0" smtClean="0"/>
              <a:t>In translating this into the world of WMO Members, an important fifth 'V' is value: how will any data, 'big data' or just lots of it, benefit your organization and your service to your users? </a:t>
            </a:r>
            <a:endParaRPr lang="es-US" dirty="0"/>
          </a:p>
        </p:txBody>
      </p:sp>
      <p:sp>
        <p:nvSpPr>
          <p:cNvPr id="4" name="Marcador de número de diapositiva 3"/>
          <p:cNvSpPr>
            <a:spLocks noGrp="1"/>
          </p:cNvSpPr>
          <p:nvPr>
            <p:ph type="sldNum" sz="quarter" idx="10"/>
          </p:nvPr>
        </p:nvSpPr>
        <p:spPr/>
        <p:txBody>
          <a:bodyPr/>
          <a:lstStyle/>
          <a:p>
            <a:fld id="{2C57F3FD-DA6E-4E35-BB29-A4E13F00A302}" type="slidenum">
              <a:rPr lang="es-ES" smtClean="0"/>
              <a:t>21</a:t>
            </a:fld>
            <a:endParaRPr lang="es-ES"/>
          </a:p>
        </p:txBody>
      </p:sp>
    </p:spTree>
    <p:extLst>
      <p:ext uri="{BB962C8B-B14F-4D97-AF65-F5344CB8AC3E}">
        <p14:creationId xmlns:p14="http://schemas.microsoft.com/office/powerpoint/2010/main" val="4273790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Marco general para </a:t>
            </a:r>
            <a:r>
              <a:rPr lang="en-US" b="1" dirty="0" err="1" smtClean="0"/>
              <a:t>esto</a:t>
            </a:r>
            <a:r>
              <a:rPr lang="en-US" b="1" dirty="0" smtClean="0"/>
              <a:t> </a:t>
            </a:r>
            <a:r>
              <a:rPr lang="en-US" b="1" dirty="0" err="1" smtClean="0"/>
              <a:t>en</a:t>
            </a:r>
            <a:r>
              <a:rPr lang="en-US" b="1" dirty="0" smtClean="0"/>
              <a:t> el doc</a:t>
            </a:r>
            <a:r>
              <a:rPr lang="en-US" b="1" baseline="0" dirty="0" smtClean="0"/>
              <a:t> del EC70: </a:t>
            </a:r>
            <a:r>
              <a:rPr lang="en-GB" sz="1200" b="1" kern="1200" dirty="0" smtClean="0">
                <a:solidFill>
                  <a:schemeClr val="tx1"/>
                </a:solidFill>
                <a:effectLst/>
                <a:latin typeface="+mn-lt"/>
                <a:ea typeface="+mn-ea"/>
                <a:cs typeface="+mn-cs"/>
              </a:rPr>
              <a:t>SEAMLESS GDPFS IMPLEMENTATION PLAN</a:t>
            </a:r>
            <a:endParaRPr lang="es-US" sz="1200" b="1"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 three components of the WWW are evolving given advances in science and technology and the evolving needs of society. As the GOS evolves into the WMO Integrated GOS (WIGOS) and the GTS into the WMO Information System (WIS), the GDPFS needs to evolve based on:</a:t>
            </a:r>
            <a:endParaRPr lang="es-US" dirty="0" smtClean="0">
              <a:effectLst/>
            </a:endParaRPr>
          </a:p>
          <a:p>
            <a:pPr lvl="0"/>
            <a:r>
              <a:rPr lang="en-CA" sz="1200" kern="1200" dirty="0" smtClean="0">
                <a:solidFill>
                  <a:schemeClr val="tx1"/>
                </a:solidFill>
                <a:effectLst/>
                <a:latin typeface="+mn-lt"/>
                <a:ea typeface="+mn-ea"/>
                <a:cs typeface="+mn-cs"/>
              </a:rPr>
              <a:t>The need to move beyond the World Weather Watch in order to address societal needs for relevant, coherent and authoritative weather, water climate and other related environmental information</a:t>
            </a:r>
            <a:endParaRPr lang="es-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The trend toward Earth system modelling to provide prediction and analysis products at all timescales and to all sectors and applications that require such information </a:t>
            </a:r>
            <a:endParaRPr lang="es-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The opportunity to leverage the recent unprecedented improvement in the availability of computing power and the improving accuracy and forecast lead-time of Numerical Prediction on across a wide range of time and space scales. The future GDPFS will need to place even greater emphasis on probabilistic forecasting and coupled Earth system modelling to improve predictions over all time scales (from </a:t>
            </a:r>
            <a:r>
              <a:rPr lang="en-CA" sz="1200" kern="1200" dirty="0" err="1" smtClean="0">
                <a:solidFill>
                  <a:schemeClr val="tx1"/>
                </a:solidFill>
                <a:effectLst/>
                <a:latin typeface="+mn-lt"/>
                <a:ea typeface="+mn-ea"/>
                <a:cs typeface="+mn-cs"/>
              </a:rPr>
              <a:t>nowcasting</a:t>
            </a:r>
            <a:r>
              <a:rPr lang="en-CA" sz="1200" kern="1200" dirty="0" smtClean="0">
                <a:solidFill>
                  <a:schemeClr val="tx1"/>
                </a:solidFill>
                <a:effectLst/>
                <a:latin typeface="+mn-lt"/>
                <a:ea typeface="+mn-ea"/>
                <a:cs typeface="+mn-cs"/>
              </a:rPr>
              <a:t> to </a:t>
            </a:r>
            <a:r>
              <a:rPr lang="en-CA" sz="1200" kern="1200" dirty="0" err="1" smtClean="0">
                <a:solidFill>
                  <a:schemeClr val="tx1"/>
                </a:solidFill>
                <a:effectLst/>
                <a:latin typeface="+mn-lt"/>
                <a:ea typeface="+mn-ea"/>
                <a:cs typeface="+mn-cs"/>
              </a:rPr>
              <a:t>subseasonal</a:t>
            </a:r>
            <a:r>
              <a:rPr lang="en-CA" sz="1200" kern="1200" dirty="0" smtClean="0">
                <a:solidFill>
                  <a:schemeClr val="tx1"/>
                </a:solidFill>
                <a:effectLst/>
                <a:latin typeface="+mn-lt"/>
                <a:ea typeface="+mn-ea"/>
                <a:cs typeface="+mn-cs"/>
              </a:rPr>
              <a:t> and seasonal);</a:t>
            </a:r>
            <a:endParaRPr lang="es-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The need to consider the increasing role of the private sector in the global weather enterprise and rethink engagement with partners (e.g. UN Environment Programme, International Civil Aviation Organization, WHO, IEA, IAEA etc.); and</a:t>
            </a:r>
            <a:endParaRPr lang="es-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The need for increased effectiveness and efficiency in delivering on the core purpose of WMO </a:t>
            </a:r>
            <a:endParaRPr lang="es-US" sz="1200" kern="1200" dirty="0" smtClean="0">
              <a:solidFill>
                <a:schemeClr val="tx1"/>
              </a:solidFill>
              <a:effectLst/>
              <a:latin typeface="+mn-lt"/>
              <a:ea typeface="+mn-ea"/>
              <a:cs typeface="+mn-cs"/>
            </a:endParaRPr>
          </a:p>
          <a:p>
            <a:endParaRPr lang="en-US" b="1" dirty="0" smtClean="0"/>
          </a:p>
          <a:p>
            <a:r>
              <a:rPr lang="en-US" b="1" dirty="0" smtClean="0"/>
              <a:t>Global Observing System (GOS): </a:t>
            </a:r>
            <a:r>
              <a:rPr lang="en-US" dirty="0" smtClean="0"/>
              <a:t>The coordinated system of methods and facilities for making meteorological and other environmental observations on a global scale in support of all WMO </a:t>
            </a:r>
            <a:r>
              <a:rPr lang="en-US" dirty="0" err="1" smtClean="0"/>
              <a:t>Programmes</a:t>
            </a:r>
            <a:r>
              <a:rPr lang="en-US" dirty="0" smtClean="0"/>
              <a:t>; the system is comprised of operationally reliable surface-based and space-based subsystems. The GOS comprises observing facilities on land, at sea, in the air and in outer space.</a:t>
            </a:r>
          </a:p>
          <a:p>
            <a:r>
              <a:rPr lang="en-US" dirty="0" smtClean="0"/>
              <a:t>The Global Telecommunication System (GTS) is defined as: "The </a:t>
            </a:r>
            <a:r>
              <a:rPr lang="en-US" dirty="0" err="1" smtClean="0"/>
              <a:t>co-ordinated</a:t>
            </a:r>
            <a:r>
              <a:rPr lang="en-US" dirty="0" smtClean="0"/>
              <a:t> global system of telecommunication facilities and arrangements for the rapid collection, exchange and distribution of observations and processed information within the framework of the World Weather Watch."</a:t>
            </a:r>
          </a:p>
          <a:p>
            <a:endParaRPr lang="es-US" dirty="0"/>
          </a:p>
        </p:txBody>
      </p:sp>
      <p:sp>
        <p:nvSpPr>
          <p:cNvPr id="4" name="Marcador de número de diapositiva 3"/>
          <p:cNvSpPr>
            <a:spLocks noGrp="1"/>
          </p:cNvSpPr>
          <p:nvPr>
            <p:ph type="sldNum" sz="quarter" idx="10"/>
          </p:nvPr>
        </p:nvSpPr>
        <p:spPr/>
        <p:txBody>
          <a:bodyPr/>
          <a:lstStyle/>
          <a:p>
            <a:fld id="{2C57F3FD-DA6E-4E35-BB29-A4E13F00A302}" type="slidenum">
              <a:rPr lang="es-ES" smtClean="0"/>
              <a:t>22</a:t>
            </a:fld>
            <a:endParaRPr lang="es-ES"/>
          </a:p>
        </p:txBody>
      </p:sp>
    </p:spTree>
    <p:extLst>
      <p:ext uri="{BB962C8B-B14F-4D97-AF65-F5344CB8AC3E}">
        <p14:creationId xmlns:p14="http://schemas.microsoft.com/office/powerpoint/2010/main" val="3374528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Network infrastructure, process and procedure to discover, access </a:t>
            </a:r>
          </a:p>
          <a:p>
            <a:r>
              <a:rPr lang="en-US" sz="1200" kern="1200" dirty="0" smtClean="0">
                <a:solidFill>
                  <a:schemeClr val="tx1"/>
                </a:solidFill>
                <a:effectLst/>
                <a:latin typeface="+mn-lt"/>
                <a:ea typeface="+mn-ea"/>
                <a:cs typeface="+mn-cs"/>
              </a:rPr>
              <a:t>and exchange data</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WIS intended to support all WMO </a:t>
            </a:r>
          </a:p>
          <a:p>
            <a:r>
              <a:rPr lang="en-US" sz="1200" kern="1200" dirty="0" err="1" smtClean="0">
                <a:solidFill>
                  <a:schemeClr val="tx1"/>
                </a:solidFill>
                <a:effectLst/>
                <a:latin typeface="+mn-lt"/>
                <a:ea typeface="+mn-ea"/>
                <a:cs typeface="+mn-cs"/>
              </a:rPr>
              <a:t>Programmes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Reality is that only World Weather Watch is well represented</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WIS is a network for expert (</a:t>
            </a:r>
          </a:p>
          <a:p>
            <a:r>
              <a:rPr lang="en-US" sz="1200" kern="1200" dirty="0" err="1" smtClean="0">
                <a:solidFill>
                  <a:schemeClr val="tx1"/>
                </a:solidFill>
                <a:effectLst/>
                <a:latin typeface="+mn-lt"/>
                <a:ea typeface="+mn-ea"/>
                <a:cs typeface="+mn-cs"/>
              </a:rPr>
              <a:t>centres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 WWW)</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Difficult to put new data on WIS</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Difficult to find data</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Difficult to know that WIS exist</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In its current form, the WIS, and mainly the GTS, is a niche </a:t>
            </a:r>
          </a:p>
          <a:p>
            <a:r>
              <a:rPr lang="en-US" sz="1200" kern="1200" dirty="0" smtClean="0">
                <a:solidFill>
                  <a:schemeClr val="tx1"/>
                </a:solidFill>
                <a:effectLst/>
                <a:latin typeface="+mn-lt"/>
                <a:ea typeface="+mn-ea"/>
                <a:cs typeface="+mn-cs"/>
              </a:rPr>
              <a:t>infrastructure that supports the expert meteorological community</a:t>
            </a:r>
          </a:p>
          <a:p>
            <a:endParaRPr lang="en-US" sz="1200" kern="1200" dirty="0" smtClean="0">
              <a:solidFill>
                <a:schemeClr val="tx1"/>
              </a:solidFill>
              <a:effectLst/>
              <a:latin typeface="+mn-lt"/>
              <a:ea typeface="+mn-ea"/>
              <a:cs typeface="+mn-cs"/>
            </a:endParaRPr>
          </a:p>
          <a:p>
            <a:pPr marL="0" indent="0">
              <a:buNone/>
            </a:pPr>
            <a:r>
              <a:rPr lang="es-ES" dirty="0" smtClean="0"/>
              <a:t>Proporcionar a los usuarios un acceso ininterrumpido a diversa información procedente de una amplia variedad de fuentes y permitirá que la información sobre el tiempo, el agua y el clima pueda relacionarse con contextos socioeconómicos y otros contextos. </a:t>
            </a:r>
          </a:p>
          <a:p>
            <a:pPr marL="0" indent="0">
              <a:buNone/>
            </a:pPr>
            <a:r>
              <a:rPr lang="es-ES" dirty="0" smtClean="0"/>
              <a:t>Mediante un ecosistema abierto de herramientas, aplicaciones y servicios, el SIO 2.0 permitirá a todos los proveedores de información gestionar, publicar y compartir sus datos, productos y servicios y permitirá a todos los usuarios desarrollar servicios con valor añadido y nuevos productos </a:t>
            </a:r>
            <a:endParaRPr lang="es-US" dirty="0" smtClean="0"/>
          </a:p>
          <a:p>
            <a:endParaRPr lang="en-US" sz="1200" kern="1200" dirty="0" smtClean="0">
              <a:solidFill>
                <a:schemeClr val="tx1"/>
              </a:solidFill>
              <a:effectLst/>
              <a:latin typeface="+mn-lt"/>
              <a:ea typeface="+mn-ea"/>
              <a:cs typeface="+mn-cs"/>
            </a:endParaRPr>
          </a:p>
          <a:p>
            <a:endParaRPr lang="es-US" dirty="0"/>
          </a:p>
        </p:txBody>
      </p:sp>
      <p:sp>
        <p:nvSpPr>
          <p:cNvPr id="4" name="Marcador de número de diapositiva 3"/>
          <p:cNvSpPr>
            <a:spLocks noGrp="1"/>
          </p:cNvSpPr>
          <p:nvPr>
            <p:ph type="sldNum" sz="quarter" idx="10"/>
          </p:nvPr>
        </p:nvSpPr>
        <p:spPr/>
        <p:txBody>
          <a:bodyPr/>
          <a:lstStyle/>
          <a:p>
            <a:fld id="{2C57F3FD-DA6E-4E35-BB29-A4E13F00A302}" type="slidenum">
              <a:rPr lang="es-ES" smtClean="0"/>
              <a:t>24</a:t>
            </a:fld>
            <a:endParaRPr lang="es-ES"/>
          </a:p>
        </p:txBody>
      </p:sp>
    </p:spTree>
    <p:extLst>
      <p:ext uri="{BB962C8B-B14F-4D97-AF65-F5344CB8AC3E}">
        <p14:creationId xmlns:p14="http://schemas.microsoft.com/office/powerpoint/2010/main" val="155905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CA" sz="1200" kern="1200" dirty="0" smtClean="0">
                <a:solidFill>
                  <a:schemeClr val="tx1"/>
                </a:solidFill>
                <a:effectLst/>
                <a:latin typeface="+mn-lt"/>
                <a:ea typeface="+mn-ea"/>
                <a:cs typeface="+mn-cs"/>
              </a:rPr>
              <a:t>The GDPFS is an international mechanism that coordinates Member capacities to prepare and make meteorological analyses and forecast products available to all Members</a:t>
            </a:r>
            <a:endParaRPr lang="es-US" dirty="0"/>
          </a:p>
        </p:txBody>
      </p:sp>
      <p:sp>
        <p:nvSpPr>
          <p:cNvPr id="4" name="Marcador de número de diapositiva 3"/>
          <p:cNvSpPr>
            <a:spLocks noGrp="1"/>
          </p:cNvSpPr>
          <p:nvPr>
            <p:ph type="sldNum" sz="quarter" idx="10"/>
          </p:nvPr>
        </p:nvSpPr>
        <p:spPr/>
        <p:txBody>
          <a:bodyPr/>
          <a:lstStyle/>
          <a:p>
            <a:fld id="{2C57F3FD-DA6E-4E35-BB29-A4E13F00A302}" type="slidenum">
              <a:rPr lang="es-ES" smtClean="0"/>
              <a:t>25</a:t>
            </a:fld>
            <a:endParaRPr lang="es-ES"/>
          </a:p>
        </p:txBody>
      </p:sp>
    </p:spTree>
    <p:extLst>
      <p:ext uri="{BB962C8B-B14F-4D97-AF65-F5344CB8AC3E}">
        <p14:creationId xmlns:p14="http://schemas.microsoft.com/office/powerpoint/2010/main" val="227817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hlinkClick r:id="rId3"/>
              </a:rPr>
              <a:t>https://www.ecmwf.int/en/about/media-centre/news/2016/new-forecast-model-cycle-brings-highest-ever-resolution</a:t>
            </a:r>
            <a:endParaRPr lang="es-ES" dirty="0" smtClean="0"/>
          </a:p>
          <a:p>
            <a:r>
              <a:rPr lang="en-US" dirty="0" smtClean="0"/>
              <a:t>The new grid on which the forecasts are run comprises up to </a:t>
            </a:r>
            <a:r>
              <a:rPr lang="en-US" b="1" dirty="0" smtClean="0">
                <a:solidFill>
                  <a:srgbClr val="FF0000"/>
                </a:solidFill>
              </a:rPr>
              <a:t>904 million prediction points,</a:t>
            </a:r>
            <a:r>
              <a:rPr lang="en-US" dirty="0" smtClean="0"/>
              <a:t> three times as many as before.</a:t>
            </a:r>
          </a:p>
          <a:p>
            <a:r>
              <a:rPr lang="en-US" dirty="0" smtClean="0"/>
              <a:t>Together with other upgrades to ECMWF’s Integrated Forecasting System (IFS), the changes mean that Europe’s weather can now be predicted with more detail, with greater accuracy and, as a result, up to half a day further ahead.</a:t>
            </a:r>
          </a:p>
          <a:p>
            <a:r>
              <a:rPr lang="en-US" b="1" dirty="0" smtClean="0">
                <a:solidFill>
                  <a:srgbClr val="FF0000"/>
                </a:solidFill>
              </a:rPr>
              <a:t>The new cycle reduces the horizontal grid spacing for high-resolution forecasts from 16 km to just 9 km</a:t>
            </a:r>
            <a:r>
              <a:rPr lang="en-US" dirty="0" smtClean="0"/>
              <a:t>.</a:t>
            </a:r>
          </a:p>
          <a:p>
            <a:r>
              <a:rPr lang="en-US" b="1" dirty="0" smtClean="0">
                <a:solidFill>
                  <a:srgbClr val="FF0000"/>
                </a:solidFill>
              </a:rPr>
              <a:t>Ensemble forecasts</a:t>
            </a:r>
            <a:r>
              <a:rPr lang="en-US" dirty="0" smtClean="0"/>
              <a:t>, which describe the range of possible weather scenarios and the likelihood of their occurrence, usually use twice the grid spacing of high-resolution forecasts. </a:t>
            </a:r>
            <a:r>
              <a:rPr lang="en-US" b="1" dirty="0" smtClean="0">
                <a:solidFill>
                  <a:srgbClr val="FF0000"/>
                </a:solidFill>
              </a:rPr>
              <a:t>They are now at 18 km up to forecast day 15 and 36 km thereafter.</a:t>
            </a:r>
          </a:p>
          <a:p>
            <a:endParaRPr lang="es-US" dirty="0"/>
          </a:p>
        </p:txBody>
      </p:sp>
      <p:sp>
        <p:nvSpPr>
          <p:cNvPr id="4" name="Marcador de número de diapositiva 3"/>
          <p:cNvSpPr>
            <a:spLocks noGrp="1"/>
          </p:cNvSpPr>
          <p:nvPr>
            <p:ph type="sldNum" sz="quarter" idx="10"/>
          </p:nvPr>
        </p:nvSpPr>
        <p:spPr/>
        <p:txBody>
          <a:bodyPr/>
          <a:lstStyle/>
          <a:p>
            <a:fld id="{2C57F3FD-DA6E-4E35-BB29-A4E13F00A302}" type="slidenum">
              <a:rPr lang="es-ES" smtClean="0"/>
              <a:t>34</a:t>
            </a:fld>
            <a:endParaRPr lang="es-ES"/>
          </a:p>
        </p:txBody>
      </p:sp>
    </p:spTree>
    <p:extLst>
      <p:ext uri="{BB962C8B-B14F-4D97-AF65-F5344CB8AC3E}">
        <p14:creationId xmlns:p14="http://schemas.microsoft.com/office/powerpoint/2010/main" val="2825025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41D1E06A-591E-4B9E-9F75-3F0FDB56B950}" type="slidenum">
              <a:rPr lang="es-AR" smtClean="0"/>
              <a:t>‹Nº›</a:t>
            </a:fld>
            <a:endParaRPr lang="es-AR"/>
          </a:p>
        </p:txBody>
      </p:sp>
    </p:spTree>
    <p:extLst>
      <p:ext uri="{BB962C8B-B14F-4D97-AF65-F5344CB8AC3E}">
        <p14:creationId xmlns:p14="http://schemas.microsoft.com/office/powerpoint/2010/main" val="94240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A4B6C427-3C6A-4240-A304-75B2E2871A5E}" type="datetimeFigureOut">
              <a:rPr lang="es-AR" smtClean="0"/>
              <a:t>12/9/2019</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41D1E06A-591E-4B9E-9F75-3F0FDB56B950}" type="slidenum">
              <a:rPr lang="es-AR" smtClean="0"/>
              <a:t>‹Nº›</a:t>
            </a:fld>
            <a:endParaRPr lang="es-AR"/>
          </a:p>
        </p:txBody>
      </p:sp>
    </p:spTree>
    <p:extLst>
      <p:ext uri="{BB962C8B-B14F-4D97-AF65-F5344CB8AC3E}">
        <p14:creationId xmlns:p14="http://schemas.microsoft.com/office/powerpoint/2010/main" val="3991898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A4B6C427-3C6A-4240-A304-75B2E2871A5E}" type="datetimeFigureOut">
              <a:rPr lang="es-AR" smtClean="0"/>
              <a:t>12/9/2019</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41D1E06A-591E-4B9E-9F75-3F0FDB56B950}" type="slidenum">
              <a:rPr lang="es-AR" smtClean="0"/>
              <a:t>‹Nº›</a:t>
            </a:fld>
            <a:endParaRPr lang="es-AR"/>
          </a:p>
        </p:txBody>
      </p:sp>
    </p:spTree>
    <p:extLst>
      <p:ext uri="{BB962C8B-B14F-4D97-AF65-F5344CB8AC3E}">
        <p14:creationId xmlns:p14="http://schemas.microsoft.com/office/powerpoint/2010/main" val="297192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quarter" idx="2"/>
          </p:nvPr>
        </p:nvSpPr>
        <p:spPr>
          <a:xfrm>
            <a:off x="6172200" y="1825625"/>
            <a:ext cx="5181600" cy="20986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contenido 4"/>
          <p:cNvSpPr>
            <a:spLocks noGrp="1"/>
          </p:cNvSpPr>
          <p:nvPr>
            <p:ph sz="quarter" idx="3"/>
          </p:nvPr>
        </p:nvSpPr>
        <p:spPr>
          <a:xfrm>
            <a:off x="6172200" y="4076700"/>
            <a:ext cx="5181600" cy="21002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fecha 3"/>
          <p:cNvSpPr>
            <a:spLocks noGrp="1"/>
          </p:cNvSpPr>
          <p:nvPr>
            <p:ph type="dt" sz="half" idx="10"/>
          </p:nvPr>
        </p:nvSpPr>
        <p:spPr/>
        <p:txBody>
          <a:bodyPr/>
          <a:lstStyle>
            <a:lvl1pPr>
              <a:defRPr/>
            </a:lvl1pPr>
          </a:lstStyle>
          <a:p>
            <a:pPr>
              <a:defRPr/>
            </a:pPr>
            <a:fld id="{0CD3A217-70D5-466D-A7A3-33EAF6DC20E3}" type="datetimeFigureOut">
              <a:rPr lang="es-AR"/>
              <a:pPr>
                <a:defRPr/>
              </a:pPr>
              <a:t>12/9/2019</a:t>
            </a:fld>
            <a:endParaRPr lang="es-AR"/>
          </a:p>
        </p:txBody>
      </p:sp>
      <p:sp>
        <p:nvSpPr>
          <p:cNvPr id="7" name="Marcador de pie de página 4"/>
          <p:cNvSpPr>
            <a:spLocks noGrp="1"/>
          </p:cNvSpPr>
          <p:nvPr>
            <p:ph type="ftr" sz="quarter" idx="11"/>
          </p:nvPr>
        </p:nvSpPr>
        <p:spPr/>
        <p:txBody>
          <a:bodyPr/>
          <a:lstStyle>
            <a:lvl1pPr>
              <a:defRPr/>
            </a:lvl1pPr>
          </a:lstStyle>
          <a:p>
            <a:pPr>
              <a:defRPr/>
            </a:pPr>
            <a:endParaRPr lang="es-AR"/>
          </a:p>
        </p:txBody>
      </p:sp>
      <p:sp>
        <p:nvSpPr>
          <p:cNvPr id="8" name="Marcador de número de diapositiva 5"/>
          <p:cNvSpPr>
            <a:spLocks noGrp="1"/>
          </p:cNvSpPr>
          <p:nvPr>
            <p:ph type="sldNum" sz="quarter" idx="12"/>
          </p:nvPr>
        </p:nvSpPr>
        <p:spPr/>
        <p:txBody>
          <a:bodyPr/>
          <a:lstStyle>
            <a:lvl1pPr>
              <a:defRPr/>
            </a:lvl1pPr>
          </a:lstStyle>
          <a:p>
            <a:pPr>
              <a:defRPr/>
            </a:pPr>
            <a:fld id="{4FFD403C-7F4D-4A32-89E1-3255412FD2C1}" type="slidenum">
              <a:rPr lang="es-AR" altLang="es-ES"/>
              <a:pPr>
                <a:defRPr/>
              </a:pPr>
              <a:t>‹Nº›</a:t>
            </a:fld>
            <a:endParaRPr lang="es-AR" altLang="es-ES"/>
          </a:p>
        </p:txBody>
      </p:sp>
    </p:spTree>
    <p:extLst>
      <p:ext uri="{BB962C8B-B14F-4D97-AF65-F5344CB8AC3E}">
        <p14:creationId xmlns:p14="http://schemas.microsoft.com/office/powerpoint/2010/main" val="3533934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Lef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
        <p:nvSpPr>
          <p:cNvPr id="10" name="Sous-titre 2"/>
          <p:cNvSpPr>
            <a:spLocks noGrp="1"/>
          </p:cNvSpPr>
          <p:nvPr>
            <p:ph type="subTitle" idx="1"/>
          </p:nvPr>
        </p:nvSpPr>
        <p:spPr>
          <a:xfrm>
            <a:off x="623885" y="764704"/>
            <a:ext cx="9601200" cy="288032"/>
          </a:xfrm>
        </p:spPr>
        <p:txBody>
          <a:bodyPr anchor="ctr">
            <a:noAutofit/>
          </a:bodyPr>
          <a:lstStyle>
            <a:lvl1pPr marL="0" indent="0" algn="l">
              <a:buNone/>
              <a:defRPr sz="1800" cap="small" baseline="0">
                <a:solidFill>
                  <a:schemeClr val="accent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fr-FR" dirty="0"/>
              <a:t>Modifiez le style des sous-titres du masque</a:t>
            </a:r>
            <a:endParaRPr lang="en-US" dirty="0"/>
          </a:p>
        </p:txBody>
      </p:sp>
      <p:sp>
        <p:nvSpPr>
          <p:cNvPr id="11" name="Espace réservé du titre 1"/>
          <p:cNvSpPr>
            <a:spLocks noGrp="1"/>
          </p:cNvSpPr>
          <p:nvPr>
            <p:ph type="title"/>
          </p:nvPr>
        </p:nvSpPr>
        <p:spPr>
          <a:xfrm>
            <a:off x="623885" y="147094"/>
            <a:ext cx="9601200" cy="617612"/>
          </a:xfrm>
          <a:prstGeom prst="rect">
            <a:avLst/>
          </a:prstGeom>
        </p:spPr>
        <p:txBody>
          <a:bodyPr vert="horz" lIns="91440" tIns="45720" rIns="91440" bIns="45720" rtlCol="0" anchor="ctr">
            <a:noAutofit/>
          </a:bodyPr>
          <a:lstStyle>
            <a:lvl1pPr algn="l">
              <a:defRPr sz="4000">
                <a:solidFill>
                  <a:srgbClr val="2F3A46"/>
                </a:solidFill>
              </a:defRPr>
            </a:lvl1pPr>
          </a:lstStyle>
          <a:p>
            <a:r>
              <a:rPr lang="fr-FR" dirty="0"/>
              <a:t>Modifiez le style du titre</a:t>
            </a:r>
            <a:endParaRPr lang="en-US" dirty="0"/>
          </a:p>
        </p:txBody>
      </p:sp>
    </p:spTree>
    <p:extLst>
      <p:ext uri="{BB962C8B-B14F-4D97-AF65-F5344CB8AC3E}">
        <p14:creationId xmlns:p14="http://schemas.microsoft.com/office/powerpoint/2010/main" val="1766718770"/>
      </p:ext>
    </p:extLst>
  </p:cSld>
  <p:clrMapOvr>
    <a:masterClrMapping/>
  </p:clrMapOvr>
  <p:extLst mod="1">
    <p:ext uri="{DCECCB84-F9BA-43D5-87BE-67443E8EF086}">
      <p15:sldGuideLst xmlns:p15="http://schemas.microsoft.com/office/powerpoint/2012/main">
        <p15:guide id="1" pos="3840">
          <p15:clr>
            <a:srgbClr val="FBAE40"/>
          </p15:clr>
        </p15:guide>
        <p15:guide id="2" pos="7287">
          <p15:clr>
            <a:srgbClr val="FBAE40"/>
          </p15:clr>
        </p15:guide>
        <p15:guide id="3" pos="39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581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US" smtClean="0"/>
              <a:pPr/>
              <a:t>‹Nº›</a:t>
            </a:fld>
            <a:endParaRPr lang="es-US"/>
          </a:p>
        </p:txBody>
      </p:sp>
    </p:spTree>
    <p:extLst>
      <p:ext uri="{BB962C8B-B14F-4D97-AF65-F5344CB8AC3E}">
        <p14:creationId xmlns:p14="http://schemas.microsoft.com/office/powerpoint/2010/main" val="27368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1">
                <a:solidFill>
                  <a:schemeClr val="accent5">
                    <a:lumMod val="75000"/>
                  </a:schemeClr>
                </a:solidFill>
              </a:defRPr>
            </a:lvl1pPr>
          </a:lstStyle>
          <a:p>
            <a:r>
              <a:rPr lang="es-ES" dirty="0" smtClean="0"/>
              <a:t>Haga clic para modificar el estilo de título del patrón</a:t>
            </a:r>
            <a:endParaRPr lang="es-AR" dirty="0"/>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pie de página 4"/>
          <p:cNvSpPr>
            <a:spLocks noGrp="1"/>
          </p:cNvSpPr>
          <p:nvPr>
            <p:ph type="ftr" sz="quarter" idx="11"/>
          </p:nvPr>
        </p:nvSpPr>
        <p:spPr/>
        <p:txBody>
          <a:bodyPr/>
          <a:lstStyle/>
          <a:p>
            <a:endParaRPr lang="es-AR"/>
          </a:p>
        </p:txBody>
      </p:sp>
    </p:spTree>
    <p:extLst>
      <p:ext uri="{BB962C8B-B14F-4D97-AF65-F5344CB8AC3E}">
        <p14:creationId xmlns:p14="http://schemas.microsoft.com/office/powerpoint/2010/main" val="2901718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b="1">
                <a:solidFill>
                  <a:schemeClr val="accent5">
                    <a:lumMod val="75000"/>
                  </a:schemeClr>
                </a:solidFill>
              </a:defRPr>
            </a:lvl1pPr>
          </a:lstStyle>
          <a:p>
            <a:r>
              <a:rPr lang="es-ES" dirty="0" smtClean="0"/>
              <a:t>Haga clic para modificar el estilo de título del patrón</a:t>
            </a:r>
            <a:endParaRPr lang="es-AR" dirty="0"/>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5" name="Marcador de pie de página 4"/>
          <p:cNvSpPr>
            <a:spLocks noGrp="1"/>
          </p:cNvSpPr>
          <p:nvPr>
            <p:ph type="ftr" sz="quarter" idx="11"/>
          </p:nvPr>
        </p:nvSpPr>
        <p:spPr/>
        <p:txBody>
          <a:bodyPr/>
          <a:lstStyle/>
          <a:p>
            <a:endParaRPr lang="es-AR"/>
          </a:p>
        </p:txBody>
      </p:sp>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2567" y="6053644"/>
            <a:ext cx="1958661" cy="689449"/>
          </a:xfrm>
          <a:prstGeom prst="rect">
            <a:avLst/>
          </a:prstGeom>
        </p:spPr>
      </p:pic>
      <p:pic>
        <p:nvPicPr>
          <p:cNvPr id="6" name="Imagen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4950" y="6248399"/>
            <a:ext cx="2857500" cy="581025"/>
          </a:xfrm>
          <a:prstGeom prst="rect">
            <a:avLst/>
          </a:prstGeom>
        </p:spPr>
      </p:pic>
    </p:spTree>
    <p:extLst>
      <p:ext uri="{BB962C8B-B14F-4D97-AF65-F5344CB8AC3E}">
        <p14:creationId xmlns:p14="http://schemas.microsoft.com/office/powerpoint/2010/main" val="2871806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fld id="{A4B6C427-3C6A-4240-A304-75B2E2871A5E}" type="datetimeFigureOut">
              <a:rPr lang="es-AR" smtClean="0"/>
              <a:t>12/9/2019</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41D1E06A-591E-4B9E-9F75-3F0FDB56B950}" type="slidenum">
              <a:rPr lang="es-AR" smtClean="0"/>
              <a:t>‹Nº›</a:t>
            </a:fld>
            <a:endParaRPr lang="es-AR"/>
          </a:p>
        </p:txBody>
      </p:sp>
    </p:spTree>
    <p:extLst>
      <p:ext uri="{BB962C8B-B14F-4D97-AF65-F5344CB8AC3E}">
        <p14:creationId xmlns:p14="http://schemas.microsoft.com/office/powerpoint/2010/main" val="738917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fld id="{A4B6C427-3C6A-4240-A304-75B2E2871A5E}" type="datetimeFigureOut">
              <a:rPr lang="es-AR" smtClean="0"/>
              <a:t>12/9/2019</a:t>
            </a:fld>
            <a:endParaRPr lang="es-AR"/>
          </a:p>
        </p:txBody>
      </p:sp>
      <p:sp>
        <p:nvSpPr>
          <p:cNvPr id="8" name="Marcador de pie de página 7"/>
          <p:cNvSpPr>
            <a:spLocks noGrp="1"/>
          </p:cNvSpPr>
          <p:nvPr>
            <p:ph type="ftr" sz="quarter" idx="11"/>
          </p:nvPr>
        </p:nvSpPr>
        <p:spPr/>
        <p:txBody>
          <a:bodyPr/>
          <a:lstStyle/>
          <a:p>
            <a:endParaRPr lang="es-AR"/>
          </a:p>
        </p:txBody>
      </p:sp>
      <p:sp>
        <p:nvSpPr>
          <p:cNvPr id="9" name="Marcador de número de diapositiva 8"/>
          <p:cNvSpPr>
            <a:spLocks noGrp="1"/>
          </p:cNvSpPr>
          <p:nvPr>
            <p:ph type="sldNum" sz="quarter" idx="12"/>
          </p:nvPr>
        </p:nvSpPr>
        <p:spPr/>
        <p:txBody>
          <a:bodyPr/>
          <a:lstStyle/>
          <a:p>
            <a:fld id="{41D1E06A-591E-4B9E-9F75-3F0FDB56B950}" type="slidenum">
              <a:rPr lang="es-AR" smtClean="0"/>
              <a:t>‹Nº›</a:t>
            </a:fld>
            <a:endParaRPr lang="es-AR"/>
          </a:p>
        </p:txBody>
      </p:sp>
    </p:spTree>
    <p:extLst>
      <p:ext uri="{BB962C8B-B14F-4D97-AF65-F5344CB8AC3E}">
        <p14:creationId xmlns:p14="http://schemas.microsoft.com/office/powerpoint/2010/main" val="2950066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chemeClr val="accent5">
                    <a:lumMod val="75000"/>
                  </a:schemeClr>
                </a:solidFill>
              </a:defRPr>
            </a:lvl1pPr>
          </a:lstStyle>
          <a:p>
            <a:r>
              <a:rPr lang="es-ES" dirty="0" smtClean="0"/>
              <a:t>Haga clic para modificar el estilo de título del patrón</a:t>
            </a:r>
            <a:endParaRPr lang="es-AR" dirty="0"/>
          </a:p>
        </p:txBody>
      </p:sp>
      <p:sp>
        <p:nvSpPr>
          <p:cNvPr id="4" name="Marcador de pie de página 3"/>
          <p:cNvSpPr>
            <a:spLocks noGrp="1"/>
          </p:cNvSpPr>
          <p:nvPr>
            <p:ph type="ftr" sz="quarter" idx="11"/>
          </p:nvPr>
        </p:nvSpPr>
        <p:spPr/>
        <p:txBody>
          <a:bodyPr/>
          <a:lstStyle/>
          <a:p>
            <a:endParaRPr lang="es-AR"/>
          </a:p>
        </p:txBody>
      </p:sp>
      <p:pic>
        <p:nvPicPr>
          <p:cNvPr id="6" name="Imagen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2567" y="6053644"/>
            <a:ext cx="1958661" cy="689449"/>
          </a:xfrm>
          <a:prstGeom prst="rect">
            <a:avLst/>
          </a:prstGeom>
        </p:spPr>
      </p:pic>
    </p:spTree>
    <p:extLst>
      <p:ext uri="{BB962C8B-B14F-4D97-AF65-F5344CB8AC3E}">
        <p14:creationId xmlns:p14="http://schemas.microsoft.com/office/powerpoint/2010/main" val="3713294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4B6C427-3C6A-4240-A304-75B2E2871A5E}" type="datetimeFigureOut">
              <a:rPr lang="es-AR" smtClean="0"/>
              <a:t>12/9/2019</a:t>
            </a:fld>
            <a:endParaRPr lang="es-AR"/>
          </a:p>
        </p:txBody>
      </p:sp>
      <p:sp>
        <p:nvSpPr>
          <p:cNvPr id="3" name="Marcador de pie de página 2"/>
          <p:cNvSpPr>
            <a:spLocks noGrp="1"/>
          </p:cNvSpPr>
          <p:nvPr>
            <p:ph type="ftr" sz="quarter" idx="11"/>
          </p:nvPr>
        </p:nvSpPr>
        <p:spPr/>
        <p:txBody>
          <a:bodyPr/>
          <a:lstStyle/>
          <a:p>
            <a:endParaRPr lang="es-AR"/>
          </a:p>
        </p:txBody>
      </p:sp>
      <p:sp>
        <p:nvSpPr>
          <p:cNvPr id="4" name="Marcador de número de diapositiva 3"/>
          <p:cNvSpPr>
            <a:spLocks noGrp="1"/>
          </p:cNvSpPr>
          <p:nvPr>
            <p:ph type="sldNum" sz="quarter" idx="12"/>
          </p:nvPr>
        </p:nvSpPr>
        <p:spPr/>
        <p:txBody>
          <a:bodyPr/>
          <a:lstStyle/>
          <a:p>
            <a:fld id="{41D1E06A-591E-4B9E-9F75-3F0FDB56B950}" type="slidenum">
              <a:rPr lang="es-AR" smtClean="0"/>
              <a:t>‹Nº›</a:t>
            </a:fld>
            <a:endParaRPr lang="es-AR"/>
          </a:p>
        </p:txBody>
      </p:sp>
    </p:spTree>
    <p:extLst>
      <p:ext uri="{BB962C8B-B14F-4D97-AF65-F5344CB8AC3E}">
        <p14:creationId xmlns:p14="http://schemas.microsoft.com/office/powerpoint/2010/main" val="2089090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4B6C427-3C6A-4240-A304-75B2E2871A5E}" type="datetimeFigureOut">
              <a:rPr lang="es-AR" smtClean="0"/>
              <a:t>12/9/2019</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41D1E06A-591E-4B9E-9F75-3F0FDB56B950}" type="slidenum">
              <a:rPr lang="es-AR" smtClean="0"/>
              <a:t>‹Nº›</a:t>
            </a:fld>
            <a:endParaRPr lang="es-AR"/>
          </a:p>
        </p:txBody>
      </p:sp>
    </p:spTree>
    <p:extLst>
      <p:ext uri="{BB962C8B-B14F-4D97-AF65-F5344CB8AC3E}">
        <p14:creationId xmlns:p14="http://schemas.microsoft.com/office/powerpoint/2010/main" val="323738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4B6C427-3C6A-4240-A304-75B2E2871A5E}" type="datetimeFigureOut">
              <a:rPr lang="es-AR" smtClean="0"/>
              <a:t>12/9/2019</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41D1E06A-591E-4B9E-9F75-3F0FDB56B950}" type="slidenum">
              <a:rPr lang="es-AR" smtClean="0"/>
              <a:t>‹Nº›</a:t>
            </a:fld>
            <a:endParaRPr lang="es-AR"/>
          </a:p>
        </p:txBody>
      </p:sp>
    </p:spTree>
    <p:extLst>
      <p:ext uri="{BB962C8B-B14F-4D97-AF65-F5344CB8AC3E}">
        <p14:creationId xmlns:p14="http://schemas.microsoft.com/office/powerpoint/2010/main" val="2082361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6C427-3C6A-4240-A304-75B2E2871A5E}" type="datetimeFigureOut">
              <a:rPr lang="es-AR" smtClean="0"/>
              <a:t>12/9/2019</a:t>
            </a:fld>
            <a:endParaRPr lang="es-A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1E06A-591E-4B9E-9F75-3F0FDB56B950}" type="slidenum">
              <a:rPr lang="es-AR" smtClean="0"/>
              <a:t>‹Nº›</a:t>
            </a:fld>
            <a:endParaRPr lang="es-AR"/>
          </a:p>
        </p:txBody>
      </p:sp>
      <p:pic>
        <p:nvPicPr>
          <p:cNvPr id="7" name="Imagen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62567" y="6053644"/>
            <a:ext cx="1958661" cy="689449"/>
          </a:xfrm>
          <a:prstGeom prst="rect">
            <a:avLst/>
          </a:prstGeom>
        </p:spPr>
      </p:pic>
      <p:pic>
        <p:nvPicPr>
          <p:cNvPr id="8" name="Imagen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124950" y="6248399"/>
            <a:ext cx="2857500" cy="581025"/>
          </a:xfrm>
          <a:prstGeom prst="rect">
            <a:avLst/>
          </a:prstGeom>
        </p:spPr>
      </p:pic>
    </p:spTree>
    <p:extLst>
      <p:ext uri="{BB962C8B-B14F-4D97-AF65-F5344CB8AC3E}">
        <p14:creationId xmlns:p14="http://schemas.microsoft.com/office/powerpoint/2010/main" val="123331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4C8F"/>
        </a:solidFill>
        <a:effectLst/>
      </p:bgPr>
    </p:bg>
    <p:spTree>
      <p:nvGrpSpPr>
        <p:cNvPr id="1" name=""/>
        <p:cNvGrpSpPr/>
        <p:nvPr/>
      </p:nvGrpSpPr>
      <p:grpSpPr>
        <a:xfrm>
          <a:off x="0" y="0"/>
          <a:ext cx="0" cy="0"/>
          <a:chOff x="0" y="0"/>
          <a:chExt cx="0" cy="0"/>
        </a:xfrm>
      </p:grpSpPr>
      <p:sp>
        <p:nvSpPr>
          <p:cNvPr id="9" name="Rectángulo 8"/>
          <p:cNvSpPr/>
          <p:nvPr/>
        </p:nvSpPr>
        <p:spPr>
          <a:xfrm>
            <a:off x="439555" y="5899392"/>
            <a:ext cx="1956369" cy="820881"/>
          </a:xfrm>
          <a:prstGeom prst="rect">
            <a:avLst/>
          </a:prstGeom>
          <a:solidFill>
            <a:srgbClr val="0D4C8F"/>
          </a:solidFill>
          <a:ln>
            <a:solidFill>
              <a:srgbClr val="0D4C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26" y="162310"/>
            <a:ext cx="4229295" cy="1488712"/>
          </a:xfrm>
          <a:prstGeom prst="rect">
            <a:avLst/>
          </a:prstGeom>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24331"/>
          <a:stretch/>
        </p:blipFill>
        <p:spPr>
          <a:xfrm rot="5400000">
            <a:off x="6194288" y="881069"/>
            <a:ext cx="6878781" cy="5116643"/>
          </a:xfrm>
          <a:prstGeom prst="rect">
            <a:avLst/>
          </a:prstGeom>
        </p:spPr>
      </p:pic>
      <p:sp>
        <p:nvSpPr>
          <p:cNvPr id="11" name="Rectángulo 10"/>
          <p:cNvSpPr/>
          <p:nvPr/>
        </p:nvSpPr>
        <p:spPr>
          <a:xfrm>
            <a:off x="2025808" y="4755982"/>
            <a:ext cx="6904721" cy="1046440"/>
          </a:xfrm>
          <a:prstGeom prst="rect">
            <a:avLst/>
          </a:prstGeom>
        </p:spPr>
        <p:txBody>
          <a:bodyPr wrap="square">
            <a:spAutoFit/>
          </a:bodyPr>
          <a:lstStyle/>
          <a:p>
            <a:pPr algn="r"/>
            <a:r>
              <a:rPr lang="en-US" sz="2200" b="1" dirty="0" smtClean="0">
                <a:solidFill>
                  <a:schemeClr val="accent1">
                    <a:lumMod val="20000"/>
                    <a:lumOff val="80000"/>
                  </a:schemeClr>
                </a:solidFill>
              </a:rPr>
              <a:t>Dra. Celeste </a:t>
            </a:r>
            <a:r>
              <a:rPr lang="en-US" sz="2200" b="1" dirty="0" err="1" smtClean="0">
                <a:solidFill>
                  <a:schemeClr val="accent1">
                    <a:lumMod val="20000"/>
                    <a:lumOff val="80000"/>
                  </a:schemeClr>
                </a:solidFill>
              </a:rPr>
              <a:t>Saulo</a:t>
            </a:r>
            <a:endParaRPr lang="en-US" sz="2200" b="1" dirty="0" smtClean="0">
              <a:solidFill>
                <a:schemeClr val="accent1">
                  <a:lumMod val="20000"/>
                  <a:lumOff val="80000"/>
                </a:schemeClr>
              </a:solidFill>
            </a:endParaRPr>
          </a:p>
          <a:p>
            <a:pPr algn="r"/>
            <a:r>
              <a:rPr lang="en-US" sz="2000" b="1" dirty="0" err="1" smtClean="0">
                <a:solidFill>
                  <a:schemeClr val="accent1">
                    <a:lumMod val="20000"/>
                    <a:lumOff val="80000"/>
                  </a:schemeClr>
                </a:solidFill>
              </a:rPr>
              <a:t>Directora</a:t>
            </a:r>
            <a:r>
              <a:rPr lang="en-US" sz="2000" b="1" dirty="0" smtClean="0">
                <a:solidFill>
                  <a:schemeClr val="accent1">
                    <a:lumMod val="20000"/>
                    <a:lumOff val="80000"/>
                  </a:schemeClr>
                </a:solidFill>
              </a:rPr>
              <a:t> del </a:t>
            </a:r>
            <a:r>
              <a:rPr lang="en-US" sz="2000" b="1" dirty="0" err="1" smtClean="0">
                <a:solidFill>
                  <a:schemeClr val="accent1">
                    <a:lumMod val="20000"/>
                    <a:lumOff val="80000"/>
                  </a:schemeClr>
                </a:solidFill>
              </a:rPr>
              <a:t>Servicio</a:t>
            </a:r>
            <a:r>
              <a:rPr lang="en-US" sz="2000" b="1" dirty="0" smtClean="0">
                <a:solidFill>
                  <a:schemeClr val="accent1">
                    <a:lumMod val="20000"/>
                    <a:lumOff val="80000"/>
                  </a:schemeClr>
                </a:solidFill>
              </a:rPr>
              <a:t> </a:t>
            </a:r>
            <a:r>
              <a:rPr lang="en-US" sz="2000" b="1" dirty="0" err="1" smtClean="0">
                <a:solidFill>
                  <a:schemeClr val="accent1">
                    <a:lumMod val="20000"/>
                    <a:lumOff val="80000"/>
                  </a:schemeClr>
                </a:solidFill>
              </a:rPr>
              <a:t>Meteorológico</a:t>
            </a:r>
            <a:r>
              <a:rPr lang="en-US" sz="2000" b="1" dirty="0" smtClean="0">
                <a:solidFill>
                  <a:schemeClr val="accent1">
                    <a:lumMod val="20000"/>
                    <a:lumOff val="80000"/>
                  </a:schemeClr>
                </a:solidFill>
              </a:rPr>
              <a:t> Nacional</a:t>
            </a:r>
          </a:p>
          <a:p>
            <a:pPr algn="r"/>
            <a:r>
              <a:rPr lang="en-US" sz="2000" b="1" dirty="0" err="1" smtClean="0">
                <a:solidFill>
                  <a:schemeClr val="accent1">
                    <a:lumMod val="20000"/>
                    <a:lumOff val="80000"/>
                  </a:schemeClr>
                </a:solidFill>
              </a:rPr>
              <a:t>Vicepresidente</a:t>
            </a:r>
            <a:r>
              <a:rPr lang="en-US" sz="2000" b="1" dirty="0" smtClean="0">
                <a:solidFill>
                  <a:schemeClr val="accent1">
                    <a:lumMod val="20000"/>
                    <a:lumOff val="80000"/>
                  </a:schemeClr>
                </a:solidFill>
              </a:rPr>
              <a:t> 1ra de la </a:t>
            </a:r>
            <a:r>
              <a:rPr lang="en-US" sz="2000" b="1" dirty="0" err="1" smtClean="0">
                <a:solidFill>
                  <a:schemeClr val="accent1">
                    <a:lumMod val="20000"/>
                    <a:lumOff val="80000"/>
                  </a:schemeClr>
                </a:solidFill>
              </a:rPr>
              <a:t>Organización</a:t>
            </a:r>
            <a:r>
              <a:rPr lang="en-US" sz="2000" b="1" dirty="0" smtClean="0">
                <a:solidFill>
                  <a:schemeClr val="accent1">
                    <a:lumMod val="20000"/>
                    <a:lumOff val="80000"/>
                  </a:schemeClr>
                </a:solidFill>
              </a:rPr>
              <a:t> </a:t>
            </a:r>
            <a:r>
              <a:rPr lang="en-US" sz="2000" b="1" dirty="0" err="1" smtClean="0">
                <a:solidFill>
                  <a:schemeClr val="accent1">
                    <a:lumMod val="20000"/>
                    <a:lumOff val="80000"/>
                  </a:schemeClr>
                </a:solidFill>
              </a:rPr>
              <a:t>Meteorológica</a:t>
            </a:r>
            <a:r>
              <a:rPr lang="en-US" sz="2000" b="1" dirty="0" smtClean="0">
                <a:solidFill>
                  <a:schemeClr val="accent1">
                    <a:lumMod val="20000"/>
                    <a:lumOff val="80000"/>
                  </a:schemeClr>
                </a:solidFill>
              </a:rPr>
              <a:t> Mundial</a:t>
            </a:r>
          </a:p>
        </p:txBody>
      </p:sp>
      <p:sp>
        <p:nvSpPr>
          <p:cNvPr id="12" name="CuadroTexto 11"/>
          <p:cNvSpPr txBox="1"/>
          <p:nvPr/>
        </p:nvSpPr>
        <p:spPr>
          <a:xfrm>
            <a:off x="0" y="6103465"/>
            <a:ext cx="8657550" cy="1107996"/>
          </a:xfrm>
          <a:prstGeom prst="rect">
            <a:avLst/>
          </a:prstGeom>
          <a:noFill/>
        </p:spPr>
        <p:txBody>
          <a:bodyPr wrap="square" rtlCol="0">
            <a:spAutoFit/>
          </a:bodyPr>
          <a:lstStyle/>
          <a:p>
            <a:r>
              <a:rPr lang="es-ES" sz="1600" b="1" dirty="0" smtClean="0">
                <a:solidFill>
                  <a:schemeClr val="accent1">
                    <a:lumMod val="60000"/>
                    <a:lumOff val="40000"/>
                  </a:schemeClr>
                </a:solidFill>
              </a:rPr>
              <a:t>Integrando </a:t>
            </a:r>
            <a:r>
              <a:rPr lang="es-ES" sz="1600" b="1" dirty="0">
                <a:solidFill>
                  <a:schemeClr val="accent1">
                    <a:lumMod val="60000"/>
                    <a:lumOff val="40000"/>
                  </a:schemeClr>
                </a:solidFill>
              </a:rPr>
              <a:t>el conocimiento del Cambio Global a los procesos de toma de decisiones en la Cuenca del Plata: un enfoque </a:t>
            </a:r>
            <a:r>
              <a:rPr lang="es-ES" sz="1600" b="1" dirty="0" err="1" smtClean="0">
                <a:solidFill>
                  <a:schemeClr val="accent1">
                    <a:lumMod val="60000"/>
                    <a:lumOff val="40000"/>
                  </a:schemeClr>
                </a:solidFill>
              </a:rPr>
              <a:t>transdisciplinario</a:t>
            </a:r>
            <a:r>
              <a:rPr lang="es-ES" sz="1600" b="1" dirty="0" smtClean="0">
                <a:solidFill>
                  <a:schemeClr val="accent1">
                    <a:lumMod val="60000"/>
                    <a:lumOff val="40000"/>
                  </a:schemeClr>
                </a:solidFill>
              </a:rPr>
              <a:t>.</a:t>
            </a:r>
          </a:p>
          <a:p>
            <a:r>
              <a:rPr lang="es-ES" sz="1600" dirty="0" smtClean="0">
                <a:solidFill>
                  <a:schemeClr val="accent1">
                    <a:lumMod val="60000"/>
                    <a:lumOff val="40000"/>
                  </a:schemeClr>
                </a:solidFill>
              </a:rPr>
              <a:t> </a:t>
            </a:r>
            <a:r>
              <a:rPr lang="es-ES" sz="1600" dirty="0">
                <a:solidFill>
                  <a:schemeClr val="accent1">
                    <a:lumMod val="60000"/>
                    <a:lumOff val="40000"/>
                  </a:schemeClr>
                </a:solidFill>
              </a:rPr>
              <a:t>8 – 14 de septiembre 2019 – Santa Fe, Argentina</a:t>
            </a:r>
            <a:endParaRPr lang="es-ES" sz="1600" b="1" dirty="0" smtClean="0">
              <a:solidFill>
                <a:schemeClr val="accent1">
                  <a:lumMod val="60000"/>
                  <a:lumOff val="40000"/>
                </a:schemeClr>
              </a:solidFill>
            </a:endParaRPr>
          </a:p>
          <a:p>
            <a:endParaRPr lang="es-US" dirty="0"/>
          </a:p>
        </p:txBody>
      </p:sp>
      <p:sp>
        <p:nvSpPr>
          <p:cNvPr id="4" name="CuadroTexto 3"/>
          <p:cNvSpPr txBox="1"/>
          <p:nvPr/>
        </p:nvSpPr>
        <p:spPr>
          <a:xfrm>
            <a:off x="98824" y="1246280"/>
            <a:ext cx="9748207" cy="3170099"/>
          </a:xfrm>
          <a:prstGeom prst="rect">
            <a:avLst/>
          </a:prstGeom>
          <a:noFill/>
        </p:spPr>
        <p:txBody>
          <a:bodyPr wrap="square" rtlCol="0">
            <a:spAutoFit/>
          </a:bodyPr>
          <a:lstStyle/>
          <a:p>
            <a:endParaRPr lang="es-ES" sz="4000" b="1" dirty="0" smtClean="0">
              <a:solidFill>
                <a:schemeClr val="bg1"/>
              </a:solidFill>
              <a:latin typeface="Trebuchet MS" panose="020B0603020202020204" pitchFamily="34" charset="0"/>
            </a:endParaRPr>
          </a:p>
          <a:p>
            <a:r>
              <a:rPr lang="es-ES" sz="4000" dirty="0">
                <a:solidFill>
                  <a:srgbClr val="FFFFFF"/>
                </a:solidFill>
              </a:rPr>
              <a:t>Nuevos paradigmas en los sistemas de observación, pronósticos y alertas tempranas. Lineamientos a nivel de la Organización Meteorológica Mundial y desafíos regionales.</a:t>
            </a:r>
            <a:endParaRPr lang="es-US" sz="4000" dirty="0">
              <a:solidFill>
                <a:srgbClr val="FFFFFF"/>
              </a:solidFill>
            </a:endParaRPr>
          </a:p>
        </p:txBody>
      </p:sp>
    </p:spTree>
    <p:extLst>
      <p:ext uri="{BB962C8B-B14F-4D97-AF65-F5344CB8AC3E}">
        <p14:creationId xmlns:p14="http://schemas.microsoft.com/office/powerpoint/2010/main" val="3311923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US"/>
          </a:p>
        </p:txBody>
      </p:sp>
      <p:sp>
        <p:nvSpPr>
          <p:cNvPr id="3" name="Marcador de contenido 2"/>
          <p:cNvSpPr>
            <a:spLocks noGrp="1"/>
          </p:cNvSpPr>
          <p:nvPr>
            <p:ph idx="1"/>
          </p:nvPr>
        </p:nvSpPr>
        <p:spPr>
          <a:xfrm>
            <a:off x="838200" y="1690688"/>
            <a:ext cx="3699510" cy="4486275"/>
          </a:xfrm>
        </p:spPr>
        <p:txBody>
          <a:bodyPr/>
          <a:lstStyle/>
          <a:p>
            <a:endParaRPr lang="es-US"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246" y="579568"/>
            <a:ext cx="10353506" cy="3932555"/>
          </a:xfrm>
          <a:prstGeom prst="rect">
            <a:avLst/>
          </a:prstGeom>
        </p:spPr>
      </p:pic>
      <p:pic>
        <p:nvPicPr>
          <p:cNvPr id="5" name="Imagen 4"/>
          <p:cNvPicPr>
            <a:picLocks noChangeAspect="1"/>
          </p:cNvPicPr>
          <p:nvPr/>
        </p:nvPicPr>
        <p:blipFill>
          <a:blip r:embed="rId3"/>
          <a:stretch>
            <a:fillRect/>
          </a:stretch>
        </p:blipFill>
        <p:spPr>
          <a:xfrm>
            <a:off x="392261" y="446910"/>
            <a:ext cx="11636077" cy="5341433"/>
          </a:xfrm>
          <a:prstGeom prst="rect">
            <a:avLst/>
          </a:prstGeom>
        </p:spPr>
      </p:pic>
      <p:sp>
        <p:nvSpPr>
          <p:cNvPr id="6" name="CuadroTexto 5"/>
          <p:cNvSpPr txBox="1"/>
          <p:nvPr/>
        </p:nvSpPr>
        <p:spPr>
          <a:xfrm>
            <a:off x="4103370" y="6377940"/>
            <a:ext cx="3451860" cy="369332"/>
          </a:xfrm>
          <a:prstGeom prst="rect">
            <a:avLst/>
          </a:prstGeom>
          <a:noFill/>
        </p:spPr>
        <p:txBody>
          <a:bodyPr wrap="square" rtlCol="0">
            <a:spAutoFit/>
          </a:bodyPr>
          <a:lstStyle/>
          <a:p>
            <a:r>
              <a:rPr lang="es-US" dirty="0" smtClean="0"/>
              <a:t>Tomado de WMO 153, 2015</a:t>
            </a:r>
            <a:endParaRPr lang="es-US" dirty="0"/>
          </a:p>
        </p:txBody>
      </p:sp>
    </p:spTree>
    <p:extLst>
      <p:ext uri="{BB962C8B-B14F-4D97-AF65-F5344CB8AC3E}">
        <p14:creationId xmlns:p14="http://schemas.microsoft.com/office/powerpoint/2010/main" val="547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es-US" dirty="0"/>
              <a:t>El contexto global, la Organización Meteorológica Mundial. </a:t>
            </a:r>
            <a:r>
              <a:rPr lang="es-US" dirty="0" smtClean="0"/>
              <a:t/>
            </a:r>
            <a:br>
              <a:rPr lang="es-US" dirty="0" smtClean="0"/>
            </a:br>
            <a:r>
              <a:rPr lang="es-US" dirty="0" smtClean="0"/>
              <a:t>Situación actual, acciones y ejemplos</a:t>
            </a:r>
            <a:endParaRPr lang="es-US" dirty="0"/>
          </a:p>
        </p:txBody>
      </p:sp>
      <p:sp>
        <p:nvSpPr>
          <p:cNvPr id="5" name="Marcador de texto 4"/>
          <p:cNvSpPr>
            <a:spLocks noGrp="1"/>
          </p:cNvSpPr>
          <p:nvPr>
            <p:ph type="body" idx="1"/>
          </p:nvPr>
        </p:nvSpPr>
        <p:spPr/>
        <p:txBody>
          <a:bodyPr/>
          <a:lstStyle/>
          <a:p>
            <a:endParaRPr lang="es-US"/>
          </a:p>
        </p:txBody>
      </p:sp>
    </p:spTree>
    <p:extLst>
      <p:ext uri="{BB962C8B-B14F-4D97-AF65-F5344CB8AC3E}">
        <p14:creationId xmlns:p14="http://schemas.microsoft.com/office/powerpoint/2010/main" val="1805684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8690" y="193675"/>
            <a:ext cx="10515600" cy="1325563"/>
          </a:xfrm>
        </p:spPr>
        <p:txBody>
          <a:bodyPr/>
          <a:lstStyle/>
          <a:p>
            <a:pPr algn="ctr"/>
            <a:r>
              <a:rPr lang="es-US" dirty="0" smtClean="0"/>
              <a:t>La Organización Meteorológica Mundial: </a:t>
            </a:r>
            <a:br>
              <a:rPr lang="es-US" dirty="0" smtClean="0"/>
            </a:br>
            <a:r>
              <a:rPr lang="es-US" dirty="0" smtClean="0"/>
              <a:t>Visión 2020-2023</a:t>
            </a:r>
            <a:endParaRPr lang="es-US" dirty="0"/>
          </a:p>
        </p:txBody>
      </p:sp>
      <p:sp>
        <p:nvSpPr>
          <p:cNvPr id="3" name="Marcador de contenido 2"/>
          <p:cNvSpPr>
            <a:spLocks noGrp="1"/>
          </p:cNvSpPr>
          <p:nvPr>
            <p:ph idx="1"/>
          </p:nvPr>
        </p:nvSpPr>
        <p:spPr>
          <a:xfrm>
            <a:off x="582930" y="2057399"/>
            <a:ext cx="11247120" cy="2994661"/>
          </a:xfrm>
        </p:spPr>
        <p:txBody>
          <a:bodyPr>
            <a:normAutofit/>
          </a:bodyPr>
          <a:lstStyle/>
          <a:p>
            <a:r>
              <a:rPr lang="es-ES" i="1" dirty="0"/>
              <a:t>De aquí a 2030, vemos un mundo donde todas las naciones, y en especial las más vulnerables, serán más resilientes a las consecuencias socioeconómicas de los fenómenos extremos relacionados con el tiempo, el clima o el agua y con otros fenómenos meteorológicos, y consolidarán su desarrollo sostenible mediante los mejores servicios posibles, ya sea en la tierra, el mar o el aire</a:t>
            </a:r>
            <a:r>
              <a:rPr lang="es-US" dirty="0"/>
              <a:t> </a:t>
            </a:r>
            <a:r>
              <a:rPr lang="es-ES" dirty="0"/>
              <a:t>	</a:t>
            </a:r>
            <a:endParaRPr lang="es-US" dirty="0"/>
          </a:p>
        </p:txBody>
      </p:sp>
    </p:spTree>
    <p:extLst>
      <p:ext uri="{BB962C8B-B14F-4D97-AF65-F5344CB8AC3E}">
        <p14:creationId xmlns:p14="http://schemas.microsoft.com/office/powerpoint/2010/main" val="2504943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565850" y="2530784"/>
            <a:ext cx="1431231" cy="1512000"/>
          </a:xfrm>
          <a:prstGeom prst="rect">
            <a:avLst/>
          </a:prstGeom>
          <a:solidFill>
            <a:srgbClr val="005BAA"/>
          </a:solidFill>
          <a:ln>
            <a:solidFill>
              <a:srgbClr val="005BA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r" defTabSz="457200"/>
            <a:endParaRPr lang="en-US" sz="300" b="1" dirty="0">
              <a:solidFill>
                <a:prstClr val="white"/>
              </a:solidFill>
            </a:endParaRPr>
          </a:p>
          <a:p>
            <a:pPr algn="r" defTabSz="457200"/>
            <a:r>
              <a:rPr lang="fr-CH" sz="1400" b="1" dirty="0">
                <a:solidFill>
                  <a:prstClr val="white"/>
                </a:solidFill>
              </a:rPr>
              <a:t>Infrastructures</a:t>
            </a:r>
            <a:endParaRPr lang="en-US" sz="1000" b="1" dirty="0">
              <a:solidFill>
                <a:prstClr val="white"/>
              </a:solidFill>
            </a:endParaRPr>
          </a:p>
          <a:p>
            <a:pPr algn="ctr" defTabSz="457200"/>
            <a:endParaRPr lang="en-US" sz="1400" b="1" dirty="0">
              <a:solidFill>
                <a:prstClr val="white"/>
              </a:solidFill>
            </a:endParaRPr>
          </a:p>
          <a:p>
            <a:pPr algn="ctr" defTabSz="457200"/>
            <a:endParaRPr lang="en-US" sz="1400" b="1" dirty="0">
              <a:solidFill>
                <a:prstClr val="white"/>
              </a:solidFill>
            </a:endParaRPr>
          </a:p>
          <a:p>
            <a:pPr algn="ctr" defTabSz="457200"/>
            <a:endParaRPr lang="en-US" sz="1400" b="1" dirty="0">
              <a:solidFill>
                <a:prstClr val="white"/>
              </a:solidFill>
            </a:endParaRPr>
          </a:p>
          <a:p>
            <a:pPr algn="ctr" defTabSz="457200"/>
            <a:r>
              <a:rPr lang="en-US" sz="1000" b="1" dirty="0">
                <a:solidFill>
                  <a:prstClr val="white"/>
                </a:solidFill>
              </a:rPr>
              <a:t>Enhance Earth system observations and predictions</a:t>
            </a:r>
          </a:p>
        </p:txBody>
      </p:sp>
      <p:sp>
        <p:nvSpPr>
          <p:cNvPr id="17" name="Rectangle 16"/>
          <p:cNvSpPr/>
          <p:nvPr/>
        </p:nvSpPr>
        <p:spPr>
          <a:xfrm>
            <a:off x="3090411" y="2530784"/>
            <a:ext cx="1431231" cy="1512000"/>
          </a:xfrm>
          <a:prstGeom prst="rect">
            <a:avLst/>
          </a:prstGeom>
          <a:solidFill>
            <a:srgbClr val="005BAA"/>
          </a:solidFill>
          <a:ln>
            <a:solidFill>
              <a:srgbClr val="005BA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200"/>
            <a:endParaRPr lang="en-US" sz="300" b="1">
              <a:solidFill>
                <a:prstClr val="white"/>
              </a:solidFill>
            </a:endParaRPr>
          </a:p>
          <a:p>
            <a:pPr algn="ctr" defTabSz="457200"/>
            <a:r>
              <a:rPr lang="en-US" sz="1400" b="1">
                <a:solidFill>
                  <a:prstClr val="white"/>
                </a:solidFill>
              </a:rPr>
              <a:t>Services</a:t>
            </a:r>
          </a:p>
          <a:p>
            <a:pPr algn="ctr" defTabSz="457200"/>
            <a:endParaRPr lang="en-US" sz="1400" b="1">
              <a:solidFill>
                <a:prstClr val="white"/>
              </a:solidFill>
            </a:endParaRPr>
          </a:p>
          <a:p>
            <a:pPr algn="ctr" defTabSz="457200"/>
            <a:endParaRPr lang="en-US" sz="1400" b="1">
              <a:solidFill>
                <a:prstClr val="white"/>
              </a:solidFill>
            </a:endParaRPr>
          </a:p>
          <a:p>
            <a:pPr algn="ctr" defTabSz="457200"/>
            <a:endParaRPr lang="en-US" sz="1400" b="1">
              <a:solidFill>
                <a:prstClr val="white"/>
              </a:solidFill>
            </a:endParaRPr>
          </a:p>
          <a:p>
            <a:pPr algn="ctr" defTabSz="457200"/>
            <a:r>
              <a:rPr lang="en-US" sz="1000" b="1">
                <a:solidFill>
                  <a:prstClr val="white"/>
                </a:solidFill>
              </a:rPr>
              <a:t>Better serve </a:t>
            </a:r>
          </a:p>
          <a:p>
            <a:pPr algn="ctr" defTabSz="457200"/>
            <a:r>
              <a:rPr lang="en-US" sz="1000" b="1">
                <a:solidFill>
                  <a:prstClr val="white"/>
                </a:solidFill>
              </a:rPr>
              <a:t>societal needs</a:t>
            </a:r>
          </a:p>
          <a:p>
            <a:pPr algn="ctr" defTabSz="457200"/>
            <a:endParaRPr lang="en-US" sz="1000" b="1">
              <a:solidFill>
                <a:prstClr val="white"/>
              </a:solidFill>
            </a:endParaRPr>
          </a:p>
          <a:p>
            <a:pPr algn="ctr" defTabSz="457200"/>
            <a:endParaRPr lang="en-US" sz="500" b="1" dirty="0">
              <a:solidFill>
                <a:prstClr val="white"/>
              </a:solidFill>
            </a:endParaRPr>
          </a:p>
        </p:txBody>
      </p:sp>
      <p:sp>
        <p:nvSpPr>
          <p:cNvPr id="4" name="Title 205"/>
          <p:cNvSpPr txBox="1">
            <a:spLocks/>
          </p:cNvSpPr>
          <p:nvPr/>
        </p:nvSpPr>
        <p:spPr>
          <a:xfrm>
            <a:off x="1981200" y="115902"/>
            <a:ext cx="8229600" cy="5715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5BAA"/>
                </a:solidFill>
              </a:rPr>
              <a:t>WMO STRATEGIC PLAN 2020-30</a:t>
            </a:r>
          </a:p>
        </p:txBody>
      </p:sp>
      <p:sp>
        <p:nvSpPr>
          <p:cNvPr id="5" name="TextBox 4"/>
          <p:cNvSpPr txBox="1"/>
          <p:nvPr/>
        </p:nvSpPr>
        <p:spPr>
          <a:xfrm>
            <a:off x="1778442" y="894446"/>
            <a:ext cx="1311968" cy="307777"/>
          </a:xfrm>
          <a:prstGeom prst="rect">
            <a:avLst/>
          </a:prstGeom>
          <a:noFill/>
        </p:spPr>
        <p:txBody>
          <a:bodyPr wrap="square" rtlCol="0">
            <a:spAutoFit/>
          </a:bodyPr>
          <a:lstStyle/>
          <a:p>
            <a:pPr defTabSz="457200"/>
            <a:r>
              <a:rPr lang="en-US" sz="1400" b="1" dirty="0">
                <a:solidFill>
                  <a:srgbClr val="13529F"/>
                </a:solidFill>
              </a:rPr>
              <a:t>VISION 2030</a:t>
            </a:r>
          </a:p>
        </p:txBody>
      </p:sp>
      <p:sp>
        <p:nvSpPr>
          <p:cNvPr id="6" name="TextBox 5"/>
          <p:cNvSpPr txBox="1"/>
          <p:nvPr/>
        </p:nvSpPr>
        <p:spPr>
          <a:xfrm>
            <a:off x="1778442" y="1454572"/>
            <a:ext cx="1311968" cy="523220"/>
          </a:xfrm>
          <a:prstGeom prst="rect">
            <a:avLst/>
          </a:prstGeom>
          <a:noFill/>
        </p:spPr>
        <p:txBody>
          <a:bodyPr wrap="square" rtlCol="0">
            <a:spAutoFit/>
          </a:bodyPr>
          <a:lstStyle/>
          <a:p>
            <a:pPr defTabSz="457200"/>
            <a:r>
              <a:rPr lang="en-US" sz="1400" b="1" dirty="0">
                <a:solidFill>
                  <a:srgbClr val="13529F"/>
                </a:solidFill>
              </a:rPr>
              <a:t>OVERARCHING PRIORITIES</a:t>
            </a:r>
          </a:p>
        </p:txBody>
      </p:sp>
      <p:sp>
        <p:nvSpPr>
          <p:cNvPr id="7" name="TextBox 6"/>
          <p:cNvSpPr txBox="1"/>
          <p:nvPr/>
        </p:nvSpPr>
        <p:spPr>
          <a:xfrm>
            <a:off x="1778442" y="2104004"/>
            <a:ext cx="1311968" cy="307777"/>
          </a:xfrm>
          <a:prstGeom prst="rect">
            <a:avLst/>
          </a:prstGeom>
          <a:noFill/>
        </p:spPr>
        <p:txBody>
          <a:bodyPr wrap="square" rtlCol="0">
            <a:spAutoFit/>
          </a:bodyPr>
          <a:lstStyle/>
          <a:p>
            <a:pPr defTabSz="457200"/>
            <a:r>
              <a:rPr lang="en-US" sz="1400" b="1" dirty="0">
                <a:solidFill>
                  <a:srgbClr val="13529F"/>
                </a:solidFill>
              </a:rPr>
              <a:t>CORE VALUES</a:t>
            </a:r>
          </a:p>
        </p:txBody>
      </p:sp>
      <p:sp>
        <p:nvSpPr>
          <p:cNvPr id="8" name="TextBox 7"/>
          <p:cNvSpPr txBox="1"/>
          <p:nvPr/>
        </p:nvSpPr>
        <p:spPr>
          <a:xfrm>
            <a:off x="1778442" y="2551380"/>
            <a:ext cx="1311968" cy="523220"/>
          </a:xfrm>
          <a:prstGeom prst="rect">
            <a:avLst/>
          </a:prstGeom>
          <a:noFill/>
        </p:spPr>
        <p:txBody>
          <a:bodyPr wrap="square" rtlCol="0">
            <a:spAutoFit/>
          </a:bodyPr>
          <a:lstStyle/>
          <a:p>
            <a:pPr defTabSz="457200"/>
            <a:r>
              <a:rPr lang="en-US" sz="1400" b="1" dirty="0">
                <a:solidFill>
                  <a:srgbClr val="13529F"/>
                </a:solidFill>
              </a:rPr>
              <a:t>LONG-TERM GOALS</a:t>
            </a:r>
          </a:p>
        </p:txBody>
      </p:sp>
      <p:sp>
        <p:nvSpPr>
          <p:cNvPr id="9" name="TextBox 8"/>
          <p:cNvSpPr txBox="1"/>
          <p:nvPr/>
        </p:nvSpPr>
        <p:spPr>
          <a:xfrm>
            <a:off x="1778442" y="4102357"/>
            <a:ext cx="1311968" cy="1169551"/>
          </a:xfrm>
          <a:prstGeom prst="rect">
            <a:avLst/>
          </a:prstGeom>
          <a:noFill/>
        </p:spPr>
        <p:txBody>
          <a:bodyPr wrap="square" rtlCol="0">
            <a:spAutoFit/>
          </a:bodyPr>
          <a:lstStyle/>
          <a:p>
            <a:pPr defTabSz="457200"/>
            <a:r>
              <a:rPr lang="en-US" sz="1400" b="1" dirty="0">
                <a:solidFill>
                  <a:srgbClr val="13529F"/>
                </a:solidFill>
              </a:rPr>
              <a:t>STRATEGIC OBJECTIVES</a:t>
            </a:r>
          </a:p>
          <a:p>
            <a:pPr defTabSz="457200"/>
            <a:endParaRPr lang="en-US" sz="1400" b="1" dirty="0">
              <a:solidFill>
                <a:srgbClr val="13529F"/>
              </a:solidFill>
            </a:endParaRPr>
          </a:p>
          <a:p>
            <a:pPr defTabSz="457200"/>
            <a:r>
              <a:rPr lang="en-US" sz="1400" dirty="0">
                <a:solidFill>
                  <a:srgbClr val="13529F"/>
                </a:solidFill>
              </a:rPr>
              <a:t>FOCUSED ON</a:t>
            </a:r>
          </a:p>
          <a:p>
            <a:pPr defTabSz="457200"/>
            <a:r>
              <a:rPr lang="en-US" sz="1400" dirty="0">
                <a:solidFill>
                  <a:srgbClr val="13529F"/>
                </a:solidFill>
              </a:rPr>
              <a:t>2020-23</a:t>
            </a:r>
          </a:p>
        </p:txBody>
      </p:sp>
      <p:sp>
        <p:nvSpPr>
          <p:cNvPr id="10" name="Rectangle 9"/>
          <p:cNvSpPr/>
          <p:nvPr/>
        </p:nvSpPr>
        <p:spPr>
          <a:xfrm>
            <a:off x="3090410" y="771279"/>
            <a:ext cx="7333412" cy="617574"/>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100">
                <a:solidFill>
                  <a:srgbClr val="005BAA"/>
                </a:solidFill>
              </a:rPr>
              <a:t>A world </a:t>
            </a:r>
            <a:r>
              <a:rPr lang="en-US" sz="1100" dirty="0">
                <a:solidFill>
                  <a:srgbClr val="005BAA"/>
                </a:solidFill>
              </a:rPr>
              <a:t>where </a:t>
            </a:r>
            <a:r>
              <a:rPr lang="en-US" sz="1100" b="1" dirty="0">
                <a:solidFill>
                  <a:srgbClr val="005BAA"/>
                </a:solidFill>
              </a:rPr>
              <a:t>all nations</a:t>
            </a:r>
            <a:r>
              <a:rPr lang="en-US" sz="1100" dirty="0">
                <a:solidFill>
                  <a:srgbClr val="005BAA"/>
                </a:solidFill>
              </a:rPr>
              <a:t>, especially the </a:t>
            </a:r>
            <a:r>
              <a:rPr lang="en-US" sz="1100" b="1" dirty="0">
                <a:solidFill>
                  <a:srgbClr val="005BAA"/>
                </a:solidFill>
              </a:rPr>
              <a:t>most vulnerable</a:t>
            </a:r>
            <a:r>
              <a:rPr lang="en-US" sz="1100" dirty="0">
                <a:solidFill>
                  <a:srgbClr val="005BAA"/>
                </a:solidFill>
              </a:rPr>
              <a:t>, are </a:t>
            </a:r>
            <a:r>
              <a:rPr lang="en-US" sz="1100" b="1" dirty="0">
                <a:solidFill>
                  <a:srgbClr val="005BAA"/>
                </a:solidFill>
              </a:rPr>
              <a:t>more resilient</a:t>
            </a:r>
            <a:r>
              <a:rPr lang="en-US" sz="1100" dirty="0">
                <a:solidFill>
                  <a:srgbClr val="005BAA"/>
                </a:solidFill>
              </a:rPr>
              <a:t> to </a:t>
            </a:r>
            <a:r>
              <a:rPr lang="en-US" sz="1100">
                <a:solidFill>
                  <a:srgbClr val="005BAA"/>
                </a:solidFill>
              </a:rPr>
              <a:t>the </a:t>
            </a:r>
            <a:br>
              <a:rPr lang="en-US" sz="1100">
                <a:solidFill>
                  <a:srgbClr val="005BAA"/>
                </a:solidFill>
              </a:rPr>
            </a:br>
            <a:r>
              <a:rPr lang="en-US" sz="1100" b="1">
                <a:solidFill>
                  <a:srgbClr val="005BAA"/>
                </a:solidFill>
              </a:rPr>
              <a:t>socioeconomic </a:t>
            </a:r>
            <a:r>
              <a:rPr lang="en-US" sz="1100" b="1" dirty="0">
                <a:solidFill>
                  <a:srgbClr val="005BAA"/>
                </a:solidFill>
              </a:rPr>
              <a:t>impact</a:t>
            </a:r>
            <a:r>
              <a:rPr lang="en-US" sz="1100" dirty="0">
                <a:solidFill>
                  <a:srgbClr val="005BAA"/>
                </a:solidFill>
              </a:rPr>
              <a:t> of </a:t>
            </a:r>
            <a:r>
              <a:rPr lang="en-US" sz="1100" b="1" dirty="0">
                <a:solidFill>
                  <a:srgbClr val="005BAA"/>
                </a:solidFill>
              </a:rPr>
              <a:t>extreme weather, climate, water </a:t>
            </a:r>
            <a:r>
              <a:rPr lang="en-US" sz="1100" dirty="0">
                <a:solidFill>
                  <a:srgbClr val="005BAA"/>
                </a:solidFill>
              </a:rPr>
              <a:t>and other </a:t>
            </a:r>
            <a:r>
              <a:rPr lang="en-US" sz="1100" b="1" dirty="0">
                <a:solidFill>
                  <a:srgbClr val="005BAA"/>
                </a:solidFill>
              </a:rPr>
              <a:t>environmental events</a:t>
            </a:r>
            <a:r>
              <a:rPr lang="en-US" sz="1100">
                <a:solidFill>
                  <a:srgbClr val="005BAA"/>
                </a:solidFill>
              </a:rPr>
              <a:t>, and</a:t>
            </a:r>
            <a:br>
              <a:rPr lang="en-US" sz="1100">
                <a:solidFill>
                  <a:srgbClr val="005BAA"/>
                </a:solidFill>
              </a:rPr>
            </a:br>
            <a:r>
              <a:rPr lang="en-US" sz="1100">
                <a:solidFill>
                  <a:srgbClr val="005BAA"/>
                </a:solidFill>
              </a:rPr>
              <a:t> </a:t>
            </a:r>
            <a:r>
              <a:rPr lang="en-US" sz="1100" b="1" dirty="0">
                <a:solidFill>
                  <a:srgbClr val="005BAA"/>
                </a:solidFill>
              </a:rPr>
              <a:t>empowered</a:t>
            </a:r>
            <a:r>
              <a:rPr lang="en-US" sz="1100" dirty="0">
                <a:solidFill>
                  <a:srgbClr val="005BAA"/>
                </a:solidFill>
              </a:rPr>
              <a:t> to boost </a:t>
            </a:r>
            <a:r>
              <a:rPr lang="en-US" sz="1100">
                <a:solidFill>
                  <a:srgbClr val="005BAA"/>
                </a:solidFill>
              </a:rPr>
              <a:t>their </a:t>
            </a:r>
            <a:r>
              <a:rPr lang="en-US" sz="1100" b="1">
                <a:solidFill>
                  <a:srgbClr val="005BAA"/>
                </a:solidFill>
              </a:rPr>
              <a:t>sustainable </a:t>
            </a:r>
            <a:r>
              <a:rPr lang="en-US" sz="1100" b="1" dirty="0">
                <a:solidFill>
                  <a:srgbClr val="005BAA"/>
                </a:solidFill>
              </a:rPr>
              <a:t>development</a:t>
            </a:r>
            <a:r>
              <a:rPr lang="en-US" sz="1100" dirty="0">
                <a:solidFill>
                  <a:srgbClr val="005BAA"/>
                </a:solidFill>
              </a:rPr>
              <a:t> through the </a:t>
            </a:r>
            <a:r>
              <a:rPr lang="en-US" sz="1100" b="1" dirty="0">
                <a:solidFill>
                  <a:srgbClr val="005BAA"/>
                </a:solidFill>
              </a:rPr>
              <a:t>best </a:t>
            </a:r>
            <a:r>
              <a:rPr lang="en-US" sz="1100" b="1">
                <a:solidFill>
                  <a:srgbClr val="005BAA"/>
                </a:solidFill>
              </a:rPr>
              <a:t>possible weather, climate and water services</a:t>
            </a:r>
            <a:endParaRPr lang="en-US" sz="1200" dirty="0">
              <a:solidFill>
                <a:srgbClr val="005BAA"/>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5963" y="2735357"/>
            <a:ext cx="658348" cy="69784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6040" y="2838585"/>
            <a:ext cx="504000" cy="534239"/>
          </a:xfrm>
          <a:prstGeom prst="rect">
            <a:avLst/>
          </a:prstGeom>
        </p:spPr>
      </p:pic>
      <p:sp>
        <p:nvSpPr>
          <p:cNvPr id="20" name="Rectangle 19"/>
          <p:cNvSpPr/>
          <p:nvPr/>
        </p:nvSpPr>
        <p:spPr>
          <a:xfrm>
            <a:off x="6041289" y="2530784"/>
            <a:ext cx="1431231" cy="1512000"/>
          </a:xfrm>
          <a:prstGeom prst="rect">
            <a:avLst/>
          </a:prstGeom>
          <a:solidFill>
            <a:srgbClr val="005BAA"/>
          </a:solidFill>
          <a:ln>
            <a:solidFill>
              <a:srgbClr val="005BA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200"/>
            <a:endParaRPr lang="en-US" sz="300" b="1" dirty="0">
              <a:solidFill>
                <a:prstClr val="white"/>
              </a:solidFill>
            </a:endParaRPr>
          </a:p>
          <a:p>
            <a:pPr algn="ctr" defTabSz="457200"/>
            <a:r>
              <a:rPr lang="en-US" sz="1400" b="1" dirty="0">
                <a:solidFill>
                  <a:prstClr val="white"/>
                </a:solidFill>
              </a:rPr>
              <a:t>Science &amp; Innovations</a:t>
            </a:r>
          </a:p>
          <a:p>
            <a:pPr algn="ctr" defTabSz="457200"/>
            <a:endParaRPr lang="en-US" sz="1400" b="1" dirty="0">
              <a:solidFill>
                <a:prstClr val="white"/>
              </a:solidFill>
            </a:endParaRPr>
          </a:p>
          <a:p>
            <a:pPr algn="ctr" defTabSz="457200"/>
            <a:endParaRPr lang="en-US" sz="1400" b="1" dirty="0">
              <a:solidFill>
                <a:prstClr val="white"/>
              </a:solidFill>
            </a:endParaRPr>
          </a:p>
          <a:p>
            <a:pPr algn="ctr" defTabSz="457200"/>
            <a:endParaRPr lang="en-US" sz="1400" b="1" dirty="0">
              <a:solidFill>
                <a:prstClr val="white"/>
              </a:solidFill>
            </a:endParaRPr>
          </a:p>
          <a:p>
            <a:pPr algn="ctr" defTabSz="457200"/>
            <a:r>
              <a:rPr lang="en-US" sz="1000" b="1" dirty="0">
                <a:solidFill>
                  <a:prstClr val="white"/>
                </a:solidFill>
              </a:rPr>
              <a:t>Advance targeted research</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0937" y="2950723"/>
            <a:ext cx="584486" cy="499735"/>
          </a:xfrm>
          <a:prstGeom prst="rect">
            <a:avLst/>
          </a:prstGeom>
        </p:spPr>
      </p:pic>
      <p:sp>
        <p:nvSpPr>
          <p:cNvPr id="23" name="Rectangle 22"/>
          <p:cNvSpPr/>
          <p:nvPr/>
        </p:nvSpPr>
        <p:spPr>
          <a:xfrm>
            <a:off x="7516728" y="2530783"/>
            <a:ext cx="1431231" cy="1512000"/>
          </a:xfrm>
          <a:prstGeom prst="rect">
            <a:avLst/>
          </a:prstGeom>
          <a:solidFill>
            <a:srgbClr val="005BAA"/>
          </a:solidFill>
          <a:ln>
            <a:solidFill>
              <a:srgbClr val="005BA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200"/>
            <a:endParaRPr lang="en-US" sz="300" b="1" dirty="0">
              <a:solidFill>
                <a:prstClr val="white"/>
              </a:solidFill>
            </a:endParaRPr>
          </a:p>
          <a:p>
            <a:pPr algn="ctr" defTabSz="457200"/>
            <a:r>
              <a:rPr lang="en-US" sz="1400" b="1" dirty="0">
                <a:solidFill>
                  <a:prstClr val="white"/>
                </a:solidFill>
              </a:rPr>
              <a:t> Member Services</a:t>
            </a:r>
          </a:p>
          <a:p>
            <a:pPr algn="ctr" defTabSz="457200"/>
            <a:endParaRPr lang="en-US" sz="1400" b="1" dirty="0">
              <a:solidFill>
                <a:prstClr val="white"/>
              </a:solidFill>
            </a:endParaRPr>
          </a:p>
          <a:p>
            <a:pPr algn="ctr" defTabSz="457200"/>
            <a:endParaRPr lang="en-US" sz="1400" b="1" dirty="0">
              <a:solidFill>
                <a:prstClr val="white"/>
              </a:solidFill>
            </a:endParaRPr>
          </a:p>
          <a:p>
            <a:pPr algn="ctr" defTabSz="457200"/>
            <a:r>
              <a:rPr lang="en-US" sz="1000" b="1" dirty="0">
                <a:solidFill>
                  <a:prstClr val="white"/>
                </a:solidFill>
              </a:rPr>
              <a:t>Close the </a:t>
            </a:r>
            <a:br>
              <a:rPr lang="en-US" sz="1000" b="1" dirty="0">
                <a:solidFill>
                  <a:prstClr val="white"/>
                </a:solidFill>
              </a:rPr>
            </a:br>
            <a:r>
              <a:rPr lang="en-US" sz="1000" b="1" dirty="0">
                <a:solidFill>
                  <a:prstClr val="white"/>
                </a:solidFill>
              </a:rPr>
              <a:t>capacity gap</a:t>
            </a:r>
          </a:p>
        </p:txBody>
      </p:sp>
      <p:pic>
        <p:nvPicPr>
          <p:cNvPr id="25" name="Picture 3" descr="\\INTERNAL.WMO.INT\UserData\redirected\cnovenario\Documents\Icons\handshake_whi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9530" y="2942497"/>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8992167" y="2530784"/>
            <a:ext cx="1431231" cy="1512000"/>
          </a:xfrm>
          <a:prstGeom prst="rect">
            <a:avLst/>
          </a:prstGeom>
          <a:solidFill>
            <a:srgbClr val="005BAA"/>
          </a:solidFill>
          <a:ln>
            <a:solidFill>
              <a:srgbClr val="005BA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200"/>
            <a:endParaRPr lang="en-US" sz="300" b="1">
              <a:solidFill>
                <a:prstClr val="white"/>
              </a:solidFill>
            </a:endParaRPr>
          </a:p>
          <a:p>
            <a:pPr algn="ctr" defTabSz="457200"/>
            <a:r>
              <a:rPr lang="en-US" sz="1400" b="1">
                <a:solidFill>
                  <a:prstClr val="white"/>
                </a:solidFill>
              </a:rPr>
              <a:t>Smart </a:t>
            </a:r>
          </a:p>
          <a:p>
            <a:pPr algn="ctr" defTabSz="457200"/>
            <a:r>
              <a:rPr lang="en-US" sz="1400" b="1">
                <a:solidFill>
                  <a:prstClr val="white"/>
                </a:solidFill>
              </a:rPr>
              <a:t>Organization</a:t>
            </a:r>
          </a:p>
          <a:p>
            <a:pPr algn="ctr" defTabSz="457200"/>
            <a:endParaRPr lang="en-US" sz="1000" b="1">
              <a:solidFill>
                <a:prstClr val="white"/>
              </a:solidFill>
            </a:endParaRPr>
          </a:p>
          <a:p>
            <a:pPr algn="ctr" defTabSz="457200"/>
            <a:endParaRPr lang="en-US" sz="1000" b="1">
              <a:solidFill>
                <a:prstClr val="white"/>
              </a:solidFill>
            </a:endParaRPr>
          </a:p>
          <a:p>
            <a:pPr algn="ctr" defTabSz="457200"/>
            <a:endParaRPr lang="en-US" sz="1000" b="1">
              <a:solidFill>
                <a:prstClr val="white"/>
              </a:solidFill>
            </a:endParaRPr>
          </a:p>
          <a:p>
            <a:pPr algn="ctr" defTabSz="457200"/>
            <a:r>
              <a:rPr lang="en-US" sz="1000" b="1">
                <a:solidFill>
                  <a:prstClr val="white"/>
                </a:solidFill>
              </a:rPr>
              <a:t>Strategic realignment of structure and programmes</a:t>
            </a:r>
            <a:endParaRPr lang="en-US" sz="700" b="1" dirty="0">
              <a:solidFill>
                <a:prstClr val="white"/>
              </a:solidFill>
            </a:endParaRPr>
          </a:p>
        </p:txBody>
      </p:sp>
      <p:grpSp>
        <p:nvGrpSpPr>
          <p:cNvPr id="28" name="Group 27"/>
          <p:cNvGrpSpPr/>
          <p:nvPr/>
        </p:nvGrpSpPr>
        <p:grpSpPr>
          <a:xfrm>
            <a:off x="9504736" y="3117619"/>
            <a:ext cx="409995" cy="291402"/>
            <a:chOff x="826419" y="5447130"/>
            <a:chExt cx="427450" cy="303808"/>
          </a:xfrm>
        </p:grpSpPr>
        <p:sp>
          <p:nvSpPr>
            <p:cNvPr id="29" name="Oval 28"/>
            <p:cNvSpPr/>
            <p:nvPr/>
          </p:nvSpPr>
          <p:spPr>
            <a:xfrm>
              <a:off x="984075" y="5447130"/>
              <a:ext cx="112138" cy="1121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0" name="Oval 29"/>
            <p:cNvSpPr/>
            <p:nvPr/>
          </p:nvSpPr>
          <p:spPr>
            <a:xfrm>
              <a:off x="984075" y="5638800"/>
              <a:ext cx="112138" cy="1121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1" name="Oval 30"/>
            <p:cNvSpPr/>
            <p:nvPr/>
          </p:nvSpPr>
          <p:spPr>
            <a:xfrm>
              <a:off x="1141731" y="5638800"/>
              <a:ext cx="112138" cy="1121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2" name="Oval 31"/>
            <p:cNvSpPr/>
            <p:nvPr/>
          </p:nvSpPr>
          <p:spPr>
            <a:xfrm>
              <a:off x="826419" y="5638800"/>
              <a:ext cx="112138" cy="1121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33" name="Straight Connector 32"/>
            <p:cNvCxnSpPr/>
            <p:nvPr/>
          </p:nvCxnSpPr>
          <p:spPr>
            <a:xfrm>
              <a:off x="1040144" y="5554505"/>
              <a:ext cx="0" cy="108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882488" y="5592609"/>
              <a:ext cx="0" cy="7953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97800" y="5592609"/>
              <a:ext cx="0" cy="7953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67610" y="5596267"/>
              <a:ext cx="342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3081784" y="2490998"/>
            <a:ext cx="368300" cy="523220"/>
          </a:xfrm>
          <a:prstGeom prst="rect">
            <a:avLst/>
          </a:prstGeom>
          <a:noFill/>
        </p:spPr>
        <p:txBody>
          <a:bodyPr wrap="square" rtlCol="0">
            <a:spAutoFit/>
          </a:bodyPr>
          <a:lstStyle/>
          <a:p>
            <a:pPr defTabSz="457200"/>
            <a:r>
              <a:rPr lang="en-US" sz="2800" b="1">
                <a:solidFill>
                  <a:prstClr val="white"/>
                </a:solidFill>
              </a:rPr>
              <a:t>1</a:t>
            </a:r>
          </a:p>
        </p:txBody>
      </p:sp>
      <p:sp>
        <p:nvSpPr>
          <p:cNvPr id="38" name="TextBox 37"/>
          <p:cNvSpPr txBox="1"/>
          <p:nvPr/>
        </p:nvSpPr>
        <p:spPr>
          <a:xfrm>
            <a:off x="8992166" y="2490998"/>
            <a:ext cx="368300" cy="523220"/>
          </a:xfrm>
          <a:prstGeom prst="rect">
            <a:avLst/>
          </a:prstGeom>
          <a:noFill/>
        </p:spPr>
        <p:txBody>
          <a:bodyPr wrap="square" rtlCol="0">
            <a:spAutoFit/>
          </a:bodyPr>
          <a:lstStyle/>
          <a:p>
            <a:pPr defTabSz="457200"/>
            <a:r>
              <a:rPr lang="en-US" sz="2800" b="1">
                <a:solidFill>
                  <a:prstClr val="white"/>
                </a:solidFill>
              </a:rPr>
              <a:t>5</a:t>
            </a:r>
          </a:p>
        </p:txBody>
      </p:sp>
      <p:sp>
        <p:nvSpPr>
          <p:cNvPr id="39" name="TextBox 38"/>
          <p:cNvSpPr txBox="1"/>
          <p:nvPr/>
        </p:nvSpPr>
        <p:spPr>
          <a:xfrm>
            <a:off x="4518436" y="2490998"/>
            <a:ext cx="368300" cy="523220"/>
          </a:xfrm>
          <a:prstGeom prst="rect">
            <a:avLst/>
          </a:prstGeom>
          <a:noFill/>
        </p:spPr>
        <p:txBody>
          <a:bodyPr wrap="square" rtlCol="0">
            <a:spAutoFit/>
          </a:bodyPr>
          <a:lstStyle/>
          <a:p>
            <a:pPr defTabSz="457200"/>
            <a:r>
              <a:rPr lang="en-US" sz="2800" b="1" dirty="0">
                <a:solidFill>
                  <a:prstClr val="white"/>
                </a:solidFill>
              </a:rPr>
              <a:t>2</a:t>
            </a:r>
          </a:p>
        </p:txBody>
      </p:sp>
      <p:sp>
        <p:nvSpPr>
          <p:cNvPr id="40" name="TextBox 39"/>
          <p:cNvSpPr txBox="1"/>
          <p:nvPr/>
        </p:nvSpPr>
        <p:spPr>
          <a:xfrm>
            <a:off x="6036975" y="2490998"/>
            <a:ext cx="368300" cy="523220"/>
          </a:xfrm>
          <a:prstGeom prst="rect">
            <a:avLst/>
          </a:prstGeom>
          <a:noFill/>
        </p:spPr>
        <p:txBody>
          <a:bodyPr wrap="square" rtlCol="0">
            <a:spAutoFit/>
          </a:bodyPr>
          <a:lstStyle/>
          <a:p>
            <a:pPr defTabSz="457200"/>
            <a:r>
              <a:rPr lang="en-US" sz="2800" b="1">
                <a:solidFill>
                  <a:prstClr val="white"/>
                </a:solidFill>
              </a:rPr>
              <a:t>3</a:t>
            </a:r>
          </a:p>
        </p:txBody>
      </p:sp>
      <p:sp>
        <p:nvSpPr>
          <p:cNvPr id="41" name="TextBox 40"/>
          <p:cNvSpPr txBox="1"/>
          <p:nvPr/>
        </p:nvSpPr>
        <p:spPr>
          <a:xfrm>
            <a:off x="7514570" y="2490998"/>
            <a:ext cx="368300" cy="523220"/>
          </a:xfrm>
          <a:prstGeom prst="rect">
            <a:avLst/>
          </a:prstGeom>
          <a:noFill/>
        </p:spPr>
        <p:txBody>
          <a:bodyPr wrap="square" rtlCol="0">
            <a:spAutoFit/>
          </a:bodyPr>
          <a:lstStyle/>
          <a:p>
            <a:pPr defTabSz="457200"/>
            <a:r>
              <a:rPr lang="en-US" sz="2800" b="1">
                <a:solidFill>
                  <a:prstClr val="white"/>
                </a:solidFill>
              </a:rPr>
              <a:t>4</a:t>
            </a:r>
          </a:p>
        </p:txBody>
      </p:sp>
      <p:sp>
        <p:nvSpPr>
          <p:cNvPr id="42" name="Rectangle 41"/>
          <p:cNvSpPr/>
          <p:nvPr/>
        </p:nvSpPr>
        <p:spPr>
          <a:xfrm>
            <a:off x="3090410" y="1454572"/>
            <a:ext cx="2412000" cy="540000"/>
          </a:xfrm>
          <a:prstGeom prst="rect">
            <a:avLst/>
          </a:prstGeom>
          <a:solidFill>
            <a:schemeClr val="tx2">
              <a:lumMod val="40000"/>
              <a:lumOff val="60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100">
                <a:solidFill>
                  <a:srgbClr val="005BAA"/>
                </a:solidFill>
              </a:rPr>
              <a:t>Preparedness </a:t>
            </a:r>
            <a:r>
              <a:rPr lang="en-US" sz="1100" dirty="0">
                <a:solidFill>
                  <a:srgbClr val="005BAA"/>
                </a:solidFill>
              </a:rPr>
              <a:t>for, and reducing </a:t>
            </a:r>
            <a:r>
              <a:rPr lang="en-US" sz="1100">
                <a:solidFill>
                  <a:srgbClr val="005BAA"/>
                </a:solidFill>
              </a:rPr>
              <a:t>losses from </a:t>
            </a:r>
            <a:r>
              <a:rPr lang="en-US" sz="1100" dirty="0">
                <a:solidFill>
                  <a:srgbClr val="005BAA"/>
                </a:solidFill>
              </a:rPr>
              <a:t>hydrometeorological extremes</a:t>
            </a:r>
          </a:p>
        </p:txBody>
      </p:sp>
      <p:sp>
        <p:nvSpPr>
          <p:cNvPr id="43" name="Rectangle 42"/>
          <p:cNvSpPr/>
          <p:nvPr/>
        </p:nvSpPr>
        <p:spPr>
          <a:xfrm>
            <a:off x="8011823" y="1454572"/>
            <a:ext cx="2412000" cy="540000"/>
          </a:xfrm>
          <a:prstGeom prst="rect">
            <a:avLst/>
          </a:prstGeom>
          <a:solidFill>
            <a:schemeClr val="tx2">
              <a:lumMod val="40000"/>
              <a:lumOff val="60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100">
                <a:solidFill>
                  <a:srgbClr val="005BAA"/>
                </a:solidFill>
              </a:rPr>
              <a:t>Socioeconomic </a:t>
            </a:r>
            <a:r>
              <a:rPr lang="en-US" sz="1100" dirty="0">
                <a:solidFill>
                  <a:srgbClr val="005BAA"/>
                </a:solidFill>
              </a:rPr>
              <a:t>value of weather, climate, hydrological and related environmental services</a:t>
            </a:r>
          </a:p>
        </p:txBody>
      </p:sp>
      <p:sp>
        <p:nvSpPr>
          <p:cNvPr id="44" name="Rectangle 43"/>
          <p:cNvSpPr/>
          <p:nvPr/>
        </p:nvSpPr>
        <p:spPr>
          <a:xfrm>
            <a:off x="5551116" y="1454572"/>
            <a:ext cx="2412000" cy="540000"/>
          </a:xfrm>
          <a:prstGeom prst="rect">
            <a:avLst/>
          </a:prstGeom>
          <a:solidFill>
            <a:schemeClr val="tx2">
              <a:lumMod val="40000"/>
              <a:lumOff val="60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100">
                <a:solidFill>
                  <a:srgbClr val="005BAA"/>
                </a:solidFill>
              </a:rPr>
              <a:t>Climate-smart decision-making to </a:t>
            </a:r>
            <a:br>
              <a:rPr lang="en-US" sz="1100">
                <a:solidFill>
                  <a:srgbClr val="005BAA"/>
                </a:solidFill>
              </a:rPr>
            </a:br>
            <a:r>
              <a:rPr lang="en-US" sz="1100">
                <a:solidFill>
                  <a:srgbClr val="005BAA"/>
                </a:solidFill>
              </a:rPr>
              <a:t>build </a:t>
            </a:r>
            <a:r>
              <a:rPr lang="en-US" sz="1100" dirty="0">
                <a:solidFill>
                  <a:srgbClr val="005BAA"/>
                </a:solidFill>
              </a:rPr>
              <a:t>resilience and adaptation to climate risk</a:t>
            </a:r>
          </a:p>
        </p:txBody>
      </p:sp>
      <p:sp>
        <p:nvSpPr>
          <p:cNvPr id="45" name="Rectangle 44"/>
          <p:cNvSpPr/>
          <p:nvPr/>
        </p:nvSpPr>
        <p:spPr>
          <a:xfrm>
            <a:off x="3090411" y="2052247"/>
            <a:ext cx="2412000" cy="414903"/>
          </a:xfrm>
          <a:prstGeom prst="rect">
            <a:avLst/>
          </a:prstGeom>
          <a:solidFill>
            <a:schemeClr val="tx2">
              <a:lumMod val="60000"/>
              <a:lumOff val="40000"/>
            </a:schemeClr>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100" b="1" dirty="0">
                <a:solidFill>
                  <a:prstClr val="white"/>
                </a:solidFill>
              </a:rPr>
              <a:t>Accountability</a:t>
            </a:r>
            <a:r>
              <a:rPr lang="en-US" sz="1100" dirty="0">
                <a:solidFill>
                  <a:prstClr val="white"/>
                </a:solidFill>
              </a:rPr>
              <a:t> for Results </a:t>
            </a:r>
            <a:br>
              <a:rPr lang="en-US" sz="1100" dirty="0">
                <a:solidFill>
                  <a:prstClr val="white"/>
                </a:solidFill>
              </a:rPr>
            </a:br>
            <a:r>
              <a:rPr lang="en-US" sz="1100" dirty="0">
                <a:solidFill>
                  <a:prstClr val="white"/>
                </a:solidFill>
              </a:rPr>
              <a:t>and </a:t>
            </a:r>
            <a:r>
              <a:rPr lang="en-US" sz="1100" b="1" dirty="0">
                <a:solidFill>
                  <a:prstClr val="white"/>
                </a:solidFill>
              </a:rPr>
              <a:t>Transparency</a:t>
            </a:r>
          </a:p>
        </p:txBody>
      </p:sp>
      <p:sp>
        <p:nvSpPr>
          <p:cNvPr id="46" name="Rectangle 45"/>
          <p:cNvSpPr/>
          <p:nvPr/>
        </p:nvSpPr>
        <p:spPr>
          <a:xfrm>
            <a:off x="8011823" y="2052247"/>
            <a:ext cx="2412000" cy="414903"/>
          </a:xfrm>
          <a:prstGeom prst="rect">
            <a:avLst/>
          </a:prstGeom>
          <a:solidFill>
            <a:schemeClr val="tx2">
              <a:lumMod val="60000"/>
              <a:lumOff val="40000"/>
            </a:schemeClr>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100" b="1" dirty="0">
                <a:solidFill>
                  <a:prstClr val="white"/>
                </a:solidFill>
              </a:rPr>
              <a:t>Inclusiveness</a:t>
            </a:r>
            <a:r>
              <a:rPr lang="en-US" sz="1100" dirty="0">
                <a:solidFill>
                  <a:prstClr val="white"/>
                </a:solidFill>
              </a:rPr>
              <a:t> and </a:t>
            </a:r>
            <a:r>
              <a:rPr lang="en-US" sz="1100" b="1" dirty="0">
                <a:solidFill>
                  <a:prstClr val="white"/>
                </a:solidFill>
              </a:rPr>
              <a:t>Diversity</a:t>
            </a:r>
          </a:p>
        </p:txBody>
      </p:sp>
      <p:sp>
        <p:nvSpPr>
          <p:cNvPr id="47" name="Rectangle 46"/>
          <p:cNvSpPr/>
          <p:nvPr/>
        </p:nvSpPr>
        <p:spPr>
          <a:xfrm>
            <a:off x="5551117" y="2052247"/>
            <a:ext cx="2412000" cy="414903"/>
          </a:xfrm>
          <a:prstGeom prst="rect">
            <a:avLst/>
          </a:prstGeom>
          <a:solidFill>
            <a:schemeClr val="tx2">
              <a:lumMod val="60000"/>
              <a:lumOff val="40000"/>
            </a:schemeClr>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100" b="1" dirty="0">
                <a:solidFill>
                  <a:prstClr val="white"/>
                </a:solidFill>
              </a:rPr>
              <a:t>Collaboration</a:t>
            </a:r>
            <a:r>
              <a:rPr lang="en-US" sz="1100" dirty="0">
                <a:solidFill>
                  <a:prstClr val="white"/>
                </a:solidFill>
              </a:rPr>
              <a:t> and </a:t>
            </a:r>
            <a:r>
              <a:rPr lang="en-US" sz="1100" b="1" dirty="0">
                <a:solidFill>
                  <a:prstClr val="white"/>
                </a:solidFill>
              </a:rPr>
              <a:t>Partnership</a:t>
            </a:r>
          </a:p>
        </p:txBody>
      </p:sp>
      <p:sp>
        <p:nvSpPr>
          <p:cNvPr id="48" name="Rectangle 47"/>
          <p:cNvSpPr/>
          <p:nvPr/>
        </p:nvSpPr>
        <p:spPr>
          <a:xfrm>
            <a:off x="4557224" y="4102356"/>
            <a:ext cx="1431231" cy="2100028"/>
          </a:xfrm>
          <a:prstGeom prst="rect">
            <a:avLst/>
          </a:prstGeom>
          <a:noFill/>
          <a:ln>
            <a:solidFill>
              <a:srgbClr val="1869C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defTabSz="457200">
              <a:buFont typeface="Arial" panose="020B0604020202020204" pitchFamily="34" charset="0"/>
              <a:buChar char="•"/>
            </a:pPr>
            <a:r>
              <a:rPr lang="en-US" sz="1000" dirty="0">
                <a:solidFill>
                  <a:srgbClr val="1869CA"/>
                </a:solidFill>
              </a:rPr>
              <a:t>Optimize</a:t>
            </a:r>
            <a:r>
              <a:rPr lang="en-US" sz="1000" b="1" dirty="0">
                <a:solidFill>
                  <a:srgbClr val="1869CA"/>
                </a:solidFill>
              </a:rPr>
              <a:t> observation data acquisition</a:t>
            </a:r>
          </a:p>
          <a:p>
            <a:pPr marL="171450" indent="-171450" defTabSz="457200">
              <a:buFont typeface="Arial" panose="020B0604020202020204" pitchFamily="34" charset="0"/>
              <a:buChar char="•"/>
            </a:pPr>
            <a:r>
              <a:rPr lang="en-US" sz="1000" dirty="0">
                <a:solidFill>
                  <a:srgbClr val="1869CA"/>
                </a:solidFill>
              </a:rPr>
              <a:t>Improve access to, exchange and management of </a:t>
            </a:r>
            <a:r>
              <a:rPr lang="en-US" sz="1000" b="1" dirty="0">
                <a:solidFill>
                  <a:srgbClr val="1869CA"/>
                </a:solidFill>
              </a:rPr>
              <a:t>Earth system observation data and products</a:t>
            </a:r>
          </a:p>
          <a:p>
            <a:pPr marL="171450" indent="-171450" defTabSz="457200">
              <a:buFont typeface="Arial" panose="020B0604020202020204" pitchFamily="34" charset="0"/>
              <a:buChar char="•"/>
            </a:pPr>
            <a:r>
              <a:rPr lang="en-US" sz="1000" dirty="0">
                <a:solidFill>
                  <a:srgbClr val="1869CA"/>
                </a:solidFill>
              </a:rPr>
              <a:t>Enable access and use of </a:t>
            </a:r>
            <a:r>
              <a:rPr lang="en-US" sz="1000" b="1" dirty="0">
                <a:solidFill>
                  <a:srgbClr val="1869CA"/>
                </a:solidFill>
              </a:rPr>
              <a:t>numerical analysis and prediction products</a:t>
            </a:r>
          </a:p>
        </p:txBody>
      </p:sp>
      <p:sp>
        <p:nvSpPr>
          <p:cNvPr id="49" name="Rectangle 48"/>
          <p:cNvSpPr/>
          <p:nvPr/>
        </p:nvSpPr>
        <p:spPr>
          <a:xfrm>
            <a:off x="3081785" y="4102356"/>
            <a:ext cx="1431231" cy="2100028"/>
          </a:xfrm>
          <a:prstGeom prst="rect">
            <a:avLst/>
          </a:prstGeom>
          <a:noFill/>
          <a:ln>
            <a:solidFill>
              <a:srgbClr val="1869C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defTabSz="457200">
              <a:buFont typeface="Arial" panose="020B0604020202020204" pitchFamily="34" charset="0"/>
              <a:buChar char="•"/>
            </a:pPr>
            <a:r>
              <a:rPr lang="en-US" sz="1000">
                <a:solidFill>
                  <a:srgbClr val="1869CA"/>
                </a:solidFill>
              </a:rPr>
              <a:t>Strengthen</a:t>
            </a:r>
            <a:r>
              <a:rPr lang="en-US" sz="1000" b="1">
                <a:solidFill>
                  <a:srgbClr val="1869CA"/>
                </a:solidFill>
              </a:rPr>
              <a:t> national multi-hazard early warning/alert systems</a:t>
            </a:r>
          </a:p>
          <a:p>
            <a:pPr marL="171450" indent="-171450" defTabSz="457200">
              <a:buFont typeface="Arial" panose="020B0604020202020204" pitchFamily="34" charset="0"/>
              <a:buChar char="•"/>
            </a:pPr>
            <a:r>
              <a:rPr lang="en-US" sz="1000">
                <a:solidFill>
                  <a:srgbClr val="1869CA"/>
                </a:solidFill>
              </a:rPr>
              <a:t>Broaden provision of </a:t>
            </a:r>
            <a:r>
              <a:rPr lang="en-US" sz="1000" b="1">
                <a:solidFill>
                  <a:srgbClr val="1869CA"/>
                </a:solidFill>
              </a:rPr>
              <a:t>policy- and decision-supporting climate, water </a:t>
            </a:r>
            <a:r>
              <a:rPr lang="en-US" sz="1000">
                <a:solidFill>
                  <a:srgbClr val="1869CA"/>
                </a:solidFill>
              </a:rPr>
              <a:t>and</a:t>
            </a:r>
            <a:r>
              <a:rPr lang="en-US" sz="1000" b="1">
                <a:solidFill>
                  <a:srgbClr val="1869CA"/>
                </a:solidFill>
              </a:rPr>
              <a:t> weather services</a:t>
            </a:r>
          </a:p>
          <a:p>
            <a:pPr marL="171450" indent="-171450" defTabSz="457200">
              <a:buFont typeface="Arial" panose="020B0604020202020204" pitchFamily="34" charset="0"/>
              <a:buChar char="•"/>
            </a:pPr>
            <a:endParaRPr lang="en-US" sz="1000" b="1" dirty="0">
              <a:solidFill>
                <a:srgbClr val="1869CA"/>
              </a:solidFill>
            </a:endParaRPr>
          </a:p>
        </p:txBody>
      </p:sp>
      <p:sp>
        <p:nvSpPr>
          <p:cNvPr id="50" name="Rectangle 49"/>
          <p:cNvSpPr/>
          <p:nvPr/>
        </p:nvSpPr>
        <p:spPr>
          <a:xfrm>
            <a:off x="6032663" y="4102356"/>
            <a:ext cx="1431231" cy="2100028"/>
          </a:xfrm>
          <a:prstGeom prst="rect">
            <a:avLst/>
          </a:prstGeom>
          <a:noFill/>
          <a:ln>
            <a:solidFill>
              <a:srgbClr val="1869C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defTabSz="457200">
              <a:buFont typeface="Arial" panose="020B0604020202020204" pitchFamily="34" charset="0"/>
              <a:buChar char="•"/>
            </a:pPr>
            <a:r>
              <a:rPr lang="en-US" sz="1000" dirty="0">
                <a:solidFill>
                  <a:srgbClr val="1869CA"/>
                </a:solidFill>
              </a:rPr>
              <a:t>Advance</a:t>
            </a:r>
            <a:r>
              <a:rPr lang="en-US" sz="1000" b="1" dirty="0">
                <a:solidFill>
                  <a:srgbClr val="1869CA"/>
                </a:solidFill>
              </a:rPr>
              <a:t> scientific knowledge of the Earth system</a:t>
            </a:r>
          </a:p>
          <a:p>
            <a:pPr marL="171450" indent="-171450" defTabSz="457200">
              <a:buFont typeface="Arial" panose="020B0604020202020204" pitchFamily="34" charset="0"/>
              <a:buChar char="•"/>
            </a:pPr>
            <a:r>
              <a:rPr lang="en-US" sz="1000" dirty="0">
                <a:solidFill>
                  <a:srgbClr val="1869CA"/>
                </a:solidFill>
              </a:rPr>
              <a:t>Enhance</a:t>
            </a:r>
            <a:r>
              <a:rPr lang="en-US" sz="1000" b="1" dirty="0">
                <a:solidFill>
                  <a:srgbClr val="1869CA"/>
                </a:solidFill>
              </a:rPr>
              <a:t> science-for-service value chain </a:t>
            </a:r>
            <a:r>
              <a:rPr lang="en-US" sz="1000" dirty="0">
                <a:solidFill>
                  <a:srgbClr val="1869CA"/>
                </a:solidFill>
              </a:rPr>
              <a:t>to improve predictive capabilities</a:t>
            </a:r>
          </a:p>
          <a:p>
            <a:pPr marL="171450" indent="-171450" defTabSz="457200">
              <a:buFont typeface="Arial" panose="020B0604020202020204" pitchFamily="34" charset="0"/>
              <a:buChar char="•"/>
            </a:pPr>
            <a:r>
              <a:rPr lang="en-US" sz="1000" dirty="0">
                <a:solidFill>
                  <a:srgbClr val="1869CA"/>
                </a:solidFill>
              </a:rPr>
              <a:t>Advance</a:t>
            </a:r>
            <a:r>
              <a:rPr lang="en-US" sz="1000" b="1" dirty="0">
                <a:solidFill>
                  <a:srgbClr val="1869CA"/>
                </a:solidFill>
              </a:rPr>
              <a:t> policy-relevant science</a:t>
            </a:r>
          </a:p>
        </p:txBody>
      </p:sp>
      <p:sp>
        <p:nvSpPr>
          <p:cNvPr id="51" name="Rectangle 50"/>
          <p:cNvSpPr/>
          <p:nvPr/>
        </p:nvSpPr>
        <p:spPr>
          <a:xfrm>
            <a:off x="7508102" y="4102355"/>
            <a:ext cx="1431231" cy="2100028"/>
          </a:xfrm>
          <a:prstGeom prst="rect">
            <a:avLst/>
          </a:prstGeom>
          <a:noFill/>
          <a:ln>
            <a:solidFill>
              <a:srgbClr val="1869C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defTabSz="457200">
              <a:buFont typeface="Arial" panose="020B0604020202020204" pitchFamily="34" charset="0"/>
              <a:buChar char="•"/>
            </a:pPr>
            <a:r>
              <a:rPr lang="en-US" sz="1000">
                <a:solidFill>
                  <a:srgbClr val="1869CA"/>
                </a:solidFill>
              </a:rPr>
              <a:t>Enable developing countries to </a:t>
            </a:r>
            <a:r>
              <a:rPr lang="en-US" sz="1000" b="1">
                <a:solidFill>
                  <a:srgbClr val="1869CA"/>
                </a:solidFill>
              </a:rPr>
              <a:t>provide </a:t>
            </a:r>
            <a:r>
              <a:rPr lang="en-US" sz="1000">
                <a:solidFill>
                  <a:srgbClr val="1869CA"/>
                </a:solidFill>
              </a:rPr>
              <a:t>and</a:t>
            </a:r>
            <a:r>
              <a:rPr lang="en-US" sz="1000" b="1">
                <a:solidFill>
                  <a:srgbClr val="1869CA"/>
                </a:solidFill>
              </a:rPr>
              <a:t> utilize essential weather, climate, hydrological </a:t>
            </a:r>
            <a:r>
              <a:rPr lang="en-US" sz="1000">
                <a:solidFill>
                  <a:srgbClr val="1869CA"/>
                </a:solidFill>
              </a:rPr>
              <a:t>and</a:t>
            </a:r>
            <a:r>
              <a:rPr lang="en-US" sz="1000" b="1">
                <a:solidFill>
                  <a:srgbClr val="1869CA"/>
                </a:solidFill>
              </a:rPr>
              <a:t> </a:t>
            </a:r>
            <a:r>
              <a:rPr lang="en-US" sz="1000">
                <a:solidFill>
                  <a:srgbClr val="1869CA"/>
                </a:solidFill>
              </a:rPr>
              <a:t>related</a:t>
            </a:r>
            <a:r>
              <a:rPr lang="en-US" sz="1000" b="1">
                <a:solidFill>
                  <a:srgbClr val="1869CA"/>
                </a:solidFill>
              </a:rPr>
              <a:t> environmental services</a:t>
            </a:r>
          </a:p>
          <a:p>
            <a:pPr marL="171450" indent="-171450" defTabSz="457200">
              <a:buFont typeface="Arial" panose="020B0604020202020204" pitchFamily="34" charset="0"/>
              <a:buChar char="•"/>
            </a:pPr>
            <a:r>
              <a:rPr lang="en-US" sz="1000">
                <a:solidFill>
                  <a:srgbClr val="1869CA"/>
                </a:solidFill>
              </a:rPr>
              <a:t>Develop and sustain </a:t>
            </a:r>
            <a:r>
              <a:rPr lang="en-US" sz="1000" b="1">
                <a:solidFill>
                  <a:srgbClr val="1869CA"/>
                </a:solidFill>
              </a:rPr>
              <a:t>core competencies </a:t>
            </a:r>
            <a:r>
              <a:rPr lang="en-US" sz="1000">
                <a:solidFill>
                  <a:srgbClr val="1869CA"/>
                </a:solidFill>
              </a:rPr>
              <a:t>and</a:t>
            </a:r>
            <a:r>
              <a:rPr lang="en-US" sz="1000" b="1">
                <a:solidFill>
                  <a:srgbClr val="1869CA"/>
                </a:solidFill>
              </a:rPr>
              <a:t> expertise</a:t>
            </a:r>
          </a:p>
          <a:p>
            <a:pPr marL="171450" indent="-171450" defTabSz="457200">
              <a:buFont typeface="Arial" panose="020B0604020202020204" pitchFamily="34" charset="0"/>
              <a:buChar char="•"/>
            </a:pPr>
            <a:r>
              <a:rPr lang="en-US" sz="1000">
                <a:solidFill>
                  <a:srgbClr val="1869CA"/>
                </a:solidFill>
              </a:rPr>
              <a:t>Scale up </a:t>
            </a:r>
            <a:r>
              <a:rPr lang="en-US" sz="1000" b="1">
                <a:solidFill>
                  <a:srgbClr val="1869CA"/>
                </a:solidFill>
              </a:rPr>
              <a:t>partnerships</a:t>
            </a:r>
          </a:p>
        </p:txBody>
      </p:sp>
      <p:sp>
        <p:nvSpPr>
          <p:cNvPr id="52" name="Rectangle 51"/>
          <p:cNvSpPr/>
          <p:nvPr/>
        </p:nvSpPr>
        <p:spPr>
          <a:xfrm>
            <a:off x="8983541" y="4102356"/>
            <a:ext cx="1431231" cy="2100028"/>
          </a:xfrm>
          <a:prstGeom prst="rect">
            <a:avLst/>
          </a:prstGeom>
          <a:noFill/>
          <a:ln>
            <a:solidFill>
              <a:srgbClr val="1869C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defTabSz="457200">
              <a:buFont typeface="Arial" panose="020B0604020202020204" pitchFamily="34" charset="0"/>
              <a:buChar char="•"/>
            </a:pPr>
            <a:r>
              <a:rPr lang="en-US" sz="1000">
                <a:solidFill>
                  <a:srgbClr val="1869CA"/>
                </a:solidFill>
              </a:rPr>
              <a:t>Optimize</a:t>
            </a:r>
            <a:r>
              <a:rPr lang="en-US" sz="1000" b="1">
                <a:solidFill>
                  <a:srgbClr val="1869CA"/>
                </a:solidFill>
              </a:rPr>
              <a:t> </a:t>
            </a:r>
            <a:r>
              <a:rPr lang="en-US" sz="1000">
                <a:solidFill>
                  <a:srgbClr val="1869CA"/>
                </a:solidFill>
              </a:rPr>
              <a:t>WMO </a:t>
            </a:r>
            <a:r>
              <a:rPr lang="en-US" sz="1000" b="1">
                <a:solidFill>
                  <a:srgbClr val="1869CA"/>
                </a:solidFill>
              </a:rPr>
              <a:t>constituent body structure</a:t>
            </a:r>
          </a:p>
          <a:p>
            <a:pPr marL="171450" indent="-171450" defTabSz="457200">
              <a:buFont typeface="Arial" panose="020B0604020202020204" pitchFamily="34" charset="0"/>
              <a:buChar char="•"/>
            </a:pPr>
            <a:r>
              <a:rPr lang="en-US" sz="1000">
                <a:solidFill>
                  <a:srgbClr val="1869CA"/>
                </a:solidFill>
              </a:rPr>
              <a:t>Streamline</a:t>
            </a:r>
            <a:r>
              <a:rPr lang="en-US" sz="1000" b="1">
                <a:solidFill>
                  <a:srgbClr val="1869CA"/>
                </a:solidFill>
              </a:rPr>
              <a:t> </a:t>
            </a:r>
            <a:r>
              <a:rPr lang="en-US" sz="1000">
                <a:solidFill>
                  <a:srgbClr val="1869CA"/>
                </a:solidFill>
              </a:rPr>
              <a:t>WMO</a:t>
            </a:r>
            <a:r>
              <a:rPr lang="en-US" sz="1000" b="1">
                <a:solidFill>
                  <a:srgbClr val="1869CA"/>
                </a:solidFill>
              </a:rPr>
              <a:t> programmes</a:t>
            </a:r>
          </a:p>
          <a:p>
            <a:pPr marL="171450" indent="-171450" defTabSz="457200">
              <a:buFont typeface="Arial" panose="020B0604020202020204" pitchFamily="34" charset="0"/>
              <a:buChar char="•"/>
            </a:pPr>
            <a:r>
              <a:rPr lang="en-US" sz="1000">
                <a:solidFill>
                  <a:srgbClr val="1869CA"/>
                </a:solidFill>
              </a:rPr>
              <a:t>Advance</a:t>
            </a:r>
            <a:r>
              <a:rPr lang="en-US" sz="1000" b="1">
                <a:solidFill>
                  <a:srgbClr val="1869CA"/>
                </a:solidFill>
              </a:rPr>
              <a:t> equal, effective </a:t>
            </a:r>
            <a:r>
              <a:rPr lang="en-US" sz="1000">
                <a:solidFill>
                  <a:srgbClr val="1869CA"/>
                </a:solidFill>
              </a:rPr>
              <a:t>and</a:t>
            </a:r>
            <a:r>
              <a:rPr lang="en-US" sz="1000" b="1">
                <a:solidFill>
                  <a:srgbClr val="1869CA"/>
                </a:solidFill>
              </a:rPr>
              <a:t> inclusive participation</a:t>
            </a:r>
            <a:endParaRPr lang="en-US" sz="1000" b="1" dirty="0">
              <a:solidFill>
                <a:srgbClr val="1869CA"/>
              </a:solidFill>
            </a:endParaRPr>
          </a:p>
        </p:txBody>
      </p:sp>
    </p:spTree>
    <p:extLst>
      <p:ext uri="{BB962C8B-B14F-4D97-AF65-F5344CB8AC3E}">
        <p14:creationId xmlns:p14="http://schemas.microsoft.com/office/powerpoint/2010/main" val="666008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2138" y="199504"/>
            <a:ext cx="11471564" cy="1862051"/>
          </a:xfrm>
        </p:spPr>
        <p:txBody>
          <a:bodyPr>
            <a:normAutofit fontScale="90000"/>
          </a:bodyPr>
          <a:lstStyle/>
          <a:p>
            <a:pPr algn="ctr"/>
            <a:r>
              <a:rPr lang="es-AR" dirty="0"/>
              <a:t/>
            </a:r>
            <a:br>
              <a:rPr lang="es-AR" dirty="0"/>
            </a:br>
            <a:r>
              <a:rPr lang="es-AR" sz="3900" dirty="0" smtClean="0"/>
              <a:t>Declaración de </a:t>
            </a:r>
            <a:r>
              <a:rPr lang="es-AR" sz="3900" smtClean="0"/>
              <a:t>Ginebra 2019</a:t>
            </a:r>
            <a:br>
              <a:rPr lang="es-AR" sz="3900" smtClean="0"/>
            </a:br>
            <a:r>
              <a:rPr lang="es-AR" sz="3900" dirty="0" smtClean="0"/>
              <a:t/>
            </a:r>
            <a:br>
              <a:rPr lang="es-AR" sz="3900" dirty="0" smtClean="0"/>
            </a:br>
            <a:r>
              <a:rPr lang="es-ES" sz="3900" dirty="0" smtClean="0"/>
              <a:t>CONSTRUIR </a:t>
            </a:r>
            <a:r>
              <a:rPr lang="es-ES" sz="3900" dirty="0"/>
              <a:t>UNA COMUNIDAD DE ACCIÓN EN EL ÁMBITO DEL TIEMPO, EL CLIMA Y EL AGUA</a:t>
            </a:r>
            <a:r>
              <a:rPr lang="es-AR" sz="3900" dirty="0"/>
              <a:t/>
            </a:r>
            <a:br>
              <a:rPr lang="es-AR" sz="3900" dirty="0"/>
            </a:br>
            <a:endParaRPr lang="es-AR" sz="3900" dirty="0"/>
          </a:p>
        </p:txBody>
      </p:sp>
      <p:sp>
        <p:nvSpPr>
          <p:cNvPr id="3" name="Marcador de contenido 2"/>
          <p:cNvSpPr>
            <a:spLocks noGrp="1"/>
          </p:cNvSpPr>
          <p:nvPr>
            <p:ph idx="1"/>
          </p:nvPr>
        </p:nvSpPr>
        <p:spPr>
          <a:xfrm>
            <a:off x="631767" y="2310938"/>
            <a:ext cx="11560233" cy="4156364"/>
          </a:xfrm>
        </p:spPr>
        <p:txBody>
          <a:bodyPr/>
          <a:lstStyle/>
          <a:p>
            <a:r>
              <a:rPr lang="es-AR" sz="3000" dirty="0" smtClean="0"/>
              <a:t>Resolución </a:t>
            </a:r>
            <a:r>
              <a:rPr lang="es-AR" sz="3000" dirty="0"/>
              <a:t>9.4(1)/1 (Cg-18</a:t>
            </a:r>
            <a:r>
              <a:rPr lang="es-AR" sz="3000" dirty="0" smtClean="0"/>
              <a:t>), se expresa acerca del rol de los </a:t>
            </a:r>
            <a:r>
              <a:rPr lang="es-AR" sz="3000" dirty="0" err="1" smtClean="0"/>
              <a:t>SMHNs</a:t>
            </a:r>
            <a:r>
              <a:rPr lang="es-AR" sz="3000" dirty="0" smtClean="0"/>
              <a:t> en el contexto global y específicamente ante los ODS, el Acuerdo de París y el Marco </a:t>
            </a:r>
            <a:r>
              <a:rPr lang="es-AR" sz="3000" smtClean="0"/>
              <a:t>de Sendai.</a:t>
            </a:r>
            <a:endParaRPr lang="es-AR" sz="3000" dirty="0" smtClean="0"/>
          </a:p>
          <a:p>
            <a:pPr lvl="1"/>
            <a:r>
              <a:rPr lang="es-ES" sz="2600" dirty="0" smtClean="0"/>
              <a:t>Plantea asociaciones inclusivas entre el sector público, el privado y </a:t>
            </a:r>
            <a:r>
              <a:rPr lang="es-ES" sz="2600" smtClean="0"/>
              <a:t>la academia</a:t>
            </a:r>
          </a:p>
          <a:p>
            <a:pPr lvl="1"/>
            <a:r>
              <a:rPr lang="es-ES" sz="2600" smtClean="0"/>
              <a:t>Busca reafirmar el rol de la OMM y los SMHN</a:t>
            </a:r>
          </a:p>
          <a:p>
            <a:pPr lvl="1"/>
            <a:r>
              <a:rPr lang="es-ES" sz="2600" smtClean="0"/>
              <a:t>Insta a los gobiernos a dar apoyo a los SMHN</a:t>
            </a:r>
          </a:p>
          <a:p>
            <a:pPr lvl="1"/>
            <a:r>
              <a:rPr lang="es-ES" sz="2600" smtClean="0"/>
              <a:t>Insta a las colaboraciones entre todos los actores</a:t>
            </a:r>
          </a:p>
          <a:p>
            <a:pPr lvl="1"/>
            <a:r>
              <a:rPr lang="es-ES" sz="2600" smtClean="0"/>
              <a:t>Insta a las agencias de desarrollo a apoyar a quienes trabajen en este marco colaborativo</a:t>
            </a:r>
          </a:p>
          <a:p>
            <a:pPr lvl="1"/>
            <a:endParaRPr lang="es-ES" dirty="0" smtClean="0"/>
          </a:p>
          <a:p>
            <a:pPr lvl="1"/>
            <a:endParaRPr lang="es-AR" dirty="0" smtClean="0"/>
          </a:p>
          <a:p>
            <a:endParaRPr lang="es-AR" dirty="0"/>
          </a:p>
        </p:txBody>
      </p:sp>
    </p:spTree>
    <p:extLst>
      <p:ext uri="{BB962C8B-B14F-4D97-AF65-F5344CB8AC3E}">
        <p14:creationId xmlns:p14="http://schemas.microsoft.com/office/powerpoint/2010/main" val="379549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43720" y="1048031"/>
            <a:ext cx="4289385" cy="1325563"/>
          </a:xfrm>
        </p:spPr>
        <p:txBody>
          <a:bodyPr>
            <a:normAutofit/>
          </a:bodyPr>
          <a:lstStyle/>
          <a:p>
            <a:r>
              <a:rPr lang="es-ES" smtClean="0"/>
              <a:t>La reforma conceptualmente</a:t>
            </a:r>
            <a:endParaRPr lang="es-AR"/>
          </a:p>
        </p:txBody>
      </p:sp>
      <p:pic>
        <p:nvPicPr>
          <p:cNvPr id="7" name="Imagen 6" descr="WMO governance reform"/>
          <p:cNvPicPr/>
          <p:nvPr/>
        </p:nvPicPr>
        <p:blipFill>
          <a:blip r:embed="rId3">
            <a:extLst>
              <a:ext uri="{28A0092B-C50C-407E-A947-70E740481C1C}">
                <a14:useLocalDpi xmlns:a14="http://schemas.microsoft.com/office/drawing/2010/main" val="0"/>
              </a:ext>
            </a:extLst>
          </a:blip>
          <a:srcRect/>
          <a:stretch>
            <a:fillRect/>
          </a:stretch>
        </p:blipFill>
        <p:spPr bwMode="auto">
          <a:xfrm>
            <a:off x="4405738" y="12995"/>
            <a:ext cx="7498080" cy="6845005"/>
          </a:xfrm>
          <a:prstGeom prst="rect">
            <a:avLst/>
          </a:prstGeom>
          <a:noFill/>
          <a:ln>
            <a:noFill/>
          </a:ln>
        </p:spPr>
      </p:pic>
    </p:spTree>
    <p:extLst>
      <p:ext uri="{BB962C8B-B14F-4D97-AF65-F5344CB8AC3E}">
        <p14:creationId xmlns:p14="http://schemas.microsoft.com/office/powerpoint/2010/main" val="1678792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p:cNvSpPr>
            <a:spLocks noGrp="1"/>
          </p:cNvSpPr>
          <p:nvPr>
            <p:ph type="subTitle" idx="1"/>
          </p:nvPr>
        </p:nvSpPr>
        <p:spPr/>
        <p:txBody>
          <a:bodyPr/>
          <a:lstStyle/>
          <a:p>
            <a:endParaRPr lang="es-US"/>
          </a:p>
        </p:txBody>
      </p:sp>
      <p:sp>
        <p:nvSpPr>
          <p:cNvPr id="3" name="Título 2"/>
          <p:cNvSpPr>
            <a:spLocks noGrp="1"/>
          </p:cNvSpPr>
          <p:nvPr>
            <p:ph type="title"/>
          </p:nvPr>
        </p:nvSpPr>
        <p:spPr/>
        <p:txBody>
          <a:bodyPr/>
          <a:lstStyle/>
          <a:p>
            <a:endParaRPr lang="es-US"/>
          </a:p>
        </p:txBody>
      </p:sp>
      <p:pic>
        <p:nvPicPr>
          <p:cNvPr id="4" name="Imagen 3"/>
          <p:cNvPicPr>
            <a:picLocks noChangeAspect="1"/>
          </p:cNvPicPr>
          <p:nvPr/>
        </p:nvPicPr>
        <p:blipFill>
          <a:blip r:embed="rId2"/>
          <a:stretch>
            <a:fillRect/>
          </a:stretch>
        </p:blipFill>
        <p:spPr>
          <a:xfrm>
            <a:off x="1207422" y="0"/>
            <a:ext cx="11119283" cy="6858000"/>
          </a:xfrm>
          <a:prstGeom prst="rect">
            <a:avLst/>
          </a:prstGeom>
        </p:spPr>
      </p:pic>
      <p:sp>
        <p:nvSpPr>
          <p:cNvPr id="5" name="Rectángulo 4"/>
          <p:cNvSpPr/>
          <p:nvPr/>
        </p:nvSpPr>
        <p:spPr>
          <a:xfrm>
            <a:off x="537210" y="4309110"/>
            <a:ext cx="2274570" cy="994410"/>
          </a:xfrm>
          <a:prstGeom prst="rect">
            <a:avLst/>
          </a:prstGeom>
          <a:solidFill>
            <a:srgbClr val="F8F8F8"/>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schemeClr val="tx1"/>
                </a:solidFill>
              </a:rPr>
              <a:t>TECNOLOGÍA</a:t>
            </a:r>
            <a:endParaRPr lang="es-US" dirty="0">
              <a:solidFill>
                <a:schemeClr val="tx1"/>
              </a:solidFill>
            </a:endParaRPr>
          </a:p>
        </p:txBody>
      </p:sp>
    </p:spTree>
    <p:extLst>
      <p:ext uri="{BB962C8B-B14F-4D97-AF65-F5344CB8AC3E}">
        <p14:creationId xmlns:p14="http://schemas.microsoft.com/office/powerpoint/2010/main" val="271639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xISEBUQEhIWFRUVFhUXFxYWFRcVFxYeHhcWFhUYFRcaHSggGBonHRUZITEhJSorLi8uGR8zODMsNygtLisBCgoKDg0OGxAQGy8lHyUrLystLS0tLS8tKy0tLy0tLS0tLS0tLS0uLS0tLS0vLy0tLS0tLS0tLS0tLS0tNS0tLf/AABEIAKYBLAMBIgACEQEDEQH/xAAcAAEAAgMBAQEAAAAAAAAAAAAABQYDBAcBAgj/xABGEAACAQMCBAMFAwkFBQkAAAABAgADBBEFEgYhMUETIlEHYXGBkRQyoRUjQlKCsbLB0TNyc5LwJGJjoqMXJTQ1Q3STwtL/xAAaAQEAAwEBAQAAAAAAAAAAAAAAAQIEAwUG/8QALBEAAgICAQMCBAYDAAAAAAAAAAECEQMhEgQxQSJxE1GBoQUyYZGx8SPR4f/aAAwDAQACEQMRAD8A7jERAEREAREQBET4NUbtuRnBOO+OQJx6cxAPuIiAIiIAiIgCIiAIiIAiIgCIiAIiIAiIgCIiAIiIAiIgCIiAIiIAiIgCIiAIiIAiIgHhnLrziYjWBXz+ZQ+AfTbnzN/m5/AS98UagaNuzKfO3lX4nv8AIZM5K9qMYmPqOo4SUUYesm9KPjZ3DM9kHwfqHjWqZOWTyN8R0PzGJOTVGSkk0bIyUkmhERLFhERAEREAREQBERAEREAREQBERAEREAREQBERAEREAREQBERAEREAREQBPDPZH61e+FSJH3jyX+vynPLljig5y7ItCLnJRRVeKbrxa20fdp5A+P6R/DHyldq0pJuJrVFnya6mWSbm/J16npYpUSPA954dwaZ6VRj9oZI/AkToM5JuKsHX7ykEfEHInVLG5FSmtRejKD9e0+g/D83KLj8jDh9NxM8RE9A7iIiAIiIAiIgCIiAIiIAiJ5mAexE8zAPYnmYzAPYieZgHsREARPMz2AInmZ7AEREAREQBERAErPFdI5R88jlceh6/j/KSWsasKG0Y3Me2cYHrKxqmptWIJAAHQD8ST3M8T8W6nC8UsN+rX+zb0kJKSn4NFzMNSZGMwuZ4ONHTqJWa9US4cCXu6k9E9UOR8Gz/ADB+sp9Qze4YvfCukPZ/Ifn0/HE9josnDIn9Dxpy4zTOlxPBPZ9CaBOaceNXqarb2tK4qURVpgZVmABy/PAIyeU6XOX8dXyUNata9QkIiKWIGTjNQdO/WXh3Ky7GbUuH9UsqbXFC/esEBZkcHJA5nAYsD8OUtnBev/bbRa5ADglHA6bh3HuIIPzlY4j9o9s9B6NqHq1Kisg8hAG4Yzjqx59BJ32daK9pYqlQbXdi7L3XOMA+/AEPtshd9HvtE1g21i5U4qVfzSY65bqR7wMmZ+BNW+1WNKoTl1Gx/XcvLJ+IwfnK7qjfbdco0Bzp2YNRvTdyPP57B9Z8cFt9j1W7088kqHxaQ/HA/ZbH7EV6fuL2dEM43wXpN3qNOpU/KFan4bBcbnbOVBzycYnZD0nFfZ7xULKjVU29aqGcNupjKrhcYY9umZMLp0Jd9kymoX2lXlGjcV/tFCsQAWycDcFJBPMEFgepBE6jOW2ora3eUbg0/Ctbdv1gxY5VyvxO1c9gJ1KRMmJz72R39WslyatV6m2ogG9i2OTdM9Jm491i5N1Q021fw2rDL1O4BJAAPYYVicc+nSaPsW+5df4ifuaS3HvC9a4eld2rba9HoCQNwzuXBPcHPXkQZLrmRviaY4BuabK9LU6+4MN2/OCMjdjzHnj1Bl3v/E8JvCx4mDt3dM9sykaP7QylQW+o0Tb1Om/BCH3kH7o94JHvl+U5lZ35JVNaKlQ4ZuXXfVu6i1CM4Ukqp9DzGflPvgvWKtR61tWO56J+96+ZlIJ78x+MmOI9XS0t2rN1Awq/rMfuiQHs20t0ovdVc+JcENz67eZB+ZYn6TMsSjNcfqZn6c0YR937f2SXGOuNbUlCc6tU7UH0yQPXmB8SJHVeHLoUzVF25rAZ25O0nrtBzNLjY51SwU9Mg/8AUH/5Ev0PGpyfImP+Wc0/Gl+xBcHa0bq33t99Ttb38gQce8GfWv8AElO2/N4NSsw8tNckn0Jx0Erfsqbndr2FRMf9QfyEur2VMVGrbB4hXbuxzwM4APbrLR5OC3sYZzyYVJdyC4F1OpcU61So2T4nyHlXkB2Eyce3bUrTejFTvUZBwe8hvZC2bar/AIo/gWTnHGlVbq1FKkBu8RDzOBjufxlVFvFRWE5S6bku9GpbcO13RX+3VRuVWxg8sgH9aWHTLVqVIU2qGoRnzHqefxMpOp6HqNCia6Xpc01yUA2jCjnt6g4A7iWPg3WzeWoqsAHBKPjpkY5gdsggxjhGL7bJw5I8+Di068+fuT0RE7msREQBMVxXVFLscBRkzLKdxhquW+zqeS83957D5dZw6nMsWNy/Ya8kXe3pq1DUbv29B2EwFpgDxvnyUouUm33ZqWfVGRmmJ2nheYmadIQM+XKfLma7k9uvb3ekyO0wOZrhE8vNO2dc0q78ailX9ZQT8e/4zblV9nt5ut2p96b/AINzH4gy1T6HFLlBM345copic24tpq2vWasAwKLkEZB51OoPWdJkTe8O0Kt1TvHDeLSGFIYgd+q9D94ztF0yzVm5badRpnNOkin1VFB+oE+NY1BbehUrt0pqW+OOg+Z5Tdkfrmj0rukaFbdsJBIVipOOYyR2ke4OZcEabqbJUvbdqINwx3NVBLHDMSR6DLH6CY+LKOoWtehqVyaTMjquaQIyBubDfEbhmdY06xShSSjTGERQqjOeXvPczDrWkUruiaFYEoSDyJU5ByMEdJfnsrx0bVCsroHU5VlDA+oIyJzv2KD/AGa4H/FX+AS/aZYJQopQp52INq7iWOOwyZp8O8OULJGS3DAOQx3MW5gY5Z6cpW9NFq2UVD+RdTx0s7rp6IQf/qW/ykek6gDI7XtDoXlLwa67lyGGCVIPqCOk2rCzWjSSkpYqgCjcSxwOmSesN2EqOe+xb7l1/iJ+5pfrzVaFJ0p1ayI1TJQOwXdjGcZ+Imnw9w3b2QcUAw8Qhm3MW5jOMZ6dZh4k4Stb4q1dW3KMBlYqQM5x6EZ9RDacrISaRXfa1dWxswjMjVtymmAQWAz5zy6LiWvhlXWytxVyHFJN2eo8o6/KQ+j+zuxt3FQI1RhzBqsGAPY7QAPqJZb60WrTak2drgg7SVOD1wR0htVSG+5za9vaep6gFeoq2lDn5nCipz54yee4jHwHvnRrfUKDEIlWmT2VXUn5AGV3/s6sP1H/APkabWlcFWdvVWtSVg65xlyRzGOh+M4xUkY8OPNCTcktvbv/AJ4ID2nq1KtaXgGRSchvkyuo+eGEtl5r9ulsbnxUKbcr5h5jjkoHc9sTevbNKyGnUUMjciDKxT9nNiH37XIznYXJX92T9ZNNO0XljywnKWOny+fhmD2VWDJaPWYc6z7h7wBgH5ktLnV+6fgf3T2lTCgKoAAGAByAHYCesuRiWSpUdsWJY8agvBQvY/8A+Grf4o/gWXW/v6VBd9V1RchdzHAyek1NB0GjZoyUAQrNuOWLc8Ad/cJm1fSaN1T8Ksm5c5HMgg8xkEdDzMiKajRTDjnjwqOrS+hqcR6vRpWtSo1ReaMFG4HeSCAF9eshfZVasljuYf2lRmHwwqg/8syW/s4sUbcVqPj9Fn8v4AZlspUgqhVAAAwAOQA7ACEm3bKwx5JZFkmkqVJLZ9xESxqERPDAI3iHVBbUTU5bjyQep/oOs5l4pJJJySck+p7mbnFmtfaLg7TmnTyqeh/Wb54/CRKvPH6ufxJV4R52XPc9djeDxvmqHn1vmH4ZKzs3qdMmm74OAVGccuZ9fl+ImozycrXGzTUTHOpUJPPsCT/ISul51liUa9iMmQ9ZpicwzTEzSyRmbLT7O7nbcvT/AF0/FTkfgTOjzkPCVfbfUT6sV+oInXp6vSP0Ueh0krhX6iQup6w9L7VhVPgW6VVznmW8bIb3fmx9TJqR2oaNSrNucNzUIwV2UOoJIVwD5hkn6n1mtGpmje8QGnVekUAw9FUY9H3FN6+5wGyB3HwMkNWvXphFphS9Rwi7s7QSCxLY5kAKeXee19LpPuLLnc9Oocn9JMbCPTG0dJlvrNKq7XzyIYEEqykdCpHMGNEbNUXlVatCi+wmotUsygqMpsxtBJx97vma2pa41Fbhtm7wWpBQM7m3BSfnzP0mzV0am2zLVd1PftcVWD+bG7Jzz6D6TN+Tae7dgklkc5J5lV2qT68o0DQo8QBkuHABFF9qYP8Aa5VdhB9C5Kg+6Yauq3DLQel4I8UimyursUcBy4yGHIFCMTdTh+2ChBT8oFMbcnaRTLGmCO+C5/D0malpNFQoVcBahqqASAGIIOB6czy98aGzUoajWa6aj5Aqbc/mqhzlAxxUzsU5PIHnM+p3tRalOhRCb6gqNucEqqps3eUEEkl1HUd5mXTUFU1gXDMQWAdtpIG0ZXp0An1f6elXaW3BkJKsjFWXIwcEdiO0aBF6trzUDVVk3GnbCqClOo4LfnQQ20HankHX1PpNmvrG24pUdoIdcu2fuFv7IftFX/y++Z30qkQ4IJ30hRbLEkoN/LOevnbn15z4q6JQZi7JliUO7J3ApjZtP6IGOg9T6xobNGjxCWqiiUCsa7Uxn9JAH86epBUAjtkeomTSdXeq1NmakqVlZqVPzeIQOhLZ2nlzIxy9TN4aXSyrbeaVGqKcnIZs7iPccnlMdvo1JHDru8pYqu9iiFs7iq5wOp+pjQ2a3C2pVrikK1TaAyqQFpVaeCRk83OHHMcxy6zPRvK1Su6psFKkwR9wYux2hjtwQFADDrnPPpM2maYlBdlNn2gBQrOzhQOgXPSH0tDV8YF1YlSwV2VXI+6WUHBI6QDQoavWLK5VPBes1IAbvEGCyhic4IJXpgYz1mKw4iaoyIUCsfG3AnsudjL/ALrYPzBEkaej0lqeIA2QxcLuOxWOdzhOgJyfqZ7T0iiChCc6YqKpycgOcuM+h/kJOhshKGv3BsxckJlzQCjwK643ld3lJ3VB5hjb1wZ9azr9egtH+zLVEqsc0qw3FTT2Iq53Izb8ZbPPtJurpdNqKUPMETZtwxBGzGzzdeWBPmppFJgA4Z8JUTzsWyr7d4Oev3R8ItCmaX5UrNd+AAqqq0mbNOo5828sN6nYhG3lnrmfNpxCXqLSKhW8aqhB55RfEw6evOng+h+Im8mkUxUFUNUDbUU/nGwwTO3eM+b7x+OZ9ppdIMjBeaNUdTkkgvkvz9Dnp8PSRobI1NWr/ZKl6RT2+CatNAG3Dy7lFRs4ORjoBJLSa9R6e6oRkk4xTqUuXvWod3XPOYaehUQj0hv8N1ZNm9tqq3UIM+X5dJuWlsKYwGdsnOXYue3c9odA2IiJBIlb471j7PakKcPV8i+oGPO3yH7xLJOP+0bUvEvjTzyoqEHxOGb+X0nLLKo6M3V5fh4/1eiGptM6vNFHmZXnlyieTGRuB56ak1g8z2a7qir6sP6mU4nROyf4ibbSt6XopJ+ij+ZkAXkrxXV/Phf1Vx+PP90gy8vkXqZfI/UzIWmNmnyWmNmkKJxbJDQ3/wBrof4tP+ITtk4rwtT331Bf+ID9PN/KdqnodKqiz0Oh/K/cSC4s4jWypKdpqVajbaVIdXb+gyPqJOyja4A2vWYfotF2T+9ls/uH0muKtm1malV13k5SzwSM0/zgIHfzbsZEtd9dpRpvVqHCIpZj6ATPKl7VWYaXW2+qA/DcMye7HZGnaavq92v2i2pW9KiedNa28u47ElTgZktwnxI1y1ShXpeDc0ceJTzkEHoyHuP6j1kxpKqLekF+74aYx6bRiVJeXER297XzfXln8JOmR2NnibXb1L6lZWi0CalIvmsH7Eg81Ydh6T4s+J7qjdUrXUKFNPGJFKrRYlGPoQ2SOo79xNDiy9ahrVvVSi9Yi3b83T5scs2SPhPvwLvUby3q1bZra3tmNQeIR4lRuWOXYeUfjJpUReyf4jur8VKdKyo0zvDF61UkpTxjC7QQSTmaOi6/dLe/YL1KW9k306lHcFYDOQyknB5fhLVVqhVLMQFUEknkABzJMpXCSte31XVGBFIDwbYEYLKCdzkf66n0lV2Jfcsmva9Qs031nwTnYg5vUI6hF6nr8szBwfrTXlqLhlC7nqAKOeAGIXJ7nA5ze1Gxpt+eZFLojhGIyVBHm2+mcD6St+yX/wAqpf3qn8RilRO7LlNPV9Sp21F69U4RBk+p9APeTykWNeq/lH7F9mfw9m7xue3pn0xjt1zntIb2un/Y6Sk4RrimH/u4bOYS2G9Cz1LWblBXo0rajTbmiVt7Ow7FiDyz8BLdpbVjRQ11VapHnVCSoPopM2VAAwBgDoJ6TIbsJFf0fiLxr66syFHgbChGcsCPPnn1Bx9YvuIdmpULEBcVKbsxOdwP/pgc++18/KULh2oyV6OrfoXN3Xov6BXIFI/5gR9J9ajULXTavk7Kd/SoKe3hrmnUb/Mf3y/HZXlov/GesPaWVS5phSybcBwSvNgDkAg9/WQFbXdXoURc1re2q0todhRZ1dVIznzE55Tf9qQ/7rr/ALH8QkRca1fXFoLShp1VS9IUzVqkKgBUAsCevKRFaD7l207U6da3W5U4pum/LcsDvu9Mc5AafxpTub9LS3AansqM1U58xGMCn6jrk/SS+i6KtGySzfDqKex/Rs/e+RyZXGoqmv0URQqraMAAMAc26CQktkuy16vqtG1pmrXqBF6DPVj2VR1Y+4SM4O4hN9Tq1dmxUrGmg/SwEQ+f/eyxkxc2VOoUaoisabbk3DO04IyPfgyp+y/+yvP/AHtf9ywkqJ8l1iIlSROAcUFhfXG7r4z/AEzy/DE7+ZyL2raMadwLpR5Kwwx9HA7/ABH7jOeVWjzvxODliTXhlSp1JnV5Gq0zpVmOUDxYZPmb4eTXCtHxLlQegxn5kD+sri1JbeDbdsNVAbnkgjPYEDGB6k/SVjD1GzA+U0aHENfdcOf9ev8AORheZdZJFdgwII28jkfoj1mkXlZR2VnP1MzF58M0xF592lB6tRaVNSzscAD+foPfJUTm5XpFz9l1gXuHuCPLSXaD6s39FH/MJ1GRnDmkLaW6UV5kc2b9Zj94yTnoY48Y0e902L4eNJ9xKxxpw7UufCr27hLm3YtTY9CDjKt9B+PrLPE6J0dmrKSdY1movhLYJSqHkaz1Vamv+8FByfhzln1LTxcW7UKuMVE2sV7HHVc+h5ib8Q2KKDplfVrKmLX7Gt0qeWnVWqqAr2DhjkY/1mSfCGgV6dWte3jKbmvgFV+7TUfor+H0HvlriS5Cir3+lVm1ehdBM0koOjPleRJbAxnPf0lnxPYkN2Cne0W2va9Fba0pFkfnVYOicuyDcR16k+6NGvNRp+FQ/JiUqK7UJFwjbF6E46scc5cYk3qhWzFcqSjAdSpA+kr3s70ytbafToV02VFL5XIbqxI5gkSzRIvVChIrifRUvLV7dzjd0brtYc1MlYkElFsdR1i3pi3exW4ZRtWstZFVgOQLgnOfpJ6mLw2DisEa5KVMLTOFyQdgBY9sjn7pORJbIoptDhhvyILJlxVFLOMg4qA7xzHLr3nl/wALsdE+wouavhqcZAzUyHbmTjrnnLnEnkxSKpxbp1xc6SaK0812SnlNyjzDaW8xOPXvLHp9MrRpq3IqiAj0IUAzYiRYoSrV9KrHWad0E/Mi3ZC+V5Nk4GM57+ktMQnQaPJV+AtKrW6XK1k2GpdVai81OVO3B5Hl0lpiLFCIiQSJo61pdO5oNQqjKsOo6qezD3gzeiCGk1TPzxr2j1bSsaNUcxzVh0cdmX+naaAM7/xHoFG8peFVHMZKOPvIfUf07zinEXD1eyqbKq+U/dqD7r/D0PumeUKPnur6J4nyj+X+CNDGdHtNeNqbayBYnaAxFUAKT8FPv7+krHA2htdVyw+7R2seg5nOwc/euflLOeELhrwXDMqgMMA1FBCjIAyPdIin3RPS48sY84+X9vJT+Jq5N5WJJOW7knsPWRniyc48shRuyN2dyq3I5HpyPy6T54a4RuLwhlXZS71WHL9gdWP4e+VcbZwnjySyuKVuyLs7epWqClSQu7dFH+uQ95nYeDOEks13vh67DzN2Ufqp7vU95I8PcOULNNtJfMfvVG5u3xPYe4cpLztDGltnsdJ0Kxeqe5fwBPYidT0BERAEREAREQBERAEREAREQBERAEREAREQBERAEREAREQBERAEREATXvrGnWpmlVQOjdVI/wBYPvmxEBqykXvDr2Vs4saRqksWIOC4+GfvYHL1lQ0fU9Tr1tlOluwRuGwUwvP9JiOU7NPAoHaUcfkZJ9Im1xk0vkivPwlQq1UrXCioyDAXonXPNf0vnLAqADAGAOw5CfUSyVGiMIx7IRESS4iIgCIiAIiIAiIgCIiAIiIAiIgCIiAIiIAiIgCIiAIiIAiIgCIiAIiIAiIgCIiAIiIAiIgCIiAIiIAiIgCIiAIiIAiIgCIiAIiIAiIgCIiAIiIAiIgCIiAIiIB//9k="/>
          <p:cNvSpPr>
            <a:spLocks noChangeAspect="1" noChangeArrowheads="1"/>
          </p:cNvSpPr>
          <p:nvPr/>
        </p:nvSpPr>
        <p:spPr bwMode="auto">
          <a:xfrm>
            <a:off x="1679583" y="-944561"/>
            <a:ext cx="3571875" cy="1981201"/>
          </a:xfrm>
          <a:prstGeom prst="rect">
            <a:avLst/>
          </a:prstGeom>
          <a:noFill/>
        </p:spPr>
        <p:txBody>
          <a:bodyPr vert="horz" wrap="square" lIns="91440" tIns="45720" rIns="91440" bIns="45720" numCol="1" anchor="t" anchorCtr="0" compatLnSpc="1">
            <a:prstTxWarp prst="textNoShape">
              <a:avLst/>
            </a:prstTxWarp>
          </a:bodyPr>
          <a:lstStyle/>
          <a:p>
            <a:pPr defTabSz="914400">
              <a:lnSpc>
                <a:spcPct val="85000"/>
              </a:lnSpc>
            </a:pPr>
            <a:endParaRPr lang="en-GB">
              <a:solidFill>
                <a:srgbClr val="FFFFFF"/>
              </a:solidFill>
              <a:latin typeface="Arial"/>
              <a:ea typeface="ＭＳ Ｐゴシック" charset="0"/>
              <a:cs typeface="Arial" charset="0"/>
            </a:endParaRPr>
          </a:p>
        </p:txBody>
      </p:sp>
      <p:sp>
        <p:nvSpPr>
          <p:cNvPr id="1028" name="AutoShape 4" descr="data:image/jpeg;base64,/9j/4AAQSkZJRgABAQAAAQABAAD/2wCEAAkGBxISEBUQEhIWFRUVFhUXFxYWFRcVFxYeHhcWFhUYFRcaHSggGBonHRUZITEhJSorLi8uGR8zODMsNygtLisBCgoKDg0OGxAQGy8lHyUrLystLS0tLS8tKy0tLy0tLS0tLS0tLS0uLS0tLS0vLy0tLS0tLS0tLS0tLS0tNS0tLf/AABEIAKYBLAMBIgACEQEDEQH/xAAcAAEAAgMBAQEAAAAAAAAAAAAABQYDBAcBAgj/xABGEAACAQMCBAMFAwkFBQkAAAABAgADBBEFEgYhMUETIlEHYXGBkRQyoRUjQlKCsbLB0TNyc5LwJGJjoqMXJTQ1Q3STwtL/xAAaAQEAAwEBAQAAAAAAAAAAAAAAAQIEAwUG/8QALBEAAgICAQMCBAYDAAAAAAAAAAECEQMhEgQxQSJxE1GBoQUyYZGx8SPR4f/aAAwDAQACEQMRAD8A7jERAEREAREQBET4NUbtuRnBOO+OQJx6cxAPuIiAIiIAiIgCIiAIiIAiIgCIiAIiIAiIgCIiAIiIAiIgCIiAIiIAiIgCIiAIiIAiIgHhnLrziYjWBXz+ZQ+AfTbnzN/m5/AS98UagaNuzKfO3lX4nv8AIZM5K9qMYmPqOo4SUUYesm9KPjZ3DM9kHwfqHjWqZOWTyN8R0PzGJOTVGSkk0bIyUkmhERLFhERAEREAREQBERAEREAREQBERAEREAREQBERAEREAREQBERAEREAREQBPDPZH61e+FSJH3jyX+vynPLljig5y7ItCLnJRRVeKbrxa20fdp5A+P6R/DHyldq0pJuJrVFnya6mWSbm/J16npYpUSPA954dwaZ6VRj9oZI/AkToM5JuKsHX7ykEfEHInVLG5FSmtRejKD9e0+g/D83KLj8jDh9NxM8RE9A7iIiAIiIAiIgCIiAIiIAiJ5mAexE8zAPYnmYzAPYieZgHsREARPMz2AInmZ7AEREAREQBERAErPFdI5R88jlceh6/j/KSWsasKG0Y3Me2cYHrKxqmptWIJAAHQD8ST3M8T8W6nC8UsN+rX+zb0kJKSn4NFzMNSZGMwuZ4ONHTqJWa9US4cCXu6k9E9UOR8Gz/ADB+sp9Qze4YvfCukPZ/Ifn0/HE9josnDIn9Dxpy4zTOlxPBPZ9CaBOaceNXqarb2tK4qURVpgZVmABy/PAIyeU6XOX8dXyUNata9QkIiKWIGTjNQdO/WXh3Ky7GbUuH9UsqbXFC/esEBZkcHJA5nAYsD8OUtnBev/bbRa5ADglHA6bh3HuIIPzlY4j9o9s9B6NqHq1Kisg8hAG4Yzjqx59BJ32daK9pYqlQbXdi7L3XOMA+/AEPtshd9HvtE1g21i5U4qVfzSY65bqR7wMmZ+BNW+1WNKoTl1Gx/XcvLJ+IwfnK7qjfbdco0Bzp2YNRvTdyPP57B9Z8cFt9j1W7088kqHxaQ/HA/ZbH7EV6fuL2dEM43wXpN3qNOpU/KFan4bBcbnbOVBzycYnZD0nFfZ7xULKjVU29aqGcNupjKrhcYY9umZMLp0Jd9kymoX2lXlGjcV/tFCsQAWycDcFJBPMEFgepBE6jOW2ora3eUbg0/Ctbdv1gxY5VyvxO1c9gJ1KRMmJz72R39WslyatV6m2ogG9i2OTdM9Jm491i5N1Q021fw2rDL1O4BJAAPYYVicc+nSaPsW+5df4ifuaS3HvC9a4eld2rba9HoCQNwzuXBPcHPXkQZLrmRviaY4BuabK9LU6+4MN2/OCMjdjzHnj1Bl3v/E8JvCx4mDt3dM9sykaP7QylQW+o0Tb1Om/BCH3kH7o94JHvl+U5lZ35JVNaKlQ4ZuXXfVu6i1CM4Ukqp9DzGflPvgvWKtR61tWO56J+96+ZlIJ78x+MmOI9XS0t2rN1Awq/rMfuiQHs20t0ovdVc+JcENz67eZB+ZYn6TMsSjNcfqZn6c0YR937f2SXGOuNbUlCc6tU7UH0yQPXmB8SJHVeHLoUzVF25rAZ25O0nrtBzNLjY51SwU9Mg/8AUH/5Ev0PGpyfImP+Wc0/Gl+xBcHa0bq33t99Ttb38gQce8GfWv8AElO2/N4NSsw8tNckn0Jx0Erfsqbndr2FRMf9QfyEur2VMVGrbB4hXbuxzwM4APbrLR5OC3sYZzyYVJdyC4F1OpcU61So2T4nyHlXkB2Eyce3bUrTejFTvUZBwe8hvZC2bar/AIo/gWTnHGlVbq1FKkBu8RDzOBjufxlVFvFRWE5S6bku9GpbcO13RX+3VRuVWxg8sgH9aWHTLVqVIU2qGoRnzHqefxMpOp6HqNCia6Xpc01yUA2jCjnt6g4A7iWPg3WzeWoqsAHBKPjpkY5gdsggxjhGL7bJw5I8+Di068+fuT0RE7msREQBMVxXVFLscBRkzLKdxhquW+zqeS83957D5dZw6nMsWNy/Ya8kXe3pq1DUbv29B2EwFpgDxvnyUouUm33ZqWfVGRmmJ2nheYmadIQM+XKfLma7k9uvb3ekyO0wOZrhE8vNO2dc0q78ailX9ZQT8e/4zblV9nt5ut2p96b/AINzH4gy1T6HFLlBM345copic24tpq2vWasAwKLkEZB51OoPWdJkTe8O0Kt1TvHDeLSGFIYgd+q9D94ztF0yzVm5badRpnNOkin1VFB+oE+NY1BbehUrt0pqW+OOg+Z5Tdkfrmj0rukaFbdsJBIVipOOYyR2ke4OZcEabqbJUvbdqINwx3NVBLHDMSR6DLH6CY+LKOoWtehqVyaTMjquaQIyBubDfEbhmdY06xShSSjTGERQqjOeXvPczDrWkUruiaFYEoSDyJU5ByMEdJfnsrx0bVCsroHU5VlDA+oIyJzv2KD/AGa4H/FX+AS/aZYJQopQp52INq7iWOOwyZp8O8OULJGS3DAOQx3MW5gY5Z6cpW9NFq2UVD+RdTx0s7rp6IQf/qW/ykek6gDI7XtDoXlLwa67lyGGCVIPqCOk2rCzWjSSkpYqgCjcSxwOmSesN2EqOe+xb7l1/iJ+5pfrzVaFJ0p1ayI1TJQOwXdjGcZ+Imnw9w3b2QcUAw8Qhm3MW5jOMZ6dZh4k4Stb4q1dW3KMBlYqQM5x6EZ9RDacrISaRXfa1dWxswjMjVtymmAQWAz5zy6LiWvhlXWytxVyHFJN2eo8o6/KQ+j+zuxt3FQI1RhzBqsGAPY7QAPqJZb60WrTak2drgg7SVOD1wR0htVSG+5za9vaep6gFeoq2lDn5nCipz54yee4jHwHvnRrfUKDEIlWmT2VXUn5AGV3/s6sP1H/APkabWlcFWdvVWtSVg65xlyRzGOh+M4xUkY8OPNCTcktvbv/AJ4ID2nq1KtaXgGRSchvkyuo+eGEtl5r9ulsbnxUKbcr5h5jjkoHc9sTevbNKyGnUUMjciDKxT9nNiH37XIznYXJX92T9ZNNO0XljywnKWOny+fhmD2VWDJaPWYc6z7h7wBgH5ktLnV+6fgf3T2lTCgKoAAGAByAHYCesuRiWSpUdsWJY8agvBQvY/8A+Grf4o/gWXW/v6VBd9V1RchdzHAyek1NB0GjZoyUAQrNuOWLc8Ad/cJm1fSaN1T8Ksm5c5HMgg8xkEdDzMiKajRTDjnjwqOrS+hqcR6vRpWtSo1ReaMFG4HeSCAF9eshfZVasljuYf2lRmHwwqg/8syW/s4sUbcVqPj9Fn8v4AZlspUgqhVAAAwAOQA7ACEm3bKwx5JZFkmkqVJLZ9xESxqERPDAI3iHVBbUTU5bjyQep/oOs5l4pJJJySck+p7mbnFmtfaLg7TmnTyqeh/Wb54/CRKvPH6ufxJV4R52XPc9djeDxvmqHn1vmH4ZKzs3qdMmm74OAVGccuZ9fl+ImozycrXGzTUTHOpUJPPsCT/ISul51liUa9iMmQ9ZpicwzTEzSyRmbLT7O7nbcvT/AF0/FTkfgTOjzkPCVfbfUT6sV+oInXp6vSP0Ueh0krhX6iQup6w9L7VhVPgW6VVznmW8bIb3fmx9TJqR2oaNSrNucNzUIwV2UOoJIVwD5hkn6n1mtGpmje8QGnVekUAw9FUY9H3FN6+5wGyB3HwMkNWvXphFphS9Rwi7s7QSCxLY5kAKeXee19LpPuLLnc9Oocn9JMbCPTG0dJlvrNKq7XzyIYEEqykdCpHMGNEbNUXlVatCi+wmotUsygqMpsxtBJx97vma2pa41Fbhtm7wWpBQM7m3BSfnzP0mzV0am2zLVd1PftcVWD+bG7Jzz6D6TN+Tae7dgklkc5J5lV2qT68o0DQo8QBkuHABFF9qYP8Aa5VdhB9C5Kg+6Yauq3DLQel4I8UimyursUcBy4yGHIFCMTdTh+2ChBT8oFMbcnaRTLGmCO+C5/D0malpNFQoVcBahqqASAGIIOB6czy98aGzUoajWa6aj5Aqbc/mqhzlAxxUzsU5PIHnM+p3tRalOhRCb6gqNucEqqps3eUEEkl1HUd5mXTUFU1gXDMQWAdtpIG0ZXp0An1f6elXaW3BkJKsjFWXIwcEdiO0aBF6trzUDVVk3GnbCqClOo4LfnQQ20HankHX1PpNmvrG24pUdoIdcu2fuFv7IftFX/y++Z30qkQ4IJ30hRbLEkoN/LOevnbn15z4q6JQZi7JliUO7J3ApjZtP6IGOg9T6xobNGjxCWqiiUCsa7Uxn9JAH86epBUAjtkeomTSdXeq1NmakqVlZqVPzeIQOhLZ2nlzIxy9TN4aXSyrbeaVGqKcnIZs7iPccnlMdvo1JHDru8pYqu9iiFs7iq5wOp+pjQ2a3C2pVrikK1TaAyqQFpVaeCRk83OHHMcxy6zPRvK1Su6psFKkwR9wYux2hjtwQFADDrnPPpM2maYlBdlNn2gBQrOzhQOgXPSH0tDV8YF1YlSwV2VXI+6WUHBI6QDQoavWLK5VPBes1IAbvEGCyhic4IJXpgYz1mKw4iaoyIUCsfG3AnsudjL/ALrYPzBEkaej0lqeIA2QxcLuOxWOdzhOgJyfqZ7T0iiChCc6YqKpycgOcuM+h/kJOhshKGv3BsxckJlzQCjwK643ld3lJ3VB5hjb1wZ9azr9egtH+zLVEqsc0qw3FTT2Iq53Izb8ZbPPtJurpdNqKUPMETZtwxBGzGzzdeWBPmppFJgA4Z8JUTzsWyr7d4Oev3R8ItCmaX5UrNd+AAqqq0mbNOo5828sN6nYhG3lnrmfNpxCXqLSKhW8aqhB55RfEw6evOng+h+Im8mkUxUFUNUDbUU/nGwwTO3eM+b7x+OZ9ppdIMjBeaNUdTkkgvkvz9Dnp8PSRobI1NWr/ZKl6RT2+CatNAG3Dy7lFRs4ORjoBJLSa9R6e6oRkk4xTqUuXvWod3XPOYaehUQj0hv8N1ZNm9tqq3UIM+X5dJuWlsKYwGdsnOXYue3c9odA2IiJBIlb471j7PakKcPV8i+oGPO3yH7xLJOP+0bUvEvjTzyoqEHxOGb+X0nLLKo6M3V5fh4/1eiGptM6vNFHmZXnlyieTGRuB56ak1g8z2a7qir6sP6mU4nROyf4ibbSt6XopJ+ij+ZkAXkrxXV/Phf1Vx+PP90gy8vkXqZfI/UzIWmNmnyWmNmkKJxbJDQ3/wBrof4tP+ITtk4rwtT331Bf+ID9PN/KdqnodKqiz0Oh/K/cSC4s4jWypKdpqVajbaVIdXb+gyPqJOyja4A2vWYfotF2T+9ls/uH0muKtm1malV13k5SzwSM0/zgIHfzbsZEtd9dpRpvVqHCIpZj6ATPKl7VWYaXW2+qA/DcMye7HZGnaavq92v2i2pW9KiedNa28u47ElTgZktwnxI1y1ShXpeDc0ceJTzkEHoyHuP6j1kxpKqLekF+74aYx6bRiVJeXER297XzfXln8JOmR2NnibXb1L6lZWi0CalIvmsH7Eg81Ydh6T4s+J7qjdUrXUKFNPGJFKrRYlGPoQ2SOo79xNDiy9ahrVvVSi9Yi3b83T5scs2SPhPvwLvUby3q1bZra3tmNQeIR4lRuWOXYeUfjJpUReyf4jur8VKdKyo0zvDF61UkpTxjC7QQSTmaOi6/dLe/YL1KW9k306lHcFYDOQyknB5fhLVVqhVLMQFUEknkABzJMpXCSte31XVGBFIDwbYEYLKCdzkf66n0lV2Jfcsmva9Qs031nwTnYg5vUI6hF6nr8szBwfrTXlqLhlC7nqAKOeAGIXJ7nA5ze1Gxpt+eZFLojhGIyVBHm2+mcD6St+yX/wAqpf3qn8RilRO7LlNPV9Sp21F69U4RBk+p9APeTykWNeq/lH7F9mfw9m7xue3pn0xjt1zntIb2un/Y6Sk4RrimH/u4bOYS2G9Cz1LWblBXo0rajTbmiVt7Ow7FiDyz8BLdpbVjRQ11VapHnVCSoPopM2VAAwBgDoJ6TIbsJFf0fiLxr66syFHgbChGcsCPPnn1Bx9YvuIdmpULEBcVKbsxOdwP/pgc++18/KULh2oyV6OrfoXN3Xov6BXIFI/5gR9J9ajULXTavk7Kd/SoKe3hrmnUb/Mf3y/HZXlov/GesPaWVS5phSybcBwSvNgDkAg9/WQFbXdXoURc1re2q0todhRZ1dVIznzE55Tf9qQ/7rr/ALH8QkRca1fXFoLShp1VS9IUzVqkKgBUAsCevKRFaD7l207U6da3W5U4pum/LcsDvu9Mc5AafxpTub9LS3AansqM1U58xGMCn6jrk/SS+i6KtGySzfDqKex/Rs/e+RyZXGoqmv0URQqraMAAMAc26CQktkuy16vqtG1pmrXqBF6DPVj2VR1Y+4SM4O4hN9Tq1dmxUrGmg/SwEQ+f/eyxkxc2VOoUaoisabbk3DO04IyPfgyp+y/+yvP/AHtf9ywkqJ8l1iIlSROAcUFhfXG7r4z/AEzy/DE7+ZyL2raMadwLpR5Kwwx9HA7/ABH7jOeVWjzvxODliTXhlSp1JnV5Gq0zpVmOUDxYZPmb4eTXCtHxLlQegxn5kD+sri1JbeDbdsNVAbnkgjPYEDGB6k/SVjD1GzA+U0aHENfdcOf9ev8AORheZdZJFdgwII28jkfoj1mkXlZR2VnP1MzF58M0xF592lB6tRaVNSzscAD+foPfJUTm5XpFz9l1gXuHuCPLSXaD6s39FH/MJ1GRnDmkLaW6UV5kc2b9Zj94yTnoY48Y0e902L4eNJ9xKxxpw7UufCr27hLm3YtTY9CDjKt9B+PrLPE6J0dmrKSdY1movhLYJSqHkaz1Vamv+8FByfhzln1LTxcW7UKuMVE2sV7HHVc+h5ib8Q2KKDplfVrKmLX7Gt0qeWnVWqqAr2DhjkY/1mSfCGgV6dWte3jKbmvgFV+7TUfor+H0HvlriS5Cir3+lVm1ehdBM0koOjPleRJbAxnPf0lnxPYkN2Cne0W2va9Fba0pFkfnVYOicuyDcR16k+6NGvNRp+FQ/JiUqK7UJFwjbF6E46scc5cYk3qhWzFcqSjAdSpA+kr3s70ytbafToV02VFL5XIbqxI5gkSzRIvVChIrifRUvLV7dzjd0brtYc1MlYkElFsdR1i3pi3exW4ZRtWstZFVgOQLgnOfpJ6mLw2DisEa5KVMLTOFyQdgBY9sjn7pORJbIoptDhhvyILJlxVFLOMg4qA7xzHLr3nl/wALsdE+wouavhqcZAzUyHbmTjrnnLnEnkxSKpxbp1xc6SaK0812SnlNyjzDaW8xOPXvLHp9MrRpq3IqiAj0IUAzYiRYoSrV9KrHWad0E/Mi3ZC+V5Nk4GM57+ktMQnQaPJV+AtKrW6XK1k2GpdVai81OVO3B5Hl0lpiLFCIiQSJo61pdO5oNQqjKsOo6qezD3gzeiCGk1TPzxr2j1bSsaNUcxzVh0cdmX+naaAM7/xHoFG8peFVHMZKOPvIfUf07zinEXD1eyqbKq+U/dqD7r/D0PumeUKPnur6J4nyj+X+CNDGdHtNeNqbayBYnaAxFUAKT8FPv7+krHA2htdVyw+7R2seg5nOwc/euflLOeELhrwXDMqgMMA1FBCjIAyPdIin3RPS48sY84+X9vJT+Jq5N5WJJOW7knsPWRniyc48shRuyN2dyq3I5HpyPy6T54a4RuLwhlXZS71WHL9gdWP4e+VcbZwnjySyuKVuyLs7epWqClSQu7dFH+uQ95nYeDOEks13vh67DzN2Ufqp7vU95I8PcOULNNtJfMfvVG5u3xPYe4cpLztDGltnsdJ0Kxeqe5fwBPYidT0BERAEREAREQBERAEREAREQBERAEREAREQBERAEREAREQBERAEREATXvrGnWpmlVQOjdVI/wBYPvmxEBqykXvDr2Vs4saRqksWIOC4+GfvYHL1lQ0fU9Tr1tlOluwRuGwUwvP9JiOU7NPAoHaUcfkZJ9Im1xk0vkivPwlQq1UrXCioyDAXonXPNf0vnLAqADAGAOw5CfUSyVGiMIx7IRESS4iIgCIiAIiIAiIgCIiAIiIAiIgCIiAIiIAiIgCIiAIiIAiIgCIiAIiIAiIgCIiAIiIAiIgCIiAIiIAiIgCIiAIiIAiIgCIiAIiIAiIgCIiAIiIAiIgCIiAIiIB//9k="/>
          <p:cNvSpPr>
            <a:spLocks noChangeAspect="1" noChangeArrowheads="1"/>
          </p:cNvSpPr>
          <p:nvPr/>
        </p:nvSpPr>
        <p:spPr bwMode="auto">
          <a:xfrm>
            <a:off x="1679583" y="-944561"/>
            <a:ext cx="3571875" cy="1981201"/>
          </a:xfrm>
          <a:prstGeom prst="rect">
            <a:avLst/>
          </a:prstGeom>
          <a:noFill/>
        </p:spPr>
        <p:txBody>
          <a:bodyPr vert="horz" wrap="square" lIns="91440" tIns="45720" rIns="91440" bIns="45720" numCol="1" anchor="t" anchorCtr="0" compatLnSpc="1">
            <a:prstTxWarp prst="textNoShape">
              <a:avLst/>
            </a:prstTxWarp>
          </a:bodyPr>
          <a:lstStyle/>
          <a:p>
            <a:pPr defTabSz="914400">
              <a:lnSpc>
                <a:spcPct val="85000"/>
              </a:lnSpc>
            </a:pPr>
            <a:endParaRPr lang="en-GB">
              <a:solidFill>
                <a:srgbClr val="FFFFFF"/>
              </a:solidFill>
              <a:latin typeface="Arial"/>
              <a:ea typeface="ＭＳ Ｐゴシック" charset="0"/>
              <a:cs typeface="Arial" charset="0"/>
            </a:endParaRPr>
          </a:p>
        </p:txBody>
      </p:sp>
      <p:sp>
        <p:nvSpPr>
          <p:cNvPr id="1030" name="AutoShape 6" descr="data:image/jpeg;base64,/9j/4AAQSkZJRgABAQAAAQABAAD/2wCEAAkGBxISEBUQEhIWFRUVFhUXFxYWFRcVFxYeHhcWFhUYFRcaHSggGBonHRUZITEhJSorLi8uGR8zODMsNygtLisBCgoKDg0OGxAQGy8lHyUrLystLS0tLS8tKy0tLy0tLS0tLS0tLS0uLS0tLS0vLy0tLS0tLS0tLS0tLS0tNS0tLf/AABEIAKYBLAMBIgACEQEDEQH/xAAcAAEAAgMBAQEAAAAAAAAAAAAABQYDBAcBAgj/xABGEAACAQMCBAMFAwkFBQkAAAABAgADBBEFEgYhMUETIlEHYXGBkRQyoRUjQlKCsbLB0TNyc5LwJGJjoqMXJTQ1Q3STwtL/xAAaAQEAAwEBAQAAAAAAAAAAAAAAAQIEAwUG/8QALBEAAgICAQMCBAYDAAAAAAAAAAECEQMhEgQxQSJxE1GBoQUyYZGx8SPR4f/aAAwDAQACEQMRAD8A7jERAEREAREQBET4NUbtuRnBOO+OQJx6cxAPuIiAIiIAiIgCIiAIiIAiIgCIiAIiIAiIgCIiAIiIAiIgCIiAIiIAiIgCIiAIiIAiIgHhnLrziYjWBXz+ZQ+AfTbnzN/m5/AS98UagaNuzKfO3lX4nv8AIZM5K9qMYmPqOo4SUUYesm9KPjZ3DM9kHwfqHjWqZOWTyN8R0PzGJOTVGSkk0bIyUkmhERLFhERAEREAREQBERAEREAREQBERAEREAREQBERAEREAREQBERAEREAREQBPDPZH61e+FSJH3jyX+vynPLljig5y7ItCLnJRRVeKbrxa20fdp5A+P6R/DHyldq0pJuJrVFnya6mWSbm/J16npYpUSPA954dwaZ6VRj9oZI/AkToM5JuKsHX7ykEfEHInVLG5FSmtRejKD9e0+g/D83KLj8jDh9NxM8RE9A7iIiAIiIAiIgCIiAIiIAiJ5mAexE8zAPYnmYzAPYieZgHsREARPMz2AInmZ7AEREAREQBERAErPFdI5R88jlceh6/j/KSWsasKG0Y3Me2cYHrKxqmptWIJAAHQD8ST3M8T8W6nC8UsN+rX+zb0kJKSn4NFzMNSZGMwuZ4ONHTqJWa9US4cCXu6k9E9UOR8Gz/ADB+sp9Qze4YvfCukPZ/Ifn0/HE9josnDIn9Dxpy4zTOlxPBPZ9CaBOaceNXqarb2tK4qURVpgZVmABy/PAIyeU6XOX8dXyUNata9QkIiKWIGTjNQdO/WXh3Ky7GbUuH9UsqbXFC/esEBZkcHJA5nAYsD8OUtnBev/bbRa5ADglHA6bh3HuIIPzlY4j9o9s9B6NqHq1Kisg8hAG4Yzjqx59BJ32daK9pYqlQbXdi7L3XOMA+/AEPtshd9HvtE1g21i5U4qVfzSY65bqR7wMmZ+BNW+1WNKoTl1Gx/XcvLJ+IwfnK7qjfbdco0Bzp2YNRvTdyPP57B9Z8cFt9j1W7088kqHxaQ/HA/ZbH7EV6fuL2dEM43wXpN3qNOpU/KFan4bBcbnbOVBzycYnZD0nFfZ7xULKjVU29aqGcNupjKrhcYY9umZMLp0Jd9kymoX2lXlGjcV/tFCsQAWycDcFJBPMEFgepBE6jOW2ora3eUbg0/Ctbdv1gxY5VyvxO1c9gJ1KRMmJz72R39WslyatV6m2ogG9i2OTdM9Jm491i5N1Q021fw2rDL1O4BJAAPYYVicc+nSaPsW+5df4ifuaS3HvC9a4eld2rba9HoCQNwzuXBPcHPXkQZLrmRviaY4BuabK9LU6+4MN2/OCMjdjzHnj1Bl3v/E8JvCx4mDt3dM9sykaP7QylQW+o0Tb1Om/BCH3kH7o94JHvl+U5lZ35JVNaKlQ4ZuXXfVu6i1CM4Ukqp9DzGflPvgvWKtR61tWO56J+96+ZlIJ78x+MmOI9XS0t2rN1Awq/rMfuiQHs20t0ovdVc+JcENz67eZB+ZYn6TMsSjNcfqZn6c0YR937f2SXGOuNbUlCc6tU7UH0yQPXmB8SJHVeHLoUzVF25rAZ25O0nrtBzNLjY51SwU9Mg/8AUH/5Ev0PGpyfImP+Wc0/Gl+xBcHa0bq33t99Ttb38gQce8GfWv8AElO2/N4NSsw8tNckn0Jx0Erfsqbndr2FRMf9QfyEur2VMVGrbB4hXbuxzwM4APbrLR5OC3sYZzyYVJdyC4F1OpcU61So2T4nyHlXkB2Eyce3bUrTejFTvUZBwe8hvZC2bar/AIo/gWTnHGlVbq1FKkBu8RDzOBjufxlVFvFRWE5S6bku9GpbcO13RX+3VRuVWxg8sgH9aWHTLVqVIU2qGoRnzHqefxMpOp6HqNCia6Xpc01yUA2jCjnt6g4A7iWPg3WzeWoqsAHBKPjpkY5gdsggxjhGL7bJw5I8+Di068+fuT0RE7msREQBMVxXVFLscBRkzLKdxhquW+zqeS83957D5dZw6nMsWNy/Ya8kXe3pq1DUbv29B2EwFpgDxvnyUouUm33ZqWfVGRmmJ2nheYmadIQM+XKfLma7k9uvb3ekyO0wOZrhE8vNO2dc0q78ailX9ZQT8e/4zblV9nt5ut2p96b/AINzH4gy1T6HFLlBM345copic24tpq2vWasAwKLkEZB51OoPWdJkTe8O0Kt1TvHDeLSGFIYgd+q9D94ztF0yzVm5badRpnNOkin1VFB+oE+NY1BbehUrt0pqW+OOg+Z5Tdkfrmj0rukaFbdsJBIVipOOYyR2ke4OZcEabqbJUvbdqINwx3NVBLHDMSR6DLH6CY+LKOoWtehqVyaTMjquaQIyBubDfEbhmdY06xShSSjTGERQqjOeXvPczDrWkUruiaFYEoSDyJU5ByMEdJfnsrx0bVCsroHU5VlDA+oIyJzv2KD/AGa4H/FX+AS/aZYJQopQp52INq7iWOOwyZp8O8OULJGS3DAOQx3MW5gY5Z6cpW9NFq2UVD+RdTx0s7rp6IQf/qW/ykek6gDI7XtDoXlLwa67lyGGCVIPqCOk2rCzWjSSkpYqgCjcSxwOmSesN2EqOe+xb7l1/iJ+5pfrzVaFJ0p1ayI1TJQOwXdjGcZ+Imnw9w3b2QcUAw8Qhm3MW5jOMZ6dZh4k4Stb4q1dW3KMBlYqQM5x6EZ9RDacrISaRXfa1dWxswjMjVtymmAQWAz5zy6LiWvhlXWytxVyHFJN2eo8o6/KQ+j+zuxt3FQI1RhzBqsGAPY7QAPqJZb60WrTak2drgg7SVOD1wR0htVSG+5za9vaep6gFeoq2lDn5nCipz54yee4jHwHvnRrfUKDEIlWmT2VXUn5AGV3/s6sP1H/APkabWlcFWdvVWtSVg65xlyRzGOh+M4xUkY8OPNCTcktvbv/AJ4ID2nq1KtaXgGRSchvkyuo+eGEtl5r9ulsbnxUKbcr5h5jjkoHc9sTevbNKyGnUUMjciDKxT9nNiH37XIznYXJX92T9ZNNO0XljywnKWOny+fhmD2VWDJaPWYc6z7h7wBgH5ktLnV+6fgf3T2lTCgKoAAGAByAHYCesuRiWSpUdsWJY8agvBQvY/8A+Grf4o/gWXW/v6VBd9V1RchdzHAyek1NB0GjZoyUAQrNuOWLc8Ad/cJm1fSaN1T8Ksm5c5HMgg8xkEdDzMiKajRTDjnjwqOrS+hqcR6vRpWtSo1ReaMFG4HeSCAF9eshfZVasljuYf2lRmHwwqg/8syW/s4sUbcVqPj9Fn8v4AZlspUgqhVAAAwAOQA7ACEm3bKwx5JZFkmkqVJLZ9xESxqERPDAI3iHVBbUTU5bjyQep/oOs5l4pJJJySck+p7mbnFmtfaLg7TmnTyqeh/Wb54/CRKvPH6ufxJV4R52XPc9djeDxvmqHn1vmH4ZKzs3qdMmm74OAVGccuZ9fl+ImozycrXGzTUTHOpUJPPsCT/ISul51liUa9iMmQ9ZpicwzTEzSyRmbLT7O7nbcvT/AF0/FTkfgTOjzkPCVfbfUT6sV+oInXp6vSP0Ueh0krhX6iQup6w9L7VhVPgW6VVznmW8bIb3fmx9TJqR2oaNSrNucNzUIwV2UOoJIVwD5hkn6n1mtGpmje8QGnVekUAw9FUY9H3FN6+5wGyB3HwMkNWvXphFphS9Rwi7s7QSCxLY5kAKeXee19LpPuLLnc9Oocn9JMbCPTG0dJlvrNKq7XzyIYEEqykdCpHMGNEbNUXlVatCi+wmotUsygqMpsxtBJx97vma2pa41Fbhtm7wWpBQM7m3BSfnzP0mzV0am2zLVd1PftcVWD+bG7Jzz6D6TN+Tae7dgklkc5J5lV2qT68o0DQo8QBkuHABFF9qYP8Aa5VdhB9C5Kg+6Yauq3DLQel4I8UimyursUcBy4yGHIFCMTdTh+2ChBT8oFMbcnaRTLGmCO+C5/D0malpNFQoVcBahqqASAGIIOB6czy98aGzUoajWa6aj5Aqbc/mqhzlAxxUzsU5PIHnM+p3tRalOhRCb6gqNucEqqps3eUEEkl1HUd5mXTUFU1gXDMQWAdtpIG0ZXp0An1f6elXaW3BkJKsjFWXIwcEdiO0aBF6trzUDVVk3GnbCqClOo4LfnQQ20HankHX1PpNmvrG24pUdoIdcu2fuFv7IftFX/y++Z30qkQ4IJ30hRbLEkoN/LOevnbn15z4q6JQZi7JliUO7J3ApjZtP6IGOg9T6xobNGjxCWqiiUCsa7Uxn9JAH86epBUAjtkeomTSdXeq1NmakqVlZqVPzeIQOhLZ2nlzIxy9TN4aXSyrbeaVGqKcnIZs7iPccnlMdvo1JHDru8pYqu9iiFs7iq5wOp+pjQ2a3C2pVrikK1TaAyqQFpVaeCRk83OHHMcxy6zPRvK1Su6psFKkwR9wYux2hjtwQFADDrnPPpM2maYlBdlNn2gBQrOzhQOgXPSH0tDV8YF1YlSwV2VXI+6WUHBI6QDQoavWLK5VPBes1IAbvEGCyhic4IJXpgYz1mKw4iaoyIUCsfG3AnsudjL/ALrYPzBEkaej0lqeIA2QxcLuOxWOdzhOgJyfqZ7T0iiChCc6YqKpycgOcuM+h/kJOhshKGv3BsxckJlzQCjwK643ld3lJ3VB5hjb1wZ9azr9egtH+zLVEqsc0qw3FTT2Iq53Izb8ZbPPtJurpdNqKUPMETZtwxBGzGzzdeWBPmppFJgA4Z8JUTzsWyr7d4Oev3R8ItCmaX5UrNd+AAqqq0mbNOo5828sN6nYhG3lnrmfNpxCXqLSKhW8aqhB55RfEw6evOng+h+Im8mkUxUFUNUDbUU/nGwwTO3eM+b7x+OZ9ppdIMjBeaNUdTkkgvkvz9Dnp8PSRobI1NWr/ZKl6RT2+CatNAG3Dy7lFRs4ORjoBJLSa9R6e6oRkk4xTqUuXvWod3XPOYaehUQj0hv8N1ZNm9tqq3UIM+X5dJuWlsKYwGdsnOXYue3c9odA2IiJBIlb471j7PakKcPV8i+oGPO3yH7xLJOP+0bUvEvjTzyoqEHxOGb+X0nLLKo6M3V5fh4/1eiGptM6vNFHmZXnlyieTGRuB56ak1g8z2a7qir6sP6mU4nROyf4ibbSt6XopJ+ij+ZkAXkrxXV/Phf1Vx+PP90gy8vkXqZfI/UzIWmNmnyWmNmkKJxbJDQ3/wBrof4tP+ITtk4rwtT331Bf+ID9PN/KdqnodKqiz0Oh/K/cSC4s4jWypKdpqVajbaVIdXb+gyPqJOyja4A2vWYfotF2T+9ls/uH0muKtm1malV13k5SzwSM0/zgIHfzbsZEtd9dpRpvVqHCIpZj6ATPKl7VWYaXW2+qA/DcMye7HZGnaavq92v2i2pW9KiedNa28u47ElTgZktwnxI1y1ShXpeDc0ceJTzkEHoyHuP6j1kxpKqLekF+74aYx6bRiVJeXER297XzfXln8JOmR2NnibXb1L6lZWi0CalIvmsH7Eg81Ydh6T4s+J7qjdUrXUKFNPGJFKrRYlGPoQ2SOo79xNDiy9ahrVvVSi9Yi3b83T5scs2SPhPvwLvUby3q1bZra3tmNQeIR4lRuWOXYeUfjJpUReyf4jur8VKdKyo0zvDF61UkpTxjC7QQSTmaOi6/dLe/YL1KW9k306lHcFYDOQyknB5fhLVVqhVLMQFUEknkABzJMpXCSte31XVGBFIDwbYEYLKCdzkf66n0lV2Jfcsmva9Qs031nwTnYg5vUI6hF6nr8szBwfrTXlqLhlC7nqAKOeAGIXJ7nA5ze1Gxpt+eZFLojhGIyVBHm2+mcD6St+yX/wAqpf3qn8RilRO7LlNPV9Sp21F69U4RBk+p9APeTykWNeq/lH7F9mfw9m7xue3pn0xjt1zntIb2un/Y6Sk4RrimH/u4bOYS2G9Cz1LWblBXo0rajTbmiVt7Ow7FiDyz8BLdpbVjRQ11VapHnVCSoPopM2VAAwBgDoJ6TIbsJFf0fiLxr66syFHgbChGcsCPPnn1Bx9YvuIdmpULEBcVKbsxOdwP/pgc++18/KULh2oyV6OrfoXN3Xov6BXIFI/5gR9J9ajULXTavk7Kd/SoKe3hrmnUb/Mf3y/HZXlov/GesPaWVS5phSybcBwSvNgDkAg9/WQFbXdXoURc1re2q0todhRZ1dVIznzE55Tf9qQ/7rr/ALH8QkRca1fXFoLShp1VS9IUzVqkKgBUAsCevKRFaD7l207U6da3W5U4pum/LcsDvu9Mc5AafxpTub9LS3AansqM1U58xGMCn6jrk/SS+i6KtGySzfDqKex/Rs/e+RyZXGoqmv0URQqraMAAMAc26CQktkuy16vqtG1pmrXqBF6DPVj2VR1Y+4SM4O4hN9Tq1dmxUrGmg/SwEQ+f/eyxkxc2VOoUaoisabbk3DO04IyPfgyp+y/+yvP/AHtf9ywkqJ8l1iIlSROAcUFhfXG7r4z/AEzy/DE7+ZyL2raMadwLpR5Kwwx9HA7/ABH7jOeVWjzvxODliTXhlSp1JnV5Gq0zpVmOUDxYZPmb4eTXCtHxLlQegxn5kD+sri1JbeDbdsNVAbnkgjPYEDGB6k/SVjD1GzA+U0aHENfdcOf9ev8AORheZdZJFdgwII28jkfoj1mkXlZR2VnP1MzF58M0xF592lB6tRaVNSzscAD+foPfJUTm5XpFz9l1gXuHuCPLSXaD6s39FH/MJ1GRnDmkLaW6UV5kc2b9Zj94yTnoY48Y0e902L4eNJ9xKxxpw7UufCr27hLm3YtTY9CDjKt9B+PrLPE6J0dmrKSdY1movhLYJSqHkaz1Vamv+8FByfhzln1LTxcW7UKuMVE2sV7HHVc+h5ib8Q2KKDplfVrKmLX7Gt0qeWnVWqqAr2DhjkY/1mSfCGgV6dWte3jKbmvgFV+7TUfor+H0HvlriS5Cir3+lVm1ehdBM0koOjPleRJbAxnPf0lnxPYkN2Cne0W2va9Fba0pFkfnVYOicuyDcR16k+6NGvNRp+FQ/JiUqK7UJFwjbF6E46scc5cYk3qhWzFcqSjAdSpA+kr3s70ytbafToV02VFL5XIbqxI5gkSzRIvVChIrifRUvLV7dzjd0brtYc1MlYkElFsdR1i3pi3exW4ZRtWstZFVgOQLgnOfpJ6mLw2DisEa5KVMLTOFyQdgBY9sjn7pORJbIoptDhhvyILJlxVFLOMg4qA7xzHLr3nl/wALsdE+wouavhqcZAzUyHbmTjrnnLnEnkxSKpxbp1xc6SaK0812SnlNyjzDaW8xOPXvLHp9MrRpq3IqiAj0IUAzYiRYoSrV9KrHWad0E/Mi3ZC+V5Nk4GM57+ktMQnQaPJV+AtKrW6XK1k2GpdVai81OVO3B5Hl0lpiLFCIiQSJo61pdO5oNQqjKsOo6qezD3gzeiCGk1TPzxr2j1bSsaNUcxzVh0cdmX+naaAM7/xHoFG8peFVHMZKOPvIfUf07zinEXD1eyqbKq+U/dqD7r/D0PumeUKPnur6J4nyj+X+CNDGdHtNeNqbayBYnaAxFUAKT8FPv7+krHA2htdVyw+7R2seg5nOwc/euflLOeELhrwXDMqgMMA1FBCjIAyPdIin3RPS48sY84+X9vJT+Jq5N5WJJOW7knsPWRniyc48shRuyN2dyq3I5HpyPy6T54a4RuLwhlXZS71WHL9gdWP4e+VcbZwnjySyuKVuyLs7epWqClSQu7dFH+uQ95nYeDOEks13vh67DzN2Ufqp7vU95I8PcOULNNtJfMfvVG5u3xPYe4cpLztDGltnsdJ0Kxeqe5fwBPYidT0BERAEREAREQBERAEREAREQBERAEREAREQBERAEREAREQBERAEREATXvrGnWpmlVQOjdVI/wBYPvmxEBqykXvDr2Vs4saRqksWIOC4+GfvYHL1lQ0fU9Tr1tlOluwRuGwUwvP9JiOU7NPAoHaUcfkZJ9Im1xk0vkivPwlQq1UrXCioyDAXonXPNf0vnLAqADAGAOw5CfUSyVGiMIx7IRESS4iIgCIiAIiIAiIgCIiAIiIAiIgCIiAIiIAiIgCIiAIiIAiIgCIiAIiIAiIgCIiAIiIAiIgCIiAIiIAiIgCIiAIiIAiIgCIiAIiIAiIgCIiAIiIAiIgCIiAIiIB//9k="/>
          <p:cNvSpPr>
            <a:spLocks noChangeAspect="1" noChangeArrowheads="1"/>
          </p:cNvSpPr>
          <p:nvPr/>
        </p:nvSpPr>
        <p:spPr bwMode="auto">
          <a:xfrm>
            <a:off x="1679583" y="-944561"/>
            <a:ext cx="3571875" cy="1981201"/>
          </a:xfrm>
          <a:prstGeom prst="rect">
            <a:avLst/>
          </a:prstGeom>
          <a:noFill/>
        </p:spPr>
        <p:txBody>
          <a:bodyPr vert="horz" wrap="square" lIns="91440" tIns="45720" rIns="91440" bIns="45720" numCol="1" anchor="t" anchorCtr="0" compatLnSpc="1">
            <a:prstTxWarp prst="textNoShape">
              <a:avLst/>
            </a:prstTxWarp>
          </a:bodyPr>
          <a:lstStyle/>
          <a:p>
            <a:pPr defTabSz="914400">
              <a:lnSpc>
                <a:spcPct val="85000"/>
              </a:lnSpc>
            </a:pPr>
            <a:endParaRPr lang="en-GB">
              <a:solidFill>
                <a:srgbClr val="FFFFFF"/>
              </a:solidFill>
              <a:latin typeface="Arial"/>
              <a:ea typeface="ＭＳ Ｐゴシック" charset="0"/>
              <a:cs typeface="Arial" charset="0"/>
            </a:endParaRPr>
          </a:p>
        </p:txBody>
      </p:sp>
      <p:sp>
        <p:nvSpPr>
          <p:cNvPr id="12" name="Content Placeholder 2"/>
          <p:cNvSpPr txBox="1">
            <a:spLocks/>
          </p:cNvSpPr>
          <p:nvPr/>
        </p:nvSpPr>
        <p:spPr>
          <a:xfrm>
            <a:off x="6149340" y="1419850"/>
            <a:ext cx="6179820" cy="4401205"/>
          </a:xfrm>
          <a:prstGeom prst="rect">
            <a:avLst/>
          </a:prstGeom>
          <a:ln>
            <a:noFill/>
          </a:ln>
        </p:spPr>
        <p:txBody>
          <a:bodyPr wrap="square">
            <a:spAutoFit/>
          </a:bodyPr>
          <a:lstStyle/>
          <a:p>
            <a:pPr marL="261938" indent="-261938" defTabSz="914400">
              <a:spcBef>
                <a:spcPts val="1800"/>
              </a:spcBef>
              <a:spcAft>
                <a:spcPts val="1800"/>
              </a:spcAft>
              <a:buFont typeface="Arial" panose="020B0604020202020204" pitchFamily="34" charset="0"/>
              <a:buChar char="•"/>
              <a:defRPr/>
            </a:pPr>
            <a:r>
              <a:rPr lang="en-GB" sz="2000" kern="0" dirty="0" err="1" smtClean="0">
                <a:solidFill>
                  <a:srgbClr val="000000"/>
                </a:solidFill>
                <a:latin typeface="Arial"/>
                <a:ea typeface="Calibri"/>
                <a:cs typeface="Times New Roman"/>
              </a:rPr>
              <a:t>Más</a:t>
            </a:r>
            <a:r>
              <a:rPr lang="en-GB" sz="2000" kern="0" dirty="0" smtClean="0">
                <a:solidFill>
                  <a:srgbClr val="000000"/>
                </a:solidFill>
                <a:latin typeface="Arial"/>
                <a:ea typeface="Calibri"/>
                <a:cs typeface="Times New Roman"/>
              </a:rPr>
              <a:t> de 190 </a:t>
            </a:r>
            <a:r>
              <a:rPr lang="en-GB" sz="2000" kern="0" dirty="0" err="1" smtClean="0">
                <a:solidFill>
                  <a:srgbClr val="000000"/>
                </a:solidFill>
                <a:latin typeface="Arial"/>
                <a:ea typeface="Calibri"/>
                <a:cs typeface="Times New Roman"/>
              </a:rPr>
              <a:t>países</a:t>
            </a:r>
            <a:r>
              <a:rPr lang="en-GB" sz="2000" kern="0" dirty="0" smtClean="0">
                <a:solidFill>
                  <a:srgbClr val="000000"/>
                </a:solidFill>
                <a:latin typeface="Arial"/>
                <a:ea typeface="Calibri"/>
                <a:cs typeface="Times New Roman"/>
              </a:rPr>
              <a:t> se </a:t>
            </a:r>
            <a:r>
              <a:rPr lang="en-GB" sz="2000" kern="0" dirty="0" err="1" smtClean="0">
                <a:solidFill>
                  <a:srgbClr val="000000"/>
                </a:solidFill>
                <a:latin typeface="Arial"/>
                <a:ea typeface="Calibri"/>
                <a:cs typeface="Times New Roman"/>
              </a:rPr>
              <a:t>comprometieron</a:t>
            </a:r>
            <a:r>
              <a:rPr lang="en-GB" sz="2000" kern="0" dirty="0" smtClean="0">
                <a:solidFill>
                  <a:srgbClr val="000000"/>
                </a:solidFill>
                <a:latin typeface="Arial"/>
                <a:ea typeface="Calibri"/>
                <a:cs typeface="Times New Roman"/>
              </a:rPr>
              <a:t> a </a:t>
            </a:r>
            <a:r>
              <a:rPr lang="en-GB" sz="2000" kern="0" dirty="0" err="1" smtClean="0">
                <a:solidFill>
                  <a:srgbClr val="000000"/>
                </a:solidFill>
                <a:latin typeface="Arial"/>
                <a:ea typeface="Calibri"/>
                <a:cs typeface="Times New Roman"/>
              </a:rPr>
              <a:t>reducir</a:t>
            </a:r>
            <a:r>
              <a:rPr lang="en-GB" sz="2000" kern="0" dirty="0" smtClean="0">
                <a:solidFill>
                  <a:srgbClr val="000000"/>
                </a:solidFill>
                <a:latin typeface="Arial"/>
                <a:ea typeface="Calibri"/>
                <a:cs typeface="Times New Roman"/>
              </a:rPr>
              <a:t> </a:t>
            </a:r>
            <a:r>
              <a:rPr lang="en-GB" sz="2000" kern="0" dirty="0" err="1" smtClean="0">
                <a:solidFill>
                  <a:srgbClr val="000000"/>
                </a:solidFill>
                <a:latin typeface="Arial"/>
                <a:ea typeface="Calibri"/>
                <a:cs typeface="Times New Roman"/>
              </a:rPr>
              <a:t>emisiones</a:t>
            </a:r>
            <a:r>
              <a:rPr lang="en-GB" sz="2000" kern="0" dirty="0" smtClean="0">
                <a:solidFill>
                  <a:srgbClr val="000000"/>
                </a:solidFill>
                <a:latin typeface="Arial"/>
                <a:ea typeface="Calibri"/>
                <a:cs typeface="Times New Roman"/>
              </a:rPr>
              <a:t> para </a:t>
            </a:r>
            <a:r>
              <a:rPr lang="en-GB" sz="2000" kern="0" dirty="0" err="1" smtClean="0">
                <a:solidFill>
                  <a:srgbClr val="000000"/>
                </a:solidFill>
                <a:latin typeface="Arial"/>
                <a:ea typeface="Calibri"/>
                <a:cs typeface="Times New Roman"/>
              </a:rPr>
              <a:t>mantenernos</a:t>
            </a:r>
            <a:r>
              <a:rPr lang="en-GB" sz="2000" kern="0" dirty="0" smtClean="0">
                <a:solidFill>
                  <a:srgbClr val="000000"/>
                </a:solidFill>
                <a:latin typeface="Arial"/>
                <a:ea typeface="Calibri"/>
                <a:cs typeface="Times New Roman"/>
              </a:rPr>
              <a:t> </a:t>
            </a:r>
            <a:r>
              <a:rPr lang="en-GB" sz="2000" kern="0" dirty="0" err="1" smtClean="0">
                <a:solidFill>
                  <a:srgbClr val="000000"/>
                </a:solidFill>
                <a:latin typeface="Arial"/>
                <a:ea typeface="Calibri"/>
                <a:cs typeface="Times New Roman"/>
              </a:rPr>
              <a:t>por</a:t>
            </a:r>
            <a:r>
              <a:rPr lang="en-GB" sz="2000" kern="0" dirty="0" smtClean="0">
                <a:solidFill>
                  <a:srgbClr val="000000"/>
                </a:solidFill>
                <a:latin typeface="Arial"/>
                <a:ea typeface="Calibri"/>
                <a:cs typeface="Times New Roman"/>
              </a:rPr>
              <a:t> </a:t>
            </a:r>
            <a:r>
              <a:rPr lang="en-GB" sz="2000" kern="0" dirty="0" err="1" smtClean="0">
                <a:solidFill>
                  <a:srgbClr val="000000"/>
                </a:solidFill>
                <a:latin typeface="Arial"/>
                <a:ea typeface="Calibri"/>
                <a:cs typeface="Times New Roman"/>
              </a:rPr>
              <a:t>debajo</a:t>
            </a:r>
            <a:r>
              <a:rPr lang="en-GB" sz="2000" kern="0" dirty="0" smtClean="0">
                <a:solidFill>
                  <a:srgbClr val="000000"/>
                </a:solidFill>
                <a:latin typeface="Arial"/>
                <a:ea typeface="Calibri"/>
                <a:cs typeface="Times New Roman"/>
              </a:rPr>
              <a:t> de </a:t>
            </a:r>
            <a:r>
              <a:rPr lang="en-GB" sz="2000" kern="0" dirty="0" err="1" smtClean="0">
                <a:solidFill>
                  <a:srgbClr val="000000"/>
                </a:solidFill>
                <a:latin typeface="Arial"/>
                <a:ea typeface="Calibri"/>
                <a:cs typeface="Times New Roman"/>
              </a:rPr>
              <a:t>los</a:t>
            </a:r>
            <a:r>
              <a:rPr lang="en-GB" sz="2000" kern="0" dirty="0" smtClean="0">
                <a:solidFill>
                  <a:srgbClr val="000000"/>
                </a:solidFill>
                <a:latin typeface="Arial"/>
                <a:ea typeface="Calibri"/>
                <a:cs typeface="Times New Roman"/>
              </a:rPr>
              <a:t> </a:t>
            </a:r>
            <a:r>
              <a:rPr lang="en-GB" sz="2000" kern="0" dirty="0">
                <a:solidFill>
                  <a:srgbClr val="000000"/>
                </a:solidFill>
                <a:latin typeface="Arial"/>
                <a:ea typeface="Calibri"/>
                <a:cs typeface="Times New Roman"/>
              </a:rPr>
              <a:t>2ºC </a:t>
            </a:r>
            <a:r>
              <a:rPr lang="en-GB" sz="2000" kern="0" dirty="0" smtClean="0">
                <a:solidFill>
                  <a:srgbClr val="000000"/>
                </a:solidFill>
                <a:latin typeface="Arial"/>
                <a:ea typeface="Calibri"/>
                <a:cs typeface="Times New Roman"/>
              </a:rPr>
              <a:t>de </a:t>
            </a:r>
            <a:r>
              <a:rPr lang="en-GB" sz="2000" kern="0" dirty="0" err="1" smtClean="0">
                <a:solidFill>
                  <a:srgbClr val="000000"/>
                </a:solidFill>
                <a:latin typeface="Arial"/>
                <a:ea typeface="Calibri"/>
                <a:cs typeface="Times New Roman"/>
              </a:rPr>
              <a:t>incremento</a:t>
            </a:r>
            <a:r>
              <a:rPr lang="en-GB" sz="2000" kern="0" dirty="0" smtClean="0">
                <a:solidFill>
                  <a:srgbClr val="000000"/>
                </a:solidFill>
                <a:latin typeface="Arial"/>
                <a:ea typeface="Calibri"/>
                <a:cs typeface="Times New Roman"/>
              </a:rPr>
              <a:t> </a:t>
            </a:r>
            <a:r>
              <a:rPr lang="en-GB" sz="2000" kern="0" dirty="0" err="1" smtClean="0">
                <a:solidFill>
                  <a:srgbClr val="000000"/>
                </a:solidFill>
                <a:latin typeface="Arial"/>
                <a:ea typeface="Calibri"/>
                <a:cs typeface="Times New Roman"/>
              </a:rPr>
              <a:t>en</a:t>
            </a:r>
            <a:r>
              <a:rPr lang="en-GB" sz="2000" kern="0" dirty="0" smtClean="0">
                <a:solidFill>
                  <a:srgbClr val="000000"/>
                </a:solidFill>
                <a:latin typeface="Arial"/>
                <a:ea typeface="Calibri"/>
                <a:cs typeface="Times New Roman"/>
              </a:rPr>
              <a:t> la T global</a:t>
            </a:r>
          </a:p>
          <a:p>
            <a:pPr marL="261938" indent="-261938" defTabSz="914400">
              <a:spcBef>
                <a:spcPts val="1800"/>
              </a:spcBef>
              <a:spcAft>
                <a:spcPts val="1800"/>
              </a:spcAft>
              <a:buFont typeface="Arial" panose="020B0604020202020204" pitchFamily="34" charset="0"/>
              <a:buChar char="•"/>
              <a:defRPr/>
            </a:pPr>
            <a:r>
              <a:rPr lang="en-GB" sz="2000" kern="0" dirty="0" smtClean="0">
                <a:solidFill>
                  <a:srgbClr val="000000"/>
                </a:solidFill>
                <a:latin typeface="Arial"/>
                <a:ea typeface="Calibri"/>
                <a:cs typeface="Times New Roman"/>
              </a:rPr>
              <a:t>Sendai: un </a:t>
            </a:r>
            <a:r>
              <a:rPr lang="en-GB" sz="2000" kern="0" dirty="0" err="1" smtClean="0">
                <a:solidFill>
                  <a:srgbClr val="000000"/>
                </a:solidFill>
                <a:latin typeface="Arial"/>
                <a:ea typeface="Calibri"/>
                <a:cs typeface="Times New Roman"/>
              </a:rPr>
              <a:t>acuerdo</a:t>
            </a:r>
            <a:r>
              <a:rPr lang="en-GB" sz="2000" kern="0" dirty="0" smtClean="0">
                <a:solidFill>
                  <a:srgbClr val="000000"/>
                </a:solidFill>
                <a:latin typeface="Arial"/>
                <a:ea typeface="Calibri"/>
                <a:cs typeface="Times New Roman"/>
              </a:rPr>
              <a:t> para que </a:t>
            </a:r>
            <a:r>
              <a:rPr lang="en-GB" sz="2000" kern="0" dirty="0" err="1" smtClean="0">
                <a:solidFill>
                  <a:srgbClr val="000000"/>
                </a:solidFill>
                <a:latin typeface="Arial"/>
                <a:ea typeface="Calibri"/>
                <a:cs typeface="Times New Roman"/>
              </a:rPr>
              <a:t>en</a:t>
            </a:r>
            <a:r>
              <a:rPr lang="en-GB" sz="2000" kern="0" dirty="0" smtClean="0">
                <a:solidFill>
                  <a:srgbClr val="000000"/>
                </a:solidFill>
                <a:latin typeface="Arial"/>
                <a:ea typeface="Calibri"/>
                <a:cs typeface="Times New Roman"/>
              </a:rPr>
              <a:t> 15 </a:t>
            </a:r>
            <a:r>
              <a:rPr lang="en-GB" sz="2000" kern="0" dirty="0" err="1" smtClean="0">
                <a:solidFill>
                  <a:srgbClr val="000000"/>
                </a:solidFill>
                <a:latin typeface="Arial"/>
                <a:ea typeface="Calibri"/>
                <a:cs typeface="Times New Roman"/>
              </a:rPr>
              <a:t>años</a:t>
            </a:r>
            <a:r>
              <a:rPr lang="en-GB" sz="2000" kern="0" dirty="0" smtClean="0">
                <a:solidFill>
                  <a:srgbClr val="000000"/>
                </a:solidFill>
                <a:latin typeface="Arial"/>
                <a:ea typeface="Calibri"/>
                <a:cs typeface="Times New Roman"/>
              </a:rPr>
              <a:t> </a:t>
            </a:r>
            <a:r>
              <a:rPr lang="en-GB" sz="2000" kern="0" dirty="0" err="1" smtClean="0">
                <a:solidFill>
                  <a:srgbClr val="000000"/>
                </a:solidFill>
                <a:latin typeface="Arial"/>
                <a:ea typeface="Calibri"/>
                <a:cs typeface="Times New Roman"/>
              </a:rPr>
              <a:t>exista</a:t>
            </a:r>
            <a:r>
              <a:rPr lang="en-GB" sz="2000" kern="0" dirty="0" smtClean="0">
                <a:solidFill>
                  <a:srgbClr val="000000"/>
                </a:solidFill>
                <a:latin typeface="Arial"/>
                <a:ea typeface="Calibri"/>
                <a:cs typeface="Times New Roman"/>
              </a:rPr>
              <a:t> </a:t>
            </a:r>
            <a:r>
              <a:rPr lang="en-GB" sz="2000" kern="0" dirty="0" err="1" smtClean="0">
                <a:solidFill>
                  <a:srgbClr val="000000"/>
                </a:solidFill>
                <a:latin typeface="Arial"/>
                <a:ea typeface="Calibri"/>
                <a:cs typeface="Times New Roman"/>
              </a:rPr>
              <a:t>una</a:t>
            </a:r>
            <a:r>
              <a:rPr lang="en-GB" sz="2000" kern="0" dirty="0" smtClean="0">
                <a:solidFill>
                  <a:srgbClr val="000000"/>
                </a:solidFill>
                <a:latin typeface="Arial"/>
                <a:ea typeface="Calibri"/>
                <a:cs typeface="Times New Roman"/>
              </a:rPr>
              <a:t> </a:t>
            </a:r>
            <a:r>
              <a:rPr lang="en-GB" sz="2000" kern="0" dirty="0" err="1" smtClean="0">
                <a:solidFill>
                  <a:srgbClr val="000000"/>
                </a:solidFill>
                <a:latin typeface="Arial"/>
                <a:ea typeface="Calibri"/>
                <a:cs typeface="Times New Roman"/>
              </a:rPr>
              <a:t>reducción</a:t>
            </a:r>
            <a:r>
              <a:rPr lang="en-GB" sz="2000" kern="0" dirty="0" smtClean="0">
                <a:solidFill>
                  <a:srgbClr val="000000"/>
                </a:solidFill>
                <a:latin typeface="Arial"/>
                <a:ea typeface="Calibri"/>
                <a:cs typeface="Times New Roman"/>
              </a:rPr>
              <a:t> </a:t>
            </a:r>
            <a:r>
              <a:rPr lang="en-GB" sz="2000" kern="0" dirty="0" err="1" smtClean="0">
                <a:solidFill>
                  <a:srgbClr val="000000"/>
                </a:solidFill>
                <a:latin typeface="Arial"/>
                <a:ea typeface="Calibri"/>
                <a:cs typeface="Times New Roman"/>
              </a:rPr>
              <a:t>sustantiva</a:t>
            </a:r>
            <a:r>
              <a:rPr lang="en-GB" sz="2000" kern="0" dirty="0" smtClean="0">
                <a:solidFill>
                  <a:srgbClr val="000000"/>
                </a:solidFill>
                <a:latin typeface="Arial"/>
                <a:ea typeface="Calibri"/>
                <a:cs typeface="Times New Roman"/>
              </a:rPr>
              <a:t> </a:t>
            </a:r>
            <a:r>
              <a:rPr lang="en-GB" sz="2000" kern="0" dirty="0" err="1" smtClean="0">
                <a:solidFill>
                  <a:srgbClr val="000000"/>
                </a:solidFill>
                <a:latin typeface="Arial"/>
                <a:ea typeface="Calibri"/>
                <a:cs typeface="Times New Roman"/>
              </a:rPr>
              <a:t>en</a:t>
            </a:r>
            <a:r>
              <a:rPr lang="en-GB" sz="2000" kern="0" dirty="0" smtClean="0">
                <a:solidFill>
                  <a:srgbClr val="000000"/>
                </a:solidFill>
                <a:latin typeface="Arial"/>
                <a:ea typeface="Calibri"/>
                <a:cs typeface="Times New Roman"/>
              </a:rPr>
              <a:t> el </a:t>
            </a:r>
            <a:r>
              <a:rPr lang="en-GB" sz="2000" kern="0" dirty="0" err="1" smtClean="0">
                <a:solidFill>
                  <a:srgbClr val="000000"/>
                </a:solidFill>
                <a:latin typeface="Arial"/>
                <a:ea typeface="Calibri"/>
                <a:cs typeface="Times New Roman"/>
              </a:rPr>
              <a:t>riesgo</a:t>
            </a:r>
            <a:r>
              <a:rPr lang="en-GB" sz="2000" kern="0" dirty="0" smtClean="0">
                <a:solidFill>
                  <a:srgbClr val="000000"/>
                </a:solidFill>
                <a:latin typeface="Arial"/>
                <a:ea typeface="Calibri"/>
                <a:cs typeface="Times New Roman"/>
              </a:rPr>
              <a:t> de </a:t>
            </a:r>
            <a:r>
              <a:rPr lang="en-GB" sz="2000" kern="0" dirty="0" err="1" smtClean="0">
                <a:solidFill>
                  <a:srgbClr val="000000"/>
                </a:solidFill>
                <a:latin typeface="Arial"/>
                <a:ea typeface="Calibri"/>
                <a:cs typeface="Times New Roman"/>
              </a:rPr>
              <a:t>desastres</a:t>
            </a:r>
            <a:r>
              <a:rPr lang="en-GB" sz="2000" kern="0" dirty="0" smtClean="0">
                <a:solidFill>
                  <a:srgbClr val="000000"/>
                </a:solidFill>
                <a:latin typeface="Arial"/>
                <a:ea typeface="Calibri"/>
                <a:cs typeface="Times New Roman"/>
              </a:rPr>
              <a:t> y </a:t>
            </a:r>
            <a:r>
              <a:rPr lang="en-GB" sz="2000" kern="0" dirty="0" err="1" smtClean="0">
                <a:solidFill>
                  <a:srgbClr val="000000"/>
                </a:solidFill>
                <a:latin typeface="Arial"/>
                <a:ea typeface="Calibri"/>
                <a:cs typeface="Times New Roman"/>
              </a:rPr>
              <a:t>en</a:t>
            </a:r>
            <a:r>
              <a:rPr lang="en-GB" sz="2000" kern="0" dirty="0" smtClean="0">
                <a:solidFill>
                  <a:srgbClr val="000000"/>
                </a:solidFill>
                <a:latin typeface="Arial"/>
                <a:ea typeface="Calibri"/>
                <a:cs typeface="Times New Roman"/>
              </a:rPr>
              <a:t> las </a:t>
            </a:r>
            <a:r>
              <a:rPr lang="en-GB" sz="2000" kern="0" dirty="0" err="1" smtClean="0">
                <a:solidFill>
                  <a:srgbClr val="000000"/>
                </a:solidFill>
                <a:latin typeface="Arial"/>
                <a:ea typeface="Calibri"/>
                <a:cs typeface="Times New Roman"/>
              </a:rPr>
              <a:t>pérdidas</a:t>
            </a:r>
            <a:r>
              <a:rPr lang="en-GB" sz="2000" kern="0" dirty="0" smtClean="0">
                <a:solidFill>
                  <a:srgbClr val="000000"/>
                </a:solidFill>
                <a:latin typeface="Arial"/>
                <a:ea typeface="Calibri"/>
                <a:cs typeface="Times New Roman"/>
              </a:rPr>
              <a:t> de </a:t>
            </a:r>
            <a:r>
              <a:rPr lang="en-GB" sz="2000" kern="0" dirty="0" err="1" smtClean="0">
                <a:solidFill>
                  <a:srgbClr val="000000"/>
                </a:solidFill>
                <a:latin typeface="Arial"/>
                <a:ea typeface="Calibri"/>
                <a:cs typeface="Times New Roman"/>
              </a:rPr>
              <a:t>vidas</a:t>
            </a:r>
            <a:r>
              <a:rPr lang="en-GB" sz="2000" kern="0" dirty="0" smtClean="0">
                <a:solidFill>
                  <a:srgbClr val="000000"/>
                </a:solidFill>
                <a:latin typeface="Arial"/>
                <a:ea typeface="Calibri"/>
                <a:cs typeface="Times New Roman"/>
              </a:rPr>
              <a:t>,  </a:t>
            </a:r>
            <a:r>
              <a:rPr lang="en-GB" sz="2000" kern="0" dirty="0" err="1" smtClean="0">
                <a:solidFill>
                  <a:srgbClr val="000000"/>
                </a:solidFill>
                <a:latin typeface="Arial"/>
                <a:ea typeface="Calibri"/>
                <a:cs typeface="Times New Roman"/>
              </a:rPr>
              <a:t>bienes</a:t>
            </a:r>
            <a:r>
              <a:rPr lang="en-GB" sz="2000" kern="0" dirty="0" smtClean="0">
                <a:solidFill>
                  <a:srgbClr val="000000"/>
                </a:solidFill>
                <a:latin typeface="Arial"/>
                <a:ea typeface="Calibri"/>
                <a:cs typeface="Times New Roman"/>
              </a:rPr>
              <a:t> y </a:t>
            </a:r>
            <a:r>
              <a:rPr lang="en-GB" sz="2000" kern="0" dirty="0" err="1" smtClean="0">
                <a:solidFill>
                  <a:srgbClr val="000000"/>
                </a:solidFill>
                <a:latin typeface="Arial"/>
                <a:ea typeface="Calibri"/>
                <a:cs typeface="Times New Roman"/>
              </a:rPr>
              <a:t>salud</a:t>
            </a:r>
            <a:r>
              <a:rPr lang="en-GB" sz="2000" kern="0" dirty="0" smtClean="0">
                <a:solidFill>
                  <a:srgbClr val="000000"/>
                </a:solidFill>
                <a:latin typeface="Arial"/>
                <a:ea typeface="Calibri"/>
                <a:cs typeface="Times New Roman"/>
              </a:rPr>
              <a:t>.</a:t>
            </a:r>
          </a:p>
          <a:p>
            <a:pPr marL="261938" indent="-261938" defTabSz="914400">
              <a:spcBef>
                <a:spcPts val="1800"/>
              </a:spcBef>
              <a:spcAft>
                <a:spcPts val="1800"/>
              </a:spcAft>
              <a:buFont typeface="Arial" panose="020B0604020202020204" pitchFamily="34" charset="0"/>
              <a:buChar char="•"/>
              <a:defRPr/>
            </a:pPr>
            <a:r>
              <a:rPr lang="en-GB" sz="2000" dirty="0" smtClean="0">
                <a:solidFill>
                  <a:srgbClr val="000000"/>
                </a:solidFill>
                <a:latin typeface="Arial"/>
                <a:ea typeface="ＭＳ Ｐゴシック" charset="0"/>
              </a:rPr>
              <a:t>La agenda 2030, con 17 </a:t>
            </a:r>
            <a:r>
              <a:rPr lang="en-GB" sz="2000" dirty="0" err="1" smtClean="0">
                <a:solidFill>
                  <a:srgbClr val="000000"/>
                </a:solidFill>
                <a:latin typeface="Arial"/>
                <a:ea typeface="ＭＳ Ｐゴシック" charset="0"/>
              </a:rPr>
              <a:t>objetivos</a:t>
            </a:r>
            <a:r>
              <a:rPr lang="en-GB" sz="2000" dirty="0" smtClean="0">
                <a:solidFill>
                  <a:srgbClr val="000000"/>
                </a:solidFill>
                <a:latin typeface="Arial"/>
                <a:ea typeface="ＭＳ Ｐゴシック" charset="0"/>
              </a:rPr>
              <a:t> para </a:t>
            </a:r>
            <a:r>
              <a:rPr lang="en-GB" sz="2000" dirty="0" err="1" smtClean="0">
                <a:solidFill>
                  <a:srgbClr val="000000"/>
                </a:solidFill>
                <a:latin typeface="Arial"/>
                <a:ea typeface="ＭＳ Ｐゴシック" charset="0"/>
              </a:rPr>
              <a:t>finaliza</a:t>
            </a:r>
            <a:r>
              <a:rPr lang="en-GB" sz="2000" dirty="0" smtClean="0">
                <a:solidFill>
                  <a:srgbClr val="000000"/>
                </a:solidFill>
                <a:latin typeface="Arial"/>
                <a:ea typeface="ＭＳ Ｐゴシック" charset="0"/>
              </a:rPr>
              <a:t> la </a:t>
            </a:r>
            <a:r>
              <a:rPr lang="en-GB" sz="2000" dirty="0" err="1" smtClean="0">
                <a:solidFill>
                  <a:srgbClr val="000000"/>
                </a:solidFill>
                <a:latin typeface="Arial"/>
                <a:ea typeface="ＭＳ Ｐゴシック" charset="0"/>
              </a:rPr>
              <a:t>pobreza</a:t>
            </a:r>
            <a:r>
              <a:rPr lang="en-GB" sz="2000" dirty="0" smtClean="0">
                <a:solidFill>
                  <a:srgbClr val="000000"/>
                </a:solidFill>
                <a:latin typeface="Arial"/>
                <a:ea typeface="ＭＳ Ｐゴシック" charset="0"/>
              </a:rPr>
              <a:t> y el </a:t>
            </a:r>
            <a:r>
              <a:rPr lang="en-GB" sz="2000" dirty="0" err="1" smtClean="0">
                <a:solidFill>
                  <a:srgbClr val="000000"/>
                </a:solidFill>
                <a:latin typeface="Arial"/>
                <a:ea typeface="ＭＳ Ｐゴシック" charset="0"/>
              </a:rPr>
              <a:t>hambre</a:t>
            </a:r>
            <a:r>
              <a:rPr lang="en-GB" sz="2000" dirty="0" smtClean="0">
                <a:solidFill>
                  <a:srgbClr val="000000"/>
                </a:solidFill>
                <a:latin typeface="Arial"/>
                <a:ea typeface="ＭＳ Ｐゴシック" charset="0"/>
              </a:rPr>
              <a:t>, </a:t>
            </a:r>
            <a:r>
              <a:rPr lang="en-GB" sz="2000" dirty="0" err="1" smtClean="0">
                <a:solidFill>
                  <a:srgbClr val="000000"/>
                </a:solidFill>
                <a:latin typeface="Arial"/>
                <a:ea typeface="ＭＳ Ｐゴシック" charset="0"/>
              </a:rPr>
              <a:t>mejorar</a:t>
            </a:r>
            <a:r>
              <a:rPr lang="en-GB" sz="2000" dirty="0" smtClean="0">
                <a:solidFill>
                  <a:srgbClr val="000000"/>
                </a:solidFill>
                <a:latin typeface="Arial"/>
                <a:ea typeface="ＭＳ Ｐゴシック" charset="0"/>
              </a:rPr>
              <a:t> la </a:t>
            </a:r>
            <a:r>
              <a:rPr lang="en-GB" sz="2000" dirty="0" err="1" smtClean="0">
                <a:solidFill>
                  <a:srgbClr val="000000"/>
                </a:solidFill>
                <a:latin typeface="Arial"/>
                <a:ea typeface="ＭＳ Ｐゴシック" charset="0"/>
              </a:rPr>
              <a:t>salud</a:t>
            </a:r>
            <a:r>
              <a:rPr lang="en-GB" sz="2000" dirty="0" smtClean="0">
                <a:solidFill>
                  <a:srgbClr val="000000"/>
                </a:solidFill>
                <a:latin typeface="Arial"/>
                <a:ea typeface="ＭＳ Ｐゴシック" charset="0"/>
              </a:rPr>
              <a:t> y la </a:t>
            </a:r>
            <a:r>
              <a:rPr lang="en-GB" sz="2000" dirty="0" err="1" smtClean="0">
                <a:solidFill>
                  <a:srgbClr val="000000"/>
                </a:solidFill>
                <a:latin typeface="Arial"/>
                <a:ea typeface="ＭＳ Ｐゴシック" charset="0"/>
              </a:rPr>
              <a:t>educación</a:t>
            </a:r>
            <a:r>
              <a:rPr lang="en-GB" sz="2000" dirty="0" smtClean="0">
                <a:solidFill>
                  <a:srgbClr val="000000"/>
                </a:solidFill>
                <a:latin typeface="Arial"/>
                <a:ea typeface="ＭＳ Ｐゴシック" charset="0"/>
              </a:rPr>
              <a:t>, </a:t>
            </a:r>
            <a:r>
              <a:rPr lang="en-GB" sz="2000" dirty="0" err="1" smtClean="0">
                <a:solidFill>
                  <a:srgbClr val="000000"/>
                </a:solidFill>
                <a:latin typeface="Arial"/>
                <a:ea typeface="ＭＳ Ｐゴシック" charset="0"/>
              </a:rPr>
              <a:t>mejorando</a:t>
            </a:r>
            <a:r>
              <a:rPr lang="en-GB" sz="2000" dirty="0" smtClean="0">
                <a:solidFill>
                  <a:srgbClr val="000000"/>
                </a:solidFill>
                <a:latin typeface="Arial"/>
                <a:ea typeface="ＭＳ Ｐゴシック" charset="0"/>
              </a:rPr>
              <a:t> la </a:t>
            </a:r>
            <a:r>
              <a:rPr lang="en-GB" sz="2000" dirty="0" err="1" smtClean="0">
                <a:solidFill>
                  <a:srgbClr val="000000"/>
                </a:solidFill>
                <a:latin typeface="Arial"/>
                <a:ea typeface="ＭＳ Ｐゴシック" charset="0"/>
              </a:rPr>
              <a:t>sustentaibilidad</a:t>
            </a:r>
            <a:r>
              <a:rPr lang="en-GB" sz="2000" dirty="0" smtClean="0">
                <a:solidFill>
                  <a:srgbClr val="000000"/>
                </a:solidFill>
                <a:latin typeface="Arial"/>
                <a:ea typeface="ＭＳ Ｐゴシック" charset="0"/>
              </a:rPr>
              <a:t> de las </a:t>
            </a:r>
            <a:r>
              <a:rPr lang="en-GB" sz="2000" dirty="0" err="1" smtClean="0">
                <a:solidFill>
                  <a:srgbClr val="000000"/>
                </a:solidFill>
                <a:latin typeface="Arial"/>
                <a:ea typeface="ＭＳ Ｐゴシック" charset="0"/>
              </a:rPr>
              <a:t>ciudades</a:t>
            </a:r>
            <a:r>
              <a:rPr lang="en-GB" sz="2000" dirty="0" smtClean="0">
                <a:solidFill>
                  <a:srgbClr val="000000"/>
                </a:solidFill>
                <a:latin typeface="Arial"/>
                <a:ea typeface="ＭＳ Ｐゴシック" charset="0"/>
              </a:rPr>
              <a:t>, </a:t>
            </a:r>
            <a:r>
              <a:rPr lang="en-GB" sz="2000" dirty="0" err="1" smtClean="0">
                <a:solidFill>
                  <a:srgbClr val="000000"/>
                </a:solidFill>
                <a:latin typeface="Arial"/>
                <a:ea typeface="ＭＳ Ｐゴシック" charset="0"/>
              </a:rPr>
              <a:t>combatiendo</a:t>
            </a:r>
            <a:r>
              <a:rPr lang="en-GB" sz="2000" dirty="0" smtClean="0">
                <a:solidFill>
                  <a:srgbClr val="000000"/>
                </a:solidFill>
                <a:latin typeface="Arial"/>
                <a:ea typeface="ＭＳ Ｐゴシック" charset="0"/>
              </a:rPr>
              <a:t> el </a:t>
            </a:r>
            <a:r>
              <a:rPr lang="en-GB" sz="2000" dirty="0" err="1" smtClean="0">
                <a:solidFill>
                  <a:srgbClr val="000000"/>
                </a:solidFill>
                <a:latin typeface="Arial"/>
                <a:ea typeface="ＭＳ Ｐゴシック" charset="0"/>
              </a:rPr>
              <a:t>cambio</a:t>
            </a:r>
            <a:r>
              <a:rPr lang="en-GB" sz="2000" dirty="0" smtClean="0">
                <a:solidFill>
                  <a:srgbClr val="000000"/>
                </a:solidFill>
                <a:latin typeface="Arial"/>
                <a:ea typeface="ＭＳ Ｐゴシック" charset="0"/>
              </a:rPr>
              <a:t> </a:t>
            </a:r>
            <a:r>
              <a:rPr lang="en-GB" sz="2000" dirty="0" err="1" smtClean="0">
                <a:solidFill>
                  <a:srgbClr val="000000"/>
                </a:solidFill>
                <a:latin typeface="Arial"/>
                <a:ea typeface="ＭＳ Ｐゴシック" charset="0"/>
              </a:rPr>
              <a:t>climático</a:t>
            </a:r>
            <a:r>
              <a:rPr lang="en-GB" sz="2000" dirty="0" smtClean="0">
                <a:solidFill>
                  <a:srgbClr val="000000"/>
                </a:solidFill>
                <a:latin typeface="Arial"/>
                <a:ea typeface="ＭＳ Ｐゴシック" charset="0"/>
              </a:rPr>
              <a:t> y </a:t>
            </a:r>
            <a:r>
              <a:rPr lang="en-GB" sz="2000" dirty="0" err="1" smtClean="0">
                <a:solidFill>
                  <a:srgbClr val="000000"/>
                </a:solidFill>
                <a:latin typeface="Arial"/>
                <a:ea typeface="ＭＳ Ｐゴシック" charset="0"/>
              </a:rPr>
              <a:t>protegiendo</a:t>
            </a:r>
            <a:r>
              <a:rPr lang="en-GB" sz="2000" dirty="0" smtClean="0">
                <a:solidFill>
                  <a:srgbClr val="000000"/>
                </a:solidFill>
                <a:latin typeface="Arial"/>
                <a:ea typeface="ＭＳ Ｐゴシック" charset="0"/>
              </a:rPr>
              <a:t> </a:t>
            </a:r>
            <a:r>
              <a:rPr lang="en-GB" sz="2000" dirty="0" err="1" smtClean="0">
                <a:solidFill>
                  <a:srgbClr val="000000"/>
                </a:solidFill>
                <a:latin typeface="Arial"/>
                <a:ea typeface="ＭＳ Ｐゴシック" charset="0"/>
              </a:rPr>
              <a:t>los</a:t>
            </a:r>
            <a:r>
              <a:rPr lang="en-GB" sz="2000" dirty="0" smtClean="0">
                <a:solidFill>
                  <a:srgbClr val="000000"/>
                </a:solidFill>
                <a:latin typeface="Arial"/>
                <a:ea typeface="ＭＳ Ｐゴシック" charset="0"/>
              </a:rPr>
              <a:t> </a:t>
            </a:r>
            <a:r>
              <a:rPr lang="en-GB" sz="2000" dirty="0" err="1" smtClean="0">
                <a:solidFill>
                  <a:srgbClr val="000000"/>
                </a:solidFill>
                <a:latin typeface="Arial"/>
                <a:ea typeface="ＭＳ Ｐゴシック" charset="0"/>
              </a:rPr>
              <a:t>océanos</a:t>
            </a:r>
            <a:r>
              <a:rPr lang="en-GB" sz="2000" dirty="0" smtClean="0">
                <a:solidFill>
                  <a:srgbClr val="000000"/>
                </a:solidFill>
                <a:latin typeface="Arial"/>
                <a:ea typeface="ＭＳ Ｐゴシック" charset="0"/>
              </a:rPr>
              <a:t> y </a:t>
            </a:r>
            <a:r>
              <a:rPr lang="en-GB" sz="2000" dirty="0" err="1" smtClean="0">
                <a:solidFill>
                  <a:srgbClr val="000000"/>
                </a:solidFill>
                <a:latin typeface="Arial"/>
                <a:ea typeface="ＭＳ Ｐゴシック" charset="0"/>
              </a:rPr>
              <a:t>los</a:t>
            </a:r>
            <a:r>
              <a:rPr lang="en-GB" sz="2000" dirty="0" smtClean="0">
                <a:solidFill>
                  <a:srgbClr val="000000"/>
                </a:solidFill>
                <a:latin typeface="Arial"/>
                <a:ea typeface="ＭＳ Ｐゴシック" charset="0"/>
              </a:rPr>
              <a:t> </a:t>
            </a:r>
            <a:r>
              <a:rPr lang="en-GB" sz="2000" dirty="0" err="1" smtClean="0">
                <a:solidFill>
                  <a:srgbClr val="000000"/>
                </a:solidFill>
                <a:latin typeface="Arial"/>
                <a:ea typeface="ＭＳ Ｐゴシック" charset="0"/>
              </a:rPr>
              <a:t>bosques</a:t>
            </a:r>
            <a:r>
              <a:rPr lang="en-GB" sz="2000" dirty="0" smtClean="0">
                <a:solidFill>
                  <a:srgbClr val="000000"/>
                </a:solidFill>
                <a:latin typeface="Arial"/>
                <a:ea typeface="ＭＳ Ｐゴシック" charset="0"/>
              </a:rPr>
              <a:t>.</a:t>
            </a:r>
            <a:endParaRPr lang="en-GB" sz="2000" dirty="0">
              <a:solidFill>
                <a:srgbClr val="000000"/>
              </a:solidFill>
              <a:latin typeface="Arial"/>
              <a:ea typeface="ＭＳ Ｐゴシック" charset="0"/>
            </a:endParaRPr>
          </a:p>
        </p:txBody>
      </p:sp>
      <p:sp>
        <p:nvSpPr>
          <p:cNvPr id="2" name="TextBox 1"/>
          <p:cNvSpPr txBox="1"/>
          <p:nvPr/>
        </p:nvSpPr>
        <p:spPr>
          <a:xfrm>
            <a:off x="1588143" y="5833692"/>
            <a:ext cx="8317605" cy="772519"/>
          </a:xfrm>
          <a:prstGeom prst="rect">
            <a:avLst/>
          </a:prstGeom>
          <a:noFill/>
        </p:spPr>
        <p:txBody>
          <a:bodyPr wrap="square" rtlCol="0">
            <a:spAutoFit/>
          </a:bodyPr>
          <a:lstStyle/>
          <a:p>
            <a:pPr algn="ctr" defTabSz="914400">
              <a:lnSpc>
                <a:spcPct val="85000"/>
              </a:lnSpc>
            </a:pPr>
            <a:r>
              <a:rPr lang="en-GB" sz="2500" b="1" kern="0" dirty="0" err="1" smtClean="0">
                <a:latin typeface="Arial"/>
                <a:ea typeface="ＭＳ Ｐゴシック" charset="0"/>
                <a:cs typeface="ＭＳ Ｐゴシック" charset="0"/>
              </a:rPr>
              <a:t>Comprender</a:t>
            </a:r>
            <a:r>
              <a:rPr lang="en-GB" sz="2500" b="1" kern="0" dirty="0" smtClean="0">
                <a:latin typeface="Arial"/>
                <a:ea typeface="ＭＳ Ｐゴシック" charset="0"/>
                <a:cs typeface="ＭＳ Ｐゴシック" charset="0"/>
              </a:rPr>
              <a:t> y </a:t>
            </a:r>
            <a:r>
              <a:rPr lang="en-GB" sz="2500" b="1" kern="0" dirty="0" err="1" smtClean="0">
                <a:latin typeface="Arial"/>
                <a:ea typeface="ＭＳ Ｐゴシック" charset="0"/>
                <a:cs typeface="ＭＳ Ｐゴシック" charset="0"/>
              </a:rPr>
              <a:t>cuantificar</a:t>
            </a:r>
            <a:r>
              <a:rPr lang="en-GB" sz="2500" b="1" kern="0" dirty="0" smtClean="0">
                <a:latin typeface="Arial"/>
                <a:ea typeface="ＭＳ Ｐゴシック" charset="0"/>
                <a:cs typeface="ＭＳ Ｐゴシック" charset="0"/>
              </a:rPr>
              <a:t> </a:t>
            </a:r>
            <a:r>
              <a:rPr lang="en-GB" sz="2500" b="1" kern="0" dirty="0" err="1" smtClean="0">
                <a:latin typeface="Arial"/>
                <a:ea typeface="ＭＳ Ｐゴシック" charset="0"/>
                <a:cs typeface="ＭＳ Ｐゴシック" charset="0"/>
              </a:rPr>
              <a:t>los</a:t>
            </a:r>
            <a:r>
              <a:rPr lang="en-GB" sz="2500" b="1" kern="0" dirty="0" smtClean="0">
                <a:latin typeface="Arial"/>
                <a:ea typeface="ＭＳ Ｐゴシック" charset="0"/>
                <a:cs typeface="ＭＳ Ｐゴシック" charset="0"/>
              </a:rPr>
              <a:t> </a:t>
            </a:r>
            <a:r>
              <a:rPr lang="en-GB" sz="2500" b="1" kern="0" dirty="0" err="1" smtClean="0">
                <a:latin typeface="Arial"/>
                <a:ea typeface="ＭＳ Ｐゴシック" charset="0"/>
                <a:cs typeface="ＭＳ Ｐゴシック" charset="0"/>
              </a:rPr>
              <a:t>riesgos</a:t>
            </a:r>
            <a:r>
              <a:rPr lang="en-GB" sz="2500" b="1" kern="0" dirty="0" smtClean="0">
                <a:latin typeface="Arial"/>
                <a:ea typeface="ＭＳ Ｐゴシック" charset="0"/>
                <a:cs typeface="ＭＳ Ｐゴシック" charset="0"/>
              </a:rPr>
              <a:t> de </a:t>
            </a:r>
            <a:r>
              <a:rPr lang="en-GB" sz="2500" b="1" kern="0" dirty="0" err="1" smtClean="0">
                <a:latin typeface="Arial"/>
                <a:ea typeface="ＭＳ Ｐゴシック" charset="0"/>
                <a:cs typeface="ＭＳ Ｐゴシック" charset="0"/>
              </a:rPr>
              <a:t>origen</a:t>
            </a:r>
            <a:r>
              <a:rPr lang="en-GB" sz="2500" b="1" kern="0" dirty="0" smtClean="0">
                <a:latin typeface="Arial"/>
                <a:ea typeface="ＭＳ Ｐゴシック" charset="0"/>
                <a:cs typeface="ＭＳ Ｐゴシック" charset="0"/>
              </a:rPr>
              <a:t> </a:t>
            </a:r>
            <a:r>
              <a:rPr lang="en-GB" sz="2500" b="1" kern="0" dirty="0" err="1" smtClean="0">
                <a:latin typeface="Arial"/>
                <a:ea typeface="ＭＳ Ｐゴシック" charset="0"/>
                <a:cs typeface="ＭＳ Ｐゴシック" charset="0"/>
              </a:rPr>
              <a:t>climático</a:t>
            </a:r>
            <a:r>
              <a:rPr lang="en-GB" sz="2500" b="1" kern="0" dirty="0" smtClean="0">
                <a:latin typeface="Arial"/>
                <a:ea typeface="ＭＳ Ｐゴシック" charset="0"/>
                <a:cs typeface="ＭＳ Ｐゴシック" charset="0"/>
              </a:rPr>
              <a:t> </a:t>
            </a:r>
            <a:r>
              <a:rPr lang="en-GB" sz="2500" b="1" kern="0" dirty="0" err="1" smtClean="0">
                <a:latin typeface="Arial"/>
                <a:ea typeface="ＭＳ Ｐゴシック" charset="0"/>
                <a:cs typeface="ＭＳ Ｐゴシック" charset="0"/>
              </a:rPr>
              <a:t>está</a:t>
            </a:r>
            <a:r>
              <a:rPr lang="en-GB" sz="2500" b="1" kern="0" dirty="0" smtClean="0">
                <a:latin typeface="Arial"/>
                <a:ea typeface="ＭＳ Ｐゴシック" charset="0"/>
                <a:cs typeface="ＭＳ Ｐゴシック" charset="0"/>
              </a:rPr>
              <a:t> </a:t>
            </a:r>
            <a:r>
              <a:rPr lang="en-GB" sz="2500" b="1" kern="0" dirty="0" err="1" smtClean="0">
                <a:latin typeface="Arial"/>
                <a:ea typeface="ＭＳ Ｐゴシック" charset="0"/>
                <a:cs typeface="ＭＳ Ｐゴシック" charset="0"/>
              </a:rPr>
              <a:t>en</a:t>
            </a:r>
            <a:r>
              <a:rPr lang="en-GB" sz="2500" b="1" kern="0" dirty="0" smtClean="0">
                <a:latin typeface="Arial"/>
                <a:ea typeface="ＭＳ Ｐゴシック" charset="0"/>
                <a:cs typeface="ＭＳ Ｐゴシック" charset="0"/>
              </a:rPr>
              <a:t> el </a:t>
            </a:r>
            <a:r>
              <a:rPr lang="en-GB" sz="2500" b="1" kern="0" dirty="0" err="1" smtClean="0">
                <a:latin typeface="Arial"/>
                <a:ea typeface="ＭＳ Ｐゴシック" charset="0"/>
                <a:cs typeface="ＭＳ Ｐゴシック" charset="0"/>
              </a:rPr>
              <a:t>centro</a:t>
            </a:r>
            <a:r>
              <a:rPr lang="en-GB" sz="2500" b="1" kern="0" dirty="0" smtClean="0">
                <a:latin typeface="Arial"/>
                <a:ea typeface="ＭＳ Ｐゴシック" charset="0"/>
                <a:cs typeface="ＭＳ Ｐゴシック" charset="0"/>
              </a:rPr>
              <a:t> de </a:t>
            </a:r>
            <a:r>
              <a:rPr lang="en-GB" sz="2500" b="1" kern="0" dirty="0" err="1" smtClean="0">
                <a:latin typeface="Arial"/>
                <a:ea typeface="ＭＳ Ｐゴシック" charset="0"/>
                <a:cs typeface="ＭＳ Ｐゴシック" charset="0"/>
              </a:rPr>
              <a:t>estas</a:t>
            </a:r>
            <a:r>
              <a:rPr lang="en-GB" sz="2500" b="1" kern="0" dirty="0" smtClean="0">
                <a:latin typeface="Arial"/>
                <a:ea typeface="ＭＳ Ｐゴシック" charset="0"/>
                <a:cs typeface="ＭＳ Ｐゴシック" charset="0"/>
              </a:rPr>
              <a:t> </a:t>
            </a:r>
            <a:r>
              <a:rPr lang="en-GB" sz="2500" b="1" kern="0" dirty="0" err="1" smtClean="0">
                <a:latin typeface="Arial"/>
                <a:ea typeface="ＭＳ Ｐゴシック" charset="0"/>
                <a:cs typeface="ＭＳ Ｐゴシック" charset="0"/>
              </a:rPr>
              <a:t>acciones</a:t>
            </a:r>
            <a:endParaRPr lang="en-US" sz="2500" dirty="0">
              <a:latin typeface="Arial"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665" y="35205"/>
            <a:ext cx="4987925" cy="1272088"/>
          </a:xfrm>
          <a:prstGeom prst="rect">
            <a:avLst/>
          </a:prstGeom>
        </p:spPr>
      </p:pic>
      <p:sp>
        <p:nvSpPr>
          <p:cNvPr id="6" name="AutoShape 2" descr="Resultado de imagen para marco de sendai logo español"/>
          <p:cNvSpPr>
            <a:spLocks noChangeAspect="1" noChangeArrowheads="1"/>
          </p:cNvSpPr>
          <p:nvPr/>
        </p:nvSpPr>
        <p:spPr bwMode="auto">
          <a:xfrm>
            <a:off x="155575" y="-1233488"/>
            <a:ext cx="4857750" cy="2581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US"/>
          </a:p>
        </p:txBody>
      </p:sp>
      <p:pic>
        <p:nvPicPr>
          <p:cNvPr id="7" name="Imagen 6"/>
          <p:cNvPicPr>
            <a:picLocks noChangeAspect="1"/>
          </p:cNvPicPr>
          <p:nvPr/>
        </p:nvPicPr>
        <p:blipFill rotWithShape="1">
          <a:blip r:embed="rId3"/>
          <a:srcRect l="8420" t="16541" r="7650" b="16124"/>
          <a:stretch/>
        </p:blipFill>
        <p:spPr>
          <a:xfrm>
            <a:off x="8423629" y="0"/>
            <a:ext cx="3230009" cy="1379810"/>
          </a:xfrm>
          <a:prstGeom prst="rect">
            <a:avLst/>
          </a:prstGeom>
        </p:spPr>
      </p:pic>
      <p:pic>
        <p:nvPicPr>
          <p:cNvPr id="10" name="Imagen 9"/>
          <p:cNvPicPr>
            <a:picLocks noChangeAspect="1"/>
          </p:cNvPicPr>
          <p:nvPr/>
        </p:nvPicPr>
        <p:blipFill rotWithShape="1">
          <a:blip r:embed="rId4" cstate="print">
            <a:extLst>
              <a:ext uri="{28A0092B-C50C-407E-A947-70E740481C1C}">
                <a14:useLocalDpi xmlns:a14="http://schemas.microsoft.com/office/drawing/2010/main" val="0"/>
              </a:ext>
            </a:extLst>
          </a:blip>
          <a:srcRect l="3221" r="3517" b="4607"/>
          <a:stretch/>
        </p:blipFill>
        <p:spPr>
          <a:xfrm>
            <a:off x="8700" y="1521731"/>
            <a:ext cx="6232339" cy="3853404"/>
          </a:xfrm>
          <a:prstGeom prst="rect">
            <a:avLst/>
          </a:prstGeom>
        </p:spPr>
      </p:pic>
      <p:sp>
        <p:nvSpPr>
          <p:cNvPr id="14" name="Título 13"/>
          <p:cNvSpPr>
            <a:spLocks noGrp="1"/>
          </p:cNvSpPr>
          <p:nvPr>
            <p:ph type="title"/>
          </p:nvPr>
        </p:nvSpPr>
        <p:spPr>
          <a:xfrm>
            <a:off x="1270" y="35205"/>
            <a:ext cx="10515600" cy="1325563"/>
          </a:xfrm>
        </p:spPr>
        <p:txBody>
          <a:bodyPr/>
          <a:lstStyle/>
          <a:p>
            <a:r>
              <a:rPr lang="es-US" b="1" dirty="0" smtClean="0"/>
              <a:t>Impulsores</a:t>
            </a:r>
            <a:endParaRPr lang="es-US" b="1" dirty="0"/>
          </a:p>
        </p:txBody>
      </p:sp>
    </p:spTree>
    <p:extLst>
      <p:ext uri="{BB962C8B-B14F-4D97-AF65-F5344CB8AC3E}">
        <p14:creationId xmlns:p14="http://schemas.microsoft.com/office/powerpoint/2010/main" val="4060948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747" y="455900"/>
            <a:ext cx="10810875" cy="5665279"/>
          </a:xfrm>
          <a:prstGeom prst="rect">
            <a:avLst/>
          </a:prstGeom>
        </p:spPr>
      </p:pic>
      <p:sp>
        <p:nvSpPr>
          <p:cNvPr id="6" name="CuadroTexto 5"/>
          <p:cNvSpPr txBox="1"/>
          <p:nvPr/>
        </p:nvSpPr>
        <p:spPr>
          <a:xfrm>
            <a:off x="3413581" y="6245317"/>
            <a:ext cx="4772025" cy="369332"/>
          </a:xfrm>
          <a:prstGeom prst="rect">
            <a:avLst/>
          </a:prstGeom>
          <a:noFill/>
        </p:spPr>
        <p:txBody>
          <a:bodyPr wrap="square" rtlCol="0">
            <a:spAutoFit/>
          </a:bodyPr>
          <a:lstStyle/>
          <a:p>
            <a:r>
              <a:rPr lang="es-US" dirty="0" smtClean="0"/>
              <a:t>Fuente: </a:t>
            </a:r>
            <a:r>
              <a:rPr lang="es-US" dirty="0" err="1" smtClean="0"/>
              <a:t>Munich</a:t>
            </a:r>
            <a:r>
              <a:rPr lang="es-US" dirty="0" smtClean="0"/>
              <a:t> Re - </a:t>
            </a:r>
            <a:r>
              <a:rPr lang="es-US" b="1" dirty="0" err="1"/>
              <a:t>NatCatSERVICE</a:t>
            </a:r>
            <a:r>
              <a:rPr lang="es-US" b="1" dirty="0"/>
              <a:t> </a:t>
            </a:r>
            <a:r>
              <a:rPr lang="es-US" b="1" dirty="0" err="1"/>
              <a:t>analysis</a:t>
            </a:r>
            <a:r>
              <a:rPr lang="es-US" b="1" dirty="0"/>
              <a:t> </a:t>
            </a:r>
            <a:r>
              <a:rPr lang="es-US" b="1" dirty="0" err="1" smtClean="0"/>
              <a:t>tool</a:t>
            </a:r>
            <a:endParaRPr lang="es-US" b="1" dirty="0"/>
          </a:p>
        </p:txBody>
      </p:sp>
      <p:sp>
        <p:nvSpPr>
          <p:cNvPr id="8" name="Título 2"/>
          <p:cNvSpPr>
            <a:spLocks noGrp="1"/>
          </p:cNvSpPr>
          <p:nvPr>
            <p:ph type="title"/>
          </p:nvPr>
        </p:nvSpPr>
        <p:spPr>
          <a:xfrm>
            <a:off x="167201" y="455900"/>
            <a:ext cx="2529950" cy="1325563"/>
          </a:xfrm>
        </p:spPr>
        <p:txBody>
          <a:bodyPr>
            <a:normAutofit/>
          </a:bodyPr>
          <a:lstStyle/>
          <a:p>
            <a:r>
              <a:rPr lang="es-US" sz="3800" b="1" dirty="0" smtClean="0"/>
              <a:t>Impulsores</a:t>
            </a:r>
            <a:endParaRPr lang="es-US" sz="3800" b="1" dirty="0"/>
          </a:p>
        </p:txBody>
      </p:sp>
    </p:spTree>
    <p:extLst>
      <p:ext uri="{BB962C8B-B14F-4D97-AF65-F5344CB8AC3E}">
        <p14:creationId xmlns:p14="http://schemas.microsoft.com/office/powerpoint/2010/main" val="756544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75" y="147094"/>
            <a:ext cx="10058400" cy="5551130"/>
          </a:xfrm>
          <a:prstGeom prst="rect">
            <a:avLst/>
          </a:prstGeom>
        </p:spPr>
      </p:pic>
      <p:sp>
        <p:nvSpPr>
          <p:cNvPr id="5" name="CuadroTexto 4"/>
          <p:cNvSpPr txBox="1"/>
          <p:nvPr/>
        </p:nvSpPr>
        <p:spPr>
          <a:xfrm>
            <a:off x="3400424" y="6171758"/>
            <a:ext cx="4772025" cy="646331"/>
          </a:xfrm>
          <a:prstGeom prst="rect">
            <a:avLst/>
          </a:prstGeom>
          <a:noFill/>
        </p:spPr>
        <p:txBody>
          <a:bodyPr wrap="square" rtlCol="0">
            <a:spAutoFit/>
          </a:bodyPr>
          <a:lstStyle/>
          <a:p>
            <a:r>
              <a:rPr lang="es-US" dirty="0" smtClean="0"/>
              <a:t>Basado en 11369 eventos. </a:t>
            </a:r>
          </a:p>
          <a:p>
            <a:r>
              <a:rPr lang="es-US" dirty="0" smtClean="0"/>
              <a:t>Fuente: </a:t>
            </a:r>
            <a:r>
              <a:rPr lang="es-US" dirty="0" err="1" smtClean="0"/>
              <a:t>Munich</a:t>
            </a:r>
            <a:r>
              <a:rPr lang="es-US" dirty="0" smtClean="0"/>
              <a:t> Re - </a:t>
            </a:r>
            <a:r>
              <a:rPr lang="es-US" b="1" dirty="0" err="1"/>
              <a:t>NatCatSERVICE</a:t>
            </a:r>
            <a:r>
              <a:rPr lang="es-US" b="1" dirty="0"/>
              <a:t> </a:t>
            </a:r>
            <a:r>
              <a:rPr lang="es-US" b="1" dirty="0" err="1"/>
              <a:t>analysis</a:t>
            </a:r>
            <a:r>
              <a:rPr lang="es-US" b="1" dirty="0"/>
              <a:t> </a:t>
            </a:r>
            <a:r>
              <a:rPr lang="es-US" b="1" dirty="0" err="1" smtClean="0"/>
              <a:t>tool</a:t>
            </a:r>
            <a:endParaRPr lang="es-US" b="1" dirty="0"/>
          </a:p>
        </p:txBody>
      </p:sp>
      <p:sp>
        <p:nvSpPr>
          <p:cNvPr id="7" name="Título 2"/>
          <p:cNvSpPr>
            <a:spLocks noGrp="1"/>
          </p:cNvSpPr>
          <p:nvPr>
            <p:ph type="title"/>
          </p:nvPr>
        </p:nvSpPr>
        <p:spPr>
          <a:xfrm>
            <a:off x="266700" y="307975"/>
            <a:ext cx="10515600" cy="1325563"/>
          </a:xfrm>
        </p:spPr>
        <p:txBody>
          <a:bodyPr>
            <a:normAutofit/>
          </a:bodyPr>
          <a:lstStyle/>
          <a:p>
            <a:r>
              <a:rPr lang="es-US" sz="3800" b="1" dirty="0" smtClean="0"/>
              <a:t>Impulsores</a:t>
            </a:r>
            <a:endParaRPr lang="es-US" sz="3800" b="1" dirty="0"/>
          </a:p>
        </p:txBody>
      </p:sp>
      <p:pic>
        <p:nvPicPr>
          <p:cNvPr id="6" name="Picture 7">
            <a:extLst>
              <a:ext uri="{FF2B5EF4-FFF2-40B4-BE49-F238E27FC236}">
                <a16:creationId xmlns="" xmlns:a16="http://schemas.microsoft.com/office/drawing/2014/main" id="{CC0C783F-105B-4BE9-80DC-DACDD645C1A7}"/>
              </a:ext>
            </a:extLst>
          </p:cNvPr>
          <p:cNvPicPr>
            <a:picLocks noChangeAspect="1"/>
          </p:cNvPicPr>
          <p:nvPr/>
        </p:nvPicPr>
        <p:blipFill>
          <a:blip r:embed="rId3"/>
          <a:stretch>
            <a:fillRect/>
          </a:stretch>
        </p:blipFill>
        <p:spPr>
          <a:xfrm>
            <a:off x="4072894" y="1117554"/>
            <a:ext cx="3934743" cy="3934743"/>
          </a:xfrm>
          <a:prstGeom prst="rect">
            <a:avLst/>
          </a:prstGeom>
        </p:spPr>
      </p:pic>
    </p:spTree>
    <p:extLst>
      <p:ext uri="{BB962C8B-B14F-4D97-AF65-F5344CB8AC3E}">
        <p14:creationId xmlns:p14="http://schemas.microsoft.com/office/powerpoint/2010/main" val="208479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7936" y="161194"/>
            <a:ext cx="10515600" cy="1325563"/>
          </a:xfrm>
        </p:spPr>
        <p:txBody>
          <a:bodyPr/>
          <a:lstStyle/>
          <a:p>
            <a:r>
              <a:rPr lang="es-US" dirty="0" smtClean="0"/>
              <a:t>Temario</a:t>
            </a:r>
            <a:endParaRPr lang="es-US" dirty="0"/>
          </a:p>
        </p:txBody>
      </p:sp>
      <p:sp>
        <p:nvSpPr>
          <p:cNvPr id="3" name="Marcador de contenido 2"/>
          <p:cNvSpPr>
            <a:spLocks noGrp="1"/>
          </p:cNvSpPr>
          <p:nvPr>
            <p:ph idx="1"/>
          </p:nvPr>
        </p:nvSpPr>
        <p:spPr>
          <a:xfrm>
            <a:off x="929640" y="1597025"/>
            <a:ext cx="10515600" cy="4351338"/>
          </a:xfrm>
        </p:spPr>
        <p:txBody>
          <a:bodyPr>
            <a:normAutofit/>
          </a:bodyPr>
          <a:lstStyle/>
          <a:p>
            <a:r>
              <a:rPr lang="es-US" dirty="0" smtClean="0"/>
              <a:t>Pensando (re-pensando) la provisión de servicios meteorológicos, climáticos y medioambientales… </a:t>
            </a:r>
          </a:p>
          <a:p>
            <a:r>
              <a:rPr lang="es-US" dirty="0" smtClean="0"/>
              <a:t>El contexto global, la Organización Meteorológica Mundial. Situación actual, acciones y ejemplos.</a:t>
            </a:r>
          </a:p>
          <a:p>
            <a:r>
              <a:rPr lang="es-US" dirty="0" smtClean="0"/>
              <a:t>Cómo nos vamos preparando en Argentina</a:t>
            </a:r>
          </a:p>
          <a:p>
            <a:r>
              <a:rPr lang="es-US" dirty="0" smtClean="0"/>
              <a:t>Reflexiones finales.</a:t>
            </a:r>
          </a:p>
        </p:txBody>
      </p:sp>
    </p:spTree>
    <p:extLst>
      <p:ext uri="{BB962C8B-B14F-4D97-AF65-F5344CB8AC3E}">
        <p14:creationId xmlns:p14="http://schemas.microsoft.com/office/powerpoint/2010/main" val="91998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15458" t="5324" r="15668" b="5490"/>
          <a:stretch/>
        </p:blipFill>
        <p:spPr>
          <a:xfrm>
            <a:off x="5715000" y="0"/>
            <a:ext cx="6297930" cy="6126480"/>
          </a:xfrm>
          <a:prstGeom prst="rect">
            <a:avLst/>
          </a:prstGeom>
        </p:spPr>
      </p:pic>
      <p:sp>
        <p:nvSpPr>
          <p:cNvPr id="3" name="Título 2"/>
          <p:cNvSpPr>
            <a:spLocks noGrp="1"/>
          </p:cNvSpPr>
          <p:nvPr>
            <p:ph type="title"/>
          </p:nvPr>
        </p:nvSpPr>
        <p:spPr>
          <a:xfrm>
            <a:off x="41910" y="0"/>
            <a:ext cx="10515600" cy="1325563"/>
          </a:xfrm>
        </p:spPr>
        <p:txBody>
          <a:bodyPr/>
          <a:lstStyle/>
          <a:p>
            <a:r>
              <a:rPr lang="es-US" b="1" dirty="0" smtClean="0"/>
              <a:t>Impulsores: Revolución Tecnológica</a:t>
            </a:r>
            <a:endParaRPr lang="es-US" b="1" dirty="0"/>
          </a:p>
        </p:txBody>
      </p:sp>
      <p:sp>
        <p:nvSpPr>
          <p:cNvPr id="4" name="CuadroTexto 3"/>
          <p:cNvSpPr txBox="1"/>
          <p:nvPr/>
        </p:nvSpPr>
        <p:spPr>
          <a:xfrm>
            <a:off x="3996690" y="6171108"/>
            <a:ext cx="4137660" cy="646331"/>
          </a:xfrm>
          <a:prstGeom prst="rect">
            <a:avLst/>
          </a:prstGeom>
          <a:noFill/>
        </p:spPr>
        <p:txBody>
          <a:bodyPr wrap="square" rtlCol="0">
            <a:spAutoFit/>
          </a:bodyPr>
          <a:lstStyle/>
          <a:p>
            <a:r>
              <a:rPr lang="es-US" dirty="0" smtClean="0"/>
              <a:t>Tomado del Documento </a:t>
            </a:r>
            <a:r>
              <a:rPr lang="es-US" dirty="0" err="1" smtClean="0"/>
              <a:t>Emerging</a:t>
            </a:r>
            <a:r>
              <a:rPr lang="es-US" dirty="0" smtClean="0"/>
              <a:t> Data </a:t>
            </a:r>
            <a:r>
              <a:rPr lang="es-US" dirty="0" err="1" smtClean="0"/>
              <a:t>Issues</a:t>
            </a:r>
            <a:r>
              <a:rPr lang="es-US" dirty="0" smtClean="0"/>
              <a:t>, CBS-</a:t>
            </a:r>
            <a:r>
              <a:rPr lang="es-US" dirty="0" err="1" smtClean="0"/>
              <a:t>Task</a:t>
            </a:r>
            <a:r>
              <a:rPr lang="es-US" dirty="0" smtClean="0"/>
              <a:t> </a:t>
            </a:r>
            <a:r>
              <a:rPr lang="es-US" dirty="0" err="1" smtClean="0"/>
              <a:t>group</a:t>
            </a:r>
            <a:r>
              <a:rPr lang="es-US" dirty="0" smtClean="0"/>
              <a:t>, CE 2017.</a:t>
            </a:r>
            <a:endParaRPr lang="es-US" dirty="0"/>
          </a:p>
        </p:txBody>
      </p:sp>
      <p:sp>
        <p:nvSpPr>
          <p:cNvPr id="5" name="CuadroTexto 4"/>
          <p:cNvSpPr txBox="1"/>
          <p:nvPr/>
        </p:nvSpPr>
        <p:spPr>
          <a:xfrm>
            <a:off x="318135" y="1559878"/>
            <a:ext cx="5120640" cy="1261884"/>
          </a:xfrm>
          <a:prstGeom prst="rect">
            <a:avLst/>
          </a:prstGeom>
          <a:noFill/>
        </p:spPr>
        <p:txBody>
          <a:bodyPr wrap="square" rtlCol="0">
            <a:spAutoFit/>
          </a:bodyPr>
          <a:lstStyle/>
          <a:p>
            <a:r>
              <a:rPr lang="es-US" sz="3800" dirty="0" smtClean="0"/>
              <a:t>Más datos, más acceso…</a:t>
            </a:r>
          </a:p>
          <a:p>
            <a:r>
              <a:rPr lang="es-US" sz="3800" dirty="0" smtClean="0"/>
              <a:t>¿mayores beneficios?</a:t>
            </a:r>
            <a:endParaRPr lang="es-US" sz="3800" dirty="0"/>
          </a:p>
        </p:txBody>
      </p:sp>
      <p:sp>
        <p:nvSpPr>
          <p:cNvPr id="6" name="Flecha derecha 5"/>
          <p:cNvSpPr/>
          <p:nvPr/>
        </p:nvSpPr>
        <p:spPr>
          <a:xfrm rot="5400000">
            <a:off x="2398395" y="3252966"/>
            <a:ext cx="960120" cy="62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7" name="Elipse 6"/>
          <p:cNvSpPr/>
          <p:nvPr/>
        </p:nvSpPr>
        <p:spPr>
          <a:xfrm>
            <a:off x="468629" y="4491990"/>
            <a:ext cx="4970145" cy="1428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dirty="0" smtClean="0"/>
              <a:t>Sólo si planificamos para capitalizar este nuevo escenario</a:t>
            </a:r>
            <a:endParaRPr lang="es-US" sz="2400" dirty="0"/>
          </a:p>
        </p:txBody>
      </p:sp>
    </p:spTree>
    <p:extLst>
      <p:ext uri="{BB962C8B-B14F-4D97-AF65-F5344CB8AC3E}">
        <p14:creationId xmlns:p14="http://schemas.microsoft.com/office/powerpoint/2010/main" val="427103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104666" y="365125"/>
            <a:ext cx="8249133" cy="1325563"/>
          </a:xfrm>
        </p:spPr>
        <p:txBody>
          <a:bodyPr/>
          <a:lstStyle/>
          <a:p>
            <a:r>
              <a:rPr lang="es-US" dirty="0" smtClean="0"/>
              <a:t>Qué está “emergiendo” de esta revolución de datos? </a:t>
            </a:r>
            <a:endParaRPr lang="es-US" dirty="0"/>
          </a:p>
        </p:txBody>
      </p:sp>
      <p:sp>
        <p:nvSpPr>
          <p:cNvPr id="4" name="Marcador de contenido 3"/>
          <p:cNvSpPr>
            <a:spLocks noGrp="1"/>
          </p:cNvSpPr>
          <p:nvPr>
            <p:ph idx="1"/>
          </p:nvPr>
        </p:nvSpPr>
        <p:spPr>
          <a:xfrm>
            <a:off x="491490" y="2148839"/>
            <a:ext cx="11601450" cy="4258311"/>
          </a:xfrm>
        </p:spPr>
        <p:txBody>
          <a:bodyPr/>
          <a:lstStyle/>
          <a:p>
            <a:r>
              <a:rPr lang="es-US" dirty="0" smtClean="0"/>
              <a:t>La tecnología es, sin dudas, una protagonista central del desarrollo en el SXXI. En nuestro campo, provee bases para nuevos sistemas de observación y pronóstico.</a:t>
            </a:r>
          </a:p>
          <a:p>
            <a:r>
              <a:rPr lang="es-US" dirty="0" smtClean="0"/>
              <a:t>Además, agiliza la comunicación y el flujo de información. Y será crítica para movernos del marco “producto-centrado” a “usuario-centrado” a través de BIG-DATA…</a:t>
            </a:r>
          </a:p>
          <a:p>
            <a:pPr lvl="1"/>
            <a:r>
              <a:rPr lang="es-US" dirty="0" smtClean="0"/>
              <a:t>Big-data o “soluciones tecnológicas” para explotar mejor Volumen, Velocidad, Variedad y Veracidad</a:t>
            </a:r>
          </a:p>
          <a:p>
            <a:pPr lvl="1"/>
            <a:r>
              <a:rPr lang="es-US" dirty="0" smtClean="0"/>
              <a:t>Y para el contexto de OMM y sus miembros debemos agregar Valor </a:t>
            </a:r>
            <a:endParaRPr lang="es-US" dirty="0"/>
          </a:p>
        </p:txBody>
      </p:sp>
      <p:pic>
        <p:nvPicPr>
          <p:cNvPr id="5" name="Imagen 4"/>
          <p:cNvPicPr>
            <a:picLocks noChangeAspect="1"/>
          </p:cNvPicPr>
          <p:nvPr/>
        </p:nvPicPr>
        <p:blipFill>
          <a:blip r:embed="rId3"/>
          <a:stretch>
            <a:fillRect/>
          </a:stretch>
        </p:blipFill>
        <p:spPr>
          <a:xfrm>
            <a:off x="0" y="0"/>
            <a:ext cx="3104667" cy="1914855"/>
          </a:xfrm>
          <a:prstGeom prst="rect">
            <a:avLst/>
          </a:prstGeom>
        </p:spPr>
      </p:pic>
      <p:sp>
        <p:nvSpPr>
          <p:cNvPr id="6" name="Estrella de 5 puntas 5"/>
          <p:cNvSpPr/>
          <p:nvPr/>
        </p:nvSpPr>
        <p:spPr>
          <a:xfrm>
            <a:off x="10193654" y="4720590"/>
            <a:ext cx="1817370" cy="150876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200" b="1" dirty="0" smtClean="0"/>
              <a:t>5 V</a:t>
            </a:r>
            <a:endParaRPr lang="es-US" sz="2200" b="1" dirty="0"/>
          </a:p>
        </p:txBody>
      </p:sp>
    </p:spTree>
    <p:extLst>
      <p:ext uri="{BB962C8B-B14F-4D97-AF65-F5344CB8AC3E}">
        <p14:creationId xmlns:p14="http://schemas.microsoft.com/office/powerpoint/2010/main" val="53370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915" y="299818"/>
            <a:ext cx="11266170" cy="1325563"/>
          </a:xfrm>
        </p:spPr>
        <p:txBody>
          <a:bodyPr/>
          <a:lstStyle/>
          <a:p>
            <a:r>
              <a:rPr lang="es-US" dirty="0" smtClean="0"/>
              <a:t>Preparación en términos de coordinación global</a:t>
            </a:r>
            <a:endParaRPr lang="es-US"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943100"/>
            <a:ext cx="3807142" cy="3807142"/>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2024" y="1943100"/>
            <a:ext cx="1595780" cy="1010412"/>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4884" y="3205924"/>
            <a:ext cx="1595780" cy="1142433"/>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4884" y="4551442"/>
            <a:ext cx="1595780" cy="1198800"/>
          </a:xfrm>
          <a:prstGeom prst="rect">
            <a:avLst/>
          </a:prstGeom>
        </p:spPr>
      </p:pic>
      <p:sp>
        <p:nvSpPr>
          <p:cNvPr id="9" name="CuadroTexto 8"/>
          <p:cNvSpPr txBox="1"/>
          <p:nvPr/>
        </p:nvSpPr>
        <p:spPr>
          <a:xfrm>
            <a:off x="6096000" y="2131326"/>
            <a:ext cx="1280160" cy="707886"/>
          </a:xfrm>
          <a:prstGeom prst="rect">
            <a:avLst/>
          </a:prstGeom>
          <a:noFill/>
        </p:spPr>
        <p:txBody>
          <a:bodyPr wrap="square" rtlCol="0">
            <a:spAutoFit/>
          </a:bodyPr>
          <a:lstStyle/>
          <a:p>
            <a:r>
              <a:rPr lang="es-US" sz="4000" dirty="0" smtClean="0"/>
              <a:t>GOS</a:t>
            </a:r>
            <a:endParaRPr lang="es-US" sz="4000" dirty="0"/>
          </a:p>
        </p:txBody>
      </p:sp>
      <p:sp>
        <p:nvSpPr>
          <p:cNvPr id="10" name="CuadroTexto 9"/>
          <p:cNvSpPr txBox="1"/>
          <p:nvPr/>
        </p:nvSpPr>
        <p:spPr>
          <a:xfrm>
            <a:off x="6096000" y="3423197"/>
            <a:ext cx="1280160" cy="707886"/>
          </a:xfrm>
          <a:prstGeom prst="rect">
            <a:avLst/>
          </a:prstGeom>
          <a:noFill/>
        </p:spPr>
        <p:txBody>
          <a:bodyPr wrap="square" rtlCol="0">
            <a:spAutoFit/>
          </a:bodyPr>
          <a:lstStyle/>
          <a:p>
            <a:r>
              <a:rPr lang="es-US" sz="4000" dirty="0" smtClean="0"/>
              <a:t>GTS</a:t>
            </a:r>
            <a:endParaRPr lang="es-US" sz="4000" dirty="0"/>
          </a:p>
        </p:txBody>
      </p:sp>
      <p:sp>
        <p:nvSpPr>
          <p:cNvPr id="11" name="CuadroTexto 10"/>
          <p:cNvSpPr txBox="1"/>
          <p:nvPr/>
        </p:nvSpPr>
        <p:spPr>
          <a:xfrm>
            <a:off x="5798820" y="4796899"/>
            <a:ext cx="1779270" cy="707886"/>
          </a:xfrm>
          <a:prstGeom prst="rect">
            <a:avLst/>
          </a:prstGeom>
          <a:noFill/>
        </p:spPr>
        <p:txBody>
          <a:bodyPr wrap="square" rtlCol="0">
            <a:spAutoFit/>
          </a:bodyPr>
          <a:lstStyle/>
          <a:p>
            <a:r>
              <a:rPr lang="es-US" sz="4000" dirty="0" smtClean="0"/>
              <a:t>GDPFS</a:t>
            </a:r>
            <a:endParaRPr lang="es-US" sz="4000" dirty="0"/>
          </a:p>
        </p:txBody>
      </p:sp>
      <p:sp>
        <p:nvSpPr>
          <p:cNvPr id="12" name="Flecha derecha 11"/>
          <p:cNvSpPr/>
          <p:nvPr/>
        </p:nvSpPr>
        <p:spPr>
          <a:xfrm>
            <a:off x="7376160" y="2101741"/>
            <a:ext cx="1962150" cy="8406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rPr>
              <a:t>observaciones</a:t>
            </a:r>
            <a:endParaRPr lang="es-US" sz="2000" dirty="0">
              <a:solidFill>
                <a:schemeClr val="tx1"/>
              </a:solidFill>
            </a:endParaRPr>
          </a:p>
        </p:txBody>
      </p:sp>
      <p:sp>
        <p:nvSpPr>
          <p:cNvPr id="15" name="CuadroTexto 14"/>
          <p:cNvSpPr txBox="1"/>
          <p:nvPr/>
        </p:nvSpPr>
        <p:spPr>
          <a:xfrm>
            <a:off x="2563463" y="6322627"/>
            <a:ext cx="6476753" cy="369332"/>
          </a:xfrm>
          <a:prstGeom prst="rect">
            <a:avLst/>
          </a:prstGeom>
          <a:noFill/>
        </p:spPr>
        <p:txBody>
          <a:bodyPr wrap="square" rtlCol="0">
            <a:spAutoFit/>
          </a:bodyPr>
          <a:lstStyle/>
          <a:p>
            <a:r>
              <a:rPr lang="es-US" dirty="0" smtClean="0"/>
              <a:t>Adaptado de Jornadas de capacitación del SMN – Septiembre 2017</a:t>
            </a:r>
            <a:endParaRPr lang="es-US" dirty="0"/>
          </a:p>
        </p:txBody>
      </p:sp>
      <p:sp>
        <p:nvSpPr>
          <p:cNvPr id="16" name="Flecha derecha 15"/>
          <p:cNvSpPr/>
          <p:nvPr/>
        </p:nvSpPr>
        <p:spPr>
          <a:xfrm>
            <a:off x="7376160" y="3411597"/>
            <a:ext cx="1962150" cy="8406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rPr>
              <a:t>transmisión</a:t>
            </a:r>
            <a:endParaRPr lang="es-US" sz="2000" dirty="0">
              <a:solidFill>
                <a:schemeClr val="tx1"/>
              </a:solidFill>
            </a:endParaRPr>
          </a:p>
        </p:txBody>
      </p:sp>
      <p:sp>
        <p:nvSpPr>
          <p:cNvPr id="17" name="Flecha derecha 16"/>
          <p:cNvSpPr/>
          <p:nvPr/>
        </p:nvSpPr>
        <p:spPr>
          <a:xfrm>
            <a:off x="7376160" y="4728630"/>
            <a:ext cx="1962150" cy="8406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dirty="0" smtClean="0">
                <a:solidFill>
                  <a:schemeClr val="tx1"/>
                </a:solidFill>
              </a:rPr>
              <a:t>pronósticos</a:t>
            </a:r>
            <a:endParaRPr lang="es-US" sz="2000" dirty="0">
              <a:solidFill>
                <a:schemeClr val="tx1"/>
              </a:solidFill>
            </a:endParaRPr>
          </a:p>
        </p:txBody>
      </p:sp>
      <p:sp>
        <p:nvSpPr>
          <p:cNvPr id="18" name="CuadroTexto 17"/>
          <p:cNvSpPr txBox="1"/>
          <p:nvPr/>
        </p:nvSpPr>
        <p:spPr>
          <a:xfrm>
            <a:off x="9712681" y="2101741"/>
            <a:ext cx="2016404" cy="707886"/>
          </a:xfrm>
          <a:prstGeom prst="rect">
            <a:avLst/>
          </a:prstGeom>
          <a:noFill/>
        </p:spPr>
        <p:txBody>
          <a:bodyPr wrap="square" rtlCol="0">
            <a:spAutoFit/>
          </a:bodyPr>
          <a:lstStyle/>
          <a:p>
            <a:r>
              <a:rPr lang="es-US" sz="4000" dirty="0" smtClean="0"/>
              <a:t>WIGOS</a:t>
            </a:r>
            <a:endParaRPr lang="es-US" sz="4000" dirty="0"/>
          </a:p>
        </p:txBody>
      </p:sp>
      <p:sp>
        <p:nvSpPr>
          <p:cNvPr id="19" name="CuadroTexto 18"/>
          <p:cNvSpPr txBox="1"/>
          <p:nvPr/>
        </p:nvSpPr>
        <p:spPr>
          <a:xfrm>
            <a:off x="9975571" y="3492728"/>
            <a:ext cx="2016404" cy="707886"/>
          </a:xfrm>
          <a:prstGeom prst="rect">
            <a:avLst/>
          </a:prstGeom>
          <a:noFill/>
        </p:spPr>
        <p:txBody>
          <a:bodyPr wrap="square" rtlCol="0">
            <a:spAutoFit/>
          </a:bodyPr>
          <a:lstStyle/>
          <a:p>
            <a:r>
              <a:rPr lang="es-US" sz="4000" dirty="0" smtClean="0"/>
              <a:t>WIS</a:t>
            </a:r>
            <a:endParaRPr lang="es-US" sz="4000" dirty="0"/>
          </a:p>
        </p:txBody>
      </p:sp>
      <p:sp>
        <p:nvSpPr>
          <p:cNvPr id="20" name="CuadroTexto 19"/>
          <p:cNvSpPr txBox="1"/>
          <p:nvPr/>
        </p:nvSpPr>
        <p:spPr>
          <a:xfrm>
            <a:off x="9712681" y="4861417"/>
            <a:ext cx="2016404" cy="707886"/>
          </a:xfrm>
          <a:prstGeom prst="rect">
            <a:avLst/>
          </a:prstGeom>
          <a:noFill/>
        </p:spPr>
        <p:txBody>
          <a:bodyPr wrap="square" rtlCol="0">
            <a:spAutoFit/>
          </a:bodyPr>
          <a:lstStyle/>
          <a:p>
            <a:r>
              <a:rPr lang="es-US" sz="4000" dirty="0" smtClean="0"/>
              <a:t>S-GDPFS</a:t>
            </a:r>
            <a:endParaRPr lang="es-US" sz="4000" dirty="0"/>
          </a:p>
        </p:txBody>
      </p:sp>
      <p:sp>
        <p:nvSpPr>
          <p:cNvPr id="21" name="CuadroTexto 20"/>
          <p:cNvSpPr txBox="1"/>
          <p:nvPr/>
        </p:nvSpPr>
        <p:spPr>
          <a:xfrm>
            <a:off x="245745" y="5455356"/>
            <a:ext cx="1343025" cy="553998"/>
          </a:xfrm>
          <a:prstGeom prst="rect">
            <a:avLst/>
          </a:prstGeom>
          <a:noFill/>
        </p:spPr>
        <p:txBody>
          <a:bodyPr wrap="square" rtlCol="0">
            <a:spAutoFit/>
          </a:bodyPr>
          <a:lstStyle/>
          <a:p>
            <a:r>
              <a:rPr lang="es-US" sz="3000" dirty="0" smtClean="0"/>
              <a:t>2013</a:t>
            </a:r>
            <a:endParaRPr lang="es-US" sz="3000" dirty="0"/>
          </a:p>
        </p:txBody>
      </p:sp>
      <p:sp>
        <p:nvSpPr>
          <p:cNvPr id="22" name="CuadroTexto 21"/>
          <p:cNvSpPr txBox="1"/>
          <p:nvPr/>
        </p:nvSpPr>
        <p:spPr>
          <a:xfrm>
            <a:off x="9712681" y="5732355"/>
            <a:ext cx="1848345" cy="553998"/>
          </a:xfrm>
          <a:prstGeom prst="rect">
            <a:avLst/>
          </a:prstGeom>
          <a:noFill/>
        </p:spPr>
        <p:txBody>
          <a:bodyPr wrap="square" rtlCol="0">
            <a:spAutoFit/>
          </a:bodyPr>
          <a:lstStyle/>
          <a:p>
            <a:r>
              <a:rPr lang="es-US" sz="3000" dirty="0" smtClean="0"/>
              <a:t>2019 </a:t>
            </a:r>
            <a:r>
              <a:rPr lang="es-US" sz="3000" dirty="0" smtClean="0">
                <a:sym typeface="Wingdings" panose="05000000000000000000" pitchFamily="2" charset="2"/>
              </a:rPr>
              <a:t></a:t>
            </a:r>
            <a:endParaRPr lang="es-US" sz="3000" dirty="0"/>
          </a:p>
        </p:txBody>
      </p:sp>
    </p:spTree>
    <p:extLst>
      <p:ext uri="{BB962C8B-B14F-4D97-AF65-F5344CB8AC3E}">
        <p14:creationId xmlns:p14="http://schemas.microsoft.com/office/powerpoint/2010/main" val="191852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5280" y="227965"/>
            <a:ext cx="11231880" cy="1325563"/>
          </a:xfrm>
        </p:spPr>
        <p:txBody>
          <a:bodyPr/>
          <a:lstStyle/>
          <a:p>
            <a:r>
              <a:rPr lang="es-US" dirty="0" smtClean="0"/>
              <a:t>WIGOS: WMO </a:t>
            </a:r>
            <a:r>
              <a:rPr lang="es-US" dirty="0" err="1" smtClean="0"/>
              <a:t>Integrated</a:t>
            </a:r>
            <a:r>
              <a:rPr lang="es-US" dirty="0" smtClean="0"/>
              <a:t> global </a:t>
            </a:r>
            <a:r>
              <a:rPr lang="es-US" dirty="0" err="1" smtClean="0"/>
              <a:t>observing</a:t>
            </a:r>
            <a:r>
              <a:rPr lang="es-US" dirty="0" smtClean="0"/>
              <a:t> </a:t>
            </a:r>
            <a:r>
              <a:rPr lang="es-US" dirty="0" err="1" smtClean="0"/>
              <a:t>system</a:t>
            </a:r>
            <a:endParaRPr lang="es-US" dirty="0"/>
          </a:p>
        </p:txBody>
      </p:sp>
      <p:sp>
        <p:nvSpPr>
          <p:cNvPr id="3" name="Marcador de contenido 2"/>
          <p:cNvSpPr>
            <a:spLocks noGrp="1"/>
          </p:cNvSpPr>
          <p:nvPr>
            <p:ph idx="1"/>
          </p:nvPr>
        </p:nvSpPr>
        <p:spPr>
          <a:xfrm>
            <a:off x="742950" y="1553528"/>
            <a:ext cx="10702290" cy="1420495"/>
          </a:xfrm>
        </p:spPr>
        <p:txBody>
          <a:bodyPr/>
          <a:lstStyle/>
          <a:p>
            <a:r>
              <a:rPr lang="fr-CH" dirty="0"/>
              <a:t>Un </a:t>
            </a:r>
            <a:r>
              <a:rPr lang="fr-CH" dirty="0" err="1"/>
              <a:t>marco</a:t>
            </a:r>
            <a:r>
              <a:rPr lang="fr-CH" dirty="0"/>
              <a:t> para </a:t>
            </a:r>
            <a:r>
              <a:rPr lang="fr-CH" dirty="0" err="1"/>
              <a:t>integrar</a:t>
            </a:r>
            <a:r>
              <a:rPr lang="fr-CH" dirty="0"/>
              <a:t> </a:t>
            </a:r>
            <a:r>
              <a:rPr lang="fr-CH" dirty="0" err="1"/>
              <a:t>todos</a:t>
            </a:r>
            <a:r>
              <a:rPr lang="fr-CH" dirty="0"/>
              <a:t> los </a:t>
            </a:r>
            <a:r>
              <a:rPr lang="fr-CH" dirty="0" err="1"/>
              <a:t>sistemas</a:t>
            </a:r>
            <a:r>
              <a:rPr lang="fr-CH" dirty="0"/>
              <a:t> de </a:t>
            </a:r>
            <a:r>
              <a:rPr lang="fr-CH" dirty="0" err="1"/>
              <a:t>observación</a:t>
            </a:r>
            <a:r>
              <a:rPr lang="fr-CH" dirty="0"/>
              <a:t> de la OMM y </a:t>
            </a:r>
            <a:r>
              <a:rPr lang="fr-CH" dirty="0" err="1"/>
              <a:t>contribuciones</a:t>
            </a:r>
            <a:r>
              <a:rPr lang="fr-CH" dirty="0"/>
              <a:t> de la OMM a </a:t>
            </a:r>
            <a:r>
              <a:rPr lang="fr-CH" dirty="0" err="1"/>
              <a:t>sistemas</a:t>
            </a:r>
            <a:r>
              <a:rPr lang="fr-CH" dirty="0"/>
              <a:t> de </a:t>
            </a:r>
            <a:r>
              <a:rPr lang="fr-CH" dirty="0" err="1"/>
              <a:t>observación</a:t>
            </a:r>
            <a:r>
              <a:rPr lang="fr-CH" dirty="0"/>
              <a:t> </a:t>
            </a:r>
            <a:r>
              <a:rPr lang="fr-CH" dirty="0" err="1"/>
              <a:t>copatrocinados</a:t>
            </a:r>
            <a:r>
              <a:rPr lang="fr-CH" dirty="0"/>
              <a:t> </a:t>
            </a:r>
            <a:r>
              <a:rPr lang="fr-CH" dirty="0" err="1"/>
              <a:t>bajo</a:t>
            </a:r>
            <a:r>
              <a:rPr lang="fr-CH" dirty="0"/>
              <a:t> un </a:t>
            </a:r>
            <a:r>
              <a:rPr lang="fr-CH" dirty="0" err="1"/>
              <a:t>marco</a:t>
            </a:r>
            <a:r>
              <a:rPr lang="fr-CH" dirty="0"/>
              <a:t> </a:t>
            </a:r>
            <a:r>
              <a:rPr lang="fr-CH" dirty="0" err="1"/>
              <a:t>común</a:t>
            </a:r>
            <a:r>
              <a:rPr lang="fr-CH" dirty="0"/>
              <a:t> </a:t>
            </a:r>
            <a:r>
              <a:rPr lang="fr-CH" dirty="0" err="1"/>
              <a:t>regulatorio</a:t>
            </a:r>
            <a:r>
              <a:rPr lang="fr-CH" dirty="0"/>
              <a:t> y de </a:t>
            </a:r>
            <a:r>
              <a:rPr lang="fr-CH" dirty="0" err="1"/>
              <a:t>gestión</a:t>
            </a:r>
            <a:endParaRPr lang="es-US" dirty="0"/>
          </a:p>
        </p:txBody>
      </p:sp>
      <p:pic>
        <p:nvPicPr>
          <p:cNvPr id="4" name="image4.jpeg" descr="atmos_observatories"/>
          <p:cNvPicPr>
            <a:picLocks noChangeAspect="1"/>
          </p:cNvPicPr>
          <p:nvPr/>
        </p:nvPicPr>
        <p:blipFill>
          <a:blip r:embed="rId2">
            <a:extLst/>
          </a:blip>
          <a:stretch>
            <a:fillRect/>
          </a:stretch>
        </p:blipFill>
        <p:spPr>
          <a:xfrm>
            <a:off x="3049882" y="4879400"/>
            <a:ext cx="2426993" cy="1676412"/>
          </a:xfrm>
          <a:prstGeom prst="rect">
            <a:avLst/>
          </a:prstGeom>
          <a:ln w="12700">
            <a:miter lim="400000"/>
          </a:ln>
        </p:spPr>
      </p:pic>
      <p:pic>
        <p:nvPicPr>
          <p:cNvPr id="5" name="image5.jpeg" descr="WaterSensor1"/>
          <p:cNvPicPr>
            <a:picLocks noChangeAspect="1"/>
          </p:cNvPicPr>
          <p:nvPr/>
        </p:nvPicPr>
        <p:blipFill>
          <a:blip r:embed="rId3">
            <a:extLst/>
          </a:blip>
          <a:stretch>
            <a:fillRect/>
          </a:stretch>
        </p:blipFill>
        <p:spPr>
          <a:xfrm>
            <a:off x="8128698" y="4679127"/>
            <a:ext cx="2514613" cy="1676400"/>
          </a:xfrm>
          <a:prstGeom prst="rect">
            <a:avLst/>
          </a:prstGeom>
          <a:ln w="12700">
            <a:miter lim="400000"/>
          </a:ln>
        </p:spPr>
      </p:pic>
      <p:pic>
        <p:nvPicPr>
          <p:cNvPr id="6" name="image6.jpeg" descr="156"/>
          <p:cNvPicPr>
            <a:picLocks noChangeAspect="1"/>
          </p:cNvPicPr>
          <p:nvPr/>
        </p:nvPicPr>
        <p:blipFill>
          <a:blip r:embed="rId4">
            <a:extLst/>
          </a:blip>
          <a:stretch>
            <a:fillRect/>
          </a:stretch>
        </p:blipFill>
        <p:spPr>
          <a:xfrm>
            <a:off x="6351168" y="2879091"/>
            <a:ext cx="2484450" cy="1651000"/>
          </a:xfrm>
          <a:prstGeom prst="rect">
            <a:avLst/>
          </a:prstGeom>
          <a:ln w="12700">
            <a:miter lim="400000"/>
          </a:ln>
        </p:spPr>
      </p:pic>
      <p:pic>
        <p:nvPicPr>
          <p:cNvPr id="7" name="image7.jpeg" descr="GOS-fullsize"/>
          <p:cNvPicPr>
            <a:picLocks noChangeAspect="1"/>
          </p:cNvPicPr>
          <p:nvPr/>
        </p:nvPicPr>
        <p:blipFill>
          <a:blip r:embed="rId5">
            <a:extLst/>
          </a:blip>
          <a:stretch>
            <a:fillRect/>
          </a:stretch>
        </p:blipFill>
        <p:spPr>
          <a:xfrm>
            <a:off x="544068" y="2869060"/>
            <a:ext cx="2858435" cy="1810067"/>
          </a:xfrm>
          <a:prstGeom prst="rect">
            <a:avLst/>
          </a:prstGeom>
          <a:ln w="12700">
            <a:miter lim="400000"/>
          </a:ln>
        </p:spPr>
      </p:pic>
      <p:sp>
        <p:nvSpPr>
          <p:cNvPr id="8" name="CuadroTexto 7"/>
          <p:cNvSpPr txBox="1"/>
          <p:nvPr/>
        </p:nvSpPr>
        <p:spPr>
          <a:xfrm>
            <a:off x="3516665" y="3120390"/>
            <a:ext cx="2720341" cy="1077218"/>
          </a:xfrm>
          <a:prstGeom prst="rect">
            <a:avLst/>
          </a:prstGeom>
          <a:noFill/>
        </p:spPr>
        <p:txBody>
          <a:bodyPr wrap="square" rtlCol="0">
            <a:spAutoFit/>
          </a:bodyPr>
          <a:lstStyle/>
          <a:p>
            <a:r>
              <a:rPr lang="es-US" sz="3200" dirty="0" smtClean="0"/>
              <a:t>Mar, aire y su composición</a:t>
            </a:r>
            <a:endParaRPr lang="es-US" sz="3200" dirty="0"/>
          </a:p>
        </p:txBody>
      </p:sp>
      <p:sp>
        <p:nvSpPr>
          <p:cNvPr id="9" name="CuadroTexto 8"/>
          <p:cNvSpPr txBox="1"/>
          <p:nvPr/>
        </p:nvSpPr>
        <p:spPr>
          <a:xfrm>
            <a:off x="6094095" y="5383530"/>
            <a:ext cx="1895475" cy="369332"/>
          </a:xfrm>
          <a:prstGeom prst="rect">
            <a:avLst/>
          </a:prstGeom>
          <a:noFill/>
        </p:spPr>
        <p:txBody>
          <a:bodyPr wrap="square" rtlCol="0">
            <a:spAutoFit/>
          </a:bodyPr>
          <a:lstStyle/>
          <a:p>
            <a:endParaRPr lang="es-US" dirty="0"/>
          </a:p>
        </p:txBody>
      </p:sp>
      <p:sp>
        <p:nvSpPr>
          <p:cNvPr id="10" name="CuadroTexto 9"/>
          <p:cNvSpPr txBox="1"/>
          <p:nvPr/>
        </p:nvSpPr>
        <p:spPr>
          <a:xfrm>
            <a:off x="5798883" y="4879400"/>
            <a:ext cx="2720341" cy="1077218"/>
          </a:xfrm>
          <a:prstGeom prst="rect">
            <a:avLst/>
          </a:prstGeom>
          <a:noFill/>
        </p:spPr>
        <p:txBody>
          <a:bodyPr wrap="square" rtlCol="0">
            <a:spAutoFit/>
          </a:bodyPr>
          <a:lstStyle/>
          <a:p>
            <a:r>
              <a:rPr lang="es-US" sz="3200" dirty="0" err="1" smtClean="0"/>
              <a:t>Criósfera</a:t>
            </a:r>
            <a:r>
              <a:rPr lang="es-US" sz="3200" dirty="0" smtClean="0"/>
              <a:t> y aguas dulces</a:t>
            </a:r>
            <a:endParaRPr lang="es-US" sz="3200" dirty="0"/>
          </a:p>
        </p:txBody>
      </p:sp>
    </p:spTree>
    <p:extLst>
      <p:ext uri="{BB962C8B-B14F-4D97-AF65-F5344CB8AC3E}">
        <p14:creationId xmlns:p14="http://schemas.microsoft.com/office/powerpoint/2010/main" val="3524757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5820" y="193675"/>
            <a:ext cx="10507980" cy="937895"/>
          </a:xfrm>
        </p:spPr>
        <p:txBody>
          <a:bodyPr/>
          <a:lstStyle/>
          <a:p>
            <a:r>
              <a:rPr lang="es-US" dirty="0" smtClean="0"/>
              <a:t>WIS: WMO </a:t>
            </a:r>
            <a:r>
              <a:rPr lang="es-US" dirty="0" err="1" smtClean="0"/>
              <a:t>information</a:t>
            </a:r>
            <a:r>
              <a:rPr lang="es-US" dirty="0" smtClean="0"/>
              <a:t> </a:t>
            </a:r>
            <a:r>
              <a:rPr lang="es-US" dirty="0" err="1" smtClean="0"/>
              <a:t>system</a:t>
            </a:r>
            <a:endParaRPr lang="es-US" dirty="0"/>
          </a:p>
        </p:txBody>
      </p:sp>
      <p:sp>
        <p:nvSpPr>
          <p:cNvPr id="3" name="Marcador de contenido 2"/>
          <p:cNvSpPr>
            <a:spLocks noGrp="1"/>
          </p:cNvSpPr>
          <p:nvPr>
            <p:ph idx="1"/>
          </p:nvPr>
        </p:nvSpPr>
        <p:spPr>
          <a:xfrm>
            <a:off x="0" y="1586866"/>
            <a:ext cx="2914575" cy="4351338"/>
          </a:xfrm>
        </p:spPr>
        <p:txBody>
          <a:bodyPr>
            <a:normAutofit/>
          </a:bodyPr>
          <a:lstStyle/>
          <a:p>
            <a:pPr marL="0" indent="0">
              <a:buNone/>
            </a:pPr>
            <a:r>
              <a:rPr lang="es-US" sz="3000" dirty="0" smtClean="0"/>
              <a:t>Infraestructura global para la colección y el intercambio de datos y productos meteorológicos</a:t>
            </a:r>
            <a:r>
              <a:rPr lang="es-US" dirty="0" smtClean="0"/>
              <a:t>.</a:t>
            </a:r>
            <a:endParaRPr lang="es-US" dirty="0"/>
          </a:p>
        </p:txBody>
      </p:sp>
      <p:pic>
        <p:nvPicPr>
          <p:cNvPr id="4" name="Imagen 3"/>
          <p:cNvPicPr>
            <a:picLocks noChangeAspect="1"/>
          </p:cNvPicPr>
          <p:nvPr/>
        </p:nvPicPr>
        <p:blipFill>
          <a:blip r:embed="rId3"/>
          <a:stretch>
            <a:fillRect/>
          </a:stretch>
        </p:blipFill>
        <p:spPr>
          <a:xfrm>
            <a:off x="2651760" y="1222058"/>
            <a:ext cx="9174405" cy="4870020"/>
          </a:xfrm>
          <a:prstGeom prst="rect">
            <a:avLst/>
          </a:prstGeom>
        </p:spPr>
      </p:pic>
      <p:grpSp>
        <p:nvGrpSpPr>
          <p:cNvPr id="7" name="Grupo 6"/>
          <p:cNvGrpSpPr/>
          <p:nvPr/>
        </p:nvGrpSpPr>
        <p:grpSpPr>
          <a:xfrm>
            <a:off x="8678886" y="193675"/>
            <a:ext cx="3406726" cy="3364000"/>
            <a:chOff x="8678886" y="193675"/>
            <a:chExt cx="3406726" cy="3364000"/>
          </a:xfrm>
        </p:grpSpPr>
        <p:pic>
          <p:nvPicPr>
            <p:cNvPr id="5" name="Imagen 4"/>
            <p:cNvPicPr>
              <a:picLocks noChangeAspect="1"/>
            </p:cNvPicPr>
            <p:nvPr/>
          </p:nvPicPr>
          <p:blipFill>
            <a:blip r:embed="rId4"/>
            <a:stretch>
              <a:fillRect/>
            </a:stretch>
          </p:blipFill>
          <p:spPr>
            <a:xfrm>
              <a:off x="8678887" y="193675"/>
              <a:ext cx="3406725" cy="3364000"/>
            </a:xfrm>
            <a:prstGeom prst="rect">
              <a:avLst/>
            </a:prstGeom>
          </p:spPr>
        </p:pic>
        <p:sp>
          <p:nvSpPr>
            <p:cNvPr id="6" name="Rectángulo 5"/>
            <p:cNvSpPr/>
            <p:nvPr/>
          </p:nvSpPr>
          <p:spPr>
            <a:xfrm>
              <a:off x="8678886" y="3280409"/>
              <a:ext cx="1288073" cy="2772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8" name="Elipse 7"/>
          <p:cNvSpPr/>
          <p:nvPr/>
        </p:nvSpPr>
        <p:spPr>
          <a:xfrm>
            <a:off x="3646170" y="3669030"/>
            <a:ext cx="2457450" cy="47952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9" name="Elipse 8"/>
          <p:cNvSpPr/>
          <p:nvPr/>
        </p:nvSpPr>
        <p:spPr>
          <a:xfrm>
            <a:off x="7181737" y="5269230"/>
            <a:ext cx="2785222" cy="49476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305934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9630" y="116997"/>
            <a:ext cx="10515600" cy="1325563"/>
          </a:xfrm>
        </p:spPr>
        <p:txBody>
          <a:bodyPr/>
          <a:lstStyle/>
          <a:p>
            <a:r>
              <a:rPr lang="es-US" dirty="0" smtClean="0"/>
              <a:t>SGDPFS: </a:t>
            </a:r>
            <a:r>
              <a:rPr lang="es-US" dirty="0" err="1" smtClean="0"/>
              <a:t>Seamless</a:t>
            </a:r>
            <a:r>
              <a:rPr lang="es-US" dirty="0" smtClean="0"/>
              <a:t> Global Data </a:t>
            </a:r>
            <a:r>
              <a:rPr lang="es-US" dirty="0" err="1" smtClean="0"/>
              <a:t>Processing</a:t>
            </a:r>
            <a:r>
              <a:rPr lang="es-US" dirty="0" smtClean="0"/>
              <a:t> and </a:t>
            </a:r>
            <a:r>
              <a:rPr lang="es-US" dirty="0" err="1" smtClean="0"/>
              <a:t>Forecasting</a:t>
            </a:r>
            <a:r>
              <a:rPr lang="es-US" dirty="0" smtClean="0"/>
              <a:t> </a:t>
            </a:r>
            <a:r>
              <a:rPr lang="es-US" dirty="0" err="1" smtClean="0"/>
              <a:t>System</a:t>
            </a:r>
            <a:endParaRPr lang="es-US" dirty="0"/>
          </a:p>
        </p:txBody>
      </p:sp>
      <p:sp>
        <p:nvSpPr>
          <p:cNvPr id="3" name="Marcador de contenido 2"/>
          <p:cNvSpPr>
            <a:spLocks noGrp="1"/>
          </p:cNvSpPr>
          <p:nvPr>
            <p:ph idx="1"/>
          </p:nvPr>
        </p:nvSpPr>
        <p:spPr>
          <a:xfrm>
            <a:off x="80010" y="1690688"/>
            <a:ext cx="7006590" cy="4222433"/>
          </a:xfrm>
        </p:spPr>
        <p:txBody>
          <a:bodyPr>
            <a:noAutofit/>
          </a:bodyPr>
          <a:lstStyle/>
          <a:p>
            <a:pPr marL="0" indent="0">
              <a:buNone/>
            </a:pPr>
            <a:r>
              <a:rPr lang="en-CA" sz="2700" i="1" dirty="0" err="1"/>
              <a:t>I</a:t>
            </a:r>
            <a:r>
              <a:rPr lang="en-CA" sz="2700" i="1" dirty="0" err="1" smtClean="0"/>
              <a:t>dentificar</a:t>
            </a:r>
            <a:r>
              <a:rPr lang="en-CA" sz="2700" i="1" dirty="0" smtClean="0"/>
              <a:t> y </a:t>
            </a:r>
            <a:r>
              <a:rPr lang="en-CA" sz="2700" i="1" dirty="0" err="1" smtClean="0"/>
              <a:t>desarrollar</a:t>
            </a:r>
            <a:r>
              <a:rPr lang="en-CA" sz="2700" i="1" dirty="0" smtClean="0"/>
              <a:t> </a:t>
            </a:r>
            <a:r>
              <a:rPr lang="en-CA" sz="2700" i="1" dirty="0" err="1" smtClean="0"/>
              <a:t>nuevas</a:t>
            </a:r>
            <a:r>
              <a:rPr lang="en-CA" sz="2700" i="1" dirty="0" smtClean="0"/>
              <a:t> </a:t>
            </a:r>
            <a:r>
              <a:rPr lang="en-CA" sz="2700" i="1" dirty="0" err="1" smtClean="0"/>
              <a:t>estrategias</a:t>
            </a:r>
            <a:r>
              <a:rPr lang="en-CA" sz="2700" i="1" dirty="0" smtClean="0"/>
              <a:t> </a:t>
            </a:r>
            <a:r>
              <a:rPr lang="en-CA" sz="2700" i="1" dirty="0" err="1" smtClean="0"/>
              <a:t>anticipando</a:t>
            </a:r>
            <a:r>
              <a:rPr lang="en-CA" sz="2700" i="1" dirty="0" smtClean="0"/>
              <a:t> las </a:t>
            </a:r>
            <a:r>
              <a:rPr lang="en-CA" sz="2700" i="1" dirty="0" err="1" smtClean="0"/>
              <a:t>tecnologías</a:t>
            </a:r>
            <a:r>
              <a:rPr lang="en-CA" sz="2700" i="1" dirty="0" smtClean="0"/>
              <a:t> </a:t>
            </a:r>
            <a:r>
              <a:rPr lang="en-CA" sz="2700" i="1" dirty="0" err="1" smtClean="0"/>
              <a:t>emergentes</a:t>
            </a:r>
            <a:r>
              <a:rPr lang="en-CA" sz="2700" i="1" dirty="0" smtClean="0"/>
              <a:t>, </a:t>
            </a:r>
            <a:r>
              <a:rPr lang="en-CA" sz="2700" i="1" dirty="0" err="1" smtClean="0"/>
              <a:t>contribuyendo</a:t>
            </a:r>
            <a:r>
              <a:rPr lang="en-CA" sz="2700" i="1" dirty="0" smtClean="0"/>
              <a:t> a </a:t>
            </a:r>
            <a:r>
              <a:rPr lang="en-CA" sz="2700" i="1" dirty="0" err="1" smtClean="0"/>
              <a:t>definir</a:t>
            </a:r>
            <a:r>
              <a:rPr lang="en-CA" sz="2700" i="1" dirty="0" smtClean="0"/>
              <a:t> </a:t>
            </a:r>
            <a:r>
              <a:rPr lang="en-CA" sz="2700" b="1" i="1" dirty="0" err="1" smtClean="0">
                <a:solidFill>
                  <a:srgbClr val="FF0000"/>
                </a:solidFill>
              </a:rPr>
              <a:t>nuevos</a:t>
            </a:r>
            <a:r>
              <a:rPr lang="en-CA" sz="2700" b="1" i="1" dirty="0" smtClean="0">
                <a:solidFill>
                  <a:srgbClr val="FF0000"/>
                </a:solidFill>
              </a:rPr>
              <a:t> roles para </a:t>
            </a:r>
            <a:r>
              <a:rPr lang="en-CA" sz="2700" b="1" i="1" dirty="0" err="1" smtClean="0">
                <a:solidFill>
                  <a:srgbClr val="FF0000"/>
                </a:solidFill>
              </a:rPr>
              <a:t>meteorólogos</a:t>
            </a:r>
            <a:r>
              <a:rPr lang="en-CA" sz="2700" b="1" i="1" dirty="0" smtClean="0">
                <a:solidFill>
                  <a:srgbClr val="FF0000"/>
                </a:solidFill>
              </a:rPr>
              <a:t> e </a:t>
            </a:r>
            <a:r>
              <a:rPr lang="en-CA" sz="2700" b="1" i="1" dirty="0" err="1" smtClean="0">
                <a:solidFill>
                  <a:srgbClr val="FF0000"/>
                </a:solidFill>
              </a:rPr>
              <a:t>hidrólogos</a:t>
            </a:r>
            <a:r>
              <a:rPr lang="en-CA" sz="2700" b="1" i="1" dirty="0" smtClean="0">
                <a:solidFill>
                  <a:srgbClr val="FF0000"/>
                </a:solidFill>
              </a:rPr>
              <a:t> </a:t>
            </a:r>
            <a:r>
              <a:rPr lang="en-CA" sz="2700" i="1" dirty="0" smtClean="0"/>
              <a:t>y </a:t>
            </a:r>
            <a:r>
              <a:rPr lang="en-CA" sz="2700" i="1" dirty="0" err="1" smtClean="0"/>
              <a:t>así</a:t>
            </a:r>
            <a:r>
              <a:rPr lang="en-CA" sz="2700" i="1" dirty="0" smtClean="0"/>
              <a:t> </a:t>
            </a:r>
            <a:r>
              <a:rPr lang="en-CA" sz="2700" i="1" dirty="0" err="1" smtClean="0"/>
              <a:t>optimizar</a:t>
            </a:r>
            <a:r>
              <a:rPr lang="en-CA" sz="2700" i="1" dirty="0" smtClean="0"/>
              <a:t> la “</a:t>
            </a:r>
            <a:r>
              <a:rPr lang="en-CA" sz="2700" i="1" dirty="0" err="1" smtClean="0"/>
              <a:t>mezcla</a:t>
            </a:r>
            <a:r>
              <a:rPr lang="en-CA" sz="2700" i="1" dirty="0" smtClean="0"/>
              <a:t> entre </a:t>
            </a:r>
            <a:r>
              <a:rPr lang="en-CA" sz="2700" i="1" dirty="0" err="1" smtClean="0"/>
              <a:t>producción</a:t>
            </a:r>
            <a:r>
              <a:rPr lang="en-CA" sz="2700" i="1" dirty="0" smtClean="0"/>
              <a:t> </a:t>
            </a:r>
            <a:r>
              <a:rPr lang="en-CA" sz="2700" i="1" dirty="0" err="1" smtClean="0"/>
              <a:t>humana</a:t>
            </a:r>
            <a:r>
              <a:rPr lang="en-CA" sz="2700" i="1" dirty="0" smtClean="0"/>
              <a:t> y </a:t>
            </a:r>
            <a:r>
              <a:rPr lang="en-CA" sz="2700" i="1" dirty="0" err="1" smtClean="0"/>
              <a:t>automática</a:t>
            </a:r>
            <a:r>
              <a:rPr lang="en-CA" sz="2700" i="1" dirty="0" smtClean="0"/>
              <a:t>” </a:t>
            </a:r>
            <a:r>
              <a:rPr lang="en-CA" sz="2700" i="1" dirty="0" err="1" smtClean="0"/>
              <a:t>yendo</a:t>
            </a:r>
            <a:r>
              <a:rPr lang="en-CA" sz="2700" i="1" dirty="0" smtClean="0"/>
              <a:t> mas </a:t>
            </a:r>
            <a:r>
              <a:rPr lang="en-CA" sz="2700" i="1" dirty="0" err="1" smtClean="0"/>
              <a:t>profundo</a:t>
            </a:r>
            <a:r>
              <a:rPr lang="en-CA" sz="2700" i="1" dirty="0" smtClean="0"/>
              <a:t> para </a:t>
            </a:r>
            <a:r>
              <a:rPr lang="en-CA" sz="2700" b="1" i="1" dirty="0" err="1" smtClean="0">
                <a:solidFill>
                  <a:srgbClr val="FF0000"/>
                </a:solidFill>
              </a:rPr>
              <a:t>extraer</a:t>
            </a:r>
            <a:r>
              <a:rPr lang="en-CA" sz="2700" b="1" i="1" dirty="0" smtClean="0">
                <a:solidFill>
                  <a:srgbClr val="FF0000"/>
                </a:solidFill>
              </a:rPr>
              <a:t> </a:t>
            </a:r>
            <a:r>
              <a:rPr lang="en-CA" sz="2700" b="1" i="1" dirty="0" err="1" smtClean="0">
                <a:solidFill>
                  <a:srgbClr val="FF0000"/>
                </a:solidFill>
              </a:rPr>
              <a:t>más</a:t>
            </a:r>
            <a:r>
              <a:rPr lang="en-CA" sz="2700" b="1" i="1" dirty="0" smtClean="0">
                <a:solidFill>
                  <a:srgbClr val="FF0000"/>
                </a:solidFill>
              </a:rPr>
              <a:t> </a:t>
            </a:r>
            <a:r>
              <a:rPr lang="en-CA" sz="2700" b="1" i="1" dirty="0" err="1" smtClean="0">
                <a:solidFill>
                  <a:srgbClr val="FF0000"/>
                </a:solidFill>
              </a:rPr>
              <a:t>información</a:t>
            </a:r>
            <a:r>
              <a:rPr lang="en-CA" sz="2700" b="1" i="1" dirty="0" smtClean="0">
                <a:solidFill>
                  <a:srgbClr val="FF0000"/>
                </a:solidFill>
              </a:rPr>
              <a:t> </a:t>
            </a:r>
            <a:r>
              <a:rPr lang="en-CA" sz="2700" b="1" i="1" dirty="0" err="1" smtClean="0">
                <a:solidFill>
                  <a:srgbClr val="FF0000"/>
                </a:solidFill>
              </a:rPr>
              <a:t>relevante</a:t>
            </a:r>
            <a:r>
              <a:rPr lang="en-CA" sz="2700" i="1" dirty="0" smtClean="0"/>
              <a:t> a </a:t>
            </a:r>
            <a:r>
              <a:rPr lang="en-CA" sz="2700" i="1" dirty="0" err="1" smtClean="0"/>
              <a:t>partir</a:t>
            </a:r>
            <a:r>
              <a:rPr lang="en-CA" sz="2700" i="1" dirty="0" smtClean="0"/>
              <a:t> de la </a:t>
            </a:r>
            <a:r>
              <a:rPr lang="en-CA" sz="2700" i="1" dirty="0" err="1" smtClean="0"/>
              <a:t>diversidad</a:t>
            </a:r>
            <a:r>
              <a:rPr lang="en-CA" sz="2700" i="1" dirty="0" smtClean="0"/>
              <a:t> de </a:t>
            </a:r>
            <a:r>
              <a:rPr lang="en-CA" sz="2700" i="1" dirty="0" err="1" smtClean="0"/>
              <a:t>modelos</a:t>
            </a:r>
            <a:r>
              <a:rPr lang="en-CA" sz="2700" i="1" dirty="0" smtClean="0"/>
              <a:t> y </a:t>
            </a:r>
            <a:r>
              <a:rPr lang="en-CA" sz="2700" i="1" dirty="0" err="1" smtClean="0"/>
              <a:t>datos</a:t>
            </a:r>
            <a:r>
              <a:rPr lang="en-CA" sz="2700" i="1" dirty="0" smtClean="0"/>
              <a:t> </a:t>
            </a:r>
            <a:r>
              <a:rPr lang="en-CA" sz="2700" i="1" dirty="0" err="1" smtClean="0"/>
              <a:t>existente</a:t>
            </a:r>
            <a:r>
              <a:rPr lang="en-CA" sz="2700" i="1" dirty="0" smtClean="0"/>
              <a:t>, </a:t>
            </a:r>
            <a:r>
              <a:rPr lang="en-CA" sz="2700" b="1" i="1" dirty="0" err="1" smtClean="0">
                <a:solidFill>
                  <a:srgbClr val="FF0000"/>
                </a:solidFill>
              </a:rPr>
              <a:t>compartiendo</a:t>
            </a:r>
            <a:r>
              <a:rPr lang="en-CA" sz="2700" i="1" dirty="0" smtClean="0"/>
              <a:t> con el </a:t>
            </a:r>
            <a:r>
              <a:rPr lang="en-CA" sz="2700" i="1" dirty="0" err="1" smtClean="0"/>
              <a:t>mundo</a:t>
            </a:r>
            <a:r>
              <a:rPr lang="en-CA" sz="2700" i="1" dirty="0" smtClean="0"/>
              <a:t> </a:t>
            </a:r>
            <a:r>
              <a:rPr lang="en-CA" sz="2700" i="1" dirty="0" err="1" smtClean="0"/>
              <a:t>amplio</a:t>
            </a:r>
            <a:r>
              <a:rPr lang="en-CA" sz="2700" i="1" dirty="0" smtClean="0"/>
              <a:t> de la </a:t>
            </a:r>
            <a:r>
              <a:rPr lang="en-CA" sz="2700" b="1" i="1" dirty="0" smtClean="0">
                <a:solidFill>
                  <a:srgbClr val="FF0000"/>
                </a:solidFill>
              </a:rPr>
              <a:t>academia</a:t>
            </a:r>
            <a:r>
              <a:rPr lang="en-CA" sz="2700" i="1" dirty="0" smtClean="0">
                <a:solidFill>
                  <a:srgbClr val="FF0000"/>
                </a:solidFill>
              </a:rPr>
              <a:t> </a:t>
            </a:r>
            <a:r>
              <a:rPr lang="en-CA" sz="2700" i="1" dirty="0" smtClean="0"/>
              <a:t>y el </a:t>
            </a:r>
            <a:r>
              <a:rPr lang="en-CA" sz="2700" b="1" i="1" dirty="0" smtClean="0">
                <a:solidFill>
                  <a:srgbClr val="FF0000"/>
                </a:solidFill>
              </a:rPr>
              <a:t>sector </a:t>
            </a:r>
            <a:r>
              <a:rPr lang="en-CA" sz="2700" b="1" i="1" dirty="0" err="1" smtClean="0">
                <a:solidFill>
                  <a:srgbClr val="FF0000"/>
                </a:solidFill>
              </a:rPr>
              <a:t>privado</a:t>
            </a:r>
            <a:r>
              <a:rPr lang="en-CA" sz="2700" i="1" dirty="0" smtClean="0"/>
              <a:t>, </a:t>
            </a:r>
            <a:r>
              <a:rPr lang="en-CA" sz="2700" i="1" dirty="0" err="1" smtClean="0"/>
              <a:t>reconociendo</a:t>
            </a:r>
            <a:r>
              <a:rPr lang="en-CA" sz="2700" i="1" dirty="0" smtClean="0"/>
              <a:t> y </a:t>
            </a:r>
            <a:r>
              <a:rPr lang="en-CA" sz="2700" i="1" dirty="0" err="1" smtClean="0"/>
              <a:t>expandiendo</a:t>
            </a:r>
            <a:r>
              <a:rPr lang="en-CA" sz="2700" i="1" dirty="0" smtClean="0"/>
              <a:t> las </a:t>
            </a:r>
            <a:r>
              <a:rPr lang="en-CA" sz="2700" i="1" dirty="0" err="1" smtClean="0"/>
              <a:t>actuales</a:t>
            </a:r>
            <a:r>
              <a:rPr lang="en-CA" sz="2700" i="1" dirty="0" smtClean="0"/>
              <a:t> </a:t>
            </a:r>
            <a:r>
              <a:rPr lang="en-CA" sz="2700" i="1" dirty="0" err="1" smtClean="0"/>
              <a:t>capacidades</a:t>
            </a:r>
            <a:r>
              <a:rPr lang="en-CA" sz="2700" i="1" dirty="0" smtClean="0"/>
              <a:t> de </a:t>
            </a:r>
            <a:r>
              <a:rPr lang="en-CA" sz="2700" i="1" dirty="0" err="1" smtClean="0"/>
              <a:t>los</a:t>
            </a:r>
            <a:r>
              <a:rPr lang="en-CA" sz="2700" i="1" dirty="0" smtClean="0"/>
              <a:t> SMHNs…</a:t>
            </a:r>
            <a:endParaRPr lang="es-US" sz="2700" i="1" dirty="0"/>
          </a:p>
        </p:txBody>
      </p:sp>
      <p:pic>
        <p:nvPicPr>
          <p:cNvPr id="4" name="Picture 31"/>
          <p:cNvPicPr/>
          <p:nvPr/>
        </p:nvPicPr>
        <p:blipFill>
          <a:blip r:embed="rId3"/>
          <a:stretch>
            <a:fillRect/>
          </a:stretch>
        </p:blipFill>
        <p:spPr>
          <a:xfrm>
            <a:off x="6991350" y="1027906"/>
            <a:ext cx="5120640" cy="4637088"/>
          </a:xfrm>
          <a:prstGeom prst="rect">
            <a:avLst/>
          </a:prstGeom>
        </p:spPr>
      </p:pic>
      <p:sp>
        <p:nvSpPr>
          <p:cNvPr id="5" name="CuadroTexto 4"/>
          <p:cNvSpPr txBox="1"/>
          <p:nvPr/>
        </p:nvSpPr>
        <p:spPr>
          <a:xfrm>
            <a:off x="2205990" y="6534834"/>
            <a:ext cx="7040880" cy="369332"/>
          </a:xfrm>
          <a:prstGeom prst="rect">
            <a:avLst/>
          </a:prstGeom>
          <a:noFill/>
        </p:spPr>
        <p:txBody>
          <a:bodyPr wrap="square" rtlCol="0">
            <a:spAutoFit/>
          </a:bodyPr>
          <a:lstStyle/>
          <a:p>
            <a:r>
              <a:rPr lang="es-US" dirty="0" smtClean="0"/>
              <a:t>Tomado de </a:t>
            </a:r>
            <a:r>
              <a:rPr lang="en-GB" dirty="0"/>
              <a:t>SEAMLESS GDPFS IMPLEMENTATION </a:t>
            </a:r>
            <a:r>
              <a:rPr lang="en-GB" dirty="0" smtClean="0"/>
              <a:t>PLAN – WMO EC 2017.</a:t>
            </a:r>
            <a:endParaRPr lang="es-US" dirty="0"/>
          </a:p>
        </p:txBody>
      </p:sp>
    </p:spTree>
    <p:extLst>
      <p:ext uri="{BB962C8B-B14F-4D97-AF65-F5344CB8AC3E}">
        <p14:creationId xmlns:p14="http://schemas.microsoft.com/office/powerpoint/2010/main" val="264913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70815"/>
            <a:ext cx="10515600" cy="766445"/>
          </a:xfrm>
        </p:spPr>
        <p:txBody>
          <a:bodyPr/>
          <a:lstStyle/>
          <a:p>
            <a:r>
              <a:rPr lang="es-US" dirty="0" smtClean="0"/>
              <a:t>Pronósticos basados en impactos</a:t>
            </a:r>
            <a:endParaRPr lang="es-US" dirty="0"/>
          </a:p>
        </p:txBody>
      </p:sp>
      <p:pic>
        <p:nvPicPr>
          <p:cNvPr id="6" name="Imagen 5"/>
          <p:cNvPicPr>
            <a:picLocks noChangeAspect="1"/>
          </p:cNvPicPr>
          <p:nvPr/>
        </p:nvPicPr>
        <p:blipFill>
          <a:blip r:embed="rId2"/>
          <a:stretch>
            <a:fillRect/>
          </a:stretch>
        </p:blipFill>
        <p:spPr>
          <a:xfrm>
            <a:off x="2096159" y="1028700"/>
            <a:ext cx="7999681" cy="5234940"/>
          </a:xfrm>
          <a:prstGeom prst="rect">
            <a:avLst/>
          </a:prstGeom>
        </p:spPr>
      </p:pic>
    </p:spTree>
    <p:extLst>
      <p:ext uri="{BB962C8B-B14F-4D97-AF65-F5344CB8AC3E}">
        <p14:creationId xmlns:p14="http://schemas.microsoft.com/office/powerpoint/2010/main" val="2972686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878196"/>
          </a:xfrm>
        </p:spPr>
        <p:txBody>
          <a:bodyPr>
            <a:normAutofit fontScale="90000"/>
          </a:bodyPr>
          <a:lstStyle/>
          <a:p>
            <a:r>
              <a:rPr lang="es-US" dirty="0" err="1" smtClean="0"/>
              <a:t>Seamless</a:t>
            </a:r>
            <a:r>
              <a:rPr lang="es-US" dirty="0" smtClean="0"/>
              <a:t>: entre tiempo y clima. El Marco Global para los Servicios Climáticos</a:t>
            </a:r>
            <a:endParaRPr lang="es-US" dirty="0"/>
          </a:p>
        </p:txBody>
      </p:sp>
      <p:sp>
        <p:nvSpPr>
          <p:cNvPr id="3" name="Marcador de contenido 2"/>
          <p:cNvSpPr>
            <a:spLocks noGrp="1"/>
          </p:cNvSpPr>
          <p:nvPr>
            <p:ph idx="1"/>
          </p:nvPr>
        </p:nvSpPr>
        <p:spPr>
          <a:xfrm>
            <a:off x="838200" y="3322101"/>
            <a:ext cx="4516632" cy="2854862"/>
          </a:xfrm>
        </p:spPr>
        <p:txBody>
          <a:bodyPr/>
          <a:lstStyle/>
          <a:p>
            <a:endParaRPr lang="es-US" dirty="0"/>
          </a:p>
        </p:txBody>
      </p:sp>
      <p:pic>
        <p:nvPicPr>
          <p:cNvPr id="4" name="Imagen 3"/>
          <p:cNvPicPr>
            <a:picLocks noChangeAspect="1"/>
          </p:cNvPicPr>
          <p:nvPr/>
        </p:nvPicPr>
        <p:blipFill>
          <a:blip r:embed="rId2"/>
          <a:stretch>
            <a:fillRect/>
          </a:stretch>
        </p:blipFill>
        <p:spPr>
          <a:xfrm>
            <a:off x="0" y="2121518"/>
            <a:ext cx="5742262" cy="3298911"/>
          </a:xfrm>
          <a:prstGeom prst="rect">
            <a:avLst/>
          </a:prstGeom>
        </p:spPr>
      </p:pic>
      <p:pic>
        <p:nvPicPr>
          <p:cNvPr id="5" name="Imagen 4"/>
          <p:cNvPicPr>
            <a:picLocks noChangeAspect="1"/>
          </p:cNvPicPr>
          <p:nvPr/>
        </p:nvPicPr>
        <p:blipFill>
          <a:blip r:embed="rId3"/>
          <a:stretch>
            <a:fillRect/>
          </a:stretch>
        </p:blipFill>
        <p:spPr>
          <a:xfrm>
            <a:off x="5629650" y="1243322"/>
            <a:ext cx="6562350" cy="5584972"/>
          </a:xfrm>
          <a:prstGeom prst="rect">
            <a:avLst/>
          </a:prstGeom>
        </p:spPr>
      </p:pic>
    </p:spTree>
    <p:extLst>
      <p:ext uri="{BB962C8B-B14F-4D97-AF65-F5344CB8AC3E}">
        <p14:creationId xmlns:p14="http://schemas.microsoft.com/office/powerpoint/2010/main" val="409501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2871" y="138147"/>
            <a:ext cx="11629407" cy="894665"/>
          </a:xfrm>
        </p:spPr>
        <p:txBody>
          <a:bodyPr>
            <a:normAutofit/>
          </a:bodyPr>
          <a:lstStyle/>
          <a:p>
            <a:r>
              <a:rPr lang="en-US" b="0" dirty="0" smtClean="0"/>
              <a:t> </a:t>
            </a:r>
            <a:r>
              <a:rPr lang="en-US" dirty="0" smtClean="0"/>
              <a:t>¿Y el </a:t>
            </a:r>
            <a:r>
              <a:rPr lang="en-US" dirty="0" err="1" smtClean="0"/>
              <a:t>rol</a:t>
            </a:r>
            <a:r>
              <a:rPr lang="en-US" dirty="0" smtClean="0"/>
              <a:t> de la </a:t>
            </a:r>
            <a:r>
              <a:rPr lang="en-US" dirty="0" err="1" smtClean="0"/>
              <a:t>ciencia</a:t>
            </a:r>
            <a:r>
              <a:rPr lang="en-US" dirty="0" smtClean="0"/>
              <a:t>?</a:t>
            </a:r>
            <a:endParaRPr lang="es-US" sz="4300" dirty="0"/>
          </a:p>
        </p:txBody>
      </p:sp>
      <p:pic>
        <p:nvPicPr>
          <p:cNvPr id="4" name="Imagen 3"/>
          <p:cNvPicPr>
            <a:picLocks noChangeAspect="1"/>
          </p:cNvPicPr>
          <p:nvPr/>
        </p:nvPicPr>
        <p:blipFill>
          <a:blip r:embed="rId2"/>
          <a:stretch>
            <a:fillRect/>
          </a:stretch>
        </p:blipFill>
        <p:spPr>
          <a:xfrm>
            <a:off x="2384354" y="1032812"/>
            <a:ext cx="9691814" cy="5238922"/>
          </a:xfrm>
          <a:prstGeom prst="rect">
            <a:avLst/>
          </a:prstGeom>
        </p:spPr>
      </p:pic>
      <p:sp>
        <p:nvSpPr>
          <p:cNvPr id="5" name="CuadroTexto 4"/>
          <p:cNvSpPr txBox="1"/>
          <p:nvPr/>
        </p:nvSpPr>
        <p:spPr>
          <a:xfrm>
            <a:off x="3806190" y="6423660"/>
            <a:ext cx="3863340" cy="369332"/>
          </a:xfrm>
          <a:prstGeom prst="rect">
            <a:avLst/>
          </a:prstGeom>
          <a:noFill/>
        </p:spPr>
        <p:txBody>
          <a:bodyPr wrap="square" rtlCol="0">
            <a:spAutoFit/>
          </a:bodyPr>
          <a:lstStyle/>
          <a:p>
            <a:r>
              <a:rPr lang="es-US" dirty="0" smtClean="0"/>
              <a:t>Ruti et al, </a:t>
            </a:r>
            <a:r>
              <a:rPr lang="es-US" dirty="0" smtClean="0"/>
              <a:t>2019 –BAMS</a:t>
            </a:r>
            <a:endParaRPr lang="es-US" dirty="0"/>
          </a:p>
        </p:txBody>
      </p:sp>
      <p:sp>
        <p:nvSpPr>
          <p:cNvPr id="6" name="CuadroTexto 5"/>
          <p:cNvSpPr txBox="1"/>
          <p:nvPr/>
        </p:nvSpPr>
        <p:spPr>
          <a:xfrm>
            <a:off x="6828396" y="1163368"/>
            <a:ext cx="4802245" cy="830997"/>
          </a:xfrm>
          <a:prstGeom prst="rect">
            <a:avLst/>
          </a:prstGeom>
          <a:noFill/>
        </p:spPr>
        <p:txBody>
          <a:bodyPr wrap="square" rtlCol="0">
            <a:spAutoFit/>
          </a:bodyPr>
          <a:lstStyle/>
          <a:p>
            <a:r>
              <a:rPr lang="en-US" sz="2400" dirty="0" smtClean="0"/>
              <a:t>Advancing </a:t>
            </a:r>
            <a:r>
              <a:rPr lang="en-US" sz="2400" dirty="0"/>
              <a:t>Research for Seamless Environmental Prediction </a:t>
            </a:r>
            <a:endParaRPr lang="es-US" sz="2400" dirty="0"/>
          </a:p>
        </p:txBody>
      </p:sp>
      <p:sp>
        <p:nvSpPr>
          <p:cNvPr id="3" name="Marcador de contenido 2"/>
          <p:cNvSpPr>
            <a:spLocks noGrp="1"/>
          </p:cNvSpPr>
          <p:nvPr>
            <p:ph idx="1"/>
          </p:nvPr>
        </p:nvSpPr>
        <p:spPr>
          <a:xfrm>
            <a:off x="13448" y="1664017"/>
            <a:ext cx="2640330" cy="4313873"/>
          </a:xfrm>
        </p:spPr>
        <p:txBody>
          <a:bodyPr>
            <a:normAutofit/>
          </a:bodyPr>
          <a:lstStyle/>
          <a:p>
            <a:pPr marL="0" indent="0">
              <a:buNone/>
            </a:pPr>
            <a:r>
              <a:rPr lang="es-US" dirty="0" smtClean="0"/>
              <a:t>El desafío de cruzar fronteras</a:t>
            </a:r>
          </a:p>
          <a:p>
            <a:pPr marL="0" indent="0">
              <a:buNone/>
            </a:pPr>
            <a:r>
              <a:rPr lang="es-US" dirty="0" smtClean="0"/>
              <a:t>Del terreno del conocimiento al de los servicios, la gestión y las políticas públicas</a:t>
            </a:r>
          </a:p>
          <a:p>
            <a:pPr marL="0" indent="0">
              <a:buNone/>
            </a:pPr>
            <a:r>
              <a:rPr lang="es-US" dirty="0" smtClean="0"/>
              <a:t>…. Sin perder la especificidad experta.</a:t>
            </a:r>
            <a:endParaRPr lang="es-US" dirty="0"/>
          </a:p>
        </p:txBody>
      </p:sp>
    </p:spTree>
    <p:extLst>
      <p:ext uri="{BB962C8B-B14F-4D97-AF65-F5344CB8AC3E}">
        <p14:creationId xmlns:p14="http://schemas.microsoft.com/office/powerpoint/2010/main" val="333742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145736"/>
            <a:ext cx="11963400" cy="1040707"/>
          </a:xfrm>
        </p:spPr>
        <p:txBody>
          <a:bodyPr/>
          <a:lstStyle/>
          <a:p>
            <a:r>
              <a:rPr lang="es-US" dirty="0" smtClean="0"/>
              <a:t>Ciencia comprometida con el desarrollo sostenible…</a:t>
            </a:r>
            <a:endParaRPr lang="es-US" dirty="0"/>
          </a:p>
        </p:txBody>
      </p:sp>
      <p:sp>
        <p:nvSpPr>
          <p:cNvPr id="3" name="Marcador de contenido 2"/>
          <p:cNvSpPr>
            <a:spLocks noGrp="1"/>
          </p:cNvSpPr>
          <p:nvPr>
            <p:ph idx="1"/>
          </p:nvPr>
        </p:nvSpPr>
        <p:spPr>
          <a:xfrm>
            <a:off x="838200" y="1977389"/>
            <a:ext cx="3048000" cy="4199573"/>
          </a:xfrm>
        </p:spPr>
        <p:txBody>
          <a:bodyPr/>
          <a:lstStyle/>
          <a:p>
            <a:endParaRPr lang="es-US" dirty="0"/>
          </a:p>
        </p:txBody>
      </p:sp>
      <p:pic>
        <p:nvPicPr>
          <p:cNvPr id="4" name="Imagen 3"/>
          <p:cNvPicPr>
            <a:picLocks noChangeAspect="1"/>
          </p:cNvPicPr>
          <p:nvPr/>
        </p:nvPicPr>
        <p:blipFill>
          <a:blip r:embed="rId2"/>
          <a:stretch>
            <a:fillRect/>
          </a:stretch>
        </p:blipFill>
        <p:spPr>
          <a:xfrm>
            <a:off x="2217420" y="1186443"/>
            <a:ext cx="7776557" cy="4990519"/>
          </a:xfrm>
          <a:prstGeom prst="rect">
            <a:avLst/>
          </a:prstGeom>
        </p:spPr>
      </p:pic>
      <p:sp>
        <p:nvSpPr>
          <p:cNvPr id="5" name="CuadroTexto 4"/>
          <p:cNvSpPr txBox="1"/>
          <p:nvPr/>
        </p:nvSpPr>
        <p:spPr>
          <a:xfrm>
            <a:off x="3714750" y="6435090"/>
            <a:ext cx="4834890" cy="369332"/>
          </a:xfrm>
          <a:prstGeom prst="rect">
            <a:avLst/>
          </a:prstGeom>
          <a:noFill/>
        </p:spPr>
        <p:txBody>
          <a:bodyPr wrap="square" rtlCol="0">
            <a:spAutoFit/>
          </a:bodyPr>
          <a:lstStyle/>
          <a:p>
            <a:r>
              <a:rPr lang="es-US" dirty="0"/>
              <a:t>Li et al., </a:t>
            </a:r>
            <a:r>
              <a:rPr lang="es-US" dirty="0" err="1"/>
              <a:t>Science</a:t>
            </a:r>
            <a:r>
              <a:rPr lang="es-US" dirty="0"/>
              <a:t> 361, 1019–1022 (2018)</a:t>
            </a:r>
          </a:p>
        </p:txBody>
      </p:sp>
    </p:spTree>
    <p:extLst>
      <p:ext uri="{BB962C8B-B14F-4D97-AF65-F5344CB8AC3E}">
        <p14:creationId xmlns:p14="http://schemas.microsoft.com/office/powerpoint/2010/main" val="1062416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es-US" dirty="0"/>
              <a:t>Pensando (re-pensando) la provisión de servicios meteorológicos, climáticos y medioambientales… </a:t>
            </a:r>
          </a:p>
        </p:txBody>
      </p:sp>
      <p:sp>
        <p:nvSpPr>
          <p:cNvPr id="5" name="Marcador de texto 4"/>
          <p:cNvSpPr>
            <a:spLocks noGrp="1"/>
          </p:cNvSpPr>
          <p:nvPr>
            <p:ph type="body" idx="1"/>
          </p:nvPr>
        </p:nvSpPr>
        <p:spPr/>
        <p:txBody>
          <a:bodyPr/>
          <a:lstStyle/>
          <a:p>
            <a:endParaRPr lang="es-US"/>
          </a:p>
        </p:txBody>
      </p:sp>
    </p:spTree>
    <p:extLst>
      <p:ext uri="{BB962C8B-B14F-4D97-AF65-F5344CB8AC3E}">
        <p14:creationId xmlns:p14="http://schemas.microsoft.com/office/powerpoint/2010/main" val="29061265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823114" y="83477"/>
            <a:ext cx="8075266" cy="6041174"/>
          </a:xfrm>
          <a:prstGeom prst="rect">
            <a:avLst/>
          </a:prstGeom>
        </p:spPr>
      </p:pic>
      <p:sp>
        <p:nvSpPr>
          <p:cNvPr id="5" name="CuadroTexto 4"/>
          <p:cNvSpPr txBox="1"/>
          <p:nvPr/>
        </p:nvSpPr>
        <p:spPr>
          <a:xfrm>
            <a:off x="2706067" y="6377940"/>
            <a:ext cx="6537960" cy="369332"/>
          </a:xfrm>
          <a:prstGeom prst="rect">
            <a:avLst/>
          </a:prstGeom>
          <a:noFill/>
        </p:spPr>
        <p:txBody>
          <a:bodyPr wrap="square" rtlCol="0">
            <a:spAutoFit/>
          </a:bodyPr>
          <a:lstStyle/>
          <a:p>
            <a:r>
              <a:rPr lang="es-US" dirty="0" smtClean="0"/>
              <a:t>Tomado de </a:t>
            </a:r>
            <a:r>
              <a:rPr lang="es-US" dirty="0"/>
              <a:t>Øystein Hov </a:t>
            </a:r>
            <a:r>
              <a:rPr lang="es-US" dirty="0" smtClean="0"/>
              <a:t>, Presidente de la CAS, WMO, oct 2017</a:t>
            </a:r>
            <a:endParaRPr lang="es-US" dirty="0"/>
          </a:p>
        </p:txBody>
      </p:sp>
    </p:spTree>
    <p:extLst>
      <p:ext uri="{BB962C8B-B14F-4D97-AF65-F5344CB8AC3E}">
        <p14:creationId xmlns:p14="http://schemas.microsoft.com/office/powerpoint/2010/main" val="1390958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Cómo se van plantando los países</a:t>
            </a:r>
            <a:endParaRPr lang="es-US" dirty="0"/>
          </a:p>
        </p:txBody>
      </p:sp>
      <p:sp>
        <p:nvSpPr>
          <p:cNvPr id="3" name="Marcador de texto 2"/>
          <p:cNvSpPr>
            <a:spLocks noGrp="1"/>
          </p:cNvSpPr>
          <p:nvPr>
            <p:ph type="body" idx="1"/>
          </p:nvPr>
        </p:nvSpPr>
        <p:spPr/>
        <p:txBody>
          <a:bodyPr/>
          <a:lstStyle/>
          <a:p>
            <a:endParaRPr lang="es-US"/>
          </a:p>
        </p:txBody>
      </p:sp>
    </p:spTree>
    <p:extLst>
      <p:ext uri="{BB962C8B-B14F-4D97-AF65-F5344CB8AC3E}">
        <p14:creationId xmlns:p14="http://schemas.microsoft.com/office/powerpoint/2010/main" val="1613490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50825"/>
            <a:ext cx="10694670" cy="1674296"/>
          </a:xfrm>
        </p:spPr>
        <p:txBody>
          <a:bodyPr>
            <a:normAutofit fontScale="90000"/>
          </a:bodyPr>
          <a:lstStyle/>
          <a:p>
            <a:r>
              <a:rPr lang="es-US" dirty="0" smtClean="0"/>
              <a:t>Contextualizando los desafíos: prioridades y oportunidades – Una mirada cooperativa</a:t>
            </a:r>
            <a:br>
              <a:rPr lang="es-US" dirty="0" smtClean="0"/>
            </a:br>
            <a:r>
              <a:rPr lang="es-US" dirty="0" smtClean="0"/>
              <a:t>Caso de países desarrollados </a:t>
            </a:r>
            <a:endParaRPr lang="es-US" dirty="0"/>
          </a:p>
        </p:txBody>
      </p:sp>
      <p:graphicFrame>
        <p:nvGraphicFramePr>
          <p:cNvPr id="4" name="Marcador de contenido 3"/>
          <p:cNvGraphicFramePr>
            <a:graphicFrameLocks noGrp="1"/>
          </p:cNvGraphicFramePr>
          <p:nvPr>
            <p:ph idx="1"/>
            <p:extLst/>
          </p:nvPr>
        </p:nvGraphicFramePr>
        <p:xfrm>
          <a:off x="3246120" y="1234439"/>
          <a:ext cx="8858250" cy="4469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198120" y="1994534"/>
            <a:ext cx="3208020" cy="2677656"/>
          </a:xfrm>
          <a:prstGeom prst="rect">
            <a:avLst/>
          </a:prstGeom>
          <a:noFill/>
        </p:spPr>
        <p:txBody>
          <a:bodyPr wrap="square" rtlCol="0">
            <a:spAutoFit/>
          </a:bodyPr>
          <a:lstStyle/>
          <a:p>
            <a:r>
              <a:rPr lang="es-US" sz="2400" dirty="0" smtClean="0"/>
              <a:t>Centros Globales de Pronóstico (</a:t>
            </a:r>
            <a:r>
              <a:rPr lang="es-US" sz="2400" dirty="0"/>
              <a:t>Alemania, Australia, </a:t>
            </a:r>
            <a:r>
              <a:rPr lang="es-US" sz="2400" dirty="0" smtClean="0"/>
              <a:t>Canadá, China, Europa,</a:t>
            </a:r>
            <a:r>
              <a:rPr lang="es-US" sz="2400" dirty="0"/>
              <a:t> Francia</a:t>
            </a:r>
            <a:r>
              <a:rPr lang="es-US" sz="2400" dirty="0" smtClean="0"/>
              <a:t>,</a:t>
            </a:r>
            <a:r>
              <a:rPr lang="es-US" sz="2400" dirty="0"/>
              <a:t> Japón,</a:t>
            </a:r>
            <a:r>
              <a:rPr lang="es-US" sz="2400" dirty="0" smtClean="0"/>
              <a:t> UK, USA</a:t>
            </a:r>
            <a:r>
              <a:rPr lang="es-US" sz="2400" dirty="0"/>
              <a:t>,</a:t>
            </a:r>
            <a:r>
              <a:rPr lang="es-US" sz="2400" dirty="0" smtClean="0"/>
              <a:t>..)</a:t>
            </a:r>
          </a:p>
          <a:p>
            <a:pPr algn="ctr"/>
            <a:r>
              <a:rPr lang="es-US" sz="2400" dirty="0" smtClean="0"/>
              <a:t>+</a:t>
            </a:r>
          </a:p>
          <a:p>
            <a:r>
              <a:rPr lang="es-US" sz="2400" dirty="0" smtClean="0"/>
              <a:t>Centros de Investigación</a:t>
            </a:r>
          </a:p>
        </p:txBody>
      </p:sp>
      <p:sp>
        <p:nvSpPr>
          <p:cNvPr id="6" name="CuadroTexto 5"/>
          <p:cNvSpPr txBox="1"/>
          <p:nvPr/>
        </p:nvSpPr>
        <p:spPr>
          <a:xfrm>
            <a:off x="198120" y="4880430"/>
            <a:ext cx="3394710" cy="892552"/>
          </a:xfrm>
          <a:prstGeom prst="rect">
            <a:avLst/>
          </a:prstGeom>
          <a:noFill/>
        </p:spPr>
        <p:txBody>
          <a:bodyPr wrap="square" rtlCol="0">
            <a:spAutoFit/>
          </a:bodyPr>
          <a:lstStyle/>
          <a:p>
            <a:pPr algn="ctr"/>
            <a:r>
              <a:rPr lang="es-US" sz="2600" dirty="0"/>
              <a:t>+</a:t>
            </a:r>
          </a:p>
          <a:p>
            <a:r>
              <a:rPr lang="es-US" sz="2600" dirty="0"/>
              <a:t>Empresas </a:t>
            </a:r>
            <a:r>
              <a:rPr lang="es-US" sz="2600" dirty="0" smtClean="0"/>
              <a:t>Privadas</a:t>
            </a:r>
            <a:endParaRPr lang="es-US" sz="2600" dirty="0"/>
          </a:p>
        </p:txBody>
      </p:sp>
    </p:spTree>
    <p:extLst>
      <p:ext uri="{BB962C8B-B14F-4D97-AF65-F5344CB8AC3E}">
        <p14:creationId xmlns:p14="http://schemas.microsoft.com/office/powerpoint/2010/main" val="415697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31520" y="250825"/>
            <a:ext cx="10808970" cy="157797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75000"/>
                  </a:schemeClr>
                </a:solidFill>
                <a:latin typeface="+mj-lt"/>
                <a:ea typeface="+mj-ea"/>
                <a:cs typeface="+mj-cs"/>
              </a:defRPr>
            </a:lvl1pPr>
          </a:lstStyle>
          <a:p>
            <a:r>
              <a:rPr lang="es-US" b="1" dirty="0" smtClean="0"/>
              <a:t>Contextualizando los desafíos: prioridades y oportunidades – Una mirada cooperativa</a:t>
            </a:r>
          </a:p>
          <a:p>
            <a:r>
              <a:rPr lang="es-US" b="1" dirty="0" smtClean="0"/>
              <a:t>El caso de los países en desarrollo</a:t>
            </a:r>
            <a:endParaRPr lang="es-US" b="1" dirty="0"/>
          </a:p>
        </p:txBody>
      </p:sp>
      <p:graphicFrame>
        <p:nvGraphicFramePr>
          <p:cNvPr id="5" name="Marcador de contenido 3"/>
          <p:cNvGraphicFramePr>
            <a:graphicFrameLocks/>
          </p:cNvGraphicFramePr>
          <p:nvPr>
            <p:extLst/>
          </p:nvPr>
        </p:nvGraphicFramePr>
        <p:xfrm>
          <a:off x="3246120" y="1234439"/>
          <a:ext cx="8858250" cy="4469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38100" y="2655956"/>
            <a:ext cx="3208020" cy="1938992"/>
          </a:xfrm>
          <a:prstGeom prst="rect">
            <a:avLst/>
          </a:prstGeom>
          <a:noFill/>
        </p:spPr>
        <p:txBody>
          <a:bodyPr wrap="square" rtlCol="0">
            <a:spAutoFit/>
          </a:bodyPr>
          <a:lstStyle/>
          <a:p>
            <a:r>
              <a:rPr lang="es-US" sz="2400" dirty="0" smtClean="0"/>
              <a:t>Centros de Investigación</a:t>
            </a:r>
          </a:p>
          <a:p>
            <a:r>
              <a:rPr lang="es-US" sz="2400" dirty="0" smtClean="0"/>
              <a:t>Universidades</a:t>
            </a:r>
          </a:p>
          <a:p>
            <a:pPr algn="ctr"/>
            <a:r>
              <a:rPr lang="es-US" sz="2400" dirty="0" smtClean="0"/>
              <a:t>+</a:t>
            </a:r>
          </a:p>
          <a:p>
            <a:r>
              <a:rPr lang="es-US" sz="2400" dirty="0" smtClean="0"/>
              <a:t>Servicios Meteorológicos</a:t>
            </a:r>
          </a:p>
        </p:txBody>
      </p:sp>
      <p:sp>
        <p:nvSpPr>
          <p:cNvPr id="7" name="CuadroTexto 6"/>
          <p:cNvSpPr txBox="1"/>
          <p:nvPr/>
        </p:nvSpPr>
        <p:spPr>
          <a:xfrm>
            <a:off x="198120" y="4880430"/>
            <a:ext cx="3394710" cy="892552"/>
          </a:xfrm>
          <a:prstGeom prst="rect">
            <a:avLst/>
          </a:prstGeom>
          <a:noFill/>
        </p:spPr>
        <p:txBody>
          <a:bodyPr wrap="square" rtlCol="0">
            <a:spAutoFit/>
          </a:bodyPr>
          <a:lstStyle/>
          <a:p>
            <a:pPr algn="ctr"/>
            <a:r>
              <a:rPr lang="es-US" sz="2600" dirty="0"/>
              <a:t>+</a:t>
            </a:r>
          </a:p>
          <a:p>
            <a:r>
              <a:rPr lang="es-US" sz="2600" dirty="0"/>
              <a:t>Empresas </a:t>
            </a:r>
            <a:r>
              <a:rPr lang="es-US" sz="2600" dirty="0" smtClean="0"/>
              <a:t>Privadas?</a:t>
            </a:r>
            <a:endParaRPr lang="es-US" sz="2600" dirty="0"/>
          </a:p>
        </p:txBody>
      </p:sp>
    </p:spTree>
    <p:extLst>
      <p:ext uri="{BB962C8B-B14F-4D97-AF65-F5344CB8AC3E}">
        <p14:creationId xmlns:p14="http://schemas.microsoft.com/office/powerpoint/2010/main" val="136950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0644" y="605790"/>
            <a:ext cx="2935294" cy="4972050"/>
          </a:xfrm>
        </p:spPr>
        <p:txBody>
          <a:bodyPr>
            <a:normAutofit fontScale="90000"/>
          </a:bodyPr>
          <a:lstStyle/>
          <a:p>
            <a:r>
              <a:rPr lang="es-US" dirty="0" smtClean="0"/>
              <a:t>Ejemplo: Sistema de pronóstico del Centro Europeo</a:t>
            </a:r>
            <a:br>
              <a:rPr lang="es-US" dirty="0" smtClean="0"/>
            </a:br>
            <a:r>
              <a:rPr lang="es-US" dirty="0" smtClean="0"/>
              <a:t/>
            </a:r>
            <a:br>
              <a:rPr lang="es-US" dirty="0" smtClean="0"/>
            </a:br>
            <a:r>
              <a:rPr lang="es-US" sz="2200" dirty="0" smtClean="0">
                <a:solidFill>
                  <a:srgbClr val="FF0000"/>
                </a:solidFill>
              </a:rPr>
              <a:t>Operativo desde 2016</a:t>
            </a:r>
            <a:br>
              <a:rPr lang="es-US" sz="2200" dirty="0" smtClean="0">
                <a:solidFill>
                  <a:srgbClr val="FF0000"/>
                </a:solidFill>
              </a:rPr>
            </a:br>
            <a:r>
              <a:rPr lang="en-US" sz="2400" dirty="0">
                <a:solidFill>
                  <a:srgbClr val="FF0000"/>
                </a:solidFill>
              </a:rPr>
              <a:t>904 </a:t>
            </a:r>
            <a:r>
              <a:rPr lang="en-US" sz="2400" dirty="0" err="1" smtClean="0">
                <a:solidFill>
                  <a:srgbClr val="FF0000"/>
                </a:solidFill>
              </a:rPr>
              <a:t>millones</a:t>
            </a:r>
            <a:r>
              <a:rPr lang="en-US" sz="2400" dirty="0" smtClean="0">
                <a:solidFill>
                  <a:srgbClr val="FF0000"/>
                </a:solidFill>
              </a:rPr>
              <a:t> de </a:t>
            </a:r>
            <a:r>
              <a:rPr lang="en-US" sz="2400" dirty="0" err="1" smtClean="0">
                <a:solidFill>
                  <a:srgbClr val="FF0000"/>
                </a:solidFill>
              </a:rPr>
              <a:t>puntos</a:t>
            </a:r>
            <a:r>
              <a:rPr lang="en-US" sz="2400" dirty="0" smtClean="0">
                <a:solidFill>
                  <a:srgbClr val="FF0000"/>
                </a:solidFill>
              </a:rPr>
              <a:t> (9 km entre </a:t>
            </a:r>
            <a:r>
              <a:rPr lang="en-US" sz="2400" dirty="0" err="1" smtClean="0">
                <a:solidFill>
                  <a:srgbClr val="FF0000"/>
                </a:solidFill>
              </a:rPr>
              <a:t>ellos</a:t>
            </a:r>
            <a:r>
              <a:rPr lang="en-US" sz="2400" dirty="0" smtClean="0">
                <a:solidFill>
                  <a:srgbClr val="FF0000"/>
                </a:solidFill>
              </a:rPr>
              <a:t>)</a:t>
            </a:r>
            <a:br>
              <a:rPr lang="en-US" sz="2400" dirty="0" smtClean="0">
                <a:solidFill>
                  <a:srgbClr val="FF0000"/>
                </a:solidFill>
              </a:rPr>
            </a:br>
            <a:r>
              <a:rPr lang="en-US" sz="2400" dirty="0" err="1" smtClean="0">
                <a:solidFill>
                  <a:srgbClr val="FF0000"/>
                </a:solidFill>
              </a:rPr>
              <a:t>Ensambles</a:t>
            </a:r>
            <a:r>
              <a:rPr lang="en-US" sz="2400" dirty="0" smtClean="0">
                <a:solidFill>
                  <a:srgbClr val="FF0000"/>
                </a:solidFill>
              </a:rPr>
              <a:t>: 18 km hasta 15 </a:t>
            </a:r>
            <a:r>
              <a:rPr lang="en-US" sz="2400" dirty="0" err="1" smtClean="0">
                <a:solidFill>
                  <a:srgbClr val="FF0000"/>
                </a:solidFill>
              </a:rPr>
              <a:t>días</a:t>
            </a:r>
            <a:r>
              <a:rPr lang="en-US" sz="2400" dirty="0" smtClean="0">
                <a:solidFill>
                  <a:srgbClr val="FF0000"/>
                </a:solidFill>
              </a:rPr>
              <a:t>, 36 km </a:t>
            </a:r>
            <a:r>
              <a:rPr lang="en-US" sz="2400" dirty="0" err="1" smtClean="0">
                <a:solidFill>
                  <a:srgbClr val="FF0000"/>
                </a:solidFill>
              </a:rPr>
              <a:t>luego</a:t>
            </a:r>
            <a:endParaRPr lang="es-US" sz="2200" dirty="0">
              <a:solidFill>
                <a:srgbClr val="FF0000"/>
              </a:solidFill>
            </a:endParaRPr>
          </a:p>
        </p:txBody>
      </p:sp>
      <p:pic>
        <p:nvPicPr>
          <p:cNvPr id="6" name="Imagen 5"/>
          <p:cNvPicPr>
            <a:picLocks noChangeAspect="1"/>
          </p:cNvPicPr>
          <p:nvPr/>
        </p:nvPicPr>
        <p:blipFill>
          <a:blip r:embed="rId3"/>
          <a:stretch>
            <a:fillRect/>
          </a:stretch>
        </p:blipFill>
        <p:spPr>
          <a:xfrm>
            <a:off x="2914649" y="0"/>
            <a:ext cx="9277351" cy="6438577"/>
          </a:xfrm>
          <a:prstGeom prst="rect">
            <a:avLst/>
          </a:prstGeom>
        </p:spPr>
      </p:pic>
    </p:spTree>
    <p:extLst>
      <p:ext uri="{BB962C8B-B14F-4D97-AF65-F5344CB8AC3E}">
        <p14:creationId xmlns:p14="http://schemas.microsoft.com/office/powerpoint/2010/main" val="17937057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txBox="1">
            <a:spLocks noChangeArrowheads="1"/>
          </p:cNvSpPr>
          <p:nvPr/>
        </p:nvSpPr>
        <p:spPr>
          <a:xfrm>
            <a:off x="1350499" y="25008"/>
            <a:ext cx="10546956" cy="635000"/>
          </a:xfrm>
          <a:prstGeom prst="rect">
            <a:avLst/>
          </a:prstGeom>
          <a:noFill/>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r" defTabSz="914400" eaLnBrk="1" hangingPunct="1"/>
            <a:r>
              <a:rPr lang="en-GB" sz="3600" b="1" dirty="0" smtClean="0">
                <a:solidFill>
                  <a:srgbClr val="000000"/>
                </a:solidFill>
                <a:latin typeface="Arial"/>
              </a:rPr>
              <a:t>New Tools in the Toolbox:</a:t>
            </a:r>
          </a:p>
          <a:p>
            <a:pPr algn="r" defTabSz="914400" eaLnBrk="1" hangingPunct="1"/>
            <a:r>
              <a:rPr lang="en-GB" sz="3600" dirty="0" smtClean="0">
                <a:solidFill>
                  <a:srgbClr val="000000"/>
                </a:solidFill>
                <a:latin typeface="Arial"/>
              </a:rPr>
              <a:t>Seamless </a:t>
            </a:r>
            <a:r>
              <a:rPr lang="en-GB" sz="3600" dirty="0">
                <a:solidFill>
                  <a:srgbClr val="000000"/>
                </a:solidFill>
                <a:latin typeface="Arial"/>
              </a:rPr>
              <a:t>Prediction Across Space Scales </a:t>
            </a:r>
          </a:p>
        </p:txBody>
      </p:sp>
      <p:grpSp>
        <p:nvGrpSpPr>
          <p:cNvPr id="2" name="Group 1"/>
          <p:cNvGrpSpPr/>
          <p:nvPr/>
        </p:nvGrpSpPr>
        <p:grpSpPr>
          <a:xfrm>
            <a:off x="56271" y="942535"/>
            <a:ext cx="12077281" cy="5514541"/>
            <a:chOff x="56271" y="942535"/>
            <a:chExt cx="12077281" cy="5514541"/>
          </a:xfrm>
        </p:grpSpPr>
        <p:sp>
          <p:nvSpPr>
            <p:cNvPr id="26" name="Rectangle 25"/>
            <p:cNvSpPr/>
            <p:nvPr/>
          </p:nvSpPr>
          <p:spPr>
            <a:xfrm>
              <a:off x="8631396" y="5119303"/>
              <a:ext cx="3502156" cy="1328289"/>
            </a:xfrm>
            <a:prstGeom prst="rect">
              <a:avLst/>
            </a:prstGeom>
            <a:solidFill>
              <a:schemeClr val="accent3">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575951" y="5125829"/>
              <a:ext cx="3713869" cy="1328289"/>
            </a:xfrm>
            <a:prstGeom prst="rect">
              <a:avLst/>
            </a:prstGeom>
            <a:solidFill>
              <a:schemeClr val="accent1">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309489" y="5128787"/>
              <a:ext cx="3924886" cy="1328289"/>
            </a:xfrm>
            <a:prstGeom prst="rect">
              <a:avLst/>
            </a:prstGeom>
            <a:solidFill>
              <a:schemeClr val="accent2">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3355" name="AutoShape 11"/>
            <p:cNvSpPr>
              <a:spLocks noChangeArrowheads="1"/>
            </p:cNvSpPr>
            <p:nvPr/>
          </p:nvSpPr>
          <p:spPr bwMode="auto">
            <a:xfrm>
              <a:off x="4120948" y="2788907"/>
              <a:ext cx="783620" cy="295413"/>
            </a:xfrm>
            <a:prstGeom prst="chevron">
              <a:avLst>
                <a:gd name="adj" fmla="val 44934"/>
              </a:avLst>
            </a:prstGeom>
            <a:solidFill>
              <a:schemeClr val="tx1">
                <a:lumMod val="50000"/>
                <a:lumOff val="50000"/>
              </a:schemeClr>
            </a:solidFill>
            <a:ln w="9525">
              <a:solidFill>
                <a:schemeClr val="tx1"/>
              </a:solidFill>
              <a:miter lim="800000"/>
              <a:headEnd/>
              <a:tailEnd/>
            </a:ln>
            <a:effectLst/>
          </p:spPr>
          <p:txBody>
            <a:bodyPr wrap="none" anchor="ctr"/>
            <a:lstStyle/>
            <a:p>
              <a:pPr defTabSz="914400" fontAlgn="base">
                <a:spcBef>
                  <a:spcPct val="0"/>
                </a:spcBef>
                <a:spcAft>
                  <a:spcPct val="0"/>
                </a:spcAft>
              </a:pPr>
              <a:endParaRPr lang="en-GB">
                <a:solidFill>
                  <a:srgbClr val="FFFFFF"/>
                </a:solidFill>
                <a:latin typeface="Arial" charset="0"/>
                <a:ea typeface="ＭＳ Ｐゴシック" pitchFamily="34" charset="-128"/>
                <a:cs typeface="Arial" pitchFamily="34" charset="0"/>
              </a:endParaRPr>
            </a:p>
          </p:txBody>
        </p:sp>
        <p:sp>
          <p:nvSpPr>
            <p:cNvPr id="313357" name="Text Box 13"/>
            <p:cNvSpPr txBox="1">
              <a:spLocks noChangeArrowheads="1"/>
            </p:cNvSpPr>
            <p:nvPr/>
          </p:nvSpPr>
          <p:spPr bwMode="auto">
            <a:xfrm>
              <a:off x="467361" y="5170102"/>
              <a:ext cx="3629463" cy="1200329"/>
            </a:xfrm>
            <a:prstGeom prst="rect">
              <a:avLst/>
            </a:prstGeom>
            <a:solidFill>
              <a:schemeClr val="accent2">
                <a:lumMod val="40000"/>
                <a:lumOff val="60000"/>
              </a:schemeClr>
            </a:solidFill>
            <a:ln w="9525">
              <a:noFill/>
              <a:miter lim="800000"/>
              <a:headEnd/>
              <a:tailEnd/>
            </a:ln>
            <a:effectLst/>
          </p:spPr>
          <p:txBody>
            <a:bodyPr wrap="square">
              <a:spAutoFit/>
            </a:bodyPr>
            <a:lstStyle/>
            <a:p>
              <a:pPr algn="ctr" defTabSz="914400" fontAlgn="base">
                <a:spcBef>
                  <a:spcPct val="0"/>
                </a:spcBef>
                <a:spcAft>
                  <a:spcPct val="0"/>
                </a:spcAft>
              </a:pPr>
              <a:r>
                <a:rPr lang="en-GB" dirty="0">
                  <a:solidFill>
                    <a:srgbClr val="000000"/>
                  </a:solidFill>
                  <a:latin typeface="Arial" charset="0"/>
                  <a:ea typeface="ＭＳ Ｐゴシック" pitchFamily="34" charset="-128"/>
                  <a:cs typeface="Arial" pitchFamily="34" charset="0"/>
                </a:rPr>
                <a:t>N x Global predictions at ~10km with lead times of days to </a:t>
              </a:r>
              <a:r>
                <a:rPr lang="en-GB">
                  <a:solidFill>
                    <a:srgbClr val="000000"/>
                  </a:solidFill>
                  <a:latin typeface="Arial" charset="0"/>
                  <a:ea typeface="ＭＳ Ｐゴシック" pitchFamily="34" charset="-128"/>
                  <a:cs typeface="Arial" pitchFamily="34" charset="0"/>
                </a:rPr>
                <a:t>years</a:t>
              </a:r>
              <a:r>
                <a:rPr lang="en-GB" smtClean="0">
                  <a:solidFill>
                    <a:srgbClr val="000000"/>
                  </a:solidFill>
                  <a:latin typeface="Arial" charset="0"/>
                  <a:ea typeface="ＭＳ Ｐゴシック" pitchFamily="34" charset="-128"/>
                  <a:cs typeface="Arial" pitchFamily="34" charset="0"/>
                </a:rPr>
                <a:t>:</a:t>
              </a:r>
            </a:p>
            <a:p>
              <a:pPr algn="ctr" defTabSz="914400" fontAlgn="base">
                <a:spcBef>
                  <a:spcPct val="0"/>
                </a:spcBef>
                <a:spcAft>
                  <a:spcPct val="0"/>
                </a:spcAft>
              </a:pPr>
              <a:endParaRPr lang="en-GB" dirty="0">
                <a:solidFill>
                  <a:srgbClr val="000000"/>
                </a:solidFill>
                <a:latin typeface="Arial" charset="0"/>
                <a:ea typeface="ＭＳ Ｐゴシック" pitchFamily="34" charset="-128"/>
                <a:cs typeface="Arial" pitchFamily="34" charset="0"/>
              </a:endParaRPr>
            </a:p>
            <a:p>
              <a:pPr algn="ctr" defTabSz="914400" fontAlgn="base">
                <a:spcBef>
                  <a:spcPct val="0"/>
                </a:spcBef>
                <a:spcAft>
                  <a:spcPct val="0"/>
                </a:spcAft>
              </a:pPr>
              <a:r>
                <a:rPr lang="en-GB" b="1" dirty="0">
                  <a:solidFill>
                    <a:srgbClr val="000000"/>
                  </a:solidFill>
                  <a:latin typeface="Arial" charset="0"/>
                  <a:ea typeface="ＭＳ Ｐゴシック" pitchFamily="34" charset="-128"/>
                  <a:cs typeface="Arial" pitchFamily="34" charset="0"/>
                </a:rPr>
                <a:t>Synoptic drivers</a:t>
              </a:r>
            </a:p>
          </p:txBody>
        </p:sp>
        <p:sp>
          <p:nvSpPr>
            <p:cNvPr id="313358" name="Text Box 14"/>
            <p:cNvSpPr txBox="1">
              <a:spLocks noChangeArrowheads="1"/>
            </p:cNvSpPr>
            <p:nvPr/>
          </p:nvSpPr>
          <p:spPr bwMode="auto">
            <a:xfrm>
              <a:off x="4663614" y="5134151"/>
              <a:ext cx="3538545" cy="1200329"/>
            </a:xfrm>
            <a:prstGeom prst="rect">
              <a:avLst/>
            </a:prstGeom>
            <a:solidFill>
              <a:schemeClr val="accent1">
                <a:lumMod val="40000"/>
                <a:lumOff val="60000"/>
              </a:schemeClr>
            </a:solidFill>
            <a:ln w="9525">
              <a:noFill/>
              <a:miter lim="800000"/>
              <a:headEnd/>
              <a:tailEnd/>
            </a:ln>
            <a:effectLst/>
          </p:spPr>
          <p:txBody>
            <a:bodyPr wrap="square">
              <a:spAutoFit/>
            </a:bodyPr>
            <a:lstStyle/>
            <a:p>
              <a:pPr algn="ctr" defTabSz="914400" fontAlgn="base">
                <a:spcBef>
                  <a:spcPct val="0"/>
                </a:spcBef>
                <a:spcAft>
                  <a:spcPct val="0"/>
                </a:spcAft>
              </a:pPr>
              <a:r>
                <a:rPr lang="en-GB" dirty="0">
                  <a:solidFill>
                    <a:srgbClr val="000000"/>
                  </a:solidFill>
                  <a:latin typeface="Arial" charset="0"/>
                  <a:ea typeface="ＭＳ Ｐゴシック" pitchFamily="34" charset="-128"/>
                  <a:cs typeface="Arial" pitchFamily="34" charset="0"/>
                </a:rPr>
                <a:t>&lt;N x Regional predictions at &lt;1km with lead times of hours to years:</a:t>
              </a:r>
            </a:p>
            <a:p>
              <a:pPr algn="ctr" defTabSz="914400" fontAlgn="base">
                <a:spcBef>
                  <a:spcPct val="0"/>
                </a:spcBef>
                <a:spcAft>
                  <a:spcPct val="0"/>
                </a:spcAft>
              </a:pPr>
              <a:r>
                <a:rPr lang="en-GB" b="1" dirty="0">
                  <a:solidFill>
                    <a:srgbClr val="000000"/>
                  </a:solidFill>
                  <a:latin typeface="Arial" charset="0"/>
                  <a:ea typeface="ＭＳ Ｐゴシック" pitchFamily="34" charset="-128"/>
                  <a:cs typeface="Arial" pitchFamily="34" charset="0"/>
                </a:rPr>
                <a:t>Local meteorology</a:t>
              </a:r>
            </a:p>
          </p:txBody>
        </p:sp>
        <p:pic>
          <p:nvPicPr>
            <p:cNvPr id="13" name="Picture 2" descr="http://www.metoffice.gov.uk/media/image/t/j/First_PS34_forecast_120_large.png"/>
            <p:cNvPicPr>
              <a:picLocks noChangeAspect="1" noChangeArrowheads="1"/>
            </p:cNvPicPr>
            <p:nvPr/>
          </p:nvPicPr>
          <p:blipFill rotWithShape="1">
            <a:blip r:embed="rId2" cstate="print"/>
            <a:srcRect l="8358" t="6227" r="9246" b="2492"/>
            <a:stretch/>
          </p:blipFill>
          <p:spPr bwMode="auto">
            <a:xfrm>
              <a:off x="196947" y="1097280"/>
              <a:ext cx="3854139" cy="3883629"/>
            </a:xfrm>
            <a:prstGeom prst="rect">
              <a:avLst/>
            </a:prstGeom>
            <a:noFill/>
          </p:spPr>
        </p:pic>
        <p:pic>
          <p:nvPicPr>
            <p:cNvPr id="17" name="Picture 16" descr="Capture.JPG"/>
            <p:cNvPicPr>
              <a:picLocks noChangeAspect="1"/>
            </p:cNvPicPr>
            <p:nvPr/>
          </p:nvPicPr>
          <p:blipFill rotWithShape="1">
            <a:blip r:embed="rId3" cstate="print"/>
            <a:srcRect l="2448" t="6843" r="2000"/>
            <a:stretch/>
          </p:blipFill>
          <p:spPr>
            <a:xfrm>
              <a:off x="5077905" y="1230993"/>
              <a:ext cx="2788766" cy="3672706"/>
            </a:xfrm>
            <a:prstGeom prst="rect">
              <a:avLst/>
            </a:prstGeom>
            <a:ln>
              <a:solidFill>
                <a:schemeClr val="bg2"/>
              </a:solidFill>
            </a:ln>
          </p:spPr>
        </p:pic>
        <p:sp>
          <p:nvSpPr>
            <p:cNvPr id="18" name="AutoShape 11"/>
            <p:cNvSpPr>
              <a:spLocks noChangeArrowheads="1"/>
            </p:cNvSpPr>
            <p:nvPr/>
          </p:nvSpPr>
          <p:spPr bwMode="auto">
            <a:xfrm>
              <a:off x="8057384" y="2788907"/>
              <a:ext cx="783620" cy="295413"/>
            </a:xfrm>
            <a:prstGeom prst="chevron">
              <a:avLst>
                <a:gd name="adj" fmla="val 44934"/>
              </a:avLst>
            </a:prstGeom>
            <a:solidFill>
              <a:schemeClr val="tx1">
                <a:lumMod val="50000"/>
                <a:lumOff val="50000"/>
              </a:schemeClr>
            </a:solidFill>
            <a:ln w="9525">
              <a:solidFill>
                <a:schemeClr val="tx1"/>
              </a:solidFill>
              <a:miter lim="800000"/>
              <a:headEnd/>
              <a:tailEnd/>
            </a:ln>
            <a:effectLst/>
          </p:spPr>
          <p:txBody>
            <a:bodyPr wrap="none" anchor="ctr"/>
            <a:lstStyle/>
            <a:p>
              <a:pPr defTabSz="914400" fontAlgn="base">
                <a:spcBef>
                  <a:spcPct val="0"/>
                </a:spcBef>
                <a:spcAft>
                  <a:spcPct val="0"/>
                </a:spcAft>
              </a:pPr>
              <a:endParaRPr lang="en-GB">
                <a:solidFill>
                  <a:srgbClr val="FFFFFF"/>
                </a:solidFill>
                <a:latin typeface="Arial" charset="0"/>
                <a:ea typeface="ＭＳ Ｐゴシック" pitchFamily="34" charset="-128"/>
                <a:cs typeface="Arial" pitchFamily="34" charset="0"/>
              </a:endParaRPr>
            </a:p>
          </p:txBody>
        </p:sp>
        <p:sp>
          <p:nvSpPr>
            <p:cNvPr id="9" name="Rectangle 8"/>
            <p:cNvSpPr/>
            <p:nvPr/>
          </p:nvSpPr>
          <p:spPr>
            <a:xfrm>
              <a:off x="56271" y="942535"/>
              <a:ext cx="464635" cy="47830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 name="Picture 19" descr="y14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7898" y="1799522"/>
              <a:ext cx="3082799" cy="2308245"/>
            </a:xfrm>
            <a:prstGeom prst="rect">
              <a:avLst/>
            </a:prstGeom>
            <a:ln>
              <a:solidFill>
                <a:schemeClr val="accent2">
                  <a:lumMod val="75000"/>
                </a:schemeClr>
              </a:solidFill>
            </a:ln>
          </p:spPr>
        </p:pic>
        <p:sp>
          <p:nvSpPr>
            <p:cNvPr id="21" name="Text Box 15"/>
            <p:cNvSpPr txBox="1">
              <a:spLocks noChangeArrowheads="1"/>
            </p:cNvSpPr>
            <p:nvPr/>
          </p:nvSpPr>
          <p:spPr bwMode="auto">
            <a:xfrm>
              <a:off x="9247938" y="5186922"/>
              <a:ext cx="2297207" cy="1200329"/>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GB" dirty="0">
                  <a:solidFill>
                    <a:srgbClr val="000000"/>
                  </a:solidFill>
                  <a:ea typeface="ＭＳ Ｐゴシック" pitchFamily="34" charset="-128"/>
                  <a:cs typeface="Arial" pitchFamily="34" charset="0"/>
                </a:rPr>
                <a:t>Probability of local hazards:</a:t>
              </a:r>
            </a:p>
            <a:p>
              <a:pPr algn="ctr" fontAlgn="base">
                <a:spcBef>
                  <a:spcPct val="0"/>
                </a:spcBef>
                <a:spcAft>
                  <a:spcPct val="0"/>
                </a:spcAft>
              </a:pPr>
              <a:r>
                <a:rPr lang="en-GB" b="1" dirty="0">
                  <a:solidFill>
                    <a:srgbClr val="000000"/>
                  </a:solidFill>
                  <a:ea typeface="ＭＳ Ｐゴシック" pitchFamily="34" charset="-128"/>
                  <a:cs typeface="Arial" pitchFamily="34" charset="0"/>
                </a:rPr>
                <a:t>Impact Scenarios &amp; Narratives</a:t>
              </a:r>
            </a:p>
          </p:txBody>
        </p:sp>
      </p:grpSp>
      <p:sp>
        <p:nvSpPr>
          <p:cNvPr id="3" name="CuadroTexto 2"/>
          <p:cNvSpPr txBox="1"/>
          <p:nvPr/>
        </p:nvSpPr>
        <p:spPr>
          <a:xfrm>
            <a:off x="3348990" y="6537960"/>
            <a:ext cx="5492014" cy="369332"/>
          </a:xfrm>
          <a:prstGeom prst="rect">
            <a:avLst/>
          </a:prstGeom>
          <a:noFill/>
        </p:spPr>
        <p:txBody>
          <a:bodyPr wrap="square" rtlCol="0">
            <a:spAutoFit/>
          </a:bodyPr>
          <a:lstStyle/>
          <a:p>
            <a:r>
              <a:rPr lang="es-US" dirty="0" smtClean="0"/>
              <a:t>Tomada de Julia </a:t>
            </a:r>
            <a:r>
              <a:rPr lang="es-US" dirty="0" err="1" smtClean="0"/>
              <a:t>Slingo</a:t>
            </a:r>
            <a:r>
              <a:rPr lang="es-US" dirty="0" smtClean="0"/>
              <a:t>, </a:t>
            </a:r>
            <a:r>
              <a:rPr lang="es-US" dirty="0" err="1" smtClean="0"/>
              <a:t>review</a:t>
            </a:r>
            <a:r>
              <a:rPr lang="es-US" dirty="0" smtClean="0"/>
              <a:t> del WCRP, junio 2018</a:t>
            </a:r>
            <a:endParaRPr lang="es-US" dirty="0"/>
          </a:p>
        </p:txBody>
      </p:sp>
    </p:spTree>
    <p:extLst>
      <p:ext uri="{BB962C8B-B14F-4D97-AF65-F5344CB8AC3E}">
        <p14:creationId xmlns:p14="http://schemas.microsoft.com/office/powerpoint/2010/main" val="327047699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US" dirty="0"/>
              <a:t>Cómo nos vamos preparando en </a:t>
            </a:r>
            <a:r>
              <a:rPr lang="es-US" dirty="0" smtClean="0"/>
              <a:t>Argentina</a:t>
            </a:r>
            <a:endParaRPr lang="es-US" dirty="0"/>
          </a:p>
        </p:txBody>
      </p:sp>
      <p:sp>
        <p:nvSpPr>
          <p:cNvPr id="5" name="Marcador de texto 4"/>
          <p:cNvSpPr>
            <a:spLocks noGrp="1"/>
          </p:cNvSpPr>
          <p:nvPr>
            <p:ph type="body" idx="1"/>
          </p:nvPr>
        </p:nvSpPr>
        <p:spPr/>
        <p:txBody>
          <a:bodyPr/>
          <a:lstStyle/>
          <a:p>
            <a:r>
              <a:rPr lang="es-US" dirty="0" smtClean="0">
                <a:solidFill>
                  <a:schemeClr val="accent1">
                    <a:lumMod val="50000"/>
                  </a:schemeClr>
                </a:solidFill>
              </a:rPr>
              <a:t>Con el acento puesto en el Servicio Meteorológico Nacional</a:t>
            </a:r>
            <a:endParaRPr lang="es-US" dirty="0">
              <a:solidFill>
                <a:schemeClr val="accent1">
                  <a:lumMod val="50000"/>
                </a:schemeClr>
              </a:solidFill>
            </a:endParaRPr>
          </a:p>
        </p:txBody>
      </p:sp>
    </p:spTree>
    <p:extLst>
      <p:ext uri="{BB962C8B-B14F-4D97-AF65-F5344CB8AC3E}">
        <p14:creationId xmlns:p14="http://schemas.microsoft.com/office/powerpoint/2010/main" val="23677941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2149040" y="1672053"/>
            <a:ext cx="8351119" cy="4247317"/>
          </a:xfrm>
          <a:prstGeom prst="rect">
            <a:avLst/>
          </a:prstGeom>
          <a:noFill/>
        </p:spPr>
        <p:txBody>
          <a:bodyPr wrap="square" rtlCol="0">
            <a:spAutoFit/>
          </a:bodyPr>
          <a:lstStyle/>
          <a:p>
            <a:pPr lvl="0" eaLnBrk="0" fontAlgn="base" hangingPunct="0">
              <a:spcBef>
                <a:spcPct val="0"/>
              </a:spcBef>
              <a:spcAft>
                <a:spcPct val="0"/>
              </a:spcAft>
            </a:pPr>
            <a:r>
              <a:rPr lang="es-US" altLang="es-US" sz="3000" dirty="0" smtClean="0">
                <a:latin typeface="Arial" panose="020B0604020202020204" pitchFamily="34" charset="0"/>
              </a:rPr>
              <a:t>Proyecto del Sudoeste </a:t>
            </a:r>
            <a:r>
              <a:rPr lang="es-US" altLang="es-US" sz="3000" dirty="0">
                <a:latin typeface="Arial" panose="020B0604020202020204" pitchFamily="34" charset="0"/>
              </a:rPr>
              <a:t>de la provincia de Buenos </a:t>
            </a:r>
            <a:r>
              <a:rPr lang="es-US" altLang="es-US" sz="3000" dirty="0" smtClean="0">
                <a:latin typeface="Arial" panose="020B0604020202020204" pitchFamily="34" charset="0"/>
              </a:rPr>
              <a:t>Aires - Ambiente</a:t>
            </a:r>
            <a:endParaRPr lang="es-US" altLang="es-US" sz="3000" dirty="0">
              <a:latin typeface="Arial" panose="020B0604020202020204" pitchFamily="34" charset="0"/>
            </a:endParaRPr>
          </a:p>
          <a:p>
            <a:pPr lvl="0" eaLnBrk="0" fontAlgn="base" hangingPunct="0">
              <a:spcBef>
                <a:spcPct val="0"/>
              </a:spcBef>
              <a:spcAft>
                <a:spcPct val="0"/>
              </a:spcAft>
            </a:pPr>
            <a:r>
              <a:rPr lang="es-US" altLang="es-US" sz="3000" dirty="0">
                <a:latin typeface="Arial" panose="020B0604020202020204" pitchFamily="34" charset="0"/>
              </a:rPr>
              <a:t>SINARAME </a:t>
            </a:r>
          </a:p>
          <a:p>
            <a:pPr lvl="0" eaLnBrk="0" fontAlgn="base" hangingPunct="0">
              <a:spcBef>
                <a:spcPct val="0"/>
              </a:spcBef>
              <a:spcAft>
                <a:spcPct val="0"/>
              </a:spcAft>
            </a:pPr>
            <a:r>
              <a:rPr lang="es-US" altLang="es-US" sz="3000" dirty="0">
                <a:latin typeface="Arial" panose="020B0604020202020204" pitchFamily="34" charset="0"/>
              </a:rPr>
              <a:t>Min. de Producción de Chaco </a:t>
            </a:r>
          </a:p>
          <a:p>
            <a:pPr lvl="0" eaLnBrk="0" fontAlgn="base" hangingPunct="0">
              <a:spcBef>
                <a:spcPct val="0"/>
              </a:spcBef>
              <a:spcAft>
                <a:spcPct val="0"/>
              </a:spcAft>
            </a:pPr>
            <a:r>
              <a:rPr lang="es-US" altLang="es-US" sz="3000" dirty="0" smtClean="0">
                <a:latin typeface="Arial" panose="020B0604020202020204" pitchFamily="34" charset="0"/>
              </a:rPr>
              <a:t>INTA</a:t>
            </a:r>
            <a:endParaRPr lang="es-US" altLang="es-US" sz="3000" dirty="0">
              <a:latin typeface="Arial" panose="020B0604020202020204" pitchFamily="34" charset="0"/>
            </a:endParaRPr>
          </a:p>
          <a:p>
            <a:pPr lvl="0" eaLnBrk="0" fontAlgn="base" hangingPunct="0">
              <a:spcBef>
                <a:spcPct val="0"/>
              </a:spcBef>
              <a:spcAft>
                <a:spcPct val="0"/>
              </a:spcAft>
            </a:pPr>
            <a:r>
              <a:rPr lang="es-US" altLang="es-US" sz="3000" dirty="0">
                <a:latin typeface="Arial" panose="020B0604020202020204" pitchFamily="34" charset="0"/>
              </a:rPr>
              <a:t>Bolsa de Cereales de Entre Ríos </a:t>
            </a:r>
          </a:p>
          <a:p>
            <a:pPr lvl="0" eaLnBrk="0" fontAlgn="base" hangingPunct="0">
              <a:spcBef>
                <a:spcPct val="0"/>
              </a:spcBef>
              <a:spcAft>
                <a:spcPct val="0"/>
              </a:spcAft>
            </a:pPr>
            <a:r>
              <a:rPr lang="es-US" altLang="es-US" sz="3000" dirty="0">
                <a:latin typeface="Arial" panose="020B0604020202020204" pitchFamily="34" charset="0"/>
              </a:rPr>
              <a:t>Bolsa de Cereales de Córdoba </a:t>
            </a:r>
          </a:p>
          <a:p>
            <a:pPr lvl="0" eaLnBrk="0" fontAlgn="base" hangingPunct="0">
              <a:spcBef>
                <a:spcPct val="0"/>
              </a:spcBef>
              <a:spcAft>
                <a:spcPct val="0"/>
              </a:spcAft>
            </a:pPr>
            <a:r>
              <a:rPr lang="es-US" altLang="es-US" sz="3000" dirty="0">
                <a:latin typeface="Arial" panose="020B0604020202020204" pitchFamily="34" charset="0"/>
              </a:rPr>
              <a:t>Alumbrera (en Catamarca) </a:t>
            </a:r>
          </a:p>
          <a:p>
            <a:pPr lvl="0" eaLnBrk="0" fontAlgn="base" hangingPunct="0">
              <a:spcBef>
                <a:spcPct val="0"/>
              </a:spcBef>
              <a:spcAft>
                <a:spcPct val="0"/>
              </a:spcAft>
            </a:pPr>
            <a:r>
              <a:rPr lang="es-US" altLang="es-US" sz="3000" dirty="0" err="1">
                <a:latin typeface="Arial" panose="020B0604020202020204" pitchFamily="34" charset="0"/>
              </a:rPr>
              <a:t>AySA</a:t>
            </a:r>
            <a:r>
              <a:rPr lang="es-US" altLang="es-US" sz="3000" dirty="0">
                <a:latin typeface="Arial" panose="020B0604020202020204" pitchFamily="34" charset="0"/>
              </a:rPr>
              <a:t> </a:t>
            </a:r>
          </a:p>
        </p:txBody>
      </p:sp>
      <p:sp>
        <p:nvSpPr>
          <p:cNvPr id="4" name="Título 3"/>
          <p:cNvSpPr>
            <a:spLocks noGrp="1"/>
          </p:cNvSpPr>
          <p:nvPr>
            <p:ph type="title"/>
          </p:nvPr>
        </p:nvSpPr>
        <p:spPr>
          <a:xfrm>
            <a:off x="48125" y="52695"/>
            <a:ext cx="12095747" cy="1325563"/>
          </a:xfrm>
        </p:spPr>
        <p:txBody>
          <a:bodyPr>
            <a:normAutofit/>
          </a:bodyPr>
          <a:lstStyle/>
          <a:p>
            <a:r>
              <a:rPr lang="es-US" dirty="0" smtClean="0"/>
              <a:t>Integración de redes (WIGOS) – prueba de la IDE SMN</a:t>
            </a:r>
            <a:endParaRPr lang="es-US" dirty="0"/>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36" y="1134737"/>
            <a:ext cx="10058400" cy="5118258"/>
          </a:xfrm>
          <a:prstGeom prst="rect">
            <a:avLst/>
          </a:prstGeom>
        </p:spPr>
      </p:pic>
      <p:sp>
        <p:nvSpPr>
          <p:cNvPr id="11" name="Rectangle 1"/>
          <p:cNvSpPr>
            <a:spLocks noChangeArrowheads="1"/>
          </p:cNvSpPr>
          <p:nvPr/>
        </p:nvSpPr>
        <p:spPr bwMode="auto">
          <a:xfrm>
            <a:off x="2537460" y="1825228"/>
            <a:ext cx="1601403" cy="32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US" altLang="es-US" sz="1800" b="0" i="0" u="none" strike="noStrike" cap="none" normalizeH="0" baseline="0" dirty="0" smtClean="0">
              <a:ln>
                <a:noFill/>
              </a:ln>
              <a:solidFill>
                <a:schemeClr val="tx1"/>
              </a:solidFill>
              <a:effectLst/>
              <a:latin typeface="Arial" panose="020B0604020202020204" pitchFamily="34" charset="0"/>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536" y="1070400"/>
            <a:ext cx="10058400" cy="5118258"/>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236582"/>
            <a:ext cx="10058400" cy="5118258"/>
          </a:xfrm>
          <a:prstGeom prst="rect">
            <a:avLst/>
          </a:prstGeom>
        </p:spPr>
      </p:pic>
      <p:sp>
        <p:nvSpPr>
          <p:cNvPr id="12" name="Marcador de contenido 11"/>
          <p:cNvSpPr>
            <a:spLocks noGrp="1"/>
          </p:cNvSpPr>
          <p:nvPr>
            <p:ph idx="1"/>
          </p:nvPr>
        </p:nvSpPr>
        <p:spPr/>
        <p:txBody>
          <a:bodyPr/>
          <a:lstStyle/>
          <a:p>
            <a:endParaRPr lang="es-US" dirty="0"/>
          </a:p>
        </p:txBody>
      </p:sp>
    </p:spTree>
    <p:extLst>
      <p:ext uri="{BB962C8B-B14F-4D97-AF65-F5344CB8AC3E}">
        <p14:creationId xmlns:p14="http://schemas.microsoft.com/office/powerpoint/2010/main" val="347544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8670" y="0"/>
            <a:ext cx="10610850" cy="947420"/>
          </a:xfrm>
        </p:spPr>
        <p:txBody>
          <a:bodyPr/>
          <a:lstStyle/>
          <a:p>
            <a:r>
              <a:rPr lang="es-US" b="1" dirty="0" smtClean="0">
                <a:solidFill>
                  <a:srgbClr val="0D4C8F"/>
                </a:solidFill>
              </a:rPr>
              <a:t>Ejemplo: sistema de pronóstico de Argentina</a:t>
            </a:r>
            <a:endParaRPr lang="es-US" b="1" dirty="0">
              <a:solidFill>
                <a:srgbClr val="0D4C8F"/>
              </a:solidFill>
            </a:endParaRPr>
          </a:p>
        </p:txBody>
      </p:sp>
      <p:sp>
        <p:nvSpPr>
          <p:cNvPr id="3" name="CuadroTexto 2"/>
          <p:cNvSpPr txBox="1"/>
          <p:nvPr/>
        </p:nvSpPr>
        <p:spPr>
          <a:xfrm>
            <a:off x="0" y="1422615"/>
            <a:ext cx="3291840" cy="4985980"/>
          </a:xfrm>
          <a:prstGeom prst="rect">
            <a:avLst/>
          </a:prstGeom>
          <a:noFill/>
        </p:spPr>
        <p:txBody>
          <a:bodyPr wrap="square" rtlCol="0">
            <a:spAutoFit/>
          </a:bodyPr>
          <a:lstStyle/>
          <a:p>
            <a:pPr marL="203195">
              <a:buSzPts val="1200"/>
            </a:pPr>
            <a:r>
              <a:rPr lang="es-ES" sz="3000" dirty="0">
                <a:ea typeface="Calibri"/>
                <a:cs typeface="Calibri"/>
                <a:sym typeface="Calibri"/>
              </a:rPr>
              <a:t>Dominio: sur de Sudamérica.</a:t>
            </a:r>
          </a:p>
          <a:p>
            <a:pPr marL="203195">
              <a:buSzPts val="1200"/>
            </a:pPr>
            <a:r>
              <a:rPr lang="es-ES" sz="3000" dirty="0">
                <a:ea typeface="Calibri"/>
                <a:cs typeface="Calibri"/>
                <a:sym typeface="Calibri"/>
              </a:rPr>
              <a:t>Resolución: 4km</a:t>
            </a:r>
          </a:p>
          <a:p>
            <a:pPr marL="203195">
              <a:buSzPts val="1200"/>
            </a:pPr>
            <a:r>
              <a:rPr lang="es-ES" sz="3000" dirty="0" smtClean="0">
                <a:ea typeface="Calibri"/>
                <a:cs typeface="Calibri"/>
                <a:sym typeface="Calibri"/>
              </a:rPr>
              <a:t>Inicialización y bordes: </a:t>
            </a:r>
            <a:r>
              <a:rPr lang="es-ES" sz="3000" dirty="0">
                <a:ea typeface="Calibri"/>
                <a:cs typeface="Calibri"/>
                <a:sym typeface="Calibri"/>
              </a:rPr>
              <a:t>modelo global </a:t>
            </a:r>
            <a:r>
              <a:rPr lang="es-ES" sz="3000" dirty="0" smtClean="0">
                <a:ea typeface="Calibri"/>
                <a:cs typeface="Calibri"/>
                <a:sym typeface="Calibri"/>
              </a:rPr>
              <a:t>GFS (USA) </a:t>
            </a:r>
            <a:endParaRPr lang="es-ES" sz="3000" dirty="0">
              <a:ea typeface="Calibri"/>
              <a:cs typeface="Calibri"/>
              <a:sym typeface="Calibri"/>
            </a:endParaRPr>
          </a:p>
          <a:p>
            <a:pPr marL="203195">
              <a:buSzPts val="1200"/>
            </a:pPr>
            <a:r>
              <a:rPr lang="es-ES" sz="3000" dirty="0" smtClean="0">
                <a:ea typeface="Calibri"/>
                <a:cs typeface="Calibri"/>
                <a:sym typeface="Calibri"/>
              </a:rPr>
              <a:t>4 </a:t>
            </a:r>
            <a:r>
              <a:rPr lang="es-ES" sz="3000" dirty="0">
                <a:ea typeface="Calibri"/>
                <a:cs typeface="Calibri"/>
                <a:sym typeface="Calibri"/>
              </a:rPr>
              <a:t>inicializaciones diarias</a:t>
            </a:r>
          </a:p>
          <a:p>
            <a:pPr marL="203195">
              <a:buSzPts val="1200"/>
            </a:pPr>
            <a:r>
              <a:rPr lang="es-ES" sz="3000" dirty="0">
                <a:ea typeface="Calibri"/>
                <a:cs typeface="Calibri"/>
                <a:sym typeface="Calibri"/>
              </a:rPr>
              <a:t>Pronósticos a 48 horas</a:t>
            </a:r>
          </a:p>
          <a:p>
            <a:endParaRPr lang="es-US" dirty="0"/>
          </a:p>
        </p:txBody>
      </p:sp>
      <p:sp>
        <p:nvSpPr>
          <p:cNvPr id="4" name="CuadroTexto 3"/>
          <p:cNvSpPr txBox="1"/>
          <p:nvPr/>
        </p:nvSpPr>
        <p:spPr>
          <a:xfrm>
            <a:off x="1157672" y="954127"/>
            <a:ext cx="1051560" cy="553998"/>
          </a:xfrm>
          <a:prstGeom prst="rect">
            <a:avLst/>
          </a:prstGeom>
          <a:noFill/>
        </p:spPr>
        <p:txBody>
          <a:bodyPr wrap="square" rtlCol="0">
            <a:spAutoFit/>
          </a:bodyPr>
          <a:lstStyle/>
          <a:p>
            <a:r>
              <a:rPr lang="es-US" sz="3000" dirty="0" smtClean="0"/>
              <a:t>HOY</a:t>
            </a:r>
            <a:endParaRPr lang="es-US" sz="3000" dirty="0"/>
          </a:p>
        </p:txBody>
      </p:sp>
      <p:pic>
        <p:nvPicPr>
          <p:cNvPr id="5" name="Google Shape;404;p56"/>
          <p:cNvPicPr preferRelativeResize="0"/>
          <p:nvPr/>
        </p:nvPicPr>
        <p:blipFill>
          <a:blip r:embed="rId2">
            <a:alphaModFix/>
          </a:blip>
          <a:stretch>
            <a:fillRect/>
          </a:stretch>
        </p:blipFill>
        <p:spPr>
          <a:xfrm>
            <a:off x="3439493" y="1079857"/>
            <a:ext cx="4363588" cy="5454468"/>
          </a:xfrm>
          <a:prstGeom prst="rect">
            <a:avLst/>
          </a:prstGeom>
          <a:noFill/>
          <a:ln>
            <a:noFill/>
          </a:ln>
        </p:spPr>
      </p:pic>
      <p:sp>
        <p:nvSpPr>
          <p:cNvPr id="6" name="CuadroTexto 5"/>
          <p:cNvSpPr txBox="1"/>
          <p:nvPr/>
        </p:nvSpPr>
        <p:spPr>
          <a:xfrm>
            <a:off x="9956867" y="682177"/>
            <a:ext cx="1051560" cy="553998"/>
          </a:xfrm>
          <a:prstGeom prst="rect">
            <a:avLst/>
          </a:prstGeom>
          <a:noFill/>
        </p:spPr>
        <p:txBody>
          <a:bodyPr wrap="square" rtlCol="0">
            <a:spAutoFit/>
          </a:bodyPr>
          <a:lstStyle/>
          <a:p>
            <a:r>
              <a:rPr lang="es-US" sz="3000" dirty="0" smtClean="0"/>
              <a:t>2019</a:t>
            </a:r>
            <a:endParaRPr lang="es-US" sz="3000" dirty="0"/>
          </a:p>
        </p:txBody>
      </p:sp>
      <p:sp>
        <p:nvSpPr>
          <p:cNvPr id="7" name="CuadroTexto 6"/>
          <p:cNvSpPr txBox="1"/>
          <p:nvPr/>
        </p:nvSpPr>
        <p:spPr>
          <a:xfrm>
            <a:off x="8194174" y="1231126"/>
            <a:ext cx="3750176" cy="5447645"/>
          </a:xfrm>
          <a:prstGeom prst="rect">
            <a:avLst/>
          </a:prstGeom>
          <a:noFill/>
        </p:spPr>
        <p:txBody>
          <a:bodyPr wrap="square" rtlCol="0">
            <a:spAutoFit/>
          </a:bodyPr>
          <a:lstStyle/>
          <a:p>
            <a:pPr marL="203195">
              <a:buSzPts val="1200"/>
            </a:pPr>
            <a:r>
              <a:rPr lang="es-ES" sz="3000" dirty="0">
                <a:ea typeface="Calibri"/>
                <a:cs typeface="Calibri"/>
                <a:sym typeface="Calibri"/>
              </a:rPr>
              <a:t>Dominio: sur de Sudamérica.</a:t>
            </a:r>
          </a:p>
          <a:p>
            <a:pPr marL="203195">
              <a:buSzPts val="1200"/>
            </a:pPr>
            <a:r>
              <a:rPr lang="es-ES" sz="3000" dirty="0">
                <a:ea typeface="Calibri"/>
                <a:cs typeface="Calibri"/>
                <a:sym typeface="Calibri"/>
              </a:rPr>
              <a:t>Resolución: </a:t>
            </a:r>
            <a:r>
              <a:rPr lang="es-ES" sz="3000" dirty="0" smtClean="0">
                <a:ea typeface="Calibri"/>
                <a:cs typeface="Calibri"/>
                <a:sym typeface="Calibri"/>
              </a:rPr>
              <a:t>4km </a:t>
            </a:r>
            <a:endParaRPr lang="es-ES" sz="3000" dirty="0">
              <a:ea typeface="Calibri"/>
              <a:cs typeface="Calibri"/>
              <a:sym typeface="Calibri"/>
            </a:endParaRPr>
          </a:p>
          <a:p>
            <a:pPr marL="203195">
              <a:buSzPts val="1200"/>
            </a:pPr>
            <a:r>
              <a:rPr lang="es-ES" sz="3000" b="1" dirty="0" smtClean="0">
                <a:solidFill>
                  <a:srgbClr val="FF0000"/>
                </a:solidFill>
                <a:ea typeface="Calibri"/>
                <a:cs typeface="Calibri"/>
                <a:sym typeface="Calibri"/>
              </a:rPr>
              <a:t>Sistema de asimilación propio</a:t>
            </a:r>
          </a:p>
          <a:p>
            <a:pPr marL="203195">
              <a:buSzPts val="1200"/>
            </a:pPr>
            <a:r>
              <a:rPr lang="es-ES" sz="3000" b="1" dirty="0" smtClean="0">
                <a:solidFill>
                  <a:srgbClr val="FF0000"/>
                </a:solidFill>
                <a:ea typeface="Calibri"/>
                <a:cs typeface="Calibri"/>
                <a:sym typeface="Calibri"/>
              </a:rPr>
              <a:t>Ensamble de 20 miembros</a:t>
            </a:r>
            <a:endParaRPr lang="es-ES" sz="3000" b="1" dirty="0">
              <a:solidFill>
                <a:srgbClr val="FF0000"/>
              </a:solidFill>
              <a:ea typeface="Calibri"/>
              <a:cs typeface="Calibri"/>
              <a:sym typeface="Calibri"/>
            </a:endParaRPr>
          </a:p>
          <a:p>
            <a:pPr marL="203195">
              <a:buSzPts val="1200"/>
            </a:pPr>
            <a:r>
              <a:rPr lang="es-ES" sz="3000" dirty="0" smtClean="0">
                <a:ea typeface="Calibri"/>
                <a:cs typeface="Calibri"/>
                <a:sym typeface="Calibri"/>
              </a:rPr>
              <a:t>4 </a:t>
            </a:r>
            <a:r>
              <a:rPr lang="es-ES" sz="3000" dirty="0">
                <a:ea typeface="Calibri"/>
                <a:cs typeface="Calibri"/>
                <a:sym typeface="Calibri"/>
              </a:rPr>
              <a:t>inicializaciones diarias</a:t>
            </a:r>
          </a:p>
          <a:p>
            <a:pPr marL="203195">
              <a:buSzPts val="1200"/>
            </a:pPr>
            <a:r>
              <a:rPr lang="es-ES" sz="3000" dirty="0">
                <a:ea typeface="Calibri"/>
                <a:cs typeface="Calibri"/>
                <a:sym typeface="Calibri"/>
              </a:rPr>
              <a:t>Pronósticos a 48 horas</a:t>
            </a:r>
          </a:p>
          <a:p>
            <a:endParaRPr lang="es-US" dirty="0"/>
          </a:p>
        </p:txBody>
      </p:sp>
    </p:spTree>
    <p:extLst>
      <p:ext uri="{BB962C8B-B14F-4D97-AF65-F5344CB8AC3E}">
        <p14:creationId xmlns:p14="http://schemas.microsoft.com/office/powerpoint/2010/main" val="1114872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41173" y="1321594"/>
            <a:ext cx="10441678" cy="4552087"/>
          </a:xfrm>
          <a:prstGeom prst="rect">
            <a:avLst/>
          </a:prstGeom>
        </p:spPr>
      </p:pic>
      <p:sp>
        <p:nvSpPr>
          <p:cNvPr id="4" name="Título 1"/>
          <p:cNvSpPr txBox="1">
            <a:spLocks/>
          </p:cNvSpPr>
          <p:nvPr/>
        </p:nvSpPr>
        <p:spPr>
          <a:xfrm>
            <a:off x="856587" y="207169"/>
            <a:ext cx="10610850" cy="9474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b="1" dirty="0" smtClean="0">
                <a:solidFill>
                  <a:srgbClr val="0070C0"/>
                </a:solidFill>
              </a:rPr>
              <a:t>Ejemplo: sistema de pronóstico de Argentina</a:t>
            </a:r>
            <a:endParaRPr lang="es-US" b="1" dirty="0">
              <a:solidFill>
                <a:srgbClr val="0070C0"/>
              </a:solidFill>
            </a:endParaRPr>
          </a:p>
        </p:txBody>
      </p:sp>
    </p:spTree>
    <p:extLst>
      <p:ext uri="{BB962C8B-B14F-4D97-AF65-F5344CB8AC3E}">
        <p14:creationId xmlns:p14="http://schemas.microsoft.com/office/powerpoint/2010/main" val="582381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28"/>
          <p:cNvSpPr/>
          <p:nvPr/>
        </p:nvSpPr>
        <p:spPr>
          <a:xfrm>
            <a:off x="1690660" y="3200410"/>
            <a:ext cx="9985109" cy="2304256"/>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prstClr val="white"/>
              </a:solidFill>
            </a:endParaRPr>
          </a:p>
        </p:txBody>
      </p:sp>
      <p:sp>
        <p:nvSpPr>
          <p:cNvPr id="8" name="Rectángulo 32"/>
          <p:cNvSpPr/>
          <p:nvPr/>
        </p:nvSpPr>
        <p:spPr>
          <a:xfrm>
            <a:off x="1679509" y="1020425"/>
            <a:ext cx="9985109" cy="759570"/>
          </a:xfrm>
          <a:prstGeom prst="rect">
            <a:avLst/>
          </a:pr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prstClr val="white"/>
              </a:solidFill>
            </a:endParaRPr>
          </a:p>
        </p:txBody>
      </p:sp>
      <p:sp>
        <p:nvSpPr>
          <p:cNvPr id="9" name="Rectángulo 30"/>
          <p:cNvSpPr/>
          <p:nvPr/>
        </p:nvSpPr>
        <p:spPr>
          <a:xfrm>
            <a:off x="1679509" y="1760250"/>
            <a:ext cx="9985109" cy="1440160"/>
          </a:xfrm>
          <a:prstGeom prst="rect">
            <a:avLst/>
          </a:prstGeom>
          <a:solidFill>
            <a:schemeClr val="accent4">
              <a:lumMod val="60000"/>
              <a:lumOff val="4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prstClr val="white"/>
              </a:solidFill>
            </a:endParaRPr>
          </a:p>
        </p:txBody>
      </p:sp>
      <p:sp>
        <p:nvSpPr>
          <p:cNvPr id="10" name="CuadroTexto 12"/>
          <p:cNvSpPr txBox="1"/>
          <p:nvPr/>
        </p:nvSpPr>
        <p:spPr>
          <a:xfrm>
            <a:off x="2255573" y="4909439"/>
            <a:ext cx="1824203" cy="307777"/>
          </a:xfrm>
          <a:prstGeom prst="rect">
            <a:avLst/>
          </a:prstGeom>
          <a:noFill/>
        </p:spPr>
        <p:txBody>
          <a:bodyPr wrap="square" rtlCol="0">
            <a:spAutoFit/>
          </a:bodyPr>
          <a:lstStyle/>
          <a:p>
            <a:r>
              <a:rPr lang="es-AR" sz="1400" b="1" dirty="0">
                <a:solidFill>
                  <a:srgbClr val="404040"/>
                </a:solidFill>
              </a:rPr>
              <a:t>minutos</a:t>
            </a:r>
          </a:p>
        </p:txBody>
      </p:sp>
      <p:sp>
        <p:nvSpPr>
          <p:cNvPr id="11" name="CuadroTexto 13"/>
          <p:cNvSpPr txBox="1"/>
          <p:nvPr/>
        </p:nvSpPr>
        <p:spPr>
          <a:xfrm>
            <a:off x="3106288" y="4486682"/>
            <a:ext cx="1824203" cy="307777"/>
          </a:xfrm>
          <a:prstGeom prst="rect">
            <a:avLst/>
          </a:prstGeom>
          <a:noFill/>
        </p:spPr>
        <p:txBody>
          <a:bodyPr wrap="square" rtlCol="0">
            <a:spAutoFit/>
          </a:bodyPr>
          <a:lstStyle/>
          <a:p>
            <a:r>
              <a:rPr lang="es-AR" sz="1400" b="1" dirty="0">
                <a:solidFill>
                  <a:srgbClr val="404040"/>
                </a:solidFill>
              </a:rPr>
              <a:t>horas</a:t>
            </a:r>
          </a:p>
        </p:txBody>
      </p:sp>
      <p:sp>
        <p:nvSpPr>
          <p:cNvPr id="12" name="CuadroTexto 14"/>
          <p:cNvSpPr txBox="1"/>
          <p:nvPr/>
        </p:nvSpPr>
        <p:spPr>
          <a:xfrm>
            <a:off x="3695733" y="3992499"/>
            <a:ext cx="1824203" cy="307777"/>
          </a:xfrm>
          <a:prstGeom prst="rect">
            <a:avLst/>
          </a:prstGeom>
          <a:noFill/>
        </p:spPr>
        <p:txBody>
          <a:bodyPr wrap="square" rtlCol="0">
            <a:spAutoFit/>
          </a:bodyPr>
          <a:lstStyle/>
          <a:p>
            <a:r>
              <a:rPr lang="es-AR" sz="1400" b="1" dirty="0">
                <a:solidFill>
                  <a:srgbClr val="404040"/>
                </a:solidFill>
              </a:rPr>
              <a:t>días</a:t>
            </a:r>
          </a:p>
        </p:txBody>
      </p:sp>
      <p:sp>
        <p:nvSpPr>
          <p:cNvPr id="13" name="CuadroTexto 15"/>
          <p:cNvSpPr txBox="1"/>
          <p:nvPr/>
        </p:nvSpPr>
        <p:spPr>
          <a:xfrm>
            <a:off x="4463817" y="3488443"/>
            <a:ext cx="1824203" cy="307777"/>
          </a:xfrm>
          <a:prstGeom prst="rect">
            <a:avLst/>
          </a:prstGeom>
          <a:noFill/>
        </p:spPr>
        <p:txBody>
          <a:bodyPr wrap="square" rtlCol="0">
            <a:spAutoFit/>
          </a:bodyPr>
          <a:lstStyle/>
          <a:p>
            <a:r>
              <a:rPr lang="es-AR" sz="1400" b="1" dirty="0">
                <a:solidFill>
                  <a:srgbClr val="404040"/>
                </a:solidFill>
              </a:rPr>
              <a:t>semana</a:t>
            </a:r>
          </a:p>
        </p:txBody>
      </p:sp>
      <p:sp>
        <p:nvSpPr>
          <p:cNvPr id="14" name="CuadroTexto 16"/>
          <p:cNvSpPr txBox="1"/>
          <p:nvPr/>
        </p:nvSpPr>
        <p:spPr>
          <a:xfrm>
            <a:off x="5231904" y="3056395"/>
            <a:ext cx="1824203" cy="307777"/>
          </a:xfrm>
          <a:prstGeom prst="rect">
            <a:avLst/>
          </a:prstGeom>
          <a:noFill/>
        </p:spPr>
        <p:txBody>
          <a:bodyPr wrap="square" rtlCol="0">
            <a:spAutoFit/>
          </a:bodyPr>
          <a:lstStyle/>
          <a:p>
            <a:r>
              <a:rPr lang="es-AR" sz="1400" b="1" dirty="0">
                <a:solidFill>
                  <a:srgbClr val="404040"/>
                </a:solidFill>
              </a:rPr>
              <a:t>semanas</a:t>
            </a:r>
          </a:p>
        </p:txBody>
      </p:sp>
      <p:cxnSp>
        <p:nvCxnSpPr>
          <p:cNvPr id="15" name="Conector recto de flecha 2"/>
          <p:cNvCxnSpPr/>
          <p:nvPr/>
        </p:nvCxnSpPr>
        <p:spPr>
          <a:xfrm>
            <a:off x="623392" y="5504666"/>
            <a:ext cx="11329259" cy="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6" name="Conector recto de flecha 4"/>
          <p:cNvCxnSpPr/>
          <p:nvPr/>
        </p:nvCxnSpPr>
        <p:spPr>
          <a:xfrm flipV="1">
            <a:off x="1679509" y="1040170"/>
            <a:ext cx="0" cy="53201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CuadroTexto 8"/>
          <p:cNvSpPr txBox="1"/>
          <p:nvPr/>
        </p:nvSpPr>
        <p:spPr>
          <a:xfrm>
            <a:off x="143339" y="4784586"/>
            <a:ext cx="1824203" cy="323165"/>
          </a:xfrm>
          <a:prstGeom prst="rect">
            <a:avLst/>
          </a:prstGeom>
          <a:noFill/>
        </p:spPr>
        <p:txBody>
          <a:bodyPr wrap="square" rtlCol="0">
            <a:spAutoFit/>
          </a:bodyPr>
          <a:lstStyle/>
          <a:p>
            <a:r>
              <a:rPr lang="es-AR" sz="1500" b="1" dirty="0">
                <a:solidFill>
                  <a:srgbClr val="404040"/>
                </a:solidFill>
              </a:rPr>
              <a:t>Alertas y avisos</a:t>
            </a:r>
          </a:p>
        </p:txBody>
      </p:sp>
      <p:sp>
        <p:nvSpPr>
          <p:cNvPr id="19" name="CuadroTexto 9"/>
          <p:cNvSpPr txBox="1"/>
          <p:nvPr/>
        </p:nvSpPr>
        <p:spPr>
          <a:xfrm>
            <a:off x="257871" y="3803270"/>
            <a:ext cx="1269208" cy="323165"/>
          </a:xfrm>
          <a:prstGeom prst="rect">
            <a:avLst/>
          </a:prstGeom>
          <a:noFill/>
        </p:spPr>
        <p:txBody>
          <a:bodyPr wrap="square" rtlCol="0">
            <a:spAutoFit/>
          </a:bodyPr>
          <a:lstStyle/>
          <a:p>
            <a:r>
              <a:rPr lang="es-AR" sz="1500" b="1" dirty="0">
                <a:solidFill>
                  <a:srgbClr val="404040"/>
                </a:solidFill>
              </a:rPr>
              <a:t>Pronósticos</a:t>
            </a:r>
          </a:p>
        </p:txBody>
      </p:sp>
      <p:sp>
        <p:nvSpPr>
          <p:cNvPr id="20" name="CuadroTexto 10"/>
          <p:cNvSpPr txBox="1"/>
          <p:nvPr/>
        </p:nvSpPr>
        <p:spPr>
          <a:xfrm>
            <a:off x="47328" y="2173134"/>
            <a:ext cx="1824203" cy="323165"/>
          </a:xfrm>
          <a:prstGeom prst="rect">
            <a:avLst/>
          </a:prstGeom>
          <a:noFill/>
        </p:spPr>
        <p:txBody>
          <a:bodyPr wrap="square" rtlCol="0">
            <a:spAutoFit/>
          </a:bodyPr>
          <a:lstStyle/>
          <a:p>
            <a:r>
              <a:rPr lang="es-AR" sz="1500" b="1" dirty="0">
                <a:solidFill>
                  <a:srgbClr val="404040"/>
                </a:solidFill>
              </a:rPr>
              <a:t>Prospectivas y guías</a:t>
            </a:r>
          </a:p>
        </p:txBody>
      </p:sp>
      <p:sp>
        <p:nvSpPr>
          <p:cNvPr id="21" name="CuadroTexto 11"/>
          <p:cNvSpPr txBox="1"/>
          <p:nvPr/>
        </p:nvSpPr>
        <p:spPr>
          <a:xfrm>
            <a:off x="86580" y="1256194"/>
            <a:ext cx="1824203" cy="323165"/>
          </a:xfrm>
          <a:prstGeom prst="rect">
            <a:avLst/>
          </a:prstGeom>
          <a:noFill/>
        </p:spPr>
        <p:txBody>
          <a:bodyPr wrap="square" rtlCol="0">
            <a:spAutoFit/>
          </a:bodyPr>
          <a:lstStyle/>
          <a:p>
            <a:r>
              <a:rPr lang="es-AR" sz="1500" b="1" dirty="0">
                <a:solidFill>
                  <a:srgbClr val="404040"/>
                </a:solidFill>
              </a:rPr>
              <a:t>Escenarios</a:t>
            </a:r>
          </a:p>
        </p:txBody>
      </p:sp>
      <p:sp>
        <p:nvSpPr>
          <p:cNvPr id="22" name="CuadroTexto 17"/>
          <p:cNvSpPr txBox="1"/>
          <p:nvPr/>
        </p:nvSpPr>
        <p:spPr>
          <a:xfrm>
            <a:off x="5834533" y="2667188"/>
            <a:ext cx="1824203" cy="307777"/>
          </a:xfrm>
          <a:prstGeom prst="rect">
            <a:avLst/>
          </a:prstGeom>
          <a:noFill/>
        </p:spPr>
        <p:txBody>
          <a:bodyPr wrap="square" rtlCol="0">
            <a:spAutoFit/>
          </a:bodyPr>
          <a:lstStyle/>
          <a:p>
            <a:r>
              <a:rPr lang="es-AR" sz="1400" b="1" dirty="0">
                <a:solidFill>
                  <a:srgbClr val="404040"/>
                </a:solidFill>
              </a:rPr>
              <a:t>meses</a:t>
            </a:r>
          </a:p>
        </p:txBody>
      </p:sp>
      <p:sp>
        <p:nvSpPr>
          <p:cNvPr id="23" name="CuadroTexto 18"/>
          <p:cNvSpPr txBox="1"/>
          <p:nvPr/>
        </p:nvSpPr>
        <p:spPr>
          <a:xfrm>
            <a:off x="6384032" y="2244562"/>
            <a:ext cx="1824203" cy="307777"/>
          </a:xfrm>
          <a:prstGeom prst="rect">
            <a:avLst/>
          </a:prstGeom>
          <a:noFill/>
        </p:spPr>
        <p:txBody>
          <a:bodyPr wrap="square" rtlCol="0">
            <a:spAutoFit/>
          </a:bodyPr>
          <a:lstStyle/>
          <a:p>
            <a:r>
              <a:rPr lang="es-AR" sz="1400" b="1" dirty="0">
                <a:solidFill>
                  <a:srgbClr val="404040"/>
                </a:solidFill>
              </a:rPr>
              <a:t>estaciones</a:t>
            </a:r>
          </a:p>
        </p:txBody>
      </p:sp>
      <p:sp>
        <p:nvSpPr>
          <p:cNvPr id="24" name="CuadroTexto 19"/>
          <p:cNvSpPr txBox="1"/>
          <p:nvPr/>
        </p:nvSpPr>
        <p:spPr>
          <a:xfrm>
            <a:off x="7440149" y="1812514"/>
            <a:ext cx="1824203" cy="307777"/>
          </a:xfrm>
          <a:prstGeom prst="rect">
            <a:avLst/>
          </a:prstGeom>
          <a:noFill/>
        </p:spPr>
        <p:txBody>
          <a:bodyPr wrap="square" rtlCol="0">
            <a:spAutoFit/>
          </a:bodyPr>
          <a:lstStyle/>
          <a:p>
            <a:r>
              <a:rPr lang="es-AR" sz="1400" b="1" dirty="0">
                <a:solidFill>
                  <a:srgbClr val="404040"/>
                </a:solidFill>
              </a:rPr>
              <a:t>años</a:t>
            </a:r>
          </a:p>
        </p:txBody>
      </p:sp>
      <p:sp>
        <p:nvSpPr>
          <p:cNvPr id="25" name="CuadroTexto 20"/>
          <p:cNvSpPr txBox="1"/>
          <p:nvPr/>
        </p:nvSpPr>
        <p:spPr>
          <a:xfrm>
            <a:off x="8112224" y="1452474"/>
            <a:ext cx="1824203" cy="307777"/>
          </a:xfrm>
          <a:prstGeom prst="rect">
            <a:avLst/>
          </a:prstGeom>
          <a:noFill/>
        </p:spPr>
        <p:txBody>
          <a:bodyPr wrap="square" rtlCol="0">
            <a:spAutoFit/>
          </a:bodyPr>
          <a:lstStyle/>
          <a:p>
            <a:r>
              <a:rPr lang="es-AR" sz="1400" b="1" dirty="0">
                <a:solidFill>
                  <a:srgbClr val="404040"/>
                </a:solidFill>
              </a:rPr>
              <a:t>décadas</a:t>
            </a:r>
          </a:p>
        </p:txBody>
      </p:sp>
      <p:sp>
        <p:nvSpPr>
          <p:cNvPr id="26" name="CuadroTexto 21"/>
          <p:cNvSpPr txBox="1"/>
          <p:nvPr/>
        </p:nvSpPr>
        <p:spPr>
          <a:xfrm>
            <a:off x="9168341" y="1020426"/>
            <a:ext cx="1824203" cy="307777"/>
          </a:xfrm>
          <a:prstGeom prst="rect">
            <a:avLst/>
          </a:prstGeom>
          <a:noFill/>
        </p:spPr>
        <p:txBody>
          <a:bodyPr wrap="square" rtlCol="0">
            <a:spAutoFit/>
          </a:bodyPr>
          <a:lstStyle/>
          <a:p>
            <a:r>
              <a:rPr lang="es-AR" sz="1400" b="1" dirty="0">
                <a:solidFill>
                  <a:srgbClr val="404040"/>
                </a:solidFill>
              </a:rPr>
              <a:t>centurias</a:t>
            </a:r>
          </a:p>
        </p:txBody>
      </p:sp>
      <p:sp>
        <p:nvSpPr>
          <p:cNvPr id="31" name="CuadroTexto 33"/>
          <p:cNvSpPr txBox="1"/>
          <p:nvPr/>
        </p:nvSpPr>
        <p:spPr>
          <a:xfrm>
            <a:off x="1910783" y="3623166"/>
            <a:ext cx="1728192" cy="369332"/>
          </a:xfrm>
          <a:prstGeom prst="rect">
            <a:avLst/>
          </a:prstGeom>
          <a:solidFill>
            <a:schemeClr val="accent1">
              <a:lumMod val="60000"/>
              <a:lumOff val="40000"/>
            </a:schemeClr>
          </a:solidFill>
        </p:spPr>
        <p:txBody>
          <a:bodyPr wrap="square" rtlCol="0">
            <a:spAutoFit/>
          </a:bodyPr>
          <a:lstStyle/>
          <a:p>
            <a:pPr algn="ctr"/>
            <a:r>
              <a:rPr lang="es-AR" dirty="0">
                <a:solidFill>
                  <a:srgbClr val="404040"/>
                </a:solidFill>
              </a:rPr>
              <a:t>Tiempo</a:t>
            </a:r>
          </a:p>
        </p:txBody>
      </p:sp>
      <p:sp>
        <p:nvSpPr>
          <p:cNvPr id="32" name="CuadroTexto 34"/>
          <p:cNvSpPr txBox="1"/>
          <p:nvPr/>
        </p:nvSpPr>
        <p:spPr>
          <a:xfrm>
            <a:off x="1839523" y="2015624"/>
            <a:ext cx="1824203" cy="646331"/>
          </a:xfrm>
          <a:prstGeom prst="rect">
            <a:avLst/>
          </a:prstGeom>
          <a:solidFill>
            <a:schemeClr val="accent4">
              <a:lumMod val="40000"/>
              <a:lumOff val="60000"/>
            </a:schemeClr>
          </a:solidFill>
        </p:spPr>
        <p:txBody>
          <a:bodyPr wrap="square" rtlCol="0">
            <a:spAutoFit/>
          </a:bodyPr>
          <a:lstStyle/>
          <a:p>
            <a:pPr algn="ctr"/>
            <a:r>
              <a:rPr lang="es-AR" dirty="0">
                <a:solidFill>
                  <a:srgbClr val="404040"/>
                </a:solidFill>
              </a:rPr>
              <a:t>Variabilidad climática</a:t>
            </a:r>
          </a:p>
        </p:txBody>
      </p:sp>
      <p:sp>
        <p:nvSpPr>
          <p:cNvPr id="33" name="CuadroTexto 35"/>
          <p:cNvSpPr txBox="1"/>
          <p:nvPr/>
        </p:nvSpPr>
        <p:spPr>
          <a:xfrm>
            <a:off x="1839523" y="1041911"/>
            <a:ext cx="1728192" cy="646331"/>
          </a:xfrm>
          <a:prstGeom prst="rect">
            <a:avLst/>
          </a:prstGeom>
          <a:solidFill>
            <a:schemeClr val="accent5">
              <a:lumMod val="40000"/>
              <a:lumOff val="60000"/>
            </a:schemeClr>
          </a:solidFill>
        </p:spPr>
        <p:txBody>
          <a:bodyPr wrap="square" rtlCol="0">
            <a:spAutoFit/>
          </a:bodyPr>
          <a:lstStyle/>
          <a:p>
            <a:pPr algn="ctr"/>
            <a:r>
              <a:rPr lang="es-AR" dirty="0">
                <a:solidFill>
                  <a:srgbClr val="404040"/>
                </a:solidFill>
              </a:rPr>
              <a:t>Cambio climático</a:t>
            </a:r>
          </a:p>
        </p:txBody>
      </p:sp>
      <p:sp>
        <p:nvSpPr>
          <p:cNvPr id="34" name="CuadroTexto 6"/>
          <p:cNvSpPr txBox="1"/>
          <p:nvPr/>
        </p:nvSpPr>
        <p:spPr>
          <a:xfrm>
            <a:off x="86580" y="464106"/>
            <a:ext cx="2962949" cy="584775"/>
          </a:xfrm>
          <a:prstGeom prst="rect">
            <a:avLst/>
          </a:prstGeom>
          <a:noFill/>
        </p:spPr>
        <p:txBody>
          <a:bodyPr wrap="square" rtlCol="0">
            <a:spAutoFit/>
          </a:bodyPr>
          <a:lstStyle/>
          <a:p>
            <a:r>
              <a:rPr lang="es-AR" sz="1600" b="1" dirty="0">
                <a:solidFill>
                  <a:srgbClr val="404040"/>
                </a:solidFill>
              </a:rPr>
              <a:t>Tipo de previsión </a:t>
            </a:r>
            <a:r>
              <a:rPr lang="es-AR" sz="1600" b="1" dirty="0" smtClean="0">
                <a:solidFill>
                  <a:srgbClr val="404040"/>
                </a:solidFill>
              </a:rPr>
              <a:t>/ </a:t>
            </a:r>
            <a:r>
              <a:rPr lang="es-AR" sz="1600" b="1" dirty="0">
                <a:solidFill>
                  <a:srgbClr val="404040"/>
                </a:solidFill>
              </a:rPr>
              <a:t>rango de anticipación</a:t>
            </a:r>
          </a:p>
        </p:txBody>
      </p:sp>
      <p:sp>
        <p:nvSpPr>
          <p:cNvPr id="36" name="Elipse 1"/>
          <p:cNvSpPr/>
          <p:nvPr/>
        </p:nvSpPr>
        <p:spPr>
          <a:xfrm>
            <a:off x="7317711" y="1003162"/>
            <a:ext cx="3674833" cy="1430266"/>
          </a:xfrm>
          <a:prstGeom prst="ellipse">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prstClr val="white"/>
              </a:solidFill>
            </a:endParaRPr>
          </a:p>
        </p:txBody>
      </p:sp>
      <p:sp>
        <p:nvSpPr>
          <p:cNvPr id="37" name="Elipse 1"/>
          <p:cNvSpPr/>
          <p:nvPr/>
        </p:nvSpPr>
        <p:spPr>
          <a:xfrm>
            <a:off x="5167683" y="1712880"/>
            <a:ext cx="3360373" cy="126420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prstClr val="white"/>
              </a:solidFill>
            </a:endParaRPr>
          </a:p>
        </p:txBody>
      </p:sp>
      <p:sp>
        <p:nvSpPr>
          <p:cNvPr id="38" name="Elipse 1"/>
          <p:cNvSpPr/>
          <p:nvPr/>
        </p:nvSpPr>
        <p:spPr>
          <a:xfrm>
            <a:off x="1871530" y="4218975"/>
            <a:ext cx="3360373" cy="1264205"/>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Elipse 1"/>
          <p:cNvSpPr/>
          <p:nvPr/>
        </p:nvSpPr>
        <p:spPr>
          <a:xfrm>
            <a:off x="3177871" y="3358798"/>
            <a:ext cx="3360373" cy="126420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prstClr val="white"/>
              </a:solidFill>
            </a:endParaRPr>
          </a:p>
        </p:txBody>
      </p:sp>
      <p:sp>
        <p:nvSpPr>
          <p:cNvPr id="40" name="CuadroTexto 34"/>
          <p:cNvSpPr txBox="1"/>
          <p:nvPr/>
        </p:nvSpPr>
        <p:spPr>
          <a:xfrm>
            <a:off x="1874392" y="2803631"/>
            <a:ext cx="1824203" cy="646331"/>
          </a:xfrm>
          <a:prstGeom prst="rect">
            <a:avLst/>
          </a:prstGeom>
          <a:solidFill>
            <a:schemeClr val="accent6">
              <a:lumMod val="40000"/>
              <a:lumOff val="60000"/>
            </a:schemeClr>
          </a:solidFill>
        </p:spPr>
        <p:txBody>
          <a:bodyPr wrap="square" rtlCol="0">
            <a:spAutoFit/>
          </a:bodyPr>
          <a:lstStyle/>
          <a:p>
            <a:pPr algn="ctr"/>
            <a:r>
              <a:rPr lang="es-AR" dirty="0">
                <a:solidFill>
                  <a:srgbClr val="404040"/>
                </a:solidFill>
              </a:rPr>
              <a:t>Variabilidad </a:t>
            </a:r>
            <a:r>
              <a:rPr lang="es-AR" dirty="0" err="1" smtClean="0">
                <a:solidFill>
                  <a:srgbClr val="404040"/>
                </a:solidFill>
              </a:rPr>
              <a:t>intraestacional</a:t>
            </a:r>
            <a:endParaRPr lang="es-AR" dirty="0">
              <a:solidFill>
                <a:srgbClr val="404040"/>
              </a:solidFill>
            </a:endParaRPr>
          </a:p>
        </p:txBody>
      </p:sp>
      <p:sp>
        <p:nvSpPr>
          <p:cNvPr id="41" name="Elipse 1"/>
          <p:cNvSpPr/>
          <p:nvPr/>
        </p:nvSpPr>
        <p:spPr>
          <a:xfrm>
            <a:off x="3704116" y="2600993"/>
            <a:ext cx="3360373" cy="1264205"/>
          </a:xfrm>
          <a:prstGeom prst="ellipse">
            <a:avLst/>
          </a:prstGeom>
          <a:noFill/>
          <a:ln w="57150">
            <a:solidFill>
              <a:srgbClr val="0D4C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CuadroTexto 1"/>
          <p:cNvSpPr txBox="1"/>
          <p:nvPr/>
        </p:nvSpPr>
        <p:spPr>
          <a:xfrm>
            <a:off x="7809470" y="3992498"/>
            <a:ext cx="1847335" cy="769441"/>
          </a:xfrm>
          <a:prstGeom prst="rect">
            <a:avLst/>
          </a:prstGeom>
          <a:noFill/>
        </p:spPr>
        <p:txBody>
          <a:bodyPr wrap="square" rtlCol="0">
            <a:spAutoFit/>
          </a:bodyPr>
          <a:lstStyle/>
          <a:p>
            <a:r>
              <a:rPr lang="es-US" sz="2200" b="1" dirty="0" smtClean="0"/>
              <a:t>Condiciones iniciales</a:t>
            </a:r>
            <a:endParaRPr lang="es-US" sz="2200" b="1" dirty="0"/>
          </a:p>
        </p:txBody>
      </p:sp>
      <p:sp>
        <p:nvSpPr>
          <p:cNvPr id="42" name="CuadroTexto 41"/>
          <p:cNvSpPr txBox="1"/>
          <p:nvPr/>
        </p:nvSpPr>
        <p:spPr>
          <a:xfrm>
            <a:off x="8833416" y="2507041"/>
            <a:ext cx="1847335" cy="769441"/>
          </a:xfrm>
          <a:prstGeom prst="rect">
            <a:avLst/>
          </a:prstGeom>
          <a:noFill/>
        </p:spPr>
        <p:txBody>
          <a:bodyPr wrap="square" rtlCol="0">
            <a:spAutoFit/>
          </a:bodyPr>
          <a:lstStyle/>
          <a:p>
            <a:r>
              <a:rPr lang="es-US" sz="2200" b="1" dirty="0" smtClean="0"/>
              <a:t>Condiciones de “borde”</a:t>
            </a:r>
            <a:endParaRPr lang="es-US" sz="2200" b="1" dirty="0"/>
          </a:p>
        </p:txBody>
      </p:sp>
      <p:sp>
        <p:nvSpPr>
          <p:cNvPr id="43" name="CuadroTexto 42"/>
          <p:cNvSpPr txBox="1"/>
          <p:nvPr/>
        </p:nvSpPr>
        <p:spPr>
          <a:xfrm>
            <a:off x="4237568" y="1040108"/>
            <a:ext cx="2135064" cy="769441"/>
          </a:xfrm>
          <a:prstGeom prst="rect">
            <a:avLst/>
          </a:prstGeom>
          <a:noFill/>
        </p:spPr>
        <p:txBody>
          <a:bodyPr wrap="square" rtlCol="0">
            <a:spAutoFit/>
          </a:bodyPr>
          <a:lstStyle/>
          <a:p>
            <a:r>
              <a:rPr lang="es-US" sz="2200" b="1" dirty="0" smtClean="0"/>
              <a:t>Forzantes antropogénicos</a:t>
            </a:r>
            <a:endParaRPr lang="es-US" sz="2200" b="1" dirty="0"/>
          </a:p>
        </p:txBody>
      </p:sp>
      <p:sp>
        <p:nvSpPr>
          <p:cNvPr id="44" name="CuadroTexto 22"/>
          <p:cNvSpPr txBox="1"/>
          <p:nvPr/>
        </p:nvSpPr>
        <p:spPr>
          <a:xfrm>
            <a:off x="2271341" y="5563021"/>
            <a:ext cx="2454800" cy="1600438"/>
          </a:xfrm>
          <a:prstGeom prst="rect">
            <a:avLst/>
          </a:prstGeom>
          <a:noFill/>
        </p:spPr>
        <p:txBody>
          <a:bodyPr wrap="square" rtlCol="0">
            <a:spAutoFit/>
          </a:bodyPr>
          <a:lstStyle/>
          <a:p>
            <a:pPr marL="285750" indent="-285750">
              <a:buFont typeface="Arial" pitchFamily="34" charset="0"/>
              <a:buChar char="•"/>
            </a:pPr>
            <a:r>
              <a:rPr lang="es-AR" sz="1400" b="1" dirty="0">
                <a:solidFill>
                  <a:srgbClr val="404040"/>
                </a:solidFill>
              </a:rPr>
              <a:t>Protección de la </a:t>
            </a:r>
            <a:r>
              <a:rPr lang="es-AR" sz="1400" b="1" dirty="0" smtClean="0">
                <a:solidFill>
                  <a:srgbClr val="404040"/>
                </a:solidFill>
              </a:rPr>
              <a:t>vida y los bienes</a:t>
            </a:r>
            <a:endParaRPr lang="es-AR" sz="1400" b="1" dirty="0">
              <a:solidFill>
                <a:srgbClr val="404040"/>
              </a:solidFill>
            </a:endParaRPr>
          </a:p>
          <a:p>
            <a:pPr marL="285750" indent="-285750">
              <a:buFont typeface="Arial" pitchFamily="34" charset="0"/>
              <a:buChar char="•"/>
            </a:pPr>
            <a:r>
              <a:rPr lang="es-AR" sz="1400" b="1" dirty="0" smtClean="0">
                <a:solidFill>
                  <a:srgbClr val="404040"/>
                </a:solidFill>
              </a:rPr>
              <a:t>Transporte</a:t>
            </a:r>
            <a:endParaRPr lang="es-AR" sz="1400" b="1" dirty="0">
              <a:solidFill>
                <a:srgbClr val="404040"/>
              </a:solidFill>
            </a:endParaRPr>
          </a:p>
          <a:p>
            <a:pPr marL="285750" indent="-285750">
              <a:buFont typeface="Arial" pitchFamily="34" charset="0"/>
              <a:buChar char="•"/>
            </a:pPr>
            <a:r>
              <a:rPr lang="es-AR" sz="1400" b="1" dirty="0">
                <a:solidFill>
                  <a:srgbClr val="404040"/>
                </a:solidFill>
              </a:rPr>
              <a:t>Manejo del agua</a:t>
            </a:r>
          </a:p>
          <a:p>
            <a:pPr marL="285750" indent="-285750">
              <a:buFont typeface="Arial" pitchFamily="34" charset="0"/>
              <a:buChar char="•"/>
            </a:pPr>
            <a:r>
              <a:rPr lang="es-AR" sz="1400" b="1" dirty="0" smtClean="0">
                <a:solidFill>
                  <a:srgbClr val="404040"/>
                </a:solidFill>
              </a:rPr>
              <a:t>Incendios/desastres naturales</a:t>
            </a:r>
            <a:endParaRPr lang="es-AR" sz="1400" b="1" dirty="0">
              <a:solidFill>
                <a:srgbClr val="404040"/>
              </a:solidFill>
            </a:endParaRPr>
          </a:p>
          <a:p>
            <a:pPr marL="285750" indent="-285750">
              <a:buFont typeface="Arial" pitchFamily="34" charset="0"/>
              <a:buChar char="•"/>
            </a:pPr>
            <a:endParaRPr lang="es-AR" sz="1400" b="1" dirty="0">
              <a:solidFill>
                <a:srgbClr val="404040"/>
              </a:solidFill>
            </a:endParaRPr>
          </a:p>
        </p:txBody>
      </p:sp>
      <p:sp>
        <p:nvSpPr>
          <p:cNvPr id="45" name="CuadroTexto 23"/>
          <p:cNvSpPr txBox="1"/>
          <p:nvPr/>
        </p:nvSpPr>
        <p:spPr>
          <a:xfrm>
            <a:off x="4746111" y="5546099"/>
            <a:ext cx="2055463" cy="1600438"/>
          </a:xfrm>
          <a:prstGeom prst="rect">
            <a:avLst/>
          </a:prstGeom>
          <a:noFill/>
        </p:spPr>
        <p:txBody>
          <a:bodyPr wrap="square" rtlCol="0">
            <a:spAutoFit/>
          </a:bodyPr>
          <a:lstStyle/>
          <a:p>
            <a:pPr marL="285750" indent="-285750">
              <a:buFont typeface="Arial" pitchFamily="34" charset="0"/>
              <a:buChar char="•"/>
            </a:pPr>
            <a:r>
              <a:rPr lang="es-AR" sz="1400" b="1" dirty="0" smtClean="0">
                <a:solidFill>
                  <a:srgbClr val="404040"/>
                </a:solidFill>
              </a:rPr>
              <a:t>Energía</a:t>
            </a:r>
            <a:endParaRPr lang="es-AR" sz="1400" b="1" dirty="0">
              <a:solidFill>
                <a:srgbClr val="404040"/>
              </a:solidFill>
            </a:endParaRPr>
          </a:p>
          <a:p>
            <a:pPr marL="285750" indent="-285750">
              <a:buFont typeface="Arial" pitchFamily="34" charset="0"/>
              <a:buChar char="•"/>
            </a:pPr>
            <a:r>
              <a:rPr lang="es-AR" sz="1400" b="1" dirty="0">
                <a:solidFill>
                  <a:srgbClr val="404040"/>
                </a:solidFill>
              </a:rPr>
              <a:t>Recreación</a:t>
            </a:r>
          </a:p>
          <a:p>
            <a:pPr marL="285750" indent="-285750">
              <a:buFont typeface="Arial" pitchFamily="34" charset="0"/>
              <a:buChar char="•"/>
            </a:pPr>
            <a:r>
              <a:rPr lang="es-AR" sz="1400" b="1" dirty="0">
                <a:solidFill>
                  <a:srgbClr val="404040"/>
                </a:solidFill>
              </a:rPr>
              <a:t>Salud</a:t>
            </a:r>
          </a:p>
          <a:p>
            <a:pPr marL="285750" indent="-285750">
              <a:buFont typeface="Arial" pitchFamily="34" charset="0"/>
              <a:buChar char="•"/>
            </a:pPr>
            <a:r>
              <a:rPr lang="es-AR" sz="1400" b="1" dirty="0">
                <a:solidFill>
                  <a:srgbClr val="404040"/>
                </a:solidFill>
              </a:rPr>
              <a:t>Agricultura</a:t>
            </a:r>
          </a:p>
          <a:p>
            <a:pPr marL="285750" indent="-285750">
              <a:buFont typeface="Arial" pitchFamily="34" charset="0"/>
              <a:buChar char="•"/>
            </a:pPr>
            <a:r>
              <a:rPr lang="es-AR" sz="1400" b="1" dirty="0">
                <a:solidFill>
                  <a:srgbClr val="404040"/>
                </a:solidFill>
              </a:rPr>
              <a:t>Planificación </a:t>
            </a:r>
            <a:r>
              <a:rPr lang="es-AR" sz="1400" b="1" dirty="0" smtClean="0">
                <a:solidFill>
                  <a:srgbClr val="404040"/>
                </a:solidFill>
              </a:rPr>
              <a:t>de recursos </a:t>
            </a:r>
            <a:r>
              <a:rPr lang="es-AR" sz="1400" b="1" dirty="0">
                <a:solidFill>
                  <a:srgbClr val="404040"/>
                </a:solidFill>
              </a:rPr>
              <a:t>hídricos</a:t>
            </a:r>
          </a:p>
          <a:p>
            <a:pPr marL="285750" indent="-285750">
              <a:buFont typeface="Arial" pitchFamily="34" charset="0"/>
              <a:buChar char="•"/>
            </a:pPr>
            <a:endParaRPr lang="es-AR" sz="1400" b="1" dirty="0">
              <a:solidFill>
                <a:srgbClr val="404040"/>
              </a:solidFill>
            </a:endParaRPr>
          </a:p>
        </p:txBody>
      </p:sp>
      <p:sp>
        <p:nvSpPr>
          <p:cNvPr id="46" name="CuadroTexto 24"/>
          <p:cNvSpPr txBox="1"/>
          <p:nvPr/>
        </p:nvSpPr>
        <p:spPr>
          <a:xfrm>
            <a:off x="6606894" y="5556382"/>
            <a:ext cx="2032242" cy="1169551"/>
          </a:xfrm>
          <a:prstGeom prst="rect">
            <a:avLst/>
          </a:prstGeom>
          <a:noFill/>
        </p:spPr>
        <p:txBody>
          <a:bodyPr wrap="square" rtlCol="0">
            <a:spAutoFit/>
          </a:bodyPr>
          <a:lstStyle/>
          <a:p>
            <a:pPr marL="285750" indent="-285750">
              <a:buFont typeface="Arial" pitchFamily="34" charset="0"/>
              <a:buChar char="•"/>
            </a:pPr>
            <a:r>
              <a:rPr lang="es-AR" sz="1400" b="1" dirty="0">
                <a:solidFill>
                  <a:srgbClr val="404040"/>
                </a:solidFill>
              </a:rPr>
              <a:t>Comercio</a:t>
            </a:r>
          </a:p>
          <a:p>
            <a:pPr marL="285750" indent="-285750">
              <a:buFont typeface="Arial" pitchFamily="34" charset="0"/>
              <a:buChar char="•"/>
            </a:pPr>
            <a:r>
              <a:rPr lang="es-AR" sz="1400" b="1" dirty="0">
                <a:solidFill>
                  <a:srgbClr val="404040"/>
                </a:solidFill>
              </a:rPr>
              <a:t>Planificación </a:t>
            </a:r>
            <a:r>
              <a:rPr lang="es-AR" sz="1400" b="1" dirty="0" smtClean="0">
                <a:solidFill>
                  <a:srgbClr val="404040"/>
                </a:solidFill>
              </a:rPr>
              <a:t>local, regional y nacional</a:t>
            </a:r>
            <a:endParaRPr lang="es-AR" sz="1400" b="1" dirty="0">
              <a:solidFill>
                <a:srgbClr val="404040"/>
              </a:solidFill>
            </a:endParaRPr>
          </a:p>
          <a:p>
            <a:pPr marL="285750" indent="-285750">
              <a:buFont typeface="Arial" pitchFamily="34" charset="0"/>
              <a:buChar char="•"/>
            </a:pPr>
            <a:r>
              <a:rPr lang="es-AR" sz="1400" b="1" dirty="0">
                <a:solidFill>
                  <a:srgbClr val="404040"/>
                </a:solidFill>
              </a:rPr>
              <a:t>Infraestructura</a:t>
            </a:r>
          </a:p>
          <a:p>
            <a:pPr marL="285750" indent="-285750">
              <a:buFont typeface="Arial" pitchFamily="34" charset="0"/>
              <a:buChar char="•"/>
            </a:pPr>
            <a:endParaRPr lang="es-AR" sz="1400" b="1" dirty="0">
              <a:solidFill>
                <a:srgbClr val="404040"/>
              </a:solidFill>
            </a:endParaRPr>
          </a:p>
        </p:txBody>
      </p:sp>
      <p:sp>
        <p:nvSpPr>
          <p:cNvPr id="47" name="CuadroTexto 25"/>
          <p:cNvSpPr txBox="1"/>
          <p:nvPr/>
        </p:nvSpPr>
        <p:spPr>
          <a:xfrm>
            <a:off x="8528056" y="5556381"/>
            <a:ext cx="2496277" cy="738664"/>
          </a:xfrm>
          <a:prstGeom prst="rect">
            <a:avLst/>
          </a:prstGeom>
          <a:noFill/>
        </p:spPr>
        <p:txBody>
          <a:bodyPr wrap="square" rtlCol="0">
            <a:spAutoFit/>
          </a:bodyPr>
          <a:lstStyle/>
          <a:p>
            <a:pPr marL="285750" indent="-285750">
              <a:buFont typeface="Arial" pitchFamily="34" charset="0"/>
              <a:buChar char="•"/>
            </a:pPr>
            <a:r>
              <a:rPr lang="es-AR" sz="1400" b="1" dirty="0">
                <a:solidFill>
                  <a:srgbClr val="404040"/>
                </a:solidFill>
              </a:rPr>
              <a:t>Políticas nacionales e internacionales</a:t>
            </a:r>
          </a:p>
          <a:p>
            <a:pPr marL="285750" indent="-285750">
              <a:buFont typeface="Arial" pitchFamily="34" charset="0"/>
              <a:buChar char="•"/>
            </a:pPr>
            <a:r>
              <a:rPr lang="es-AR" sz="1400" b="1" dirty="0">
                <a:solidFill>
                  <a:srgbClr val="404040"/>
                </a:solidFill>
              </a:rPr>
              <a:t>Medioambiente</a:t>
            </a:r>
          </a:p>
        </p:txBody>
      </p:sp>
      <p:sp>
        <p:nvSpPr>
          <p:cNvPr id="3" name="CuadroTexto 2"/>
          <p:cNvSpPr txBox="1"/>
          <p:nvPr/>
        </p:nvSpPr>
        <p:spPr>
          <a:xfrm>
            <a:off x="3177871" y="114300"/>
            <a:ext cx="6857669" cy="707886"/>
          </a:xfrm>
          <a:prstGeom prst="rect">
            <a:avLst/>
          </a:prstGeom>
          <a:solidFill>
            <a:srgbClr val="FFC000"/>
          </a:solidFill>
        </p:spPr>
        <p:txBody>
          <a:bodyPr wrap="square" rtlCol="0">
            <a:spAutoFit/>
          </a:bodyPr>
          <a:lstStyle/>
          <a:p>
            <a:r>
              <a:rPr lang="es-US" sz="4000" dirty="0" smtClean="0"/>
              <a:t>El “centro” en los productos</a:t>
            </a:r>
            <a:endParaRPr lang="es-US" sz="4000" dirty="0"/>
          </a:p>
        </p:txBody>
      </p:sp>
    </p:spTree>
    <p:extLst>
      <p:ext uri="{BB962C8B-B14F-4D97-AF65-F5344CB8AC3E}">
        <p14:creationId xmlns:p14="http://schemas.microsoft.com/office/powerpoint/2010/main" val="61131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grpSp>
        <p:nvGrpSpPr>
          <p:cNvPr id="116" name="Google Shape;116;p22"/>
          <p:cNvGrpSpPr/>
          <p:nvPr/>
        </p:nvGrpSpPr>
        <p:grpSpPr>
          <a:xfrm>
            <a:off x="5619" y="1980229"/>
            <a:ext cx="3656879" cy="4083311"/>
            <a:chOff x="94075" y="1727625"/>
            <a:chExt cx="2971226" cy="3324622"/>
          </a:xfrm>
        </p:grpSpPr>
        <p:grpSp>
          <p:nvGrpSpPr>
            <p:cNvPr id="117" name="Google Shape;117;p22"/>
            <p:cNvGrpSpPr/>
            <p:nvPr/>
          </p:nvGrpSpPr>
          <p:grpSpPr>
            <a:xfrm>
              <a:off x="130427" y="1785423"/>
              <a:ext cx="2934874" cy="3266824"/>
              <a:chOff x="30664" y="1699715"/>
              <a:chExt cx="3017245" cy="3350933"/>
            </a:xfrm>
          </p:grpSpPr>
          <p:pic>
            <p:nvPicPr>
              <p:cNvPr id="118" name="Google Shape;118;p22"/>
              <p:cNvPicPr preferRelativeResize="0"/>
              <p:nvPr/>
            </p:nvPicPr>
            <p:blipFill rotWithShape="1">
              <a:blip r:embed="rId3">
                <a:alphaModFix/>
              </a:blip>
              <a:srcRect l="4632" t="33182" r="18290" b="7201"/>
              <a:stretch/>
            </p:blipFill>
            <p:spPr>
              <a:xfrm>
                <a:off x="30664" y="1699715"/>
                <a:ext cx="3017245" cy="3350933"/>
              </a:xfrm>
              <a:prstGeom prst="rect">
                <a:avLst/>
              </a:prstGeom>
              <a:noFill/>
              <a:ln>
                <a:noFill/>
              </a:ln>
            </p:spPr>
          </p:pic>
          <p:sp>
            <p:nvSpPr>
              <p:cNvPr id="119" name="Google Shape;119;p22"/>
              <p:cNvSpPr/>
              <p:nvPr/>
            </p:nvSpPr>
            <p:spPr>
              <a:xfrm flipH="1">
                <a:off x="2158143" y="3920713"/>
                <a:ext cx="168000" cy="1047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120" name="Google Shape;120;p22"/>
              <p:cNvSpPr/>
              <p:nvPr/>
            </p:nvSpPr>
            <p:spPr>
              <a:xfrm>
                <a:off x="1736423" y="3590174"/>
                <a:ext cx="95400" cy="104700"/>
              </a:xfrm>
              <a:prstGeom prst="diamond">
                <a:avLst/>
              </a:prstGeom>
              <a:solidFill>
                <a:srgbClr val="FF9900"/>
              </a:solidFill>
              <a:ln>
                <a:noFill/>
              </a:ln>
            </p:spPr>
            <p:txBody>
              <a:bodyPr spcFirstLastPara="1" wrap="square" lIns="121900" tIns="121900" rIns="121900" bIns="121900" anchor="ctr" anchorCtr="0">
                <a:noAutofit/>
              </a:bodyPr>
              <a:lstStyle/>
              <a:p>
                <a:endParaRPr sz="2400"/>
              </a:p>
            </p:txBody>
          </p:sp>
        </p:grpSp>
        <p:pic>
          <p:nvPicPr>
            <p:cNvPr id="121" name="Google Shape;121;p22"/>
            <p:cNvPicPr preferRelativeResize="0"/>
            <p:nvPr/>
          </p:nvPicPr>
          <p:blipFill rotWithShape="1">
            <a:blip r:embed="rId3">
              <a:alphaModFix/>
            </a:blip>
            <a:srcRect l="4632" t="11539" r="18290" b="85740"/>
            <a:stretch/>
          </p:blipFill>
          <p:spPr>
            <a:xfrm>
              <a:off x="94075" y="1727625"/>
              <a:ext cx="2934875" cy="149050"/>
            </a:xfrm>
            <a:prstGeom prst="rect">
              <a:avLst/>
            </a:prstGeom>
            <a:noFill/>
            <a:ln>
              <a:noFill/>
            </a:ln>
          </p:spPr>
        </p:pic>
      </p:grpSp>
      <p:grpSp>
        <p:nvGrpSpPr>
          <p:cNvPr id="122" name="Google Shape;122;p22"/>
          <p:cNvGrpSpPr/>
          <p:nvPr/>
        </p:nvGrpSpPr>
        <p:grpSpPr>
          <a:xfrm>
            <a:off x="7939171" y="1980229"/>
            <a:ext cx="3545074" cy="4177353"/>
            <a:chOff x="3672600" y="1727625"/>
            <a:chExt cx="2994925" cy="3417275"/>
          </a:xfrm>
        </p:grpSpPr>
        <p:grpSp>
          <p:nvGrpSpPr>
            <p:cNvPr id="123" name="Google Shape;123;p22"/>
            <p:cNvGrpSpPr/>
            <p:nvPr/>
          </p:nvGrpSpPr>
          <p:grpSpPr>
            <a:xfrm>
              <a:off x="3672600" y="1878075"/>
              <a:ext cx="2994925" cy="3266825"/>
              <a:chOff x="5695989" y="1775710"/>
              <a:chExt cx="2994925" cy="3265192"/>
            </a:xfrm>
          </p:grpSpPr>
          <p:pic>
            <p:nvPicPr>
              <p:cNvPr id="124" name="Google Shape;124;p22"/>
              <p:cNvPicPr preferRelativeResize="0"/>
              <p:nvPr/>
            </p:nvPicPr>
            <p:blipFill rotWithShape="1">
              <a:blip r:embed="rId4">
                <a:alphaModFix/>
              </a:blip>
              <a:srcRect l="3782" t="33264" r="18074" b="7399"/>
              <a:stretch/>
            </p:blipFill>
            <p:spPr>
              <a:xfrm>
                <a:off x="5695989" y="1775710"/>
                <a:ext cx="2994925" cy="3265192"/>
              </a:xfrm>
              <a:prstGeom prst="rect">
                <a:avLst/>
              </a:prstGeom>
              <a:noFill/>
              <a:ln>
                <a:noFill/>
              </a:ln>
            </p:spPr>
          </p:pic>
          <p:sp>
            <p:nvSpPr>
              <p:cNvPr id="125" name="Google Shape;125;p22"/>
              <p:cNvSpPr/>
              <p:nvPr/>
            </p:nvSpPr>
            <p:spPr>
              <a:xfrm flipH="1">
                <a:off x="7867500" y="3824195"/>
                <a:ext cx="95400" cy="114300"/>
              </a:xfrm>
              <a:prstGeom prst="rect">
                <a:avLst/>
              </a:prstGeom>
              <a:solidFill>
                <a:srgbClr val="CFE2F3"/>
              </a:solidFill>
              <a:ln>
                <a:noFill/>
              </a:ln>
            </p:spPr>
            <p:txBody>
              <a:bodyPr spcFirstLastPara="1" wrap="square" lIns="121900" tIns="121900" rIns="121900" bIns="121900" anchor="ctr" anchorCtr="0">
                <a:noAutofit/>
              </a:bodyPr>
              <a:lstStyle/>
              <a:p>
                <a:endParaRPr sz="2400"/>
              </a:p>
            </p:txBody>
          </p:sp>
          <p:sp>
            <p:nvSpPr>
              <p:cNvPr id="126" name="Google Shape;126;p22"/>
              <p:cNvSpPr/>
              <p:nvPr/>
            </p:nvSpPr>
            <p:spPr>
              <a:xfrm>
                <a:off x="7474753" y="3519530"/>
                <a:ext cx="95400" cy="104700"/>
              </a:xfrm>
              <a:prstGeom prst="diamond">
                <a:avLst/>
              </a:prstGeom>
              <a:solidFill>
                <a:srgbClr val="FF9900"/>
              </a:solidFill>
              <a:ln>
                <a:noFill/>
              </a:ln>
            </p:spPr>
            <p:txBody>
              <a:bodyPr spcFirstLastPara="1" wrap="square" lIns="121900" tIns="121900" rIns="121900" bIns="121900" anchor="ctr" anchorCtr="0">
                <a:noAutofit/>
              </a:bodyPr>
              <a:lstStyle/>
              <a:p>
                <a:endParaRPr sz="2400"/>
              </a:p>
            </p:txBody>
          </p:sp>
        </p:grpSp>
        <p:pic>
          <p:nvPicPr>
            <p:cNvPr id="127" name="Google Shape;127;p22"/>
            <p:cNvPicPr preferRelativeResize="0"/>
            <p:nvPr/>
          </p:nvPicPr>
          <p:blipFill rotWithShape="1">
            <a:blip r:embed="rId3">
              <a:alphaModFix/>
            </a:blip>
            <a:srcRect l="4632" t="11539" r="18290" b="85740"/>
            <a:stretch/>
          </p:blipFill>
          <p:spPr>
            <a:xfrm>
              <a:off x="3702625" y="1727625"/>
              <a:ext cx="2934875" cy="149050"/>
            </a:xfrm>
            <a:prstGeom prst="rect">
              <a:avLst/>
            </a:prstGeom>
            <a:noFill/>
            <a:ln>
              <a:noFill/>
            </a:ln>
          </p:spPr>
        </p:pic>
      </p:grpSp>
      <p:sp>
        <p:nvSpPr>
          <p:cNvPr id="128" name="Google Shape;128;p22"/>
          <p:cNvSpPr txBox="1">
            <a:spLocks noGrp="1"/>
          </p:cNvSpPr>
          <p:nvPr>
            <p:ph type="title"/>
          </p:nvPr>
        </p:nvSpPr>
        <p:spPr>
          <a:xfrm>
            <a:off x="0" y="34707"/>
            <a:ext cx="12254619" cy="828328"/>
          </a:xfrm>
          <a:prstGeom prst="rect">
            <a:avLst/>
          </a:prstGeom>
        </p:spPr>
        <p:txBody>
          <a:bodyPr spcFirstLastPara="1" vert="horz" wrap="square" lIns="121900" tIns="121900" rIns="121900" bIns="121900" rtlCol="0" anchor="t" anchorCtr="0">
            <a:noAutofit/>
          </a:bodyPr>
          <a:lstStyle/>
          <a:p>
            <a:r>
              <a:rPr lang="en" sz="3000" b="1" dirty="0">
                <a:solidFill>
                  <a:srgbClr val="0D4C8F"/>
                </a:solidFill>
              </a:rPr>
              <a:t>Pronóstico de probabilidades de lluvia &gt; 10 mm en próximas 24 hs (azul</a:t>
            </a:r>
            <a:r>
              <a:rPr lang="en" sz="3000" b="1" dirty="0" smtClean="0">
                <a:solidFill>
                  <a:srgbClr val="0D4C8F"/>
                </a:solidFill>
              </a:rPr>
              <a:t>).  </a:t>
            </a:r>
            <a:r>
              <a:rPr lang="en" sz="4000" b="1" dirty="0" smtClean="0">
                <a:solidFill>
                  <a:srgbClr val="000000"/>
                </a:solidFill>
              </a:rPr>
              <a:t/>
            </a:r>
            <a:br>
              <a:rPr lang="en" sz="4000" b="1" dirty="0" smtClean="0">
                <a:solidFill>
                  <a:srgbClr val="000000"/>
                </a:solidFill>
              </a:rPr>
            </a:br>
            <a:r>
              <a:rPr lang="en" sz="3000" b="1" dirty="0" smtClean="0">
                <a:solidFill>
                  <a:srgbClr val="FF0000"/>
                </a:solidFill>
              </a:rPr>
              <a:t>Área donde ocurrió lluvia por encima de 10 mm.</a:t>
            </a:r>
            <a:endParaRPr sz="3000" b="1" dirty="0">
              <a:solidFill>
                <a:srgbClr val="FF0000"/>
              </a:solidFill>
            </a:endParaRPr>
          </a:p>
        </p:txBody>
      </p:sp>
      <p:pic>
        <p:nvPicPr>
          <p:cNvPr id="129" name="Google Shape;129;p22"/>
          <p:cNvPicPr preferRelativeResize="0"/>
          <p:nvPr/>
        </p:nvPicPr>
        <p:blipFill rotWithShape="1">
          <a:blip r:embed="rId3">
            <a:alphaModFix/>
          </a:blip>
          <a:srcRect l="88495" t="26701" b="7935"/>
          <a:stretch/>
        </p:blipFill>
        <p:spPr>
          <a:xfrm>
            <a:off x="11630067" y="1889240"/>
            <a:ext cx="481955" cy="4191047"/>
          </a:xfrm>
          <a:prstGeom prst="rect">
            <a:avLst/>
          </a:prstGeom>
          <a:noFill/>
          <a:ln>
            <a:noFill/>
          </a:ln>
        </p:spPr>
      </p:pic>
      <p:sp>
        <p:nvSpPr>
          <p:cNvPr id="130" name="Google Shape;130;p22"/>
          <p:cNvSpPr txBox="1"/>
          <p:nvPr/>
        </p:nvSpPr>
        <p:spPr>
          <a:xfrm>
            <a:off x="11614822" y="1269355"/>
            <a:ext cx="497200" cy="527600"/>
          </a:xfrm>
          <a:prstGeom prst="rect">
            <a:avLst/>
          </a:prstGeom>
          <a:noFill/>
          <a:ln>
            <a:noFill/>
          </a:ln>
        </p:spPr>
        <p:txBody>
          <a:bodyPr spcFirstLastPara="1" wrap="square" lIns="121900" tIns="121900" rIns="121900" bIns="121900" anchor="t" anchorCtr="0">
            <a:noAutofit/>
          </a:bodyPr>
          <a:lstStyle/>
          <a:p>
            <a:r>
              <a:rPr lang="en" sz="2400" dirty="0"/>
              <a:t>%</a:t>
            </a:r>
            <a:endParaRPr sz="2400" dirty="0"/>
          </a:p>
        </p:txBody>
      </p:sp>
      <p:sp>
        <p:nvSpPr>
          <p:cNvPr id="134" name="Google Shape;134;p22"/>
          <p:cNvSpPr txBox="1">
            <a:spLocks noGrp="1"/>
          </p:cNvSpPr>
          <p:nvPr>
            <p:ph type="body" idx="1"/>
          </p:nvPr>
        </p:nvSpPr>
        <p:spPr>
          <a:xfrm>
            <a:off x="340753" y="1419290"/>
            <a:ext cx="2941870" cy="7716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b="1" dirty="0">
                <a:solidFill>
                  <a:srgbClr val="000000"/>
                </a:solidFill>
              </a:rPr>
              <a:t>Sistema </a:t>
            </a:r>
            <a:r>
              <a:rPr lang="en" b="1" dirty="0" smtClean="0">
                <a:solidFill>
                  <a:srgbClr val="000000"/>
                </a:solidFill>
              </a:rPr>
              <a:t>actual (+)            </a:t>
            </a:r>
            <a:endParaRPr b="1" dirty="0">
              <a:solidFill>
                <a:srgbClr val="000000"/>
              </a:solidFill>
            </a:endParaRPr>
          </a:p>
        </p:txBody>
      </p:sp>
      <p:pic>
        <p:nvPicPr>
          <p:cNvPr id="22" name="Google Shape;334;p46"/>
          <p:cNvPicPr preferRelativeResize="0"/>
          <p:nvPr/>
        </p:nvPicPr>
        <p:blipFill rotWithShape="1">
          <a:blip r:embed="rId5">
            <a:alphaModFix/>
          </a:blip>
          <a:srcRect l="3134" t="11308" r="17158" b="5612"/>
          <a:stretch/>
        </p:blipFill>
        <p:spPr>
          <a:xfrm>
            <a:off x="4071022" y="1992265"/>
            <a:ext cx="3331538" cy="4165317"/>
          </a:xfrm>
          <a:prstGeom prst="rect">
            <a:avLst/>
          </a:prstGeom>
          <a:noFill/>
          <a:ln>
            <a:noFill/>
          </a:ln>
        </p:spPr>
      </p:pic>
      <p:sp>
        <p:nvSpPr>
          <p:cNvPr id="2" name="CuadroTexto 1"/>
          <p:cNvSpPr txBox="1"/>
          <p:nvPr/>
        </p:nvSpPr>
        <p:spPr>
          <a:xfrm>
            <a:off x="203252" y="5305186"/>
            <a:ext cx="2045777" cy="646331"/>
          </a:xfrm>
          <a:prstGeom prst="rect">
            <a:avLst/>
          </a:prstGeom>
          <a:noFill/>
        </p:spPr>
        <p:txBody>
          <a:bodyPr wrap="square" rtlCol="0">
            <a:spAutoFit/>
          </a:bodyPr>
          <a:lstStyle/>
          <a:p>
            <a:r>
              <a:rPr lang="es-US" dirty="0" smtClean="0"/>
              <a:t>No asimila datos</a:t>
            </a:r>
          </a:p>
          <a:p>
            <a:r>
              <a:rPr lang="es-US" dirty="0" smtClean="0"/>
              <a:t>10 km entre puntos</a:t>
            </a:r>
            <a:endParaRPr lang="es-US" dirty="0"/>
          </a:p>
        </p:txBody>
      </p:sp>
      <p:sp>
        <p:nvSpPr>
          <p:cNvPr id="24" name="CuadroTexto 23"/>
          <p:cNvSpPr txBox="1"/>
          <p:nvPr/>
        </p:nvSpPr>
        <p:spPr>
          <a:xfrm>
            <a:off x="4040047" y="5493243"/>
            <a:ext cx="3425125" cy="646331"/>
          </a:xfrm>
          <a:prstGeom prst="rect">
            <a:avLst/>
          </a:prstGeom>
          <a:noFill/>
        </p:spPr>
        <p:txBody>
          <a:bodyPr wrap="square" rtlCol="0">
            <a:spAutoFit/>
          </a:bodyPr>
          <a:lstStyle/>
          <a:p>
            <a:r>
              <a:rPr lang="es-US" dirty="0" smtClean="0"/>
              <a:t>Asimila datos de sistemas globales</a:t>
            </a:r>
          </a:p>
          <a:p>
            <a:r>
              <a:rPr lang="es-US" dirty="0" smtClean="0"/>
              <a:t>10 km entre puntos</a:t>
            </a:r>
            <a:endParaRPr lang="es-US" dirty="0"/>
          </a:p>
        </p:txBody>
      </p:sp>
      <p:sp>
        <p:nvSpPr>
          <p:cNvPr id="25" name="CuadroTexto 24"/>
          <p:cNvSpPr txBox="1"/>
          <p:nvPr/>
        </p:nvSpPr>
        <p:spPr>
          <a:xfrm>
            <a:off x="8023579" y="5493243"/>
            <a:ext cx="3425125" cy="646331"/>
          </a:xfrm>
          <a:prstGeom prst="rect">
            <a:avLst/>
          </a:prstGeom>
          <a:noFill/>
        </p:spPr>
        <p:txBody>
          <a:bodyPr wrap="square" rtlCol="0">
            <a:spAutoFit/>
          </a:bodyPr>
          <a:lstStyle/>
          <a:p>
            <a:r>
              <a:rPr lang="es-US" dirty="0" smtClean="0"/>
              <a:t>Asimila datos de superficie propios</a:t>
            </a:r>
          </a:p>
          <a:p>
            <a:r>
              <a:rPr lang="es-US" dirty="0" smtClean="0"/>
              <a:t>10 km entre puntos</a:t>
            </a:r>
            <a:endParaRPr lang="es-US" dirty="0"/>
          </a:p>
        </p:txBody>
      </p:sp>
      <p:sp>
        <p:nvSpPr>
          <p:cNvPr id="135" name="Google Shape;135;p22"/>
          <p:cNvSpPr txBox="1">
            <a:spLocks noGrp="1"/>
          </p:cNvSpPr>
          <p:nvPr>
            <p:ph type="body" idx="1"/>
          </p:nvPr>
        </p:nvSpPr>
        <p:spPr>
          <a:xfrm>
            <a:off x="5563084" y="1415416"/>
            <a:ext cx="4496000" cy="7716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b="1" dirty="0">
                <a:solidFill>
                  <a:srgbClr val="000000"/>
                </a:solidFill>
              </a:rPr>
              <a:t>         </a:t>
            </a:r>
            <a:r>
              <a:rPr lang="en" b="1" dirty="0" smtClean="0">
                <a:solidFill>
                  <a:srgbClr val="000000"/>
                </a:solidFill>
              </a:rPr>
              <a:t>Sistemas </a:t>
            </a:r>
            <a:r>
              <a:rPr lang="en" b="1" dirty="0">
                <a:solidFill>
                  <a:srgbClr val="000000"/>
                </a:solidFill>
              </a:rPr>
              <a:t>en desarrollo</a:t>
            </a:r>
            <a:endParaRPr b="1" dirty="0">
              <a:solidFill>
                <a:srgbClr val="000000"/>
              </a:solidFill>
            </a:endParaRPr>
          </a:p>
        </p:txBody>
      </p:sp>
      <p:sp>
        <p:nvSpPr>
          <p:cNvPr id="23" name="CuadroTexto 22"/>
          <p:cNvSpPr txBox="1"/>
          <p:nvPr/>
        </p:nvSpPr>
        <p:spPr>
          <a:xfrm>
            <a:off x="4175687" y="6373216"/>
            <a:ext cx="2720340" cy="369332"/>
          </a:xfrm>
          <a:prstGeom prst="rect">
            <a:avLst/>
          </a:prstGeom>
          <a:noFill/>
        </p:spPr>
        <p:txBody>
          <a:bodyPr wrap="square" rtlCol="0">
            <a:spAutoFit/>
          </a:bodyPr>
          <a:lstStyle/>
          <a:p>
            <a:r>
              <a:rPr lang="es-US" dirty="0" err="1" smtClean="0"/>
              <a:t>Dillon</a:t>
            </a:r>
            <a:r>
              <a:rPr lang="es-US" dirty="0" smtClean="0"/>
              <a:t> y otros, 2018</a:t>
            </a:r>
            <a:endParaRPr lang="es-US" dirty="0"/>
          </a:p>
        </p:txBody>
      </p:sp>
    </p:spTree>
    <p:extLst>
      <p:ext uri="{BB962C8B-B14F-4D97-AF65-F5344CB8AC3E}">
        <p14:creationId xmlns:p14="http://schemas.microsoft.com/office/powerpoint/2010/main" val="189805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anim calcmode="lin" valueType="num">
                                      <p:cBhvr additive="base">
                                        <p:cTn id="7" dur="500" fill="hold"/>
                                        <p:tgtEl>
                                          <p:spTgt spid="1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2"/>
                                        </p:tgtEl>
                                        <p:attrNameLst>
                                          <p:attrName>style.visibility</p:attrName>
                                        </p:attrNameLst>
                                      </p:cBhvr>
                                      <p:to>
                                        <p:strVal val="visible"/>
                                      </p:to>
                                    </p:set>
                                    <p:anim calcmode="lin" valueType="num">
                                      <p:cBhvr additive="base">
                                        <p:cTn id="21" dur="500" fill="hold"/>
                                        <p:tgtEl>
                                          <p:spTgt spid="122"/>
                                        </p:tgtEl>
                                        <p:attrNameLst>
                                          <p:attrName>ppt_x</p:attrName>
                                        </p:attrNameLst>
                                      </p:cBhvr>
                                      <p:tavLst>
                                        <p:tav tm="0">
                                          <p:val>
                                            <p:strVal val="#ppt_x"/>
                                          </p:val>
                                        </p:tav>
                                        <p:tav tm="100000">
                                          <p:val>
                                            <p:strVal val="#ppt_x"/>
                                          </p:val>
                                        </p:tav>
                                      </p:tavLst>
                                    </p:anim>
                                    <p:anim calcmode="lin" valueType="num">
                                      <p:cBhvr additive="base">
                                        <p:cTn id="22" dur="500" fill="hold"/>
                                        <p:tgtEl>
                                          <p:spTgt spid="1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3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57"/>
          <p:cNvPicPr preferRelativeResize="0"/>
          <p:nvPr/>
        </p:nvPicPr>
        <p:blipFill>
          <a:blip r:embed="rId3">
            <a:alphaModFix/>
          </a:blip>
          <a:stretch>
            <a:fillRect/>
          </a:stretch>
        </p:blipFill>
        <p:spPr>
          <a:xfrm>
            <a:off x="1095893" y="802713"/>
            <a:ext cx="5308233" cy="5297400"/>
          </a:xfrm>
          <a:prstGeom prst="rect">
            <a:avLst/>
          </a:prstGeom>
          <a:noFill/>
          <a:ln>
            <a:noFill/>
          </a:ln>
        </p:spPr>
      </p:pic>
      <p:sp>
        <p:nvSpPr>
          <p:cNvPr id="413" name="Google Shape;413;p57"/>
          <p:cNvSpPr txBox="1"/>
          <p:nvPr/>
        </p:nvSpPr>
        <p:spPr>
          <a:xfrm>
            <a:off x="1592580" y="182880"/>
            <a:ext cx="8796800" cy="474800"/>
          </a:xfrm>
          <a:prstGeom prst="rect">
            <a:avLst/>
          </a:prstGeom>
          <a:noFill/>
          <a:ln>
            <a:noFill/>
          </a:ln>
        </p:spPr>
        <p:txBody>
          <a:bodyPr spcFirstLastPara="1" wrap="square" lIns="121900" tIns="121900" rIns="121900" bIns="121900" anchor="ctr" anchorCtr="0">
            <a:noAutofit/>
          </a:bodyPr>
          <a:lstStyle/>
          <a:p>
            <a:pPr algn="ctr">
              <a:lnSpc>
                <a:spcPct val="90000"/>
              </a:lnSpc>
            </a:pPr>
            <a:r>
              <a:rPr lang="es-AR" sz="2400" b="1" dirty="0">
                <a:solidFill>
                  <a:srgbClr val="2F5496"/>
                </a:solidFill>
                <a:latin typeface="Calibri"/>
                <a:ea typeface="Calibri"/>
                <a:cs typeface="Calibri"/>
                <a:sym typeface="Calibri"/>
              </a:rPr>
              <a:t>Plataforma </a:t>
            </a:r>
            <a:r>
              <a:rPr lang="es-AR" sz="2400" b="1" dirty="0" smtClean="0">
                <a:solidFill>
                  <a:srgbClr val="2F5496"/>
                </a:solidFill>
                <a:latin typeface="Calibri"/>
                <a:ea typeface="Calibri"/>
                <a:cs typeface="Calibri"/>
                <a:sym typeface="Calibri"/>
              </a:rPr>
              <a:t>PIMET. Pronósticos y alertas con mayor detalle regional. Primer ejercicio hacia el pronóstico por impactos</a:t>
            </a:r>
            <a:endParaRPr sz="2400" dirty="0"/>
          </a:p>
        </p:txBody>
      </p:sp>
      <p:sp>
        <p:nvSpPr>
          <p:cNvPr id="414" name="Google Shape;414;p57"/>
          <p:cNvSpPr txBox="1"/>
          <p:nvPr/>
        </p:nvSpPr>
        <p:spPr>
          <a:xfrm>
            <a:off x="6675120" y="972392"/>
            <a:ext cx="5516880" cy="1907967"/>
          </a:xfrm>
          <a:prstGeom prst="rect">
            <a:avLst/>
          </a:prstGeom>
          <a:noFill/>
          <a:ln>
            <a:noFill/>
          </a:ln>
        </p:spPr>
        <p:txBody>
          <a:bodyPr spcFirstLastPara="1" wrap="square" lIns="121900" tIns="121900" rIns="121900" bIns="121900" anchor="t" anchorCtr="0">
            <a:noAutofit/>
          </a:bodyPr>
          <a:lstStyle/>
          <a:p>
            <a:r>
              <a:rPr lang="es-AR" sz="2200" dirty="0">
                <a:latin typeface="Calibri"/>
                <a:ea typeface="Calibri"/>
                <a:cs typeface="Calibri"/>
                <a:sym typeface="Calibri"/>
              </a:rPr>
              <a:t>Plataforma a través de la cual se volcará la información detallada de los modelos en los pronósticos para el público y los alertas meteorológicos.</a:t>
            </a:r>
            <a:endParaRPr sz="2200" dirty="0">
              <a:latin typeface="Calibri"/>
              <a:ea typeface="Calibri"/>
              <a:cs typeface="Calibri"/>
              <a:sym typeface="Calibri"/>
            </a:endParaRPr>
          </a:p>
        </p:txBody>
      </p:sp>
      <p:pic>
        <p:nvPicPr>
          <p:cNvPr id="415" name="Google Shape;415;p57"/>
          <p:cNvPicPr preferRelativeResize="0"/>
          <p:nvPr/>
        </p:nvPicPr>
        <p:blipFill rotWithShape="1">
          <a:blip r:embed="rId4">
            <a:alphaModFix/>
          </a:blip>
          <a:srcRect l="20031" t="9958" r="26135"/>
          <a:stretch/>
        </p:blipFill>
        <p:spPr>
          <a:xfrm>
            <a:off x="7429501" y="2545382"/>
            <a:ext cx="3942866" cy="3672537"/>
          </a:xfrm>
          <a:prstGeom prst="rect">
            <a:avLst/>
          </a:prstGeom>
          <a:noFill/>
          <a:ln>
            <a:noFill/>
          </a:ln>
        </p:spPr>
      </p:pic>
    </p:spTree>
    <p:extLst>
      <p:ext uri="{BB962C8B-B14F-4D97-AF65-F5344CB8AC3E}">
        <p14:creationId xmlns:p14="http://schemas.microsoft.com/office/powerpoint/2010/main" val="297394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anim calcmode="lin" valueType="num">
                                      <p:cBhvr additive="base">
                                        <p:cTn id="7" dur="500" fill="hold"/>
                                        <p:tgtEl>
                                          <p:spTgt spid="415"/>
                                        </p:tgtEl>
                                        <p:attrNameLst>
                                          <p:attrName>ppt_x</p:attrName>
                                        </p:attrNameLst>
                                      </p:cBhvr>
                                      <p:tavLst>
                                        <p:tav tm="0">
                                          <p:val>
                                            <p:strVal val="#ppt_x"/>
                                          </p:val>
                                        </p:tav>
                                        <p:tav tm="100000">
                                          <p:val>
                                            <p:strVal val="#ppt_x"/>
                                          </p:val>
                                        </p:tav>
                                      </p:tavLst>
                                    </p:anim>
                                    <p:anim calcmode="lin" valueType="num">
                                      <p:cBhvr additive="base">
                                        <p:cTn id="8" dur="500" fill="hold"/>
                                        <p:tgtEl>
                                          <p:spTgt spid="4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33000" r="1469" b="7167"/>
          <a:stretch/>
        </p:blipFill>
        <p:spPr>
          <a:xfrm>
            <a:off x="0" y="0"/>
            <a:ext cx="12012930" cy="4103370"/>
          </a:xfrm>
          <a:prstGeom prst="rect">
            <a:avLst/>
          </a:prstGeom>
        </p:spPr>
      </p:pic>
      <p:pic>
        <p:nvPicPr>
          <p:cNvPr id="5" name="Imagen 4"/>
          <p:cNvPicPr>
            <a:picLocks noChangeAspect="1"/>
          </p:cNvPicPr>
          <p:nvPr/>
        </p:nvPicPr>
        <p:blipFill rotWithShape="1">
          <a:blip r:embed="rId3"/>
          <a:srcRect t="26333" r="1750" b="16000"/>
          <a:stretch/>
        </p:blipFill>
        <p:spPr>
          <a:xfrm>
            <a:off x="0" y="1440180"/>
            <a:ext cx="11978640" cy="3954780"/>
          </a:xfrm>
          <a:prstGeom prst="rect">
            <a:avLst/>
          </a:prstGeom>
        </p:spPr>
      </p:pic>
      <p:pic>
        <p:nvPicPr>
          <p:cNvPr id="6" name="Imagen 5"/>
          <p:cNvPicPr>
            <a:picLocks noChangeAspect="1"/>
          </p:cNvPicPr>
          <p:nvPr/>
        </p:nvPicPr>
        <p:blipFill rotWithShape="1">
          <a:blip r:embed="rId4"/>
          <a:srcRect t="26833" r="1375" b="15167"/>
          <a:stretch/>
        </p:blipFill>
        <p:spPr>
          <a:xfrm>
            <a:off x="0" y="2868930"/>
            <a:ext cx="12024360" cy="3977640"/>
          </a:xfrm>
          <a:prstGeom prst="rect">
            <a:avLst/>
          </a:prstGeom>
        </p:spPr>
      </p:pic>
      <p:sp>
        <p:nvSpPr>
          <p:cNvPr id="2" name="CuadroTexto 1"/>
          <p:cNvSpPr txBox="1"/>
          <p:nvPr/>
        </p:nvSpPr>
        <p:spPr>
          <a:xfrm>
            <a:off x="3737610" y="5795010"/>
            <a:ext cx="5086350" cy="615553"/>
          </a:xfrm>
          <a:prstGeom prst="rect">
            <a:avLst/>
          </a:prstGeom>
          <a:noFill/>
        </p:spPr>
        <p:txBody>
          <a:bodyPr wrap="square" rtlCol="0">
            <a:spAutoFit/>
          </a:bodyPr>
          <a:lstStyle/>
          <a:p>
            <a:r>
              <a:rPr lang="es-US" sz="3400" dirty="0" smtClean="0"/>
              <a:t>Pronósticos dedicados</a:t>
            </a:r>
            <a:endParaRPr lang="es-US" sz="3400" dirty="0"/>
          </a:p>
        </p:txBody>
      </p:sp>
    </p:spTree>
    <p:extLst>
      <p:ext uri="{BB962C8B-B14F-4D97-AF65-F5344CB8AC3E}">
        <p14:creationId xmlns:p14="http://schemas.microsoft.com/office/powerpoint/2010/main" val="367750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0"/>
            <a:ext cx="2908570" cy="2140085"/>
          </a:xfrm>
        </p:spPr>
        <p:txBody>
          <a:bodyPr>
            <a:normAutofit fontScale="90000"/>
          </a:bodyPr>
          <a:lstStyle/>
          <a:p>
            <a:r>
              <a:rPr lang="es-ES" dirty="0"/>
              <a:t>Los servicios climáticos en Argentina</a:t>
            </a:r>
            <a:endParaRPr lang="es-AR" dirty="0"/>
          </a:p>
        </p:txBody>
      </p:sp>
      <p:graphicFrame>
        <p:nvGraphicFramePr>
          <p:cNvPr id="8" name="Marcador de contenido 7"/>
          <p:cNvGraphicFramePr>
            <a:graphicFrameLocks noGrp="1"/>
          </p:cNvGraphicFramePr>
          <p:nvPr>
            <p:ph idx="1"/>
            <p:extLst/>
          </p:nvPr>
        </p:nvGraphicFramePr>
        <p:xfrm>
          <a:off x="2881012" y="0"/>
          <a:ext cx="6389452"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20250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6294" y="92751"/>
            <a:ext cx="10515600" cy="724373"/>
          </a:xfrm>
        </p:spPr>
        <p:txBody>
          <a:bodyPr/>
          <a:lstStyle/>
          <a:p>
            <a:r>
              <a:rPr lang="es-ES" dirty="0" smtClean="0"/>
              <a:t>Cuando hay un marco legal. Caso SINAGIR</a:t>
            </a:r>
            <a:endParaRPr lang="es-AR" dirty="0"/>
          </a:p>
        </p:txBody>
      </p:sp>
      <p:sp>
        <p:nvSpPr>
          <p:cNvPr id="3" name="Marcador de contenido 2"/>
          <p:cNvSpPr>
            <a:spLocks noGrp="1"/>
          </p:cNvSpPr>
          <p:nvPr>
            <p:ph idx="1"/>
          </p:nvPr>
        </p:nvSpPr>
        <p:spPr>
          <a:xfrm>
            <a:off x="0" y="1533795"/>
            <a:ext cx="3480881" cy="4351338"/>
          </a:xfrm>
        </p:spPr>
        <p:txBody>
          <a:bodyPr/>
          <a:lstStyle/>
          <a:p>
            <a:r>
              <a:rPr lang="es-ES" dirty="0"/>
              <a:t>La elaboración de este ESCENARIO DE RIESGO TRIMESTRAL se enmarca en la conformación de la Comisión Técnica 12: Escenarios de Riesgo, dependiente del Consejo Nacional del SINAGIR</a:t>
            </a:r>
            <a:endParaRPr lang="es-AR" dirty="0"/>
          </a:p>
        </p:txBody>
      </p:sp>
      <p:pic>
        <p:nvPicPr>
          <p:cNvPr id="4" name="Imagen 3"/>
          <p:cNvPicPr>
            <a:picLocks noChangeAspect="1"/>
          </p:cNvPicPr>
          <p:nvPr/>
        </p:nvPicPr>
        <p:blipFill>
          <a:blip r:embed="rId2"/>
          <a:stretch>
            <a:fillRect/>
          </a:stretch>
        </p:blipFill>
        <p:spPr>
          <a:xfrm>
            <a:off x="4178879" y="841228"/>
            <a:ext cx="3739436" cy="6016772"/>
          </a:xfrm>
          <a:prstGeom prst="rect">
            <a:avLst/>
          </a:prstGeom>
        </p:spPr>
      </p:pic>
      <p:sp>
        <p:nvSpPr>
          <p:cNvPr id="5" name="CuadroTexto 4"/>
          <p:cNvSpPr txBox="1"/>
          <p:nvPr/>
        </p:nvSpPr>
        <p:spPr>
          <a:xfrm>
            <a:off x="8910536" y="1447306"/>
            <a:ext cx="3035030" cy="4524315"/>
          </a:xfrm>
          <a:prstGeom prst="rect">
            <a:avLst/>
          </a:prstGeom>
          <a:noFill/>
        </p:spPr>
        <p:txBody>
          <a:bodyPr wrap="square" rtlCol="0">
            <a:spAutoFit/>
          </a:bodyPr>
          <a:lstStyle/>
          <a:p>
            <a:r>
              <a:rPr lang="es-ES" b="1" dirty="0"/>
              <a:t>Ley 27287: Sistema Nacional para la Gestión Integral del Riesgo y la Protección </a:t>
            </a:r>
            <a:r>
              <a:rPr lang="es-ES" b="1" dirty="0" smtClean="0"/>
              <a:t>Civil</a:t>
            </a:r>
            <a:endParaRPr lang="es-AR" dirty="0" smtClean="0"/>
          </a:p>
          <a:p>
            <a:endParaRPr lang="es-ES" b="1" dirty="0"/>
          </a:p>
          <a:p>
            <a:r>
              <a:rPr lang="es-ES" dirty="0"/>
              <a:t>ARTÍCULO 1° — Créase el Sistema Nacional para la Gestión Integral del Riesgo y la Protección Civil que tiene por objeto integrar las acciones y articular el funcionamiento de los organismos del Gobierno nacional, los Gobiernos provinciales, de la Ciudad Autónoma de Buenos Aires y municipales, las organizaciones no ...</a:t>
            </a:r>
            <a:endParaRPr lang="es-ES" b="1" dirty="0"/>
          </a:p>
        </p:txBody>
      </p:sp>
      <p:pic>
        <p:nvPicPr>
          <p:cNvPr id="6" name="Imagen 5"/>
          <p:cNvPicPr>
            <a:picLocks noChangeAspect="1"/>
          </p:cNvPicPr>
          <p:nvPr/>
        </p:nvPicPr>
        <p:blipFill>
          <a:blip r:embed="rId3"/>
          <a:stretch>
            <a:fillRect/>
          </a:stretch>
        </p:blipFill>
        <p:spPr>
          <a:xfrm>
            <a:off x="7918315" y="2479826"/>
            <a:ext cx="4290192" cy="3405307"/>
          </a:xfrm>
          <a:prstGeom prst="rect">
            <a:avLst/>
          </a:prstGeom>
        </p:spPr>
      </p:pic>
    </p:spTree>
    <p:extLst>
      <p:ext uri="{BB962C8B-B14F-4D97-AF65-F5344CB8AC3E}">
        <p14:creationId xmlns:p14="http://schemas.microsoft.com/office/powerpoint/2010/main" val="277261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US" dirty="0" smtClean="0"/>
              <a:t>Reflexiones finales</a:t>
            </a:r>
            <a:endParaRPr lang="es-US" dirty="0"/>
          </a:p>
        </p:txBody>
      </p:sp>
      <p:sp>
        <p:nvSpPr>
          <p:cNvPr id="5" name="Marcador de texto 4"/>
          <p:cNvSpPr>
            <a:spLocks noGrp="1"/>
          </p:cNvSpPr>
          <p:nvPr>
            <p:ph type="body" idx="1"/>
          </p:nvPr>
        </p:nvSpPr>
        <p:spPr/>
        <p:txBody>
          <a:bodyPr/>
          <a:lstStyle/>
          <a:p>
            <a:endParaRPr lang="es-US"/>
          </a:p>
        </p:txBody>
      </p:sp>
    </p:spTree>
    <p:extLst>
      <p:ext uri="{BB962C8B-B14F-4D97-AF65-F5344CB8AC3E}">
        <p14:creationId xmlns:p14="http://schemas.microsoft.com/office/powerpoint/2010/main" val="24713420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US" dirty="0" smtClean="0"/>
              <a:t>Algunas consideraciones</a:t>
            </a:r>
            <a:endParaRPr lang="es-US" dirty="0"/>
          </a:p>
        </p:txBody>
      </p:sp>
      <p:sp>
        <p:nvSpPr>
          <p:cNvPr id="5" name="Marcador de contenido 4"/>
          <p:cNvSpPr>
            <a:spLocks noGrp="1"/>
          </p:cNvSpPr>
          <p:nvPr>
            <p:ph idx="1"/>
          </p:nvPr>
        </p:nvSpPr>
        <p:spPr/>
        <p:txBody>
          <a:bodyPr/>
          <a:lstStyle/>
          <a:p>
            <a:r>
              <a:rPr lang="es-US" dirty="0" smtClean="0"/>
              <a:t>Estamos en una nueva era en la provisión de Servicios Meteorológicos y Climáticos</a:t>
            </a:r>
          </a:p>
          <a:p>
            <a:r>
              <a:rPr lang="es-US" dirty="0" smtClean="0"/>
              <a:t>Los avances científicos y tecnológicos abren espacio a un mercado que aumenta su demanda de modo permanente</a:t>
            </a:r>
          </a:p>
          <a:p>
            <a:r>
              <a:rPr lang="es-US" dirty="0" smtClean="0"/>
              <a:t>Hay cambios políticos y económicos que hay que incorporar en el diseño de estrategias</a:t>
            </a:r>
          </a:p>
          <a:p>
            <a:r>
              <a:rPr lang="es-US" dirty="0" smtClean="0"/>
              <a:t>La cooperación entre distintos actores es indispensable</a:t>
            </a:r>
          </a:p>
          <a:p>
            <a:endParaRPr lang="es-US" dirty="0"/>
          </a:p>
        </p:txBody>
      </p:sp>
    </p:spTree>
    <p:extLst>
      <p:ext uri="{BB962C8B-B14F-4D97-AF65-F5344CB8AC3E}">
        <p14:creationId xmlns:p14="http://schemas.microsoft.com/office/powerpoint/2010/main" val="320981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Algunas consideraciones (bis)</a:t>
            </a:r>
            <a:endParaRPr lang="es-US" dirty="0"/>
          </a:p>
        </p:txBody>
      </p:sp>
      <p:sp>
        <p:nvSpPr>
          <p:cNvPr id="3" name="Marcador de contenido 2"/>
          <p:cNvSpPr>
            <a:spLocks noGrp="1"/>
          </p:cNvSpPr>
          <p:nvPr>
            <p:ph idx="1"/>
          </p:nvPr>
        </p:nvSpPr>
        <p:spPr/>
        <p:txBody>
          <a:bodyPr/>
          <a:lstStyle/>
          <a:p>
            <a:r>
              <a:rPr lang="es-US" dirty="0" smtClean="0"/>
              <a:t>Los servicios meteorológicos nacionales deben mantenerse competitivos, efectivos y mantener el rol de VOZ OFICIAL</a:t>
            </a:r>
          </a:p>
          <a:p>
            <a:r>
              <a:rPr lang="es-US" dirty="0" smtClean="0"/>
              <a:t>Es imprescindible mantener una capacitación continua </a:t>
            </a:r>
          </a:p>
          <a:p>
            <a:r>
              <a:rPr lang="es-US" dirty="0" smtClean="0"/>
              <a:t>Las universidades deben analizar el marco de competencias laborales para ofrecer una formación acorde a las necesidades de la sociedad</a:t>
            </a:r>
          </a:p>
          <a:p>
            <a:endParaRPr lang="es-US" dirty="0"/>
          </a:p>
        </p:txBody>
      </p:sp>
    </p:spTree>
    <p:extLst>
      <p:ext uri="{BB962C8B-B14F-4D97-AF65-F5344CB8AC3E}">
        <p14:creationId xmlns:p14="http://schemas.microsoft.com/office/powerpoint/2010/main" val="330885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0322" y="-25400"/>
            <a:ext cx="7901678" cy="4447498"/>
          </a:xfrm>
          <a:prstGeom prst="rect">
            <a:avLst/>
          </a:prstGeom>
        </p:spPr>
      </p:pic>
      <p:sp>
        <p:nvSpPr>
          <p:cNvPr id="2" name="Rectángulo 1"/>
          <p:cNvSpPr/>
          <p:nvPr/>
        </p:nvSpPr>
        <p:spPr>
          <a:xfrm>
            <a:off x="4201112" y="5834421"/>
            <a:ext cx="1918947" cy="900246"/>
          </a:xfrm>
          <a:prstGeom prst="rect">
            <a:avLst/>
          </a:prstGeom>
        </p:spPr>
        <p:txBody>
          <a:bodyPr wrap="square">
            <a:spAutoFit/>
          </a:bodyPr>
          <a:lstStyle/>
          <a:p>
            <a:pPr>
              <a:tabLst>
                <a:tab pos="2806065" algn="ctr"/>
                <a:tab pos="5612130" algn="r"/>
              </a:tabLst>
            </a:pPr>
            <a:r>
              <a:rPr lang="es-AR" sz="1050" dirty="0">
                <a:solidFill>
                  <a:srgbClr val="F2F2F2"/>
                </a:solidFill>
              </a:rPr>
              <a:t>Av. Dorrego 4016 (C1425GBE)</a:t>
            </a:r>
            <a:r>
              <a:rPr lang="es-AR" sz="1050" dirty="0">
                <a:solidFill>
                  <a:srgbClr val="F2F2F2">
                    <a:lumMod val="95000"/>
                  </a:srgbClr>
                </a:solidFill>
                <a:ea typeface="Times New Roman" panose="02020603050405020304" pitchFamily="18" charset="0"/>
                <a:cs typeface="Times New Roman" panose="02020603050405020304" pitchFamily="18" charset="0"/>
              </a:rPr>
              <a:t> </a:t>
            </a:r>
            <a:endParaRPr lang="es-AR" sz="1050" dirty="0" smtClean="0">
              <a:solidFill>
                <a:srgbClr val="F2F2F2">
                  <a:lumMod val="95000"/>
                </a:srgbClr>
              </a:solidFill>
              <a:ea typeface="Times New Roman" panose="02020603050405020304" pitchFamily="18" charset="0"/>
              <a:cs typeface="Times New Roman" panose="02020603050405020304" pitchFamily="18" charset="0"/>
            </a:endParaRPr>
          </a:p>
          <a:p>
            <a:pPr>
              <a:tabLst>
                <a:tab pos="2806065" algn="ctr"/>
                <a:tab pos="5612130" algn="r"/>
              </a:tabLst>
            </a:pPr>
            <a:r>
              <a:rPr lang="es-AR" sz="1050" dirty="0" smtClean="0">
                <a:ea typeface="Times New Roman" panose="02020603050405020304" pitchFamily="18" charset="0"/>
                <a:cs typeface="Times New Roman" panose="02020603050405020304" pitchFamily="18" charset="0"/>
              </a:rPr>
              <a:t>Buenos </a:t>
            </a:r>
            <a:r>
              <a:rPr lang="es-AR" sz="1050" dirty="0">
                <a:ea typeface="Times New Roman" panose="02020603050405020304" pitchFamily="18" charset="0"/>
                <a:cs typeface="Times New Roman" panose="02020603050405020304" pitchFamily="18" charset="0"/>
              </a:rPr>
              <a:t>Aires, Argentina</a:t>
            </a:r>
            <a:br>
              <a:rPr lang="es-AR" sz="1050" dirty="0">
                <a:ea typeface="Times New Roman" panose="02020603050405020304" pitchFamily="18" charset="0"/>
                <a:cs typeface="Times New Roman" panose="02020603050405020304" pitchFamily="18" charset="0"/>
              </a:rPr>
            </a:br>
            <a:r>
              <a:rPr lang="es-AR" sz="1050" dirty="0">
                <a:ea typeface="Times New Roman" panose="02020603050405020304" pitchFamily="18" charset="0"/>
                <a:cs typeface="Times New Roman" panose="02020603050405020304" pitchFamily="18" charset="0"/>
              </a:rPr>
              <a:t>(+54 011) 5167-6767</a:t>
            </a:r>
            <a:endParaRPr lang="es-AR" sz="4000" dirty="0">
              <a:ea typeface="Times New Roman" panose="02020603050405020304" pitchFamily="18" charset="0"/>
              <a:cs typeface="Times New Roman" panose="02020603050405020304" pitchFamily="18" charset="0"/>
            </a:endParaRPr>
          </a:p>
          <a:p>
            <a:pPr>
              <a:tabLst>
                <a:tab pos="2806065" algn="ctr"/>
                <a:tab pos="5612130" algn="r"/>
              </a:tabLst>
            </a:pPr>
            <a:r>
              <a:rPr lang="es-AR" sz="1050" dirty="0">
                <a:ea typeface="Times New Roman" panose="02020603050405020304" pitchFamily="18" charset="0"/>
                <a:cs typeface="Times New Roman" panose="02020603050405020304" pitchFamily="18" charset="0"/>
              </a:rPr>
              <a:t>www.smn.gov.ar</a:t>
            </a:r>
            <a:br>
              <a:rPr lang="es-AR" sz="1050" dirty="0">
                <a:ea typeface="Times New Roman" panose="02020603050405020304" pitchFamily="18" charset="0"/>
                <a:cs typeface="Times New Roman" panose="02020603050405020304" pitchFamily="18" charset="0"/>
              </a:rPr>
            </a:br>
            <a:r>
              <a:rPr lang="es-AR" sz="1050" dirty="0">
                <a:ea typeface="Times New Roman" panose="02020603050405020304" pitchFamily="18" charset="0"/>
                <a:cs typeface="Times New Roman" panose="02020603050405020304" pitchFamily="18" charset="0"/>
              </a:rPr>
              <a:t>smn@smn.gov.ar</a:t>
            </a:r>
            <a:endParaRPr lang="es-AR" sz="4000" dirty="0">
              <a:ea typeface="Times New Roman" panose="02020603050405020304" pitchFamily="18" charset="0"/>
              <a:cs typeface="Times New Roman" panose="02020603050405020304" pitchFamily="18" charset="0"/>
            </a:endParaRPr>
          </a:p>
        </p:txBody>
      </p:sp>
      <p:sp>
        <p:nvSpPr>
          <p:cNvPr id="6" name="Rectángulo 5"/>
          <p:cNvSpPr/>
          <p:nvPr/>
        </p:nvSpPr>
        <p:spPr>
          <a:xfrm>
            <a:off x="640578" y="4101289"/>
            <a:ext cx="9929706" cy="1754326"/>
          </a:xfrm>
          <a:prstGeom prst="rect">
            <a:avLst/>
          </a:prstGeom>
          <a:noFill/>
        </p:spPr>
        <p:txBody>
          <a:bodyPr wrap="none" lIns="91440" tIns="45720" rIns="91440" bIns="45720">
            <a:spAutoFit/>
          </a:bodyPr>
          <a:lstStyle/>
          <a:p>
            <a:pPr algn="ctr"/>
            <a:r>
              <a:rPr lang="es-ES" sz="5400" b="1" spc="50" dirty="0">
                <a:ln w="0"/>
                <a:solidFill>
                  <a:schemeClr val="accent1">
                    <a:lumMod val="75000"/>
                  </a:schemeClr>
                </a:solidFill>
                <a:effectLst>
                  <a:innerShdw blurRad="63500" dist="50800" dir="13500000">
                    <a:srgbClr val="000000">
                      <a:alpha val="50000"/>
                    </a:srgbClr>
                  </a:innerShdw>
                </a:effectLst>
              </a:rPr>
              <a:t>¡</a:t>
            </a:r>
            <a:r>
              <a:rPr lang="es-ES" sz="5400" b="1" spc="50" dirty="0" smtClean="0">
                <a:ln w="0"/>
                <a:solidFill>
                  <a:schemeClr val="accent1">
                    <a:lumMod val="75000"/>
                  </a:schemeClr>
                </a:solidFill>
                <a:effectLst>
                  <a:innerShdw blurRad="63500" dist="50800" dir="13500000">
                    <a:srgbClr val="000000">
                      <a:alpha val="50000"/>
                    </a:srgbClr>
                  </a:innerShdw>
                </a:effectLst>
              </a:rPr>
              <a:t>Muchas gracias por su atención!</a:t>
            </a:r>
          </a:p>
          <a:p>
            <a:pPr algn="ctr"/>
            <a:r>
              <a:rPr lang="es-ES" sz="5400" b="1" spc="50" dirty="0" smtClean="0">
                <a:ln w="0"/>
                <a:solidFill>
                  <a:schemeClr val="accent1">
                    <a:lumMod val="75000"/>
                  </a:schemeClr>
                </a:solidFill>
                <a:effectLst>
                  <a:innerShdw blurRad="63500" dist="50800" dir="13500000">
                    <a:srgbClr val="000000">
                      <a:alpha val="50000"/>
                    </a:srgbClr>
                  </a:innerShdw>
                </a:effectLst>
              </a:rPr>
              <a:t>Preguntas ¿?¿?¿?</a:t>
            </a:r>
            <a:endParaRPr lang="es-ES" sz="5400" b="1" spc="50" dirty="0">
              <a:ln w="0"/>
              <a:solidFill>
                <a:schemeClr val="accent1">
                  <a:lumMod val="75000"/>
                </a:schemeClr>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8379501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400424" y="6171758"/>
            <a:ext cx="4772025" cy="646331"/>
          </a:xfrm>
          <a:prstGeom prst="rect">
            <a:avLst/>
          </a:prstGeom>
          <a:noFill/>
        </p:spPr>
        <p:txBody>
          <a:bodyPr wrap="square" rtlCol="0">
            <a:spAutoFit/>
          </a:bodyPr>
          <a:lstStyle/>
          <a:p>
            <a:r>
              <a:rPr lang="es-US" dirty="0" smtClean="0"/>
              <a:t>Basado en 4140 eventos. </a:t>
            </a:r>
          </a:p>
          <a:p>
            <a:r>
              <a:rPr lang="es-US" dirty="0" smtClean="0"/>
              <a:t>Fuente: </a:t>
            </a:r>
            <a:r>
              <a:rPr lang="es-US" dirty="0" err="1" smtClean="0"/>
              <a:t>Munich</a:t>
            </a:r>
            <a:r>
              <a:rPr lang="es-US" dirty="0" smtClean="0"/>
              <a:t> Re - </a:t>
            </a:r>
            <a:r>
              <a:rPr lang="es-US" b="1" dirty="0" err="1"/>
              <a:t>NatCatSERVICE</a:t>
            </a:r>
            <a:r>
              <a:rPr lang="es-US" b="1" dirty="0"/>
              <a:t> </a:t>
            </a:r>
            <a:r>
              <a:rPr lang="es-US" b="1" dirty="0" err="1"/>
              <a:t>analysis</a:t>
            </a:r>
            <a:r>
              <a:rPr lang="es-US" b="1" dirty="0"/>
              <a:t> </a:t>
            </a:r>
            <a:r>
              <a:rPr lang="es-US" b="1" dirty="0" err="1" smtClean="0"/>
              <a:t>tool</a:t>
            </a:r>
            <a:endParaRPr lang="es-US" b="1"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961" y="114202"/>
            <a:ext cx="10625695" cy="5863181"/>
          </a:xfrm>
          <a:prstGeom prst="rect">
            <a:avLst/>
          </a:prstGeom>
        </p:spPr>
      </p:pic>
      <p:sp>
        <p:nvSpPr>
          <p:cNvPr id="7" name="Título 2"/>
          <p:cNvSpPr>
            <a:spLocks noGrp="1"/>
          </p:cNvSpPr>
          <p:nvPr>
            <p:ph type="title"/>
          </p:nvPr>
        </p:nvSpPr>
        <p:spPr/>
        <p:txBody>
          <a:bodyPr>
            <a:normAutofit/>
          </a:bodyPr>
          <a:lstStyle/>
          <a:p>
            <a:r>
              <a:rPr lang="es-US" sz="3800" b="1" dirty="0" smtClean="0"/>
              <a:t>Impulsores</a:t>
            </a:r>
            <a:endParaRPr lang="es-US" sz="3800" b="1" dirty="0"/>
          </a:p>
        </p:txBody>
      </p:sp>
      <p:sp>
        <p:nvSpPr>
          <p:cNvPr id="8" name="CuadroTexto 7"/>
          <p:cNvSpPr txBox="1"/>
          <p:nvPr/>
        </p:nvSpPr>
        <p:spPr>
          <a:xfrm>
            <a:off x="9151144" y="257175"/>
            <a:ext cx="2300287" cy="461665"/>
          </a:xfrm>
          <a:prstGeom prst="rect">
            <a:avLst/>
          </a:prstGeom>
          <a:noFill/>
        </p:spPr>
        <p:txBody>
          <a:bodyPr wrap="square" rtlCol="0">
            <a:spAutoFit/>
          </a:bodyPr>
          <a:lstStyle/>
          <a:p>
            <a:r>
              <a:rPr lang="es-US" sz="2400" dirty="0" smtClean="0"/>
              <a:t>2012 - 2017</a:t>
            </a:r>
            <a:endParaRPr lang="es-US" sz="2400" dirty="0"/>
          </a:p>
        </p:txBody>
      </p:sp>
    </p:spTree>
    <p:extLst>
      <p:ext uri="{BB962C8B-B14F-4D97-AF65-F5344CB8AC3E}">
        <p14:creationId xmlns:p14="http://schemas.microsoft.com/office/powerpoint/2010/main" val="2488488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US"/>
          </a:p>
        </p:txBody>
      </p:sp>
      <p:pic>
        <p:nvPicPr>
          <p:cNvPr id="4" name="Imagen 3" descr="https://www.researchgate.net/profile/Adam_Scaife/publication/259464033/figure/fig2/AS:297305312907270@1447894518596/Seamless-forecasting-services-and-potential-users-of-monthly-to-decadal-predictions-From.png"/>
          <p:cNvPicPr/>
          <p:nvPr/>
        </p:nvPicPr>
        <p:blipFill>
          <a:blip r:embed="rId2">
            <a:extLst>
              <a:ext uri="{28A0092B-C50C-407E-A947-70E740481C1C}">
                <a14:useLocalDpi xmlns:a14="http://schemas.microsoft.com/office/drawing/2010/main" val="0"/>
              </a:ext>
            </a:extLst>
          </a:blip>
          <a:srcRect/>
          <a:stretch>
            <a:fillRect/>
          </a:stretch>
        </p:blipFill>
        <p:spPr bwMode="auto">
          <a:xfrm>
            <a:off x="1821180" y="822186"/>
            <a:ext cx="8694420" cy="5440025"/>
          </a:xfrm>
          <a:prstGeom prst="rect">
            <a:avLst/>
          </a:prstGeom>
          <a:noFill/>
          <a:ln>
            <a:noFill/>
          </a:ln>
        </p:spPr>
      </p:pic>
      <p:sp>
        <p:nvSpPr>
          <p:cNvPr id="5" name="CuadroTexto 4"/>
          <p:cNvSpPr txBox="1"/>
          <p:nvPr/>
        </p:nvSpPr>
        <p:spPr>
          <a:xfrm>
            <a:off x="3177871" y="114300"/>
            <a:ext cx="5817539" cy="707886"/>
          </a:xfrm>
          <a:prstGeom prst="rect">
            <a:avLst/>
          </a:prstGeom>
          <a:solidFill>
            <a:srgbClr val="FFC000"/>
          </a:solidFill>
        </p:spPr>
        <p:txBody>
          <a:bodyPr wrap="square" rtlCol="0">
            <a:spAutoFit/>
          </a:bodyPr>
          <a:lstStyle/>
          <a:p>
            <a:r>
              <a:rPr lang="es-US" sz="4000" dirty="0" smtClean="0"/>
              <a:t>El “centro” en los usuarios</a:t>
            </a:r>
            <a:endParaRPr lang="es-US" sz="4000" dirty="0"/>
          </a:p>
        </p:txBody>
      </p:sp>
      <p:sp>
        <p:nvSpPr>
          <p:cNvPr id="3" name="CuadroTexto 2"/>
          <p:cNvSpPr txBox="1"/>
          <p:nvPr/>
        </p:nvSpPr>
        <p:spPr>
          <a:xfrm>
            <a:off x="3520440" y="6488668"/>
            <a:ext cx="4652010" cy="369332"/>
          </a:xfrm>
          <a:prstGeom prst="rect">
            <a:avLst/>
          </a:prstGeom>
          <a:noFill/>
        </p:spPr>
        <p:txBody>
          <a:bodyPr wrap="square" rtlCol="0">
            <a:spAutoFit/>
          </a:bodyPr>
          <a:lstStyle/>
          <a:p>
            <a:r>
              <a:rPr lang="es-US" dirty="0" smtClean="0"/>
              <a:t>Adaptado del plan 2015-2020 de UK- </a:t>
            </a:r>
            <a:r>
              <a:rPr lang="es-US" dirty="0" err="1" smtClean="0"/>
              <a:t>Met</a:t>
            </a:r>
            <a:r>
              <a:rPr lang="es-US" dirty="0" smtClean="0"/>
              <a:t> office</a:t>
            </a:r>
            <a:endParaRPr lang="es-US" dirty="0"/>
          </a:p>
        </p:txBody>
      </p:sp>
    </p:spTree>
    <p:extLst>
      <p:ext uri="{BB962C8B-B14F-4D97-AF65-F5344CB8AC3E}">
        <p14:creationId xmlns:p14="http://schemas.microsoft.com/office/powerpoint/2010/main" val="164725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7412333" cy="3520440"/>
          </a:xfrm>
          <a:prstGeom prst="rect">
            <a:avLst/>
          </a:prstGeom>
        </p:spPr>
      </p:pic>
      <p:pic>
        <p:nvPicPr>
          <p:cNvPr id="3" name="Imagen 2"/>
          <p:cNvPicPr>
            <a:picLocks noChangeAspect="1"/>
          </p:cNvPicPr>
          <p:nvPr/>
        </p:nvPicPr>
        <p:blipFill>
          <a:blip r:embed="rId3"/>
          <a:stretch>
            <a:fillRect/>
          </a:stretch>
        </p:blipFill>
        <p:spPr>
          <a:xfrm>
            <a:off x="4580263" y="822960"/>
            <a:ext cx="7501361" cy="2823210"/>
          </a:xfrm>
          <a:prstGeom prst="rect">
            <a:avLst/>
          </a:prstGeom>
        </p:spPr>
      </p:pic>
      <p:pic>
        <p:nvPicPr>
          <p:cNvPr id="4" name="Imagen 3"/>
          <p:cNvPicPr>
            <a:picLocks noChangeAspect="1"/>
          </p:cNvPicPr>
          <p:nvPr/>
        </p:nvPicPr>
        <p:blipFill>
          <a:blip r:embed="rId4"/>
          <a:stretch>
            <a:fillRect/>
          </a:stretch>
        </p:blipFill>
        <p:spPr>
          <a:xfrm>
            <a:off x="81257" y="3609765"/>
            <a:ext cx="7747963" cy="1718730"/>
          </a:xfrm>
          <a:prstGeom prst="rect">
            <a:avLst/>
          </a:prstGeom>
        </p:spPr>
      </p:pic>
      <p:pic>
        <p:nvPicPr>
          <p:cNvPr id="5" name="Imagen 4"/>
          <p:cNvPicPr>
            <a:picLocks noChangeAspect="1"/>
          </p:cNvPicPr>
          <p:nvPr/>
        </p:nvPicPr>
        <p:blipFill>
          <a:blip r:embed="rId5"/>
          <a:stretch>
            <a:fillRect/>
          </a:stretch>
        </p:blipFill>
        <p:spPr>
          <a:xfrm>
            <a:off x="8073436" y="4309109"/>
            <a:ext cx="4118564" cy="928565"/>
          </a:xfrm>
          <a:prstGeom prst="rect">
            <a:avLst/>
          </a:prstGeom>
        </p:spPr>
      </p:pic>
      <p:pic>
        <p:nvPicPr>
          <p:cNvPr id="6" name="Imagen 5"/>
          <p:cNvPicPr>
            <a:picLocks noChangeAspect="1"/>
          </p:cNvPicPr>
          <p:nvPr/>
        </p:nvPicPr>
        <p:blipFill>
          <a:blip r:embed="rId6"/>
          <a:stretch>
            <a:fillRect/>
          </a:stretch>
        </p:blipFill>
        <p:spPr>
          <a:xfrm>
            <a:off x="6282374" y="4159130"/>
            <a:ext cx="5909626" cy="2824600"/>
          </a:xfrm>
          <a:prstGeom prst="rect">
            <a:avLst/>
          </a:prstGeom>
        </p:spPr>
      </p:pic>
    </p:spTree>
    <p:extLst>
      <p:ext uri="{BB962C8B-B14F-4D97-AF65-F5344CB8AC3E}">
        <p14:creationId xmlns:p14="http://schemas.microsoft.com/office/powerpoint/2010/main" val="28043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941070" y="239395"/>
            <a:ext cx="10515600" cy="1097915"/>
          </a:xfrm>
        </p:spPr>
        <p:txBody>
          <a:bodyPr/>
          <a:lstStyle/>
          <a:p>
            <a:r>
              <a:rPr lang="es-US" dirty="0" smtClean="0"/>
              <a:t>¿Repensarnos en qué contexto?</a:t>
            </a:r>
            <a:endParaRPr lang="es-US" dirty="0"/>
          </a:p>
        </p:txBody>
      </p:sp>
      <p:sp>
        <p:nvSpPr>
          <p:cNvPr id="5" name="Marcador de contenido 4"/>
          <p:cNvSpPr>
            <a:spLocks noGrp="1"/>
          </p:cNvSpPr>
          <p:nvPr>
            <p:ph idx="1"/>
          </p:nvPr>
        </p:nvSpPr>
        <p:spPr>
          <a:xfrm>
            <a:off x="941070" y="1337310"/>
            <a:ext cx="10435590" cy="4903470"/>
          </a:xfrm>
        </p:spPr>
        <p:txBody>
          <a:bodyPr>
            <a:normAutofit/>
          </a:bodyPr>
          <a:lstStyle/>
          <a:p>
            <a:r>
              <a:rPr lang="en-US" dirty="0" err="1" smtClean="0"/>
              <a:t>Aumento</a:t>
            </a:r>
            <a:r>
              <a:rPr lang="en-US" dirty="0" smtClean="0"/>
              <a:t> </a:t>
            </a:r>
            <a:r>
              <a:rPr lang="en-US" dirty="0" err="1" smtClean="0"/>
              <a:t>exponencial</a:t>
            </a:r>
            <a:r>
              <a:rPr lang="en-US" dirty="0" smtClean="0"/>
              <a:t> de </a:t>
            </a:r>
            <a:r>
              <a:rPr lang="en-US" b="1" dirty="0" err="1" smtClean="0">
                <a:solidFill>
                  <a:srgbClr val="FF0000"/>
                </a:solidFill>
              </a:rPr>
              <a:t>datos</a:t>
            </a:r>
            <a:r>
              <a:rPr lang="en-US" dirty="0" smtClean="0">
                <a:solidFill>
                  <a:srgbClr val="FF0000"/>
                </a:solidFill>
              </a:rPr>
              <a:t> </a:t>
            </a:r>
            <a:r>
              <a:rPr lang="en-US" dirty="0" err="1" smtClean="0"/>
              <a:t>asociados</a:t>
            </a:r>
            <a:r>
              <a:rPr lang="en-US" dirty="0" smtClean="0"/>
              <a:t> con el </a:t>
            </a:r>
            <a:r>
              <a:rPr lang="en-US" dirty="0" err="1" smtClean="0"/>
              <a:t>sistema</a:t>
            </a:r>
            <a:r>
              <a:rPr lang="en-US" dirty="0" smtClean="0"/>
              <a:t> </a:t>
            </a:r>
            <a:r>
              <a:rPr lang="en-US" dirty="0" err="1" smtClean="0"/>
              <a:t>climático</a:t>
            </a:r>
            <a:r>
              <a:rPr lang="en-US" dirty="0" smtClean="0"/>
              <a:t>, </a:t>
            </a:r>
            <a:r>
              <a:rPr lang="en-US" dirty="0" err="1" smtClean="0"/>
              <a:t>en</a:t>
            </a:r>
            <a:r>
              <a:rPr lang="en-US" dirty="0" smtClean="0"/>
              <a:t> </a:t>
            </a:r>
            <a:r>
              <a:rPr lang="en-US" dirty="0" err="1" smtClean="0"/>
              <a:t>su</a:t>
            </a:r>
            <a:r>
              <a:rPr lang="en-US" dirty="0" smtClean="0"/>
              <a:t> </a:t>
            </a:r>
            <a:r>
              <a:rPr lang="en-US" dirty="0" err="1" smtClean="0"/>
              <a:t>mayoría</a:t>
            </a:r>
            <a:r>
              <a:rPr lang="en-US" dirty="0" smtClean="0"/>
              <a:t> </a:t>
            </a:r>
            <a:r>
              <a:rPr lang="en-US" dirty="0" err="1" smtClean="0"/>
              <a:t>provenientes</a:t>
            </a:r>
            <a:r>
              <a:rPr lang="en-US" dirty="0" smtClean="0"/>
              <a:t> de </a:t>
            </a:r>
            <a:r>
              <a:rPr lang="en-US" dirty="0" err="1" smtClean="0"/>
              <a:t>sistemas</a:t>
            </a:r>
            <a:r>
              <a:rPr lang="en-US" dirty="0" smtClean="0"/>
              <a:t> “</a:t>
            </a:r>
            <a:r>
              <a:rPr lang="en-US" b="1" dirty="0" smtClean="0">
                <a:solidFill>
                  <a:srgbClr val="FF0000"/>
                </a:solidFill>
              </a:rPr>
              <a:t>no-</a:t>
            </a:r>
            <a:r>
              <a:rPr lang="en-US" b="1" dirty="0" err="1" smtClean="0">
                <a:solidFill>
                  <a:srgbClr val="FF0000"/>
                </a:solidFill>
              </a:rPr>
              <a:t>convencionales</a:t>
            </a:r>
            <a:r>
              <a:rPr lang="en-US" dirty="0" smtClean="0"/>
              <a:t>”.</a:t>
            </a:r>
            <a:endParaRPr lang="en-US" dirty="0"/>
          </a:p>
          <a:p>
            <a:r>
              <a:rPr lang="en-US" dirty="0" err="1" smtClean="0"/>
              <a:t>Aumento</a:t>
            </a:r>
            <a:r>
              <a:rPr lang="en-US" dirty="0" smtClean="0"/>
              <a:t> </a:t>
            </a:r>
            <a:r>
              <a:rPr lang="en-US" dirty="0" err="1" smtClean="0"/>
              <a:t>exponencial</a:t>
            </a:r>
            <a:r>
              <a:rPr lang="en-US" dirty="0" smtClean="0"/>
              <a:t> de </a:t>
            </a:r>
            <a:r>
              <a:rPr lang="en-US" b="1" dirty="0" err="1" smtClean="0">
                <a:solidFill>
                  <a:srgbClr val="FF0000"/>
                </a:solidFill>
              </a:rPr>
              <a:t>información</a:t>
            </a:r>
            <a:r>
              <a:rPr lang="en-US" dirty="0" smtClean="0">
                <a:solidFill>
                  <a:srgbClr val="FF0000"/>
                </a:solidFill>
              </a:rPr>
              <a:t> </a:t>
            </a:r>
            <a:r>
              <a:rPr lang="en-US" dirty="0" err="1" smtClean="0"/>
              <a:t>referida</a:t>
            </a:r>
            <a:r>
              <a:rPr lang="en-US" dirty="0" smtClean="0"/>
              <a:t> al </a:t>
            </a:r>
            <a:r>
              <a:rPr lang="en-US" dirty="0" err="1" smtClean="0"/>
              <a:t>sistema</a:t>
            </a:r>
            <a:r>
              <a:rPr lang="en-US" dirty="0" smtClean="0"/>
              <a:t> </a:t>
            </a:r>
            <a:r>
              <a:rPr lang="en-US" dirty="0" err="1"/>
              <a:t>c</a:t>
            </a:r>
            <a:r>
              <a:rPr lang="en-US" dirty="0" err="1" smtClean="0"/>
              <a:t>limático</a:t>
            </a:r>
            <a:r>
              <a:rPr lang="en-US" dirty="0" smtClean="0"/>
              <a:t>, </a:t>
            </a:r>
            <a:r>
              <a:rPr lang="en-US" dirty="0" err="1" smtClean="0"/>
              <a:t>particularmente</a:t>
            </a:r>
            <a:r>
              <a:rPr lang="en-US" dirty="0" smtClean="0"/>
              <a:t> </a:t>
            </a:r>
            <a:r>
              <a:rPr lang="en-US" dirty="0" err="1" smtClean="0"/>
              <a:t>derivada</a:t>
            </a:r>
            <a:r>
              <a:rPr lang="en-US" dirty="0" smtClean="0"/>
              <a:t> de </a:t>
            </a:r>
            <a:r>
              <a:rPr lang="en-US" b="1" dirty="0" err="1" smtClean="0">
                <a:solidFill>
                  <a:srgbClr val="FF0000"/>
                </a:solidFill>
              </a:rPr>
              <a:t>modelos</a:t>
            </a:r>
            <a:r>
              <a:rPr lang="en-US" dirty="0" smtClean="0">
                <a:solidFill>
                  <a:srgbClr val="FF0000"/>
                </a:solidFill>
              </a:rPr>
              <a:t> </a:t>
            </a:r>
            <a:r>
              <a:rPr lang="en-US" dirty="0" err="1" smtClean="0"/>
              <a:t>globales</a:t>
            </a:r>
            <a:r>
              <a:rPr lang="en-US" dirty="0" smtClean="0"/>
              <a:t>, </a:t>
            </a:r>
            <a:r>
              <a:rPr lang="en-US" dirty="0" err="1" smtClean="0"/>
              <a:t>simulaciones</a:t>
            </a:r>
            <a:r>
              <a:rPr lang="en-US" dirty="0" smtClean="0"/>
              <a:t> </a:t>
            </a:r>
            <a:r>
              <a:rPr lang="en-US" dirty="0" err="1" smtClean="0"/>
              <a:t>climáticas</a:t>
            </a:r>
            <a:r>
              <a:rPr lang="en-US" dirty="0" smtClean="0"/>
              <a:t> y </a:t>
            </a:r>
            <a:r>
              <a:rPr lang="en-US" dirty="0" err="1" smtClean="0"/>
              <a:t>escenarios</a:t>
            </a:r>
            <a:r>
              <a:rPr lang="en-US" dirty="0" smtClean="0"/>
              <a:t> </a:t>
            </a:r>
            <a:r>
              <a:rPr lang="en-US" dirty="0" err="1" smtClean="0"/>
              <a:t>climáticos</a:t>
            </a:r>
            <a:r>
              <a:rPr lang="en-US" dirty="0" smtClean="0"/>
              <a:t>. </a:t>
            </a:r>
          </a:p>
          <a:p>
            <a:r>
              <a:rPr lang="en-US" dirty="0" err="1" smtClean="0"/>
              <a:t>Drástico</a:t>
            </a:r>
            <a:r>
              <a:rPr lang="en-US" dirty="0" smtClean="0"/>
              <a:t> </a:t>
            </a:r>
            <a:r>
              <a:rPr lang="en-US" dirty="0" err="1" smtClean="0"/>
              <a:t>incremento</a:t>
            </a:r>
            <a:r>
              <a:rPr lang="en-US" dirty="0" smtClean="0"/>
              <a:t> de la </a:t>
            </a:r>
            <a:r>
              <a:rPr lang="en-US" b="1" dirty="0" err="1" smtClean="0">
                <a:solidFill>
                  <a:srgbClr val="FF0000"/>
                </a:solidFill>
              </a:rPr>
              <a:t>demanda</a:t>
            </a:r>
            <a:r>
              <a:rPr lang="en-US" dirty="0" smtClean="0">
                <a:solidFill>
                  <a:srgbClr val="FF0000"/>
                </a:solidFill>
              </a:rPr>
              <a:t> </a:t>
            </a:r>
            <a:r>
              <a:rPr lang="en-US" dirty="0" smtClean="0"/>
              <a:t>de </a:t>
            </a:r>
            <a:r>
              <a:rPr lang="en-US" dirty="0" err="1" smtClean="0"/>
              <a:t>productos</a:t>
            </a:r>
            <a:r>
              <a:rPr lang="en-US" dirty="0" smtClean="0"/>
              <a:t> y </a:t>
            </a:r>
            <a:r>
              <a:rPr lang="en-US" dirty="0" err="1" smtClean="0"/>
              <a:t>servicios</a:t>
            </a:r>
            <a:r>
              <a:rPr lang="en-US" dirty="0" smtClean="0"/>
              <a:t> </a:t>
            </a:r>
            <a:r>
              <a:rPr lang="en-US" dirty="0" err="1" smtClean="0"/>
              <a:t>medioambientales</a:t>
            </a:r>
            <a:r>
              <a:rPr lang="en-US" dirty="0" smtClean="0"/>
              <a:t>, que </a:t>
            </a:r>
            <a:r>
              <a:rPr lang="en-US" dirty="0" err="1" smtClean="0"/>
              <a:t>deben</a:t>
            </a:r>
            <a:r>
              <a:rPr lang="en-US" dirty="0" smtClean="0"/>
              <a:t> </a:t>
            </a:r>
            <a:r>
              <a:rPr lang="en-US" dirty="0" err="1" smtClean="0"/>
              <a:t>estar</a:t>
            </a:r>
            <a:r>
              <a:rPr lang="en-US" dirty="0" smtClean="0"/>
              <a:t> </a:t>
            </a:r>
            <a:r>
              <a:rPr lang="en-US" dirty="0" err="1" smtClean="0"/>
              <a:t>muy</a:t>
            </a:r>
            <a:r>
              <a:rPr lang="en-US" dirty="0" smtClean="0"/>
              <a:t> </a:t>
            </a:r>
            <a:r>
              <a:rPr lang="en-US" b="1" dirty="0" err="1" smtClean="0">
                <a:solidFill>
                  <a:srgbClr val="FF0000"/>
                </a:solidFill>
              </a:rPr>
              <a:t>orientados</a:t>
            </a:r>
            <a:r>
              <a:rPr lang="en-US" dirty="0" smtClean="0">
                <a:solidFill>
                  <a:srgbClr val="FF0000"/>
                </a:solidFill>
              </a:rPr>
              <a:t> </a:t>
            </a:r>
            <a:r>
              <a:rPr lang="en-US" dirty="0" smtClean="0"/>
              <a:t>al </a:t>
            </a:r>
            <a:r>
              <a:rPr lang="en-US" dirty="0" err="1" smtClean="0"/>
              <a:t>usuario</a:t>
            </a:r>
            <a:endParaRPr lang="en-US" dirty="0"/>
          </a:p>
          <a:p>
            <a:r>
              <a:rPr lang="en-US" b="1" dirty="0" err="1" smtClean="0">
                <a:solidFill>
                  <a:srgbClr val="FF0000"/>
                </a:solidFill>
              </a:rPr>
              <a:t>Redes</a:t>
            </a:r>
            <a:r>
              <a:rPr lang="en-US" dirty="0" smtClean="0">
                <a:solidFill>
                  <a:srgbClr val="FF0000"/>
                </a:solidFill>
              </a:rPr>
              <a:t> </a:t>
            </a:r>
            <a:r>
              <a:rPr lang="en-US" dirty="0" err="1" smtClean="0"/>
              <a:t>sociales</a:t>
            </a:r>
            <a:r>
              <a:rPr lang="en-US" dirty="0" smtClean="0"/>
              <a:t> </a:t>
            </a:r>
            <a:r>
              <a:rPr lang="en-US" dirty="0" err="1" smtClean="0"/>
              <a:t>como</a:t>
            </a:r>
            <a:r>
              <a:rPr lang="en-US" dirty="0" smtClean="0"/>
              <a:t> base para la </a:t>
            </a:r>
            <a:r>
              <a:rPr lang="en-US" b="1" dirty="0" err="1" smtClean="0">
                <a:solidFill>
                  <a:srgbClr val="FF0000"/>
                </a:solidFill>
              </a:rPr>
              <a:t>comunicación</a:t>
            </a:r>
            <a:r>
              <a:rPr lang="en-US" dirty="0" smtClean="0">
                <a:solidFill>
                  <a:srgbClr val="FF0000"/>
                </a:solidFill>
              </a:rPr>
              <a:t> </a:t>
            </a:r>
            <a:r>
              <a:rPr lang="en-US" dirty="0" smtClean="0"/>
              <a:t>a </a:t>
            </a:r>
            <a:r>
              <a:rPr lang="en-US" dirty="0" err="1" smtClean="0"/>
              <a:t>usuarios</a:t>
            </a:r>
            <a:r>
              <a:rPr lang="en-US" dirty="0" smtClean="0"/>
              <a:t> (la </a:t>
            </a:r>
            <a:r>
              <a:rPr lang="en-US" dirty="0" err="1" smtClean="0"/>
              <a:t>información</a:t>
            </a:r>
            <a:r>
              <a:rPr lang="en-US" dirty="0" smtClean="0"/>
              <a:t> </a:t>
            </a:r>
            <a:r>
              <a:rPr lang="en-US" dirty="0" err="1" smtClean="0"/>
              <a:t>fluye</a:t>
            </a:r>
            <a:r>
              <a:rPr lang="en-US" dirty="0" smtClean="0"/>
              <a:t> “</a:t>
            </a:r>
            <a:r>
              <a:rPr lang="en-US" dirty="0" err="1" smtClean="0"/>
              <a:t>vertiginosamente</a:t>
            </a:r>
            <a:r>
              <a:rPr lang="en-US" dirty="0" smtClean="0"/>
              <a:t>”, </a:t>
            </a:r>
            <a:r>
              <a:rPr lang="en-US" dirty="0" err="1" smtClean="0"/>
              <a:t>todos</a:t>
            </a:r>
            <a:r>
              <a:rPr lang="en-US" dirty="0" smtClean="0"/>
              <a:t> </a:t>
            </a:r>
            <a:r>
              <a:rPr lang="en-US" dirty="0" err="1" smtClean="0"/>
              <a:t>pueden</a:t>
            </a:r>
            <a:r>
              <a:rPr lang="en-US" dirty="0" smtClean="0"/>
              <a:t> </a:t>
            </a:r>
            <a:r>
              <a:rPr lang="en-US" dirty="0" err="1" smtClean="0"/>
              <a:t>opinar</a:t>
            </a:r>
            <a:r>
              <a:rPr lang="en-US" dirty="0" smtClean="0"/>
              <a:t>…)</a:t>
            </a:r>
          </a:p>
          <a:p>
            <a:r>
              <a:rPr lang="en-US" b="1" dirty="0" err="1" smtClean="0">
                <a:solidFill>
                  <a:srgbClr val="FF0000"/>
                </a:solidFill>
              </a:rPr>
              <a:t>Globalización</a:t>
            </a:r>
            <a:endParaRPr lang="en-US" b="1" dirty="0">
              <a:solidFill>
                <a:srgbClr val="FF0000"/>
              </a:solidFill>
            </a:endParaRPr>
          </a:p>
          <a:p>
            <a:pPr marL="0" indent="0">
              <a:buNone/>
            </a:pPr>
            <a:endParaRPr lang="es-US" dirty="0"/>
          </a:p>
        </p:txBody>
      </p:sp>
    </p:spTree>
    <p:extLst>
      <p:ext uri="{BB962C8B-B14F-4D97-AF65-F5344CB8AC3E}">
        <p14:creationId xmlns:p14="http://schemas.microsoft.com/office/powerpoint/2010/main" val="99588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912" y="10277"/>
            <a:ext cx="10515600" cy="1325563"/>
          </a:xfrm>
        </p:spPr>
        <p:txBody>
          <a:bodyPr/>
          <a:lstStyle/>
          <a:p>
            <a:r>
              <a:rPr lang="en-US" dirty="0" smtClean="0"/>
              <a:t> ¿</a:t>
            </a:r>
            <a:r>
              <a:rPr lang="en-US" dirty="0" err="1" smtClean="0"/>
              <a:t>Repensarnos</a:t>
            </a:r>
            <a:r>
              <a:rPr lang="en-US" dirty="0" smtClean="0"/>
              <a:t> </a:t>
            </a:r>
            <a:r>
              <a:rPr lang="en-US" dirty="0" err="1" smtClean="0"/>
              <a:t>en</a:t>
            </a:r>
            <a:r>
              <a:rPr lang="en-US" dirty="0" smtClean="0"/>
              <a:t> </a:t>
            </a:r>
            <a:r>
              <a:rPr lang="en-US" dirty="0" err="1" smtClean="0"/>
              <a:t>qué</a:t>
            </a:r>
            <a:r>
              <a:rPr lang="en-US" dirty="0" smtClean="0"/>
              <a:t> </a:t>
            </a:r>
            <a:r>
              <a:rPr lang="en-US" dirty="0" err="1" smtClean="0"/>
              <a:t>contexto</a:t>
            </a:r>
            <a:r>
              <a:rPr lang="en-US" dirty="0" smtClean="0"/>
              <a:t>?</a:t>
            </a:r>
            <a:endParaRPr lang="es-ES" dirty="0"/>
          </a:p>
        </p:txBody>
      </p:sp>
      <p:graphicFrame>
        <p:nvGraphicFramePr>
          <p:cNvPr id="3" name="2 Diagrama"/>
          <p:cNvGraphicFramePr/>
          <p:nvPr>
            <p:extLst/>
          </p:nvPr>
        </p:nvGraphicFramePr>
        <p:xfrm>
          <a:off x="581796" y="203201"/>
          <a:ext cx="9181963" cy="5666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3 Diagrama"/>
          <p:cNvGraphicFramePr/>
          <p:nvPr>
            <p:extLst/>
          </p:nvPr>
        </p:nvGraphicFramePr>
        <p:xfrm>
          <a:off x="4585689" y="2136808"/>
          <a:ext cx="6136853" cy="45816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CuadroTexto 4"/>
          <p:cNvSpPr txBox="1"/>
          <p:nvPr/>
        </p:nvSpPr>
        <p:spPr>
          <a:xfrm>
            <a:off x="9149595" y="2029416"/>
            <a:ext cx="2879834" cy="2308324"/>
          </a:xfrm>
          <a:prstGeom prst="rect">
            <a:avLst/>
          </a:prstGeom>
          <a:noFill/>
        </p:spPr>
        <p:txBody>
          <a:bodyPr wrap="square" rtlCol="0">
            <a:spAutoFit/>
          </a:bodyPr>
          <a:lstStyle/>
          <a:p>
            <a:r>
              <a:rPr lang="es-US" sz="2400" dirty="0" smtClean="0"/>
              <a:t>Para intervenir mejor en la cadena de valor es necesario mejorar la calidad, la cantidad y el tipo de servicios que se prestan.</a:t>
            </a:r>
            <a:endParaRPr lang="es-US" sz="2400" dirty="0"/>
          </a:p>
        </p:txBody>
      </p:sp>
    </p:spTree>
    <p:extLst>
      <p:ext uri="{BB962C8B-B14F-4D97-AF65-F5344CB8AC3E}">
        <p14:creationId xmlns:p14="http://schemas.microsoft.com/office/powerpoint/2010/main" val="1601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811530" y="365125"/>
            <a:ext cx="10542270" cy="457835"/>
          </a:xfrm>
        </p:spPr>
        <p:txBody>
          <a:bodyPr>
            <a:normAutofit fontScale="90000"/>
          </a:bodyPr>
          <a:lstStyle/>
          <a:p>
            <a:endParaRPr lang="es-US" dirty="0"/>
          </a:p>
        </p:txBody>
      </p:sp>
      <p:pic>
        <p:nvPicPr>
          <p:cNvPr id="9" name="Imagen 8"/>
          <p:cNvPicPr>
            <a:picLocks noChangeAspect="1"/>
          </p:cNvPicPr>
          <p:nvPr/>
        </p:nvPicPr>
        <p:blipFill>
          <a:blip r:embed="rId2"/>
          <a:stretch>
            <a:fillRect/>
          </a:stretch>
        </p:blipFill>
        <p:spPr>
          <a:xfrm>
            <a:off x="1308736" y="125730"/>
            <a:ext cx="9855976" cy="5950797"/>
          </a:xfrm>
          <a:prstGeom prst="rect">
            <a:avLst/>
          </a:prstGeom>
        </p:spPr>
      </p:pic>
      <p:sp>
        <p:nvSpPr>
          <p:cNvPr id="10" name="CuadroTexto 9"/>
          <p:cNvSpPr txBox="1"/>
          <p:nvPr/>
        </p:nvSpPr>
        <p:spPr>
          <a:xfrm>
            <a:off x="3486150" y="6389370"/>
            <a:ext cx="5372100" cy="369332"/>
          </a:xfrm>
          <a:prstGeom prst="rect">
            <a:avLst/>
          </a:prstGeom>
          <a:noFill/>
        </p:spPr>
        <p:txBody>
          <a:bodyPr wrap="square" rtlCol="0">
            <a:spAutoFit/>
          </a:bodyPr>
          <a:lstStyle/>
          <a:p>
            <a:r>
              <a:rPr lang="es-US" dirty="0" smtClean="0"/>
              <a:t>P. </a:t>
            </a:r>
            <a:r>
              <a:rPr lang="es-US" dirty="0" err="1" smtClean="0"/>
              <a:t>Taalas</a:t>
            </a:r>
            <a:r>
              <a:rPr lang="es-US" dirty="0" smtClean="0"/>
              <a:t>, SG WMO, encuentro anual  de la AMS 2016</a:t>
            </a:r>
            <a:endParaRPr lang="es-US" dirty="0"/>
          </a:p>
        </p:txBody>
      </p:sp>
    </p:spTree>
    <p:extLst>
      <p:ext uri="{BB962C8B-B14F-4D97-AF65-F5344CB8AC3E}">
        <p14:creationId xmlns:p14="http://schemas.microsoft.com/office/powerpoint/2010/main" val="285257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941070" y="120271"/>
            <a:ext cx="10515600" cy="1097915"/>
          </a:xfrm>
        </p:spPr>
        <p:txBody>
          <a:bodyPr>
            <a:normAutofit fontScale="90000"/>
          </a:bodyPr>
          <a:lstStyle/>
          <a:p>
            <a:r>
              <a:rPr lang="es-US" dirty="0" smtClean="0"/>
              <a:t>¿Repensarnos con qué herramientas o recursos?</a:t>
            </a:r>
            <a:endParaRPr lang="es-US" dirty="0"/>
          </a:p>
        </p:txBody>
      </p:sp>
      <p:sp>
        <p:nvSpPr>
          <p:cNvPr id="5" name="Marcador de contenido 4"/>
          <p:cNvSpPr>
            <a:spLocks noGrp="1"/>
          </p:cNvSpPr>
          <p:nvPr>
            <p:ph idx="1"/>
          </p:nvPr>
        </p:nvSpPr>
        <p:spPr>
          <a:xfrm>
            <a:off x="354330" y="1314450"/>
            <a:ext cx="6057900" cy="4903470"/>
          </a:xfrm>
        </p:spPr>
        <p:txBody>
          <a:bodyPr>
            <a:normAutofit/>
          </a:bodyPr>
          <a:lstStyle/>
          <a:p>
            <a:r>
              <a:rPr lang="en-US" sz="3200" dirty="0" err="1" smtClean="0"/>
              <a:t>Desarrollo</a:t>
            </a:r>
            <a:r>
              <a:rPr lang="en-US" sz="3200" dirty="0" smtClean="0"/>
              <a:t> </a:t>
            </a:r>
            <a:r>
              <a:rPr lang="en-US" sz="3200" dirty="0" err="1" smtClean="0"/>
              <a:t>científico-tecnológico</a:t>
            </a:r>
            <a:endParaRPr lang="en-US" sz="3200" dirty="0" smtClean="0"/>
          </a:p>
          <a:p>
            <a:r>
              <a:rPr lang="en-US" sz="3200" dirty="0" err="1" smtClean="0"/>
              <a:t>Alianzas</a:t>
            </a:r>
            <a:r>
              <a:rPr lang="en-US" sz="3200" dirty="0" smtClean="0"/>
              <a:t> </a:t>
            </a:r>
            <a:r>
              <a:rPr lang="en-US" sz="3200" dirty="0" err="1" smtClean="0"/>
              <a:t>estratégicas</a:t>
            </a:r>
            <a:r>
              <a:rPr lang="en-US" sz="3200" dirty="0"/>
              <a:t> </a:t>
            </a:r>
            <a:r>
              <a:rPr lang="en-US" sz="3200" dirty="0" smtClean="0"/>
              <a:t>(inter-</a:t>
            </a:r>
            <a:r>
              <a:rPr lang="en-US" sz="3200" dirty="0" err="1" smtClean="0"/>
              <a:t>institucionales</a:t>
            </a:r>
            <a:r>
              <a:rPr lang="en-US" sz="3200" dirty="0" smtClean="0"/>
              <a:t>, inter-</a:t>
            </a:r>
            <a:r>
              <a:rPr lang="en-US" sz="3200" dirty="0" err="1" smtClean="0"/>
              <a:t>regionales</a:t>
            </a:r>
            <a:r>
              <a:rPr lang="en-US" sz="3200" dirty="0" smtClean="0"/>
              <a:t>, </a:t>
            </a:r>
            <a:r>
              <a:rPr lang="en-US" sz="3200" dirty="0" err="1" smtClean="0"/>
              <a:t>internacionales</a:t>
            </a:r>
            <a:r>
              <a:rPr lang="en-US" sz="3200" dirty="0" smtClean="0"/>
              <a:t>, inter-</a:t>
            </a:r>
            <a:r>
              <a:rPr lang="en-US" sz="3200" dirty="0" err="1" smtClean="0"/>
              <a:t>sectoriales</a:t>
            </a:r>
            <a:r>
              <a:rPr lang="en-US" sz="3200" dirty="0" smtClean="0"/>
              <a:t>)</a:t>
            </a:r>
          </a:p>
          <a:p>
            <a:r>
              <a:rPr lang="en-US" sz="3200" dirty="0" err="1" smtClean="0"/>
              <a:t>Interdisciplina</a:t>
            </a:r>
            <a:r>
              <a:rPr lang="en-US" sz="3200" dirty="0" smtClean="0"/>
              <a:t> y co-</a:t>
            </a:r>
            <a:r>
              <a:rPr lang="en-US" sz="3200" dirty="0" err="1" smtClean="0"/>
              <a:t>producción</a:t>
            </a:r>
            <a:endParaRPr lang="en-US" sz="3200" dirty="0" smtClean="0"/>
          </a:p>
          <a:p>
            <a:r>
              <a:rPr lang="en-US" sz="3200" dirty="0" err="1" smtClean="0"/>
              <a:t>Innovación</a:t>
            </a:r>
            <a:endParaRPr lang="en-US" sz="3200" dirty="0" smtClean="0"/>
          </a:p>
          <a:p>
            <a:r>
              <a:rPr lang="en-US" sz="3200" dirty="0" err="1" smtClean="0"/>
              <a:t>Atentos</a:t>
            </a:r>
            <a:r>
              <a:rPr lang="en-US" sz="3200" dirty="0" smtClean="0"/>
              <a:t> a la “</a:t>
            </a:r>
            <a:r>
              <a:rPr lang="en-US" sz="3200" dirty="0" err="1" smtClean="0"/>
              <a:t>cadena</a:t>
            </a:r>
            <a:r>
              <a:rPr lang="en-US" sz="3200" dirty="0" smtClean="0"/>
              <a:t> de valor”</a:t>
            </a:r>
            <a:endParaRPr lang="en-US" sz="3200" dirty="0"/>
          </a:p>
          <a:p>
            <a:pPr marL="0" indent="0">
              <a:buNone/>
            </a:pPr>
            <a:endParaRPr lang="es-US" dirty="0"/>
          </a:p>
        </p:txBody>
      </p:sp>
      <p:pic>
        <p:nvPicPr>
          <p:cNvPr id="6" name="Imagen 5"/>
          <p:cNvPicPr>
            <a:picLocks noChangeAspect="1"/>
          </p:cNvPicPr>
          <p:nvPr/>
        </p:nvPicPr>
        <p:blipFill>
          <a:blip r:embed="rId2"/>
          <a:stretch>
            <a:fillRect/>
          </a:stretch>
        </p:blipFill>
        <p:spPr>
          <a:xfrm>
            <a:off x="6690360" y="1218186"/>
            <a:ext cx="5173980" cy="4723653"/>
          </a:xfrm>
          <a:prstGeom prst="rect">
            <a:avLst/>
          </a:prstGeom>
        </p:spPr>
      </p:pic>
    </p:spTree>
    <p:extLst>
      <p:ext uri="{BB962C8B-B14F-4D97-AF65-F5344CB8AC3E}">
        <p14:creationId xmlns:p14="http://schemas.microsoft.com/office/powerpoint/2010/main" val="85648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Tema de Office">
  <a:themeElements>
    <a:clrScheme name="Personalizado 3">
      <a:dk1>
        <a:sysClr val="windowText" lastClr="000000"/>
      </a:dk1>
      <a:lt1>
        <a:srgbClr val="F2F2F2"/>
      </a:lt1>
      <a:dk2>
        <a:srgbClr val="44546A"/>
      </a:dk2>
      <a:lt2>
        <a:srgbClr val="F2F2F2"/>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37464</TotalTime>
  <Words>3499</Words>
  <Application>Microsoft Office PowerPoint</Application>
  <PresentationFormat>Panorámica</PresentationFormat>
  <Paragraphs>389</Paragraphs>
  <Slides>50</Slides>
  <Notes>11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50</vt:i4>
      </vt:variant>
    </vt:vector>
  </HeadingPairs>
  <TitlesOfParts>
    <vt:vector size="58" baseType="lpstr">
      <vt:lpstr>ＭＳ Ｐゴシック</vt:lpstr>
      <vt:lpstr>Arial</vt:lpstr>
      <vt:lpstr>Calibri</vt:lpstr>
      <vt:lpstr>Calibri Light</vt:lpstr>
      <vt:lpstr>Times New Roman</vt:lpstr>
      <vt:lpstr>Trebuchet MS</vt:lpstr>
      <vt:lpstr>Wingdings</vt:lpstr>
      <vt:lpstr>Tema de Office</vt:lpstr>
      <vt:lpstr>Presentación de PowerPoint</vt:lpstr>
      <vt:lpstr>Temario</vt:lpstr>
      <vt:lpstr>Pensando (re-pensando) la provisión de servicios meteorológicos, climáticos y medioambientales… </vt:lpstr>
      <vt:lpstr>Presentación de PowerPoint</vt:lpstr>
      <vt:lpstr>Presentación de PowerPoint</vt:lpstr>
      <vt:lpstr>¿Repensarnos en qué contexto?</vt:lpstr>
      <vt:lpstr> ¿Repensarnos en qué contexto?</vt:lpstr>
      <vt:lpstr>Presentación de PowerPoint</vt:lpstr>
      <vt:lpstr>¿Repensarnos con qué herramientas o recursos?</vt:lpstr>
      <vt:lpstr>Presentación de PowerPoint</vt:lpstr>
      <vt:lpstr>El contexto global, la Organización Meteorológica Mundial.  Situación actual, acciones y ejemplos</vt:lpstr>
      <vt:lpstr>La Organización Meteorológica Mundial:  Visión 2020-2023</vt:lpstr>
      <vt:lpstr>Presentación de PowerPoint</vt:lpstr>
      <vt:lpstr> Declaración de Ginebra 2019  CONSTRUIR UNA COMUNIDAD DE ACCIÓN EN EL ÁMBITO DEL TIEMPO, EL CLIMA Y EL AGUA </vt:lpstr>
      <vt:lpstr>La reforma conceptualmente</vt:lpstr>
      <vt:lpstr>Presentación de PowerPoint</vt:lpstr>
      <vt:lpstr>Impulsores</vt:lpstr>
      <vt:lpstr>Impulsores</vt:lpstr>
      <vt:lpstr>Impulsores</vt:lpstr>
      <vt:lpstr>Impulsores: Revolución Tecnológica</vt:lpstr>
      <vt:lpstr>Qué está “emergiendo” de esta revolución de datos? </vt:lpstr>
      <vt:lpstr>Preparación en términos de coordinación global</vt:lpstr>
      <vt:lpstr>WIGOS: WMO Integrated global observing system</vt:lpstr>
      <vt:lpstr>WIS: WMO information system</vt:lpstr>
      <vt:lpstr>SGDPFS: Seamless Global Data Processing and Forecasting System</vt:lpstr>
      <vt:lpstr>Pronósticos basados en impactos</vt:lpstr>
      <vt:lpstr>Seamless: entre tiempo y clima. El Marco Global para los Servicios Climáticos</vt:lpstr>
      <vt:lpstr> ¿Y el rol de la ciencia?</vt:lpstr>
      <vt:lpstr>Ciencia comprometida con el desarrollo sostenible…</vt:lpstr>
      <vt:lpstr>Presentación de PowerPoint</vt:lpstr>
      <vt:lpstr>Cómo se van plantando los países</vt:lpstr>
      <vt:lpstr>Contextualizando los desafíos: prioridades y oportunidades – Una mirada cooperativa Caso de países desarrollados </vt:lpstr>
      <vt:lpstr>Presentación de PowerPoint</vt:lpstr>
      <vt:lpstr>Ejemplo: Sistema de pronóstico del Centro Europeo  Operativo desde 2016 904 millones de puntos (9 km entre ellos) Ensambles: 18 km hasta 15 días, 36 km luego</vt:lpstr>
      <vt:lpstr>Presentación de PowerPoint</vt:lpstr>
      <vt:lpstr>Cómo nos vamos preparando en Argentina</vt:lpstr>
      <vt:lpstr>Integración de redes (WIGOS) – prueba de la IDE SMN</vt:lpstr>
      <vt:lpstr>Ejemplo: sistema de pronóstico de Argentina</vt:lpstr>
      <vt:lpstr>Presentación de PowerPoint</vt:lpstr>
      <vt:lpstr>Pronóstico de probabilidades de lluvia &gt; 10 mm en próximas 24 hs (azul).   Área donde ocurrió lluvia por encima de 10 mm.</vt:lpstr>
      <vt:lpstr>Presentación de PowerPoint</vt:lpstr>
      <vt:lpstr>Presentación de PowerPoint</vt:lpstr>
      <vt:lpstr>Los servicios climáticos en Argentina</vt:lpstr>
      <vt:lpstr>Cuando hay un marco legal. Caso SINAGIR</vt:lpstr>
      <vt:lpstr>Reflexiones finales</vt:lpstr>
      <vt:lpstr>Algunas consideraciones</vt:lpstr>
      <vt:lpstr>Algunas consideraciones (bis)</vt:lpstr>
      <vt:lpstr>Presentación de PowerPoint</vt:lpstr>
      <vt:lpstr>Impulsores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Guadalupe Cruz Diaz</dc:creator>
  <cp:lastModifiedBy>Celeste Saulo</cp:lastModifiedBy>
  <cp:revision>312</cp:revision>
  <dcterms:created xsi:type="dcterms:W3CDTF">2016-03-28T20:47:13Z</dcterms:created>
  <dcterms:modified xsi:type="dcterms:W3CDTF">2019-09-12T23:09:20Z</dcterms:modified>
</cp:coreProperties>
</file>