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2" r:id="rId4"/>
    <p:sldId id="268" r:id="rId5"/>
    <p:sldId id="269" r:id="rId6"/>
    <p:sldId id="270" r:id="rId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4"/>
    <a:srgbClr val="DB702B"/>
    <a:srgbClr val="638C1C"/>
    <a:srgbClr val="009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7"/>
    <p:restoredTop sz="86413"/>
  </p:normalViewPr>
  <p:slideViewPr>
    <p:cSldViewPr snapToGrid="0" snapToObjects="1">
      <p:cViewPr varScale="1">
        <p:scale>
          <a:sx n="60" d="100"/>
          <a:sy n="60" d="100"/>
        </p:scale>
        <p:origin x="1160"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7" d="100"/>
          <a:sy n="137" d="100"/>
        </p:scale>
        <p:origin x="45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BA590-6087-E74D-A691-8C2384CD365B}" type="datetimeFigureOut">
              <a:rPr lang="es-EC" smtClean="0"/>
              <a:t>15/5/2024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6F001-CC78-0C40-BB9A-35A56527B3B5}" type="slidenum">
              <a:rPr lang="es-EC" smtClean="0"/>
              <a:t>‹Nº›</a:t>
            </a:fld>
            <a:endParaRPr lang="es-EC"/>
          </a:p>
        </p:txBody>
      </p:sp>
    </p:spTree>
    <p:extLst>
      <p:ext uri="{BB962C8B-B14F-4D97-AF65-F5344CB8AC3E}">
        <p14:creationId xmlns:p14="http://schemas.microsoft.com/office/powerpoint/2010/main" val="39248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1</a:t>
            </a:fld>
            <a:endParaRPr lang="es-EC"/>
          </a:p>
        </p:txBody>
      </p:sp>
    </p:spTree>
    <p:extLst>
      <p:ext uri="{BB962C8B-B14F-4D97-AF65-F5344CB8AC3E}">
        <p14:creationId xmlns:p14="http://schemas.microsoft.com/office/powerpoint/2010/main" val="31450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2</a:t>
            </a:fld>
            <a:endParaRPr lang="es-EC"/>
          </a:p>
        </p:txBody>
      </p:sp>
    </p:spTree>
    <p:extLst>
      <p:ext uri="{BB962C8B-B14F-4D97-AF65-F5344CB8AC3E}">
        <p14:creationId xmlns:p14="http://schemas.microsoft.com/office/powerpoint/2010/main" val="262554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E7995C-C5B6-C14F-820D-A13A4CFE645E}"/>
              </a:ext>
            </a:extLst>
          </p:cNvPr>
          <p:cNvPicPr>
            <a:picLocks noChangeAspect="1"/>
          </p:cNvPicPr>
          <p:nvPr userDrawn="1"/>
        </p:nvPicPr>
        <p:blipFill>
          <a:blip r:embed="rId2"/>
          <a:stretch>
            <a:fillRect/>
          </a:stretch>
        </p:blipFill>
        <p:spPr>
          <a:xfrm>
            <a:off x="0" y="-5077"/>
            <a:ext cx="12192000" cy="6863078"/>
          </a:xfrm>
          <a:prstGeom prst="rect">
            <a:avLst/>
          </a:prstGeom>
        </p:spPr>
      </p:pic>
    </p:spTree>
    <p:extLst>
      <p:ext uri="{BB962C8B-B14F-4D97-AF65-F5344CB8AC3E}">
        <p14:creationId xmlns:p14="http://schemas.microsoft.com/office/powerpoint/2010/main" val="42891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5EFEA2-F6BD-3545-B066-3B2061FB79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E386C8C-D846-944D-BC6A-FD446A3541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AF440-72EF-7645-AA3B-378A66B34E26}"/>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80F2BAF-659D-894A-AA79-725C9F6C3CA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D731F3-1812-FA42-87BF-B53C853785CF}"/>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96799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CFDA9B-D346-7E42-9DE0-A6DF6ACAF4ED}"/>
              </a:ext>
            </a:extLst>
          </p:cNvPr>
          <p:cNvPicPr>
            <a:picLocks noChangeAspect="1"/>
          </p:cNvPicPr>
          <p:nvPr userDrawn="1"/>
        </p:nvPicPr>
        <p:blipFill>
          <a:blip r:embed="rId2"/>
          <a:stretch>
            <a:fillRect/>
          </a:stretch>
        </p:blipFill>
        <p:spPr>
          <a:xfrm flipV="1">
            <a:off x="6951322" y="3323338"/>
            <a:ext cx="4144189" cy="152957"/>
          </a:xfrm>
          <a:prstGeom prst="rect">
            <a:avLst/>
          </a:prstGeom>
        </p:spPr>
      </p:pic>
      <p:pic>
        <p:nvPicPr>
          <p:cNvPr id="4" name="Imagen 3">
            <a:extLst>
              <a:ext uri="{FF2B5EF4-FFF2-40B4-BE49-F238E27FC236}">
                <a16:creationId xmlns:a16="http://schemas.microsoft.com/office/drawing/2014/main" id="{49DE4D2A-8F51-ED44-9019-5AE837D0ABAD}"/>
              </a:ext>
            </a:extLst>
          </p:cNvPr>
          <p:cNvPicPr>
            <a:picLocks noChangeAspect="1"/>
          </p:cNvPicPr>
          <p:nvPr userDrawn="1"/>
        </p:nvPicPr>
        <p:blipFill>
          <a:blip r:embed="rId3"/>
          <a:stretch>
            <a:fillRect/>
          </a:stretch>
        </p:blipFill>
        <p:spPr>
          <a:xfrm>
            <a:off x="0" y="0"/>
            <a:ext cx="5778677" cy="6858000"/>
          </a:xfrm>
          <a:prstGeom prst="rect">
            <a:avLst/>
          </a:prstGeom>
        </p:spPr>
      </p:pic>
    </p:spTree>
    <p:extLst>
      <p:ext uri="{BB962C8B-B14F-4D97-AF65-F5344CB8AC3E}">
        <p14:creationId xmlns:p14="http://schemas.microsoft.com/office/powerpoint/2010/main" val="295356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495C20-82C4-2B45-BE80-C6F78DD01DA5}"/>
              </a:ext>
            </a:extLst>
          </p:cNvPr>
          <p:cNvPicPr>
            <a:picLocks noChangeAspect="1"/>
          </p:cNvPicPr>
          <p:nvPr userDrawn="1"/>
        </p:nvPicPr>
        <p:blipFill>
          <a:blip r:embed="rId2"/>
          <a:stretch>
            <a:fillRect/>
          </a:stretch>
        </p:blipFill>
        <p:spPr>
          <a:xfrm>
            <a:off x="-1" y="5734864"/>
            <a:ext cx="12192000" cy="1123136"/>
          </a:xfrm>
          <a:prstGeom prst="rect">
            <a:avLst/>
          </a:prstGeom>
        </p:spPr>
      </p:pic>
      <p:sp>
        <p:nvSpPr>
          <p:cNvPr id="4" name="Marcador de contenido 2">
            <a:extLst>
              <a:ext uri="{FF2B5EF4-FFF2-40B4-BE49-F238E27FC236}">
                <a16:creationId xmlns:a16="http://schemas.microsoft.com/office/drawing/2014/main" id="{B0EA8B20-593A-5F03-F2AB-A56602E09A91}"/>
              </a:ext>
            </a:extLst>
          </p:cNvPr>
          <p:cNvSpPr>
            <a:spLocks noGrp="1"/>
          </p:cNvSpPr>
          <p:nvPr>
            <p:ph idx="1"/>
          </p:nvPr>
        </p:nvSpPr>
        <p:spPr>
          <a:xfrm>
            <a:off x="578136" y="1024569"/>
            <a:ext cx="11331097" cy="4538949"/>
          </a:xfrm>
        </p:spPr>
        <p:txBody>
          <a:bodyPr/>
          <a:lstStyle>
            <a:lvl1pPr>
              <a:defRPr sz="3200">
                <a:latin typeface="Montserrat" pitchFamily="2" charset="77"/>
                <a:cs typeface="Arial" panose="020B0604020202020204" pitchFamily="34" charset="0"/>
              </a:defRPr>
            </a:lvl1pPr>
            <a:lvl2pPr>
              <a:defRPr sz="2800">
                <a:latin typeface="Montserrat" pitchFamily="2" charset="77"/>
                <a:cs typeface="Arial" panose="020B0604020202020204" pitchFamily="34" charset="0"/>
              </a:defRPr>
            </a:lvl2pPr>
            <a:lvl3pPr>
              <a:defRPr sz="2400">
                <a:latin typeface="Montserrat" pitchFamily="2" charset="77"/>
                <a:cs typeface="Arial" panose="020B0604020202020204" pitchFamily="34" charset="0"/>
              </a:defRPr>
            </a:lvl3pPr>
            <a:lvl4pPr>
              <a:defRPr sz="2000">
                <a:latin typeface="Montserrat" pitchFamily="2" charset="77"/>
                <a:cs typeface="Arial" panose="020B0604020202020204" pitchFamily="34" charset="0"/>
              </a:defRPr>
            </a:lvl4pPr>
            <a:lvl5pPr>
              <a:defRPr sz="2000">
                <a:latin typeface="Montserrat" pitchFamily="2" charset="77"/>
                <a:cs typeface="Arial" panose="020B060402020202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10" name="Title 9">
            <a:extLst>
              <a:ext uri="{FF2B5EF4-FFF2-40B4-BE49-F238E27FC236}">
                <a16:creationId xmlns:a16="http://schemas.microsoft.com/office/drawing/2014/main" id="{9DBE0527-A233-5681-2E9F-E65B8C50DA7F}"/>
              </a:ext>
            </a:extLst>
          </p:cNvPr>
          <p:cNvSpPr>
            <a:spLocks noGrp="1"/>
          </p:cNvSpPr>
          <p:nvPr>
            <p:ph type="title" hasCustomPrompt="1"/>
          </p:nvPr>
        </p:nvSpPr>
        <p:spPr>
          <a:xfrm>
            <a:off x="578136" y="190442"/>
            <a:ext cx="10515600" cy="763288"/>
          </a:xfrm>
        </p:spPr>
        <p:txBody>
          <a:bodyPr>
            <a:normAutofit/>
          </a:bodyPr>
          <a:lstStyle>
            <a:lvl1pPr>
              <a:defRPr sz="2500" b="1">
                <a:solidFill>
                  <a:srgbClr val="EB7924"/>
                </a:solidFill>
                <a:latin typeface="Montserrat" pitchFamily="2" charset="77"/>
              </a:defRPr>
            </a:lvl1pPr>
          </a:lstStyle>
          <a:p>
            <a:r>
              <a:rPr lang="en-US" dirty="0"/>
              <a:t>Title</a:t>
            </a:r>
            <a:endParaRPr lang="en-EC" dirty="0"/>
          </a:p>
        </p:txBody>
      </p:sp>
    </p:spTree>
    <p:extLst>
      <p:ext uri="{BB962C8B-B14F-4D97-AF65-F5344CB8AC3E}">
        <p14:creationId xmlns:p14="http://schemas.microsoft.com/office/powerpoint/2010/main" val="114575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97BBB57-48FF-6B46-ACA2-A6162D28E7AF}"/>
              </a:ext>
            </a:extLst>
          </p:cNvPr>
          <p:cNvPicPr>
            <a:picLocks noChangeAspect="1"/>
          </p:cNvPicPr>
          <p:nvPr userDrawn="1"/>
        </p:nvPicPr>
        <p:blipFill>
          <a:blip r:embed="rId2"/>
          <a:stretch>
            <a:fillRect/>
          </a:stretch>
        </p:blipFill>
        <p:spPr>
          <a:xfrm>
            <a:off x="10893972" y="-15766"/>
            <a:ext cx="1298027" cy="1809659"/>
          </a:xfrm>
          <a:prstGeom prst="rect">
            <a:avLst/>
          </a:prstGeom>
        </p:spPr>
      </p:pic>
      <p:pic>
        <p:nvPicPr>
          <p:cNvPr id="5" name="Imagen 4">
            <a:extLst>
              <a:ext uri="{FF2B5EF4-FFF2-40B4-BE49-F238E27FC236}">
                <a16:creationId xmlns:a16="http://schemas.microsoft.com/office/drawing/2014/main" id="{55FBA38C-60CE-7040-AF5A-7DA2333327D3}"/>
              </a:ext>
            </a:extLst>
          </p:cNvPr>
          <p:cNvPicPr>
            <a:picLocks noChangeAspect="1"/>
          </p:cNvPicPr>
          <p:nvPr userDrawn="1"/>
        </p:nvPicPr>
        <p:blipFill>
          <a:blip r:embed="rId3"/>
          <a:stretch>
            <a:fillRect/>
          </a:stretch>
        </p:blipFill>
        <p:spPr>
          <a:xfrm>
            <a:off x="-1" y="5734864"/>
            <a:ext cx="12192000" cy="1123136"/>
          </a:xfrm>
          <a:prstGeom prst="rect">
            <a:avLst/>
          </a:prstGeom>
        </p:spPr>
      </p:pic>
    </p:spTree>
    <p:extLst>
      <p:ext uri="{BB962C8B-B14F-4D97-AF65-F5344CB8AC3E}">
        <p14:creationId xmlns:p14="http://schemas.microsoft.com/office/powerpoint/2010/main" val="162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95716-5214-664E-BD63-EA9779DD73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E8CB748-DAF7-BD46-AE3B-202AB3AAE2E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4" name="Marcador de pie de página 3">
            <a:extLst>
              <a:ext uri="{FF2B5EF4-FFF2-40B4-BE49-F238E27FC236}">
                <a16:creationId xmlns:a16="http://schemas.microsoft.com/office/drawing/2014/main" id="{F4A09709-6D74-2243-BD37-C6BBCA9CC1C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018D3C4-B5AF-324C-9CFB-EAEF6D7EDF8C}"/>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794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8D746B-B95E-7F47-8D72-27CB8C8EA8F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3" name="Marcador de pie de página 2">
            <a:extLst>
              <a:ext uri="{FF2B5EF4-FFF2-40B4-BE49-F238E27FC236}">
                <a16:creationId xmlns:a16="http://schemas.microsoft.com/office/drawing/2014/main" id="{A5FFFD87-ACFE-C842-8D8C-9346BA4B2ED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47D0F72-7612-894C-BAE7-CB09D94E18F7}"/>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155311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A4953-D447-2244-AF30-1DD532C418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657045-EA45-B646-899F-99617CEC9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19EFEDE-F313-A142-AF9C-53A6E5B98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0136A6-78DA-4C45-B09B-F27B21B0E8B4}"/>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AB4A748A-70D3-E041-8B17-7993ED72937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300E0CB-573F-C34C-A2CD-158346EEE10D}"/>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9342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C619D-8B54-1244-8B98-BAE41911F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EEEC9D7-E093-7F45-B307-857718BEE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26B6B52-02B3-C54C-A2CF-DEE21B3F2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32A4F6-3E8D-054E-85D6-50230FD28098}"/>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6882BD15-6E68-B540-98AE-61EEE9C418E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453302C-8A94-214A-98F0-ED35E1F59E0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12362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5F392-E026-9B47-B8FA-604861A6414C}"/>
              </a:ext>
            </a:extLst>
          </p:cNvPr>
          <p:cNvSpPr>
            <a:spLocks noGrp="1"/>
          </p:cNvSpPr>
          <p:nvPr>
            <p:ph type="title"/>
          </p:nvPr>
        </p:nvSpPr>
        <p:spPr/>
        <p:txBody>
          <a:bodyPr/>
          <a:lstStyle/>
          <a:p>
            <a:r>
              <a:rPr lang="es-ES" dirty="0"/>
              <a:t>Haga clic para modificar el estilo de título del patrón</a:t>
            </a:r>
            <a:endParaRPr lang="es-EC" dirty="0"/>
          </a:p>
        </p:txBody>
      </p:sp>
      <p:sp>
        <p:nvSpPr>
          <p:cNvPr id="3" name="Marcador de texto vertical 2">
            <a:extLst>
              <a:ext uri="{FF2B5EF4-FFF2-40B4-BE49-F238E27FC236}">
                <a16:creationId xmlns:a16="http://schemas.microsoft.com/office/drawing/2014/main" id="{7690952C-BE30-F24A-AB99-A882C70B84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47D6AA6-3177-BB48-88D9-2916037F720B}"/>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83B218AB-A704-5F41-88CD-6CE32CEDF69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39F2A7-39E9-DC40-AACB-0AC2BF93FC6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0648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969641-631D-1B4F-AE4E-B6F4C3FFB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89F531-E7BD-BE42-8306-E051D4C67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B355700-2013-7B4D-9C35-ABC4D9A76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9F6461B-5ABD-BC4A-81AD-AA6DDEF3E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B8F2AF0-9044-F74C-977A-26C511454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D7E4A-36E6-0341-9275-B8EACD62BB47}" type="slidenum">
              <a:rPr lang="es-EC" smtClean="0"/>
              <a:t>‹Nº›</a:t>
            </a:fld>
            <a:endParaRPr lang="es-EC"/>
          </a:p>
        </p:txBody>
      </p:sp>
    </p:spTree>
    <p:extLst>
      <p:ext uri="{BB962C8B-B14F-4D97-AF65-F5344CB8AC3E}">
        <p14:creationId xmlns:p14="http://schemas.microsoft.com/office/powerpoint/2010/main" val="375427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24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D5F0C-E1D5-CB49-AAC1-B0114E19D71C}"/>
              </a:ext>
            </a:extLst>
          </p:cNvPr>
          <p:cNvSpPr txBox="1">
            <a:spLocks/>
          </p:cNvSpPr>
          <p:nvPr/>
        </p:nvSpPr>
        <p:spPr>
          <a:xfrm>
            <a:off x="6219494" y="4300372"/>
            <a:ext cx="5615767" cy="7174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3000" b="0" i="1" dirty="0">
                <a:solidFill>
                  <a:schemeClr val="tx1"/>
                </a:solidFill>
                <a:latin typeface="Montserrat Medium" pitchFamily="2" charset="77"/>
              </a:rPr>
              <a:t>Valeria Villamil</a:t>
            </a:r>
            <a:endParaRPr lang="es-EC" sz="3000" b="0" i="1" dirty="0">
              <a:solidFill>
                <a:schemeClr val="tx1"/>
              </a:solidFill>
              <a:latin typeface="Montserrat Medium" pitchFamily="2" charset="77"/>
            </a:endParaRPr>
          </a:p>
        </p:txBody>
      </p:sp>
      <p:sp>
        <p:nvSpPr>
          <p:cNvPr id="3" name="Título 1">
            <a:extLst>
              <a:ext uri="{FF2B5EF4-FFF2-40B4-BE49-F238E27FC236}">
                <a16:creationId xmlns:a16="http://schemas.microsoft.com/office/drawing/2014/main" id="{AEF8C01D-3814-E044-B4C5-178078BFA5A1}"/>
              </a:ext>
            </a:extLst>
          </p:cNvPr>
          <p:cNvSpPr txBox="1">
            <a:spLocks/>
          </p:cNvSpPr>
          <p:nvPr/>
        </p:nvSpPr>
        <p:spPr>
          <a:xfrm>
            <a:off x="6219495" y="4978366"/>
            <a:ext cx="5615766" cy="7891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2500" b="0" dirty="0">
                <a:solidFill>
                  <a:schemeClr val="tx1"/>
                </a:solidFill>
                <a:latin typeface="Montserrat" pitchFamily="2" charset="77"/>
              </a:rPr>
              <a:t>Instituto Interamericano para la Investigación del Cambio Global </a:t>
            </a:r>
            <a:endParaRPr lang="es-EC" sz="2500" b="0" i="0" dirty="0">
              <a:solidFill>
                <a:schemeClr val="tx1"/>
              </a:solidFill>
              <a:latin typeface="Montserrat" pitchFamily="2" charset="77"/>
            </a:endParaRPr>
          </a:p>
        </p:txBody>
      </p:sp>
      <p:sp>
        <p:nvSpPr>
          <p:cNvPr id="4" name="Título 1">
            <a:extLst>
              <a:ext uri="{FF2B5EF4-FFF2-40B4-BE49-F238E27FC236}">
                <a16:creationId xmlns:a16="http://schemas.microsoft.com/office/drawing/2014/main" id="{C0F26421-E2A7-D545-922E-BD5C8DAF0A9F}"/>
              </a:ext>
            </a:extLst>
          </p:cNvPr>
          <p:cNvSpPr txBox="1">
            <a:spLocks/>
          </p:cNvSpPr>
          <p:nvPr/>
        </p:nvSpPr>
        <p:spPr>
          <a:xfrm>
            <a:off x="5730950" y="946299"/>
            <a:ext cx="6461050" cy="1611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4500" dirty="0">
                <a:solidFill>
                  <a:srgbClr val="EB7924"/>
                </a:solidFill>
              </a:rPr>
              <a:t>Informe del Comité Financiero y Administrativo</a:t>
            </a:r>
            <a:endParaRPr lang="es-EC" sz="4500" dirty="0">
              <a:solidFill>
                <a:srgbClr val="EB7924"/>
              </a:solidFill>
            </a:endParaRPr>
          </a:p>
        </p:txBody>
      </p:sp>
    </p:spTree>
    <p:extLst>
      <p:ext uri="{BB962C8B-B14F-4D97-AF65-F5344CB8AC3E}">
        <p14:creationId xmlns:p14="http://schemas.microsoft.com/office/powerpoint/2010/main" val="36614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509823"/>
            <a:ext cx="11331097" cy="4053696"/>
          </a:xfrm>
        </p:spPr>
        <p:txBody>
          <a:bodyPr/>
          <a:lstStyle/>
          <a:p>
            <a:pPr marL="0" indent="0">
              <a:buNone/>
            </a:pPr>
            <a:endParaRPr lang="es-ES" sz="1800" b="0" i="0" u="none" strike="noStrike" baseline="0" dirty="0">
              <a:solidFill>
                <a:srgbClr val="000000"/>
              </a:solidFill>
              <a:latin typeface="Arial" panose="020B0604020202020204" pitchFamily="34" charset="0"/>
            </a:endParaRPr>
          </a:p>
          <a:p>
            <a:pPr marL="0" marR="0" lvl="0" indent="0" algn="just" rtl="0">
              <a:lnSpc>
                <a:spcPct val="107000"/>
              </a:lnSpc>
              <a:spcBef>
                <a:spcPts val="800"/>
              </a:spcBef>
              <a:spcAft>
                <a:spcPts val="0"/>
              </a:spcAft>
              <a:buNone/>
            </a:pPr>
            <a:r>
              <a:rPr lang="es-ES" sz="2400" dirty="0">
                <a:solidFill>
                  <a:srgbClr val="000000"/>
                </a:solidFill>
                <a:latin typeface="Arial"/>
                <a:cs typeface="Arial"/>
                <a:sym typeface="Arial"/>
              </a:rPr>
              <a:t>El Informe del FAC, proporciona información acerca de los asuntos administrativos y financieros vinculados con el IAI, su Dirección Ejecutiva y actividades.</a:t>
            </a:r>
            <a:endParaRPr lang="es-ES" sz="2400" dirty="0">
              <a:solidFill>
                <a:srgbClr val="000000"/>
              </a:solidFill>
              <a:latin typeface="Arial"/>
              <a:cs typeface="Arial"/>
              <a:sym typeface="Calibri"/>
            </a:endParaRPr>
          </a:p>
          <a:p>
            <a:pPr marL="457200" marR="0" lvl="0" indent="0" algn="just" rtl="0">
              <a:lnSpc>
                <a:spcPct val="107000"/>
              </a:lnSpc>
              <a:spcBef>
                <a:spcPts val="0"/>
              </a:spcBef>
              <a:spcAft>
                <a:spcPts val="0"/>
              </a:spcAft>
              <a:buNone/>
            </a:pPr>
            <a:r>
              <a:rPr lang="es-ES" sz="2400" dirty="0">
                <a:solidFill>
                  <a:srgbClr val="000000"/>
                </a:solidFill>
                <a:latin typeface="Arial"/>
                <a:cs typeface="Arial"/>
                <a:sym typeface="Arial"/>
              </a:rPr>
              <a:t> </a:t>
            </a:r>
            <a:endParaRPr lang="es-ES" sz="2400" dirty="0">
              <a:solidFill>
                <a:srgbClr val="000000"/>
              </a:solidFill>
              <a:latin typeface="Arial"/>
              <a:cs typeface="Arial"/>
              <a:sym typeface="Calibri"/>
            </a:endParaRPr>
          </a:p>
          <a:p>
            <a:pPr marL="0" marR="0" lvl="0" indent="0" algn="just" rtl="0">
              <a:lnSpc>
                <a:spcPct val="107000"/>
              </a:lnSpc>
              <a:spcBef>
                <a:spcPts val="0"/>
              </a:spcBef>
              <a:spcAft>
                <a:spcPts val="0"/>
              </a:spcAft>
              <a:buNone/>
            </a:pPr>
            <a:r>
              <a:rPr lang="es-ES" sz="2400" dirty="0">
                <a:solidFill>
                  <a:srgbClr val="000000"/>
                </a:solidFill>
                <a:latin typeface="Arial"/>
                <a:cs typeface="Arial"/>
                <a:sym typeface="Arial"/>
              </a:rPr>
              <a:t>El Consejo Ejecutivo, en su 57a reunión, tomará nota del Informe del FAC como parte del análisis y decisiones sobre los temas financieros y administrativos del IAI.</a:t>
            </a:r>
            <a:endParaRPr lang="es-ES" sz="2400" dirty="0">
              <a:solidFill>
                <a:srgbClr val="000000"/>
              </a:solidFill>
              <a:latin typeface="Arial"/>
              <a:cs typeface="Arial"/>
              <a:sym typeface="Calibri"/>
            </a:endParaRPr>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r>
              <a:rPr lang="es-ES" sz="3600" dirty="0">
                <a:latin typeface="Montserrat SemiBold" pitchFamily="2" charset="77"/>
                <a:sym typeface="Montserrat SemiBold"/>
              </a:rPr>
              <a:t>Informe del Comité Financiero y Administrativo</a:t>
            </a: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337081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509823"/>
            <a:ext cx="11331097" cy="4053696"/>
          </a:xfrm>
        </p:spPr>
        <p:txBody>
          <a:bodyPr>
            <a:normAutofit fontScale="92500"/>
          </a:bodyPr>
          <a:lstStyle/>
          <a:p>
            <a:pPr marL="0" indent="0">
              <a:buNone/>
            </a:pPr>
            <a:r>
              <a:rPr lang="es-ES" sz="2400" dirty="0">
                <a:solidFill>
                  <a:srgbClr val="000000"/>
                </a:solidFill>
                <a:latin typeface="Arial"/>
                <a:cs typeface="Arial"/>
              </a:rPr>
              <a:t>El FAC recibió y revisó el presupuesto operativo del IAI y recomienda que el Consejo Ejecutivo lo remita a la Conferencia de las Partes para su aprobación. </a:t>
            </a:r>
          </a:p>
          <a:p>
            <a:pPr marL="0" indent="0">
              <a:buNone/>
            </a:pPr>
            <a:endParaRPr lang="es-ES" sz="2400" dirty="0">
              <a:solidFill>
                <a:srgbClr val="000000"/>
              </a:solidFill>
              <a:latin typeface="Arial"/>
              <a:cs typeface="Arial"/>
            </a:endParaRPr>
          </a:p>
          <a:p>
            <a:pPr marL="0" marR="0" lvl="0" indent="0" algn="just" rtl="0">
              <a:lnSpc>
                <a:spcPct val="107000"/>
              </a:lnSpc>
              <a:spcBef>
                <a:spcPts val="800"/>
              </a:spcBef>
              <a:spcAft>
                <a:spcPts val="0"/>
              </a:spcAft>
              <a:buNone/>
            </a:pPr>
            <a:r>
              <a:rPr lang="es-ES" sz="2400" b="1" dirty="0">
                <a:solidFill>
                  <a:srgbClr val="000000"/>
                </a:solidFill>
                <a:latin typeface="Arial"/>
                <a:cs typeface="Arial"/>
                <a:sym typeface="Arial"/>
              </a:rPr>
              <a:t>Presupuesto  </a:t>
            </a:r>
          </a:p>
          <a:p>
            <a:pPr marL="0" marR="0" lvl="0" indent="0" algn="just" rtl="0">
              <a:lnSpc>
                <a:spcPct val="107000"/>
              </a:lnSpc>
              <a:spcBef>
                <a:spcPts val="800"/>
              </a:spcBef>
              <a:spcAft>
                <a:spcPts val="0"/>
              </a:spcAft>
              <a:buNone/>
            </a:pPr>
            <a:r>
              <a:rPr lang="es-ES" sz="2400" dirty="0">
                <a:solidFill>
                  <a:srgbClr val="000000"/>
                </a:solidFill>
                <a:latin typeface="Arial"/>
                <a:cs typeface="Arial"/>
                <a:sym typeface="Arial"/>
              </a:rPr>
              <a:t>El FAC consideró que la solicitud de presupuesto respondía a la naturaleza cambiante de las operaciones de la IAI, y que los gastos propuestos eran razonables y apropiados. En el presupuesto se propone un aumento del 20% de las contribuciones de los países para el año siguiente, según lo recomendado por el Grupo de Trabajo Financiero establecido por el Consejo Ejecutivo. Asimismo, de conformidad con la recomendación del Grupo de Trabajo, se prevén aumentos futuros del 5%. </a:t>
            </a: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r>
              <a:rPr lang="es-ES" sz="3600" dirty="0">
                <a:latin typeface="Montserrat SemiBold" pitchFamily="2" charset="77"/>
                <a:sym typeface="Montserrat SemiBold"/>
              </a:rPr>
              <a:t>Informe del Comité Financiero y Administrativo</a:t>
            </a: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8501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499190"/>
            <a:ext cx="11331097" cy="4053696"/>
          </a:xfrm>
        </p:spPr>
        <p:txBody>
          <a:bodyPr>
            <a:normAutofit/>
          </a:bodyPr>
          <a:lstStyle/>
          <a:p>
            <a:pPr marL="0" indent="0">
              <a:buNone/>
            </a:pPr>
            <a:r>
              <a:rPr lang="es-ES" sz="2200" b="1" dirty="0">
                <a:solidFill>
                  <a:srgbClr val="000000"/>
                </a:solidFill>
                <a:latin typeface="Arial"/>
                <a:cs typeface="Arial"/>
              </a:rPr>
              <a:t>Informe de los Auditores</a:t>
            </a:r>
          </a:p>
          <a:p>
            <a:pPr marL="0" indent="0">
              <a:buNone/>
            </a:pPr>
            <a:endParaRPr lang="es-ES" sz="2400" dirty="0">
              <a:solidFill>
                <a:srgbClr val="000000"/>
              </a:solidFill>
              <a:latin typeface="Arial"/>
              <a:cs typeface="Arial"/>
            </a:endParaRPr>
          </a:p>
          <a:p>
            <a:pPr marL="0" indent="0">
              <a:buNone/>
            </a:pPr>
            <a:r>
              <a:rPr lang="es-ES" sz="2400" dirty="0">
                <a:solidFill>
                  <a:srgbClr val="000000"/>
                </a:solidFill>
                <a:latin typeface="Arial"/>
                <a:cs typeface="Arial"/>
              </a:rPr>
              <a:t>El informe de los auditores que cubre el año fiscal 2022-23 dio una opinión sin salvedades de que el estado financiero del IAI presentaba de manera justa en todos los aspectos materiales la posición financiera del IAI. Se felicita al personal por haber recibido nuevamente una opinión de auditoría sin salvedades. </a:t>
            </a: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r>
              <a:rPr lang="es-ES" sz="3600" dirty="0">
                <a:latin typeface="Montserrat SemiBold" pitchFamily="2" charset="77"/>
                <a:sym typeface="Montserrat SemiBold"/>
              </a:rPr>
              <a:t>Informe del Comité Financiero y Administrativo</a:t>
            </a: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309482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499190"/>
            <a:ext cx="11331097" cy="4053696"/>
          </a:xfrm>
        </p:spPr>
        <p:txBody>
          <a:bodyPr>
            <a:normAutofit/>
          </a:bodyPr>
          <a:lstStyle/>
          <a:p>
            <a:pPr marL="0" indent="0">
              <a:buNone/>
            </a:pPr>
            <a:endParaRPr lang="es-ES" sz="2400" dirty="0">
              <a:solidFill>
                <a:srgbClr val="000000"/>
              </a:solidFill>
              <a:latin typeface="Arial"/>
              <a:cs typeface="Arial"/>
            </a:endParaRPr>
          </a:p>
          <a:p>
            <a:pPr marL="0" indent="0">
              <a:buNone/>
            </a:pPr>
            <a:r>
              <a:rPr lang="es-ES" sz="2400" dirty="0">
                <a:solidFill>
                  <a:srgbClr val="000000"/>
                </a:solidFill>
                <a:latin typeface="Arial"/>
                <a:cs typeface="Arial"/>
              </a:rPr>
              <a:t>Se invita al Consejo Ejecutivo a tomar nota del presente informe</a:t>
            </a: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r>
              <a:rPr lang="es-ES" sz="3600" dirty="0">
                <a:latin typeface="Montserrat SemiBold" pitchFamily="2" charset="77"/>
                <a:sym typeface="Montserrat SemiBold"/>
              </a:rPr>
              <a:t>Recomendación</a:t>
            </a: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13898663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303</Words>
  <Application>Microsoft Office PowerPoint</Application>
  <PresentationFormat>Panorámica</PresentationFormat>
  <Paragraphs>26</Paragraphs>
  <Slides>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Montserrat</vt:lpstr>
      <vt:lpstr>Montserrat Medium</vt:lpstr>
      <vt:lpstr>Montserrat SemiBold</vt:lpstr>
      <vt:lpstr>Tema de Office</vt:lpstr>
      <vt:lpstr>Presentación de PowerPoint</vt:lpstr>
      <vt:lpstr>Presentación de PowerPoint</vt:lpstr>
      <vt:lpstr>Informe del Comité Financiero y Administrativo  </vt:lpstr>
      <vt:lpstr>Informe del Comité Financiero y Administrativo  </vt:lpstr>
      <vt:lpstr>Informe del Comité Financiero y Administrativo  </vt:lpstr>
      <vt:lpstr>Recomendación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Valeria Villamil</cp:lastModifiedBy>
  <cp:revision>14</cp:revision>
  <dcterms:created xsi:type="dcterms:W3CDTF">2023-05-18T13:53:45Z</dcterms:created>
  <dcterms:modified xsi:type="dcterms:W3CDTF">2024-05-15T19:50:30Z</dcterms:modified>
</cp:coreProperties>
</file>