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3" r:id="rId4"/>
    <p:sldId id="262" r:id="rId5"/>
    <p:sldId id="264" r:id="rId6"/>
    <p:sldId id="265" r:id="rId7"/>
    <p:sldId id="266" r:id="rId8"/>
    <p:sldId id="267" r:id="rId9"/>
    <p:sldId id="268"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4"/>
    <a:srgbClr val="DB702B"/>
    <a:srgbClr val="638C1C"/>
    <a:srgbClr val="009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45"/>
    <p:restoredTop sz="86413"/>
  </p:normalViewPr>
  <p:slideViewPr>
    <p:cSldViewPr snapToGrid="0" snapToObjects="1">
      <p:cViewPr varScale="1">
        <p:scale>
          <a:sx n="66" d="100"/>
          <a:sy n="66" d="100"/>
        </p:scale>
        <p:origin x="84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7" d="100"/>
          <a:sy n="137" d="100"/>
        </p:scale>
        <p:origin x="45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BA590-6087-E74D-A691-8C2384CD365B}" type="datetimeFigureOut">
              <a:rPr lang="es-EC" smtClean="0"/>
              <a:t>15/5/2024</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6F001-CC78-0C40-BB9A-35A56527B3B5}" type="slidenum">
              <a:rPr lang="es-EC" smtClean="0"/>
              <a:t>‹Nº›</a:t>
            </a:fld>
            <a:endParaRPr lang="es-EC"/>
          </a:p>
        </p:txBody>
      </p:sp>
    </p:spTree>
    <p:extLst>
      <p:ext uri="{BB962C8B-B14F-4D97-AF65-F5344CB8AC3E}">
        <p14:creationId xmlns:p14="http://schemas.microsoft.com/office/powerpoint/2010/main" val="39248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1</a:t>
            </a:fld>
            <a:endParaRPr lang="es-EC"/>
          </a:p>
        </p:txBody>
      </p:sp>
    </p:spTree>
    <p:extLst>
      <p:ext uri="{BB962C8B-B14F-4D97-AF65-F5344CB8AC3E}">
        <p14:creationId xmlns:p14="http://schemas.microsoft.com/office/powerpoint/2010/main" val="314506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EA6F001-CC78-0C40-BB9A-35A56527B3B5}" type="slidenum">
              <a:rPr lang="es-EC" smtClean="0"/>
              <a:t>2</a:t>
            </a:fld>
            <a:endParaRPr lang="es-EC"/>
          </a:p>
        </p:txBody>
      </p:sp>
    </p:spTree>
    <p:extLst>
      <p:ext uri="{BB962C8B-B14F-4D97-AF65-F5344CB8AC3E}">
        <p14:creationId xmlns:p14="http://schemas.microsoft.com/office/powerpoint/2010/main" val="262554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97D490F-2244-E64E-9A20-74FF2FC90130}"/>
              </a:ext>
            </a:extLst>
          </p:cNvPr>
          <p:cNvPicPr>
            <a:picLocks noChangeAspect="1"/>
          </p:cNvPicPr>
          <p:nvPr userDrawn="1"/>
        </p:nvPicPr>
        <p:blipFill>
          <a:blip r:embed="rId2"/>
          <a:stretch>
            <a:fillRect/>
          </a:stretch>
        </p:blipFill>
        <p:spPr>
          <a:xfrm>
            <a:off x="0" y="-5077"/>
            <a:ext cx="12192000" cy="6863078"/>
          </a:xfrm>
          <a:prstGeom prst="rect">
            <a:avLst/>
          </a:prstGeom>
        </p:spPr>
      </p:pic>
    </p:spTree>
    <p:extLst>
      <p:ext uri="{BB962C8B-B14F-4D97-AF65-F5344CB8AC3E}">
        <p14:creationId xmlns:p14="http://schemas.microsoft.com/office/powerpoint/2010/main" val="42891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C619D-8B54-1244-8B98-BAE41911F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EEEC9D7-E093-7F45-B307-857718BEE9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726B6B52-02B3-C54C-A2CF-DEE21B3F2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32A4F6-3E8D-054E-85D6-50230FD28098}"/>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6882BD15-6E68-B540-98AE-61EEE9C418E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D453302C-8A94-214A-98F0-ED35E1F59E0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12362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5F392-E026-9B47-B8FA-604861A6414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690952C-BE30-F24A-AB99-A882C70B84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47D6AA6-3177-BB48-88D9-2916037F720B}"/>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83B218AB-A704-5F41-88CD-6CE32CEDF69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39F2A7-39E9-DC40-AACB-0AC2BF93FC63}"/>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306487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5EFEA2-F6BD-3545-B066-3B2061FB79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E386C8C-D846-944D-BC6A-FD446A3541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AF440-72EF-7645-AA3B-378A66B34E26}"/>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80F2BAF-659D-894A-AA79-725C9F6C3CA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FD731F3-1812-FA42-87BF-B53C853785CF}"/>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96799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CFDA9B-D346-7E42-9DE0-A6DF6ACAF4ED}"/>
              </a:ext>
            </a:extLst>
          </p:cNvPr>
          <p:cNvPicPr>
            <a:picLocks noChangeAspect="1"/>
          </p:cNvPicPr>
          <p:nvPr userDrawn="1"/>
        </p:nvPicPr>
        <p:blipFill>
          <a:blip r:embed="rId2"/>
          <a:stretch>
            <a:fillRect/>
          </a:stretch>
        </p:blipFill>
        <p:spPr>
          <a:xfrm flipV="1">
            <a:off x="6951322" y="3323338"/>
            <a:ext cx="4144189" cy="152957"/>
          </a:xfrm>
          <a:prstGeom prst="rect">
            <a:avLst/>
          </a:prstGeom>
        </p:spPr>
      </p:pic>
      <p:pic>
        <p:nvPicPr>
          <p:cNvPr id="2" name="Imagen 1">
            <a:extLst>
              <a:ext uri="{FF2B5EF4-FFF2-40B4-BE49-F238E27FC236}">
                <a16:creationId xmlns:a16="http://schemas.microsoft.com/office/drawing/2014/main" id="{3D31AFEB-5D56-0B42-A49F-F66B796E8C30}"/>
              </a:ext>
            </a:extLst>
          </p:cNvPr>
          <p:cNvPicPr>
            <a:picLocks noChangeAspect="1"/>
          </p:cNvPicPr>
          <p:nvPr userDrawn="1"/>
        </p:nvPicPr>
        <p:blipFill>
          <a:blip r:embed="rId3"/>
          <a:stretch>
            <a:fillRect/>
          </a:stretch>
        </p:blipFill>
        <p:spPr>
          <a:xfrm>
            <a:off x="0" y="0"/>
            <a:ext cx="5778677" cy="6858000"/>
          </a:xfrm>
          <a:prstGeom prst="rect">
            <a:avLst/>
          </a:prstGeom>
        </p:spPr>
      </p:pic>
    </p:spTree>
    <p:extLst>
      <p:ext uri="{BB962C8B-B14F-4D97-AF65-F5344CB8AC3E}">
        <p14:creationId xmlns:p14="http://schemas.microsoft.com/office/powerpoint/2010/main" val="295356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C495C20-82C4-2B45-BE80-C6F78DD01DA5}"/>
              </a:ext>
            </a:extLst>
          </p:cNvPr>
          <p:cNvPicPr>
            <a:picLocks noChangeAspect="1"/>
          </p:cNvPicPr>
          <p:nvPr userDrawn="1"/>
        </p:nvPicPr>
        <p:blipFill>
          <a:blip r:embed="rId2"/>
          <a:stretch>
            <a:fillRect/>
          </a:stretch>
        </p:blipFill>
        <p:spPr>
          <a:xfrm>
            <a:off x="-1" y="5734864"/>
            <a:ext cx="12192000" cy="1123136"/>
          </a:xfrm>
          <a:prstGeom prst="rect">
            <a:avLst/>
          </a:prstGeom>
        </p:spPr>
      </p:pic>
      <p:sp>
        <p:nvSpPr>
          <p:cNvPr id="4" name="Marcador de contenido 2">
            <a:extLst>
              <a:ext uri="{FF2B5EF4-FFF2-40B4-BE49-F238E27FC236}">
                <a16:creationId xmlns:a16="http://schemas.microsoft.com/office/drawing/2014/main" id="{B0EA8B20-593A-5F03-F2AB-A56602E09A91}"/>
              </a:ext>
            </a:extLst>
          </p:cNvPr>
          <p:cNvSpPr>
            <a:spLocks noGrp="1"/>
          </p:cNvSpPr>
          <p:nvPr>
            <p:ph idx="1"/>
          </p:nvPr>
        </p:nvSpPr>
        <p:spPr>
          <a:xfrm>
            <a:off x="578136" y="1024569"/>
            <a:ext cx="11331097" cy="4538949"/>
          </a:xfrm>
        </p:spPr>
        <p:txBody>
          <a:bodyPr/>
          <a:lstStyle>
            <a:lvl1pPr>
              <a:defRPr sz="3200">
                <a:latin typeface="Montserrat" pitchFamily="2" charset="77"/>
                <a:cs typeface="Arial" panose="020B0604020202020204" pitchFamily="34" charset="0"/>
              </a:defRPr>
            </a:lvl1pPr>
            <a:lvl2pPr>
              <a:defRPr sz="2800">
                <a:latin typeface="Montserrat" pitchFamily="2" charset="77"/>
                <a:cs typeface="Arial" panose="020B0604020202020204" pitchFamily="34" charset="0"/>
              </a:defRPr>
            </a:lvl2pPr>
            <a:lvl3pPr>
              <a:defRPr sz="2400">
                <a:latin typeface="Montserrat" pitchFamily="2" charset="77"/>
                <a:cs typeface="Arial" panose="020B0604020202020204" pitchFamily="34" charset="0"/>
              </a:defRPr>
            </a:lvl3pPr>
            <a:lvl4pPr>
              <a:defRPr sz="2000">
                <a:latin typeface="Montserrat" pitchFamily="2" charset="77"/>
                <a:cs typeface="Arial" panose="020B0604020202020204" pitchFamily="34" charset="0"/>
              </a:defRPr>
            </a:lvl4pPr>
            <a:lvl5pPr>
              <a:defRPr sz="2000">
                <a:latin typeface="Montserrat" pitchFamily="2" charset="77"/>
                <a:cs typeface="Arial" panose="020B0604020202020204" pitchFamily="34"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EC" dirty="0"/>
          </a:p>
        </p:txBody>
      </p:sp>
      <p:sp>
        <p:nvSpPr>
          <p:cNvPr id="10" name="Title 9">
            <a:extLst>
              <a:ext uri="{FF2B5EF4-FFF2-40B4-BE49-F238E27FC236}">
                <a16:creationId xmlns:a16="http://schemas.microsoft.com/office/drawing/2014/main" id="{9DBE0527-A233-5681-2E9F-E65B8C50DA7F}"/>
              </a:ext>
            </a:extLst>
          </p:cNvPr>
          <p:cNvSpPr>
            <a:spLocks noGrp="1"/>
          </p:cNvSpPr>
          <p:nvPr>
            <p:ph type="title" hasCustomPrompt="1"/>
          </p:nvPr>
        </p:nvSpPr>
        <p:spPr>
          <a:xfrm>
            <a:off x="578136" y="190442"/>
            <a:ext cx="10515600" cy="763288"/>
          </a:xfrm>
        </p:spPr>
        <p:txBody>
          <a:bodyPr>
            <a:normAutofit/>
          </a:bodyPr>
          <a:lstStyle>
            <a:lvl1pPr>
              <a:defRPr sz="2500" b="1">
                <a:solidFill>
                  <a:srgbClr val="EB7924"/>
                </a:solidFill>
                <a:latin typeface="Montserrat" pitchFamily="2" charset="77"/>
              </a:defRPr>
            </a:lvl1pPr>
          </a:lstStyle>
          <a:p>
            <a:r>
              <a:rPr lang="en-US" dirty="0"/>
              <a:t>Title</a:t>
            </a:r>
            <a:endParaRPr lang="en-EC" dirty="0"/>
          </a:p>
        </p:txBody>
      </p:sp>
    </p:spTree>
    <p:extLst>
      <p:ext uri="{BB962C8B-B14F-4D97-AF65-F5344CB8AC3E}">
        <p14:creationId xmlns:p14="http://schemas.microsoft.com/office/powerpoint/2010/main" val="413286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BD1FC8F-9A8C-6A45-AFCD-03F21BD065D4}"/>
              </a:ext>
            </a:extLst>
          </p:cNvPr>
          <p:cNvPicPr>
            <a:picLocks noChangeAspect="1"/>
          </p:cNvPicPr>
          <p:nvPr userDrawn="1"/>
        </p:nvPicPr>
        <p:blipFill>
          <a:blip r:embed="rId2"/>
          <a:stretch>
            <a:fillRect/>
          </a:stretch>
        </p:blipFill>
        <p:spPr>
          <a:xfrm>
            <a:off x="-1" y="5734864"/>
            <a:ext cx="12192000" cy="1123136"/>
          </a:xfrm>
          <a:prstGeom prst="rect">
            <a:avLst/>
          </a:prstGeom>
        </p:spPr>
      </p:pic>
    </p:spTree>
    <p:extLst>
      <p:ext uri="{BB962C8B-B14F-4D97-AF65-F5344CB8AC3E}">
        <p14:creationId xmlns:p14="http://schemas.microsoft.com/office/powerpoint/2010/main" val="114575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9F5A077-7BBA-DF42-AF8E-AE56BD24C01A}"/>
              </a:ext>
            </a:extLst>
          </p:cNvPr>
          <p:cNvPicPr>
            <a:picLocks noChangeAspect="1"/>
          </p:cNvPicPr>
          <p:nvPr userDrawn="1"/>
        </p:nvPicPr>
        <p:blipFill>
          <a:blip r:embed="rId2"/>
          <a:stretch>
            <a:fillRect/>
          </a:stretch>
        </p:blipFill>
        <p:spPr>
          <a:xfrm>
            <a:off x="10893972" y="-15766"/>
            <a:ext cx="1298027" cy="1809659"/>
          </a:xfrm>
          <a:prstGeom prst="rect">
            <a:avLst/>
          </a:prstGeom>
        </p:spPr>
      </p:pic>
      <p:pic>
        <p:nvPicPr>
          <p:cNvPr id="4" name="Imagen 3">
            <a:extLst>
              <a:ext uri="{FF2B5EF4-FFF2-40B4-BE49-F238E27FC236}">
                <a16:creationId xmlns:a16="http://schemas.microsoft.com/office/drawing/2014/main" id="{ABFDDCE5-CDCB-5F40-8BA1-7CB08D39F4AF}"/>
              </a:ext>
            </a:extLst>
          </p:cNvPr>
          <p:cNvPicPr>
            <a:picLocks noChangeAspect="1"/>
          </p:cNvPicPr>
          <p:nvPr userDrawn="1"/>
        </p:nvPicPr>
        <p:blipFill>
          <a:blip r:embed="rId3"/>
          <a:stretch>
            <a:fillRect/>
          </a:stretch>
        </p:blipFill>
        <p:spPr>
          <a:xfrm>
            <a:off x="-1" y="5734864"/>
            <a:ext cx="12192000" cy="1123136"/>
          </a:xfrm>
          <a:prstGeom prst="rect">
            <a:avLst/>
          </a:prstGeom>
        </p:spPr>
      </p:pic>
    </p:spTree>
    <p:extLst>
      <p:ext uri="{BB962C8B-B14F-4D97-AF65-F5344CB8AC3E}">
        <p14:creationId xmlns:p14="http://schemas.microsoft.com/office/powerpoint/2010/main" val="186238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97BBB57-48FF-6B46-ACA2-A6162D28E7AF}"/>
              </a:ext>
            </a:extLst>
          </p:cNvPr>
          <p:cNvPicPr>
            <a:picLocks noChangeAspect="1"/>
          </p:cNvPicPr>
          <p:nvPr userDrawn="1"/>
        </p:nvPicPr>
        <p:blipFill>
          <a:blip r:embed="rId2"/>
          <a:stretch>
            <a:fillRect/>
          </a:stretch>
        </p:blipFill>
        <p:spPr>
          <a:xfrm>
            <a:off x="10893972" y="-15766"/>
            <a:ext cx="1298027" cy="1809659"/>
          </a:xfrm>
          <a:prstGeom prst="rect">
            <a:avLst/>
          </a:prstGeom>
        </p:spPr>
      </p:pic>
      <p:pic>
        <p:nvPicPr>
          <p:cNvPr id="4" name="Imagen 3">
            <a:extLst>
              <a:ext uri="{FF2B5EF4-FFF2-40B4-BE49-F238E27FC236}">
                <a16:creationId xmlns:a16="http://schemas.microsoft.com/office/drawing/2014/main" id="{5DFAE1D3-1C99-BE42-A461-F72883B240A0}"/>
              </a:ext>
            </a:extLst>
          </p:cNvPr>
          <p:cNvPicPr>
            <a:picLocks noChangeAspect="1"/>
          </p:cNvPicPr>
          <p:nvPr userDrawn="1"/>
        </p:nvPicPr>
        <p:blipFill>
          <a:blip r:embed="rId3"/>
          <a:stretch>
            <a:fillRect/>
          </a:stretch>
        </p:blipFill>
        <p:spPr>
          <a:xfrm>
            <a:off x="-1" y="5734864"/>
            <a:ext cx="12192000" cy="1123136"/>
          </a:xfrm>
          <a:prstGeom prst="rect">
            <a:avLst/>
          </a:prstGeom>
        </p:spPr>
      </p:pic>
    </p:spTree>
    <p:extLst>
      <p:ext uri="{BB962C8B-B14F-4D97-AF65-F5344CB8AC3E}">
        <p14:creationId xmlns:p14="http://schemas.microsoft.com/office/powerpoint/2010/main" val="1628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95716-5214-664E-BD63-EA9779DD733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E8CB748-DAF7-BD46-AE3B-202AB3AAE2E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4" name="Marcador de pie de página 3">
            <a:extLst>
              <a:ext uri="{FF2B5EF4-FFF2-40B4-BE49-F238E27FC236}">
                <a16:creationId xmlns:a16="http://schemas.microsoft.com/office/drawing/2014/main" id="{F4A09709-6D74-2243-BD37-C6BBCA9CC1C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018D3C4-B5AF-324C-9CFB-EAEF6D7EDF8C}"/>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2794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8D746B-B95E-7F47-8D72-27CB8C8EA8F9}"/>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3" name="Marcador de pie de página 2">
            <a:extLst>
              <a:ext uri="{FF2B5EF4-FFF2-40B4-BE49-F238E27FC236}">
                <a16:creationId xmlns:a16="http://schemas.microsoft.com/office/drawing/2014/main" id="{A5FFFD87-ACFE-C842-8D8C-9346BA4B2ED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747D0F72-7612-894C-BAE7-CB09D94E18F7}"/>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155311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AA4953-D447-2244-AF30-1DD532C418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E657045-EA45-B646-899F-99617CEC9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019EFEDE-F313-A142-AF9C-53A6E5B98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0136A6-78DA-4C45-B09B-F27B21B0E8B4}"/>
              </a:ext>
            </a:extLst>
          </p:cNvPr>
          <p:cNvSpPr>
            <a:spLocks noGrp="1"/>
          </p:cNvSpPr>
          <p:nvPr>
            <p:ph type="dt" sz="half" idx="10"/>
          </p:nvPr>
        </p:nvSpPr>
        <p:spPr/>
        <p:txBody>
          <a:bodyPr/>
          <a:lstStyle/>
          <a:p>
            <a:fld id="{58D6A081-DBA1-8E43-8FEE-A13733E968C9}" type="datetimeFigureOut">
              <a:rPr lang="es-EC" smtClean="0"/>
              <a:t>15/5/2024</a:t>
            </a:fld>
            <a:endParaRPr lang="es-EC"/>
          </a:p>
        </p:txBody>
      </p:sp>
      <p:sp>
        <p:nvSpPr>
          <p:cNvPr id="6" name="Marcador de pie de página 5">
            <a:extLst>
              <a:ext uri="{FF2B5EF4-FFF2-40B4-BE49-F238E27FC236}">
                <a16:creationId xmlns:a16="http://schemas.microsoft.com/office/drawing/2014/main" id="{AB4A748A-70D3-E041-8B17-7993ED72937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300E0CB-573F-C34C-A2CD-158346EEE10D}"/>
              </a:ext>
            </a:extLst>
          </p:cNvPr>
          <p:cNvSpPr>
            <a:spLocks noGrp="1"/>
          </p:cNvSpPr>
          <p:nvPr>
            <p:ph type="sldNum" sz="quarter" idx="12"/>
          </p:nvPr>
        </p:nvSpPr>
        <p:spPr/>
        <p:txBody>
          <a:bodyPr/>
          <a:lstStyle/>
          <a:p>
            <a:fld id="{10ED7E4A-36E6-0341-9275-B8EACD62BB47}" type="slidenum">
              <a:rPr lang="es-EC" smtClean="0"/>
              <a:t>‹Nº›</a:t>
            </a:fld>
            <a:endParaRPr lang="es-EC"/>
          </a:p>
        </p:txBody>
      </p:sp>
    </p:spTree>
    <p:extLst>
      <p:ext uri="{BB962C8B-B14F-4D97-AF65-F5344CB8AC3E}">
        <p14:creationId xmlns:p14="http://schemas.microsoft.com/office/powerpoint/2010/main" val="9342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969641-631D-1B4F-AE4E-B6F4C3FFB9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89F531-E7BD-BE42-8306-E051D4C67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B355700-2013-7B4D-9C35-ABC4D9A76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6A081-DBA1-8E43-8FEE-A13733E968C9}" type="datetimeFigureOut">
              <a:rPr lang="es-EC" smtClean="0"/>
              <a:t>15/5/2024</a:t>
            </a:fld>
            <a:endParaRPr lang="es-EC"/>
          </a:p>
        </p:txBody>
      </p:sp>
      <p:sp>
        <p:nvSpPr>
          <p:cNvPr id="5" name="Marcador de pie de página 4">
            <a:extLst>
              <a:ext uri="{FF2B5EF4-FFF2-40B4-BE49-F238E27FC236}">
                <a16:creationId xmlns:a16="http://schemas.microsoft.com/office/drawing/2014/main" id="{99F6461B-5ABD-BC4A-81AD-AA6DDEF3E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B8F2AF0-9044-F74C-977A-26C511454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D7E4A-36E6-0341-9275-B8EACD62BB47}" type="slidenum">
              <a:rPr lang="es-EC" smtClean="0"/>
              <a:t>‹Nº›</a:t>
            </a:fld>
            <a:endParaRPr lang="es-EC"/>
          </a:p>
        </p:txBody>
      </p:sp>
    </p:spTree>
    <p:extLst>
      <p:ext uri="{BB962C8B-B14F-4D97-AF65-F5344CB8AC3E}">
        <p14:creationId xmlns:p14="http://schemas.microsoft.com/office/powerpoint/2010/main" val="3754279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24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D5F0C-E1D5-CB49-AAC1-B0114E19D71C}"/>
              </a:ext>
            </a:extLst>
          </p:cNvPr>
          <p:cNvSpPr txBox="1">
            <a:spLocks/>
          </p:cNvSpPr>
          <p:nvPr/>
        </p:nvSpPr>
        <p:spPr>
          <a:xfrm>
            <a:off x="6219494" y="4300372"/>
            <a:ext cx="5615767" cy="7174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s-ES" sz="3000" b="0" i="1" dirty="0">
                <a:solidFill>
                  <a:schemeClr val="tx1"/>
                </a:solidFill>
                <a:latin typeface="Montserrat Medium" pitchFamily="2" charset="77"/>
              </a:rPr>
              <a:t>Valeria Villamil </a:t>
            </a:r>
            <a:endParaRPr lang="es-EC" sz="3000" b="0" i="1" dirty="0">
              <a:solidFill>
                <a:schemeClr val="tx1"/>
              </a:solidFill>
              <a:latin typeface="Montserrat Medium" pitchFamily="2" charset="77"/>
            </a:endParaRPr>
          </a:p>
        </p:txBody>
      </p:sp>
      <p:sp>
        <p:nvSpPr>
          <p:cNvPr id="3" name="Título 1">
            <a:extLst>
              <a:ext uri="{FF2B5EF4-FFF2-40B4-BE49-F238E27FC236}">
                <a16:creationId xmlns:a16="http://schemas.microsoft.com/office/drawing/2014/main" id="{AEF8C01D-3814-E044-B4C5-178078BFA5A1}"/>
              </a:ext>
            </a:extLst>
          </p:cNvPr>
          <p:cNvSpPr txBox="1">
            <a:spLocks/>
          </p:cNvSpPr>
          <p:nvPr/>
        </p:nvSpPr>
        <p:spPr>
          <a:xfrm>
            <a:off x="6219495" y="4978366"/>
            <a:ext cx="5615766" cy="78915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pPr algn="l"/>
            <a:endParaRPr lang="es-ES" sz="1800" b="0" i="0" u="none" strike="noStrike" baseline="0" dirty="0">
              <a:solidFill>
                <a:srgbClr val="000000"/>
              </a:solidFill>
              <a:latin typeface="Arial" panose="020B0604020202020204" pitchFamily="34" charset="0"/>
            </a:endParaRPr>
          </a:p>
          <a:p>
            <a:r>
              <a:rPr lang="es-ES" sz="1800" b="0" i="0" u="none" strike="noStrike" baseline="0" dirty="0">
                <a:solidFill>
                  <a:srgbClr val="000000"/>
                </a:solidFill>
                <a:latin typeface="Arial" panose="020B0604020202020204" pitchFamily="34" charset="0"/>
              </a:rPr>
              <a:t> </a:t>
            </a:r>
            <a:r>
              <a:rPr lang="es-ES" sz="1800" b="1" i="0" u="none" strike="noStrike" baseline="0" dirty="0">
                <a:solidFill>
                  <a:srgbClr val="000000"/>
                </a:solidFill>
                <a:latin typeface="Arial" panose="020B0604020202020204" pitchFamily="34" charset="0"/>
              </a:rPr>
              <a:t>INTER-AMERICAN INSTITUTE FOR GLOBAL </a:t>
            </a:r>
            <a:endParaRPr lang="es-ES" sz="1800" b="0" i="0" u="none" strike="noStrike" baseline="0" dirty="0">
              <a:solidFill>
                <a:srgbClr val="000000"/>
              </a:solidFill>
              <a:latin typeface="Arial" panose="020B0604020202020204" pitchFamily="34" charset="0"/>
            </a:endParaRPr>
          </a:p>
          <a:p>
            <a:r>
              <a:rPr lang="es-ES" sz="1800" b="1" i="0" u="none" strike="noStrike" baseline="0" dirty="0">
                <a:solidFill>
                  <a:srgbClr val="000000"/>
                </a:solidFill>
                <a:latin typeface="Arial" panose="020B0604020202020204" pitchFamily="34" charset="0"/>
              </a:rPr>
              <a:t>CHANGE RESEARCH </a:t>
            </a:r>
            <a:endParaRPr lang="es-ES" sz="1800" b="0" i="0" u="none" strike="noStrike" baseline="0" dirty="0">
              <a:solidFill>
                <a:srgbClr val="000000"/>
              </a:solidFill>
              <a:latin typeface="Arial" panose="020B0604020202020204" pitchFamily="34" charset="0"/>
            </a:endParaRPr>
          </a:p>
          <a:p>
            <a:r>
              <a:rPr lang="es-ES" sz="1800" b="0" i="0" u="none" strike="noStrike" baseline="0" dirty="0">
                <a:solidFill>
                  <a:srgbClr val="000000"/>
                </a:solidFill>
                <a:latin typeface="Arial" panose="020B0604020202020204" pitchFamily="34" charset="0"/>
              </a:rPr>
              <a:t>  </a:t>
            </a:r>
          </a:p>
        </p:txBody>
      </p:sp>
      <p:sp>
        <p:nvSpPr>
          <p:cNvPr id="4" name="Título 1">
            <a:extLst>
              <a:ext uri="{FF2B5EF4-FFF2-40B4-BE49-F238E27FC236}">
                <a16:creationId xmlns:a16="http://schemas.microsoft.com/office/drawing/2014/main" id="{C0F26421-E2A7-D545-922E-BD5C8DAF0A9F}"/>
              </a:ext>
            </a:extLst>
          </p:cNvPr>
          <p:cNvSpPr txBox="1">
            <a:spLocks/>
          </p:cNvSpPr>
          <p:nvPr/>
        </p:nvSpPr>
        <p:spPr>
          <a:xfrm>
            <a:off x="5911702" y="914400"/>
            <a:ext cx="6039293" cy="180753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5000" b="1" i="0" kern="1200">
                <a:solidFill>
                  <a:srgbClr val="638C1C"/>
                </a:solidFill>
                <a:latin typeface="Montserrat SemiBold" pitchFamily="2" charset="77"/>
                <a:ea typeface="+mj-ea"/>
                <a:cs typeface="+mj-cs"/>
              </a:defRPr>
            </a:lvl1pPr>
          </a:lstStyle>
          <a:p>
            <a:r>
              <a:rPr lang="en-US" sz="4500" dirty="0">
                <a:solidFill>
                  <a:srgbClr val="EB7924"/>
                </a:solidFill>
              </a:rPr>
              <a:t>Financial items to be forwarded to the CoP-32</a:t>
            </a:r>
            <a:endParaRPr lang="es-EC" sz="4500" b="0" i="1" dirty="0">
              <a:solidFill>
                <a:srgbClr val="EB7924"/>
              </a:solidFill>
              <a:latin typeface="Montserrat Medium" pitchFamily="2" charset="77"/>
            </a:endParaRPr>
          </a:p>
        </p:txBody>
      </p:sp>
    </p:spTree>
    <p:extLst>
      <p:ext uri="{BB962C8B-B14F-4D97-AF65-F5344CB8AC3E}">
        <p14:creationId xmlns:p14="http://schemas.microsoft.com/office/powerpoint/2010/main" val="366148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5E2DF-9ACA-AFE7-AD70-DE28504A15A9}"/>
              </a:ext>
            </a:extLst>
          </p:cNvPr>
          <p:cNvSpPr>
            <a:spLocks noGrp="1"/>
          </p:cNvSpPr>
          <p:nvPr>
            <p:ph idx="1"/>
          </p:nvPr>
        </p:nvSpPr>
        <p:spPr>
          <a:xfrm>
            <a:off x="578136" y="1071617"/>
            <a:ext cx="11331097" cy="4538949"/>
          </a:xfrm>
        </p:spPr>
        <p:txBody>
          <a:bodyPr/>
          <a:lstStyle/>
          <a:p>
            <a:r>
              <a:rPr lang="en-US" sz="1800" dirty="0">
                <a:solidFill>
                  <a:srgbClr val="000000"/>
                </a:solidFill>
                <a:latin typeface="Arial" panose="020B0604020202020204" pitchFamily="34" charset="0"/>
              </a:rPr>
              <a:t>This document presents the request for the core budget and contributions from countries for the fiscal year 2024-2025 and the preliminary request for fiscal years 2025-2027.</a:t>
            </a:r>
            <a:endParaRPr lang="en-EC" sz="180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C78217B2-E100-0387-87ED-0420D42E9561}"/>
              </a:ext>
            </a:extLst>
          </p:cNvPr>
          <p:cNvSpPr>
            <a:spLocks noGrp="1"/>
          </p:cNvSpPr>
          <p:nvPr>
            <p:ph type="title"/>
          </p:nvPr>
        </p:nvSpPr>
        <p:spPr/>
        <p:txBody>
          <a:bodyPr>
            <a:normAutofit fontScale="90000"/>
          </a:bodyPr>
          <a:lstStyle/>
          <a:p>
            <a:r>
              <a:rPr lang="en-US" sz="3200" dirty="0">
                <a:latin typeface="Montserrat SemiBold"/>
              </a:rPr>
              <a:t>Core Budget and Country Contributions for FY 2024-2025</a:t>
            </a:r>
            <a:endParaRPr lang="en-EC" sz="3200" dirty="0">
              <a:latin typeface="Montserrat SemiBold"/>
            </a:endParaRPr>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pic>
        <p:nvPicPr>
          <p:cNvPr id="5" name="Imagen 4">
            <a:extLst>
              <a:ext uri="{FF2B5EF4-FFF2-40B4-BE49-F238E27FC236}">
                <a16:creationId xmlns:a16="http://schemas.microsoft.com/office/drawing/2014/main" id="{31F86716-ABF6-0271-4DD3-333AA5629052}"/>
              </a:ext>
            </a:extLst>
          </p:cNvPr>
          <p:cNvPicPr>
            <a:picLocks noChangeAspect="1"/>
          </p:cNvPicPr>
          <p:nvPr/>
        </p:nvPicPr>
        <p:blipFill>
          <a:blip r:embed="rId2"/>
          <a:stretch>
            <a:fillRect/>
          </a:stretch>
        </p:blipFill>
        <p:spPr>
          <a:xfrm>
            <a:off x="1084521" y="2129465"/>
            <a:ext cx="9112102" cy="2750880"/>
          </a:xfrm>
          <a:prstGeom prst="rect">
            <a:avLst/>
          </a:prstGeom>
        </p:spPr>
      </p:pic>
    </p:spTree>
    <p:extLst>
      <p:ext uri="{BB962C8B-B14F-4D97-AF65-F5344CB8AC3E}">
        <p14:creationId xmlns:p14="http://schemas.microsoft.com/office/powerpoint/2010/main" val="358024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5E2DF-9ACA-AFE7-AD70-DE28504A15A9}"/>
              </a:ext>
            </a:extLst>
          </p:cNvPr>
          <p:cNvSpPr>
            <a:spLocks noGrp="1"/>
          </p:cNvSpPr>
          <p:nvPr>
            <p:ph idx="1"/>
          </p:nvPr>
        </p:nvSpPr>
        <p:spPr>
          <a:xfrm>
            <a:off x="578136" y="1071617"/>
            <a:ext cx="11331097" cy="4538949"/>
          </a:xfrm>
        </p:spPr>
        <p:txBody>
          <a:bodyPr>
            <a:normAutofit lnSpcReduction="10000"/>
          </a:bodyPr>
          <a:lstStyle/>
          <a:p>
            <a:pPr marL="0" indent="0">
              <a:lnSpc>
                <a:spcPct val="80000"/>
              </a:lnSpc>
              <a:buNone/>
            </a:pPr>
            <a:r>
              <a:rPr lang="en-US" sz="2200" b="1" i="1" dirty="0">
                <a:solidFill>
                  <a:srgbClr val="000000"/>
                </a:solidFill>
                <a:latin typeface="Arial"/>
                <a:cs typeface="Arial"/>
              </a:rPr>
              <a:t>Salaries</a:t>
            </a:r>
          </a:p>
          <a:p>
            <a:pPr marL="0" indent="0">
              <a:lnSpc>
                <a:spcPct val="80000"/>
              </a:lnSpc>
              <a:buNone/>
            </a:pPr>
            <a:endParaRPr lang="en-US" sz="2200" b="1" i="1" dirty="0">
              <a:solidFill>
                <a:srgbClr val="000000"/>
              </a:solidFill>
              <a:latin typeface="Arial"/>
              <a:cs typeface="Arial"/>
            </a:endParaRPr>
          </a:p>
          <a:p>
            <a:pPr>
              <a:lnSpc>
                <a:spcPct val="80000"/>
              </a:lnSpc>
            </a:pPr>
            <a:r>
              <a:rPr lang="en-US" sz="2200" dirty="0">
                <a:solidFill>
                  <a:srgbClr val="000000"/>
                </a:solidFill>
                <a:latin typeface="Arial"/>
                <a:cs typeface="Arial"/>
              </a:rPr>
              <a:t>In this category, the cost of salaries and benefits of hired staff is budgeted. It has an increase that reflects the hiring of a position of Director of Communications and the natural ad</a:t>
            </a:r>
          </a:p>
          <a:p>
            <a:pPr marL="0" indent="0">
              <a:lnSpc>
                <a:spcPct val="80000"/>
              </a:lnSpc>
              <a:buNone/>
            </a:pPr>
            <a:endParaRPr lang="en-US" sz="2200" dirty="0">
              <a:solidFill>
                <a:srgbClr val="000000"/>
              </a:solidFill>
              <a:latin typeface="Arial"/>
              <a:cs typeface="Arial"/>
            </a:endParaRPr>
          </a:p>
          <a:p>
            <a:pPr marL="0" indent="0">
              <a:lnSpc>
                <a:spcPct val="80000"/>
              </a:lnSpc>
              <a:buNone/>
            </a:pPr>
            <a:r>
              <a:rPr lang="en-US" sz="2200" b="1" i="1" dirty="0">
                <a:solidFill>
                  <a:srgbClr val="000000"/>
                </a:solidFill>
                <a:latin typeface="Arial"/>
                <a:cs typeface="Arial"/>
              </a:rPr>
              <a:t>Travel </a:t>
            </a:r>
          </a:p>
          <a:p>
            <a:pPr marL="0" indent="0">
              <a:lnSpc>
                <a:spcPct val="80000"/>
              </a:lnSpc>
              <a:buNone/>
            </a:pPr>
            <a:endParaRPr lang="en-US" sz="2200" b="1" i="1" dirty="0">
              <a:solidFill>
                <a:srgbClr val="000000"/>
              </a:solidFill>
              <a:latin typeface="Arial"/>
              <a:cs typeface="Arial"/>
            </a:endParaRPr>
          </a:p>
          <a:p>
            <a:pPr>
              <a:lnSpc>
                <a:spcPct val="80000"/>
              </a:lnSpc>
            </a:pPr>
            <a:r>
              <a:rPr lang="en-US" sz="2200" dirty="0">
                <a:solidFill>
                  <a:srgbClr val="000000"/>
                </a:solidFill>
                <a:latin typeface="Arial"/>
                <a:cs typeface="Arial"/>
              </a:rPr>
              <a:t>The travel budget for FY 2024/2025 includes attendance at key meetings for the IAI strategy. </a:t>
            </a:r>
          </a:p>
          <a:p>
            <a:pPr>
              <a:lnSpc>
                <a:spcPct val="80000"/>
              </a:lnSpc>
            </a:pPr>
            <a:r>
              <a:rPr lang="en-US" sz="2200" dirty="0">
                <a:solidFill>
                  <a:srgbClr val="000000"/>
                </a:solidFill>
                <a:latin typeface="Arial"/>
                <a:cs typeface="Arial"/>
              </a:rPr>
              <a:t>The IAI Directorate notes that for the year 2024-2025, travel increased in line with the IAI strategy. A slight rise in this area is due to the increase in the current value of tickets and an increase in the number of trips due to the increase in projected strategic activities. </a:t>
            </a:r>
          </a:p>
        </p:txBody>
      </p:sp>
      <p:sp>
        <p:nvSpPr>
          <p:cNvPr id="3" name="Title 2">
            <a:extLst>
              <a:ext uri="{FF2B5EF4-FFF2-40B4-BE49-F238E27FC236}">
                <a16:creationId xmlns:a16="http://schemas.microsoft.com/office/drawing/2014/main" id="{C78217B2-E100-0387-87ED-0420D42E9561}"/>
              </a:ext>
            </a:extLst>
          </p:cNvPr>
          <p:cNvSpPr>
            <a:spLocks noGrp="1"/>
          </p:cNvSpPr>
          <p:nvPr>
            <p:ph type="title"/>
          </p:nvPr>
        </p:nvSpPr>
        <p:spPr/>
        <p:txBody>
          <a:bodyPr>
            <a:noAutofit/>
          </a:bodyPr>
          <a:lstStyle/>
          <a:p>
            <a:br>
              <a:rPr lang="es-ES" sz="3200" b="1" i="0" u="none" strike="noStrike" cap="none" dirty="0">
                <a:latin typeface="Montserrat SemiBold"/>
                <a:ea typeface="Montserrat SemiBold"/>
                <a:cs typeface="Montserrat SemiBold"/>
                <a:sym typeface="Montserrat SemiBold"/>
              </a:rPr>
            </a:br>
            <a:br>
              <a:rPr lang="es-ES" sz="3200" b="1" i="0" u="none" strike="noStrike" cap="none" dirty="0">
                <a:latin typeface="Montserrat SemiBold"/>
                <a:ea typeface="Montserrat SemiBold"/>
                <a:cs typeface="Montserrat SemiBold"/>
                <a:sym typeface="Montserrat SemiBold"/>
              </a:rPr>
            </a:br>
            <a:r>
              <a:rPr lang="es-ES" sz="3200" b="1" i="0" u="none" strike="noStrike" cap="none" dirty="0">
                <a:latin typeface="Montserrat SemiBold"/>
                <a:ea typeface="Montserrat SemiBold"/>
                <a:cs typeface="Montserrat SemiBold"/>
                <a:sym typeface="Montserrat SemiBold"/>
              </a:rPr>
              <a:t>Core Budget </a:t>
            </a:r>
            <a:r>
              <a:rPr lang="es-ES" sz="3200" b="1" i="0" u="none" strike="noStrike" cap="none" dirty="0" err="1">
                <a:latin typeface="Montserrat SemiBold"/>
                <a:ea typeface="Montserrat SemiBold"/>
                <a:cs typeface="Montserrat SemiBold"/>
                <a:sym typeface="Montserrat SemiBold"/>
              </a:rPr>
              <a:t>for</a:t>
            </a:r>
            <a:r>
              <a:rPr lang="es-ES" sz="3200" b="1" i="0" u="none" strike="noStrike" cap="none" dirty="0">
                <a:latin typeface="Montserrat SemiBold"/>
                <a:ea typeface="Montserrat SemiBold"/>
                <a:cs typeface="Montserrat SemiBold"/>
                <a:sym typeface="Montserrat SemiBold"/>
              </a:rPr>
              <a:t> FY 2024-2025</a:t>
            </a:r>
            <a:br>
              <a:rPr lang="es-ES" sz="1600" dirty="0"/>
            </a:br>
            <a:br>
              <a:rPr lang="es-ES" sz="2800" dirty="0"/>
            </a:br>
            <a:endParaRPr lang="en-EC" sz="2800" dirty="0"/>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spTree>
    <p:extLst>
      <p:ext uri="{BB962C8B-B14F-4D97-AF65-F5344CB8AC3E}">
        <p14:creationId xmlns:p14="http://schemas.microsoft.com/office/powerpoint/2010/main" val="259331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5E2DF-9ACA-AFE7-AD70-DE28504A15A9}"/>
              </a:ext>
            </a:extLst>
          </p:cNvPr>
          <p:cNvSpPr>
            <a:spLocks noGrp="1"/>
          </p:cNvSpPr>
          <p:nvPr>
            <p:ph idx="1"/>
          </p:nvPr>
        </p:nvSpPr>
        <p:spPr>
          <a:xfrm>
            <a:off x="578136" y="1071617"/>
            <a:ext cx="11331097" cy="4538949"/>
          </a:xfrm>
        </p:spPr>
        <p:txBody>
          <a:bodyPr>
            <a:normAutofit/>
          </a:bodyPr>
          <a:lstStyle/>
          <a:p>
            <a:pPr marL="0" indent="0">
              <a:lnSpc>
                <a:spcPct val="80000"/>
              </a:lnSpc>
              <a:buNone/>
            </a:pPr>
            <a:endParaRPr lang="en-US" sz="2200" b="1" i="1" dirty="0">
              <a:solidFill>
                <a:srgbClr val="000000"/>
              </a:solidFill>
              <a:latin typeface="Arial"/>
              <a:cs typeface="Arial"/>
            </a:endParaRPr>
          </a:p>
          <a:p>
            <a:pPr marL="0" indent="0">
              <a:lnSpc>
                <a:spcPct val="80000"/>
              </a:lnSpc>
              <a:buNone/>
            </a:pPr>
            <a:r>
              <a:rPr lang="en-US" sz="2200" b="1" i="1" dirty="0">
                <a:solidFill>
                  <a:srgbClr val="000000"/>
                </a:solidFill>
                <a:latin typeface="Arial"/>
                <a:cs typeface="Arial"/>
              </a:rPr>
              <a:t>Operational costs</a:t>
            </a:r>
          </a:p>
          <a:p>
            <a:pPr>
              <a:lnSpc>
                <a:spcPct val="80000"/>
              </a:lnSpc>
            </a:pPr>
            <a:r>
              <a:rPr lang="en-US" sz="2200" dirty="0">
                <a:solidFill>
                  <a:srgbClr val="000000"/>
                </a:solidFill>
                <a:latin typeface="Arial"/>
                <a:cs typeface="Arial"/>
              </a:rPr>
              <a:t>Operating costs are reduced due to adjustments to IT costs to accommodate the Institute's new headquarters</a:t>
            </a:r>
            <a:r>
              <a:rPr lang="en-US" sz="2200" b="1" i="1" dirty="0">
                <a:solidFill>
                  <a:srgbClr val="000000"/>
                </a:solidFill>
                <a:latin typeface="Arial"/>
                <a:cs typeface="Arial"/>
              </a:rPr>
              <a:t>.</a:t>
            </a:r>
          </a:p>
          <a:p>
            <a:pPr marL="0" indent="0">
              <a:lnSpc>
                <a:spcPct val="80000"/>
              </a:lnSpc>
              <a:buNone/>
            </a:pPr>
            <a:endParaRPr lang="en-US" sz="2200" dirty="0">
              <a:solidFill>
                <a:srgbClr val="000000"/>
              </a:solidFill>
              <a:latin typeface="Arial"/>
              <a:cs typeface="Arial"/>
            </a:endParaRPr>
          </a:p>
          <a:p>
            <a:pPr marL="0" indent="0">
              <a:lnSpc>
                <a:spcPct val="80000"/>
              </a:lnSpc>
              <a:buNone/>
            </a:pPr>
            <a:r>
              <a:rPr lang="en-US" sz="2200" b="1" i="1" dirty="0">
                <a:solidFill>
                  <a:srgbClr val="000000"/>
                </a:solidFill>
                <a:latin typeface="Arial"/>
                <a:cs typeface="Arial"/>
              </a:rPr>
              <a:t>Dissemination and outreach</a:t>
            </a:r>
          </a:p>
          <a:p>
            <a:pPr marL="0" indent="0">
              <a:lnSpc>
                <a:spcPct val="80000"/>
              </a:lnSpc>
              <a:buNone/>
            </a:pPr>
            <a:endParaRPr lang="en-US" sz="2200" b="1" i="1" dirty="0">
              <a:solidFill>
                <a:srgbClr val="000000"/>
              </a:solidFill>
              <a:latin typeface="Arial"/>
              <a:cs typeface="Arial"/>
            </a:endParaRPr>
          </a:p>
          <a:p>
            <a:pPr>
              <a:lnSpc>
                <a:spcPct val="80000"/>
              </a:lnSpc>
            </a:pPr>
            <a:r>
              <a:rPr lang="en-US" sz="2200" dirty="0">
                <a:solidFill>
                  <a:srgbClr val="000000"/>
                </a:solidFill>
                <a:latin typeface="Arial"/>
                <a:cs typeface="Arial"/>
              </a:rPr>
              <a:t>The costs of the IAI's outreach activities have increased compared to last year, as the Directorate together with the Conference of the Parties considered it important to increase visibility and thus adjust the budget in order to be able to develop the projects and activities sponsored by the IAI. </a:t>
            </a:r>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sp>
        <p:nvSpPr>
          <p:cNvPr id="6" name="Título 5">
            <a:extLst>
              <a:ext uri="{FF2B5EF4-FFF2-40B4-BE49-F238E27FC236}">
                <a16:creationId xmlns:a16="http://schemas.microsoft.com/office/drawing/2014/main" id="{94A22D99-06CD-A953-FAD2-4590C50133C9}"/>
              </a:ext>
            </a:extLst>
          </p:cNvPr>
          <p:cNvSpPr>
            <a:spLocks noGrp="1"/>
          </p:cNvSpPr>
          <p:nvPr>
            <p:ph type="title"/>
          </p:nvPr>
        </p:nvSpPr>
        <p:spPr/>
        <p:txBody>
          <a:bodyPr>
            <a:noAutofit/>
          </a:bodyPr>
          <a:lstStyle/>
          <a:p>
            <a:br>
              <a:rPr lang="es-ES" sz="3200" b="1" i="0" u="none" strike="noStrike" cap="none" dirty="0">
                <a:latin typeface="Montserrat SemiBold"/>
                <a:ea typeface="Montserrat SemiBold"/>
                <a:cs typeface="Montserrat SemiBold"/>
                <a:sym typeface="Montserrat SemiBold"/>
              </a:rPr>
            </a:br>
            <a:r>
              <a:rPr lang="es-ES" sz="3200" b="1" i="0" u="none" strike="noStrike" cap="none" dirty="0">
                <a:latin typeface="Montserrat SemiBold"/>
                <a:ea typeface="Montserrat SemiBold"/>
                <a:cs typeface="Montserrat SemiBold"/>
                <a:sym typeface="Montserrat SemiBold"/>
              </a:rPr>
              <a:t>Core Budget FY 2024-2025</a:t>
            </a:r>
            <a:br>
              <a:rPr lang="es-ES" sz="1600" dirty="0"/>
            </a:br>
            <a:br>
              <a:rPr lang="es-ES" sz="2800" dirty="0"/>
            </a:br>
            <a:endParaRPr lang="en-US" sz="2800" dirty="0"/>
          </a:p>
        </p:txBody>
      </p:sp>
    </p:spTree>
    <p:extLst>
      <p:ext uri="{BB962C8B-B14F-4D97-AF65-F5344CB8AC3E}">
        <p14:creationId xmlns:p14="http://schemas.microsoft.com/office/powerpoint/2010/main" val="25898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3B5DDA3A-2AEC-7353-29D7-371E0980C0DE}"/>
              </a:ext>
            </a:extLst>
          </p:cNvPr>
          <p:cNvPicPr>
            <a:picLocks noGrp="1" noChangeAspect="1"/>
          </p:cNvPicPr>
          <p:nvPr>
            <p:ph idx="1"/>
          </p:nvPr>
        </p:nvPicPr>
        <p:blipFill>
          <a:blip r:embed="rId2"/>
          <a:stretch>
            <a:fillRect/>
          </a:stretch>
        </p:blipFill>
        <p:spPr>
          <a:xfrm>
            <a:off x="1212112" y="1594884"/>
            <a:ext cx="8718697" cy="3125972"/>
          </a:xfrm>
          <a:prstGeom prst="rect">
            <a:avLst/>
          </a:prstGeom>
        </p:spPr>
      </p:pic>
      <p:sp>
        <p:nvSpPr>
          <p:cNvPr id="3" name="Title 2">
            <a:extLst>
              <a:ext uri="{FF2B5EF4-FFF2-40B4-BE49-F238E27FC236}">
                <a16:creationId xmlns:a16="http://schemas.microsoft.com/office/drawing/2014/main" id="{C78217B2-E100-0387-87ED-0420D42E9561}"/>
              </a:ext>
            </a:extLst>
          </p:cNvPr>
          <p:cNvSpPr>
            <a:spLocks noGrp="1"/>
          </p:cNvSpPr>
          <p:nvPr>
            <p:ph type="title"/>
          </p:nvPr>
        </p:nvSpPr>
        <p:spPr>
          <a:xfrm>
            <a:off x="712889" y="403275"/>
            <a:ext cx="10515600" cy="763288"/>
          </a:xfrm>
        </p:spPr>
        <p:txBody>
          <a:bodyPr>
            <a:noAutofit/>
          </a:bodyPr>
          <a:lstStyle/>
          <a:p>
            <a:r>
              <a:rPr lang="en-US" sz="3200" dirty="0">
                <a:latin typeface="Montserrat SemiBold"/>
              </a:rPr>
              <a:t>The preliminary request for operating budgets for fiscal years 2025-2027 .</a:t>
            </a:r>
            <a:endParaRPr lang="en-EC" sz="3200" dirty="0">
              <a:latin typeface="Montserrat SemiBold"/>
            </a:endParaRPr>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spTree>
    <p:extLst>
      <p:ext uri="{BB962C8B-B14F-4D97-AF65-F5344CB8AC3E}">
        <p14:creationId xmlns:p14="http://schemas.microsoft.com/office/powerpoint/2010/main" val="322545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5E2DF-9ACA-AFE7-AD70-DE28504A15A9}"/>
              </a:ext>
            </a:extLst>
          </p:cNvPr>
          <p:cNvSpPr>
            <a:spLocks noGrp="1"/>
          </p:cNvSpPr>
          <p:nvPr>
            <p:ph idx="1"/>
          </p:nvPr>
        </p:nvSpPr>
        <p:spPr>
          <a:xfrm>
            <a:off x="578136" y="1071617"/>
            <a:ext cx="11331097" cy="4538949"/>
          </a:xfrm>
        </p:spPr>
        <p:txBody>
          <a:bodyPr>
            <a:normAutofit/>
          </a:bodyPr>
          <a:lstStyle/>
          <a:p>
            <a:pPr marL="0" indent="0">
              <a:lnSpc>
                <a:spcPct val="80000"/>
              </a:lnSpc>
              <a:buNone/>
            </a:pPr>
            <a:endParaRPr lang="en-US" sz="2200" dirty="0">
              <a:solidFill>
                <a:srgbClr val="000000"/>
              </a:solidFill>
              <a:latin typeface="Arial"/>
              <a:cs typeface="Arial"/>
            </a:endParaRPr>
          </a:p>
          <a:p>
            <a:pPr marL="0" indent="0">
              <a:lnSpc>
                <a:spcPct val="80000"/>
              </a:lnSpc>
              <a:buNone/>
            </a:pPr>
            <a:endParaRPr lang="en-US" sz="2200" dirty="0">
              <a:solidFill>
                <a:srgbClr val="000000"/>
              </a:solidFill>
              <a:latin typeface="Arial"/>
              <a:cs typeface="Arial"/>
            </a:endParaRPr>
          </a:p>
          <a:p>
            <a:pPr marL="0" indent="0">
              <a:lnSpc>
                <a:spcPct val="80000"/>
              </a:lnSpc>
              <a:buNone/>
            </a:pPr>
            <a:r>
              <a:rPr lang="en-US" sz="2400" dirty="0">
                <a:solidFill>
                  <a:srgbClr val="000000"/>
                </a:solidFill>
                <a:latin typeface="Arial"/>
                <a:cs typeface="Arial"/>
              </a:rPr>
              <a:t>In this proposal, country contributions are increased by 20% compared to 2023-2024, and by 5% in subsequent years. </a:t>
            </a:r>
          </a:p>
          <a:p>
            <a:pPr marL="0" indent="0">
              <a:lnSpc>
                <a:spcPct val="80000"/>
              </a:lnSpc>
              <a:buNone/>
            </a:pPr>
            <a:endParaRPr lang="en-US" sz="2400" dirty="0">
              <a:solidFill>
                <a:srgbClr val="000000"/>
              </a:solidFill>
              <a:latin typeface="Arial"/>
              <a:cs typeface="Arial"/>
            </a:endParaRPr>
          </a:p>
          <a:p>
            <a:pPr marL="0" indent="0">
              <a:lnSpc>
                <a:spcPct val="80000"/>
              </a:lnSpc>
              <a:buNone/>
            </a:pPr>
            <a:endParaRPr lang="en-US" sz="2400" dirty="0">
              <a:solidFill>
                <a:srgbClr val="000000"/>
              </a:solidFill>
              <a:latin typeface="Arial"/>
              <a:cs typeface="Arial"/>
            </a:endParaRPr>
          </a:p>
          <a:p>
            <a:pPr marL="0" indent="0">
              <a:lnSpc>
                <a:spcPct val="80000"/>
              </a:lnSpc>
              <a:buNone/>
            </a:pPr>
            <a:r>
              <a:rPr lang="en-US" sz="2400" dirty="0">
                <a:solidFill>
                  <a:srgbClr val="000000"/>
                </a:solidFill>
                <a:latin typeface="Arial"/>
                <a:cs typeface="Arial"/>
              </a:rPr>
              <a:t>For the FY 2024-2025, the Executive Directorate proposes to increase the level of contributions from the previous FY, Parties are invited, in particular, to consider the document that was prepared by the IAI Executive Directorate on behalf of the financial working group. </a:t>
            </a:r>
          </a:p>
        </p:txBody>
      </p:sp>
      <p:sp>
        <p:nvSpPr>
          <p:cNvPr id="3" name="Title 2">
            <a:extLst>
              <a:ext uri="{FF2B5EF4-FFF2-40B4-BE49-F238E27FC236}">
                <a16:creationId xmlns:a16="http://schemas.microsoft.com/office/drawing/2014/main" id="{C78217B2-E100-0387-87ED-0420D42E9561}"/>
              </a:ext>
            </a:extLst>
          </p:cNvPr>
          <p:cNvSpPr>
            <a:spLocks noGrp="1"/>
          </p:cNvSpPr>
          <p:nvPr>
            <p:ph type="title"/>
          </p:nvPr>
        </p:nvSpPr>
        <p:spPr/>
        <p:txBody>
          <a:bodyPr/>
          <a:lstStyle/>
          <a:p>
            <a:r>
              <a:rPr lang="en-US" dirty="0"/>
              <a:t>Party Contributions to the Core Budget </a:t>
            </a:r>
            <a:endParaRPr lang="en-EC" dirty="0"/>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spTree>
    <p:extLst>
      <p:ext uri="{BB962C8B-B14F-4D97-AF65-F5344CB8AC3E}">
        <p14:creationId xmlns:p14="http://schemas.microsoft.com/office/powerpoint/2010/main" val="33140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5E2DF-9ACA-AFE7-AD70-DE28504A15A9}"/>
              </a:ext>
            </a:extLst>
          </p:cNvPr>
          <p:cNvSpPr>
            <a:spLocks noGrp="1"/>
          </p:cNvSpPr>
          <p:nvPr>
            <p:ph idx="1"/>
          </p:nvPr>
        </p:nvSpPr>
        <p:spPr>
          <a:xfrm>
            <a:off x="578136" y="1071617"/>
            <a:ext cx="11331097" cy="4538949"/>
          </a:xfrm>
        </p:spPr>
        <p:txBody>
          <a:bodyPr>
            <a:normAutofit/>
          </a:bodyPr>
          <a:lstStyle/>
          <a:p>
            <a:pPr marL="0" indent="0">
              <a:lnSpc>
                <a:spcPct val="80000"/>
              </a:lnSpc>
              <a:buNone/>
            </a:pPr>
            <a:endParaRPr lang="en-US" sz="2200" dirty="0">
              <a:solidFill>
                <a:srgbClr val="000000"/>
              </a:solidFill>
              <a:latin typeface="Arial"/>
              <a:cs typeface="Arial"/>
            </a:endParaRPr>
          </a:p>
          <a:p>
            <a:pPr marL="0" indent="0">
              <a:lnSpc>
                <a:spcPct val="80000"/>
              </a:lnSpc>
              <a:buNone/>
            </a:pPr>
            <a:endParaRPr lang="en-US" sz="2200" dirty="0">
              <a:solidFill>
                <a:srgbClr val="000000"/>
              </a:solidFill>
              <a:latin typeface="Arial"/>
              <a:cs typeface="Arial"/>
            </a:endParaRPr>
          </a:p>
          <a:p>
            <a:pPr marL="0" indent="0">
              <a:lnSpc>
                <a:spcPct val="80000"/>
              </a:lnSpc>
              <a:buNone/>
            </a:pPr>
            <a:r>
              <a:rPr lang="en-US" sz="2200" dirty="0">
                <a:solidFill>
                  <a:srgbClr val="000000"/>
                </a:solidFill>
                <a:latin typeface="Arial"/>
                <a:cs typeface="Arial"/>
              </a:rPr>
              <a:t> </a:t>
            </a:r>
            <a:endParaRPr lang="en-US" sz="2400" dirty="0">
              <a:solidFill>
                <a:srgbClr val="000000"/>
              </a:solidFill>
              <a:latin typeface="Arial"/>
              <a:cs typeface="Arial"/>
            </a:endParaRPr>
          </a:p>
        </p:txBody>
      </p:sp>
      <p:sp>
        <p:nvSpPr>
          <p:cNvPr id="3" name="Title 2">
            <a:extLst>
              <a:ext uri="{FF2B5EF4-FFF2-40B4-BE49-F238E27FC236}">
                <a16:creationId xmlns:a16="http://schemas.microsoft.com/office/drawing/2014/main" id="{C78217B2-E100-0387-87ED-0420D42E9561}"/>
              </a:ext>
            </a:extLst>
          </p:cNvPr>
          <p:cNvSpPr>
            <a:spLocks noGrp="1"/>
          </p:cNvSpPr>
          <p:nvPr>
            <p:ph type="title"/>
          </p:nvPr>
        </p:nvSpPr>
        <p:spPr/>
        <p:txBody>
          <a:bodyPr/>
          <a:lstStyle/>
          <a:p>
            <a:r>
              <a:rPr lang="en-US" dirty="0"/>
              <a:t>Party Contributions to the Core Budget </a:t>
            </a:r>
            <a:endParaRPr lang="en-EC" dirty="0"/>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pic>
        <p:nvPicPr>
          <p:cNvPr id="5" name="Imagen 4">
            <a:extLst>
              <a:ext uri="{FF2B5EF4-FFF2-40B4-BE49-F238E27FC236}">
                <a16:creationId xmlns:a16="http://schemas.microsoft.com/office/drawing/2014/main" id="{4C9B30FE-2A57-02A9-404D-78C086362EFD}"/>
              </a:ext>
            </a:extLst>
          </p:cNvPr>
          <p:cNvPicPr>
            <a:picLocks noChangeAspect="1"/>
          </p:cNvPicPr>
          <p:nvPr/>
        </p:nvPicPr>
        <p:blipFill>
          <a:blip r:embed="rId2"/>
          <a:stretch>
            <a:fillRect/>
          </a:stretch>
        </p:blipFill>
        <p:spPr>
          <a:xfrm>
            <a:off x="1799924" y="1247435"/>
            <a:ext cx="7463692" cy="4688516"/>
          </a:xfrm>
          <a:prstGeom prst="rect">
            <a:avLst/>
          </a:prstGeom>
        </p:spPr>
      </p:pic>
    </p:spTree>
    <p:extLst>
      <p:ext uri="{BB962C8B-B14F-4D97-AF65-F5344CB8AC3E}">
        <p14:creationId xmlns:p14="http://schemas.microsoft.com/office/powerpoint/2010/main" val="724069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5E2DF-9ACA-AFE7-AD70-DE28504A15A9}"/>
              </a:ext>
            </a:extLst>
          </p:cNvPr>
          <p:cNvSpPr>
            <a:spLocks noGrp="1"/>
          </p:cNvSpPr>
          <p:nvPr>
            <p:ph idx="1"/>
          </p:nvPr>
        </p:nvSpPr>
        <p:spPr>
          <a:xfrm>
            <a:off x="578136" y="1071617"/>
            <a:ext cx="11331097" cy="4538949"/>
          </a:xfrm>
        </p:spPr>
        <p:txBody>
          <a:bodyPr>
            <a:normAutofit/>
          </a:bodyPr>
          <a:lstStyle/>
          <a:p>
            <a:pPr marL="0" indent="0">
              <a:lnSpc>
                <a:spcPct val="80000"/>
              </a:lnSpc>
              <a:buNone/>
            </a:pPr>
            <a:endParaRPr lang="en-US" sz="2200" dirty="0">
              <a:solidFill>
                <a:srgbClr val="000000"/>
              </a:solidFill>
              <a:latin typeface="Arial"/>
              <a:cs typeface="Arial"/>
            </a:endParaRPr>
          </a:p>
          <a:p>
            <a:pPr marL="0" indent="0">
              <a:lnSpc>
                <a:spcPct val="80000"/>
              </a:lnSpc>
              <a:buNone/>
            </a:pPr>
            <a:endParaRPr lang="en-US" sz="2200" dirty="0">
              <a:solidFill>
                <a:srgbClr val="000000"/>
              </a:solidFill>
              <a:latin typeface="Arial"/>
              <a:cs typeface="Arial"/>
            </a:endParaRPr>
          </a:p>
          <a:p>
            <a:pPr marL="0" indent="0">
              <a:lnSpc>
                <a:spcPct val="80000"/>
              </a:lnSpc>
              <a:buNone/>
            </a:pPr>
            <a:endParaRPr lang="en-US" sz="2200" dirty="0">
              <a:solidFill>
                <a:srgbClr val="000000"/>
              </a:solidFill>
              <a:latin typeface="Arial"/>
              <a:cs typeface="Arial"/>
            </a:endParaRPr>
          </a:p>
          <a:p>
            <a:pPr marL="0" indent="0">
              <a:lnSpc>
                <a:spcPct val="80000"/>
              </a:lnSpc>
              <a:buNone/>
            </a:pPr>
            <a:r>
              <a:rPr lang="en-US" sz="2200" dirty="0">
                <a:solidFill>
                  <a:srgbClr val="000000"/>
                </a:solidFill>
                <a:latin typeface="Arial"/>
                <a:cs typeface="Arial"/>
              </a:rPr>
              <a:t>The Conference of the Parties is invited to consider adopting the draft decisions contained in the Annex to this document.</a:t>
            </a:r>
            <a:endParaRPr lang="en-US" sz="2400" dirty="0">
              <a:solidFill>
                <a:srgbClr val="000000"/>
              </a:solidFill>
              <a:latin typeface="Arial"/>
              <a:cs typeface="Arial"/>
            </a:endParaRPr>
          </a:p>
        </p:txBody>
      </p:sp>
      <p:sp>
        <p:nvSpPr>
          <p:cNvPr id="3" name="Title 2">
            <a:extLst>
              <a:ext uri="{FF2B5EF4-FFF2-40B4-BE49-F238E27FC236}">
                <a16:creationId xmlns:a16="http://schemas.microsoft.com/office/drawing/2014/main" id="{C78217B2-E100-0387-87ED-0420D42E9561}"/>
              </a:ext>
            </a:extLst>
          </p:cNvPr>
          <p:cNvSpPr>
            <a:spLocks noGrp="1"/>
          </p:cNvSpPr>
          <p:nvPr>
            <p:ph type="title"/>
          </p:nvPr>
        </p:nvSpPr>
        <p:spPr/>
        <p:txBody>
          <a:bodyPr/>
          <a:lstStyle/>
          <a:p>
            <a:r>
              <a:rPr lang="en-US" dirty="0"/>
              <a:t>Recommendation</a:t>
            </a:r>
            <a:endParaRPr lang="en-EC" dirty="0"/>
          </a:p>
        </p:txBody>
      </p:sp>
      <p:sp>
        <p:nvSpPr>
          <p:cNvPr id="4" name="Marcador de fecha 3">
            <a:extLst>
              <a:ext uri="{FF2B5EF4-FFF2-40B4-BE49-F238E27FC236}">
                <a16:creationId xmlns:a16="http://schemas.microsoft.com/office/drawing/2014/main" id="{EBC244FE-909C-2594-068C-1AF347061362}"/>
              </a:ext>
            </a:extLst>
          </p:cNvPr>
          <p:cNvSpPr txBox="1">
            <a:spLocks/>
          </p:cNvSpPr>
          <p:nvPr/>
        </p:nvSpPr>
        <p:spPr>
          <a:xfrm>
            <a:off x="529962" y="6340787"/>
            <a:ext cx="1582617" cy="365125"/>
          </a:xfrm>
          <a:prstGeom prst="rect">
            <a:avLst/>
          </a:prstGeom>
        </p:spPr>
        <p:txBody>
          <a:bodyPr/>
          <a:lstStyle>
            <a:defPPr>
              <a:defRPr lang="es-EC"/>
            </a:defPPr>
            <a:lvl1pPr marL="0" algn="ctr" defTabSz="914400" rtl="0" eaLnBrk="1" latinLnBrk="0" hangingPunct="1">
              <a:defRPr sz="1300" b="0" i="0" kern="1200">
                <a:solidFill>
                  <a:srgbClr val="638C1C"/>
                </a:solidFill>
                <a:latin typeface="Montserrat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22 - May - 2024</a:t>
            </a:r>
          </a:p>
        </p:txBody>
      </p:sp>
    </p:spTree>
    <p:extLst>
      <p:ext uri="{BB962C8B-B14F-4D97-AF65-F5344CB8AC3E}">
        <p14:creationId xmlns:p14="http://schemas.microsoft.com/office/powerpoint/2010/main" val="39057160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401</Words>
  <Application>Microsoft Office PowerPoint</Application>
  <PresentationFormat>Panorámica</PresentationFormat>
  <Paragraphs>51</Paragraphs>
  <Slides>9</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Montserrat</vt:lpstr>
      <vt:lpstr>Montserrat Medium</vt:lpstr>
      <vt:lpstr>Montserrat SemiBold</vt:lpstr>
      <vt:lpstr>Tema de Office</vt:lpstr>
      <vt:lpstr>Presentación de PowerPoint</vt:lpstr>
      <vt:lpstr>Presentación de PowerPoint</vt:lpstr>
      <vt:lpstr>Core Budget and Country Contributions for FY 2024-2025</vt:lpstr>
      <vt:lpstr>  Core Budget for FY 2024-2025  </vt:lpstr>
      <vt:lpstr> Core Budget FY 2024-2025  </vt:lpstr>
      <vt:lpstr>The preliminary request for operating budgets for fiscal years 2025-2027 .</vt:lpstr>
      <vt:lpstr>Party Contributions to the Core Budget </vt:lpstr>
      <vt:lpstr>Party Contributions to the Core Budget </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Patricia Puertas</cp:lastModifiedBy>
  <cp:revision>15</cp:revision>
  <dcterms:created xsi:type="dcterms:W3CDTF">2023-05-18T13:53:45Z</dcterms:created>
  <dcterms:modified xsi:type="dcterms:W3CDTF">2024-05-15T19:57:52Z</dcterms:modified>
</cp:coreProperties>
</file>