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62" r:id="rId4"/>
    <p:sldId id="263" r:id="rId5"/>
    <p:sldId id="264" r:id="rId6"/>
    <p:sldId id="268" r:id="rId7"/>
    <p:sldId id="265" r:id="rId8"/>
    <p:sldId id="267" r:id="rId9"/>
    <p:sldId id="266" r:id="rId10"/>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7924"/>
    <a:srgbClr val="DB702B"/>
    <a:srgbClr val="638C1C"/>
    <a:srgbClr val="0096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07"/>
    <p:restoredTop sz="86413"/>
  </p:normalViewPr>
  <p:slideViewPr>
    <p:cSldViewPr snapToGrid="0" snapToObjects="1">
      <p:cViewPr>
        <p:scale>
          <a:sx n="66" d="100"/>
          <a:sy n="66" d="100"/>
        </p:scale>
        <p:origin x="920" y="4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37" d="100"/>
          <a:sy n="137" d="100"/>
        </p:scale>
        <p:origin x="4560"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6BA590-6087-E74D-A691-8C2384CD365B}" type="datetimeFigureOut">
              <a:rPr lang="es-EC" smtClean="0"/>
              <a:t>15/5/2024</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A6F001-CC78-0C40-BB9A-35A56527B3B5}" type="slidenum">
              <a:rPr lang="es-EC" smtClean="0"/>
              <a:t>‹Nº›</a:t>
            </a:fld>
            <a:endParaRPr lang="es-EC"/>
          </a:p>
        </p:txBody>
      </p:sp>
    </p:spTree>
    <p:extLst>
      <p:ext uri="{BB962C8B-B14F-4D97-AF65-F5344CB8AC3E}">
        <p14:creationId xmlns:p14="http://schemas.microsoft.com/office/powerpoint/2010/main" val="3924862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8EA6F001-CC78-0C40-BB9A-35A56527B3B5}" type="slidenum">
              <a:rPr lang="es-EC" smtClean="0"/>
              <a:t>1</a:t>
            </a:fld>
            <a:endParaRPr lang="es-EC"/>
          </a:p>
        </p:txBody>
      </p:sp>
    </p:spTree>
    <p:extLst>
      <p:ext uri="{BB962C8B-B14F-4D97-AF65-F5344CB8AC3E}">
        <p14:creationId xmlns:p14="http://schemas.microsoft.com/office/powerpoint/2010/main" val="3145060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8EA6F001-CC78-0C40-BB9A-35A56527B3B5}" type="slidenum">
              <a:rPr lang="es-EC" smtClean="0"/>
              <a:t>2</a:t>
            </a:fld>
            <a:endParaRPr lang="es-EC"/>
          </a:p>
        </p:txBody>
      </p:sp>
    </p:spTree>
    <p:extLst>
      <p:ext uri="{BB962C8B-B14F-4D97-AF65-F5344CB8AC3E}">
        <p14:creationId xmlns:p14="http://schemas.microsoft.com/office/powerpoint/2010/main" val="26255445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1E7995C-C5B6-C14F-820D-A13A4CFE645E}"/>
              </a:ext>
            </a:extLst>
          </p:cNvPr>
          <p:cNvPicPr>
            <a:picLocks noChangeAspect="1"/>
          </p:cNvPicPr>
          <p:nvPr userDrawn="1"/>
        </p:nvPicPr>
        <p:blipFill>
          <a:blip r:embed="rId2"/>
          <a:stretch>
            <a:fillRect/>
          </a:stretch>
        </p:blipFill>
        <p:spPr>
          <a:xfrm>
            <a:off x="0" y="-5077"/>
            <a:ext cx="12192000" cy="6863078"/>
          </a:xfrm>
          <a:prstGeom prst="rect">
            <a:avLst/>
          </a:prstGeom>
        </p:spPr>
      </p:pic>
    </p:spTree>
    <p:extLst>
      <p:ext uri="{BB962C8B-B14F-4D97-AF65-F5344CB8AC3E}">
        <p14:creationId xmlns:p14="http://schemas.microsoft.com/office/powerpoint/2010/main" val="428914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95EFEA2-F6BD-3545-B066-3B2061FB794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5E386C8C-D846-944D-BC6A-FD446A35419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954AF440-72EF-7645-AA3B-378A66B34E26}"/>
              </a:ext>
            </a:extLst>
          </p:cNvPr>
          <p:cNvSpPr>
            <a:spLocks noGrp="1"/>
          </p:cNvSpPr>
          <p:nvPr>
            <p:ph type="dt" sz="half" idx="10"/>
          </p:nvPr>
        </p:nvSpPr>
        <p:spPr/>
        <p:txBody>
          <a:bodyPr/>
          <a:lstStyle/>
          <a:p>
            <a:fld id="{58D6A081-DBA1-8E43-8FEE-A13733E968C9}" type="datetimeFigureOut">
              <a:rPr lang="es-EC" smtClean="0"/>
              <a:t>15/5/2024</a:t>
            </a:fld>
            <a:endParaRPr lang="es-EC"/>
          </a:p>
        </p:txBody>
      </p:sp>
      <p:sp>
        <p:nvSpPr>
          <p:cNvPr id="5" name="Marcador de pie de página 4">
            <a:extLst>
              <a:ext uri="{FF2B5EF4-FFF2-40B4-BE49-F238E27FC236}">
                <a16:creationId xmlns:a16="http://schemas.microsoft.com/office/drawing/2014/main" id="{980F2BAF-659D-894A-AA79-725C9F6C3CA1}"/>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BFD731F3-1812-FA42-87BF-B53C853785CF}"/>
              </a:ext>
            </a:extLst>
          </p:cNvPr>
          <p:cNvSpPr>
            <a:spLocks noGrp="1"/>
          </p:cNvSpPr>
          <p:nvPr>
            <p:ph type="sldNum" sz="quarter" idx="12"/>
          </p:nvPr>
        </p:nvSpPr>
        <p:spPr/>
        <p:txBody>
          <a:bodyPr/>
          <a:lstStyle/>
          <a:p>
            <a:fld id="{10ED7E4A-36E6-0341-9275-B8EACD62BB47}" type="slidenum">
              <a:rPr lang="es-EC" smtClean="0"/>
              <a:t>‹Nº›</a:t>
            </a:fld>
            <a:endParaRPr lang="es-EC"/>
          </a:p>
        </p:txBody>
      </p:sp>
    </p:spTree>
    <p:extLst>
      <p:ext uri="{BB962C8B-B14F-4D97-AF65-F5344CB8AC3E}">
        <p14:creationId xmlns:p14="http://schemas.microsoft.com/office/powerpoint/2010/main" val="2967992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FCFDA9B-D346-7E42-9DE0-A6DF6ACAF4ED}"/>
              </a:ext>
            </a:extLst>
          </p:cNvPr>
          <p:cNvPicPr>
            <a:picLocks noChangeAspect="1"/>
          </p:cNvPicPr>
          <p:nvPr userDrawn="1"/>
        </p:nvPicPr>
        <p:blipFill>
          <a:blip r:embed="rId2"/>
          <a:stretch>
            <a:fillRect/>
          </a:stretch>
        </p:blipFill>
        <p:spPr>
          <a:xfrm flipV="1">
            <a:off x="6951322" y="3323338"/>
            <a:ext cx="4144189" cy="152957"/>
          </a:xfrm>
          <a:prstGeom prst="rect">
            <a:avLst/>
          </a:prstGeom>
        </p:spPr>
      </p:pic>
      <p:pic>
        <p:nvPicPr>
          <p:cNvPr id="4" name="Imagen 3">
            <a:extLst>
              <a:ext uri="{FF2B5EF4-FFF2-40B4-BE49-F238E27FC236}">
                <a16:creationId xmlns:a16="http://schemas.microsoft.com/office/drawing/2014/main" id="{49DE4D2A-8F51-ED44-9019-5AE837D0ABAD}"/>
              </a:ext>
            </a:extLst>
          </p:cNvPr>
          <p:cNvPicPr>
            <a:picLocks noChangeAspect="1"/>
          </p:cNvPicPr>
          <p:nvPr userDrawn="1"/>
        </p:nvPicPr>
        <p:blipFill>
          <a:blip r:embed="rId3"/>
          <a:stretch>
            <a:fillRect/>
          </a:stretch>
        </p:blipFill>
        <p:spPr>
          <a:xfrm>
            <a:off x="0" y="0"/>
            <a:ext cx="5778677" cy="6858000"/>
          </a:xfrm>
          <a:prstGeom prst="rect">
            <a:avLst/>
          </a:prstGeom>
        </p:spPr>
      </p:pic>
    </p:spTree>
    <p:extLst>
      <p:ext uri="{BB962C8B-B14F-4D97-AF65-F5344CB8AC3E}">
        <p14:creationId xmlns:p14="http://schemas.microsoft.com/office/powerpoint/2010/main" val="2953565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C495C20-82C4-2B45-BE80-C6F78DD01DA5}"/>
              </a:ext>
            </a:extLst>
          </p:cNvPr>
          <p:cNvPicPr>
            <a:picLocks noChangeAspect="1"/>
          </p:cNvPicPr>
          <p:nvPr userDrawn="1"/>
        </p:nvPicPr>
        <p:blipFill>
          <a:blip r:embed="rId2"/>
          <a:stretch>
            <a:fillRect/>
          </a:stretch>
        </p:blipFill>
        <p:spPr>
          <a:xfrm>
            <a:off x="-1" y="5734864"/>
            <a:ext cx="12192000" cy="1123136"/>
          </a:xfrm>
          <a:prstGeom prst="rect">
            <a:avLst/>
          </a:prstGeom>
        </p:spPr>
      </p:pic>
      <p:sp>
        <p:nvSpPr>
          <p:cNvPr id="4" name="Marcador de contenido 2">
            <a:extLst>
              <a:ext uri="{FF2B5EF4-FFF2-40B4-BE49-F238E27FC236}">
                <a16:creationId xmlns:a16="http://schemas.microsoft.com/office/drawing/2014/main" id="{B0EA8B20-593A-5F03-F2AB-A56602E09A91}"/>
              </a:ext>
            </a:extLst>
          </p:cNvPr>
          <p:cNvSpPr>
            <a:spLocks noGrp="1"/>
          </p:cNvSpPr>
          <p:nvPr>
            <p:ph idx="1"/>
          </p:nvPr>
        </p:nvSpPr>
        <p:spPr>
          <a:xfrm>
            <a:off x="578136" y="1024569"/>
            <a:ext cx="11331097" cy="4538949"/>
          </a:xfrm>
        </p:spPr>
        <p:txBody>
          <a:bodyPr/>
          <a:lstStyle>
            <a:lvl1pPr>
              <a:defRPr sz="3200">
                <a:latin typeface="Montserrat" pitchFamily="2" charset="77"/>
                <a:cs typeface="Arial" panose="020B0604020202020204" pitchFamily="34" charset="0"/>
              </a:defRPr>
            </a:lvl1pPr>
            <a:lvl2pPr>
              <a:defRPr sz="2800">
                <a:latin typeface="Montserrat" pitchFamily="2" charset="77"/>
                <a:cs typeface="Arial" panose="020B0604020202020204" pitchFamily="34" charset="0"/>
              </a:defRPr>
            </a:lvl2pPr>
            <a:lvl3pPr>
              <a:defRPr sz="2400">
                <a:latin typeface="Montserrat" pitchFamily="2" charset="77"/>
                <a:cs typeface="Arial" panose="020B0604020202020204" pitchFamily="34" charset="0"/>
              </a:defRPr>
            </a:lvl3pPr>
            <a:lvl4pPr>
              <a:defRPr sz="2000">
                <a:latin typeface="Montserrat" pitchFamily="2" charset="77"/>
                <a:cs typeface="Arial" panose="020B0604020202020204" pitchFamily="34" charset="0"/>
              </a:defRPr>
            </a:lvl4pPr>
            <a:lvl5pPr>
              <a:defRPr sz="2000">
                <a:latin typeface="Montserrat" pitchFamily="2" charset="77"/>
                <a:cs typeface="Arial" panose="020B0604020202020204" pitchFamily="34" charset="0"/>
              </a:defRPr>
            </a:lvl5pPr>
            <a:lvl6pPr>
              <a:defRPr sz="2000"/>
            </a:lvl6pPr>
            <a:lvl7pPr>
              <a:defRPr sz="2000"/>
            </a:lvl7pPr>
            <a:lvl8pPr>
              <a:defRPr sz="2000"/>
            </a:lvl8pPr>
            <a:lvl9pPr>
              <a:defRPr sz="2000"/>
            </a:lvl9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EC" dirty="0"/>
          </a:p>
        </p:txBody>
      </p:sp>
      <p:sp>
        <p:nvSpPr>
          <p:cNvPr id="10" name="Title 9">
            <a:extLst>
              <a:ext uri="{FF2B5EF4-FFF2-40B4-BE49-F238E27FC236}">
                <a16:creationId xmlns:a16="http://schemas.microsoft.com/office/drawing/2014/main" id="{9DBE0527-A233-5681-2E9F-E65B8C50DA7F}"/>
              </a:ext>
            </a:extLst>
          </p:cNvPr>
          <p:cNvSpPr>
            <a:spLocks noGrp="1"/>
          </p:cNvSpPr>
          <p:nvPr>
            <p:ph type="title" hasCustomPrompt="1"/>
          </p:nvPr>
        </p:nvSpPr>
        <p:spPr>
          <a:xfrm>
            <a:off x="578136" y="190442"/>
            <a:ext cx="10515600" cy="763288"/>
          </a:xfrm>
        </p:spPr>
        <p:txBody>
          <a:bodyPr>
            <a:normAutofit/>
          </a:bodyPr>
          <a:lstStyle>
            <a:lvl1pPr>
              <a:defRPr sz="2500" b="1">
                <a:solidFill>
                  <a:srgbClr val="EB7924"/>
                </a:solidFill>
                <a:latin typeface="Montserrat" pitchFamily="2" charset="77"/>
              </a:defRPr>
            </a:lvl1pPr>
          </a:lstStyle>
          <a:p>
            <a:r>
              <a:rPr lang="en-US" dirty="0"/>
              <a:t>Title</a:t>
            </a:r>
            <a:endParaRPr lang="en-EC" dirty="0"/>
          </a:p>
        </p:txBody>
      </p:sp>
    </p:spTree>
    <p:extLst>
      <p:ext uri="{BB962C8B-B14F-4D97-AF65-F5344CB8AC3E}">
        <p14:creationId xmlns:p14="http://schemas.microsoft.com/office/powerpoint/2010/main" val="1145754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D97BBB57-48FF-6B46-ACA2-A6162D28E7AF}"/>
              </a:ext>
            </a:extLst>
          </p:cNvPr>
          <p:cNvPicPr>
            <a:picLocks noChangeAspect="1"/>
          </p:cNvPicPr>
          <p:nvPr userDrawn="1"/>
        </p:nvPicPr>
        <p:blipFill>
          <a:blip r:embed="rId2"/>
          <a:stretch>
            <a:fillRect/>
          </a:stretch>
        </p:blipFill>
        <p:spPr>
          <a:xfrm>
            <a:off x="10893972" y="-15766"/>
            <a:ext cx="1298027" cy="1809659"/>
          </a:xfrm>
          <a:prstGeom prst="rect">
            <a:avLst/>
          </a:prstGeom>
        </p:spPr>
      </p:pic>
      <p:pic>
        <p:nvPicPr>
          <p:cNvPr id="5" name="Imagen 4">
            <a:extLst>
              <a:ext uri="{FF2B5EF4-FFF2-40B4-BE49-F238E27FC236}">
                <a16:creationId xmlns:a16="http://schemas.microsoft.com/office/drawing/2014/main" id="{55FBA38C-60CE-7040-AF5A-7DA2333327D3}"/>
              </a:ext>
            </a:extLst>
          </p:cNvPr>
          <p:cNvPicPr>
            <a:picLocks noChangeAspect="1"/>
          </p:cNvPicPr>
          <p:nvPr userDrawn="1"/>
        </p:nvPicPr>
        <p:blipFill>
          <a:blip r:embed="rId3"/>
          <a:stretch>
            <a:fillRect/>
          </a:stretch>
        </p:blipFill>
        <p:spPr>
          <a:xfrm>
            <a:off x="-1" y="5734864"/>
            <a:ext cx="12192000" cy="1123136"/>
          </a:xfrm>
          <a:prstGeom prst="rect">
            <a:avLst/>
          </a:prstGeom>
        </p:spPr>
      </p:pic>
    </p:spTree>
    <p:extLst>
      <p:ext uri="{BB962C8B-B14F-4D97-AF65-F5344CB8AC3E}">
        <p14:creationId xmlns:p14="http://schemas.microsoft.com/office/powerpoint/2010/main" val="16289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995716-5214-664E-BD63-EA9779DD7338}"/>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CE8CB748-DAF7-BD46-AE3B-202AB3AAE2E9}"/>
              </a:ext>
            </a:extLst>
          </p:cNvPr>
          <p:cNvSpPr>
            <a:spLocks noGrp="1"/>
          </p:cNvSpPr>
          <p:nvPr>
            <p:ph type="dt" sz="half" idx="10"/>
          </p:nvPr>
        </p:nvSpPr>
        <p:spPr/>
        <p:txBody>
          <a:bodyPr/>
          <a:lstStyle/>
          <a:p>
            <a:fld id="{58D6A081-DBA1-8E43-8FEE-A13733E968C9}" type="datetimeFigureOut">
              <a:rPr lang="es-EC" smtClean="0"/>
              <a:t>15/5/2024</a:t>
            </a:fld>
            <a:endParaRPr lang="es-EC"/>
          </a:p>
        </p:txBody>
      </p:sp>
      <p:sp>
        <p:nvSpPr>
          <p:cNvPr id="4" name="Marcador de pie de página 3">
            <a:extLst>
              <a:ext uri="{FF2B5EF4-FFF2-40B4-BE49-F238E27FC236}">
                <a16:creationId xmlns:a16="http://schemas.microsoft.com/office/drawing/2014/main" id="{F4A09709-6D74-2243-BD37-C6BBCA9CC1C5}"/>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4018D3C4-B5AF-324C-9CFB-EAEF6D7EDF8C}"/>
              </a:ext>
            </a:extLst>
          </p:cNvPr>
          <p:cNvSpPr>
            <a:spLocks noGrp="1"/>
          </p:cNvSpPr>
          <p:nvPr>
            <p:ph type="sldNum" sz="quarter" idx="12"/>
          </p:nvPr>
        </p:nvSpPr>
        <p:spPr/>
        <p:txBody>
          <a:bodyPr/>
          <a:lstStyle/>
          <a:p>
            <a:fld id="{10ED7E4A-36E6-0341-9275-B8EACD62BB47}" type="slidenum">
              <a:rPr lang="es-EC" smtClean="0"/>
              <a:t>‹Nº›</a:t>
            </a:fld>
            <a:endParaRPr lang="es-EC"/>
          </a:p>
        </p:txBody>
      </p:sp>
    </p:spTree>
    <p:extLst>
      <p:ext uri="{BB962C8B-B14F-4D97-AF65-F5344CB8AC3E}">
        <p14:creationId xmlns:p14="http://schemas.microsoft.com/office/powerpoint/2010/main" val="27947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48D746B-B95E-7F47-8D72-27CB8C8EA8F9}"/>
              </a:ext>
            </a:extLst>
          </p:cNvPr>
          <p:cNvSpPr>
            <a:spLocks noGrp="1"/>
          </p:cNvSpPr>
          <p:nvPr>
            <p:ph type="dt" sz="half" idx="10"/>
          </p:nvPr>
        </p:nvSpPr>
        <p:spPr/>
        <p:txBody>
          <a:bodyPr/>
          <a:lstStyle/>
          <a:p>
            <a:fld id="{58D6A081-DBA1-8E43-8FEE-A13733E968C9}" type="datetimeFigureOut">
              <a:rPr lang="es-EC" smtClean="0"/>
              <a:t>15/5/2024</a:t>
            </a:fld>
            <a:endParaRPr lang="es-EC"/>
          </a:p>
        </p:txBody>
      </p:sp>
      <p:sp>
        <p:nvSpPr>
          <p:cNvPr id="3" name="Marcador de pie de página 2">
            <a:extLst>
              <a:ext uri="{FF2B5EF4-FFF2-40B4-BE49-F238E27FC236}">
                <a16:creationId xmlns:a16="http://schemas.microsoft.com/office/drawing/2014/main" id="{A5FFFD87-ACFE-C842-8D8C-9346BA4B2EDE}"/>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747D0F72-7612-894C-BAE7-CB09D94E18F7}"/>
              </a:ext>
            </a:extLst>
          </p:cNvPr>
          <p:cNvSpPr>
            <a:spLocks noGrp="1"/>
          </p:cNvSpPr>
          <p:nvPr>
            <p:ph type="sldNum" sz="quarter" idx="12"/>
          </p:nvPr>
        </p:nvSpPr>
        <p:spPr/>
        <p:txBody>
          <a:bodyPr/>
          <a:lstStyle/>
          <a:p>
            <a:fld id="{10ED7E4A-36E6-0341-9275-B8EACD62BB47}" type="slidenum">
              <a:rPr lang="es-EC" smtClean="0"/>
              <a:t>‹Nº›</a:t>
            </a:fld>
            <a:endParaRPr lang="es-EC"/>
          </a:p>
        </p:txBody>
      </p:sp>
    </p:spTree>
    <p:extLst>
      <p:ext uri="{BB962C8B-B14F-4D97-AF65-F5344CB8AC3E}">
        <p14:creationId xmlns:p14="http://schemas.microsoft.com/office/powerpoint/2010/main" val="1553115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AA4953-D447-2244-AF30-1DD532C4186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CE657045-EA45-B646-899F-99617CEC9B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019EFEDE-F313-A142-AF9C-53A6E5B985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70136A6-78DA-4C45-B09B-F27B21B0E8B4}"/>
              </a:ext>
            </a:extLst>
          </p:cNvPr>
          <p:cNvSpPr>
            <a:spLocks noGrp="1"/>
          </p:cNvSpPr>
          <p:nvPr>
            <p:ph type="dt" sz="half" idx="10"/>
          </p:nvPr>
        </p:nvSpPr>
        <p:spPr/>
        <p:txBody>
          <a:bodyPr/>
          <a:lstStyle/>
          <a:p>
            <a:fld id="{58D6A081-DBA1-8E43-8FEE-A13733E968C9}" type="datetimeFigureOut">
              <a:rPr lang="es-EC" smtClean="0"/>
              <a:t>15/5/2024</a:t>
            </a:fld>
            <a:endParaRPr lang="es-EC"/>
          </a:p>
        </p:txBody>
      </p:sp>
      <p:sp>
        <p:nvSpPr>
          <p:cNvPr id="6" name="Marcador de pie de página 5">
            <a:extLst>
              <a:ext uri="{FF2B5EF4-FFF2-40B4-BE49-F238E27FC236}">
                <a16:creationId xmlns:a16="http://schemas.microsoft.com/office/drawing/2014/main" id="{AB4A748A-70D3-E041-8B17-7993ED729375}"/>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C300E0CB-573F-C34C-A2CD-158346EEE10D}"/>
              </a:ext>
            </a:extLst>
          </p:cNvPr>
          <p:cNvSpPr>
            <a:spLocks noGrp="1"/>
          </p:cNvSpPr>
          <p:nvPr>
            <p:ph type="sldNum" sz="quarter" idx="12"/>
          </p:nvPr>
        </p:nvSpPr>
        <p:spPr/>
        <p:txBody>
          <a:bodyPr/>
          <a:lstStyle/>
          <a:p>
            <a:fld id="{10ED7E4A-36E6-0341-9275-B8EACD62BB47}" type="slidenum">
              <a:rPr lang="es-EC" smtClean="0"/>
              <a:t>‹Nº›</a:t>
            </a:fld>
            <a:endParaRPr lang="es-EC"/>
          </a:p>
        </p:txBody>
      </p:sp>
    </p:spTree>
    <p:extLst>
      <p:ext uri="{BB962C8B-B14F-4D97-AF65-F5344CB8AC3E}">
        <p14:creationId xmlns:p14="http://schemas.microsoft.com/office/powerpoint/2010/main" val="93428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3C619D-8B54-1244-8B98-BAE41911F7A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BEEEC9D7-E093-7F45-B307-857718BEE9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726B6B52-02B3-C54C-A2CF-DEE21B3F2A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B32A4F6-3E8D-054E-85D6-50230FD28098}"/>
              </a:ext>
            </a:extLst>
          </p:cNvPr>
          <p:cNvSpPr>
            <a:spLocks noGrp="1"/>
          </p:cNvSpPr>
          <p:nvPr>
            <p:ph type="dt" sz="half" idx="10"/>
          </p:nvPr>
        </p:nvSpPr>
        <p:spPr/>
        <p:txBody>
          <a:bodyPr/>
          <a:lstStyle/>
          <a:p>
            <a:fld id="{58D6A081-DBA1-8E43-8FEE-A13733E968C9}" type="datetimeFigureOut">
              <a:rPr lang="es-EC" smtClean="0"/>
              <a:t>15/5/2024</a:t>
            </a:fld>
            <a:endParaRPr lang="es-EC"/>
          </a:p>
        </p:txBody>
      </p:sp>
      <p:sp>
        <p:nvSpPr>
          <p:cNvPr id="6" name="Marcador de pie de página 5">
            <a:extLst>
              <a:ext uri="{FF2B5EF4-FFF2-40B4-BE49-F238E27FC236}">
                <a16:creationId xmlns:a16="http://schemas.microsoft.com/office/drawing/2014/main" id="{6882BD15-6E68-B540-98AE-61EEE9C418E0}"/>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D453302C-8A94-214A-98F0-ED35E1F59E03}"/>
              </a:ext>
            </a:extLst>
          </p:cNvPr>
          <p:cNvSpPr>
            <a:spLocks noGrp="1"/>
          </p:cNvSpPr>
          <p:nvPr>
            <p:ph type="sldNum" sz="quarter" idx="12"/>
          </p:nvPr>
        </p:nvSpPr>
        <p:spPr/>
        <p:txBody>
          <a:bodyPr/>
          <a:lstStyle/>
          <a:p>
            <a:fld id="{10ED7E4A-36E6-0341-9275-B8EACD62BB47}" type="slidenum">
              <a:rPr lang="es-EC" smtClean="0"/>
              <a:t>‹Nº›</a:t>
            </a:fld>
            <a:endParaRPr lang="es-EC"/>
          </a:p>
        </p:txBody>
      </p:sp>
    </p:spTree>
    <p:extLst>
      <p:ext uri="{BB962C8B-B14F-4D97-AF65-F5344CB8AC3E}">
        <p14:creationId xmlns:p14="http://schemas.microsoft.com/office/powerpoint/2010/main" val="3123626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85F392-E026-9B47-B8FA-604861A6414C}"/>
              </a:ext>
            </a:extLst>
          </p:cNvPr>
          <p:cNvSpPr>
            <a:spLocks noGrp="1"/>
          </p:cNvSpPr>
          <p:nvPr>
            <p:ph type="title"/>
          </p:nvPr>
        </p:nvSpPr>
        <p:spPr/>
        <p:txBody>
          <a:bodyPr/>
          <a:lstStyle/>
          <a:p>
            <a:r>
              <a:rPr lang="es-ES" dirty="0"/>
              <a:t>Haga clic para modificar el estilo de título del patrón</a:t>
            </a:r>
            <a:endParaRPr lang="es-EC" dirty="0"/>
          </a:p>
        </p:txBody>
      </p:sp>
      <p:sp>
        <p:nvSpPr>
          <p:cNvPr id="3" name="Marcador de texto vertical 2">
            <a:extLst>
              <a:ext uri="{FF2B5EF4-FFF2-40B4-BE49-F238E27FC236}">
                <a16:creationId xmlns:a16="http://schemas.microsoft.com/office/drawing/2014/main" id="{7690952C-BE30-F24A-AB99-A882C70B845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E47D6AA6-3177-BB48-88D9-2916037F720B}"/>
              </a:ext>
            </a:extLst>
          </p:cNvPr>
          <p:cNvSpPr>
            <a:spLocks noGrp="1"/>
          </p:cNvSpPr>
          <p:nvPr>
            <p:ph type="dt" sz="half" idx="10"/>
          </p:nvPr>
        </p:nvSpPr>
        <p:spPr/>
        <p:txBody>
          <a:bodyPr/>
          <a:lstStyle/>
          <a:p>
            <a:fld id="{58D6A081-DBA1-8E43-8FEE-A13733E968C9}" type="datetimeFigureOut">
              <a:rPr lang="es-EC" smtClean="0"/>
              <a:t>15/5/2024</a:t>
            </a:fld>
            <a:endParaRPr lang="es-EC"/>
          </a:p>
        </p:txBody>
      </p:sp>
      <p:sp>
        <p:nvSpPr>
          <p:cNvPr id="5" name="Marcador de pie de página 4">
            <a:extLst>
              <a:ext uri="{FF2B5EF4-FFF2-40B4-BE49-F238E27FC236}">
                <a16:creationId xmlns:a16="http://schemas.microsoft.com/office/drawing/2014/main" id="{83B218AB-A704-5F41-88CD-6CE32CEDF691}"/>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8239F2A7-39E9-DC40-AACB-0AC2BF93FC63}"/>
              </a:ext>
            </a:extLst>
          </p:cNvPr>
          <p:cNvSpPr>
            <a:spLocks noGrp="1"/>
          </p:cNvSpPr>
          <p:nvPr>
            <p:ph type="sldNum" sz="quarter" idx="12"/>
          </p:nvPr>
        </p:nvSpPr>
        <p:spPr/>
        <p:txBody>
          <a:bodyPr/>
          <a:lstStyle/>
          <a:p>
            <a:fld id="{10ED7E4A-36E6-0341-9275-B8EACD62BB47}" type="slidenum">
              <a:rPr lang="es-EC" smtClean="0"/>
              <a:t>‹Nº›</a:t>
            </a:fld>
            <a:endParaRPr lang="es-EC"/>
          </a:p>
        </p:txBody>
      </p:sp>
    </p:spTree>
    <p:extLst>
      <p:ext uri="{BB962C8B-B14F-4D97-AF65-F5344CB8AC3E}">
        <p14:creationId xmlns:p14="http://schemas.microsoft.com/office/powerpoint/2010/main" val="3064871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0969641-631D-1B4F-AE4E-B6F4C3FFB9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5A89F531-E7BD-BE42-8306-E051D4C674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FB355700-2013-7B4D-9C35-ABC4D9A76F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D6A081-DBA1-8E43-8FEE-A13733E968C9}" type="datetimeFigureOut">
              <a:rPr lang="es-EC" smtClean="0"/>
              <a:t>15/5/2024</a:t>
            </a:fld>
            <a:endParaRPr lang="es-EC"/>
          </a:p>
        </p:txBody>
      </p:sp>
      <p:sp>
        <p:nvSpPr>
          <p:cNvPr id="5" name="Marcador de pie de página 4">
            <a:extLst>
              <a:ext uri="{FF2B5EF4-FFF2-40B4-BE49-F238E27FC236}">
                <a16:creationId xmlns:a16="http://schemas.microsoft.com/office/drawing/2014/main" id="{99F6461B-5ABD-BC4A-81AD-AA6DDEF3EB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7B8F2AF0-9044-F74C-977A-26C511454B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ED7E4A-36E6-0341-9275-B8EACD62BB47}" type="slidenum">
              <a:rPr lang="es-EC" smtClean="0"/>
              <a:t>‹Nº›</a:t>
            </a:fld>
            <a:endParaRPr lang="es-EC"/>
          </a:p>
        </p:txBody>
      </p:sp>
    </p:spTree>
    <p:extLst>
      <p:ext uri="{BB962C8B-B14F-4D97-AF65-F5344CB8AC3E}">
        <p14:creationId xmlns:p14="http://schemas.microsoft.com/office/powerpoint/2010/main" val="3754279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44241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AD5F0C-E1D5-CB49-AAC1-B0114E19D71C}"/>
              </a:ext>
            </a:extLst>
          </p:cNvPr>
          <p:cNvSpPr txBox="1">
            <a:spLocks/>
          </p:cNvSpPr>
          <p:nvPr/>
        </p:nvSpPr>
        <p:spPr>
          <a:xfrm>
            <a:off x="6219494" y="4300372"/>
            <a:ext cx="5615767" cy="71740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5000" b="1" i="0" kern="1200">
                <a:solidFill>
                  <a:srgbClr val="638C1C"/>
                </a:solidFill>
                <a:latin typeface="Montserrat SemiBold" pitchFamily="2" charset="77"/>
                <a:ea typeface="+mj-ea"/>
                <a:cs typeface="+mj-cs"/>
              </a:defRPr>
            </a:lvl1pPr>
          </a:lstStyle>
          <a:p>
            <a:r>
              <a:rPr lang="es-ES" sz="3000" b="0" i="1" dirty="0">
                <a:solidFill>
                  <a:schemeClr val="tx1"/>
                </a:solidFill>
                <a:latin typeface="Montserrat Medium" pitchFamily="2" charset="77"/>
              </a:rPr>
              <a:t>Valeria Villamil</a:t>
            </a:r>
            <a:endParaRPr lang="es-EC" sz="3000" b="0" i="1" dirty="0">
              <a:solidFill>
                <a:schemeClr val="tx1"/>
              </a:solidFill>
              <a:latin typeface="Montserrat Medium" pitchFamily="2" charset="77"/>
            </a:endParaRPr>
          </a:p>
        </p:txBody>
      </p:sp>
      <p:sp>
        <p:nvSpPr>
          <p:cNvPr id="3" name="Título 1">
            <a:extLst>
              <a:ext uri="{FF2B5EF4-FFF2-40B4-BE49-F238E27FC236}">
                <a16:creationId xmlns:a16="http://schemas.microsoft.com/office/drawing/2014/main" id="{AEF8C01D-3814-E044-B4C5-178078BFA5A1}"/>
              </a:ext>
            </a:extLst>
          </p:cNvPr>
          <p:cNvSpPr txBox="1">
            <a:spLocks/>
          </p:cNvSpPr>
          <p:nvPr/>
        </p:nvSpPr>
        <p:spPr>
          <a:xfrm>
            <a:off x="6219495" y="4978366"/>
            <a:ext cx="5615766" cy="7891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5000" b="1" i="0" kern="1200">
                <a:solidFill>
                  <a:srgbClr val="638C1C"/>
                </a:solidFill>
                <a:latin typeface="Montserrat SemiBold" pitchFamily="2" charset="77"/>
                <a:ea typeface="+mj-ea"/>
                <a:cs typeface="+mj-cs"/>
              </a:defRPr>
            </a:lvl1pPr>
          </a:lstStyle>
          <a:p>
            <a:r>
              <a:rPr lang="es-ES" sz="2500" b="0" dirty="0">
                <a:solidFill>
                  <a:schemeClr val="tx1"/>
                </a:solidFill>
                <a:latin typeface="Montserrat" pitchFamily="2" charset="77"/>
              </a:rPr>
              <a:t>Instituto Interamericano para la Investigación del Cambio Global </a:t>
            </a:r>
            <a:endParaRPr lang="es-EC" sz="2500" b="0" i="0" dirty="0">
              <a:solidFill>
                <a:schemeClr val="tx1"/>
              </a:solidFill>
              <a:latin typeface="Montserrat" pitchFamily="2" charset="77"/>
            </a:endParaRPr>
          </a:p>
        </p:txBody>
      </p:sp>
      <p:sp>
        <p:nvSpPr>
          <p:cNvPr id="4" name="Título 1">
            <a:extLst>
              <a:ext uri="{FF2B5EF4-FFF2-40B4-BE49-F238E27FC236}">
                <a16:creationId xmlns:a16="http://schemas.microsoft.com/office/drawing/2014/main" id="{C0F26421-E2A7-D545-922E-BD5C8DAF0A9F}"/>
              </a:ext>
            </a:extLst>
          </p:cNvPr>
          <p:cNvSpPr txBox="1">
            <a:spLocks/>
          </p:cNvSpPr>
          <p:nvPr/>
        </p:nvSpPr>
        <p:spPr>
          <a:xfrm>
            <a:off x="5730950" y="1170915"/>
            <a:ext cx="6305106" cy="179556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5000" b="1" i="0" kern="1200">
                <a:solidFill>
                  <a:srgbClr val="638C1C"/>
                </a:solidFill>
                <a:latin typeface="Montserrat SemiBold" pitchFamily="2" charset="77"/>
                <a:ea typeface="+mj-ea"/>
                <a:cs typeface="+mj-cs"/>
              </a:defRPr>
            </a:lvl1pPr>
          </a:lstStyle>
          <a:p>
            <a:r>
              <a:rPr lang="es-ES" sz="4500" dirty="0">
                <a:solidFill>
                  <a:srgbClr val="EB7924"/>
                </a:solidFill>
              </a:rPr>
              <a:t>Asuntos Financieros a ser elevados a la CoP-32 </a:t>
            </a:r>
            <a:endParaRPr lang="es-EC" sz="4500" b="0" i="1" dirty="0">
              <a:solidFill>
                <a:srgbClr val="EB7924"/>
              </a:solidFill>
              <a:latin typeface="Montserrat Medium" pitchFamily="2" charset="77"/>
            </a:endParaRPr>
          </a:p>
        </p:txBody>
      </p:sp>
    </p:spTree>
    <p:extLst>
      <p:ext uri="{BB962C8B-B14F-4D97-AF65-F5344CB8AC3E}">
        <p14:creationId xmlns:p14="http://schemas.microsoft.com/office/powerpoint/2010/main" val="3661482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1130FD-9C61-E789-0D2B-AEE1A2FA5506}"/>
              </a:ext>
            </a:extLst>
          </p:cNvPr>
          <p:cNvSpPr>
            <a:spLocks noGrp="1"/>
          </p:cNvSpPr>
          <p:nvPr>
            <p:ph idx="1"/>
          </p:nvPr>
        </p:nvSpPr>
        <p:spPr>
          <a:xfrm>
            <a:off x="578136" y="1509823"/>
            <a:ext cx="11331097" cy="4053696"/>
          </a:xfrm>
        </p:spPr>
        <p:txBody>
          <a:bodyPr/>
          <a:lstStyle/>
          <a:p>
            <a:pPr marL="0" indent="0">
              <a:buNone/>
            </a:pPr>
            <a:endParaRPr lang="es-ES" sz="1800" b="0" i="0" u="none" strike="noStrike" baseline="0" dirty="0">
              <a:solidFill>
                <a:srgbClr val="000000"/>
              </a:solidFill>
              <a:latin typeface="Arial" panose="020B0604020202020204" pitchFamily="34" charset="0"/>
            </a:endParaRPr>
          </a:p>
          <a:p>
            <a:r>
              <a:rPr lang="es-ES" sz="1800" b="0" i="0" u="none" strike="noStrike" baseline="0" dirty="0">
                <a:solidFill>
                  <a:srgbClr val="000000"/>
                </a:solidFill>
                <a:latin typeface="Arial" panose="020B0604020202020204" pitchFamily="34" charset="0"/>
              </a:rPr>
              <a:t>Este documento presenta la solicitud del presupuesto básico y las contribuciones de los países para el año fiscal 2024-2025 y la solicitud preliminar para los años fiscales de 2025- 2027. </a:t>
            </a:r>
          </a:p>
          <a:p>
            <a:endParaRPr lang="en-EC" dirty="0"/>
          </a:p>
        </p:txBody>
      </p:sp>
      <p:sp>
        <p:nvSpPr>
          <p:cNvPr id="3" name="Title 2">
            <a:extLst>
              <a:ext uri="{FF2B5EF4-FFF2-40B4-BE49-F238E27FC236}">
                <a16:creationId xmlns:a16="http://schemas.microsoft.com/office/drawing/2014/main" id="{28D5FDB6-1EC2-CB6E-533E-47738F6043D4}"/>
              </a:ext>
            </a:extLst>
          </p:cNvPr>
          <p:cNvSpPr>
            <a:spLocks noGrp="1"/>
          </p:cNvSpPr>
          <p:nvPr>
            <p:ph type="title"/>
          </p:nvPr>
        </p:nvSpPr>
        <p:spPr>
          <a:xfrm>
            <a:off x="578136" y="279451"/>
            <a:ext cx="10515600" cy="1230371"/>
          </a:xfrm>
        </p:spPr>
        <p:txBody>
          <a:bodyPr>
            <a:normAutofit fontScale="90000"/>
          </a:bodyPr>
          <a:lstStyle/>
          <a:p>
            <a:r>
              <a:rPr lang="es-ES" sz="3600" b="1" i="0" u="none" strike="noStrike" cap="none" dirty="0">
                <a:latin typeface="Montserrat SemiBold"/>
                <a:ea typeface="Montserrat SemiBold"/>
                <a:cs typeface="Montserrat SemiBold"/>
                <a:sym typeface="Montserrat SemiBold"/>
              </a:rPr>
              <a:t>Presupuesto operativo y contribuciones de los países para AF 2024-2025</a:t>
            </a:r>
            <a:br>
              <a:rPr lang="es-ES" dirty="0"/>
            </a:br>
            <a:endParaRPr lang="en-EC" dirty="0"/>
          </a:p>
        </p:txBody>
      </p:sp>
      <p:sp>
        <p:nvSpPr>
          <p:cNvPr id="4" name="Marcador de fecha 3">
            <a:extLst>
              <a:ext uri="{FF2B5EF4-FFF2-40B4-BE49-F238E27FC236}">
                <a16:creationId xmlns:a16="http://schemas.microsoft.com/office/drawing/2014/main" id="{CB34FBF8-6A7B-7F42-4DB1-734F614A0F49}"/>
              </a:ext>
            </a:extLst>
          </p:cNvPr>
          <p:cNvSpPr txBox="1">
            <a:spLocks/>
          </p:cNvSpPr>
          <p:nvPr/>
        </p:nvSpPr>
        <p:spPr>
          <a:xfrm>
            <a:off x="529962" y="6310970"/>
            <a:ext cx="1582617" cy="365125"/>
          </a:xfrm>
          <a:prstGeom prst="rect">
            <a:avLst/>
          </a:prstGeom>
        </p:spPr>
        <p:txBody>
          <a:bodyPr/>
          <a:lstStyle>
            <a:defPPr>
              <a:defRPr lang="es-EC"/>
            </a:defPPr>
            <a:lvl1pPr marL="0" algn="ctr" defTabSz="914400" rtl="0" eaLnBrk="1" latinLnBrk="0" hangingPunct="1">
              <a:defRPr sz="1300" b="0" i="0" kern="1200">
                <a:solidFill>
                  <a:srgbClr val="638C1C"/>
                </a:solidFill>
                <a:latin typeface="Montserrat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dirty="0"/>
              <a:t>22 - mayo - 2024</a:t>
            </a:r>
          </a:p>
        </p:txBody>
      </p:sp>
      <p:pic>
        <p:nvPicPr>
          <p:cNvPr id="5" name="Imagen 4">
            <a:extLst>
              <a:ext uri="{FF2B5EF4-FFF2-40B4-BE49-F238E27FC236}">
                <a16:creationId xmlns:a16="http://schemas.microsoft.com/office/drawing/2014/main" id="{FDF5AAEE-2BD1-6AD1-FFCB-8712A8495A3C}"/>
              </a:ext>
            </a:extLst>
          </p:cNvPr>
          <p:cNvPicPr>
            <a:picLocks noChangeAspect="1"/>
          </p:cNvPicPr>
          <p:nvPr/>
        </p:nvPicPr>
        <p:blipFill>
          <a:blip r:embed="rId2"/>
          <a:stretch>
            <a:fillRect/>
          </a:stretch>
        </p:blipFill>
        <p:spPr>
          <a:xfrm>
            <a:off x="1275016" y="2767418"/>
            <a:ext cx="8677058" cy="2607911"/>
          </a:xfrm>
          <a:prstGeom prst="rect">
            <a:avLst/>
          </a:prstGeom>
        </p:spPr>
      </p:pic>
    </p:spTree>
    <p:extLst>
      <p:ext uri="{BB962C8B-B14F-4D97-AF65-F5344CB8AC3E}">
        <p14:creationId xmlns:p14="http://schemas.microsoft.com/office/powerpoint/2010/main" val="3370819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1130FD-9C61-E789-0D2B-AEE1A2FA5506}"/>
              </a:ext>
            </a:extLst>
          </p:cNvPr>
          <p:cNvSpPr>
            <a:spLocks noGrp="1"/>
          </p:cNvSpPr>
          <p:nvPr>
            <p:ph idx="1"/>
          </p:nvPr>
        </p:nvSpPr>
        <p:spPr>
          <a:xfrm>
            <a:off x="578136" y="1073888"/>
            <a:ext cx="11331097" cy="4805917"/>
          </a:xfrm>
        </p:spPr>
        <p:txBody>
          <a:bodyPr>
            <a:normAutofit fontScale="92500" lnSpcReduction="20000"/>
          </a:bodyPr>
          <a:lstStyle/>
          <a:p>
            <a:pPr marL="0" indent="0">
              <a:buNone/>
            </a:pPr>
            <a:endParaRPr lang="es-ES" sz="1800" b="0" i="0" u="none" strike="noStrike" baseline="0" dirty="0">
              <a:solidFill>
                <a:srgbClr val="000000"/>
              </a:solidFill>
              <a:latin typeface="Arial" panose="020B0604020202020204" pitchFamily="34" charset="0"/>
            </a:endParaRPr>
          </a:p>
          <a:p>
            <a:pPr marL="0" marR="0" lvl="0" indent="0" algn="l" rtl="0">
              <a:lnSpc>
                <a:spcPct val="100000"/>
              </a:lnSpc>
              <a:spcBef>
                <a:spcPts val="0"/>
              </a:spcBef>
              <a:spcAft>
                <a:spcPts val="0"/>
              </a:spcAft>
              <a:buNone/>
            </a:pPr>
            <a:r>
              <a:rPr lang="es-ES" sz="2400" b="1" i="1" dirty="0">
                <a:solidFill>
                  <a:srgbClr val="000000"/>
                </a:solidFill>
                <a:latin typeface="Arial"/>
                <a:cs typeface="Arial"/>
                <a:sym typeface="Arial"/>
              </a:rPr>
              <a:t>Salarios</a:t>
            </a:r>
          </a:p>
          <a:p>
            <a:pPr marL="0" indent="0" algn="l">
              <a:buNone/>
            </a:pPr>
            <a:endParaRPr lang="es-ES" sz="2400" dirty="0">
              <a:solidFill>
                <a:srgbClr val="000000"/>
              </a:solidFill>
              <a:latin typeface="Arial"/>
              <a:cs typeface="Arial"/>
              <a:sym typeface="Arial"/>
            </a:endParaRPr>
          </a:p>
          <a:p>
            <a:r>
              <a:rPr lang="es-ES" sz="2400" dirty="0">
                <a:solidFill>
                  <a:srgbClr val="000000"/>
                </a:solidFill>
                <a:latin typeface="Arial"/>
                <a:cs typeface="Arial"/>
                <a:sym typeface="Arial"/>
              </a:rPr>
              <a:t>En esta categoría se presupuesta el costo de los salarios y beneficios del staff contratado. El mismo tiene un aumento que refleja la contratación de un puesto de Director de comunicaciones y de los ajustes naturales de algunos rubros de beneficios como por ejemplo el seguro de salud. </a:t>
            </a:r>
          </a:p>
          <a:p>
            <a:pPr marL="0" marR="0" lvl="0" indent="0" algn="l" rtl="0">
              <a:lnSpc>
                <a:spcPct val="100000"/>
              </a:lnSpc>
              <a:spcBef>
                <a:spcPts val="0"/>
              </a:spcBef>
              <a:spcAft>
                <a:spcPts val="0"/>
              </a:spcAft>
              <a:buNone/>
            </a:pPr>
            <a:endParaRPr lang="es-ES" sz="2400" b="1" i="1" dirty="0">
              <a:solidFill>
                <a:srgbClr val="000000"/>
              </a:solidFill>
              <a:latin typeface="Arial"/>
              <a:cs typeface="Arial"/>
              <a:sym typeface="Arial"/>
            </a:endParaRPr>
          </a:p>
          <a:p>
            <a:pPr marL="0" marR="0" lvl="0" indent="0" algn="l" rtl="0">
              <a:lnSpc>
                <a:spcPct val="100000"/>
              </a:lnSpc>
              <a:spcBef>
                <a:spcPts val="0"/>
              </a:spcBef>
              <a:spcAft>
                <a:spcPts val="0"/>
              </a:spcAft>
              <a:buNone/>
            </a:pPr>
            <a:r>
              <a:rPr lang="es-ES" sz="2400" b="1" i="1" dirty="0">
                <a:solidFill>
                  <a:srgbClr val="000000"/>
                </a:solidFill>
                <a:latin typeface="Arial"/>
                <a:cs typeface="Arial"/>
                <a:sym typeface="Arial"/>
              </a:rPr>
              <a:t>Viajes</a:t>
            </a:r>
            <a:endParaRPr lang="es-ES" sz="1800" b="0" i="0" u="none" strike="noStrike" baseline="0" dirty="0">
              <a:solidFill>
                <a:srgbClr val="000000"/>
              </a:solidFill>
              <a:latin typeface="Arial" panose="020B0604020202020204" pitchFamily="34" charset="0"/>
            </a:endParaRPr>
          </a:p>
          <a:p>
            <a:r>
              <a:rPr lang="es-ES" sz="2400" dirty="0">
                <a:solidFill>
                  <a:srgbClr val="000000"/>
                </a:solidFill>
                <a:latin typeface="Arial"/>
                <a:cs typeface="Arial"/>
              </a:rPr>
              <a:t>El presupuesto de viajes para el año fiscal 2024/2025 incluye asistencia a las reuniones claves para la estrategia del IAI.</a:t>
            </a:r>
            <a:endParaRPr lang="es-ES" sz="2400" dirty="0">
              <a:solidFill>
                <a:srgbClr val="000000"/>
              </a:solidFill>
              <a:latin typeface="Arial"/>
              <a:cs typeface="Arial"/>
              <a:sym typeface="Arial"/>
            </a:endParaRPr>
          </a:p>
          <a:p>
            <a:pPr algn="l"/>
            <a:endParaRPr lang="es-ES" sz="2400" dirty="0">
              <a:solidFill>
                <a:srgbClr val="000000"/>
              </a:solidFill>
              <a:latin typeface="Arial"/>
              <a:cs typeface="Arial"/>
            </a:endParaRPr>
          </a:p>
          <a:p>
            <a:r>
              <a:rPr lang="es-ES" sz="2400" dirty="0">
                <a:solidFill>
                  <a:srgbClr val="000000"/>
                </a:solidFill>
                <a:latin typeface="Arial"/>
                <a:cs typeface="Arial"/>
              </a:rPr>
              <a:t>La Dirección Ejecutiva del IAI observa que para el año 2024-2025 los viajes aumentaron en concordancia con la estrategia del IAI. Un leve aumento en ese rubro se debe al incremento en el valor actual de los tickets y por un aumento de cantidad de viajes debido al incremento de actividades estratégicas proyectadas. </a:t>
            </a:r>
          </a:p>
          <a:p>
            <a:pPr marL="0" marR="0" lvl="0" indent="0" algn="l" rtl="0">
              <a:lnSpc>
                <a:spcPct val="100000"/>
              </a:lnSpc>
              <a:spcBef>
                <a:spcPts val="0"/>
              </a:spcBef>
              <a:spcAft>
                <a:spcPts val="0"/>
              </a:spcAft>
              <a:buNone/>
            </a:pPr>
            <a:endParaRPr lang="es-ES" sz="1000" dirty="0"/>
          </a:p>
          <a:p>
            <a:endParaRPr lang="en-EC" dirty="0"/>
          </a:p>
        </p:txBody>
      </p:sp>
      <p:sp>
        <p:nvSpPr>
          <p:cNvPr id="3" name="Title 2">
            <a:extLst>
              <a:ext uri="{FF2B5EF4-FFF2-40B4-BE49-F238E27FC236}">
                <a16:creationId xmlns:a16="http://schemas.microsoft.com/office/drawing/2014/main" id="{28D5FDB6-1EC2-CB6E-533E-47738F6043D4}"/>
              </a:ext>
            </a:extLst>
          </p:cNvPr>
          <p:cNvSpPr>
            <a:spLocks noGrp="1"/>
          </p:cNvSpPr>
          <p:nvPr>
            <p:ph type="title"/>
          </p:nvPr>
        </p:nvSpPr>
        <p:spPr>
          <a:xfrm>
            <a:off x="578136" y="279451"/>
            <a:ext cx="10515600" cy="1230371"/>
          </a:xfrm>
        </p:spPr>
        <p:txBody>
          <a:bodyPr>
            <a:normAutofit fontScale="90000"/>
          </a:bodyPr>
          <a:lstStyle/>
          <a:p>
            <a:r>
              <a:rPr lang="es-ES" sz="3600" b="1" i="0" u="none" strike="noStrike" cap="none" dirty="0">
                <a:latin typeface="Montserrat SemiBold"/>
                <a:ea typeface="Montserrat SemiBold"/>
                <a:cs typeface="Montserrat SemiBold"/>
                <a:sym typeface="Montserrat SemiBold"/>
              </a:rPr>
              <a:t>Presupuesto operativo AF 2024-2025</a:t>
            </a:r>
            <a:br>
              <a:rPr lang="es-ES" sz="1800" dirty="0"/>
            </a:br>
            <a:br>
              <a:rPr lang="es-ES" dirty="0"/>
            </a:br>
            <a:endParaRPr lang="en-EC" dirty="0"/>
          </a:p>
        </p:txBody>
      </p:sp>
      <p:sp>
        <p:nvSpPr>
          <p:cNvPr id="4" name="Marcador de fecha 3">
            <a:extLst>
              <a:ext uri="{FF2B5EF4-FFF2-40B4-BE49-F238E27FC236}">
                <a16:creationId xmlns:a16="http://schemas.microsoft.com/office/drawing/2014/main" id="{CB34FBF8-6A7B-7F42-4DB1-734F614A0F49}"/>
              </a:ext>
            </a:extLst>
          </p:cNvPr>
          <p:cNvSpPr txBox="1">
            <a:spLocks/>
          </p:cNvSpPr>
          <p:nvPr/>
        </p:nvSpPr>
        <p:spPr>
          <a:xfrm>
            <a:off x="529962" y="6310970"/>
            <a:ext cx="1582617" cy="365125"/>
          </a:xfrm>
          <a:prstGeom prst="rect">
            <a:avLst/>
          </a:prstGeom>
        </p:spPr>
        <p:txBody>
          <a:bodyPr/>
          <a:lstStyle>
            <a:defPPr>
              <a:defRPr lang="es-EC"/>
            </a:defPPr>
            <a:lvl1pPr marL="0" algn="ctr" defTabSz="914400" rtl="0" eaLnBrk="1" latinLnBrk="0" hangingPunct="1">
              <a:defRPr sz="1300" b="0" i="0" kern="1200">
                <a:solidFill>
                  <a:srgbClr val="638C1C"/>
                </a:solidFill>
                <a:latin typeface="Montserrat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dirty="0"/>
              <a:t>22 - mayo - 2024</a:t>
            </a:r>
          </a:p>
        </p:txBody>
      </p:sp>
    </p:spTree>
    <p:extLst>
      <p:ext uri="{BB962C8B-B14F-4D97-AF65-F5344CB8AC3E}">
        <p14:creationId xmlns:p14="http://schemas.microsoft.com/office/powerpoint/2010/main" val="711607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1130FD-9C61-E789-0D2B-AEE1A2FA5506}"/>
              </a:ext>
            </a:extLst>
          </p:cNvPr>
          <p:cNvSpPr>
            <a:spLocks noGrp="1"/>
          </p:cNvSpPr>
          <p:nvPr>
            <p:ph idx="1"/>
          </p:nvPr>
        </p:nvSpPr>
        <p:spPr>
          <a:xfrm>
            <a:off x="578136" y="1073888"/>
            <a:ext cx="11331097" cy="4805917"/>
          </a:xfrm>
        </p:spPr>
        <p:txBody>
          <a:bodyPr>
            <a:normAutofit/>
          </a:bodyPr>
          <a:lstStyle/>
          <a:p>
            <a:pPr marL="0" indent="0">
              <a:buNone/>
            </a:pPr>
            <a:endParaRPr lang="es-ES" sz="1800" b="0" i="0" u="none" strike="noStrike" baseline="0" dirty="0">
              <a:solidFill>
                <a:srgbClr val="000000"/>
              </a:solidFill>
              <a:latin typeface="Arial" panose="020B0604020202020204" pitchFamily="34" charset="0"/>
            </a:endParaRPr>
          </a:p>
          <a:p>
            <a:pPr marL="0" marR="0" lvl="0" indent="0" algn="l" rtl="0">
              <a:lnSpc>
                <a:spcPct val="100000"/>
              </a:lnSpc>
              <a:spcBef>
                <a:spcPts val="0"/>
              </a:spcBef>
              <a:spcAft>
                <a:spcPts val="0"/>
              </a:spcAft>
              <a:buNone/>
            </a:pPr>
            <a:r>
              <a:rPr lang="es-ES" sz="2200" b="1" i="1" u="none" strike="noStrike" cap="none" dirty="0">
                <a:solidFill>
                  <a:srgbClr val="000000"/>
                </a:solidFill>
                <a:latin typeface="Arial"/>
                <a:ea typeface="Arial"/>
                <a:cs typeface="Arial"/>
                <a:sym typeface="Arial"/>
              </a:rPr>
              <a:t>Costos operativos</a:t>
            </a:r>
            <a:endParaRPr lang="es-ES" sz="2200" dirty="0"/>
          </a:p>
          <a:p>
            <a:pPr marL="0" marR="0" lvl="0" indent="0" algn="l" rtl="0">
              <a:lnSpc>
                <a:spcPct val="100000"/>
              </a:lnSpc>
              <a:spcBef>
                <a:spcPts val="0"/>
              </a:spcBef>
              <a:spcAft>
                <a:spcPts val="0"/>
              </a:spcAft>
              <a:buNone/>
            </a:pPr>
            <a:endParaRPr lang="es-ES" sz="2200" b="1" i="1" u="none" strike="noStrike" cap="none" dirty="0">
              <a:solidFill>
                <a:srgbClr val="000000"/>
              </a:solidFill>
              <a:latin typeface="Arial"/>
              <a:ea typeface="Arial"/>
              <a:cs typeface="Arial"/>
              <a:sym typeface="Arial"/>
            </a:endParaRPr>
          </a:p>
          <a:p>
            <a:pPr algn="l"/>
            <a:r>
              <a:rPr lang="es-ES" sz="2200" dirty="0">
                <a:solidFill>
                  <a:srgbClr val="000000"/>
                </a:solidFill>
                <a:latin typeface="Arial"/>
                <a:cs typeface="Arial"/>
                <a:sym typeface="Arial"/>
              </a:rPr>
              <a:t>Los costos operativos disminuyen debido a la realización de </a:t>
            </a:r>
            <a:r>
              <a:rPr lang="es-ES" sz="2200" dirty="0">
                <a:solidFill>
                  <a:srgbClr val="000000"/>
                </a:solidFill>
                <a:latin typeface="Arial"/>
                <a:cs typeface="Arial"/>
              </a:rPr>
              <a:t> ajustes en los costos de TI para ajustarlo a la nueva sede del Instituto. </a:t>
            </a:r>
          </a:p>
          <a:p>
            <a:pPr marL="0" marR="0" lvl="0" indent="0">
              <a:spcAft>
                <a:spcPts val="0"/>
              </a:spcAft>
              <a:buNone/>
            </a:pPr>
            <a:endParaRPr lang="es-ES" sz="2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s-ES" sz="2200" b="1" i="1" u="none" strike="noStrike" cap="none" dirty="0">
                <a:solidFill>
                  <a:srgbClr val="000000"/>
                </a:solidFill>
                <a:latin typeface="Arial"/>
                <a:ea typeface="Arial"/>
                <a:cs typeface="Arial"/>
                <a:sym typeface="Arial"/>
              </a:rPr>
              <a:t>Difusión y extensión</a:t>
            </a:r>
            <a:endParaRPr lang="es-ES" sz="2200" dirty="0"/>
          </a:p>
          <a:p>
            <a:pPr algn="l"/>
            <a:endParaRPr lang="es-ES" sz="2200" dirty="0">
              <a:solidFill>
                <a:srgbClr val="000000"/>
              </a:solidFill>
              <a:latin typeface="Arial"/>
              <a:cs typeface="Arial"/>
            </a:endParaRPr>
          </a:p>
          <a:p>
            <a:r>
              <a:rPr lang="es-ES" sz="2200" dirty="0">
                <a:solidFill>
                  <a:srgbClr val="000000"/>
                </a:solidFill>
                <a:latin typeface="Arial"/>
                <a:cs typeface="Arial"/>
              </a:rPr>
              <a:t>Los costos de las actividades de extensión del IAI han aumentado en comparación con el año pasado, ya que la Dirección Ejecutiva junto con la Conferencia de las partes consideraron importante aumentar la visibilidad y por tanto ajustar el presupuesto para poder desarrollar los proyectos y actividades patrocinadas por el IAI. </a:t>
            </a:r>
          </a:p>
          <a:p>
            <a:pPr marL="0" marR="0" lvl="0" indent="0" algn="l" rtl="0">
              <a:lnSpc>
                <a:spcPct val="100000"/>
              </a:lnSpc>
              <a:spcBef>
                <a:spcPts val="0"/>
              </a:spcBef>
              <a:spcAft>
                <a:spcPts val="0"/>
              </a:spcAft>
              <a:buNone/>
            </a:pPr>
            <a:endParaRPr lang="es-ES" sz="1000" dirty="0"/>
          </a:p>
          <a:p>
            <a:endParaRPr lang="en-EC" dirty="0"/>
          </a:p>
        </p:txBody>
      </p:sp>
      <p:sp>
        <p:nvSpPr>
          <p:cNvPr id="3" name="Title 2">
            <a:extLst>
              <a:ext uri="{FF2B5EF4-FFF2-40B4-BE49-F238E27FC236}">
                <a16:creationId xmlns:a16="http://schemas.microsoft.com/office/drawing/2014/main" id="{28D5FDB6-1EC2-CB6E-533E-47738F6043D4}"/>
              </a:ext>
            </a:extLst>
          </p:cNvPr>
          <p:cNvSpPr>
            <a:spLocks noGrp="1"/>
          </p:cNvSpPr>
          <p:nvPr>
            <p:ph type="title"/>
          </p:nvPr>
        </p:nvSpPr>
        <p:spPr>
          <a:xfrm>
            <a:off x="578136" y="679971"/>
            <a:ext cx="10515600" cy="596448"/>
          </a:xfrm>
        </p:spPr>
        <p:txBody>
          <a:bodyPr>
            <a:noAutofit/>
          </a:bodyPr>
          <a:lstStyle/>
          <a:p>
            <a:r>
              <a:rPr lang="es-ES" sz="3200" b="1" i="0" u="none" strike="noStrike" cap="none" dirty="0">
                <a:latin typeface="Montserrat SemiBold"/>
                <a:ea typeface="Montserrat SemiBold"/>
                <a:cs typeface="Montserrat SemiBold"/>
                <a:sym typeface="Montserrat SemiBold"/>
              </a:rPr>
              <a:t>Presupuesto operativo AF 2024-2025</a:t>
            </a:r>
            <a:br>
              <a:rPr lang="es-ES" sz="1600" dirty="0"/>
            </a:br>
            <a:br>
              <a:rPr lang="es-ES" sz="2800" dirty="0"/>
            </a:br>
            <a:endParaRPr lang="en-EC" sz="2800" dirty="0"/>
          </a:p>
        </p:txBody>
      </p:sp>
      <p:sp>
        <p:nvSpPr>
          <p:cNvPr id="4" name="Marcador de fecha 3">
            <a:extLst>
              <a:ext uri="{FF2B5EF4-FFF2-40B4-BE49-F238E27FC236}">
                <a16:creationId xmlns:a16="http://schemas.microsoft.com/office/drawing/2014/main" id="{CB34FBF8-6A7B-7F42-4DB1-734F614A0F49}"/>
              </a:ext>
            </a:extLst>
          </p:cNvPr>
          <p:cNvSpPr txBox="1">
            <a:spLocks/>
          </p:cNvSpPr>
          <p:nvPr/>
        </p:nvSpPr>
        <p:spPr>
          <a:xfrm>
            <a:off x="529962" y="6310970"/>
            <a:ext cx="1582617" cy="365125"/>
          </a:xfrm>
          <a:prstGeom prst="rect">
            <a:avLst/>
          </a:prstGeom>
        </p:spPr>
        <p:txBody>
          <a:bodyPr/>
          <a:lstStyle>
            <a:defPPr>
              <a:defRPr lang="es-EC"/>
            </a:defPPr>
            <a:lvl1pPr marL="0" algn="ctr" defTabSz="914400" rtl="0" eaLnBrk="1" latinLnBrk="0" hangingPunct="1">
              <a:defRPr sz="1300" b="0" i="0" kern="1200">
                <a:solidFill>
                  <a:srgbClr val="638C1C"/>
                </a:solidFill>
                <a:latin typeface="Montserrat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dirty="0"/>
              <a:t>22 - mayo - 2024</a:t>
            </a:r>
          </a:p>
        </p:txBody>
      </p:sp>
    </p:spTree>
    <p:extLst>
      <p:ext uri="{BB962C8B-B14F-4D97-AF65-F5344CB8AC3E}">
        <p14:creationId xmlns:p14="http://schemas.microsoft.com/office/powerpoint/2010/main" val="383634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1130FD-9C61-E789-0D2B-AEE1A2FA5506}"/>
              </a:ext>
            </a:extLst>
          </p:cNvPr>
          <p:cNvSpPr>
            <a:spLocks noGrp="1"/>
          </p:cNvSpPr>
          <p:nvPr>
            <p:ph idx="1"/>
          </p:nvPr>
        </p:nvSpPr>
        <p:spPr>
          <a:xfrm>
            <a:off x="578136" y="1073888"/>
            <a:ext cx="11331097" cy="4805917"/>
          </a:xfrm>
        </p:spPr>
        <p:txBody>
          <a:bodyPr>
            <a:normAutofit/>
          </a:bodyPr>
          <a:lstStyle/>
          <a:p>
            <a:pPr marL="0" indent="0">
              <a:buNone/>
            </a:pPr>
            <a:endParaRPr lang="es-ES" sz="1800" b="0" i="0" u="none" strike="noStrike" baseline="0" dirty="0">
              <a:solidFill>
                <a:srgbClr val="000000"/>
              </a:solidFill>
              <a:latin typeface="Arial" panose="020B0604020202020204" pitchFamily="34" charset="0"/>
            </a:endParaRPr>
          </a:p>
          <a:p>
            <a:pPr marL="0" marR="0" lvl="0" indent="0" algn="l" rtl="0">
              <a:lnSpc>
                <a:spcPct val="100000"/>
              </a:lnSpc>
              <a:spcBef>
                <a:spcPts val="0"/>
              </a:spcBef>
              <a:spcAft>
                <a:spcPts val="0"/>
              </a:spcAft>
              <a:buNone/>
            </a:pPr>
            <a:endParaRPr lang="es-ES" sz="1000" dirty="0"/>
          </a:p>
          <a:p>
            <a:endParaRPr lang="en-EC" dirty="0"/>
          </a:p>
        </p:txBody>
      </p:sp>
      <p:sp>
        <p:nvSpPr>
          <p:cNvPr id="3" name="Title 2">
            <a:extLst>
              <a:ext uri="{FF2B5EF4-FFF2-40B4-BE49-F238E27FC236}">
                <a16:creationId xmlns:a16="http://schemas.microsoft.com/office/drawing/2014/main" id="{28D5FDB6-1EC2-CB6E-533E-47738F6043D4}"/>
              </a:ext>
            </a:extLst>
          </p:cNvPr>
          <p:cNvSpPr>
            <a:spLocks noGrp="1"/>
          </p:cNvSpPr>
          <p:nvPr>
            <p:ph type="title"/>
          </p:nvPr>
        </p:nvSpPr>
        <p:spPr>
          <a:xfrm>
            <a:off x="578135" y="74429"/>
            <a:ext cx="10788069" cy="1765004"/>
          </a:xfrm>
        </p:spPr>
        <p:txBody>
          <a:bodyPr>
            <a:normAutofit/>
          </a:bodyPr>
          <a:lstStyle/>
          <a:p>
            <a:r>
              <a:rPr lang="es-ES" sz="3200" b="1" i="0" u="none" strike="noStrike" cap="none" dirty="0">
                <a:latin typeface="Montserrat SemiBold"/>
                <a:ea typeface="Montserrat SemiBold"/>
                <a:cs typeface="Montserrat SemiBold"/>
                <a:sym typeface="Montserrat SemiBold"/>
              </a:rPr>
              <a:t>La solicitud preliminar de los presupuestos operativos para los años fiscales 2025- 2027</a:t>
            </a:r>
            <a:br>
              <a:rPr lang="es-ES" sz="1600" dirty="0"/>
            </a:br>
            <a:br>
              <a:rPr lang="es-ES" sz="2400" dirty="0"/>
            </a:br>
            <a:endParaRPr lang="en-EC" sz="2400" dirty="0"/>
          </a:p>
        </p:txBody>
      </p:sp>
      <p:sp>
        <p:nvSpPr>
          <p:cNvPr id="4" name="Marcador de fecha 3">
            <a:extLst>
              <a:ext uri="{FF2B5EF4-FFF2-40B4-BE49-F238E27FC236}">
                <a16:creationId xmlns:a16="http://schemas.microsoft.com/office/drawing/2014/main" id="{CB34FBF8-6A7B-7F42-4DB1-734F614A0F49}"/>
              </a:ext>
            </a:extLst>
          </p:cNvPr>
          <p:cNvSpPr txBox="1">
            <a:spLocks/>
          </p:cNvSpPr>
          <p:nvPr/>
        </p:nvSpPr>
        <p:spPr>
          <a:xfrm>
            <a:off x="529962" y="6310970"/>
            <a:ext cx="1582617" cy="365125"/>
          </a:xfrm>
          <a:prstGeom prst="rect">
            <a:avLst/>
          </a:prstGeom>
        </p:spPr>
        <p:txBody>
          <a:bodyPr/>
          <a:lstStyle>
            <a:defPPr>
              <a:defRPr lang="es-EC"/>
            </a:defPPr>
            <a:lvl1pPr marL="0" algn="ctr" defTabSz="914400" rtl="0" eaLnBrk="1" latinLnBrk="0" hangingPunct="1">
              <a:defRPr sz="1300" b="0" i="0" kern="1200">
                <a:solidFill>
                  <a:srgbClr val="638C1C"/>
                </a:solidFill>
                <a:latin typeface="Montserrat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dirty="0"/>
              <a:t>22 - mayo - 2024</a:t>
            </a:r>
          </a:p>
        </p:txBody>
      </p:sp>
      <p:pic>
        <p:nvPicPr>
          <p:cNvPr id="5" name="Imagen 4">
            <a:extLst>
              <a:ext uri="{FF2B5EF4-FFF2-40B4-BE49-F238E27FC236}">
                <a16:creationId xmlns:a16="http://schemas.microsoft.com/office/drawing/2014/main" id="{6C958786-B2AE-3C1E-6087-779B318DB579}"/>
              </a:ext>
            </a:extLst>
          </p:cNvPr>
          <p:cNvPicPr>
            <a:picLocks noChangeAspect="1"/>
          </p:cNvPicPr>
          <p:nvPr/>
        </p:nvPicPr>
        <p:blipFill>
          <a:blip r:embed="rId2"/>
          <a:stretch>
            <a:fillRect/>
          </a:stretch>
        </p:blipFill>
        <p:spPr>
          <a:xfrm>
            <a:off x="1446028" y="2126512"/>
            <a:ext cx="8665535" cy="2785730"/>
          </a:xfrm>
          <a:prstGeom prst="rect">
            <a:avLst/>
          </a:prstGeom>
        </p:spPr>
      </p:pic>
    </p:spTree>
    <p:extLst>
      <p:ext uri="{BB962C8B-B14F-4D97-AF65-F5344CB8AC3E}">
        <p14:creationId xmlns:p14="http://schemas.microsoft.com/office/powerpoint/2010/main" val="1137594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1130FD-9C61-E789-0D2B-AEE1A2FA5506}"/>
              </a:ext>
            </a:extLst>
          </p:cNvPr>
          <p:cNvSpPr>
            <a:spLocks noGrp="1"/>
          </p:cNvSpPr>
          <p:nvPr>
            <p:ph idx="1"/>
          </p:nvPr>
        </p:nvSpPr>
        <p:spPr>
          <a:xfrm>
            <a:off x="578136" y="1275906"/>
            <a:ext cx="11331097" cy="4603900"/>
          </a:xfrm>
        </p:spPr>
        <p:txBody>
          <a:bodyPr>
            <a:normAutofit/>
          </a:bodyPr>
          <a:lstStyle/>
          <a:p>
            <a:pPr marL="0" indent="0">
              <a:buNone/>
            </a:pPr>
            <a:endParaRPr lang="es-ES" sz="1800" b="0" i="0" u="none" strike="noStrike" baseline="0" dirty="0">
              <a:solidFill>
                <a:srgbClr val="000000"/>
              </a:solidFill>
              <a:latin typeface="Arial" panose="020B0604020202020204" pitchFamily="34" charset="0"/>
            </a:endParaRPr>
          </a:p>
          <a:p>
            <a:pPr algn="l"/>
            <a:endParaRPr lang="es-ES" sz="2400" dirty="0">
              <a:solidFill>
                <a:srgbClr val="000000"/>
              </a:solidFill>
              <a:latin typeface="Arial"/>
              <a:cs typeface="Arial"/>
            </a:endParaRPr>
          </a:p>
          <a:p>
            <a:r>
              <a:rPr lang="es-ES" sz="2200" dirty="0">
                <a:solidFill>
                  <a:srgbClr val="000000"/>
                </a:solidFill>
                <a:latin typeface="Arial"/>
                <a:cs typeface="Arial"/>
              </a:rPr>
              <a:t>En esta propuesta, las contribuciones de los países se incrementan un 20% respecto de 2023-2024, y un 5% en los años subsiguientes. </a:t>
            </a:r>
          </a:p>
          <a:p>
            <a:pPr marL="0" marR="0" lvl="0" indent="0" algn="l" rtl="0">
              <a:lnSpc>
                <a:spcPct val="100000"/>
              </a:lnSpc>
              <a:spcBef>
                <a:spcPts val="0"/>
              </a:spcBef>
              <a:spcAft>
                <a:spcPts val="0"/>
              </a:spcAft>
              <a:buNone/>
            </a:pPr>
            <a:endParaRPr lang="es-ES" sz="2200" b="1" i="1" u="none" strike="noStrike" cap="none" dirty="0">
              <a:solidFill>
                <a:srgbClr val="000000"/>
              </a:solidFill>
              <a:latin typeface="Arial"/>
              <a:ea typeface="Arial"/>
              <a:cs typeface="Arial"/>
              <a:sym typeface="Arial"/>
            </a:endParaRPr>
          </a:p>
          <a:p>
            <a:pPr algn="l"/>
            <a:endParaRPr lang="es-ES" sz="2200" b="0" i="0" u="none" strike="noStrike" baseline="0" dirty="0">
              <a:solidFill>
                <a:srgbClr val="000000"/>
              </a:solidFill>
              <a:latin typeface="Arial" panose="020B0604020202020204" pitchFamily="34" charset="0"/>
            </a:endParaRPr>
          </a:p>
          <a:p>
            <a:r>
              <a:rPr lang="es-ES" sz="2200" dirty="0">
                <a:solidFill>
                  <a:srgbClr val="000000"/>
                </a:solidFill>
                <a:latin typeface="Arial"/>
                <a:cs typeface="Arial"/>
              </a:rPr>
              <a:t>Para el año fiscal 2024-2025, la Dirección Ejecutiva propone incrementar el nivel de las contribuciones respecto del año fiscal anterior, se invita a las Partes, en particular a considerar el documento que fue preparado por la Dirección Ejecutiva del IAI en nombre del grupo de trabajo financiero. </a:t>
            </a:r>
          </a:p>
          <a:p>
            <a:pPr marL="0" marR="0" lvl="0" indent="0">
              <a:spcAft>
                <a:spcPts val="0"/>
              </a:spcAft>
              <a:buNone/>
            </a:pPr>
            <a:endParaRPr lang="es-ES" sz="2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lang="es-ES" sz="1000" dirty="0"/>
          </a:p>
          <a:p>
            <a:endParaRPr lang="en-EC" dirty="0"/>
          </a:p>
        </p:txBody>
      </p:sp>
      <p:sp>
        <p:nvSpPr>
          <p:cNvPr id="3" name="Title 2">
            <a:extLst>
              <a:ext uri="{FF2B5EF4-FFF2-40B4-BE49-F238E27FC236}">
                <a16:creationId xmlns:a16="http://schemas.microsoft.com/office/drawing/2014/main" id="{28D5FDB6-1EC2-CB6E-533E-47738F6043D4}"/>
              </a:ext>
            </a:extLst>
          </p:cNvPr>
          <p:cNvSpPr>
            <a:spLocks noGrp="1"/>
          </p:cNvSpPr>
          <p:nvPr>
            <p:ph type="title"/>
          </p:nvPr>
        </p:nvSpPr>
        <p:spPr>
          <a:xfrm>
            <a:off x="578136" y="1275906"/>
            <a:ext cx="10515600" cy="233915"/>
          </a:xfrm>
        </p:spPr>
        <p:txBody>
          <a:bodyPr>
            <a:normAutofit fontScale="90000"/>
          </a:bodyPr>
          <a:lstStyle/>
          <a:p>
            <a:r>
              <a:rPr lang="es-ES" sz="3600" b="1" i="0" u="none" strike="noStrike" cap="none" dirty="0">
                <a:latin typeface="Montserrat SemiBold"/>
                <a:ea typeface="Montserrat SemiBold"/>
                <a:cs typeface="Montserrat SemiBold"/>
                <a:sym typeface="Montserrat SemiBold"/>
              </a:rPr>
              <a:t>Contribuciones de las Partes al presupuesto operativo</a:t>
            </a:r>
            <a:br>
              <a:rPr lang="es-ES" sz="1400" b="1" i="0" u="none" strike="noStrike" cap="none" dirty="0">
                <a:latin typeface="Montserrat SemiBold"/>
                <a:ea typeface="Montserrat SemiBold"/>
                <a:cs typeface="Montserrat SemiBold"/>
                <a:sym typeface="Montserrat SemiBold"/>
              </a:rPr>
            </a:br>
            <a:br>
              <a:rPr lang="es-ES" sz="1800" dirty="0"/>
            </a:br>
            <a:br>
              <a:rPr lang="es-ES" dirty="0"/>
            </a:br>
            <a:endParaRPr lang="en-EC" dirty="0"/>
          </a:p>
        </p:txBody>
      </p:sp>
      <p:sp>
        <p:nvSpPr>
          <p:cNvPr id="4" name="Marcador de fecha 3">
            <a:extLst>
              <a:ext uri="{FF2B5EF4-FFF2-40B4-BE49-F238E27FC236}">
                <a16:creationId xmlns:a16="http://schemas.microsoft.com/office/drawing/2014/main" id="{CB34FBF8-6A7B-7F42-4DB1-734F614A0F49}"/>
              </a:ext>
            </a:extLst>
          </p:cNvPr>
          <p:cNvSpPr txBox="1">
            <a:spLocks/>
          </p:cNvSpPr>
          <p:nvPr/>
        </p:nvSpPr>
        <p:spPr>
          <a:xfrm>
            <a:off x="529962" y="6310970"/>
            <a:ext cx="1582617" cy="365125"/>
          </a:xfrm>
          <a:prstGeom prst="rect">
            <a:avLst/>
          </a:prstGeom>
        </p:spPr>
        <p:txBody>
          <a:bodyPr/>
          <a:lstStyle>
            <a:defPPr>
              <a:defRPr lang="es-EC"/>
            </a:defPPr>
            <a:lvl1pPr marL="0" algn="ctr" defTabSz="914400" rtl="0" eaLnBrk="1" latinLnBrk="0" hangingPunct="1">
              <a:defRPr sz="1300" b="0" i="0" kern="1200">
                <a:solidFill>
                  <a:srgbClr val="638C1C"/>
                </a:solidFill>
                <a:latin typeface="Montserrat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dirty="0"/>
              <a:t>22 - mayo - 2024</a:t>
            </a:r>
          </a:p>
        </p:txBody>
      </p:sp>
    </p:spTree>
    <p:extLst>
      <p:ext uri="{BB962C8B-B14F-4D97-AF65-F5344CB8AC3E}">
        <p14:creationId xmlns:p14="http://schemas.microsoft.com/office/powerpoint/2010/main" val="2848209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1130FD-9C61-E789-0D2B-AEE1A2FA5506}"/>
              </a:ext>
            </a:extLst>
          </p:cNvPr>
          <p:cNvSpPr>
            <a:spLocks noGrp="1"/>
          </p:cNvSpPr>
          <p:nvPr>
            <p:ph idx="1"/>
          </p:nvPr>
        </p:nvSpPr>
        <p:spPr>
          <a:xfrm>
            <a:off x="578136" y="712382"/>
            <a:ext cx="11331097" cy="5167424"/>
          </a:xfrm>
        </p:spPr>
        <p:txBody>
          <a:bodyPr>
            <a:normAutofit/>
          </a:bodyPr>
          <a:lstStyle/>
          <a:p>
            <a:pPr marL="0" indent="0">
              <a:buNone/>
            </a:pPr>
            <a:endParaRPr lang="es-ES" sz="1800" b="0" i="0" u="none" strike="noStrike" baseline="0" dirty="0">
              <a:solidFill>
                <a:srgbClr val="000000"/>
              </a:solidFill>
              <a:latin typeface="Arial" panose="020B0604020202020204" pitchFamily="34" charset="0"/>
            </a:endParaRPr>
          </a:p>
          <a:p>
            <a:pPr algn="l"/>
            <a:endParaRPr lang="es-ES" sz="2400" dirty="0">
              <a:solidFill>
                <a:srgbClr val="000000"/>
              </a:solidFill>
              <a:latin typeface="Arial"/>
              <a:cs typeface="Arial"/>
            </a:endParaRPr>
          </a:p>
          <a:p>
            <a:pPr marL="0" marR="0" lvl="0" indent="0">
              <a:spcAft>
                <a:spcPts val="0"/>
              </a:spcAft>
              <a:buNone/>
            </a:pPr>
            <a:endParaRPr lang="es-ES" sz="2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lang="es-ES" sz="1000" dirty="0"/>
          </a:p>
          <a:p>
            <a:endParaRPr lang="en-EC" dirty="0"/>
          </a:p>
        </p:txBody>
      </p:sp>
      <p:sp>
        <p:nvSpPr>
          <p:cNvPr id="3" name="Title 2">
            <a:extLst>
              <a:ext uri="{FF2B5EF4-FFF2-40B4-BE49-F238E27FC236}">
                <a16:creationId xmlns:a16="http://schemas.microsoft.com/office/drawing/2014/main" id="{28D5FDB6-1EC2-CB6E-533E-47738F6043D4}"/>
              </a:ext>
            </a:extLst>
          </p:cNvPr>
          <p:cNvSpPr>
            <a:spLocks noGrp="1"/>
          </p:cNvSpPr>
          <p:nvPr>
            <p:ph type="title"/>
          </p:nvPr>
        </p:nvSpPr>
        <p:spPr>
          <a:xfrm>
            <a:off x="578136" y="547030"/>
            <a:ext cx="11035728" cy="962792"/>
          </a:xfrm>
        </p:spPr>
        <p:txBody>
          <a:bodyPr>
            <a:normAutofit fontScale="90000"/>
          </a:bodyPr>
          <a:lstStyle/>
          <a:p>
            <a:r>
              <a:rPr lang="es-ES" sz="3600" b="1" i="0" u="none" strike="noStrike" cap="none" dirty="0">
                <a:latin typeface="Montserrat SemiBold"/>
                <a:ea typeface="Montserrat SemiBold"/>
                <a:cs typeface="Montserrat SemiBold"/>
                <a:sym typeface="Montserrat SemiBold"/>
              </a:rPr>
              <a:t>Contribuciones de las Partes al presupuesto operativo</a:t>
            </a:r>
            <a:br>
              <a:rPr lang="es-ES" sz="1400" b="1" i="0" u="none" strike="noStrike" cap="none" dirty="0">
                <a:latin typeface="Montserrat SemiBold"/>
                <a:ea typeface="Montserrat SemiBold"/>
                <a:cs typeface="Montserrat SemiBold"/>
                <a:sym typeface="Montserrat SemiBold"/>
              </a:rPr>
            </a:br>
            <a:br>
              <a:rPr lang="es-ES" sz="1800" dirty="0"/>
            </a:br>
            <a:br>
              <a:rPr lang="es-ES" dirty="0"/>
            </a:br>
            <a:endParaRPr lang="en-EC" dirty="0"/>
          </a:p>
        </p:txBody>
      </p:sp>
      <p:sp>
        <p:nvSpPr>
          <p:cNvPr id="4" name="Marcador de fecha 3">
            <a:extLst>
              <a:ext uri="{FF2B5EF4-FFF2-40B4-BE49-F238E27FC236}">
                <a16:creationId xmlns:a16="http://schemas.microsoft.com/office/drawing/2014/main" id="{CB34FBF8-6A7B-7F42-4DB1-734F614A0F49}"/>
              </a:ext>
            </a:extLst>
          </p:cNvPr>
          <p:cNvSpPr txBox="1">
            <a:spLocks/>
          </p:cNvSpPr>
          <p:nvPr/>
        </p:nvSpPr>
        <p:spPr>
          <a:xfrm>
            <a:off x="529962" y="6310970"/>
            <a:ext cx="1582617" cy="365125"/>
          </a:xfrm>
          <a:prstGeom prst="rect">
            <a:avLst/>
          </a:prstGeom>
        </p:spPr>
        <p:txBody>
          <a:bodyPr/>
          <a:lstStyle>
            <a:defPPr>
              <a:defRPr lang="es-EC"/>
            </a:defPPr>
            <a:lvl1pPr marL="0" algn="ctr" defTabSz="914400" rtl="0" eaLnBrk="1" latinLnBrk="0" hangingPunct="1">
              <a:defRPr sz="1300" b="0" i="0" kern="1200">
                <a:solidFill>
                  <a:srgbClr val="638C1C"/>
                </a:solidFill>
                <a:latin typeface="Montserrat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dirty="0"/>
              <a:t>22 - mayo - 2024</a:t>
            </a:r>
          </a:p>
        </p:txBody>
      </p:sp>
      <p:pic>
        <p:nvPicPr>
          <p:cNvPr id="6" name="Imagen 5">
            <a:extLst>
              <a:ext uri="{FF2B5EF4-FFF2-40B4-BE49-F238E27FC236}">
                <a16:creationId xmlns:a16="http://schemas.microsoft.com/office/drawing/2014/main" id="{C432C57B-9113-7FD7-5300-34BC85A10E4C}"/>
              </a:ext>
            </a:extLst>
          </p:cNvPr>
          <p:cNvPicPr>
            <a:picLocks noChangeAspect="1"/>
          </p:cNvPicPr>
          <p:nvPr/>
        </p:nvPicPr>
        <p:blipFill>
          <a:blip r:embed="rId2"/>
          <a:stretch>
            <a:fillRect/>
          </a:stretch>
        </p:blipFill>
        <p:spPr>
          <a:xfrm>
            <a:off x="1597592" y="1201479"/>
            <a:ext cx="8788248" cy="4678327"/>
          </a:xfrm>
          <a:prstGeom prst="rect">
            <a:avLst/>
          </a:prstGeom>
        </p:spPr>
      </p:pic>
    </p:spTree>
    <p:extLst>
      <p:ext uri="{BB962C8B-B14F-4D97-AF65-F5344CB8AC3E}">
        <p14:creationId xmlns:p14="http://schemas.microsoft.com/office/powerpoint/2010/main" val="3391078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1130FD-9C61-E789-0D2B-AEE1A2FA5506}"/>
              </a:ext>
            </a:extLst>
          </p:cNvPr>
          <p:cNvSpPr>
            <a:spLocks noGrp="1"/>
          </p:cNvSpPr>
          <p:nvPr>
            <p:ph idx="1"/>
          </p:nvPr>
        </p:nvSpPr>
        <p:spPr>
          <a:xfrm>
            <a:off x="578136" y="1180214"/>
            <a:ext cx="11331097" cy="4699592"/>
          </a:xfrm>
        </p:spPr>
        <p:txBody>
          <a:bodyPr>
            <a:normAutofit/>
          </a:bodyPr>
          <a:lstStyle/>
          <a:p>
            <a:pPr marL="0" indent="0">
              <a:buNone/>
            </a:pPr>
            <a:endParaRPr lang="es-ES" sz="1800" b="0" i="0" u="none" strike="noStrike" baseline="0" dirty="0">
              <a:solidFill>
                <a:srgbClr val="000000"/>
              </a:solidFill>
              <a:latin typeface="Arial" panose="020B0604020202020204" pitchFamily="34" charset="0"/>
            </a:endParaRPr>
          </a:p>
          <a:p>
            <a:pPr marL="0" indent="0">
              <a:buNone/>
            </a:pPr>
            <a:r>
              <a:rPr lang="es-ES" sz="2200" b="1" i="1" dirty="0">
                <a:solidFill>
                  <a:srgbClr val="000000"/>
                </a:solidFill>
                <a:latin typeface="Arial"/>
                <a:cs typeface="Arial"/>
              </a:rPr>
              <a:t> </a:t>
            </a:r>
            <a:endParaRPr lang="es-ES" sz="1800" b="0" i="0" u="none" strike="noStrike" baseline="0" dirty="0">
              <a:solidFill>
                <a:srgbClr val="000000"/>
              </a:solidFill>
              <a:latin typeface="Arial" panose="020B0604020202020204" pitchFamily="34" charset="0"/>
            </a:endParaRPr>
          </a:p>
          <a:p>
            <a:pPr marL="0" indent="0" algn="l">
              <a:buNone/>
            </a:pPr>
            <a:endParaRPr lang="es-ES" sz="1800" b="0" i="0" u="none" strike="noStrike" baseline="0" dirty="0">
              <a:solidFill>
                <a:srgbClr val="000000"/>
              </a:solidFill>
              <a:latin typeface="Arial" panose="020B0604020202020204" pitchFamily="34" charset="0"/>
            </a:endParaRPr>
          </a:p>
          <a:p>
            <a:r>
              <a:rPr lang="es-ES" sz="1800" b="0" i="0" u="none" strike="noStrike" baseline="0" dirty="0">
                <a:solidFill>
                  <a:srgbClr val="000000"/>
                </a:solidFill>
                <a:latin typeface="Arial" panose="020B0604020202020204" pitchFamily="34" charset="0"/>
              </a:rPr>
              <a:t>Se invita a la Conferencia de las Partes a considerar la adopción de las decisiones provisionales incluidas en el Anexo al presente documento. </a:t>
            </a:r>
          </a:p>
          <a:p>
            <a:pPr marL="0" marR="0" lvl="0" indent="0">
              <a:spcAft>
                <a:spcPts val="0"/>
              </a:spcAft>
              <a:buNone/>
            </a:pPr>
            <a:endParaRPr lang="es-ES" sz="2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lang="es-ES" sz="1000" dirty="0"/>
          </a:p>
          <a:p>
            <a:endParaRPr lang="en-EC" dirty="0"/>
          </a:p>
        </p:txBody>
      </p:sp>
      <p:sp>
        <p:nvSpPr>
          <p:cNvPr id="3" name="Title 2">
            <a:extLst>
              <a:ext uri="{FF2B5EF4-FFF2-40B4-BE49-F238E27FC236}">
                <a16:creationId xmlns:a16="http://schemas.microsoft.com/office/drawing/2014/main" id="{28D5FDB6-1EC2-CB6E-533E-47738F6043D4}"/>
              </a:ext>
            </a:extLst>
          </p:cNvPr>
          <p:cNvSpPr>
            <a:spLocks noGrp="1"/>
          </p:cNvSpPr>
          <p:nvPr>
            <p:ph type="title"/>
          </p:nvPr>
        </p:nvSpPr>
        <p:spPr>
          <a:xfrm>
            <a:off x="578136" y="279451"/>
            <a:ext cx="10515600" cy="1230371"/>
          </a:xfrm>
        </p:spPr>
        <p:txBody>
          <a:bodyPr>
            <a:normAutofit fontScale="90000"/>
          </a:bodyPr>
          <a:lstStyle/>
          <a:p>
            <a:br>
              <a:rPr lang="es-ES" sz="3600" dirty="0">
                <a:solidFill>
                  <a:srgbClr val="009691"/>
                </a:solidFill>
                <a:latin typeface="Montserrat SemiBold"/>
                <a:sym typeface="Montserrat SemiBold"/>
              </a:rPr>
            </a:br>
            <a:r>
              <a:rPr lang="es-ES" sz="3600" dirty="0">
                <a:latin typeface="Montserrat SemiBold"/>
              </a:rPr>
              <a:t>Recomendación</a:t>
            </a:r>
            <a:r>
              <a:rPr lang="es-ES" sz="3600" dirty="0">
                <a:solidFill>
                  <a:srgbClr val="009691"/>
                </a:solidFill>
                <a:latin typeface="Montserrat SemiBold"/>
              </a:rPr>
              <a:t> </a:t>
            </a:r>
            <a:br>
              <a:rPr lang="es-ES" sz="1800" b="1" i="1" dirty="0">
                <a:solidFill>
                  <a:srgbClr val="000000"/>
                </a:solidFill>
                <a:latin typeface="Arial"/>
                <a:cs typeface="Arial"/>
                <a:sym typeface="Arial"/>
              </a:rPr>
            </a:br>
            <a:br>
              <a:rPr lang="es-ES" sz="1800" dirty="0"/>
            </a:br>
            <a:br>
              <a:rPr lang="es-ES" dirty="0"/>
            </a:br>
            <a:endParaRPr lang="en-EC" dirty="0"/>
          </a:p>
        </p:txBody>
      </p:sp>
      <p:sp>
        <p:nvSpPr>
          <p:cNvPr id="4" name="Marcador de fecha 3">
            <a:extLst>
              <a:ext uri="{FF2B5EF4-FFF2-40B4-BE49-F238E27FC236}">
                <a16:creationId xmlns:a16="http://schemas.microsoft.com/office/drawing/2014/main" id="{CB34FBF8-6A7B-7F42-4DB1-734F614A0F49}"/>
              </a:ext>
            </a:extLst>
          </p:cNvPr>
          <p:cNvSpPr txBox="1">
            <a:spLocks/>
          </p:cNvSpPr>
          <p:nvPr/>
        </p:nvSpPr>
        <p:spPr>
          <a:xfrm>
            <a:off x="529962" y="6310970"/>
            <a:ext cx="1582617" cy="365125"/>
          </a:xfrm>
          <a:prstGeom prst="rect">
            <a:avLst/>
          </a:prstGeom>
        </p:spPr>
        <p:txBody>
          <a:bodyPr/>
          <a:lstStyle>
            <a:defPPr>
              <a:defRPr lang="es-EC"/>
            </a:defPPr>
            <a:lvl1pPr marL="0" algn="ctr" defTabSz="914400" rtl="0" eaLnBrk="1" latinLnBrk="0" hangingPunct="1">
              <a:defRPr sz="1300" b="0" i="0" kern="1200">
                <a:solidFill>
                  <a:srgbClr val="638C1C"/>
                </a:solidFill>
                <a:latin typeface="Montserrat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dirty="0"/>
              <a:t>22 - mayo - 2024</a:t>
            </a:r>
          </a:p>
        </p:txBody>
      </p:sp>
    </p:spTree>
    <p:extLst>
      <p:ext uri="{BB962C8B-B14F-4D97-AF65-F5344CB8AC3E}">
        <p14:creationId xmlns:p14="http://schemas.microsoft.com/office/powerpoint/2010/main" val="421381948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686</TotalTime>
  <Words>462</Words>
  <Application>Microsoft Office PowerPoint</Application>
  <PresentationFormat>Panorámica</PresentationFormat>
  <Paragraphs>54</Paragraphs>
  <Slides>9</Slides>
  <Notes>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9</vt:i4>
      </vt:variant>
    </vt:vector>
  </HeadingPairs>
  <TitlesOfParts>
    <vt:vector size="16" baseType="lpstr">
      <vt:lpstr>Arial</vt:lpstr>
      <vt:lpstr>Calibri</vt:lpstr>
      <vt:lpstr>Calibri Light</vt:lpstr>
      <vt:lpstr>Montserrat</vt:lpstr>
      <vt:lpstr>Montserrat Medium</vt:lpstr>
      <vt:lpstr>Montserrat SemiBold</vt:lpstr>
      <vt:lpstr>Tema de Office</vt:lpstr>
      <vt:lpstr>Presentación de PowerPoint</vt:lpstr>
      <vt:lpstr>Presentación de PowerPoint</vt:lpstr>
      <vt:lpstr>Presupuesto operativo y contribuciones de los países para AF 2024-2025 </vt:lpstr>
      <vt:lpstr>Presupuesto operativo AF 2024-2025  </vt:lpstr>
      <vt:lpstr>Presupuesto operativo AF 2024-2025  </vt:lpstr>
      <vt:lpstr>La solicitud preliminar de los presupuestos operativos para los años fiscales 2025- 2027  </vt:lpstr>
      <vt:lpstr>Contribuciones de las Partes al presupuesto operativo   </vt:lpstr>
      <vt:lpstr>Contribuciones de las Partes al presupuesto operativo   </vt:lpstr>
      <vt:lpstr> Recomendación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Patricia Puertas</cp:lastModifiedBy>
  <cp:revision>16</cp:revision>
  <dcterms:created xsi:type="dcterms:W3CDTF">2023-05-18T13:53:45Z</dcterms:created>
  <dcterms:modified xsi:type="dcterms:W3CDTF">2024-05-15T19:59:27Z</dcterms:modified>
</cp:coreProperties>
</file>