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8"/>
  </p:notesMasterIdLst>
  <p:sldIdLst>
    <p:sldId id="258" r:id="rId3"/>
    <p:sldId id="257" r:id="rId4"/>
    <p:sldId id="333" r:id="rId5"/>
    <p:sldId id="260" r:id="rId6"/>
    <p:sldId id="337" r:id="rId7"/>
    <p:sldId id="3513" r:id="rId8"/>
    <p:sldId id="261" r:id="rId9"/>
    <p:sldId id="262" r:id="rId10"/>
    <p:sldId id="263" r:id="rId11"/>
    <p:sldId id="264" r:id="rId12"/>
    <p:sldId id="3516" r:id="rId13"/>
    <p:sldId id="3500" r:id="rId14"/>
    <p:sldId id="3518" r:id="rId15"/>
    <p:sldId id="3519" r:id="rId16"/>
    <p:sldId id="3515" r:id="rId17"/>
    <p:sldId id="3503" r:id="rId18"/>
    <p:sldId id="279" r:id="rId19"/>
    <p:sldId id="3527" r:id="rId20"/>
    <p:sldId id="3528" r:id="rId21"/>
    <p:sldId id="3529" r:id="rId22"/>
    <p:sldId id="3530" r:id="rId23"/>
    <p:sldId id="3526" r:id="rId24"/>
    <p:sldId id="3525" r:id="rId25"/>
    <p:sldId id="3531" r:id="rId26"/>
    <p:sldId id="3532" r:id="rId27"/>
  </p:sldIdLst>
  <p:sldSz cx="18288000" cy="10287000"/>
  <p:notesSz cx="6858000" cy="9144000"/>
  <p:embeddedFontLst>
    <p:embeddedFont>
      <p:font typeface="Franklin Gothic Book" panose="020B0503020102020204" pitchFamily="34" charset="0"/>
      <p:regular r:id="rId29"/>
      <p:italic r:id="rId30"/>
    </p:embeddedFont>
    <p:embeddedFont>
      <p:font typeface="Montserrat Medium" panose="020F0502020204030204" pitchFamily="34" charset="0"/>
      <p:regular r:id="rId31"/>
      <p:italic r:id="rId32"/>
    </p:embeddedFont>
    <p:embeddedFont>
      <p:font typeface="Oswald" pitchFamily="2" charset="77"/>
      <p:regular r:id="rId33"/>
      <p:bold r:id="rId34"/>
    </p:embeddedFont>
    <p:embeddedFont>
      <p:font typeface="Raleway" pitchFamily="2" charset="77"/>
      <p:regular r:id="rId35"/>
      <p:bold r:id="rId36"/>
      <p:italic r:id="rId37"/>
      <p:boldItalic r:id="rId38"/>
    </p:embeddedFont>
    <p:embeddedFont>
      <p:font typeface="Raleway SemiBold" panose="020F0502020204030204" pitchFamily="34" charset="0"/>
      <p:regular r:id="rId39"/>
      <p:bold r:id="rId40"/>
      <p:italic r:id="rId41"/>
      <p:boldItalic r:id="rId42"/>
    </p:embeddedFont>
    <p:embeddedFont>
      <p:font typeface="Roboto" panose="02000000000000000000" pitchFamily="2" charset="0"/>
      <p:regular r:id="rId43"/>
      <p:bold r:id="rId44"/>
      <p:italic r:id="rId45"/>
      <p:boldItalic r:id="rId46"/>
    </p:embeddedFont>
    <p:embeddedFont>
      <p:font typeface="Segoe UI" panose="020B0502040204020203" pitchFamily="34" charset="0"/>
      <p:regular r:id="rId47"/>
      <p:bold r:id="rId48"/>
      <p:italic r:id="rId49"/>
      <p:boldItalic r:id="rId50"/>
    </p:embeddedFont>
    <p:embeddedFont>
      <p:font typeface="Titillium Web" pitchFamily="2" charset="77"/>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23E45-9F7C-9D9E-CF56-6DAF61B37512}" v="25" dt="2025-05-27T14:39:20.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94558" autoAdjust="0"/>
  </p:normalViewPr>
  <p:slideViewPr>
    <p:cSldViewPr>
      <p:cViewPr varScale="1">
        <p:scale>
          <a:sx n="77" d="100"/>
          <a:sy n="77" d="100"/>
        </p:scale>
        <p:origin x="62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15EF9F-5757-A747-AE7B-41D8E0299AC5}" type="datetimeFigureOut">
              <a:rPr lang="en-US" smtClean="0"/>
              <a:t>5/27/25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60E9F1-1462-094D-86DD-23F53E37E337}" type="slidenum">
              <a:rPr lang="en-US" smtClean="0"/>
              <a:t>‹Nº›</a:t>
            </a:fld>
            <a:endParaRPr lang="en-US"/>
          </a:p>
        </p:txBody>
      </p:sp>
    </p:spTree>
    <p:extLst>
      <p:ext uri="{BB962C8B-B14F-4D97-AF65-F5344CB8AC3E}">
        <p14:creationId xmlns:p14="http://schemas.microsoft.com/office/powerpoint/2010/main" val="661149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CD1FF-2A64-EAD9-A5AA-00EEEDF7D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602AD-5AB6-6141-D66D-88EFBE3A7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4B96D-FE48-7A1A-22DF-26A085E972E6}"/>
              </a:ext>
            </a:extLst>
          </p:cNvPr>
          <p:cNvSpPr>
            <a:spLocks noGrp="1"/>
          </p:cNvSpPr>
          <p:nvPr>
            <p:ph type="body" idx="1"/>
          </p:nvPr>
        </p:nvSpPr>
        <p:spPr/>
        <p:txBody>
          <a:bodyPr/>
          <a:lstStyle/>
          <a:p>
            <a:endParaRPr lang="en-DE">
              <a:latin typeface="Roboto"/>
              <a:ea typeface="Roboto"/>
            </a:endParaRPr>
          </a:p>
        </p:txBody>
      </p:sp>
      <p:sp>
        <p:nvSpPr>
          <p:cNvPr id="4" name="Slide Number Placeholder 3">
            <a:extLst>
              <a:ext uri="{FF2B5EF4-FFF2-40B4-BE49-F238E27FC236}">
                <a16:creationId xmlns:a16="http://schemas.microsoft.com/office/drawing/2014/main" id="{D0F8C2AF-8135-E485-65A1-68293D206F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C669F-AB4A-6B49-9690-C64D4845D506}"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4248413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e084923106_7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start by acknowledging that drought is a global crisis.</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US">
                <a:solidFill>
                  <a:srgbClr val="0D0D0D"/>
                </a:solidFill>
                <a:highlight>
                  <a:srgbClr val="FFFFFF"/>
                </a:highlight>
              </a:rPr>
              <a:t>Here in red, we can see the drought’s effect</a:t>
            </a:r>
            <a:endParaRPr>
              <a:solidFill>
                <a:srgbClr val="0D0D0D"/>
              </a:solidFill>
              <a:highlight>
                <a:srgbClr val="FFFFFF"/>
              </a:highlight>
            </a:endParaRPr>
          </a:p>
          <a:p>
            <a:pPr marL="457200" lvl="0" indent="0" algn="l" rtl="0">
              <a:spcBef>
                <a:spcPts val="0"/>
              </a:spcBef>
              <a:spcAft>
                <a:spcPts val="0"/>
              </a:spcAft>
              <a:buNone/>
            </a:pPr>
            <a:endParaRPr>
              <a:solidFill>
                <a:srgbClr val="0D0D0D"/>
              </a:solidFill>
              <a:highlight>
                <a:srgbClr val="FFFFFF"/>
              </a:highlight>
            </a:endParaRPr>
          </a:p>
          <a:p>
            <a:pPr marL="457200" lvl="0" indent="-317500" algn="l" rtl="0">
              <a:spcBef>
                <a:spcPts val="0"/>
              </a:spcBef>
              <a:spcAft>
                <a:spcPts val="0"/>
              </a:spcAft>
              <a:buSzPts val="1400"/>
              <a:buChar char="●"/>
            </a:pPr>
            <a:r>
              <a:rPr lang="en-US">
                <a:solidFill>
                  <a:srgbClr val="0D0D0D"/>
                </a:solidFill>
                <a:highlight>
                  <a:srgbClr val="FFFFFF"/>
                </a:highlight>
              </a:rPr>
              <a:t>And the green stats here highlight the benefits of drought resilience</a:t>
            </a:r>
            <a:endParaRPr/>
          </a:p>
        </p:txBody>
      </p:sp>
      <p:sp>
        <p:nvSpPr>
          <p:cNvPr id="190" name="Google Shape;190;g2e084923106_7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6299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dfb4150b83_6_0: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g2dfb4150b83_6_0:notes"/>
          <p:cNvSpPr txBox="1">
            <a:spLocks noGrp="1"/>
          </p:cNvSpPr>
          <p:nvPr>
            <p:ph type="body" idx="1"/>
          </p:nvPr>
        </p:nvSpPr>
        <p:spPr>
          <a:xfrm>
            <a:off x="822950" y="6949425"/>
            <a:ext cx="6583800" cy="6583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0D0D0D"/>
              </a:buClr>
              <a:buSzPts val="1400"/>
              <a:buChar char="●"/>
            </a:pPr>
            <a:r>
              <a:rPr lang="en-US">
                <a:solidFill>
                  <a:srgbClr val="0D0D0D"/>
                </a:solidFill>
                <a:highlight>
                  <a:srgbClr val="FFFFFF"/>
                </a:highlight>
              </a:rPr>
              <a:t>Critical information is emerging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e084923106_3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At Yale CEA we are developing new methods to analyze and share data and to enable diverse stakeholders to project the future impacts of their decisions. </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Through our immersive environment here the BEEM Lab, you can see decision makers reviewing various types of data and information in order to build knowledge on actions for drought resilience.</a:t>
            </a:r>
            <a:endParaRPr/>
          </a:p>
          <a:p>
            <a:pPr marL="0" lvl="0" indent="0" algn="l" rtl="0">
              <a:spcBef>
                <a:spcPts val="0"/>
              </a:spcBef>
              <a:spcAft>
                <a:spcPts val="0"/>
              </a:spcAft>
              <a:buNone/>
            </a:pPr>
            <a:endParaRPr/>
          </a:p>
        </p:txBody>
      </p:sp>
      <p:sp>
        <p:nvSpPr>
          <p:cNvPr id="498" name="Google Shape;498;g2e084923106_3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df8dca506b_2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df8dca506b_2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g2df8dca506b_2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1022295"/>
            <a:ext cx="18288000" cy="8242412"/>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10075985" y="3970518"/>
            <a:ext cx="7426406" cy="2808042"/>
          </a:xfrm>
          <a:prstGeom prst="rect">
            <a:avLst/>
          </a:prstGeom>
        </p:spPr>
        <p:txBody>
          <a:bodyPr anchor="b"/>
          <a:lstStyle>
            <a:lvl1pPr>
              <a:defRPr sz="9000">
                <a:solidFill>
                  <a:schemeClr val="bg1"/>
                </a:solidFill>
              </a:defRPr>
            </a:lvl1pPr>
          </a:lstStyle>
          <a:p>
            <a:r>
              <a:rPr lang="en-US"/>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10075985" y="6819044"/>
            <a:ext cx="7426406" cy="2250281"/>
          </a:xfrm>
        </p:spPr>
        <p:txBody>
          <a:bodyPr/>
          <a:lstStyle>
            <a:lvl1pPr marL="0" indent="0">
              <a:buNone/>
              <a:defRPr sz="3600">
                <a:solidFill>
                  <a:schemeClr val="bg1"/>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9966724" y="6778560"/>
            <a:ext cx="706397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‹Nº›</a:t>
            </a:fld>
            <a:endParaRPr lang="en-US"/>
          </a:p>
        </p:txBody>
      </p:sp>
    </p:spTree>
    <p:extLst>
      <p:ext uri="{BB962C8B-B14F-4D97-AF65-F5344CB8AC3E}">
        <p14:creationId xmlns:p14="http://schemas.microsoft.com/office/powerpoint/2010/main" val="708649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l="55029"/>
          <a:stretch/>
        </p:blipFill>
        <p:spPr>
          <a:xfrm>
            <a:off x="17629013" y="9228752"/>
            <a:ext cx="410964" cy="819713"/>
          </a:xfrm>
          <a:prstGeom prst="rect">
            <a:avLst/>
          </a:prstGeom>
          <a:noFill/>
          <a:ln>
            <a:noFill/>
          </a:ln>
        </p:spPr>
      </p:pic>
      <p:pic>
        <p:nvPicPr>
          <p:cNvPr id="28" name="Google Shape;28;p4"/>
          <p:cNvPicPr preferRelativeResize="0"/>
          <p:nvPr/>
        </p:nvPicPr>
        <p:blipFill>
          <a:blip r:embed="rId3">
            <a:alphaModFix/>
          </a:blip>
          <a:stretch>
            <a:fillRect/>
          </a:stretch>
        </p:blipFill>
        <p:spPr>
          <a:xfrm>
            <a:off x="15659718" y="9365927"/>
            <a:ext cx="1030650" cy="596213"/>
          </a:xfrm>
          <a:prstGeom prst="rect">
            <a:avLst/>
          </a:prstGeom>
          <a:noFill/>
          <a:ln>
            <a:noFill/>
          </a:ln>
        </p:spPr>
      </p:pic>
      <p:pic>
        <p:nvPicPr>
          <p:cNvPr id="29" name="Google Shape;29;p4"/>
          <p:cNvPicPr preferRelativeResize="0"/>
          <p:nvPr/>
        </p:nvPicPr>
        <p:blipFill>
          <a:blip r:embed="rId4">
            <a:alphaModFix/>
          </a:blip>
          <a:stretch>
            <a:fillRect/>
          </a:stretch>
        </p:blipFill>
        <p:spPr>
          <a:xfrm>
            <a:off x="13531500" y="9423451"/>
            <a:ext cx="1938000" cy="538688"/>
          </a:xfrm>
          <a:prstGeom prst="rect">
            <a:avLst/>
          </a:prstGeom>
          <a:noFill/>
          <a:ln>
            <a:noFill/>
          </a:ln>
        </p:spPr>
      </p:pic>
      <p:pic>
        <p:nvPicPr>
          <p:cNvPr id="30" name="Google Shape;30;p4"/>
          <p:cNvPicPr preferRelativeResize="0"/>
          <p:nvPr/>
        </p:nvPicPr>
        <p:blipFill rotWithShape="1">
          <a:blip r:embed="rId2">
            <a:alphaModFix/>
          </a:blip>
          <a:srcRect t="34282" r="48596" b="34787"/>
          <a:stretch/>
        </p:blipFill>
        <p:spPr>
          <a:xfrm>
            <a:off x="16815428" y="9423450"/>
            <a:ext cx="785573" cy="423975"/>
          </a:xfrm>
          <a:prstGeom prst="rect">
            <a:avLst/>
          </a:prstGeom>
          <a:noFill/>
          <a:ln>
            <a:noFill/>
          </a:ln>
        </p:spPr>
      </p:pic>
    </p:spTree>
    <p:extLst>
      <p:ext uri="{BB962C8B-B14F-4D97-AF65-F5344CB8AC3E}">
        <p14:creationId xmlns:p14="http://schemas.microsoft.com/office/powerpoint/2010/main" val="2269062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CAFF4D-7DD3-49EF-6B00-2DC949BE739E}"/>
              </a:ext>
            </a:extLst>
          </p:cNvPr>
          <p:cNvSpPr>
            <a:spLocks noGrp="1"/>
          </p:cNvSpPr>
          <p:nvPr>
            <p:ph type="ctrTitle"/>
          </p:nvPr>
        </p:nvSpPr>
        <p:spPr>
          <a:xfrm>
            <a:off x="2286000" y="1684338"/>
            <a:ext cx="13716000" cy="35814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FD53B44F-BA2C-4347-7465-FA14C705016B}"/>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5291A0AE-0F79-22D6-F361-59381B601274}"/>
              </a:ext>
            </a:extLst>
          </p:cNvPr>
          <p:cNvSpPr>
            <a:spLocks noGrp="1"/>
          </p:cNvSpPr>
          <p:nvPr>
            <p:ph type="dt" sz="half" idx="10"/>
          </p:nvPr>
        </p:nvSpPr>
        <p:spPr/>
        <p:txBody>
          <a:bodyPr/>
          <a:lstStyle/>
          <a:p>
            <a:fld id="{33201351-61F8-3E45-9349-976B9A4F93FB}" type="datetimeFigureOut">
              <a:rPr lang="es-CL" smtClean="0"/>
              <a:t>27-05-25</a:t>
            </a:fld>
            <a:endParaRPr lang="es-CL"/>
          </a:p>
        </p:txBody>
      </p:sp>
      <p:sp>
        <p:nvSpPr>
          <p:cNvPr id="5" name="Marcador de pie de página 4">
            <a:extLst>
              <a:ext uri="{FF2B5EF4-FFF2-40B4-BE49-F238E27FC236}">
                <a16:creationId xmlns:a16="http://schemas.microsoft.com/office/drawing/2014/main" id="{ACD49DA2-C8B7-F025-01D0-657CCCD4E58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1DA4B67-0ECB-1276-E57B-93A6C97CB6EC}"/>
              </a:ext>
            </a:extLst>
          </p:cNvPr>
          <p:cNvSpPr>
            <a:spLocks noGrp="1"/>
          </p:cNvSpPr>
          <p:nvPr>
            <p:ph type="sldNum" sz="quarter" idx="12"/>
          </p:nvPr>
        </p:nvSpPr>
        <p:spPr/>
        <p:txBody>
          <a:bodyPr/>
          <a:lstStyle/>
          <a:p>
            <a:fld id="{88536B7E-7FA7-6845-B368-DCCE3A2DFAAD}" type="slidenum">
              <a:rPr lang="es-CL" smtClean="0"/>
              <a:t>‹Nº›</a:t>
            </a:fld>
            <a:endParaRPr lang="es-CL"/>
          </a:p>
        </p:txBody>
      </p:sp>
    </p:spTree>
    <p:extLst>
      <p:ext uri="{BB962C8B-B14F-4D97-AF65-F5344CB8AC3E}">
        <p14:creationId xmlns:p14="http://schemas.microsoft.com/office/powerpoint/2010/main" val="3711935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95C05-4D1E-CAB0-FE56-5FB05C0E5CEA}"/>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0DAA0A1-4863-4ABC-EBF8-DCEEA8A924AE}"/>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63D919C3-7509-97A9-B7AC-A59380EA8DE4}"/>
              </a:ext>
            </a:extLst>
          </p:cNvPr>
          <p:cNvSpPr>
            <a:spLocks noGrp="1"/>
          </p:cNvSpPr>
          <p:nvPr>
            <p:ph type="dt" sz="half" idx="10"/>
          </p:nvPr>
        </p:nvSpPr>
        <p:spPr/>
        <p:txBody>
          <a:bodyPr/>
          <a:lstStyle/>
          <a:p>
            <a:fld id="{33201351-61F8-3E45-9349-976B9A4F93FB}" type="datetimeFigureOut">
              <a:rPr lang="es-CL" smtClean="0"/>
              <a:t>27-05-25</a:t>
            </a:fld>
            <a:endParaRPr lang="es-CL"/>
          </a:p>
        </p:txBody>
      </p:sp>
      <p:sp>
        <p:nvSpPr>
          <p:cNvPr id="5" name="Marcador de pie de página 4">
            <a:extLst>
              <a:ext uri="{FF2B5EF4-FFF2-40B4-BE49-F238E27FC236}">
                <a16:creationId xmlns:a16="http://schemas.microsoft.com/office/drawing/2014/main" id="{A5E0D6AA-1786-4878-2ECA-3F832908178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B7C667F-6AFF-AD97-2259-6C88E0040170}"/>
              </a:ext>
            </a:extLst>
          </p:cNvPr>
          <p:cNvSpPr>
            <a:spLocks noGrp="1"/>
          </p:cNvSpPr>
          <p:nvPr>
            <p:ph type="sldNum" sz="quarter" idx="12"/>
          </p:nvPr>
        </p:nvSpPr>
        <p:spPr/>
        <p:txBody>
          <a:bodyPr/>
          <a:lstStyle/>
          <a:p>
            <a:fld id="{88536B7E-7FA7-6845-B368-DCCE3A2DFAAD}" type="slidenum">
              <a:rPr lang="es-CL" smtClean="0"/>
              <a:t>‹Nº›</a:t>
            </a:fld>
            <a:endParaRPr lang="es-CL"/>
          </a:p>
        </p:txBody>
      </p:sp>
    </p:spTree>
    <p:extLst>
      <p:ext uri="{BB962C8B-B14F-4D97-AF65-F5344CB8AC3E}">
        <p14:creationId xmlns:p14="http://schemas.microsoft.com/office/powerpoint/2010/main" val="828872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F48097-202A-399B-9B83-93DEB726FDE5}"/>
              </a:ext>
            </a:extLst>
          </p:cNvPr>
          <p:cNvSpPr>
            <a:spLocks noGrp="1"/>
          </p:cNvSpPr>
          <p:nvPr>
            <p:ph type="title"/>
          </p:nvPr>
        </p:nvSpPr>
        <p:spPr>
          <a:xfrm>
            <a:off x="1247775" y="2565400"/>
            <a:ext cx="15773400" cy="4278313"/>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D7F218F0-20FB-E205-90DB-6803D5ED5D23}"/>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342C57AF-FFBA-8E2B-B26B-1FE9255A1979}"/>
              </a:ext>
            </a:extLst>
          </p:cNvPr>
          <p:cNvSpPr>
            <a:spLocks noGrp="1"/>
          </p:cNvSpPr>
          <p:nvPr>
            <p:ph type="dt" sz="half" idx="10"/>
          </p:nvPr>
        </p:nvSpPr>
        <p:spPr/>
        <p:txBody>
          <a:bodyPr/>
          <a:lstStyle/>
          <a:p>
            <a:fld id="{33201351-61F8-3E45-9349-976B9A4F93FB}" type="datetimeFigureOut">
              <a:rPr lang="es-CL" smtClean="0"/>
              <a:t>27-05-25</a:t>
            </a:fld>
            <a:endParaRPr lang="es-CL"/>
          </a:p>
        </p:txBody>
      </p:sp>
      <p:sp>
        <p:nvSpPr>
          <p:cNvPr id="5" name="Marcador de pie de página 4">
            <a:extLst>
              <a:ext uri="{FF2B5EF4-FFF2-40B4-BE49-F238E27FC236}">
                <a16:creationId xmlns:a16="http://schemas.microsoft.com/office/drawing/2014/main" id="{7489A6A7-555D-02EE-6E5C-A760F94BC6F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90F136B-F629-9EC0-DEB5-9D2CA220F9EC}"/>
              </a:ext>
            </a:extLst>
          </p:cNvPr>
          <p:cNvSpPr>
            <a:spLocks noGrp="1"/>
          </p:cNvSpPr>
          <p:nvPr>
            <p:ph type="sldNum" sz="quarter" idx="12"/>
          </p:nvPr>
        </p:nvSpPr>
        <p:spPr/>
        <p:txBody>
          <a:bodyPr/>
          <a:lstStyle/>
          <a:p>
            <a:fld id="{88536B7E-7FA7-6845-B368-DCCE3A2DFAAD}" type="slidenum">
              <a:rPr lang="es-CL" smtClean="0"/>
              <a:t>‹Nº›</a:t>
            </a:fld>
            <a:endParaRPr lang="es-CL"/>
          </a:p>
        </p:txBody>
      </p:sp>
    </p:spTree>
    <p:extLst>
      <p:ext uri="{BB962C8B-B14F-4D97-AF65-F5344CB8AC3E}">
        <p14:creationId xmlns:p14="http://schemas.microsoft.com/office/powerpoint/2010/main" val="2889397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E3B7A1-A752-AD0A-468C-0521405DC6E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CBF3F65-FBAC-0132-78B2-108DE7520480}"/>
              </a:ext>
            </a:extLst>
          </p:cNvPr>
          <p:cNvSpPr>
            <a:spLocks noGrp="1"/>
          </p:cNvSpPr>
          <p:nvPr>
            <p:ph sz="half" idx="1"/>
          </p:nvPr>
        </p:nvSpPr>
        <p:spPr>
          <a:xfrm>
            <a:off x="1257300" y="2738438"/>
            <a:ext cx="7810500" cy="65278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0F25733A-654D-E134-21D3-EBE36E52B4A7}"/>
              </a:ext>
            </a:extLst>
          </p:cNvPr>
          <p:cNvSpPr>
            <a:spLocks noGrp="1"/>
          </p:cNvSpPr>
          <p:nvPr>
            <p:ph sz="half" idx="2"/>
          </p:nvPr>
        </p:nvSpPr>
        <p:spPr>
          <a:xfrm>
            <a:off x="9220200" y="2738438"/>
            <a:ext cx="7810500" cy="65278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29B8B810-CE5B-E43E-AB8C-DFE191A8AD24}"/>
              </a:ext>
            </a:extLst>
          </p:cNvPr>
          <p:cNvSpPr>
            <a:spLocks noGrp="1"/>
          </p:cNvSpPr>
          <p:nvPr>
            <p:ph type="dt" sz="half" idx="10"/>
          </p:nvPr>
        </p:nvSpPr>
        <p:spPr/>
        <p:txBody>
          <a:bodyPr/>
          <a:lstStyle/>
          <a:p>
            <a:fld id="{33201351-61F8-3E45-9349-976B9A4F93FB}" type="datetimeFigureOut">
              <a:rPr lang="es-CL" smtClean="0"/>
              <a:t>27-05-25</a:t>
            </a:fld>
            <a:endParaRPr lang="es-CL"/>
          </a:p>
        </p:txBody>
      </p:sp>
      <p:sp>
        <p:nvSpPr>
          <p:cNvPr id="6" name="Marcador de pie de página 5">
            <a:extLst>
              <a:ext uri="{FF2B5EF4-FFF2-40B4-BE49-F238E27FC236}">
                <a16:creationId xmlns:a16="http://schemas.microsoft.com/office/drawing/2014/main" id="{C8C5FD8A-88CC-A538-A1E8-31E1FA732A9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261DFE5-8FC1-42E2-4798-8D5701ECEB24}"/>
              </a:ext>
            </a:extLst>
          </p:cNvPr>
          <p:cNvSpPr>
            <a:spLocks noGrp="1"/>
          </p:cNvSpPr>
          <p:nvPr>
            <p:ph type="sldNum" sz="quarter" idx="12"/>
          </p:nvPr>
        </p:nvSpPr>
        <p:spPr/>
        <p:txBody>
          <a:bodyPr/>
          <a:lstStyle/>
          <a:p>
            <a:fld id="{88536B7E-7FA7-6845-B368-DCCE3A2DFAAD}" type="slidenum">
              <a:rPr lang="es-CL" smtClean="0"/>
              <a:t>‹Nº›</a:t>
            </a:fld>
            <a:endParaRPr lang="es-CL"/>
          </a:p>
        </p:txBody>
      </p:sp>
    </p:spTree>
    <p:extLst>
      <p:ext uri="{BB962C8B-B14F-4D97-AF65-F5344CB8AC3E}">
        <p14:creationId xmlns:p14="http://schemas.microsoft.com/office/powerpoint/2010/main" val="2886957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8D4131-ACB3-5031-2A45-34927DE6D02A}"/>
              </a:ext>
            </a:extLst>
          </p:cNvPr>
          <p:cNvSpPr>
            <a:spLocks noGrp="1"/>
          </p:cNvSpPr>
          <p:nvPr>
            <p:ph type="title"/>
          </p:nvPr>
        </p:nvSpPr>
        <p:spPr>
          <a:xfrm>
            <a:off x="1260475" y="547688"/>
            <a:ext cx="15773400" cy="1989137"/>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A79E301B-E9CD-FFE8-6DF1-257BA3458CF2}"/>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A0AD141B-5163-5D9C-AC9B-FAD2DBDEEA9B}"/>
              </a:ext>
            </a:extLst>
          </p:cNvPr>
          <p:cNvSpPr>
            <a:spLocks noGrp="1"/>
          </p:cNvSpPr>
          <p:nvPr>
            <p:ph sz="half" idx="2"/>
          </p:nvPr>
        </p:nvSpPr>
        <p:spPr>
          <a:xfrm>
            <a:off x="1260475" y="3757613"/>
            <a:ext cx="7735888" cy="5527675"/>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C7FEC5F4-A562-0305-16A4-DCCB378335C5}"/>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F5D9F1A5-7112-9549-3F4E-7C2985717EA9}"/>
              </a:ext>
            </a:extLst>
          </p:cNvPr>
          <p:cNvSpPr>
            <a:spLocks noGrp="1"/>
          </p:cNvSpPr>
          <p:nvPr>
            <p:ph sz="quarter" idx="4"/>
          </p:nvPr>
        </p:nvSpPr>
        <p:spPr>
          <a:xfrm>
            <a:off x="9258300" y="3757613"/>
            <a:ext cx="7775575" cy="5527675"/>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5A68188E-00DA-87C2-568E-715B60DBA7B0}"/>
              </a:ext>
            </a:extLst>
          </p:cNvPr>
          <p:cNvSpPr>
            <a:spLocks noGrp="1"/>
          </p:cNvSpPr>
          <p:nvPr>
            <p:ph type="dt" sz="half" idx="10"/>
          </p:nvPr>
        </p:nvSpPr>
        <p:spPr/>
        <p:txBody>
          <a:bodyPr/>
          <a:lstStyle/>
          <a:p>
            <a:fld id="{33201351-61F8-3E45-9349-976B9A4F93FB}" type="datetimeFigureOut">
              <a:rPr lang="es-CL" smtClean="0"/>
              <a:t>27-05-25</a:t>
            </a:fld>
            <a:endParaRPr lang="es-CL"/>
          </a:p>
        </p:txBody>
      </p:sp>
      <p:sp>
        <p:nvSpPr>
          <p:cNvPr id="8" name="Marcador de pie de página 7">
            <a:extLst>
              <a:ext uri="{FF2B5EF4-FFF2-40B4-BE49-F238E27FC236}">
                <a16:creationId xmlns:a16="http://schemas.microsoft.com/office/drawing/2014/main" id="{9FBF6FA2-D561-5374-D9E4-80A1225F8DF9}"/>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C6F3193C-48DA-4B20-C34A-F0ECA8F1E99A}"/>
              </a:ext>
            </a:extLst>
          </p:cNvPr>
          <p:cNvSpPr>
            <a:spLocks noGrp="1"/>
          </p:cNvSpPr>
          <p:nvPr>
            <p:ph type="sldNum" sz="quarter" idx="12"/>
          </p:nvPr>
        </p:nvSpPr>
        <p:spPr/>
        <p:txBody>
          <a:bodyPr/>
          <a:lstStyle/>
          <a:p>
            <a:fld id="{88536B7E-7FA7-6845-B368-DCCE3A2DFAAD}" type="slidenum">
              <a:rPr lang="es-CL" smtClean="0"/>
              <a:t>‹Nº›</a:t>
            </a:fld>
            <a:endParaRPr lang="es-CL"/>
          </a:p>
        </p:txBody>
      </p:sp>
    </p:spTree>
    <p:extLst>
      <p:ext uri="{BB962C8B-B14F-4D97-AF65-F5344CB8AC3E}">
        <p14:creationId xmlns:p14="http://schemas.microsoft.com/office/powerpoint/2010/main" val="3541526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C49F5-00BA-3D22-8F9B-1F9D27E79C66}"/>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2B0E9B24-EB76-BCB1-7CC6-ABC6F264AA41}"/>
              </a:ext>
            </a:extLst>
          </p:cNvPr>
          <p:cNvSpPr>
            <a:spLocks noGrp="1"/>
          </p:cNvSpPr>
          <p:nvPr>
            <p:ph type="dt" sz="half" idx="10"/>
          </p:nvPr>
        </p:nvSpPr>
        <p:spPr/>
        <p:txBody>
          <a:bodyPr/>
          <a:lstStyle/>
          <a:p>
            <a:fld id="{33201351-61F8-3E45-9349-976B9A4F93FB}" type="datetimeFigureOut">
              <a:rPr lang="es-CL" smtClean="0"/>
              <a:t>27-05-25</a:t>
            </a:fld>
            <a:endParaRPr lang="es-CL"/>
          </a:p>
        </p:txBody>
      </p:sp>
      <p:sp>
        <p:nvSpPr>
          <p:cNvPr id="4" name="Marcador de pie de página 3">
            <a:extLst>
              <a:ext uri="{FF2B5EF4-FFF2-40B4-BE49-F238E27FC236}">
                <a16:creationId xmlns:a16="http://schemas.microsoft.com/office/drawing/2014/main" id="{B31ED1E9-9D4D-6FAE-8FB2-5066044D0E84}"/>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C471C7FD-25B8-5275-1E33-C7A8A7884C32}"/>
              </a:ext>
            </a:extLst>
          </p:cNvPr>
          <p:cNvSpPr>
            <a:spLocks noGrp="1"/>
          </p:cNvSpPr>
          <p:nvPr>
            <p:ph type="sldNum" sz="quarter" idx="12"/>
          </p:nvPr>
        </p:nvSpPr>
        <p:spPr/>
        <p:txBody>
          <a:bodyPr/>
          <a:lstStyle/>
          <a:p>
            <a:fld id="{88536B7E-7FA7-6845-B368-DCCE3A2DFAAD}" type="slidenum">
              <a:rPr lang="es-CL" smtClean="0"/>
              <a:t>‹Nº›</a:t>
            </a:fld>
            <a:endParaRPr lang="es-CL"/>
          </a:p>
        </p:txBody>
      </p:sp>
    </p:spTree>
    <p:extLst>
      <p:ext uri="{BB962C8B-B14F-4D97-AF65-F5344CB8AC3E}">
        <p14:creationId xmlns:p14="http://schemas.microsoft.com/office/powerpoint/2010/main" val="3449084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F5E1D24-54ED-7AA1-4C95-52717A09D843}"/>
              </a:ext>
            </a:extLst>
          </p:cNvPr>
          <p:cNvSpPr>
            <a:spLocks noGrp="1"/>
          </p:cNvSpPr>
          <p:nvPr>
            <p:ph type="dt" sz="half" idx="10"/>
          </p:nvPr>
        </p:nvSpPr>
        <p:spPr/>
        <p:txBody>
          <a:bodyPr/>
          <a:lstStyle/>
          <a:p>
            <a:fld id="{33201351-61F8-3E45-9349-976B9A4F93FB}" type="datetimeFigureOut">
              <a:rPr lang="es-CL" smtClean="0"/>
              <a:t>27-05-25</a:t>
            </a:fld>
            <a:endParaRPr lang="es-CL"/>
          </a:p>
        </p:txBody>
      </p:sp>
      <p:sp>
        <p:nvSpPr>
          <p:cNvPr id="3" name="Marcador de pie de página 2">
            <a:extLst>
              <a:ext uri="{FF2B5EF4-FFF2-40B4-BE49-F238E27FC236}">
                <a16:creationId xmlns:a16="http://schemas.microsoft.com/office/drawing/2014/main" id="{FD5C6B65-420E-B98E-EA02-1A6F703AF88B}"/>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0B836621-937E-8176-FE3C-0B7B34EDF4C4}"/>
              </a:ext>
            </a:extLst>
          </p:cNvPr>
          <p:cNvSpPr>
            <a:spLocks noGrp="1"/>
          </p:cNvSpPr>
          <p:nvPr>
            <p:ph type="sldNum" sz="quarter" idx="12"/>
          </p:nvPr>
        </p:nvSpPr>
        <p:spPr/>
        <p:txBody>
          <a:bodyPr/>
          <a:lstStyle/>
          <a:p>
            <a:fld id="{88536B7E-7FA7-6845-B368-DCCE3A2DFAAD}" type="slidenum">
              <a:rPr lang="es-CL" smtClean="0"/>
              <a:t>‹Nº›</a:t>
            </a:fld>
            <a:endParaRPr lang="es-CL"/>
          </a:p>
        </p:txBody>
      </p:sp>
    </p:spTree>
    <p:extLst>
      <p:ext uri="{BB962C8B-B14F-4D97-AF65-F5344CB8AC3E}">
        <p14:creationId xmlns:p14="http://schemas.microsoft.com/office/powerpoint/2010/main" val="3854824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5DD09-B4A1-0EAD-76B3-FD4AFA5E8EA2}"/>
              </a:ext>
            </a:extLst>
          </p:cNvPr>
          <p:cNvSpPr>
            <a:spLocks noGrp="1"/>
          </p:cNvSpPr>
          <p:nvPr>
            <p:ph type="title"/>
          </p:nvPr>
        </p:nvSpPr>
        <p:spPr>
          <a:xfrm>
            <a:off x="1260475" y="685800"/>
            <a:ext cx="5897563" cy="24003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BC9A47D-AB38-A9D1-7155-F97107AE309F}"/>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B00A87FB-D5EB-F2CC-A191-3890BF59B471}"/>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75C067B-A55D-21F6-C415-96A836BC32D2}"/>
              </a:ext>
            </a:extLst>
          </p:cNvPr>
          <p:cNvSpPr>
            <a:spLocks noGrp="1"/>
          </p:cNvSpPr>
          <p:nvPr>
            <p:ph type="dt" sz="half" idx="10"/>
          </p:nvPr>
        </p:nvSpPr>
        <p:spPr/>
        <p:txBody>
          <a:bodyPr/>
          <a:lstStyle/>
          <a:p>
            <a:fld id="{33201351-61F8-3E45-9349-976B9A4F93FB}" type="datetimeFigureOut">
              <a:rPr lang="es-CL" smtClean="0"/>
              <a:t>27-05-25</a:t>
            </a:fld>
            <a:endParaRPr lang="es-CL"/>
          </a:p>
        </p:txBody>
      </p:sp>
      <p:sp>
        <p:nvSpPr>
          <p:cNvPr id="6" name="Marcador de pie de página 5">
            <a:extLst>
              <a:ext uri="{FF2B5EF4-FFF2-40B4-BE49-F238E27FC236}">
                <a16:creationId xmlns:a16="http://schemas.microsoft.com/office/drawing/2014/main" id="{32C63D1C-7E1A-D579-2F56-16101643376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DD3BE72-4E10-0DC6-8E91-CE32EA4AB67B}"/>
              </a:ext>
            </a:extLst>
          </p:cNvPr>
          <p:cNvSpPr>
            <a:spLocks noGrp="1"/>
          </p:cNvSpPr>
          <p:nvPr>
            <p:ph type="sldNum" sz="quarter" idx="12"/>
          </p:nvPr>
        </p:nvSpPr>
        <p:spPr/>
        <p:txBody>
          <a:bodyPr/>
          <a:lstStyle/>
          <a:p>
            <a:fld id="{88536B7E-7FA7-6845-B368-DCCE3A2DFAAD}" type="slidenum">
              <a:rPr lang="es-CL" smtClean="0"/>
              <a:t>‹Nº›</a:t>
            </a:fld>
            <a:endParaRPr lang="es-CL"/>
          </a:p>
        </p:txBody>
      </p:sp>
    </p:spTree>
    <p:extLst>
      <p:ext uri="{BB962C8B-B14F-4D97-AF65-F5344CB8AC3E}">
        <p14:creationId xmlns:p14="http://schemas.microsoft.com/office/powerpoint/2010/main" val="2250240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6CED9-A7BF-2804-B8B6-7AD780758663}"/>
              </a:ext>
            </a:extLst>
          </p:cNvPr>
          <p:cNvSpPr>
            <a:spLocks noGrp="1"/>
          </p:cNvSpPr>
          <p:nvPr>
            <p:ph type="title"/>
          </p:nvPr>
        </p:nvSpPr>
        <p:spPr>
          <a:xfrm>
            <a:off x="1260475" y="685800"/>
            <a:ext cx="5897563" cy="24003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D23B731B-9006-10A9-6BD0-D434927416BF}"/>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D59932F8-1911-34AF-7646-7192127FB7E8}"/>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400EE52-1AAE-8115-07A3-BF7667712E67}"/>
              </a:ext>
            </a:extLst>
          </p:cNvPr>
          <p:cNvSpPr>
            <a:spLocks noGrp="1"/>
          </p:cNvSpPr>
          <p:nvPr>
            <p:ph type="dt" sz="half" idx="10"/>
          </p:nvPr>
        </p:nvSpPr>
        <p:spPr/>
        <p:txBody>
          <a:bodyPr/>
          <a:lstStyle/>
          <a:p>
            <a:fld id="{33201351-61F8-3E45-9349-976B9A4F93FB}" type="datetimeFigureOut">
              <a:rPr lang="es-CL" smtClean="0"/>
              <a:t>27-05-25</a:t>
            </a:fld>
            <a:endParaRPr lang="es-CL"/>
          </a:p>
        </p:txBody>
      </p:sp>
      <p:sp>
        <p:nvSpPr>
          <p:cNvPr id="6" name="Marcador de pie de página 5">
            <a:extLst>
              <a:ext uri="{FF2B5EF4-FFF2-40B4-BE49-F238E27FC236}">
                <a16:creationId xmlns:a16="http://schemas.microsoft.com/office/drawing/2014/main" id="{2A5EDA84-07FB-86CC-4FEF-96F85F815C94}"/>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9F126E1-E72C-4786-40FC-46F33CB6055E}"/>
              </a:ext>
            </a:extLst>
          </p:cNvPr>
          <p:cNvSpPr>
            <a:spLocks noGrp="1"/>
          </p:cNvSpPr>
          <p:nvPr>
            <p:ph type="sldNum" sz="quarter" idx="12"/>
          </p:nvPr>
        </p:nvSpPr>
        <p:spPr/>
        <p:txBody>
          <a:bodyPr/>
          <a:lstStyle/>
          <a:p>
            <a:fld id="{88536B7E-7FA7-6845-B368-DCCE3A2DFAAD}" type="slidenum">
              <a:rPr lang="es-CL" smtClean="0"/>
              <a:t>‹Nº›</a:t>
            </a:fld>
            <a:endParaRPr lang="es-CL"/>
          </a:p>
        </p:txBody>
      </p:sp>
    </p:spTree>
    <p:extLst>
      <p:ext uri="{BB962C8B-B14F-4D97-AF65-F5344CB8AC3E}">
        <p14:creationId xmlns:p14="http://schemas.microsoft.com/office/powerpoint/2010/main" val="2154414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24BA17-69FC-F8B4-265D-FDA4AD5A3AC9}"/>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E7B1C40E-6619-DA5B-71F8-73B89F913783}"/>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15C30F62-82DE-F4BF-A5C0-994DEB66BA95}"/>
              </a:ext>
            </a:extLst>
          </p:cNvPr>
          <p:cNvSpPr>
            <a:spLocks noGrp="1"/>
          </p:cNvSpPr>
          <p:nvPr>
            <p:ph type="dt" sz="half" idx="10"/>
          </p:nvPr>
        </p:nvSpPr>
        <p:spPr/>
        <p:txBody>
          <a:bodyPr/>
          <a:lstStyle/>
          <a:p>
            <a:fld id="{33201351-61F8-3E45-9349-976B9A4F93FB}" type="datetimeFigureOut">
              <a:rPr lang="es-CL" smtClean="0"/>
              <a:t>27-05-25</a:t>
            </a:fld>
            <a:endParaRPr lang="es-CL"/>
          </a:p>
        </p:txBody>
      </p:sp>
      <p:sp>
        <p:nvSpPr>
          <p:cNvPr id="5" name="Marcador de pie de página 4">
            <a:extLst>
              <a:ext uri="{FF2B5EF4-FFF2-40B4-BE49-F238E27FC236}">
                <a16:creationId xmlns:a16="http://schemas.microsoft.com/office/drawing/2014/main" id="{D6A8F672-5232-AB44-CFDA-2F51BEB0699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32E9328-36DB-1845-3896-BE8651E84836}"/>
              </a:ext>
            </a:extLst>
          </p:cNvPr>
          <p:cNvSpPr>
            <a:spLocks noGrp="1"/>
          </p:cNvSpPr>
          <p:nvPr>
            <p:ph type="sldNum" sz="quarter" idx="12"/>
          </p:nvPr>
        </p:nvSpPr>
        <p:spPr/>
        <p:txBody>
          <a:bodyPr/>
          <a:lstStyle/>
          <a:p>
            <a:fld id="{88536B7E-7FA7-6845-B368-DCCE3A2DFAAD}" type="slidenum">
              <a:rPr lang="es-CL" smtClean="0"/>
              <a:t>‹Nº›</a:t>
            </a:fld>
            <a:endParaRPr lang="es-CL"/>
          </a:p>
        </p:txBody>
      </p:sp>
    </p:spTree>
    <p:extLst>
      <p:ext uri="{BB962C8B-B14F-4D97-AF65-F5344CB8AC3E}">
        <p14:creationId xmlns:p14="http://schemas.microsoft.com/office/powerpoint/2010/main" val="244993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A51DFBE-26E8-BA9A-AACD-9E55EE9DB0D6}"/>
              </a:ext>
            </a:extLst>
          </p:cNvPr>
          <p:cNvSpPr>
            <a:spLocks noGrp="1"/>
          </p:cNvSpPr>
          <p:nvPr>
            <p:ph type="title" orient="vert"/>
          </p:nvPr>
        </p:nvSpPr>
        <p:spPr>
          <a:xfrm>
            <a:off x="13087350" y="547688"/>
            <a:ext cx="3943350" cy="8718550"/>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F049E751-DF77-F5C9-E3F7-F9B5F96630D1}"/>
              </a:ext>
            </a:extLst>
          </p:cNvPr>
          <p:cNvSpPr>
            <a:spLocks noGrp="1"/>
          </p:cNvSpPr>
          <p:nvPr>
            <p:ph type="body" orient="vert" idx="1"/>
          </p:nvPr>
        </p:nvSpPr>
        <p:spPr>
          <a:xfrm>
            <a:off x="1257300" y="547688"/>
            <a:ext cx="11677650" cy="8718550"/>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CADD53DE-6263-7EB1-BDD7-B76E01A717E3}"/>
              </a:ext>
            </a:extLst>
          </p:cNvPr>
          <p:cNvSpPr>
            <a:spLocks noGrp="1"/>
          </p:cNvSpPr>
          <p:nvPr>
            <p:ph type="dt" sz="half" idx="10"/>
          </p:nvPr>
        </p:nvSpPr>
        <p:spPr/>
        <p:txBody>
          <a:bodyPr/>
          <a:lstStyle/>
          <a:p>
            <a:fld id="{33201351-61F8-3E45-9349-976B9A4F93FB}" type="datetimeFigureOut">
              <a:rPr lang="es-CL" smtClean="0"/>
              <a:t>27-05-25</a:t>
            </a:fld>
            <a:endParaRPr lang="es-CL"/>
          </a:p>
        </p:txBody>
      </p:sp>
      <p:sp>
        <p:nvSpPr>
          <p:cNvPr id="5" name="Marcador de pie de página 4">
            <a:extLst>
              <a:ext uri="{FF2B5EF4-FFF2-40B4-BE49-F238E27FC236}">
                <a16:creationId xmlns:a16="http://schemas.microsoft.com/office/drawing/2014/main" id="{DD42E85E-6EC5-943D-5298-EBC463FB928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E90733D-3443-0224-4565-DA235F9CCEDC}"/>
              </a:ext>
            </a:extLst>
          </p:cNvPr>
          <p:cNvSpPr>
            <a:spLocks noGrp="1"/>
          </p:cNvSpPr>
          <p:nvPr>
            <p:ph type="sldNum" sz="quarter" idx="12"/>
          </p:nvPr>
        </p:nvSpPr>
        <p:spPr/>
        <p:txBody>
          <a:bodyPr/>
          <a:lstStyle/>
          <a:p>
            <a:fld id="{88536B7E-7FA7-6845-B368-DCCE3A2DFAAD}" type="slidenum">
              <a:rPr lang="es-CL" smtClean="0"/>
              <a:t>‹Nº›</a:t>
            </a:fld>
            <a:endParaRPr lang="es-CL"/>
          </a:p>
        </p:txBody>
      </p:sp>
    </p:spTree>
    <p:extLst>
      <p:ext uri="{BB962C8B-B14F-4D97-AF65-F5344CB8AC3E}">
        <p14:creationId xmlns:p14="http://schemas.microsoft.com/office/powerpoint/2010/main" val="400060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B9D3EAC-444C-44E9-D88B-D42FAC77FF0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5728CBA4-3B71-5910-6800-C91D1B919BF8}"/>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F9ABB609-6C51-F7FA-28F1-9DB82550F4A9}"/>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33201351-61F8-3E45-9349-976B9A4F93FB}" type="datetimeFigureOut">
              <a:rPr lang="es-CL" smtClean="0"/>
              <a:t>27-05-25</a:t>
            </a:fld>
            <a:endParaRPr lang="es-CL"/>
          </a:p>
        </p:txBody>
      </p:sp>
      <p:sp>
        <p:nvSpPr>
          <p:cNvPr id="5" name="Marcador de pie de página 4">
            <a:extLst>
              <a:ext uri="{FF2B5EF4-FFF2-40B4-BE49-F238E27FC236}">
                <a16:creationId xmlns:a16="http://schemas.microsoft.com/office/drawing/2014/main" id="{C3162257-705E-08BB-A904-BDA1D4868A94}"/>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L"/>
          </a:p>
        </p:txBody>
      </p:sp>
      <p:sp>
        <p:nvSpPr>
          <p:cNvPr id="6" name="Marcador de número de diapositiva 5">
            <a:extLst>
              <a:ext uri="{FF2B5EF4-FFF2-40B4-BE49-F238E27FC236}">
                <a16:creationId xmlns:a16="http://schemas.microsoft.com/office/drawing/2014/main" id="{DBF32D28-44B8-8E5E-4B1E-DDCA6103AE4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88536B7E-7FA7-6845-B368-DCCE3A2DFAAD}" type="slidenum">
              <a:rPr lang="es-CL" smtClean="0"/>
              <a:t>‹Nº›</a:t>
            </a:fld>
            <a:endParaRPr lang="es-CL"/>
          </a:p>
        </p:txBody>
      </p:sp>
    </p:spTree>
    <p:extLst>
      <p:ext uri="{BB962C8B-B14F-4D97-AF65-F5344CB8AC3E}">
        <p14:creationId xmlns:p14="http://schemas.microsoft.com/office/powerpoint/2010/main" val="1605136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www.youtube.com/watch?v=T6DkNJfQaXY"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hyperlink" Target="http://drive.google.com/file/d/1zSGdyg_6tFFwJtts1TXvr45fALF9IAd9/view"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0.pn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94809B-E397-B074-3C70-71BEEB0E2CD4}"/>
            </a:ext>
          </a:extLst>
        </p:cNvPr>
        <p:cNvGrpSpPr/>
        <p:nvPr/>
      </p:nvGrpSpPr>
      <p:grpSpPr>
        <a:xfrm>
          <a:off x="0" y="0"/>
          <a:ext cx="0" cy="0"/>
          <a:chOff x="0" y="0"/>
          <a:chExt cx="0" cy="0"/>
        </a:xfrm>
      </p:grpSpPr>
      <p:pic>
        <p:nvPicPr>
          <p:cNvPr id="3" name="Picture 2" descr="A white background with a red border">
            <a:extLst>
              <a:ext uri="{FF2B5EF4-FFF2-40B4-BE49-F238E27FC236}">
                <a16:creationId xmlns:a16="http://schemas.microsoft.com/office/drawing/2014/main" id="{D3DFB7C2-463B-F45E-88A9-62EA4A17DDEE}"/>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sp>
        <p:nvSpPr>
          <p:cNvPr id="9" name="Título 1">
            <a:extLst>
              <a:ext uri="{FF2B5EF4-FFF2-40B4-BE49-F238E27FC236}">
                <a16:creationId xmlns:a16="http://schemas.microsoft.com/office/drawing/2014/main" id="{47A68D13-DC22-1572-93E5-32E64D7DCC84}"/>
              </a:ext>
            </a:extLst>
          </p:cNvPr>
          <p:cNvSpPr txBox="1">
            <a:spLocks/>
          </p:cNvSpPr>
          <p:nvPr/>
        </p:nvSpPr>
        <p:spPr>
          <a:xfrm>
            <a:off x="1562100" y="1838806"/>
            <a:ext cx="15163800" cy="320040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5000" b="1" i="0" kern="1200">
                <a:solidFill>
                  <a:srgbClr val="638C1C"/>
                </a:solidFill>
                <a:latin typeface="Montserrat SemiBold" pitchFamily="2" charset="77"/>
                <a:ea typeface="+mj-ea"/>
                <a:cs typeface="+mj-cs"/>
              </a:defRPr>
            </a:lvl1pPr>
          </a:lstStyle>
          <a:p>
            <a:pPr algn="l"/>
            <a:r>
              <a:rPr lang="en-ID" sz="6000" b="1" dirty="0">
                <a:solidFill>
                  <a:schemeClr val="tx2"/>
                </a:solidFill>
              </a:rPr>
              <a:t>From Commitment to Action: UNCCD’s Role in Shaping Drought Resilience &amp; Land Restoration</a:t>
            </a:r>
            <a:endParaRPr lang="es-EC" sz="6000" b="0" i="1" dirty="0">
              <a:solidFill>
                <a:schemeClr val="tx2"/>
              </a:solidFill>
              <a:latin typeface="Montserrat Medium" pitchFamily="2" charset="77"/>
            </a:endParaRPr>
          </a:p>
        </p:txBody>
      </p:sp>
      <p:sp>
        <p:nvSpPr>
          <p:cNvPr id="4" name="Subtitle 2">
            <a:extLst>
              <a:ext uri="{FF2B5EF4-FFF2-40B4-BE49-F238E27FC236}">
                <a16:creationId xmlns:a16="http://schemas.microsoft.com/office/drawing/2014/main" id="{35D3FC9C-0E44-BDD3-54F4-BBFB113580D8}"/>
              </a:ext>
            </a:extLst>
          </p:cNvPr>
          <p:cNvSpPr txBox="1">
            <a:spLocks/>
          </p:cNvSpPr>
          <p:nvPr/>
        </p:nvSpPr>
        <p:spPr>
          <a:xfrm>
            <a:off x="4572000" y="5039206"/>
            <a:ext cx="9144000" cy="165576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lnSpc>
                <a:spcPct val="150000"/>
              </a:lnSpc>
              <a:buNone/>
            </a:pPr>
            <a:r>
              <a:rPr lang="en-US" sz="2400" dirty="0">
                <a:solidFill>
                  <a:srgbClr val="002060"/>
                </a:solidFill>
                <a:latin typeface="Times New Roman" panose="02020603050405020304" pitchFamily="18" charset="0"/>
              </a:rPr>
              <a:t>Daniel </a:t>
            </a:r>
            <a:r>
              <a:rPr lang="en-US" sz="2400" dirty="0" err="1">
                <a:solidFill>
                  <a:srgbClr val="002060"/>
                </a:solidFill>
                <a:latin typeface="Times New Roman" panose="02020603050405020304" pitchFamily="18" charset="0"/>
              </a:rPr>
              <a:t>Tsegai</a:t>
            </a:r>
            <a:r>
              <a:rPr lang="en-US" sz="2400" dirty="0">
                <a:solidFill>
                  <a:srgbClr val="002060"/>
                </a:solidFill>
                <a:latin typeface="Times New Roman" panose="02020603050405020304" pitchFamily="18" charset="0"/>
              </a:rPr>
              <a:t>, </a:t>
            </a:r>
            <a:r>
              <a:rPr lang="en-US" sz="2400" dirty="0" err="1">
                <a:solidFill>
                  <a:srgbClr val="002060"/>
                </a:solidFill>
                <a:latin typeface="Times New Roman" panose="02020603050405020304" pitchFamily="18" charset="0"/>
              </a:rPr>
              <a:t>Ph.D</a:t>
            </a:r>
            <a:r>
              <a:rPr lang="en-US" sz="2400" dirty="0">
                <a:solidFill>
                  <a:srgbClr val="002060"/>
                </a:solidFill>
                <a:latin typeface="Times New Roman" panose="02020603050405020304" pitchFamily="18" charset="0"/>
              </a:rPr>
              <a:t>​</a:t>
            </a:r>
            <a:endParaRPr lang="en-US" dirty="0">
              <a:solidFill>
                <a:srgbClr val="002060"/>
              </a:solidFill>
              <a:latin typeface="Segoe UI" panose="020B0502040204020203" pitchFamily="34" charset="0"/>
            </a:endParaRPr>
          </a:p>
          <a:p>
            <a:pPr marL="0" indent="0" algn="ctr" fontAlgn="base">
              <a:lnSpc>
                <a:spcPct val="150000"/>
              </a:lnSpc>
              <a:buNone/>
            </a:pPr>
            <a:r>
              <a:rPr lang="en-US" sz="2400" dirty="0" err="1">
                <a:solidFill>
                  <a:srgbClr val="002060"/>
                </a:solidFill>
                <a:latin typeface="Times New Roman" panose="02020603050405020304" pitchFamily="18" charset="0"/>
              </a:rPr>
              <a:t>Programme</a:t>
            </a:r>
            <a:r>
              <a:rPr lang="en-US" sz="2400" dirty="0">
                <a:solidFill>
                  <a:srgbClr val="002060"/>
                </a:solidFill>
                <a:latin typeface="Times New Roman" panose="02020603050405020304" pitchFamily="18" charset="0"/>
              </a:rPr>
              <a:t> Officer​</a:t>
            </a:r>
            <a:endParaRPr lang="en-US" dirty="0">
              <a:solidFill>
                <a:srgbClr val="002060"/>
              </a:solidFill>
              <a:latin typeface="Segoe UI" panose="020B0502040204020203" pitchFamily="34" charset="0"/>
            </a:endParaRPr>
          </a:p>
          <a:p>
            <a:pPr marL="0" indent="0" algn="ctr" fontAlgn="base">
              <a:lnSpc>
                <a:spcPct val="150000"/>
              </a:lnSpc>
              <a:buNone/>
            </a:pPr>
            <a:r>
              <a:rPr lang="en-US" sz="2400" dirty="0">
                <a:solidFill>
                  <a:srgbClr val="002060"/>
                </a:solidFill>
                <a:latin typeface="Times New Roman" panose="02020603050405020304" pitchFamily="18" charset="0"/>
              </a:rPr>
              <a:t>UNCCD, Bonn, Germany​</a:t>
            </a:r>
            <a:endParaRPr lang="en-US" dirty="0">
              <a:solidFill>
                <a:srgbClr val="002060"/>
              </a:solidFill>
              <a:latin typeface="Segoe UI" panose="020B0502040204020203" pitchFamily="34" charset="0"/>
            </a:endParaRPr>
          </a:p>
          <a:p>
            <a:pPr algn="ctr">
              <a:lnSpc>
                <a:spcPct val="150000"/>
              </a:lnSpc>
            </a:pPr>
            <a:endParaRPr lang="en-ID" dirty="0"/>
          </a:p>
        </p:txBody>
      </p:sp>
    </p:spTree>
    <p:extLst>
      <p:ext uri="{BB962C8B-B14F-4D97-AF65-F5344CB8AC3E}">
        <p14:creationId xmlns:p14="http://schemas.microsoft.com/office/powerpoint/2010/main" val="2148346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11C752-BA59-C48F-08F8-0AF7E2147C0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B81C81A-451C-6E42-9A2A-B7F7C0B59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a red border">
            <a:extLst>
              <a:ext uri="{FF2B5EF4-FFF2-40B4-BE49-F238E27FC236}">
                <a16:creationId xmlns:a16="http://schemas.microsoft.com/office/drawing/2014/main" id="{7DE7DE57-AA4A-6313-D67B-A24B2D5B30B5}"/>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sp>
        <p:nvSpPr>
          <p:cNvPr id="2" name="Title 1">
            <a:extLst>
              <a:ext uri="{FF2B5EF4-FFF2-40B4-BE49-F238E27FC236}">
                <a16:creationId xmlns:a16="http://schemas.microsoft.com/office/drawing/2014/main" id="{9D603357-2957-8C8E-43CB-E89C5095DB1B}"/>
              </a:ext>
            </a:extLst>
          </p:cNvPr>
          <p:cNvSpPr txBox="1">
            <a:spLocks/>
          </p:cNvSpPr>
          <p:nvPr/>
        </p:nvSpPr>
        <p:spPr>
          <a:xfrm>
            <a:off x="3839793" y="190500"/>
            <a:ext cx="10608414" cy="8384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i="0" kern="1200" baseline="0">
                <a:solidFill>
                  <a:schemeClr val="tx1"/>
                </a:solidFill>
                <a:latin typeface="Roboto" panose="02000000000000000000" pitchFamily="2" charset="0"/>
                <a:ea typeface="+mj-ea"/>
                <a:cs typeface="+mj-cs"/>
              </a:defRPr>
            </a:lvl1pPr>
          </a:lstStyle>
          <a:p>
            <a:pPr algn="l">
              <a:lnSpc>
                <a:spcPct val="90000"/>
              </a:lnSpc>
            </a:pPr>
            <a:r>
              <a:rPr lang="en-ES" sz="3600">
                <a:solidFill>
                  <a:srgbClr val="224F4C"/>
                </a:solidFill>
                <a:latin typeface="Roboto"/>
                <a:ea typeface="Roboto"/>
                <a:cs typeface="Roboto"/>
              </a:rPr>
              <a:t>International Drought Resilience Alliance (IDRA)</a:t>
            </a:r>
            <a:r>
              <a:rPr lang="en-US" sz="3600">
                <a:solidFill>
                  <a:srgbClr val="224F4C"/>
                </a:solidFill>
                <a:latin typeface="Roboto"/>
                <a:ea typeface="Roboto"/>
                <a:cs typeface="Roboto"/>
              </a:rPr>
              <a:t> </a:t>
            </a:r>
            <a:endParaRPr lang="en-US" sz="4000" dirty="0">
              <a:solidFill>
                <a:srgbClr val="0070C0"/>
              </a:solidFill>
              <a:latin typeface="+mj-lt"/>
            </a:endParaRPr>
          </a:p>
        </p:txBody>
      </p:sp>
      <p:pic>
        <p:nvPicPr>
          <p:cNvPr id="4" name="Picture 3">
            <a:extLst>
              <a:ext uri="{FF2B5EF4-FFF2-40B4-BE49-F238E27FC236}">
                <a16:creationId xmlns:a16="http://schemas.microsoft.com/office/drawing/2014/main" id="{12353267-A0B3-6799-4867-8A7E80749ABC}"/>
              </a:ext>
            </a:extLst>
          </p:cNvPr>
          <p:cNvPicPr>
            <a:picLocks noChangeAspect="1"/>
          </p:cNvPicPr>
          <p:nvPr/>
        </p:nvPicPr>
        <p:blipFill>
          <a:blip r:embed="rId3"/>
          <a:stretch>
            <a:fillRect/>
          </a:stretch>
        </p:blipFill>
        <p:spPr>
          <a:xfrm>
            <a:off x="3138552" y="1217522"/>
            <a:ext cx="12010896" cy="6760870"/>
          </a:xfrm>
          <a:prstGeom prst="rect">
            <a:avLst/>
          </a:prstGeom>
        </p:spPr>
      </p:pic>
    </p:spTree>
    <p:extLst>
      <p:ext uri="{BB962C8B-B14F-4D97-AF65-F5344CB8AC3E}">
        <p14:creationId xmlns:p14="http://schemas.microsoft.com/office/powerpoint/2010/main" val="151504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AD9145-BB0E-105F-B873-69DFFF607DD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7BA0857-7D47-954B-A264-3B44A1DC6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a red border">
            <a:extLst>
              <a:ext uri="{FF2B5EF4-FFF2-40B4-BE49-F238E27FC236}">
                <a16:creationId xmlns:a16="http://schemas.microsoft.com/office/drawing/2014/main" id="{C38DB1B4-F464-19E9-142C-23BC8F533810}"/>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sp>
        <p:nvSpPr>
          <p:cNvPr id="2" name="Google Shape;181;p27">
            <a:extLst>
              <a:ext uri="{FF2B5EF4-FFF2-40B4-BE49-F238E27FC236}">
                <a16:creationId xmlns:a16="http://schemas.microsoft.com/office/drawing/2014/main" id="{C1A4C9C5-5D04-B353-7952-5B2DF9FFF1DB}"/>
              </a:ext>
            </a:extLst>
          </p:cNvPr>
          <p:cNvSpPr txBox="1">
            <a:spLocks/>
          </p:cNvSpPr>
          <p:nvPr/>
        </p:nvSpPr>
        <p:spPr>
          <a:xfrm>
            <a:off x="2174631" y="2775438"/>
            <a:ext cx="13944600" cy="4800600"/>
          </a:xfrm>
          <a:prstGeom prst="rect">
            <a:avLst/>
          </a:prstGeom>
          <a:noFill/>
          <a:ln>
            <a:noFill/>
          </a:ln>
          <a:effectLst>
            <a:outerShdw blurRad="57150" dist="19050" dir="5400000" algn="bl" rotWithShape="0">
              <a:srgbClr val="000000">
                <a:alpha val="50000"/>
              </a:srgbClr>
            </a:outerShdw>
          </a:effectLst>
        </p:spPr>
        <p:txBody>
          <a:bodyPr spcFirstLastPara="1" vert="horz" wrap="square"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lt1"/>
              </a:buClr>
              <a:buSzPts val="3960"/>
            </a:pPr>
            <a:r>
              <a:rPr lang="en-US" sz="4000" b="1" dirty="0">
                <a:solidFill>
                  <a:schemeClr val="accent5">
                    <a:lumMod val="50000"/>
                  </a:schemeClr>
                </a:solidFill>
                <a:latin typeface="Raleway"/>
                <a:ea typeface="Raleway"/>
                <a:cs typeface="Raleway"/>
                <a:sym typeface="Raleway"/>
              </a:rPr>
              <a:t>IDRO</a:t>
            </a:r>
            <a:r>
              <a:rPr lang="en-US" sz="4000" dirty="0">
                <a:solidFill>
                  <a:schemeClr val="accent5">
                    <a:lumMod val="50000"/>
                  </a:schemeClr>
                </a:solidFill>
                <a:latin typeface="Raleway"/>
                <a:ea typeface="Raleway"/>
                <a:cs typeface="Raleway"/>
                <a:sym typeface="Raleway"/>
              </a:rPr>
              <a:t> emerges from </a:t>
            </a:r>
          </a:p>
          <a:p>
            <a:pPr>
              <a:spcBef>
                <a:spcPts val="0"/>
              </a:spcBef>
              <a:buClr>
                <a:schemeClr val="lt1"/>
              </a:buClr>
              <a:buSzPts val="3960"/>
            </a:pPr>
            <a:endParaRPr lang="en-US" sz="4000" dirty="0">
              <a:solidFill>
                <a:schemeClr val="accent5">
                  <a:lumMod val="50000"/>
                </a:schemeClr>
              </a:solidFill>
              <a:latin typeface="Raleway"/>
              <a:ea typeface="Raleway"/>
              <a:cs typeface="Raleway"/>
              <a:sym typeface="Raleway"/>
            </a:endParaRPr>
          </a:p>
          <a:p>
            <a:pPr>
              <a:spcBef>
                <a:spcPts val="0"/>
              </a:spcBef>
              <a:buClr>
                <a:schemeClr val="lt1"/>
              </a:buClr>
              <a:buSzPts val="3960"/>
            </a:pPr>
            <a:endParaRPr lang="en-US" sz="4000" dirty="0">
              <a:solidFill>
                <a:schemeClr val="accent5">
                  <a:lumMod val="50000"/>
                </a:schemeClr>
              </a:solidFill>
              <a:latin typeface="Raleway"/>
              <a:ea typeface="Raleway"/>
              <a:cs typeface="Raleway"/>
              <a:sym typeface="Raleway"/>
            </a:endParaRPr>
          </a:p>
          <a:p>
            <a:pPr>
              <a:spcBef>
                <a:spcPts val="0"/>
              </a:spcBef>
              <a:buClr>
                <a:schemeClr val="lt1"/>
              </a:buClr>
              <a:buSzPts val="3960"/>
            </a:pPr>
            <a:endParaRPr lang="en-US" sz="4000" dirty="0">
              <a:solidFill>
                <a:schemeClr val="accent5">
                  <a:lumMod val="50000"/>
                </a:schemeClr>
              </a:solidFill>
              <a:latin typeface="Raleway"/>
              <a:ea typeface="Raleway"/>
              <a:cs typeface="Raleway"/>
              <a:sym typeface="Raleway"/>
            </a:endParaRPr>
          </a:p>
          <a:p>
            <a:pPr algn="l">
              <a:spcBef>
                <a:spcPts val="0"/>
              </a:spcBef>
              <a:buClr>
                <a:schemeClr val="lt1"/>
              </a:buClr>
              <a:buSzPts val="3960"/>
            </a:pPr>
            <a:r>
              <a:rPr lang="en-US" sz="4000" dirty="0">
                <a:solidFill>
                  <a:schemeClr val="accent5">
                    <a:lumMod val="50000"/>
                  </a:schemeClr>
                </a:solidFill>
                <a:latin typeface="Raleway"/>
                <a:ea typeface="Raleway"/>
                <a:cs typeface="Raleway"/>
                <a:sym typeface="Raleway"/>
              </a:rPr>
              <a:t>A groundbreaking initiative </a:t>
            </a:r>
          </a:p>
          <a:p>
            <a:pPr algn="l">
              <a:spcBef>
                <a:spcPts val="0"/>
              </a:spcBef>
              <a:buClr>
                <a:schemeClr val="lt1"/>
              </a:buClr>
              <a:buSzPts val="3960"/>
            </a:pPr>
            <a:r>
              <a:rPr lang="en-US" sz="4000" dirty="0">
                <a:solidFill>
                  <a:schemeClr val="accent5">
                    <a:lumMod val="50000"/>
                  </a:schemeClr>
                </a:solidFill>
                <a:latin typeface="Raleway"/>
                <a:ea typeface="Raleway"/>
                <a:cs typeface="Raleway"/>
                <a:sym typeface="Raleway"/>
              </a:rPr>
              <a:t>championed by </a:t>
            </a:r>
            <a:r>
              <a:rPr lang="en-US" sz="4000" b="1" dirty="0">
                <a:solidFill>
                  <a:schemeClr val="accent5">
                    <a:lumMod val="50000"/>
                  </a:schemeClr>
                </a:solidFill>
                <a:latin typeface="Raleway"/>
                <a:ea typeface="Raleway"/>
                <a:cs typeface="Raleway"/>
                <a:sym typeface="Raleway"/>
              </a:rPr>
              <a:t>Spain </a:t>
            </a:r>
            <a:r>
              <a:rPr lang="en-US" sz="4000" dirty="0">
                <a:solidFill>
                  <a:schemeClr val="accent5">
                    <a:lumMod val="50000"/>
                  </a:schemeClr>
                </a:solidFill>
                <a:latin typeface="Raleway"/>
                <a:ea typeface="Raleway"/>
                <a:cs typeface="Raleway"/>
                <a:sym typeface="Raleway"/>
              </a:rPr>
              <a:t>and </a:t>
            </a:r>
            <a:r>
              <a:rPr lang="en-US" sz="4000" b="1" dirty="0">
                <a:solidFill>
                  <a:schemeClr val="accent5">
                    <a:lumMod val="50000"/>
                  </a:schemeClr>
                </a:solidFill>
                <a:latin typeface="Raleway"/>
                <a:ea typeface="Raleway"/>
                <a:cs typeface="Raleway"/>
                <a:sym typeface="Raleway"/>
              </a:rPr>
              <a:t>Saudi Arabia </a:t>
            </a:r>
          </a:p>
          <a:p>
            <a:pPr algn="l">
              <a:spcBef>
                <a:spcPts val="0"/>
              </a:spcBef>
              <a:buClr>
                <a:schemeClr val="lt1"/>
              </a:buClr>
              <a:buSzPts val="3960"/>
            </a:pPr>
            <a:r>
              <a:rPr lang="en-US" sz="4000" dirty="0">
                <a:solidFill>
                  <a:schemeClr val="accent5">
                    <a:lumMod val="50000"/>
                  </a:schemeClr>
                </a:solidFill>
                <a:latin typeface="Raleway"/>
                <a:ea typeface="Raleway"/>
                <a:cs typeface="Raleway"/>
                <a:sym typeface="Raleway"/>
              </a:rPr>
              <a:t>to revolutionize Global Drought Resilience.</a:t>
            </a:r>
          </a:p>
        </p:txBody>
      </p:sp>
      <p:pic>
        <p:nvPicPr>
          <p:cNvPr id="4" name="Google Shape;187;p27">
            <a:extLst>
              <a:ext uri="{FF2B5EF4-FFF2-40B4-BE49-F238E27FC236}">
                <a16:creationId xmlns:a16="http://schemas.microsoft.com/office/drawing/2014/main" id="{C016B0D3-A7E1-9356-92F7-2387FB01FD35}"/>
              </a:ext>
            </a:extLst>
          </p:cNvPr>
          <p:cNvPicPr preferRelativeResize="0"/>
          <p:nvPr/>
        </p:nvPicPr>
        <p:blipFill rotWithShape="1">
          <a:blip r:embed="rId3">
            <a:alphaModFix/>
          </a:blip>
          <a:srcRect l="3222" t="22621" r="72383" b="21469"/>
          <a:stretch/>
        </p:blipFill>
        <p:spPr>
          <a:xfrm>
            <a:off x="7825154" y="3332285"/>
            <a:ext cx="3657600" cy="1828800"/>
          </a:xfrm>
          <a:prstGeom prst="rect">
            <a:avLst/>
          </a:prstGeom>
          <a:solidFill>
            <a:schemeClr val="accent5">
              <a:lumMod val="50000"/>
            </a:schemeClr>
          </a:solidFill>
          <a:ln>
            <a:noFill/>
          </a:ln>
          <a:effectLst>
            <a:outerShdw blurRad="57150" dist="19050" dir="5400000" algn="bl" rotWithShape="0">
              <a:srgbClr val="000000">
                <a:alpha val="50000"/>
              </a:srgbClr>
            </a:outerShdw>
          </a:effectLst>
        </p:spPr>
      </p:pic>
      <p:sp>
        <p:nvSpPr>
          <p:cNvPr id="5" name="Google Shape;180;p27">
            <a:extLst>
              <a:ext uri="{FF2B5EF4-FFF2-40B4-BE49-F238E27FC236}">
                <a16:creationId xmlns:a16="http://schemas.microsoft.com/office/drawing/2014/main" id="{8EF30D6A-E238-B813-3774-2AC563391AC7}"/>
              </a:ext>
            </a:extLst>
          </p:cNvPr>
          <p:cNvSpPr/>
          <p:nvPr/>
        </p:nvSpPr>
        <p:spPr>
          <a:xfrm>
            <a:off x="-2266" y="0"/>
            <a:ext cx="18287980" cy="2781299"/>
          </a:xfrm>
          <a:prstGeom prst="rect">
            <a:avLst/>
          </a:prstGeom>
          <a:solidFill>
            <a:schemeClr val="accent5">
              <a:lumMod val="50000"/>
              <a:alpha val="41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defTabSz="914446">
              <a:buClr>
                <a:srgbClr val="000000"/>
              </a:buClr>
              <a:defRPr/>
            </a:pPr>
            <a:endParaRPr sz="1400" kern="0" dirty="0">
              <a:solidFill>
                <a:schemeClr val="accent5">
                  <a:lumMod val="50000"/>
                </a:schemeClr>
              </a:solidFill>
              <a:latin typeface="Calibri"/>
              <a:ea typeface="Calibri"/>
              <a:cs typeface="Calibri"/>
              <a:sym typeface="Calibri"/>
            </a:endParaRPr>
          </a:p>
        </p:txBody>
      </p:sp>
    </p:spTree>
    <p:extLst>
      <p:ext uri="{BB962C8B-B14F-4D97-AF65-F5344CB8AC3E}">
        <p14:creationId xmlns:p14="http://schemas.microsoft.com/office/powerpoint/2010/main" val="710888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1"/>
          <p:cNvPicPr preferRelativeResize="0"/>
          <p:nvPr/>
        </p:nvPicPr>
        <p:blipFill rotWithShape="1">
          <a:blip r:embed="rId3">
            <a:alphaModFix/>
          </a:blip>
          <a:srcRect/>
          <a:stretch/>
        </p:blipFill>
        <p:spPr>
          <a:xfrm>
            <a:off x="16609118" y="8844507"/>
            <a:ext cx="1485834" cy="1332753"/>
          </a:xfrm>
          <a:prstGeom prst="rect">
            <a:avLst/>
          </a:prstGeom>
          <a:noFill/>
          <a:ln>
            <a:noFill/>
          </a:ln>
        </p:spPr>
      </p:pic>
      <p:sp>
        <p:nvSpPr>
          <p:cNvPr id="241" name="Google Shape;241;p31"/>
          <p:cNvSpPr txBox="1"/>
          <p:nvPr/>
        </p:nvSpPr>
        <p:spPr>
          <a:xfrm>
            <a:off x="1003988" y="405452"/>
            <a:ext cx="16817400" cy="1938948"/>
          </a:xfrm>
          <a:prstGeom prst="rect">
            <a:avLst/>
          </a:prstGeom>
          <a:noFill/>
          <a:ln>
            <a:noFill/>
          </a:ln>
        </p:spPr>
        <p:txBody>
          <a:bodyPr spcFirstLastPara="1" wrap="square" lIns="137138" tIns="137138" rIns="137138" bIns="137138" anchor="t" anchorCtr="0">
            <a:spAutoFit/>
          </a:bodyPr>
          <a:lstStyle/>
          <a:p>
            <a:pPr defTabSz="1371669">
              <a:buClr>
                <a:srgbClr val="000000"/>
              </a:buClr>
              <a:buSzPts val="1100"/>
              <a:defRPr/>
            </a:pPr>
            <a:r>
              <a:rPr lang="en-US" sz="5400" b="1" kern="0">
                <a:solidFill>
                  <a:srgbClr val="000000"/>
                </a:solidFill>
                <a:latin typeface="Raleway"/>
                <a:ea typeface="Raleway"/>
                <a:cs typeface="Raleway"/>
                <a:sym typeface="Raleway"/>
              </a:rPr>
              <a:t>Zoom from Global to Local: </a:t>
            </a:r>
            <a:r>
              <a:rPr lang="en-US" sz="3600" kern="0">
                <a:solidFill>
                  <a:srgbClr val="000000"/>
                </a:solidFill>
                <a:latin typeface="Raleway"/>
                <a:ea typeface="Raleway"/>
                <a:cs typeface="Raleway"/>
                <a:sym typeface="Raleway"/>
              </a:rPr>
              <a:t>Gain Precise Knowledge</a:t>
            </a:r>
            <a:endParaRPr sz="3600" kern="0">
              <a:solidFill>
                <a:srgbClr val="000000"/>
              </a:solidFill>
              <a:latin typeface="Raleway"/>
              <a:ea typeface="Raleway"/>
              <a:cs typeface="Raleway"/>
              <a:sym typeface="Raleway"/>
            </a:endParaRPr>
          </a:p>
          <a:p>
            <a:pPr defTabSz="1371669">
              <a:buClr>
                <a:srgbClr val="000000"/>
              </a:buClr>
              <a:defRPr/>
            </a:pPr>
            <a:endParaRPr sz="5400" b="1" kern="0">
              <a:solidFill>
                <a:srgbClr val="000000"/>
              </a:solidFill>
              <a:latin typeface="Raleway"/>
              <a:ea typeface="Raleway"/>
              <a:cs typeface="Raleway"/>
              <a:sym typeface="Raleway"/>
            </a:endParaRPr>
          </a:p>
        </p:txBody>
      </p:sp>
      <p:pic>
        <p:nvPicPr>
          <p:cNvPr id="242" name="Google Shape;242;p31"/>
          <p:cNvPicPr preferRelativeResize="0"/>
          <p:nvPr/>
        </p:nvPicPr>
        <p:blipFill rotWithShape="1">
          <a:blip r:embed="rId4">
            <a:alphaModFix/>
          </a:blip>
          <a:srcRect l="30797" t="10208" r="351" b="20906"/>
          <a:stretch/>
        </p:blipFill>
        <p:spPr>
          <a:xfrm>
            <a:off x="2" y="0"/>
            <a:ext cx="18288002" cy="10287000"/>
          </a:xfrm>
          <a:prstGeom prst="rect">
            <a:avLst/>
          </a:prstGeom>
          <a:noFill/>
          <a:ln>
            <a:noFill/>
          </a:ln>
          <a:effectLst>
            <a:outerShdw blurRad="57150" dist="19050" dir="5400000" algn="bl" rotWithShape="0">
              <a:srgbClr val="000000">
                <a:alpha val="50000"/>
              </a:srgbClr>
            </a:outerShdw>
          </a:effectLst>
        </p:spPr>
      </p:pic>
      <p:sp>
        <p:nvSpPr>
          <p:cNvPr id="243" name="Google Shape;243;p31"/>
          <p:cNvSpPr/>
          <p:nvPr/>
        </p:nvSpPr>
        <p:spPr>
          <a:xfrm rot="5400000">
            <a:off x="800288" y="1416825"/>
            <a:ext cx="10323450" cy="7502850"/>
          </a:xfrm>
          <a:prstGeom prst="rect">
            <a:avLst/>
          </a:prstGeom>
          <a:solidFill>
            <a:srgbClr val="000000">
              <a:alpha val="41770"/>
            </a:srgbClr>
          </a:solidFill>
          <a:ln>
            <a:noFill/>
          </a:ln>
        </p:spPr>
        <p:txBody>
          <a:bodyPr spcFirstLastPara="1" wrap="square" lIns="137138" tIns="137138" rIns="137138" bIns="137138" anchor="ctr" anchorCtr="0">
            <a:noAutofit/>
          </a:bodyPr>
          <a:lstStyle/>
          <a:p>
            <a:pPr algn="ctr" defTabSz="1371669">
              <a:buClr>
                <a:srgbClr val="000000"/>
              </a:buClr>
              <a:defRPr/>
            </a:pPr>
            <a:endParaRPr sz="2100" kern="0">
              <a:solidFill>
                <a:srgbClr val="000000"/>
              </a:solidFill>
              <a:latin typeface="Calibri"/>
              <a:ea typeface="Calibri"/>
              <a:cs typeface="Calibri"/>
              <a:sym typeface="Calibri"/>
            </a:endParaRPr>
          </a:p>
        </p:txBody>
      </p:sp>
      <p:sp>
        <p:nvSpPr>
          <p:cNvPr id="244" name="Google Shape;244;p31"/>
          <p:cNvSpPr txBox="1">
            <a:spLocks noGrp="1"/>
          </p:cNvSpPr>
          <p:nvPr>
            <p:ph type="body" idx="4294967295"/>
          </p:nvPr>
        </p:nvSpPr>
        <p:spPr>
          <a:xfrm>
            <a:off x="1642875" y="13470338"/>
            <a:ext cx="16090200" cy="3753450"/>
          </a:xfrm>
          <a:prstGeom prst="rect">
            <a:avLst/>
          </a:prstGeom>
          <a:noFill/>
          <a:ln>
            <a:noFill/>
          </a:ln>
        </p:spPr>
        <p:txBody>
          <a:bodyPr spcFirstLastPara="1" vert="horz" wrap="square" lIns="137138" tIns="68550" rIns="137138" bIns="68550" rtlCol="0" anchor="t" anchorCtr="0">
            <a:normAutofit/>
          </a:bodyPr>
          <a:lstStyle/>
          <a:p>
            <a:pPr marL="0" indent="0" algn="r">
              <a:spcBef>
                <a:spcPts val="0"/>
              </a:spcBef>
              <a:buClr>
                <a:schemeClr val="lt1"/>
              </a:buClr>
              <a:buSzPts val="4400"/>
              <a:buNone/>
            </a:pPr>
            <a:r>
              <a:rPr lang="en-US" sz="5400" b="1">
                <a:solidFill>
                  <a:schemeClr val="lt1"/>
                </a:solidFill>
                <a:latin typeface="Helvetica Neue"/>
                <a:ea typeface="Helvetica Neue"/>
                <a:cs typeface="Helvetica Neue"/>
                <a:sym typeface="Helvetica Neue"/>
              </a:rPr>
              <a:t>From 2022- 2023, Drought affected 1 in 4 people  </a:t>
            </a:r>
            <a:endParaRPr sz="5400" b="1">
              <a:solidFill>
                <a:schemeClr val="lt1"/>
              </a:solidFill>
              <a:latin typeface="Helvetica Neue"/>
              <a:ea typeface="Helvetica Neue"/>
              <a:cs typeface="Helvetica Neue"/>
              <a:sym typeface="Helvetica Neue"/>
            </a:endParaRPr>
          </a:p>
          <a:p>
            <a:pPr marL="0" indent="0" algn="r">
              <a:spcBef>
                <a:spcPts val="0"/>
              </a:spcBef>
              <a:buClr>
                <a:schemeClr val="lt1"/>
              </a:buClr>
              <a:buSzPts val="4400"/>
              <a:buNone/>
            </a:pPr>
            <a:endParaRPr sz="3000">
              <a:solidFill>
                <a:schemeClr val="lt1"/>
              </a:solidFill>
              <a:latin typeface="Helvetica Neue"/>
              <a:ea typeface="Helvetica Neue"/>
              <a:cs typeface="Helvetica Neue"/>
              <a:sym typeface="Helvetica Neue"/>
            </a:endParaRPr>
          </a:p>
          <a:p>
            <a:pPr marL="0" indent="0" algn="r">
              <a:spcBef>
                <a:spcPts val="0"/>
              </a:spcBef>
              <a:buClr>
                <a:schemeClr val="lt1"/>
              </a:buClr>
              <a:buSzPts val="4400"/>
              <a:buNone/>
            </a:pPr>
            <a:r>
              <a:rPr lang="en-US" sz="3000">
                <a:solidFill>
                  <a:schemeClr val="lt1"/>
                </a:solidFill>
                <a:latin typeface="Helvetica Neue"/>
                <a:ea typeface="Helvetica Neue"/>
                <a:cs typeface="Helvetica Neue"/>
                <a:sym typeface="Helvetica Neue"/>
              </a:rPr>
              <a:t>(UNCCD, 2023)</a:t>
            </a:r>
            <a:endParaRPr sz="3000">
              <a:solidFill>
                <a:schemeClr val="lt1"/>
              </a:solidFill>
              <a:latin typeface="Helvetica Neue"/>
              <a:ea typeface="Helvetica Neue"/>
              <a:cs typeface="Helvetica Neue"/>
              <a:sym typeface="Helvetica Neue"/>
            </a:endParaRPr>
          </a:p>
          <a:p>
            <a:pPr marL="0" indent="0" algn="ctr">
              <a:spcBef>
                <a:spcPts val="0"/>
              </a:spcBef>
              <a:buClr>
                <a:schemeClr val="lt1"/>
              </a:buClr>
              <a:buSzPts val="4400"/>
              <a:buNone/>
            </a:pPr>
            <a:r>
              <a:rPr lang="en-US" sz="6600" b="1">
                <a:solidFill>
                  <a:schemeClr val="lt1"/>
                </a:solidFill>
                <a:latin typeface="Helvetica Neue"/>
                <a:ea typeface="Helvetica Neue"/>
                <a:cs typeface="Helvetica Neue"/>
                <a:sym typeface="Helvetica Neue"/>
              </a:rPr>
              <a:t> </a:t>
            </a:r>
            <a:endParaRPr b="1">
              <a:latin typeface="Helvetica Neue"/>
              <a:ea typeface="Helvetica Neue"/>
              <a:cs typeface="Helvetica Neue"/>
              <a:sym typeface="Helvetica Neue"/>
            </a:endParaRPr>
          </a:p>
        </p:txBody>
      </p:sp>
      <p:sp>
        <p:nvSpPr>
          <p:cNvPr id="245" name="Google Shape;245;p31"/>
          <p:cNvSpPr txBox="1">
            <a:spLocks noGrp="1"/>
          </p:cNvSpPr>
          <p:nvPr>
            <p:ph type="body" idx="4294967295"/>
          </p:nvPr>
        </p:nvSpPr>
        <p:spPr>
          <a:xfrm>
            <a:off x="2524125" y="1908863"/>
            <a:ext cx="6985800" cy="6617700"/>
          </a:xfrm>
          <a:prstGeom prst="rect">
            <a:avLst/>
          </a:prstGeom>
          <a:noFill/>
          <a:ln>
            <a:noFill/>
          </a:ln>
        </p:spPr>
        <p:txBody>
          <a:bodyPr spcFirstLastPara="1" vert="horz" wrap="square" lIns="137138" tIns="68550" rIns="137138" bIns="68550" rtlCol="0" anchor="t" anchorCtr="0">
            <a:noAutofit/>
          </a:bodyPr>
          <a:lstStyle/>
          <a:p>
            <a:pPr marL="0" indent="0">
              <a:spcBef>
                <a:spcPts val="0"/>
              </a:spcBef>
              <a:buClr>
                <a:schemeClr val="lt1"/>
              </a:buClr>
              <a:buSzPts val="4400"/>
              <a:buNone/>
            </a:pPr>
            <a:r>
              <a:rPr lang="en-US" sz="4800" b="1">
                <a:solidFill>
                  <a:srgbClr val="EAB820"/>
                </a:solidFill>
                <a:latin typeface="Raleway"/>
                <a:ea typeface="Raleway"/>
                <a:cs typeface="Raleway"/>
                <a:sym typeface="Raleway"/>
              </a:rPr>
              <a:t>Critical information is emerging on how to become  resilient to the effects of drought.</a:t>
            </a:r>
            <a:endParaRPr sz="4800" b="1">
              <a:solidFill>
                <a:srgbClr val="EAB820"/>
              </a:solidFill>
              <a:latin typeface="Raleway"/>
              <a:ea typeface="Raleway"/>
              <a:cs typeface="Raleway"/>
              <a:sym typeface="Raleway"/>
            </a:endParaRPr>
          </a:p>
          <a:p>
            <a:pPr marL="0" indent="0">
              <a:spcBef>
                <a:spcPts val="0"/>
              </a:spcBef>
              <a:buClr>
                <a:schemeClr val="lt1"/>
              </a:buClr>
              <a:buSzPts val="4400"/>
              <a:buNone/>
            </a:pPr>
            <a:endParaRPr sz="4350" b="1">
              <a:solidFill>
                <a:schemeClr val="lt1"/>
              </a:solidFill>
              <a:latin typeface="Helvetica Neue"/>
              <a:ea typeface="Helvetica Neue"/>
              <a:cs typeface="Helvetica Neue"/>
              <a:sym typeface="Helvetica Neue"/>
            </a:endParaRPr>
          </a:p>
          <a:p>
            <a:pPr marL="0" indent="0">
              <a:spcBef>
                <a:spcPts val="0"/>
              </a:spcBef>
              <a:buClr>
                <a:schemeClr val="lt1"/>
              </a:buClr>
              <a:buSzPts val="4400"/>
              <a:buNone/>
            </a:pPr>
            <a:r>
              <a:rPr lang="en-US" sz="4650">
                <a:solidFill>
                  <a:schemeClr val="lt1"/>
                </a:solidFill>
                <a:latin typeface="Raleway"/>
                <a:ea typeface="Raleway"/>
                <a:cs typeface="Raleway"/>
                <a:sym typeface="Raleway"/>
              </a:rPr>
              <a:t>However, the data and information are fragmented and scattered.</a:t>
            </a:r>
            <a:endParaRPr sz="4500" b="1">
              <a:solidFill>
                <a:schemeClr val="lt1"/>
              </a:solidFill>
              <a:latin typeface="Helvetica Neue"/>
              <a:ea typeface="Helvetica Neue"/>
              <a:cs typeface="Helvetica Neue"/>
              <a:sym typeface="Helvetica Neue"/>
            </a:endParaRPr>
          </a:p>
          <a:p>
            <a:pPr marL="0" indent="0">
              <a:spcBef>
                <a:spcPts val="0"/>
              </a:spcBef>
              <a:buClr>
                <a:schemeClr val="lt1"/>
              </a:buClr>
              <a:buSzPts val="4400"/>
              <a:buNone/>
            </a:pPr>
            <a:endParaRPr sz="4500" b="1">
              <a:solidFill>
                <a:schemeClr val="lt1"/>
              </a:solidFill>
              <a:latin typeface="Helvetica Neue"/>
              <a:ea typeface="Helvetica Neue"/>
              <a:cs typeface="Helvetica Neue"/>
              <a:sym typeface="Helvetica Neue"/>
            </a:endParaRPr>
          </a:p>
          <a:p>
            <a:pPr marL="0" indent="0" algn="ctr">
              <a:spcBef>
                <a:spcPts val="0"/>
              </a:spcBef>
              <a:buClr>
                <a:schemeClr val="lt1"/>
              </a:buClr>
              <a:buSzPts val="4400"/>
              <a:buNone/>
            </a:pPr>
            <a:r>
              <a:rPr lang="en-US" sz="4500" b="1">
                <a:solidFill>
                  <a:schemeClr val="lt1"/>
                </a:solidFill>
                <a:latin typeface="Helvetica Neue"/>
                <a:ea typeface="Helvetica Neue"/>
                <a:cs typeface="Helvetica Neue"/>
                <a:sym typeface="Helvetica Neue"/>
              </a:rPr>
              <a:t> </a:t>
            </a:r>
            <a:endParaRPr sz="4500" b="1">
              <a:latin typeface="Helvetica Neue"/>
              <a:ea typeface="Helvetica Neue"/>
              <a:cs typeface="Helvetica Neue"/>
              <a:sym typeface="Helvetica Neue"/>
            </a:endParaRPr>
          </a:p>
        </p:txBody>
      </p:sp>
      <p:sp>
        <p:nvSpPr>
          <p:cNvPr id="246" name="Google Shape;246;p31"/>
          <p:cNvSpPr txBox="1"/>
          <p:nvPr/>
        </p:nvSpPr>
        <p:spPr>
          <a:xfrm>
            <a:off x="14910375" y="7524920"/>
            <a:ext cx="7112250" cy="308250"/>
          </a:xfrm>
          <a:prstGeom prst="rect">
            <a:avLst/>
          </a:prstGeom>
          <a:noFill/>
          <a:ln>
            <a:noFill/>
          </a:ln>
        </p:spPr>
        <p:txBody>
          <a:bodyPr spcFirstLastPara="1" wrap="square" lIns="137138" tIns="137138" rIns="137138" bIns="137138" anchor="t" anchorCtr="0">
            <a:noAutofit/>
          </a:bodyPr>
          <a:lstStyle/>
          <a:p>
            <a:pPr defTabSz="1371669">
              <a:buClr>
                <a:srgbClr val="000000"/>
              </a:buClr>
              <a:defRPr/>
            </a:pPr>
            <a:r>
              <a:rPr lang="en-US" sz="2100" kern="0">
                <a:solidFill>
                  <a:srgbClr val="D9D9D9"/>
                </a:solidFill>
                <a:latin typeface="Raleway"/>
                <a:ea typeface="Raleway"/>
                <a:cs typeface="Raleway"/>
                <a:sym typeface="Raleway"/>
              </a:rPr>
              <a:t>UNCCD Drought Toolbox</a:t>
            </a:r>
            <a:endParaRPr sz="2100" kern="0">
              <a:solidFill>
                <a:srgbClr val="D9D9D9"/>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F3F52B-6A05-A61F-2D1F-47DD5B2BD3F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FAA0F7C-B45C-6772-2047-D22DFCA41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a red border">
            <a:extLst>
              <a:ext uri="{FF2B5EF4-FFF2-40B4-BE49-F238E27FC236}">
                <a16:creationId xmlns:a16="http://schemas.microsoft.com/office/drawing/2014/main" id="{777D6B13-013D-CA1D-DC5D-5AAB4ABAF7AB}"/>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grpSp>
        <p:nvGrpSpPr>
          <p:cNvPr id="2" name="Group 1">
            <a:extLst>
              <a:ext uri="{FF2B5EF4-FFF2-40B4-BE49-F238E27FC236}">
                <a16:creationId xmlns:a16="http://schemas.microsoft.com/office/drawing/2014/main" id="{CE8A238E-E3B5-2E49-F9EF-DBE807808CBD}"/>
              </a:ext>
            </a:extLst>
          </p:cNvPr>
          <p:cNvGrpSpPr/>
          <p:nvPr/>
        </p:nvGrpSpPr>
        <p:grpSpPr>
          <a:xfrm>
            <a:off x="2625532" y="323173"/>
            <a:ext cx="14630400" cy="7816755"/>
            <a:chOff x="572772" y="231558"/>
            <a:chExt cx="11654502" cy="5999392"/>
          </a:xfrm>
        </p:grpSpPr>
        <p:sp>
          <p:nvSpPr>
            <p:cNvPr id="4" name="Google Shape;251;p32">
              <a:extLst>
                <a:ext uri="{FF2B5EF4-FFF2-40B4-BE49-F238E27FC236}">
                  <a16:creationId xmlns:a16="http://schemas.microsoft.com/office/drawing/2014/main" id="{56080FE6-4E90-A2A2-4DED-860471A2FD9F}"/>
                </a:ext>
              </a:extLst>
            </p:cNvPr>
            <p:cNvSpPr txBox="1"/>
            <p:nvPr/>
          </p:nvSpPr>
          <p:spPr>
            <a:xfrm>
              <a:off x="2445251" y="231558"/>
              <a:ext cx="7697783" cy="566904"/>
            </a:xfrm>
            <a:prstGeom prst="rect">
              <a:avLst/>
            </a:prstGeom>
            <a:noFill/>
            <a:ln>
              <a:noFill/>
            </a:ln>
          </p:spPr>
          <p:txBody>
            <a:bodyPr spcFirstLastPara="1" wrap="square" lIns="91425" tIns="91425" rIns="91425" bIns="91425" anchor="t" anchorCtr="0">
              <a:spAutoFit/>
            </a:bodyPr>
            <a:lstStyle/>
            <a:p>
              <a:pPr defTabSz="914446">
                <a:buClr>
                  <a:srgbClr val="000000"/>
                </a:buClr>
                <a:defRPr/>
              </a:pPr>
              <a:r>
                <a:rPr lang="en-US" sz="3100" b="1" kern="0" dirty="0">
                  <a:solidFill>
                    <a:srgbClr val="000000"/>
                  </a:solidFill>
                  <a:latin typeface="Raleway"/>
                  <a:ea typeface="Raleway"/>
                  <a:cs typeface="Raleway"/>
                  <a:sym typeface="Raleway"/>
                </a:rPr>
                <a:t>State-of-the-Art in Drought Resilience Monitoring</a:t>
              </a:r>
              <a:r>
                <a:rPr lang="en-US" sz="3600" b="1" kern="0" dirty="0">
                  <a:solidFill>
                    <a:srgbClr val="000000"/>
                  </a:solidFill>
                  <a:latin typeface="Raleway"/>
                  <a:ea typeface="Raleway"/>
                  <a:cs typeface="Raleway"/>
                  <a:sym typeface="Raleway"/>
                </a:rPr>
                <a:t> </a:t>
              </a:r>
              <a:endParaRPr sz="3600" b="1" kern="0" dirty="0">
                <a:solidFill>
                  <a:srgbClr val="000000"/>
                </a:solidFill>
                <a:latin typeface="Raleway"/>
                <a:ea typeface="Raleway"/>
                <a:cs typeface="Raleway"/>
                <a:sym typeface="Raleway"/>
              </a:endParaRPr>
            </a:p>
          </p:txBody>
        </p:sp>
        <p:sp>
          <p:nvSpPr>
            <p:cNvPr id="5" name="Google Shape;252;p32">
              <a:extLst>
                <a:ext uri="{FF2B5EF4-FFF2-40B4-BE49-F238E27FC236}">
                  <a16:creationId xmlns:a16="http://schemas.microsoft.com/office/drawing/2014/main" id="{5510CEC7-ABE1-C217-E1B2-5D3D7129C5FE}"/>
                </a:ext>
              </a:extLst>
            </p:cNvPr>
            <p:cNvSpPr txBox="1"/>
            <p:nvPr/>
          </p:nvSpPr>
          <p:spPr>
            <a:xfrm>
              <a:off x="9339806" y="5630650"/>
              <a:ext cx="2769900" cy="600300"/>
            </a:xfrm>
            <a:prstGeom prst="rect">
              <a:avLst/>
            </a:prstGeom>
            <a:noFill/>
            <a:ln>
              <a:noFill/>
            </a:ln>
          </p:spPr>
          <p:txBody>
            <a:bodyPr spcFirstLastPara="1" wrap="square" lIns="91425" tIns="91425" rIns="91425" bIns="91425" anchor="ctr" anchorCtr="0">
              <a:noAutofit/>
            </a:bodyPr>
            <a:lstStyle/>
            <a:p>
              <a:pPr defTabSz="914446">
                <a:buClr>
                  <a:srgbClr val="000000"/>
                </a:buClr>
                <a:defRPr/>
              </a:pPr>
              <a:r>
                <a:rPr lang="en-US" sz="900" kern="0" dirty="0" err="1">
                  <a:solidFill>
                    <a:srgbClr val="A5A5A5"/>
                  </a:solidFill>
                  <a:latin typeface="Raleway"/>
                  <a:ea typeface="Raleway"/>
                  <a:cs typeface="Raleway"/>
                  <a:sym typeface="Raleway"/>
                </a:rPr>
                <a:t>Agromix</a:t>
              </a:r>
              <a:r>
                <a:rPr lang="en-US" sz="900" kern="0" dirty="0">
                  <a:solidFill>
                    <a:srgbClr val="A5A5A5"/>
                  </a:solidFill>
                  <a:latin typeface="Raleway"/>
                  <a:ea typeface="Raleway"/>
                  <a:cs typeface="Raleway"/>
                  <a:sym typeface="Raleway"/>
                </a:rPr>
                <a:t>, Coventry University, UK &amp; EU :  https://</a:t>
              </a:r>
              <a:r>
                <a:rPr lang="en-US" sz="900" kern="0" dirty="0" err="1">
                  <a:solidFill>
                    <a:srgbClr val="A5A5A5"/>
                  </a:solidFill>
                  <a:latin typeface="Raleway"/>
                  <a:ea typeface="Raleway"/>
                  <a:cs typeface="Raleway"/>
                  <a:sym typeface="Raleway"/>
                </a:rPr>
                <a:t>agromixproject.eu</a:t>
              </a:r>
              <a:r>
                <a:rPr lang="en-US" sz="900" kern="0" dirty="0">
                  <a:solidFill>
                    <a:srgbClr val="A5A5A5"/>
                  </a:solidFill>
                  <a:latin typeface="Raleway"/>
                  <a:ea typeface="Raleway"/>
                  <a:cs typeface="Raleway"/>
                  <a:sym typeface="Raleway"/>
                </a:rPr>
                <a:t>/tools/resilience-self-assessment-tool/</a:t>
              </a:r>
              <a:endParaRPr sz="900" kern="0" dirty="0">
                <a:solidFill>
                  <a:srgbClr val="A5A5A5"/>
                </a:solidFill>
                <a:latin typeface="Raleway"/>
                <a:ea typeface="Raleway"/>
                <a:cs typeface="Raleway"/>
                <a:sym typeface="Raleway"/>
              </a:endParaRPr>
            </a:p>
          </p:txBody>
        </p:sp>
        <p:sp>
          <p:nvSpPr>
            <p:cNvPr id="6" name="Google Shape;253;p32">
              <a:extLst>
                <a:ext uri="{FF2B5EF4-FFF2-40B4-BE49-F238E27FC236}">
                  <a16:creationId xmlns:a16="http://schemas.microsoft.com/office/drawing/2014/main" id="{770107FD-02B3-A278-FA3F-C7B437D3A316}"/>
                </a:ext>
              </a:extLst>
            </p:cNvPr>
            <p:cNvSpPr txBox="1"/>
            <p:nvPr/>
          </p:nvSpPr>
          <p:spPr>
            <a:xfrm>
              <a:off x="572772" y="3865151"/>
              <a:ext cx="2885700" cy="2225194"/>
            </a:xfrm>
            <a:prstGeom prst="rect">
              <a:avLst/>
            </a:prstGeom>
            <a:noFill/>
            <a:ln>
              <a:noFill/>
            </a:ln>
          </p:spPr>
          <p:txBody>
            <a:bodyPr spcFirstLastPara="1" wrap="square" lIns="91425" tIns="91425" rIns="91425" bIns="91425" anchor="t" anchorCtr="0">
              <a:spAutoFit/>
            </a:bodyPr>
            <a:lstStyle/>
            <a:p>
              <a:pPr marL="228611" indent="-196860" defTabSz="914446">
                <a:lnSpc>
                  <a:spcPct val="115000"/>
                </a:lnSpc>
                <a:buClr>
                  <a:srgbClr val="000000"/>
                </a:buClr>
                <a:buSzPts val="1300"/>
                <a:buFont typeface="Raleway"/>
                <a:buChar char="●"/>
                <a:defRPr/>
              </a:pPr>
              <a:r>
                <a:rPr lang="en-US" sz="1300" kern="0">
                  <a:solidFill>
                    <a:srgbClr val="000000"/>
                  </a:solidFill>
                  <a:latin typeface="Raleway"/>
                  <a:ea typeface="Raleway"/>
                  <a:cs typeface="Raleway"/>
                  <a:sym typeface="Raleway"/>
                </a:rPr>
                <a:t>No aggregate data into regional projections of drought resilience</a:t>
              </a:r>
              <a:endParaRPr sz="1300" kern="0">
                <a:solidFill>
                  <a:srgbClr val="000000"/>
                </a:solidFill>
                <a:latin typeface="Raleway"/>
                <a:ea typeface="Raleway"/>
                <a:cs typeface="Raleway"/>
                <a:sym typeface="Raleway"/>
              </a:endParaRPr>
            </a:p>
            <a:p>
              <a:pPr marL="228611" indent="-196860" defTabSz="914446">
                <a:lnSpc>
                  <a:spcPct val="115000"/>
                </a:lnSpc>
                <a:buClr>
                  <a:srgbClr val="000000"/>
                </a:buClr>
                <a:buSzPts val="1300"/>
                <a:buFont typeface="Raleway"/>
                <a:buChar char="●"/>
                <a:defRPr/>
              </a:pPr>
              <a:r>
                <a:rPr lang="en-US" sz="1300" kern="0">
                  <a:solidFill>
                    <a:srgbClr val="000000"/>
                  </a:solidFill>
                  <a:latin typeface="Raleway"/>
                  <a:ea typeface="Raleway"/>
                  <a:cs typeface="Raleway"/>
                  <a:sym typeface="Raleway"/>
                </a:rPr>
                <a:t>Require additional auditing by local authorities to check for data fitness</a:t>
              </a:r>
              <a:endParaRPr sz="1300" kern="0">
                <a:solidFill>
                  <a:srgbClr val="000000"/>
                </a:solidFill>
                <a:latin typeface="Raleway"/>
                <a:ea typeface="Raleway"/>
                <a:cs typeface="Raleway"/>
                <a:sym typeface="Raleway"/>
              </a:endParaRPr>
            </a:p>
            <a:p>
              <a:pPr marL="228611" indent="-196860" defTabSz="914446">
                <a:lnSpc>
                  <a:spcPct val="115000"/>
                </a:lnSpc>
                <a:buClr>
                  <a:srgbClr val="000000"/>
                </a:buClr>
                <a:buSzPts val="1300"/>
                <a:buFont typeface="Raleway"/>
                <a:buChar char="●"/>
                <a:defRPr/>
              </a:pPr>
              <a:r>
                <a:rPr lang="en-US" sz="1300" kern="0">
                  <a:solidFill>
                    <a:srgbClr val="000000"/>
                  </a:solidFill>
                  <a:latin typeface="Raleway"/>
                  <a:ea typeface="Raleway"/>
                  <a:cs typeface="Raleway"/>
                  <a:sym typeface="Raleway"/>
                </a:rPr>
                <a:t>Limited to agriculture and farming </a:t>
              </a:r>
              <a:endParaRPr sz="1300" kern="0">
                <a:solidFill>
                  <a:srgbClr val="000000"/>
                </a:solidFill>
                <a:latin typeface="Raleway"/>
                <a:ea typeface="Raleway"/>
                <a:cs typeface="Raleway"/>
                <a:sym typeface="Raleway"/>
              </a:endParaRPr>
            </a:p>
            <a:p>
              <a:pPr marL="228611" indent="-114306" defTabSz="914446">
                <a:buClr>
                  <a:srgbClr val="000000"/>
                </a:buClr>
                <a:defRPr/>
              </a:pPr>
              <a:endParaRPr sz="1300" kern="0">
                <a:solidFill>
                  <a:srgbClr val="000000"/>
                </a:solidFill>
                <a:latin typeface="Raleway"/>
                <a:ea typeface="Raleway"/>
                <a:cs typeface="Raleway"/>
                <a:sym typeface="Raleway"/>
              </a:endParaRPr>
            </a:p>
          </p:txBody>
        </p:sp>
        <p:grpSp>
          <p:nvGrpSpPr>
            <p:cNvPr id="7" name="Google Shape;254;p32">
              <a:extLst>
                <a:ext uri="{FF2B5EF4-FFF2-40B4-BE49-F238E27FC236}">
                  <a16:creationId xmlns:a16="http://schemas.microsoft.com/office/drawing/2014/main" id="{09F80CFE-1B67-2E87-AA7C-62878D359F23}"/>
                </a:ext>
              </a:extLst>
            </p:cNvPr>
            <p:cNvGrpSpPr/>
            <p:nvPr/>
          </p:nvGrpSpPr>
          <p:grpSpPr>
            <a:xfrm>
              <a:off x="9339801" y="1084511"/>
              <a:ext cx="2668949" cy="1632727"/>
              <a:chOff x="528358" y="1389834"/>
              <a:chExt cx="7312189" cy="4306849"/>
            </a:xfrm>
          </p:grpSpPr>
          <p:pic>
            <p:nvPicPr>
              <p:cNvPr id="25" name="Google Shape;255;p32">
                <a:extLst>
                  <a:ext uri="{FF2B5EF4-FFF2-40B4-BE49-F238E27FC236}">
                    <a16:creationId xmlns:a16="http://schemas.microsoft.com/office/drawing/2014/main" id="{99CAA32E-B6C0-F0A8-DF82-B1970BE0088B}"/>
                  </a:ext>
                </a:extLst>
              </p:cNvPr>
              <p:cNvPicPr preferRelativeResize="0"/>
              <p:nvPr/>
            </p:nvPicPr>
            <p:blipFill rotWithShape="1">
              <a:blip r:embed="rId3">
                <a:alphaModFix/>
              </a:blip>
              <a:srcRect l="4843" t="15363" r="4969" b="2830"/>
              <a:stretch/>
            </p:blipFill>
            <p:spPr>
              <a:xfrm>
                <a:off x="528358" y="1389834"/>
                <a:ext cx="7312189" cy="4306849"/>
              </a:xfrm>
              <a:prstGeom prst="rect">
                <a:avLst/>
              </a:prstGeom>
              <a:noFill/>
              <a:ln>
                <a:noFill/>
              </a:ln>
              <a:effectLst>
                <a:outerShdw blurRad="57150" dist="19050" dir="5400000" algn="bl" rotWithShape="0">
                  <a:srgbClr val="000000">
                    <a:alpha val="50000"/>
                  </a:srgbClr>
                </a:outerShdw>
              </a:effectLst>
            </p:spPr>
          </p:pic>
          <p:pic>
            <p:nvPicPr>
              <p:cNvPr id="26" name="Google Shape;256;p32">
                <a:extLst>
                  <a:ext uri="{FF2B5EF4-FFF2-40B4-BE49-F238E27FC236}">
                    <a16:creationId xmlns:a16="http://schemas.microsoft.com/office/drawing/2014/main" id="{347DB8F2-B177-0744-08BD-160D5180B4E4}"/>
                  </a:ext>
                </a:extLst>
              </p:cNvPr>
              <p:cNvPicPr preferRelativeResize="0"/>
              <p:nvPr/>
            </p:nvPicPr>
            <p:blipFill>
              <a:blip r:embed="rId4">
                <a:alphaModFix/>
              </a:blip>
              <a:stretch>
                <a:fillRect/>
              </a:stretch>
            </p:blipFill>
            <p:spPr>
              <a:xfrm>
                <a:off x="4193798" y="2808892"/>
                <a:ext cx="3481548" cy="2679505"/>
              </a:xfrm>
              <a:prstGeom prst="rect">
                <a:avLst/>
              </a:prstGeom>
              <a:noFill/>
              <a:ln w="2857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grpSp>
        <p:pic>
          <p:nvPicPr>
            <p:cNvPr id="9" name="Google Shape;257;p32" descr="The Diagnostic Water Governance Tool (https://watergovernance-tool.eu) is a comprehensive diagnostic tool to support an integrated management approach in watersheds. &#10;Based on the data users enter for their particular case, they not only receive a diagnosis, but also case-specific recommendations for instruments to improve coordination in water management.&#10;Practitioners from water administration and management as well as development cooperation and consultancy, but also researchers are the target group of the tool and are invited to try it out.&#10;The Diagnostic Water Governance Tool has been developed as part of the STEER project (https://www.steer.uni-osnabrueck.de/). This project has received funding from the German Federal Ministry of Education and Research (BMBF) under its Water as a Global Resource (GRoW) funding measure (https://bmbf-grow.de/en), which is part of the &quot;Research for Sustainable Development (FONA)&quot; framework. &#10;Concept &amp; Script: Benedict Bueb, Ulf Stein (Ecologic Institute)&#10;Design: Lena Aebli  (Ecologic Institute)&#10;Voice-over: Rodrigo Vidaurre (Ecologic Institute)" title="Introducing the Diagnostic Water Governance Tool">
              <a:hlinkClick r:id="rId5"/>
              <a:extLst>
                <a:ext uri="{FF2B5EF4-FFF2-40B4-BE49-F238E27FC236}">
                  <a16:creationId xmlns:a16="http://schemas.microsoft.com/office/drawing/2014/main" id="{D9F8FAC9-9AE1-9943-D231-C1F0093E6B8C}"/>
                </a:ext>
              </a:extLst>
            </p:cNvPr>
            <p:cNvPicPr preferRelativeResize="0"/>
            <p:nvPr/>
          </p:nvPicPr>
          <p:blipFill>
            <a:blip r:embed="rId6">
              <a:alphaModFix/>
            </a:blip>
            <a:stretch>
              <a:fillRect/>
            </a:stretch>
          </p:blipFill>
          <p:spPr>
            <a:xfrm>
              <a:off x="6411026" y="1084551"/>
              <a:ext cx="2769950" cy="163270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0" name="Google Shape;258;p32">
              <a:extLst>
                <a:ext uri="{FF2B5EF4-FFF2-40B4-BE49-F238E27FC236}">
                  <a16:creationId xmlns:a16="http://schemas.microsoft.com/office/drawing/2014/main" id="{6384C0F0-7529-1787-038A-BE61BB7D35CC}"/>
                </a:ext>
              </a:extLst>
            </p:cNvPr>
            <p:cNvPicPr preferRelativeResize="0"/>
            <p:nvPr/>
          </p:nvPicPr>
          <p:blipFill rotWithShape="1">
            <a:blip r:embed="rId7">
              <a:alphaModFix/>
            </a:blip>
            <a:srcRect l="3709" t="12089" r="4924" b="2833"/>
            <a:stretch/>
          </p:blipFill>
          <p:spPr>
            <a:xfrm>
              <a:off x="3525201" y="1084551"/>
              <a:ext cx="2769951" cy="1632851"/>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1" name="Google Shape;259;p32">
              <a:extLst>
                <a:ext uri="{FF2B5EF4-FFF2-40B4-BE49-F238E27FC236}">
                  <a16:creationId xmlns:a16="http://schemas.microsoft.com/office/drawing/2014/main" id="{C8FA0F6E-C3C3-7097-9402-B5C6D41BEDB2}"/>
                </a:ext>
              </a:extLst>
            </p:cNvPr>
            <p:cNvPicPr preferRelativeResize="0"/>
            <p:nvPr/>
          </p:nvPicPr>
          <p:blipFill rotWithShape="1">
            <a:blip r:embed="rId8">
              <a:alphaModFix/>
            </a:blip>
            <a:srcRect l="4716" t="13209"/>
            <a:stretch/>
          </p:blipFill>
          <p:spPr>
            <a:xfrm>
              <a:off x="639376" y="1084551"/>
              <a:ext cx="2769951" cy="1632851"/>
            </a:xfrm>
            <a:prstGeom prst="rect">
              <a:avLst/>
            </a:prstGeom>
            <a:noFill/>
            <a:ln>
              <a:noFill/>
            </a:ln>
            <a:effectLst>
              <a:outerShdw blurRad="57150" dist="19050" dir="5400000" algn="bl" rotWithShape="0">
                <a:srgbClr val="000000">
                  <a:alpha val="50000"/>
                </a:srgbClr>
              </a:outerShdw>
            </a:effectLst>
          </p:spPr>
        </p:pic>
        <p:sp>
          <p:nvSpPr>
            <p:cNvPr id="12" name="Google Shape;260;p32">
              <a:extLst>
                <a:ext uri="{FF2B5EF4-FFF2-40B4-BE49-F238E27FC236}">
                  <a16:creationId xmlns:a16="http://schemas.microsoft.com/office/drawing/2014/main" id="{0D2C299E-791B-041A-A518-9F30B4BB18E6}"/>
                </a:ext>
              </a:extLst>
            </p:cNvPr>
            <p:cNvSpPr txBox="1"/>
            <p:nvPr/>
          </p:nvSpPr>
          <p:spPr>
            <a:xfrm>
              <a:off x="688588" y="2798638"/>
              <a:ext cx="2769900" cy="1015632"/>
            </a:xfrm>
            <a:prstGeom prst="rect">
              <a:avLst/>
            </a:prstGeom>
            <a:noFill/>
            <a:ln>
              <a:noFill/>
            </a:ln>
          </p:spPr>
          <p:txBody>
            <a:bodyPr spcFirstLastPara="1" wrap="square" lIns="91425" tIns="91425" rIns="91425" bIns="91425" anchor="t" anchorCtr="0">
              <a:spAutoFit/>
            </a:bodyPr>
            <a:lstStyle/>
            <a:p>
              <a:pPr algn="ctr" defTabSz="914446">
                <a:buClr>
                  <a:srgbClr val="000000"/>
                </a:buClr>
                <a:defRPr/>
              </a:pPr>
              <a:r>
                <a:rPr lang="en-US" b="1" kern="0" dirty="0">
                  <a:solidFill>
                    <a:srgbClr val="000000"/>
                  </a:solidFill>
                  <a:latin typeface="Raleway"/>
                  <a:ea typeface="Raleway"/>
                  <a:cs typeface="Raleway"/>
                  <a:sym typeface="Raleway"/>
                </a:rPr>
                <a:t>Drought Resilience Self-Assessment Tool </a:t>
              </a:r>
              <a:endParaRPr b="1" kern="0" dirty="0">
                <a:solidFill>
                  <a:srgbClr val="000000"/>
                </a:solidFill>
                <a:latin typeface="Raleway"/>
                <a:ea typeface="Raleway"/>
                <a:cs typeface="Raleway"/>
                <a:sym typeface="Raleway"/>
              </a:endParaRPr>
            </a:p>
            <a:p>
              <a:pPr algn="ctr" defTabSz="914446">
                <a:buClr>
                  <a:srgbClr val="000000"/>
                </a:buClr>
                <a:defRPr/>
              </a:pPr>
              <a:r>
                <a:rPr lang="en-US" b="1" kern="0" dirty="0">
                  <a:solidFill>
                    <a:srgbClr val="000000"/>
                  </a:solidFill>
                  <a:latin typeface="Raleway"/>
                  <a:ea typeface="Raleway"/>
                  <a:cs typeface="Raleway"/>
                  <a:sym typeface="Raleway"/>
                </a:rPr>
                <a:t>DR.SAT  (Australia)</a:t>
              </a:r>
              <a:endParaRPr b="1" kern="0" dirty="0">
                <a:solidFill>
                  <a:srgbClr val="000000"/>
                </a:solidFill>
                <a:latin typeface="Raleway"/>
                <a:ea typeface="Raleway"/>
                <a:cs typeface="Raleway"/>
                <a:sym typeface="Raleway"/>
              </a:endParaRPr>
            </a:p>
          </p:txBody>
        </p:sp>
        <p:sp>
          <p:nvSpPr>
            <p:cNvPr id="13" name="Google Shape;261;p32">
              <a:extLst>
                <a:ext uri="{FF2B5EF4-FFF2-40B4-BE49-F238E27FC236}">
                  <a16:creationId xmlns:a16="http://schemas.microsoft.com/office/drawing/2014/main" id="{AC162ED3-23EB-5940-7217-4DC4BCE80616}"/>
                </a:ext>
              </a:extLst>
            </p:cNvPr>
            <p:cNvSpPr txBox="1"/>
            <p:nvPr/>
          </p:nvSpPr>
          <p:spPr>
            <a:xfrm>
              <a:off x="3577325" y="2844325"/>
              <a:ext cx="2769900" cy="1015632"/>
            </a:xfrm>
            <a:prstGeom prst="rect">
              <a:avLst/>
            </a:prstGeom>
            <a:noFill/>
            <a:ln>
              <a:noFill/>
            </a:ln>
          </p:spPr>
          <p:txBody>
            <a:bodyPr spcFirstLastPara="1" wrap="square" lIns="91425" tIns="91425" rIns="91425" bIns="91425" anchor="t" anchorCtr="0">
              <a:spAutoFit/>
            </a:bodyPr>
            <a:lstStyle/>
            <a:p>
              <a:pPr algn="ctr" defTabSz="914446">
                <a:buClr>
                  <a:srgbClr val="000000"/>
                </a:buClr>
                <a:defRPr/>
              </a:pPr>
              <a:r>
                <a:rPr lang="en-US" b="1" kern="0">
                  <a:solidFill>
                    <a:srgbClr val="000000"/>
                  </a:solidFill>
                  <a:latin typeface="Raleway"/>
                  <a:ea typeface="Raleway"/>
                  <a:cs typeface="Raleway"/>
                  <a:sym typeface="Raleway"/>
                </a:rPr>
                <a:t>Quick Drought Response Index </a:t>
              </a:r>
              <a:endParaRPr b="1" kern="0">
                <a:solidFill>
                  <a:srgbClr val="000000"/>
                </a:solidFill>
                <a:latin typeface="Raleway"/>
                <a:ea typeface="Raleway"/>
                <a:cs typeface="Raleway"/>
                <a:sym typeface="Raleway"/>
              </a:endParaRPr>
            </a:p>
            <a:p>
              <a:pPr algn="ctr" defTabSz="914446">
                <a:buClr>
                  <a:srgbClr val="000000"/>
                </a:buClr>
                <a:buSzPts val="1100"/>
                <a:defRPr/>
              </a:pPr>
              <a:r>
                <a:rPr lang="en-US" b="1" kern="0">
                  <a:solidFill>
                    <a:srgbClr val="000000"/>
                  </a:solidFill>
                  <a:latin typeface="Raleway"/>
                  <a:ea typeface="Raleway"/>
                  <a:cs typeface="Raleway"/>
                  <a:sym typeface="Raleway"/>
                </a:rPr>
                <a:t>(USA)</a:t>
              </a:r>
              <a:endParaRPr b="1" kern="0">
                <a:solidFill>
                  <a:srgbClr val="000000"/>
                </a:solidFill>
                <a:latin typeface="Raleway"/>
                <a:ea typeface="Raleway"/>
                <a:cs typeface="Raleway"/>
                <a:sym typeface="Raleway"/>
              </a:endParaRPr>
            </a:p>
          </p:txBody>
        </p:sp>
        <p:sp>
          <p:nvSpPr>
            <p:cNvPr id="14" name="Google Shape;262;p32">
              <a:extLst>
                <a:ext uri="{FF2B5EF4-FFF2-40B4-BE49-F238E27FC236}">
                  <a16:creationId xmlns:a16="http://schemas.microsoft.com/office/drawing/2014/main" id="{9FC5EFEE-7BA6-A65F-FA58-B4F360B4CC9F}"/>
                </a:ext>
              </a:extLst>
            </p:cNvPr>
            <p:cNvSpPr txBox="1"/>
            <p:nvPr/>
          </p:nvSpPr>
          <p:spPr>
            <a:xfrm>
              <a:off x="6411050" y="2844325"/>
              <a:ext cx="2769900" cy="1015632"/>
            </a:xfrm>
            <a:prstGeom prst="rect">
              <a:avLst/>
            </a:prstGeom>
            <a:noFill/>
            <a:ln>
              <a:noFill/>
            </a:ln>
          </p:spPr>
          <p:txBody>
            <a:bodyPr spcFirstLastPara="1" wrap="square" lIns="91425" tIns="91425" rIns="91425" bIns="91425" anchor="t" anchorCtr="0">
              <a:spAutoFit/>
            </a:bodyPr>
            <a:lstStyle/>
            <a:p>
              <a:pPr algn="ctr" defTabSz="914446">
                <a:buClr>
                  <a:srgbClr val="000000"/>
                </a:buClr>
                <a:defRPr/>
              </a:pPr>
              <a:r>
                <a:rPr lang="en-US" b="1" kern="0">
                  <a:solidFill>
                    <a:srgbClr val="000000"/>
                  </a:solidFill>
                  <a:latin typeface="Raleway"/>
                  <a:ea typeface="Raleway"/>
                  <a:cs typeface="Raleway"/>
                  <a:sym typeface="Raleway"/>
                </a:rPr>
                <a:t>The Diagnostic Water Governance Tool (Germany)</a:t>
              </a:r>
              <a:endParaRPr b="1" kern="0">
                <a:solidFill>
                  <a:srgbClr val="000000"/>
                </a:solidFill>
                <a:latin typeface="Raleway"/>
                <a:ea typeface="Raleway"/>
                <a:cs typeface="Raleway"/>
                <a:sym typeface="Raleway"/>
              </a:endParaRPr>
            </a:p>
          </p:txBody>
        </p:sp>
        <p:sp>
          <p:nvSpPr>
            <p:cNvPr id="15" name="Google Shape;263;p32">
              <a:extLst>
                <a:ext uri="{FF2B5EF4-FFF2-40B4-BE49-F238E27FC236}">
                  <a16:creationId xmlns:a16="http://schemas.microsoft.com/office/drawing/2014/main" id="{D76AFEEE-729C-C5C2-B04C-27C53D998EBB}"/>
                </a:ext>
              </a:extLst>
            </p:cNvPr>
            <p:cNvSpPr txBox="1"/>
            <p:nvPr/>
          </p:nvSpPr>
          <p:spPr>
            <a:xfrm>
              <a:off x="9339800" y="2844325"/>
              <a:ext cx="2769900" cy="738633"/>
            </a:xfrm>
            <a:prstGeom prst="rect">
              <a:avLst/>
            </a:prstGeom>
            <a:noFill/>
            <a:ln>
              <a:noFill/>
            </a:ln>
          </p:spPr>
          <p:txBody>
            <a:bodyPr spcFirstLastPara="1" wrap="square" lIns="91425" tIns="91425" rIns="91425" bIns="91425" anchor="t" anchorCtr="0">
              <a:spAutoFit/>
            </a:bodyPr>
            <a:lstStyle/>
            <a:p>
              <a:pPr algn="ctr" defTabSz="914446">
                <a:buClr>
                  <a:srgbClr val="000000"/>
                </a:buClr>
                <a:defRPr/>
              </a:pPr>
              <a:r>
                <a:rPr lang="en-US" b="1" kern="0">
                  <a:solidFill>
                    <a:srgbClr val="000000"/>
                  </a:solidFill>
                  <a:latin typeface="Raleway"/>
                  <a:ea typeface="Raleway"/>
                  <a:cs typeface="Raleway"/>
                  <a:sym typeface="Raleway"/>
                </a:rPr>
                <a:t>Agromix: Resilience Self-Assessment Tool</a:t>
              </a:r>
              <a:endParaRPr b="1" kern="0">
                <a:solidFill>
                  <a:srgbClr val="000000"/>
                </a:solidFill>
                <a:latin typeface="Raleway"/>
                <a:ea typeface="Raleway"/>
                <a:cs typeface="Raleway"/>
                <a:sym typeface="Raleway"/>
              </a:endParaRPr>
            </a:p>
          </p:txBody>
        </p:sp>
        <p:cxnSp>
          <p:nvCxnSpPr>
            <p:cNvPr id="16" name="Google Shape;264;p32">
              <a:extLst>
                <a:ext uri="{FF2B5EF4-FFF2-40B4-BE49-F238E27FC236}">
                  <a16:creationId xmlns:a16="http://schemas.microsoft.com/office/drawing/2014/main" id="{759E17DD-D89C-6AA3-68FD-C70E43EE501E}"/>
                </a:ext>
              </a:extLst>
            </p:cNvPr>
            <p:cNvCxnSpPr/>
            <p:nvPr/>
          </p:nvCxnSpPr>
          <p:spPr>
            <a:xfrm>
              <a:off x="3458500" y="1210225"/>
              <a:ext cx="0" cy="488790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265;p32">
              <a:extLst>
                <a:ext uri="{FF2B5EF4-FFF2-40B4-BE49-F238E27FC236}">
                  <a16:creationId xmlns:a16="http://schemas.microsoft.com/office/drawing/2014/main" id="{299B4F00-FD37-941B-3899-108643EEF305}"/>
                </a:ext>
              </a:extLst>
            </p:cNvPr>
            <p:cNvCxnSpPr/>
            <p:nvPr/>
          </p:nvCxnSpPr>
          <p:spPr>
            <a:xfrm>
              <a:off x="6359875" y="1210225"/>
              <a:ext cx="0" cy="4887900"/>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266;p32">
              <a:extLst>
                <a:ext uri="{FF2B5EF4-FFF2-40B4-BE49-F238E27FC236}">
                  <a16:creationId xmlns:a16="http://schemas.microsoft.com/office/drawing/2014/main" id="{EB5C1FC3-0727-5921-345C-11D1417BC5DC}"/>
                </a:ext>
              </a:extLst>
            </p:cNvPr>
            <p:cNvCxnSpPr/>
            <p:nvPr/>
          </p:nvCxnSpPr>
          <p:spPr>
            <a:xfrm>
              <a:off x="9261275" y="1210225"/>
              <a:ext cx="0" cy="4887900"/>
            </a:xfrm>
            <a:prstGeom prst="straightConnector1">
              <a:avLst/>
            </a:prstGeom>
            <a:noFill/>
            <a:ln w="9525" cap="flat" cmpd="sng">
              <a:solidFill>
                <a:schemeClr val="dk2"/>
              </a:solidFill>
              <a:prstDash val="solid"/>
              <a:round/>
              <a:headEnd type="none" w="med" len="med"/>
              <a:tailEnd type="none" w="med" len="med"/>
            </a:ln>
          </p:spPr>
        </p:cxnSp>
        <p:sp>
          <p:nvSpPr>
            <p:cNvPr id="19" name="Google Shape;269;p32">
              <a:extLst>
                <a:ext uri="{FF2B5EF4-FFF2-40B4-BE49-F238E27FC236}">
                  <a16:creationId xmlns:a16="http://schemas.microsoft.com/office/drawing/2014/main" id="{88366C1E-BD21-3D8A-D6C7-51E5E0DCAF34}"/>
                </a:ext>
              </a:extLst>
            </p:cNvPr>
            <p:cNvSpPr txBox="1"/>
            <p:nvPr/>
          </p:nvSpPr>
          <p:spPr>
            <a:xfrm>
              <a:off x="9341574" y="3535843"/>
              <a:ext cx="2885700" cy="1795077"/>
            </a:xfrm>
            <a:prstGeom prst="rect">
              <a:avLst/>
            </a:prstGeom>
            <a:noFill/>
            <a:ln>
              <a:noFill/>
            </a:ln>
          </p:spPr>
          <p:txBody>
            <a:bodyPr spcFirstLastPara="1" wrap="square" lIns="91425" tIns="91425" rIns="91425" bIns="91425" anchor="t" anchorCtr="0">
              <a:spAutoFit/>
            </a:bodyPr>
            <a:lstStyle/>
            <a:p>
              <a:pPr marL="171459" indent="-196860" defTabSz="914446">
                <a:lnSpc>
                  <a:spcPct val="115000"/>
                </a:lnSpc>
                <a:buClr>
                  <a:srgbClr val="000000"/>
                </a:buClr>
                <a:buSzPts val="1300"/>
                <a:buFont typeface="Raleway"/>
                <a:buChar char="●"/>
                <a:defRPr/>
              </a:pPr>
              <a:r>
                <a:rPr lang="en-US" sz="1300" kern="0" dirty="0">
                  <a:solidFill>
                    <a:srgbClr val="000000"/>
                  </a:solidFill>
                  <a:latin typeface="Raleway"/>
                  <a:ea typeface="Raleway"/>
                  <a:cs typeface="Raleway"/>
                  <a:sym typeface="Raleway"/>
                </a:rPr>
                <a:t>Focus on agricultural resilience to climate changes</a:t>
              </a:r>
              <a:endParaRPr sz="1300" kern="0" dirty="0">
                <a:solidFill>
                  <a:srgbClr val="000000"/>
                </a:solidFill>
                <a:latin typeface="Raleway"/>
                <a:ea typeface="Raleway"/>
                <a:cs typeface="Raleway"/>
                <a:sym typeface="Raleway"/>
              </a:endParaRPr>
            </a:p>
            <a:p>
              <a:pPr marL="171459" indent="-196860" defTabSz="914446">
                <a:lnSpc>
                  <a:spcPct val="115000"/>
                </a:lnSpc>
                <a:buClr>
                  <a:srgbClr val="000000"/>
                </a:buClr>
                <a:buSzPts val="1300"/>
                <a:buFont typeface="Raleway"/>
                <a:buChar char="●"/>
                <a:defRPr/>
              </a:pPr>
              <a:r>
                <a:rPr lang="en-US" sz="1300" kern="0" dirty="0">
                  <a:solidFill>
                    <a:srgbClr val="000000"/>
                  </a:solidFill>
                  <a:latin typeface="Raleway"/>
                  <a:ea typeface="Raleway"/>
                  <a:cs typeface="Raleway"/>
                  <a:sym typeface="Raleway"/>
                </a:rPr>
                <a:t>No aggregate data into regional projections of drought resilience</a:t>
              </a:r>
              <a:endParaRPr sz="1300" kern="0" dirty="0">
                <a:solidFill>
                  <a:srgbClr val="000000"/>
                </a:solidFill>
                <a:latin typeface="Raleway"/>
                <a:ea typeface="Raleway"/>
                <a:cs typeface="Raleway"/>
                <a:sym typeface="Raleway"/>
              </a:endParaRPr>
            </a:p>
            <a:p>
              <a:pPr marL="171459" indent="-196860" defTabSz="914446">
                <a:lnSpc>
                  <a:spcPct val="115000"/>
                </a:lnSpc>
                <a:buClr>
                  <a:srgbClr val="000000"/>
                </a:buClr>
                <a:buSzPts val="1300"/>
                <a:buFont typeface="Raleway"/>
                <a:buChar char="●"/>
                <a:defRPr/>
              </a:pPr>
              <a:r>
                <a:rPr lang="en-US" sz="1300" kern="0" dirty="0">
                  <a:solidFill>
                    <a:srgbClr val="000000"/>
                  </a:solidFill>
                  <a:latin typeface="Raleway"/>
                  <a:ea typeface="Raleway"/>
                  <a:cs typeface="Raleway"/>
                  <a:sym typeface="Raleway"/>
                </a:rPr>
                <a:t>Require additional auditing by local authorities to check for data fitness</a:t>
              </a:r>
              <a:endParaRPr sz="1300" kern="0" dirty="0">
                <a:solidFill>
                  <a:srgbClr val="000000"/>
                </a:solidFill>
                <a:latin typeface="Raleway"/>
                <a:ea typeface="Raleway"/>
                <a:cs typeface="Raleway"/>
                <a:sym typeface="Raleway"/>
              </a:endParaRPr>
            </a:p>
          </p:txBody>
        </p:sp>
        <p:sp>
          <p:nvSpPr>
            <p:cNvPr id="20" name="Google Shape;270;p32">
              <a:extLst>
                <a:ext uri="{FF2B5EF4-FFF2-40B4-BE49-F238E27FC236}">
                  <a16:creationId xmlns:a16="http://schemas.microsoft.com/office/drawing/2014/main" id="{45F7B0B2-30A6-C6E3-5A2B-A3F5BCB03F93}"/>
                </a:ext>
              </a:extLst>
            </p:cNvPr>
            <p:cNvSpPr txBox="1"/>
            <p:nvPr/>
          </p:nvSpPr>
          <p:spPr>
            <a:xfrm>
              <a:off x="6367722" y="3865151"/>
              <a:ext cx="2885700" cy="1074879"/>
            </a:xfrm>
            <a:prstGeom prst="rect">
              <a:avLst/>
            </a:prstGeom>
            <a:noFill/>
            <a:ln>
              <a:noFill/>
            </a:ln>
          </p:spPr>
          <p:txBody>
            <a:bodyPr spcFirstLastPara="1" wrap="square" lIns="91425" tIns="91425" rIns="91425" bIns="91425" anchor="t" anchorCtr="0">
              <a:spAutoFit/>
            </a:bodyPr>
            <a:lstStyle/>
            <a:p>
              <a:pPr marL="285764" indent="-254013" defTabSz="914446">
                <a:lnSpc>
                  <a:spcPct val="115000"/>
                </a:lnSpc>
                <a:buClr>
                  <a:srgbClr val="000000"/>
                </a:buClr>
                <a:buSzPts val="1300"/>
                <a:buFont typeface="Raleway"/>
                <a:buChar char="●"/>
                <a:defRPr/>
              </a:pPr>
              <a:r>
                <a:rPr lang="en-US" sz="1300" kern="0">
                  <a:solidFill>
                    <a:srgbClr val="000000"/>
                  </a:solidFill>
                  <a:latin typeface="Raleway"/>
                  <a:ea typeface="Raleway"/>
                  <a:cs typeface="Raleway"/>
                  <a:sym typeface="Raleway"/>
                </a:rPr>
                <a:t>Diagnostic Water Governance Tool not on drought resilience</a:t>
              </a:r>
              <a:endParaRPr sz="1300" kern="0">
                <a:solidFill>
                  <a:srgbClr val="000000"/>
                </a:solidFill>
                <a:latin typeface="Raleway"/>
                <a:ea typeface="Raleway"/>
                <a:cs typeface="Raleway"/>
                <a:sym typeface="Raleway"/>
              </a:endParaRPr>
            </a:p>
            <a:p>
              <a:pPr marL="285764" indent="-254013" defTabSz="914446">
                <a:lnSpc>
                  <a:spcPct val="115000"/>
                </a:lnSpc>
                <a:buClr>
                  <a:srgbClr val="000000"/>
                </a:buClr>
                <a:buSzPts val="1300"/>
                <a:buFont typeface="Raleway"/>
                <a:buChar char="●"/>
                <a:defRPr/>
              </a:pPr>
              <a:r>
                <a:rPr lang="en-US" sz="1300" kern="0">
                  <a:solidFill>
                    <a:srgbClr val="000000"/>
                  </a:solidFill>
                  <a:latin typeface="Raleway"/>
                  <a:ea typeface="Raleway"/>
                  <a:cs typeface="Raleway"/>
                  <a:sym typeface="Raleway"/>
                </a:rPr>
                <a:t>Limited to governance only</a:t>
              </a:r>
              <a:endParaRPr sz="1300" kern="0">
                <a:solidFill>
                  <a:srgbClr val="000000"/>
                </a:solidFill>
                <a:latin typeface="Raleway"/>
                <a:ea typeface="Raleway"/>
                <a:cs typeface="Raleway"/>
                <a:sym typeface="Raleway"/>
              </a:endParaRPr>
            </a:p>
            <a:p>
              <a:pPr marL="285764" indent="-171459" defTabSz="914446">
                <a:buClr>
                  <a:srgbClr val="000000"/>
                </a:buClr>
                <a:defRPr/>
              </a:pPr>
              <a:endParaRPr sz="1300" kern="0">
                <a:solidFill>
                  <a:srgbClr val="000000"/>
                </a:solidFill>
                <a:latin typeface="Raleway"/>
                <a:ea typeface="Raleway"/>
                <a:cs typeface="Raleway"/>
                <a:sym typeface="Raleway"/>
              </a:endParaRPr>
            </a:p>
          </p:txBody>
        </p:sp>
        <p:sp>
          <p:nvSpPr>
            <p:cNvPr id="21" name="Google Shape;271;p32">
              <a:extLst>
                <a:ext uri="{FF2B5EF4-FFF2-40B4-BE49-F238E27FC236}">
                  <a16:creationId xmlns:a16="http://schemas.microsoft.com/office/drawing/2014/main" id="{E5822375-3D87-10E6-7B99-3745F5553B2C}"/>
                </a:ext>
              </a:extLst>
            </p:cNvPr>
            <p:cNvSpPr txBox="1"/>
            <p:nvPr/>
          </p:nvSpPr>
          <p:spPr>
            <a:xfrm>
              <a:off x="3466335" y="3865150"/>
              <a:ext cx="2885700" cy="1565014"/>
            </a:xfrm>
            <a:prstGeom prst="rect">
              <a:avLst/>
            </a:prstGeom>
            <a:noFill/>
            <a:ln>
              <a:noFill/>
            </a:ln>
          </p:spPr>
          <p:txBody>
            <a:bodyPr spcFirstLastPara="1" wrap="square" lIns="91425" tIns="91425" rIns="91425" bIns="91425" anchor="t" anchorCtr="0">
              <a:spAutoFit/>
            </a:bodyPr>
            <a:lstStyle/>
            <a:p>
              <a:pPr marL="285764" indent="-254013" defTabSz="914446">
                <a:lnSpc>
                  <a:spcPct val="115000"/>
                </a:lnSpc>
                <a:buClr>
                  <a:srgbClr val="000000"/>
                </a:buClr>
                <a:buSzPts val="1300"/>
                <a:buFont typeface="Raleway"/>
                <a:buChar char="●"/>
                <a:defRPr/>
              </a:pPr>
              <a:r>
                <a:rPr lang="en-US" sz="1300" kern="0">
                  <a:solidFill>
                    <a:srgbClr val="000000"/>
                  </a:solidFill>
                  <a:latin typeface="Raleway"/>
                  <a:ea typeface="Raleway"/>
                  <a:cs typeface="Raleway"/>
                  <a:sym typeface="Raleway"/>
                </a:rPr>
                <a:t>Limited to state-level data and not property or county-level indicators</a:t>
              </a:r>
              <a:endParaRPr sz="1300" kern="0">
                <a:solidFill>
                  <a:srgbClr val="000000"/>
                </a:solidFill>
                <a:latin typeface="Raleway"/>
                <a:ea typeface="Raleway"/>
                <a:cs typeface="Raleway"/>
                <a:sym typeface="Raleway"/>
              </a:endParaRPr>
            </a:p>
            <a:p>
              <a:pPr marL="285764" indent="-254013" defTabSz="914446">
                <a:lnSpc>
                  <a:spcPct val="115000"/>
                </a:lnSpc>
                <a:buClr>
                  <a:srgbClr val="000000"/>
                </a:buClr>
                <a:buSzPts val="1300"/>
                <a:buFont typeface="Raleway"/>
                <a:buChar char="●"/>
                <a:defRPr/>
              </a:pPr>
              <a:r>
                <a:rPr lang="en-US" sz="1300" kern="0">
                  <a:solidFill>
                    <a:srgbClr val="000000"/>
                  </a:solidFill>
                  <a:latin typeface="Raleway"/>
                  <a:ea typeface="Raleway"/>
                  <a:cs typeface="Raleway"/>
                  <a:sym typeface="Raleway"/>
                </a:rPr>
                <a:t>Limited to rapid response situations and not longer-term resilience objectives</a:t>
              </a:r>
              <a:endParaRPr sz="1300" kern="0">
                <a:solidFill>
                  <a:srgbClr val="000000"/>
                </a:solidFill>
                <a:latin typeface="Raleway"/>
                <a:ea typeface="Raleway"/>
                <a:cs typeface="Raleway"/>
                <a:sym typeface="Raleway"/>
              </a:endParaRPr>
            </a:p>
          </p:txBody>
        </p:sp>
        <p:sp>
          <p:nvSpPr>
            <p:cNvPr id="22" name="Google Shape;272;p32">
              <a:extLst>
                <a:ext uri="{FF2B5EF4-FFF2-40B4-BE49-F238E27FC236}">
                  <a16:creationId xmlns:a16="http://schemas.microsoft.com/office/drawing/2014/main" id="{38872603-9D84-F70D-1E24-17274BE7CC06}"/>
                </a:ext>
              </a:extLst>
            </p:cNvPr>
            <p:cNvSpPr txBox="1"/>
            <p:nvPr/>
          </p:nvSpPr>
          <p:spPr>
            <a:xfrm>
              <a:off x="6425631" y="5630650"/>
              <a:ext cx="2769900" cy="600300"/>
            </a:xfrm>
            <a:prstGeom prst="rect">
              <a:avLst/>
            </a:prstGeom>
            <a:noFill/>
            <a:ln>
              <a:noFill/>
            </a:ln>
          </p:spPr>
          <p:txBody>
            <a:bodyPr spcFirstLastPara="1" wrap="square" lIns="91425" tIns="91425" rIns="91425" bIns="91425" anchor="ctr" anchorCtr="0">
              <a:noAutofit/>
            </a:bodyPr>
            <a:lstStyle/>
            <a:p>
              <a:pPr defTabSz="914446">
                <a:buClr>
                  <a:srgbClr val="000000"/>
                </a:buClr>
                <a:defRPr/>
              </a:pPr>
              <a:r>
                <a:rPr lang="en-US" sz="900" kern="0">
                  <a:solidFill>
                    <a:srgbClr val="A5A5A5"/>
                  </a:solidFill>
                  <a:latin typeface="Raleway"/>
                  <a:ea typeface="Raleway"/>
                  <a:cs typeface="Raleway"/>
                  <a:sym typeface="Raleway"/>
                </a:rPr>
                <a:t>The Diagnostic Water Governance Tool, Germany, EU: https://www.watergovernancetool.eu/</a:t>
              </a:r>
              <a:endParaRPr sz="900" kern="0">
                <a:solidFill>
                  <a:srgbClr val="A5A5A5"/>
                </a:solidFill>
                <a:latin typeface="Raleway"/>
                <a:ea typeface="Raleway"/>
                <a:cs typeface="Raleway"/>
                <a:sym typeface="Raleway"/>
              </a:endParaRPr>
            </a:p>
          </p:txBody>
        </p:sp>
        <p:sp>
          <p:nvSpPr>
            <p:cNvPr id="23" name="Google Shape;273;p32">
              <a:extLst>
                <a:ext uri="{FF2B5EF4-FFF2-40B4-BE49-F238E27FC236}">
                  <a16:creationId xmlns:a16="http://schemas.microsoft.com/office/drawing/2014/main" id="{40469F35-E006-20A2-121C-72CE7DECF59F}"/>
                </a:ext>
              </a:extLst>
            </p:cNvPr>
            <p:cNvSpPr txBox="1"/>
            <p:nvPr/>
          </p:nvSpPr>
          <p:spPr>
            <a:xfrm>
              <a:off x="3524243" y="5699950"/>
              <a:ext cx="2769900" cy="461700"/>
            </a:xfrm>
            <a:prstGeom prst="rect">
              <a:avLst/>
            </a:prstGeom>
            <a:noFill/>
            <a:ln>
              <a:noFill/>
            </a:ln>
          </p:spPr>
          <p:txBody>
            <a:bodyPr spcFirstLastPara="1" wrap="square" lIns="91425" tIns="91425" rIns="91425" bIns="91425" anchor="ctr" anchorCtr="0">
              <a:noAutofit/>
            </a:bodyPr>
            <a:lstStyle/>
            <a:p>
              <a:pPr defTabSz="914446">
                <a:buClr>
                  <a:srgbClr val="000000"/>
                </a:buClr>
                <a:defRPr/>
              </a:pPr>
              <a:r>
                <a:rPr lang="en-US" sz="900" kern="0">
                  <a:solidFill>
                    <a:srgbClr val="A5A5A5"/>
                  </a:solidFill>
                  <a:latin typeface="Raleway"/>
                  <a:ea typeface="Raleway"/>
                  <a:cs typeface="Raleway"/>
                  <a:sym typeface="Raleway"/>
                </a:rPr>
                <a:t>Quick Drought Response Index, USA: https://quickdri.unl.edu/State.aspx?AZ</a:t>
              </a:r>
              <a:endParaRPr sz="900" kern="0">
                <a:solidFill>
                  <a:srgbClr val="A5A5A5"/>
                </a:solidFill>
                <a:latin typeface="Raleway"/>
                <a:ea typeface="Raleway"/>
                <a:cs typeface="Raleway"/>
                <a:sym typeface="Raleway"/>
              </a:endParaRPr>
            </a:p>
          </p:txBody>
        </p:sp>
        <p:sp>
          <p:nvSpPr>
            <p:cNvPr id="24" name="Google Shape;274;p32">
              <a:extLst>
                <a:ext uri="{FF2B5EF4-FFF2-40B4-BE49-F238E27FC236}">
                  <a16:creationId xmlns:a16="http://schemas.microsoft.com/office/drawing/2014/main" id="{6DAF667E-10FB-F820-0B6F-87D93230E201}"/>
                </a:ext>
              </a:extLst>
            </p:cNvPr>
            <p:cNvSpPr txBox="1"/>
            <p:nvPr/>
          </p:nvSpPr>
          <p:spPr>
            <a:xfrm>
              <a:off x="622843" y="5857078"/>
              <a:ext cx="2769900" cy="323100"/>
            </a:xfrm>
            <a:prstGeom prst="rect">
              <a:avLst/>
            </a:prstGeom>
            <a:noFill/>
            <a:ln>
              <a:noFill/>
            </a:ln>
          </p:spPr>
          <p:txBody>
            <a:bodyPr spcFirstLastPara="1" wrap="square" lIns="91425" tIns="91425" rIns="91425" bIns="91425" anchor="ctr" anchorCtr="0">
              <a:noAutofit/>
            </a:bodyPr>
            <a:lstStyle/>
            <a:p>
              <a:pPr defTabSz="914446">
                <a:buClr>
                  <a:srgbClr val="000000"/>
                </a:buClr>
                <a:defRPr/>
              </a:pPr>
              <a:r>
                <a:rPr lang="en-US" sz="900" kern="0" dirty="0">
                  <a:solidFill>
                    <a:srgbClr val="A5A5A5"/>
                  </a:solidFill>
                  <a:latin typeface="Raleway"/>
                  <a:ea typeface="Raleway"/>
                  <a:cs typeface="Raleway"/>
                  <a:sym typeface="Raleway"/>
                </a:rPr>
                <a:t>DR.SAT, Australia: https://</a:t>
              </a:r>
              <a:r>
                <a:rPr lang="en-US" sz="900" kern="0" dirty="0" err="1">
                  <a:solidFill>
                    <a:srgbClr val="A5A5A5"/>
                  </a:solidFill>
                  <a:latin typeface="Raleway"/>
                  <a:ea typeface="Raleway"/>
                  <a:cs typeface="Raleway"/>
                  <a:sym typeface="Raleway"/>
                </a:rPr>
                <a:t>www.drsat.com.au</a:t>
              </a:r>
              <a:r>
                <a:rPr lang="en-US" sz="900" kern="0" dirty="0">
                  <a:solidFill>
                    <a:srgbClr val="A5A5A5"/>
                  </a:solidFill>
                  <a:latin typeface="Raleway"/>
                  <a:ea typeface="Raleway"/>
                  <a:cs typeface="Raleway"/>
                  <a:sym typeface="Raleway"/>
                </a:rPr>
                <a:t>/</a:t>
              </a:r>
              <a:endParaRPr sz="900" kern="0" dirty="0">
                <a:solidFill>
                  <a:srgbClr val="A5A5A5"/>
                </a:solidFill>
                <a:latin typeface="Raleway"/>
                <a:ea typeface="Raleway"/>
                <a:cs typeface="Raleway"/>
                <a:sym typeface="Raleway"/>
              </a:endParaRPr>
            </a:p>
          </p:txBody>
        </p:sp>
      </p:grpSp>
      <p:sp>
        <p:nvSpPr>
          <p:cNvPr id="27" name="Google Shape;267;p32">
            <a:extLst>
              <a:ext uri="{FF2B5EF4-FFF2-40B4-BE49-F238E27FC236}">
                <a16:creationId xmlns:a16="http://schemas.microsoft.com/office/drawing/2014/main" id="{94B1F1A3-FCD2-9C48-BFEE-BA170661C550}"/>
              </a:ext>
            </a:extLst>
          </p:cNvPr>
          <p:cNvSpPr txBox="1"/>
          <p:nvPr/>
        </p:nvSpPr>
        <p:spPr>
          <a:xfrm rot="-5400000">
            <a:off x="980883" y="5461832"/>
            <a:ext cx="2543058" cy="467790"/>
          </a:xfrm>
          <a:prstGeom prst="rect">
            <a:avLst/>
          </a:prstGeom>
          <a:solidFill>
            <a:schemeClr val="bg1">
              <a:lumMod val="75000"/>
            </a:schemeClr>
          </a:solidFill>
          <a:ln>
            <a:noFill/>
          </a:ln>
        </p:spPr>
        <p:txBody>
          <a:bodyPr spcFirstLastPara="1" wrap="square" lIns="91425" tIns="91425" rIns="91425" bIns="91425" anchor="t" anchorCtr="0">
            <a:spAutoFit/>
          </a:bodyPr>
          <a:lstStyle/>
          <a:p>
            <a:pPr defTabSz="914446">
              <a:lnSpc>
                <a:spcPct val="115000"/>
              </a:lnSpc>
              <a:buClr>
                <a:srgbClr val="000000"/>
              </a:buClr>
              <a:defRPr/>
            </a:pPr>
            <a:r>
              <a:rPr lang="en-US" sz="1600" b="1" kern="0" dirty="0">
                <a:solidFill>
                  <a:srgbClr val="000000"/>
                </a:solidFill>
                <a:latin typeface="Raleway"/>
                <a:ea typeface="Raleway"/>
                <a:cs typeface="Raleway"/>
                <a:sym typeface="Raleway"/>
              </a:rPr>
              <a:t>Limitations</a:t>
            </a:r>
            <a:endParaRPr sz="1500" b="1" kern="0" dirty="0">
              <a:solidFill>
                <a:srgbClr val="000000"/>
              </a:solidFill>
              <a:latin typeface="Oswald"/>
              <a:ea typeface="Oswald"/>
              <a:cs typeface="Oswald"/>
              <a:sym typeface="Oswald"/>
            </a:endParaRPr>
          </a:p>
        </p:txBody>
      </p:sp>
      <p:sp>
        <p:nvSpPr>
          <p:cNvPr id="28" name="Google Shape;268;p32">
            <a:extLst>
              <a:ext uri="{FF2B5EF4-FFF2-40B4-BE49-F238E27FC236}">
                <a16:creationId xmlns:a16="http://schemas.microsoft.com/office/drawing/2014/main" id="{91E99E9E-A7E9-440F-2DF5-B7937ECBCC33}"/>
              </a:ext>
            </a:extLst>
          </p:cNvPr>
          <p:cNvSpPr txBox="1"/>
          <p:nvPr/>
        </p:nvSpPr>
        <p:spPr>
          <a:xfrm rot="-5400000">
            <a:off x="858247" y="2582442"/>
            <a:ext cx="2825525" cy="467789"/>
          </a:xfrm>
          <a:prstGeom prst="rect">
            <a:avLst/>
          </a:prstGeom>
          <a:solidFill>
            <a:schemeClr val="bg1">
              <a:lumMod val="75000"/>
            </a:schemeClr>
          </a:solidFill>
          <a:ln>
            <a:noFill/>
          </a:ln>
        </p:spPr>
        <p:txBody>
          <a:bodyPr spcFirstLastPara="1" wrap="square" lIns="91425" tIns="91425" rIns="91425" bIns="91425" anchor="t" anchorCtr="0">
            <a:spAutoFit/>
          </a:bodyPr>
          <a:lstStyle/>
          <a:p>
            <a:pPr defTabSz="914446">
              <a:lnSpc>
                <a:spcPct val="115000"/>
              </a:lnSpc>
              <a:buClr>
                <a:srgbClr val="000000"/>
              </a:buClr>
              <a:defRPr/>
            </a:pPr>
            <a:r>
              <a:rPr lang="en-US" sz="1600" b="1" kern="0" dirty="0">
                <a:solidFill>
                  <a:srgbClr val="000000"/>
                </a:solidFill>
                <a:latin typeface="Raleway"/>
                <a:ea typeface="Raleway"/>
                <a:cs typeface="Raleway"/>
                <a:sym typeface="Raleway"/>
              </a:rPr>
              <a:t>Tools</a:t>
            </a:r>
            <a:endParaRPr sz="1500" b="1" kern="0" dirty="0">
              <a:solidFill>
                <a:srgbClr val="000000"/>
              </a:solidFill>
              <a:latin typeface="Oswald"/>
              <a:ea typeface="Oswald"/>
              <a:cs typeface="Oswald"/>
              <a:sym typeface="Oswald"/>
            </a:endParaRPr>
          </a:p>
        </p:txBody>
      </p:sp>
      <p:sp>
        <p:nvSpPr>
          <p:cNvPr id="29" name="Google Shape;275;p32">
            <a:extLst>
              <a:ext uri="{FF2B5EF4-FFF2-40B4-BE49-F238E27FC236}">
                <a16:creationId xmlns:a16="http://schemas.microsoft.com/office/drawing/2014/main" id="{9AC71ED4-8B8B-4A4D-3407-F1B6A84C31DA}"/>
              </a:ext>
            </a:extLst>
          </p:cNvPr>
          <p:cNvSpPr txBox="1"/>
          <p:nvPr/>
        </p:nvSpPr>
        <p:spPr>
          <a:xfrm rot="-5400000">
            <a:off x="1836596" y="7288422"/>
            <a:ext cx="860166" cy="476450"/>
          </a:xfrm>
          <a:prstGeom prst="rect">
            <a:avLst/>
          </a:prstGeom>
          <a:solidFill>
            <a:schemeClr val="bg1">
              <a:lumMod val="75000"/>
            </a:schemeClr>
          </a:solidFill>
          <a:ln>
            <a:noFill/>
          </a:ln>
        </p:spPr>
        <p:txBody>
          <a:bodyPr spcFirstLastPara="1" wrap="square" lIns="91425" tIns="91425" rIns="91425" bIns="91425" anchor="t" anchorCtr="0">
            <a:spAutoFit/>
          </a:bodyPr>
          <a:lstStyle/>
          <a:p>
            <a:pPr defTabSz="914446">
              <a:lnSpc>
                <a:spcPct val="115000"/>
              </a:lnSpc>
              <a:buClr>
                <a:srgbClr val="000000"/>
              </a:buClr>
              <a:defRPr/>
            </a:pPr>
            <a:r>
              <a:rPr lang="en-US" sz="1600" b="1" kern="0" dirty="0">
                <a:solidFill>
                  <a:srgbClr val="000000"/>
                </a:solidFill>
                <a:latin typeface="Raleway"/>
                <a:ea typeface="Raleway"/>
                <a:cs typeface="Raleway"/>
                <a:sym typeface="Raleway"/>
              </a:rPr>
              <a:t>Link</a:t>
            </a:r>
            <a:endParaRPr sz="1500" b="1" kern="0" dirty="0">
              <a:solidFill>
                <a:srgbClr val="000000"/>
              </a:solidFill>
              <a:latin typeface="Oswald"/>
              <a:ea typeface="Oswald"/>
              <a:cs typeface="Oswald"/>
              <a:sym typeface="Oswald"/>
            </a:endParaRPr>
          </a:p>
        </p:txBody>
      </p:sp>
    </p:spTree>
    <p:extLst>
      <p:ext uri="{BB962C8B-B14F-4D97-AF65-F5344CB8AC3E}">
        <p14:creationId xmlns:p14="http://schemas.microsoft.com/office/powerpoint/2010/main" val="637200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891FA5-2DAA-D0EB-0929-52CBAD3F5D6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B0920FF-70B8-EEB2-F721-469CC97F2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a red border">
            <a:extLst>
              <a:ext uri="{FF2B5EF4-FFF2-40B4-BE49-F238E27FC236}">
                <a16:creationId xmlns:a16="http://schemas.microsoft.com/office/drawing/2014/main" id="{F38ACB0A-528E-D663-D730-E6BB7C2AAE52}"/>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grpSp>
        <p:nvGrpSpPr>
          <p:cNvPr id="2" name="Group 1">
            <a:extLst>
              <a:ext uri="{FF2B5EF4-FFF2-40B4-BE49-F238E27FC236}">
                <a16:creationId xmlns:a16="http://schemas.microsoft.com/office/drawing/2014/main" id="{0C3EE7DA-48E1-B071-73B8-80FF98C0083F}"/>
              </a:ext>
            </a:extLst>
          </p:cNvPr>
          <p:cNvGrpSpPr/>
          <p:nvPr/>
        </p:nvGrpSpPr>
        <p:grpSpPr>
          <a:xfrm>
            <a:off x="1270747" y="2563612"/>
            <a:ext cx="15697200" cy="4501697"/>
            <a:chOff x="525100" y="2153012"/>
            <a:chExt cx="11079432" cy="3124064"/>
          </a:xfrm>
        </p:grpSpPr>
        <p:pic>
          <p:nvPicPr>
            <p:cNvPr id="4" name="Google Shape;289;p34">
              <a:extLst>
                <a:ext uri="{FF2B5EF4-FFF2-40B4-BE49-F238E27FC236}">
                  <a16:creationId xmlns:a16="http://schemas.microsoft.com/office/drawing/2014/main" id="{6D3D8EC0-5696-D240-FCB9-566E06279522}"/>
                </a:ext>
              </a:extLst>
            </p:cNvPr>
            <p:cNvPicPr preferRelativeResize="0"/>
            <p:nvPr/>
          </p:nvPicPr>
          <p:blipFill rotWithShape="1">
            <a:blip r:embed="rId3">
              <a:alphaModFix/>
            </a:blip>
            <a:srcRect l="47884" r="23112"/>
            <a:stretch/>
          </p:blipFill>
          <p:spPr>
            <a:xfrm>
              <a:off x="4859225" y="2244326"/>
              <a:ext cx="3679076" cy="3032750"/>
            </a:xfrm>
            <a:prstGeom prst="rect">
              <a:avLst/>
            </a:prstGeom>
            <a:noFill/>
            <a:ln>
              <a:noFill/>
            </a:ln>
          </p:spPr>
        </p:pic>
        <p:sp>
          <p:nvSpPr>
            <p:cNvPr id="5" name="Google Shape;292;p34">
              <a:extLst>
                <a:ext uri="{FF2B5EF4-FFF2-40B4-BE49-F238E27FC236}">
                  <a16:creationId xmlns:a16="http://schemas.microsoft.com/office/drawing/2014/main" id="{E9106029-1A94-600B-E574-FC2441EBE701}"/>
                </a:ext>
              </a:extLst>
            </p:cNvPr>
            <p:cNvSpPr txBox="1"/>
            <p:nvPr/>
          </p:nvSpPr>
          <p:spPr>
            <a:xfrm>
              <a:off x="525100" y="2356026"/>
              <a:ext cx="2145300" cy="2134400"/>
            </a:xfrm>
            <a:prstGeom prst="rect">
              <a:avLst/>
            </a:prstGeom>
            <a:noFill/>
            <a:ln>
              <a:noFill/>
            </a:ln>
          </p:spPr>
          <p:txBody>
            <a:bodyPr spcFirstLastPara="1" wrap="square" lIns="91425" tIns="91425" rIns="91425" bIns="91425" anchor="t" anchorCtr="0">
              <a:spAutoFit/>
            </a:bodyPr>
            <a:lstStyle/>
            <a:p>
              <a:pPr defTabSz="914446">
                <a:lnSpc>
                  <a:spcPct val="115000"/>
                </a:lnSpc>
                <a:buClr>
                  <a:srgbClr val="000000"/>
                </a:buClr>
                <a:defRPr/>
              </a:pPr>
              <a:r>
                <a:rPr lang="en-US" sz="1600" b="1" kern="0" dirty="0">
                  <a:solidFill>
                    <a:srgbClr val="016194"/>
                  </a:solidFill>
                  <a:latin typeface="Oswald"/>
                  <a:ea typeface="Oswald"/>
                  <a:cs typeface="Oswald"/>
                  <a:sym typeface="Oswald"/>
                </a:rPr>
                <a:t>Ecological Resilience  </a:t>
              </a:r>
              <a:endParaRPr sz="1600" b="1" kern="0" dirty="0">
                <a:solidFill>
                  <a:srgbClr val="016194"/>
                </a:solidFill>
                <a:latin typeface="Oswald"/>
                <a:ea typeface="Oswald"/>
                <a:cs typeface="Oswald"/>
                <a:sym typeface="Oswald"/>
              </a:endParaRPr>
            </a:p>
            <a:p>
              <a:pPr marL="457223" indent="-311166" defTabSz="914446">
                <a:lnSpc>
                  <a:spcPct val="115000"/>
                </a:lnSpc>
                <a:buClr>
                  <a:srgbClr val="016194"/>
                </a:buClr>
                <a:buSzPts val="1300"/>
                <a:buFont typeface="Oswald"/>
                <a:buChar char="●"/>
                <a:defRPr/>
              </a:pPr>
              <a:r>
                <a:rPr lang="en-US" sz="1300" b="1" kern="0" dirty="0">
                  <a:solidFill>
                    <a:srgbClr val="016194"/>
                  </a:solidFill>
                  <a:highlight>
                    <a:srgbClr val="FFFFFF"/>
                  </a:highlight>
                  <a:latin typeface="Oswald"/>
                  <a:ea typeface="Oswald"/>
                  <a:cs typeface="Oswald"/>
                  <a:sym typeface="Oswald"/>
                </a:rPr>
                <a:t>Water Related </a:t>
              </a:r>
              <a:endParaRPr sz="1300" b="1" kern="0" dirty="0">
                <a:solidFill>
                  <a:srgbClr val="016194"/>
                </a:solidFill>
                <a:highlight>
                  <a:srgbClr val="FFFFFF"/>
                </a:highlight>
                <a:latin typeface="Oswald"/>
                <a:ea typeface="Oswald"/>
                <a:cs typeface="Oswald"/>
                <a:sym typeface="Oswald"/>
              </a:endParaRPr>
            </a:p>
            <a:p>
              <a:pPr marL="457223" indent="-311166" defTabSz="914446">
                <a:lnSpc>
                  <a:spcPct val="115000"/>
                </a:lnSpc>
                <a:buClr>
                  <a:srgbClr val="016194"/>
                </a:buClr>
                <a:buSzPts val="1300"/>
                <a:buFont typeface="Oswald"/>
                <a:buChar char="●"/>
                <a:defRPr/>
              </a:pPr>
              <a:r>
                <a:rPr lang="en-US" sz="1300" b="1" kern="0" dirty="0">
                  <a:solidFill>
                    <a:srgbClr val="016194"/>
                  </a:solidFill>
                  <a:highlight>
                    <a:srgbClr val="FFFFFF"/>
                  </a:highlight>
                  <a:latin typeface="Oswald"/>
                  <a:ea typeface="Oswald"/>
                  <a:cs typeface="Oswald"/>
                  <a:sym typeface="Oswald"/>
                </a:rPr>
                <a:t>Ecosystem Recovery </a:t>
              </a:r>
              <a:endParaRPr sz="1300" b="1" kern="0" dirty="0">
                <a:solidFill>
                  <a:srgbClr val="016194"/>
                </a:solidFill>
                <a:highlight>
                  <a:srgbClr val="FFFFFF"/>
                </a:highlight>
                <a:latin typeface="Oswald"/>
                <a:ea typeface="Oswald"/>
                <a:cs typeface="Oswald"/>
                <a:sym typeface="Oswald"/>
              </a:endParaRPr>
            </a:p>
            <a:p>
              <a:pPr marL="457223" indent="-311166" defTabSz="914446">
                <a:lnSpc>
                  <a:spcPct val="115000"/>
                </a:lnSpc>
                <a:buClr>
                  <a:srgbClr val="016194"/>
                </a:buClr>
                <a:buSzPts val="1300"/>
                <a:buFont typeface="Oswald"/>
                <a:buChar char="●"/>
                <a:defRPr/>
              </a:pPr>
              <a:r>
                <a:rPr lang="en-US" sz="1300" b="1" kern="0" dirty="0">
                  <a:solidFill>
                    <a:srgbClr val="016194"/>
                  </a:solidFill>
                  <a:highlight>
                    <a:srgbClr val="FFFFFF"/>
                  </a:highlight>
                  <a:latin typeface="Oswald"/>
                  <a:ea typeface="Oswald"/>
                  <a:cs typeface="Oswald"/>
                  <a:sym typeface="Oswald"/>
                </a:rPr>
                <a:t>Soil Characteristics </a:t>
              </a:r>
              <a:endParaRPr sz="1300" b="1" kern="0" dirty="0">
                <a:solidFill>
                  <a:srgbClr val="016194"/>
                </a:solidFill>
                <a:highlight>
                  <a:srgbClr val="FFFFFF"/>
                </a:highlight>
                <a:latin typeface="Oswald"/>
                <a:ea typeface="Oswald"/>
                <a:cs typeface="Oswald"/>
                <a:sym typeface="Oswald"/>
              </a:endParaRPr>
            </a:p>
            <a:p>
              <a:pPr marL="457223" indent="-311166" defTabSz="914446">
                <a:lnSpc>
                  <a:spcPct val="115000"/>
                </a:lnSpc>
                <a:buClr>
                  <a:srgbClr val="016194"/>
                </a:buClr>
                <a:buSzPts val="1300"/>
                <a:buFont typeface="Oswald"/>
                <a:buChar char="●"/>
                <a:defRPr/>
              </a:pPr>
              <a:r>
                <a:rPr lang="en-US" sz="1300" b="1" kern="0" dirty="0">
                  <a:solidFill>
                    <a:srgbClr val="016194"/>
                  </a:solidFill>
                  <a:highlight>
                    <a:srgbClr val="FFFFFF"/>
                  </a:highlight>
                  <a:latin typeface="Oswald"/>
                  <a:ea typeface="Oswald"/>
                  <a:cs typeface="Oswald"/>
                  <a:sym typeface="Oswald"/>
                </a:rPr>
                <a:t>Biodiversity</a:t>
              </a:r>
              <a:endParaRPr sz="1300" b="1" kern="0" dirty="0">
                <a:solidFill>
                  <a:srgbClr val="016194"/>
                </a:solidFill>
                <a:highlight>
                  <a:srgbClr val="FFFFFF"/>
                </a:highlight>
                <a:latin typeface="Oswald"/>
                <a:ea typeface="Oswald"/>
                <a:cs typeface="Oswald"/>
                <a:sym typeface="Oswald"/>
              </a:endParaRPr>
            </a:p>
            <a:p>
              <a:pPr marL="25401" marR="25401" defTabSz="914446">
                <a:lnSpc>
                  <a:spcPct val="115000"/>
                </a:lnSpc>
                <a:buClr>
                  <a:srgbClr val="000000"/>
                </a:buClr>
                <a:defRPr/>
              </a:pPr>
              <a:endParaRPr sz="1000" b="1" kern="0" dirty="0">
                <a:solidFill>
                  <a:srgbClr val="016194"/>
                </a:solidFill>
                <a:highlight>
                  <a:srgbClr val="FFFFFF"/>
                </a:highlight>
                <a:latin typeface="Oswald"/>
                <a:ea typeface="Oswald"/>
                <a:cs typeface="Oswald"/>
                <a:sym typeface="Oswald"/>
              </a:endParaRPr>
            </a:p>
            <a:p>
              <a:pPr marL="25401" marR="25401" defTabSz="914446">
                <a:lnSpc>
                  <a:spcPct val="115000"/>
                </a:lnSpc>
                <a:buClr>
                  <a:srgbClr val="000000"/>
                </a:buClr>
                <a:defRPr/>
              </a:pPr>
              <a:endParaRPr sz="1000" b="1" kern="0" dirty="0">
                <a:solidFill>
                  <a:srgbClr val="016194"/>
                </a:solidFill>
                <a:highlight>
                  <a:srgbClr val="FFFFFF"/>
                </a:highlight>
                <a:latin typeface="Oswald"/>
                <a:ea typeface="Oswald"/>
                <a:cs typeface="Oswald"/>
                <a:sym typeface="Oswald"/>
              </a:endParaRPr>
            </a:p>
            <a:p>
              <a:pPr marL="25401" marR="25401" defTabSz="914446">
                <a:lnSpc>
                  <a:spcPct val="115000"/>
                </a:lnSpc>
                <a:buClr>
                  <a:srgbClr val="000000"/>
                </a:buClr>
                <a:buSzPts val="1100"/>
                <a:defRPr/>
              </a:pPr>
              <a:endParaRPr sz="1000" b="1" kern="0" dirty="0">
                <a:solidFill>
                  <a:srgbClr val="016194"/>
                </a:solidFill>
                <a:highlight>
                  <a:srgbClr val="FFFFFF"/>
                </a:highlight>
                <a:latin typeface="Oswald"/>
                <a:ea typeface="Oswald"/>
                <a:cs typeface="Oswald"/>
                <a:sym typeface="Oswald"/>
              </a:endParaRPr>
            </a:p>
            <a:p>
              <a:pPr defTabSz="914446">
                <a:buClr>
                  <a:srgbClr val="000000"/>
                </a:buClr>
                <a:defRPr/>
              </a:pPr>
              <a:endParaRPr sz="1400" b="1" kern="0" dirty="0">
                <a:solidFill>
                  <a:srgbClr val="016194"/>
                </a:solidFill>
                <a:latin typeface="Oswald"/>
                <a:ea typeface="Oswald"/>
                <a:cs typeface="Oswald"/>
                <a:sym typeface="Oswald"/>
              </a:endParaRPr>
            </a:p>
          </p:txBody>
        </p:sp>
        <p:sp>
          <p:nvSpPr>
            <p:cNvPr id="6" name="Google Shape;293;p34">
              <a:extLst>
                <a:ext uri="{FF2B5EF4-FFF2-40B4-BE49-F238E27FC236}">
                  <a16:creationId xmlns:a16="http://schemas.microsoft.com/office/drawing/2014/main" id="{8A76ABC7-C8E1-635E-C9B3-B996BCB053BC}"/>
                </a:ext>
              </a:extLst>
            </p:cNvPr>
            <p:cNvSpPr txBox="1"/>
            <p:nvPr/>
          </p:nvSpPr>
          <p:spPr>
            <a:xfrm>
              <a:off x="525100" y="3645900"/>
              <a:ext cx="1794300" cy="1575786"/>
            </a:xfrm>
            <a:prstGeom prst="rect">
              <a:avLst/>
            </a:prstGeom>
            <a:noFill/>
            <a:ln>
              <a:noFill/>
            </a:ln>
          </p:spPr>
          <p:txBody>
            <a:bodyPr spcFirstLastPara="1" wrap="square" lIns="91425" tIns="91425" rIns="91425" bIns="91425" anchor="t" anchorCtr="0">
              <a:spAutoFit/>
            </a:bodyPr>
            <a:lstStyle/>
            <a:p>
              <a:pPr defTabSz="914446">
                <a:lnSpc>
                  <a:spcPct val="115000"/>
                </a:lnSpc>
                <a:buClr>
                  <a:srgbClr val="000000"/>
                </a:buClr>
                <a:defRPr/>
              </a:pPr>
              <a:r>
                <a:rPr lang="en-US" sz="1600" b="1" kern="0">
                  <a:solidFill>
                    <a:srgbClr val="016194"/>
                  </a:solidFill>
                  <a:highlight>
                    <a:srgbClr val="FFFFFF"/>
                  </a:highlight>
                  <a:latin typeface="Oswald"/>
                  <a:ea typeface="Oswald"/>
                  <a:cs typeface="Oswald"/>
                  <a:sym typeface="Oswald"/>
                </a:rPr>
                <a:t>Social Resilience</a:t>
              </a:r>
              <a:endParaRPr sz="1600" b="1" kern="0">
                <a:solidFill>
                  <a:srgbClr val="016194"/>
                </a:solidFill>
                <a:highlight>
                  <a:srgbClr val="FFFFFF"/>
                </a:highlight>
                <a:latin typeface="Oswald"/>
                <a:ea typeface="Oswald"/>
                <a:cs typeface="Oswald"/>
                <a:sym typeface="Oswald"/>
              </a:endParaRPr>
            </a:p>
            <a:p>
              <a:pPr marL="457223" indent="-304815" defTabSz="914446">
                <a:lnSpc>
                  <a:spcPct val="115000"/>
                </a:lnSpc>
                <a:buClr>
                  <a:srgbClr val="016194"/>
                </a:buClr>
                <a:buSzPts val="1200"/>
                <a:buFont typeface="Oswald"/>
                <a:buChar char="●"/>
                <a:defRPr/>
              </a:pPr>
              <a:r>
                <a:rPr lang="en-US" sz="1200" b="1" kern="0">
                  <a:solidFill>
                    <a:srgbClr val="016194"/>
                  </a:solidFill>
                  <a:highlight>
                    <a:srgbClr val="FFFFFF"/>
                  </a:highlight>
                  <a:latin typeface="Oswald"/>
                  <a:ea typeface="Oswald"/>
                  <a:cs typeface="Oswald"/>
                  <a:sym typeface="Oswald"/>
                </a:rPr>
                <a:t>Natural Capital</a:t>
              </a:r>
              <a:endParaRPr sz="1200" b="1" kern="0">
                <a:solidFill>
                  <a:srgbClr val="016194"/>
                </a:solidFill>
                <a:highlight>
                  <a:srgbClr val="FFFFFF"/>
                </a:highlight>
                <a:latin typeface="Oswald"/>
                <a:ea typeface="Oswald"/>
                <a:cs typeface="Oswald"/>
                <a:sym typeface="Oswald"/>
              </a:endParaRPr>
            </a:p>
            <a:p>
              <a:pPr marL="457223" indent="-304815" defTabSz="914446">
                <a:lnSpc>
                  <a:spcPct val="115000"/>
                </a:lnSpc>
                <a:buClr>
                  <a:srgbClr val="016194"/>
                </a:buClr>
                <a:buSzPts val="1200"/>
                <a:buFont typeface="Oswald"/>
                <a:buChar char="●"/>
                <a:defRPr/>
              </a:pPr>
              <a:r>
                <a:rPr lang="en-US" sz="1200" b="1" kern="0">
                  <a:solidFill>
                    <a:srgbClr val="016194"/>
                  </a:solidFill>
                  <a:highlight>
                    <a:srgbClr val="FFFFFF"/>
                  </a:highlight>
                  <a:latin typeface="Oswald"/>
                  <a:ea typeface="Oswald"/>
                  <a:cs typeface="Oswald"/>
                  <a:sym typeface="Oswald"/>
                </a:rPr>
                <a:t>Economic Capital</a:t>
              </a:r>
              <a:endParaRPr sz="1200" b="1" kern="0">
                <a:solidFill>
                  <a:srgbClr val="016194"/>
                </a:solidFill>
                <a:highlight>
                  <a:srgbClr val="FFFFFF"/>
                </a:highlight>
                <a:latin typeface="Oswald"/>
                <a:ea typeface="Oswald"/>
                <a:cs typeface="Oswald"/>
                <a:sym typeface="Oswald"/>
              </a:endParaRPr>
            </a:p>
            <a:p>
              <a:pPr marL="457223" indent="-304815" defTabSz="914446">
                <a:lnSpc>
                  <a:spcPct val="115000"/>
                </a:lnSpc>
                <a:buClr>
                  <a:srgbClr val="016194"/>
                </a:buClr>
                <a:buSzPts val="1200"/>
                <a:buFont typeface="Oswald"/>
                <a:buChar char="●"/>
                <a:defRPr/>
              </a:pPr>
              <a:r>
                <a:rPr lang="en-US" sz="1200" b="1" kern="0">
                  <a:solidFill>
                    <a:srgbClr val="016194"/>
                  </a:solidFill>
                  <a:highlight>
                    <a:srgbClr val="FFFFFF"/>
                  </a:highlight>
                  <a:latin typeface="Oswald"/>
                  <a:ea typeface="Oswald"/>
                  <a:cs typeface="Oswald"/>
                  <a:sym typeface="Oswald"/>
                </a:rPr>
                <a:t>Physical Capital</a:t>
              </a:r>
              <a:endParaRPr sz="1200" b="1" kern="0">
                <a:solidFill>
                  <a:srgbClr val="016194"/>
                </a:solidFill>
                <a:highlight>
                  <a:srgbClr val="FFFFFF"/>
                </a:highlight>
                <a:latin typeface="Oswald"/>
                <a:ea typeface="Oswald"/>
                <a:cs typeface="Oswald"/>
                <a:sym typeface="Oswald"/>
              </a:endParaRPr>
            </a:p>
            <a:p>
              <a:pPr marL="457223" indent="-304815" defTabSz="914446">
                <a:lnSpc>
                  <a:spcPct val="115000"/>
                </a:lnSpc>
                <a:buClr>
                  <a:srgbClr val="016194"/>
                </a:buClr>
                <a:buSzPts val="1200"/>
                <a:buFont typeface="Oswald"/>
                <a:buChar char="●"/>
                <a:defRPr/>
              </a:pPr>
              <a:r>
                <a:rPr lang="en-US" sz="1200" b="1" kern="0">
                  <a:solidFill>
                    <a:srgbClr val="016194"/>
                  </a:solidFill>
                  <a:highlight>
                    <a:srgbClr val="FFFFFF"/>
                  </a:highlight>
                  <a:latin typeface="Oswald"/>
                  <a:ea typeface="Oswald"/>
                  <a:cs typeface="Oswald"/>
                  <a:sym typeface="Oswald"/>
                </a:rPr>
                <a:t>Social Capital</a:t>
              </a:r>
              <a:endParaRPr sz="1200" b="1" kern="0">
                <a:solidFill>
                  <a:srgbClr val="016194"/>
                </a:solidFill>
                <a:highlight>
                  <a:srgbClr val="FFFFFF"/>
                </a:highlight>
                <a:latin typeface="Oswald"/>
                <a:ea typeface="Oswald"/>
                <a:cs typeface="Oswald"/>
                <a:sym typeface="Oswald"/>
              </a:endParaRPr>
            </a:p>
            <a:p>
              <a:pPr marL="457223" indent="-304815" defTabSz="914446">
                <a:lnSpc>
                  <a:spcPct val="115000"/>
                </a:lnSpc>
                <a:buClr>
                  <a:srgbClr val="016194"/>
                </a:buClr>
                <a:buSzPts val="1200"/>
                <a:buFont typeface="Oswald"/>
                <a:buChar char="●"/>
                <a:defRPr/>
              </a:pPr>
              <a:r>
                <a:rPr lang="en-US" sz="1200" b="1" kern="0">
                  <a:solidFill>
                    <a:srgbClr val="016194"/>
                  </a:solidFill>
                  <a:highlight>
                    <a:srgbClr val="FFFFFF"/>
                  </a:highlight>
                  <a:latin typeface="Oswald"/>
                  <a:ea typeface="Oswald"/>
                  <a:cs typeface="Oswald"/>
                  <a:sym typeface="Oswald"/>
                </a:rPr>
                <a:t>Human Capital</a:t>
              </a:r>
              <a:endParaRPr sz="1200" b="1" kern="0">
                <a:solidFill>
                  <a:srgbClr val="016194"/>
                </a:solidFill>
                <a:highlight>
                  <a:srgbClr val="FFFFFF"/>
                </a:highlight>
                <a:latin typeface="Oswald"/>
                <a:ea typeface="Oswald"/>
                <a:cs typeface="Oswald"/>
                <a:sym typeface="Oswald"/>
              </a:endParaRPr>
            </a:p>
            <a:p>
              <a:pPr defTabSz="914446">
                <a:buClr>
                  <a:srgbClr val="000000"/>
                </a:buClr>
                <a:defRPr/>
              </a:pPr>
              <a:endParaRPr sz="300" b="1" kern="0">
                <a:solidFill>
                  <a:srgbClr val="016194"/>
                </a:solidFill>
                <a:latin typeface="Raleway"/>
                <a:ea typeface="Raleway"/>
                <a:cs typeface="Raleway"/>
                <a:sym typeface="Raleway"/>
              </a:endParaRPr>
            </a:p>
          </p:txBody>
        </p:sp>
        <p:pic>
          <p:nvPicPr>
            <p:cNvPr id="7" name="Google Shape;294;p34">
              <a:extLst>
                <a:ext uri="{FF2B5EF4-FFF2-40B4-BE49-F238E27FC236}">
                  <a16:creationId xmlns:a16="http://schemas.microsoft.com/office/drawing/2014/main" id="{C8E4E3EE-A0A5-7D86-3D4B-4B5A32CC92FD}"/>
                </a:ext>
              </a:extLst>
            </p:cNvPr>
            <p:cNvPicPr preferRelativeResize="0"/>
            <p:nvPr/>
          </p:nvPicPr>
          <p:blipFill rotWithShape="1">
            <a:blip r:embed="rId4">
              <a:alphaModFix/>
            </a:blip>
            <a:srcRect l="12357"/>
            <a:stretch/>
          </p:blipFill>
          <p:spPr>
            <a:xfrm>
              <a:off x="8652246" y="2153012"/>
              <a:ext cx="2952286" cy="3086550"/>
            </a:xfrm>
            <a:prstGeom prst="rect">
              <a:avLst/>
            </a:prstGeom>
            <a:noFill/>
            <a:ln>
              <a:noFill/>
            </a:ln>
          </p:spPr>
        </p:pic>
        <p:pic>
          <p:nvPicPr>
            <p:cNvPr id="9" name="Google Shape;295;p34">
              <a:extLst>
                <a:ext uri="{FF2B5EF4-FFF2-40B4-BE49-F238E27FC236}">
                  <a16:creationId xmlns:a16="http://schemas.microsoft.com/office/drawing/2014/main" id="{F646A7C8-32DB-2672-11C0-8DC1B3EC6C19}"/>
                </a:ext>
              </a:extLst>
            </p:cNvPr>
            <p:cNvPicPr preferRelativeResize="0"/>
            <p:nvPr/>
          </p:nvPicPr>
          <p:blipFill>
            <a:blip r:embed="rId5">
              <a:alphaModFix/>
            </a:blip>
            <a:stretch>
              <a:fillRect/>
            </a:stretch>
          </p:blipFill>
          <p:spPr>
            <a:xfrm>
              <a:off x="2433325" y="2474751"/>
              <a:ext cx="2425900" cy="2443075"/>
            </a:xfrm>
            <a:prstGeom prst="rect">
              <a:avLst/>
            </a:prstGeom>
            <a:noFill/>
            <a:ln>
              <a:noFill/>
            </a:ln>
          </p:spPr>
        </p:pic>
      </p:grpSp>
      <p:sp>
        <p:nvSpPr>
          <p:cNvPr id="10" name="Rectangle 9">
            <a:extLst>
              <a:ext uri="{FF2B5EF4-FFF2-40B4-BE49-F238E27FC236}">
                <a16:creationId xmlns:a16="http://schemas.microsoft.com/office/drawing/2014/main" id="{7FDFD3D1-A32D-CB42-9CE8-DED094872797}"/>
              </a:ext>
            </a:extLst>
          </p:cNvPr>
          <p:cNvSpPr/>
          <p:nvPr/>
        </p:nvSpPr>
        <p:spPr>
          <a:xfrm>
            <a:off x="3997280" y="439055"/>
            <a:ext cx="10216227" cy="1384969"/>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buClr>
                <a:srgbClr val="000000"/>
              </a:buClr>
              <a:defRPr/>
            </a:pPr>
            <a:r>
              <a:rPr lang="en-US" sz="3200" b="1" kern="0" dirty="0">
                <a:solidFill>
                  <a:schemeClr val="bg1"/>
                </a:solidFill>
                <a:latin typeface="Raleway"/>
                <a:ea typeface="Raleway"/>
                <a:cs typeface="Raleway"/>
                <a:sym typeface="Raleway"/>
              </a:rPr>
              <a:t>Prepare, Adapt, Mitigate &amp; Anticipate.</a:t>
            </a:r>
            <a:r>
              <a:rPr lang="en-US" sz="3600" b="1" kern="0" dirty="0">
                <a:solidFill>
                  <a:schemeClr val="bg1"/>
                </a:solidFill>
                <a:latin typeface="Raleway"/>
                <a:ea typeface="Raleway"/>
                <a:cs typeface="Raleway"/>
                <a:sym typeface="Raleway"/>
              </a:rPr>
              <a:t> </a:t>
            </a:r>
          </a:p>
        </p:txBody>
      </p:sp>
    </p:spTree>
    <p:extLst>
      <p:ext uri="{BB962C8B-B14F-4D97-AF65-F5344CB8AC3E}">
        <p14:creationId xmlns:p14="http://schemas.microsoft.com/office/powerpoint/2010/main" val="3601611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BF3EEE-2853-280D-7556-8232062D2D3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4071C62-C074-8B93-972D-5F96724B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a red border">
            <a:extLst>
              <a:ext uri="{FF2B5EF4-FFF2-40B4-BE49-F238E27FC236}">
                <a16:creationId xmlns:a16="http://schemas.microsoft.com/office/drawing/2014/main" id="{D244A467-9475-A8F1-A543-DD52A6EA5674}"/>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sp>
        <p:nvSpPr>
          <p:cNvPr id="4" name="Google Shape;320;p37">
            <a:extLst>
              <a:ext uri="{FF2B5EF4-FFF2-40B4-BE49-F238E27FC236}">
                <a16:creationId xmlns:a16="http://schemas.microsoft.com/office/drawing/2014/main" id="{B8BB7406-F398-8F19-4728-9E07A4554BD4}"/>
              </a:ext>
            </a:extLst>
          </p:cNvPr>
          <p:cNvSpPr/>
          <p:nvPr/>
        </p:nvSpPr>
        <p:spPr>
          <a:xfrm rot="5400000">
            <a:off x="438150" y="1085850"/>
            <a:ext cx="8267700" cy="6096000"/>
          </a:xfrm>
          <a:prstGeom prst="rect">
            <a:avLst/>
          </a:prstGeom>
          <a:solidFill>
            <a:schemeClr val="bg1">
              <a:lumMod val="65000"/>
            </a:schemeClr>
          </a:solidFill>
          <a:ln w="9525" cap="flat" cmpd="sng">
            <a:solidFill>
              <a:schemeClr val="tx1">
                <a:lumMod val="85000"/>
                <a:lumOff val="15000"/>
              </a:schemeClr>
            </a:solidFill>
            <a:prstDash val="solid"/>
            <a:round/>
            <a:headEnd type="none" w="sm" len="sm"/>
            <a:tailEnd type="none" w="sm" len="sm"/>
          </a:ln>
        </p:spPr>
        <p:txBody>
          <a:bodyPr spcFirstLastPara="1" wrap="square" lIns="91425" tIns="91425" rIns="91425" bIns="91425" anchor="ctr" anchorCtr="0">
            <a:noAutofit/>
          </a:bodyPr>
          <a:lstStyle/>
          <a:p>
            <a:pPr algn="ctr" defTabSz="914446">
              <a:buClr>
                <a:srgbClr val="000000"/>
              </a:buClr>
              <a:defRPr/>
            </a:pPr>
            <a:endParaRPr sz="1400" kern="0">
              <a:solidFill>
                <a:srgbClr val="000000"/>
              </a:solidFill>
              <a:latin typeface="Calibri"/>
              <a:ea typeface="Calibri"/>
              <a:cs typeface="Calibri"/>
              <a:sym typeface="Calibri"/>
            </a:endParaRPr>
          </a:p>
        </p:txBody>
      </p:sp>
      <p:pic>
        <p:nvPicPr>
          <p:cNvPr id="5" name="Google Shape;322;p37" descr="https://storage.googleapis.com/firebase-beautifulslides-static-assets/images/frames/Apple-Macbook-Space-Grey.30d239f0964c80a65c4c4e23d710a49c.png">
            <a:extLst>
              <a:ext uri="{FF2B5EF4-FFF2-40B4-BE49-F238E27FC236}">
                <a16:creationId xmlns:a16="http://schemas.microsoft.com/office/drawing/2014/main" id="{47A98821-CB04-20E3-BD20-3C08EF165A49}"/>
              </a:ext>
            </a:extLst>
          </p:cNvPr>
          <p:cNvPicPr preferRelativeResize="0"/>
          <p:nvPr/>
        </p:nvPicPr>
        <p:blipFill>
          <a:blip r:embed="rId3">
            <a:alphaModFix/>
          </a:blip>
          <a:stretch>
            <a:fillRect/>
          </a:stretch>
        </p:blipFill>
        <p:spPr>
          <a:xfrm>
            <a:off x="1524000" y="2075125"/>
            <a:ext cx="6098286" cy="4117450"/>
          </a:xfrm>
          <a:prstGeom prst="rect">
            <a:avLst/>
          </a:prstGeom>
          <a:noFill/>
          <a:ln>
            <a:noFill/>
          </a:ln>
        </p:spPr>
      </p:pic>
      <p:pic>
        <p:nvPicPr>
          <p:cNvPr id="6" name="Google Shape;324;p37">
            <a:extLst>
              <a:ext uri="{FF2B5EF4-FFF2-40B4-BE49-F238E27FC236}">
                <a16:creationId xmlns:a16="http://schemas.microsoft.com/office/drawing/2014/main" id="{AE547565-7008-5C7A-500C-79F6B5D0B3A9}"/>
              </a:ext>
            </a:extLst>
          </p:cNvPr>
          <p:cNvPicPr preferRelativeResize="0"/>
          <p:nvPr/>
        </p:nvPicPr>
        <p:blipFill rotWithShape="1">
          <a:blip r:embed="rId4">
            <a:alphaModFix/>
          </a:blip>
          <a:srcRect/>
          <a:stretch/>
        </p:blipFill>
        <p:spPr>
          <a:xfrm>
            <a:off x="2286000" y="2324100"/>
            <a:ext cx="4572000" cy="3352800"/>
          </a:xfrm>
          <a:prstGeom prst="rect">
            <a:avLst/>
          </a:prstGeom>
          <a:noFill/>
          <a:ln>
            <a:noFill/>
          </a:ln>
          <a:effectLst>
            <a:outerShdw blurRad="57150" dist="19050" dir="5400000" algn="bl" rotWithShape="0">
              <a:srgbClr val="000000">
                <a:alpha val="50000"/>
              </a:srgbClr>
            </a:outerShdw>
          </a:effectLst>
        </p:spPr>
      </p:pic>
      <p:grpSp>
        <p:nvGrpSpPr>
          <p:cNvPr id="7" name="Group 6">
            <a:extLst>
              <a:ext uri="{FF2B5EF4-FFF2-40B4-BE49-F238E27FC236}">
                <a16:creationId xmlns:a16="http://schemas.microsoft.com/office/drawing/2014/main" id="{C785BB18-BD1E-1DD4-A7D4-D2DA414FC7B6}"/>
              </a:ext>
            </a:extLst>
          </p:cNvPr>
          <p:cNvGrpSpPr/>
          <p:nvPr/>
        </p:nvGrpSpPr>
        <p:grpSpPr>
          <a:xfrm>
            <a:off x="9133387" y="2359850"/>
            <a:ext cx="1415339" cy="4952962"/>
            <a:chOff x="6809501" y="2229437"/>
            <a:chExt cx="834225" cy="3321388"/>
          </a:xfrm>
          <a:solidFill>
            <a:schemeClr val="lt1"/>
          </a:solidFill>
        </p:grpSpPr>
        <p:pic>
          <p:nvPicPr>
            <p:cNvPr id="9" name="Google Shape;326;p37">
              <a:extLst>
                <a:ext uri="{FF2B5EF4-FFF2-40B4-BE49-F238E27FC236}">
                  <a16:creationId xmlns:a16="http://schemas.microsoft.com/office/drawing/2014/main" id="{BF395C3F-11B8-A71F-25B8-0E7F1533FC4C}"/>
                </a:ext>
              </a:extLst>
            </p:cNvPr>
            <p:cNvPicPr preferRelativeResize="0"/>
            <p:nvPr/>
          </p:nvPicPr>
          <p:blipFill rotWithShape="1">
            <a:blip r:embed="rId5">
              <a:alphaModFix/>
            </a:blip>
            <a:srcRect t="-10003" r="-24953" b="-16306"/>
            <a:stretch/>
          </p:blipFill>
          <p:spPr>
            <a:xfrm>
              <a:off x="6937150" y="2229437"/>
              <a:ext cx="578924" cy="585185"/>
            </a:xfrm>
            <a:prstGeom prst="rect">
              <a:avLst/>
            </a:prstGeom>
            <a:grpFill/>
            <a:ln>
              <a:noFill/>
            </a:ln>
          </p:spPr>
        </p:pic>
        <p:pic>
          <p:nvPicPr>
            <p:cNvPr id="10" name="Google Shape;328;p37">
              <a:extLst>
                <a:ext uri="{FF2B5EF4-FFF2-40B4-BE49-F238E27FC236}">
                  <a16:creationId xmlns:a16="http://schemas.microsoft.com/office/drawing/2014/main" id="{ED6B461D-8A3F-6573-98E4-86892206F8AB}"/>
                </a:ext>
              </a:extLst>
            </p:cNvPr>
            <p:cNvPicPr preferRelativeResize="0"/>
            <p:nvPr/>
          </p:nvPicPr>
          <p:blipFill rotWithShape="1">
            <a:blip r:embed="rId6">
              <a:alphaModFix/>
            </a:blip>
            <a:srcRect t="9434" b="9442"/>
            <a:stretch/>
          </p:blipFill>
          <p:spPr>
            <a:xfrm>
              <a:off x="6892989" y="3479337"/>
              <a:ext cx="578925" cy="578925"/>
            </a:xfrm>
            <a:prstGeom prst="rect">
              <a:avLst/>
            </a:prstGeom>
            <a:grpFill/>
            <a:ln>
              <a:noFill/>
            </a:ln>
          </p:spPr>
        </p:pic>
        <p:pic>
          <p:nvPicPr>
            <p:cNvPr id="11" name="Google Shape;329;p37">
              <a:extLst>
                <a:ext uri="{FF2B5EF4-FFF2-40B4-BE49-F238E27FC236}">
                  <a16:creationId xmlns:a16="http://schemas.microsoft.com/office/drawing/2014/main" id="{6F53076A-1790-2A87-5D78-81FB578E9899}"/>
                </a:ext>
              </a:extLst>
            </p:cNvPr>
            <p:cNvPicPr preferRelativeResize="0"/>
            <p:nvPr/>
          </p:nvPicPr>
          <p:blipFill rotWithShape="1">
            <a:blip r:embed="rId7">
              <a:alphaModFix/>
            </a:blip>
            <a:srcRect b="10047"/>
            <a:stretch/>
          </p:blipFill>
          <p:spPr>
            <a:xfrm>
              <a:off x="6809501" y="4800425"/>
              <a:ext cx="834225" cy="750400"/>
            </a:xfrm>
            <a:prstGeom prst="rect">
              <a:avLst/>
            </a:prstGeom>
            <a:grpFill/>
            <a:ln>
              <a:noFill/>
            </a:ln>
          </p:spPr>
        </p:pic>
      </p:grpSp>
      <p:grpSp>
        <p:nvGrpSpPr>
          <p:cNvPr id="12" name="Group 11">
            <a:extLst>
              <a:ext uri="{FF2B5EF4-FFF2-40B4-BE49-F238E27FC236}">
                <a16:creationId xmlns:a16="http://schemas.microsoft.com/office/drawing/2014/main" id="{0E3F475F-552A-E496-E1A8-F534E178E28F}"/>
              </a:ext>
            </a:extLst>
          </p:cNvPr>
          <p:cNvGrpSpPr/>
          <p:nvPr/>
        </p:nvGrpSpPr>
        <p:grpSpPr>
          <a:xfrm>
            <a:off x="14506472" y="2155174"/>
            <a:ext cx="982198" cy="5157638"/>
            <a:chOff x="9997750" y="2063323"/>
            <a:chExt cx="578900" cy="3300853"/>
          </a:xfrm>
        </p:grpSpPr>
        <p:pic>
          <p:nvPicPr>
            <p:cNvPr id="13" name="Google Shape;330;p37">
              <a:extLst>
                <a:ext uri="{FF2B5EF4-FFF2-40B4-BE49-F238E27FC236}">
                  <a16:creationId xmlns:a16="http://schemas.microsoft.com/office/drawing/2014/main" id="{7E5A796F-4CD1-CA7C-65BC-CE41FEA4BCDD}"/>
                </a:ext>
              </a:extLst>
            </p:cNvPr>
            <p:cNvPicPr preferRelativeResize="0"/>
            <p:nvPr/>
          </p:nvPicPr>
          <p:blipFill rotWithShape="1">
            <a:blip r:embed="rId8">
              <a:alphaModFix/>
            </a:blip>
            <a:srcRect/>
            <a:stretch/>
          </p:blipFill>
          <p:spPr>
            <a:xfrm>
              <a:off x="9997750" y="2063323"/>
              <a:ext cx="578900" cy="578900"/>
            </a:xfrm>
            <a:prstGeom prst="rect">
              <a:avLst/>
            </a:prstGeom>
            <a:noFill/>
            <a:ln>
              <a:noFill/>
            </a:ln>
          </p:spPr>
        </p:pic>
        <p:pic>
          <p:nvPicPr>
            <p:cNvPr id="14" name="Google Shape;331;p37">
              <a:extLst>
                <a:ext uri="{FF2B5EF4-FFF2-40B4-BE49-F238E27FC236}">
                  <a16:creationId xmlns:a16="http://schemas.microsoft.com/office/drawing/2014/main" id="{346C6A06-FEFD-4FF3-9790-655234F0EAC1}"/>
                </a:ext>
              </a:extLst>
            </p:cNvPr>
            <p:cNvPicPr preferRelativeResize="0"/>
            <p:nvPr/>
          </p:nvPicPr>
          <p:blipFill rotWithShape="1">
            <a:blip r:embed="rId9">
              <a:alphaModFix/>
            </a:blip>
            <a:srcRect/>
            <a:stretch/>
          </p:blipFill>
          <p:spPr>
            <a:xfrm>
              <a:off x="10037450" y="3519049"/>
              <a:ext cx="499500" cy="499500"/>
            </a:xfrm>
            <a:prstGeom prst="rect">
              <a:avLst/>
            </a:prstGeom>
            <a:noFill/>
            <a:ln>
              <a:noFill/>
            </a:ln>
          </p:spPr>
        </p:pic>
        <p:pic>
          <p:nvPicPr>
            <p:cNvPr id="15" name="Google Shape;332;p37">
              <a:extLst>
                <a:ext uri="{FF2B5EF4-FFF2-40B4-BE49-F238E27FC236}">
                  <a16:creationId xmlns:a16="http://schemas.microsoft.com/office/drawing/2014/main" id="{9990986F-1975-9E68-E62E-2E57CCE5ACE3}"/>
                </a:ext>
              </a:extLst>
            </p:cNvPr>
            <p:cNvPicPr preferRelativeResize="0"/>
            <p:nvPr/>
          </p:nvPicPr>
          <p:blipFill rotWithShape="1">
            <a:blip r:embed="rId10">
              <a:alphaModFix/>
            </a:blip>
            <a:srcRect/>
            <a:stretch/>
          </p:blipFill>
          <p:spPr>
            <a:xfrm>
              <a:off x="10005326" y="4800426"/>
              <a:ext cx="563750" cy="563750"/>
            </a:xfrm>
            <a:prstGeom prst="rect">
              <a:avLst/>
            </a:prstGeom>
            <a:noFill/>
            <a:ln>
              <a:noFill/>
            </a:ln>
          </p:spPr>
        </p:pic>
      </p:grpSp>
      <p:sp>
        <p:nvSpPr>
          <p:cNvPr id="16" name="Google Shape;333;p37">
            <a:extLst>
              <a:ext uri="{FF2B5EF4-FFF2-40B4-BE49-F238E27FC236}">
                <a16:creationId xmlns:a16="http://schemas.microsoft.com/office/drawing/2014/main" id="{4BF1CD8A-D158-FC94-2295-731C1CF85FE2}"/>
              </a:ext>
            </a:extLst>
          </p:cNvPr>
          <p:cNvSpPr txBox="1"/>
          <p:nvPr/>
        </p:nvSpPr>
        <p:spPr>
          <a:xfrm>
            <a:off x="8198350" y="1103021"/>
            <a:ext cx="9647445" cy="1046410"/>
          </a:xfrm>
          <a:prstGeom prst="rect">
            <a:avLst/>
          </a:prstGeom>
          <a:noFill/>
          <a:ln>
            <a:noFill/>
          </a:ln>
        </p:spPr>
        <p:txBody>
          <a:bodyPr spcFirstLastPara="1" wrap="square" lIns="91425" tIns="91425" rIns="91425" bIns="91425" anchor="t" anchorCtr="0">
            <a:spAutoFit/>
          </a:bodyPr>
          <a:lstStyle/>
          <a:p>
            <a:pPr defTabSz="914446">
              <a:buClr>
                <a:srgbClr val="000000"/>
              </a:buClr>
              <a:defRPr/>
            </a:pPr>
            <a:r>
              <a:rPr lang="en-US" sz="2800" kern="0" dirty="0">
                <a:latin typeface="Raleway"/>
                <a:ea typeface="Raleway"/>
                <a:cs typeface="Raleway"/>
                <a:sym typeface="Raleway"/>
              </a:rPr>
              <a:t>IDRO will offer a wide array of functionalities with data analytics at its core. </a:t>
            </a:r>
            <a:endParaRPr sz="2800" kern="0" dirty="0">
              <a:latin typeface="Raleway"/>
              <a:ea typeface="Raleway"/>
              <a:cs typeface="Raleway"/>
              <a:sym typeface="Raleway"/>
            </a:endParaRPr>
          </a:p>
        </p:txBody>
      </p:sp>
      <p:sp>
        <p:nvSpPr>
          <p:cNvPr id="17" name="Google Shape;325;p37">
            <a:extLst>
              <a:ext uri="{FF2B5EF4-FFF2-40B4-BE49-F238E27FC236}">
                <a16:creationId xmlns:a16="http://schemas.microsoft.com/office/drawing/2014/main" id="{9D6D9B19-99D4-D5E8-85AC-1580E7B4F341}"/>
              </a:ext>
            </a:extLst>
          </p:cNvPr>
          <p:cNvSpPr/>
          <p:nvPr/>
        </p:nvSpPr>
        <p:spPr>
          <a:xfrm>
            <a:off x="10668002" y="168342"/>
            <a:ext cx="4708143" cy="423064"/>
          </a:xfrm>
          <a:prstGeom prst="rect">
            <a:avLst/>
          </a:prstGeom>
          <a:noFill/>
          <a:ln>
            <a:noFill/>
          </a:ln>
        </p:spPr>
        <p:txBody>
          <a:bodyPr spcFirstLastPara="1" wrap="square" lIns="0" tIns="0" rIns="0" bIns="0" anchor="t" anchorCtr="0">
            <a:noAutofit/>
          </a:bodyPr>
          <a:lstStyle/>
          <a:p>
            <a:pPr defTabSz="914446">
              <a:lnSpc>
                <a:spcPct val="104960"/>
              </a:lnSpc>
              <a:buClr>
                <a:srgbClr val="A5A5A5"/>
              </a:buClr>
              <a:buSzPts val="3800"/>
              <a:defRPr/>
            </a:pPr>
            <a:r>
              <a:rPr lang="en-US" sz="4400" b="1" u="sng" kern="0" dirty="0">
                <a:latin typeface="Raleway"/>
                <a:ea typeface="Raleway"/>
                <a:cs typeface="Raleway"/>
                <a:sym typeface="Raleway"/>
              </a:rPr>
              <a:t>IDRO </a:t>
            </a:r>
            <a:r>
              <a:rPr lang="en-US" sz="3200" b="1" u="sng" kern="0" dirty="0">
                <a:latin typeface="Raleway"/>
                <a:ea typeface="Raleway"/>
                <a:cs typeface="Raleway"/>
                <a:sym typeface="Raleway"/>
              </a:rPr>
              <a:t>Core Features</a:t>
            </a:r>
            <a:endParaRPr sz="3200" b="1" u="sng" kern="0" dirty="0">
              <a:latin typeface="Raleway"/>
              <a:ea typeface="Raleway"/>
              <a:cs typeface="Raleway"/>
              <a:sym typeface="Raleway"/>
            </a:endParaRPr>
          </a:p>
        </p:txBody>
      </p:sp>
      <p:sp>
        <p:nvSpPr>
          <p:cNvPr id="18" name="Google Shape;323;p37">
            <a:extLst>
              <a:ext uri="{FF2B5EF4-FFF2-40B4-BE49-F238E27FC236}">
                <a16:creationId xmlns:a16="http://schemas.microsoft.com/office/drawing/2014/main" id="{5A47AADF-B459-6153-71C6-A456705E3280}"/>
              </a:ext>
            </a:extLst>
          </p:cNvPr>
          <p:cNvSpPr txBox="1"/>
          <p:nvPr/>
        </p:nvSpPr>
        <p:spPr>
          <a:xfrm>
            <a:off x="8632953" y="3134710"/>
            <a:ext cx="3398400" cy="6030082"/>
          </a:xfrm>
          <a:prstGeom prst="rect">
            <a:avLst/>
          </a:prstGeom>
          <a:noFill/>
          <a:ln>
            <a:noFill/>
          </a:ln>
        </p:spPr>
        <p:txBody>
          <a:bodyPr spcFirstLastPara="1" wrap="square" lIns="91425" tIns="91425" rIns="91425" bIns="91425" anchor="ctr" anchorCtr="0">
            <a:spAutoFit/>
          </a:bodyPr>
          <a:lstStyle/>
          <a:p>
            <a:pPr defTabSz="914446">
              <a:lnSpc>
                <a:spcPct val="120000"/>
              </a:lnSpc>
              <a:buClr>
                <a:srgbClr val="000000"/>
              </a:buClr>
              <a:defRPr/>
            </a:pPr>
            <a:r>
              <a:rPr lang="en-US" sz="2800" b="1" kern="0" dirty="0">
                <a:latin typeface="Raleway"/>
                <a:ea typeface="Raleway"/>
                <a:cs typeface="Raleway"/>
                <a:sym typeface="Raleway"/>
              </a:rPr>
              <a:t>#1</a:t>
            </a:r>
            <a:r>
              <a:rPr lang="en-US" sz="1600" b="1" kern="0" dirty="0">
                <a:latin typeface="Raleway"/>
                <a:ea typeface="Raleway"/>
                <a:cs typeface="Raleway"/>
                <a:sym typeface="Raleway"/>
              </a:rPr>
              <a:t> </a:t>
            </a:r>
            <a:r>
              <a:rPr lang="en-US" b="1" kern="0" dirty="0">
                <a:latin typeface="Raleway"/>
                <a:ea typeface="Raleway"/>
                <a:cs typeface="Raleway"/>
                <a:sym typeface="Raleway"/>
              </a:rPr>
              <a:t>Data Search</a:t>
            </a:r>
            <a:endParaRPr b="1" kern="0" dirty="0">
              <a:latin typeface="Raleway"/>
              <a:ea typeface="Raleway"/>
              <a:cs typeface="Raleway"/>
              <a:sym typeface="Raleway"/>
            </a:endParaRPr>
          </a:p>
          <a:p>
            <a:pPr defTabSz="914446">
              <a:lnSpc>
                <a:spcPct val="120000"/>
              </a:lnSpc>
              <a:buClr>
                <a:srgbClr val="000000"/>
              </a:buClr>
              <a:defRPr/>
            </a:pPr>
            <a:endParaRPr sz="1600" b="1" kern="0" dirty="0">
              <a:latin typeface="Raleway"/>
              <a:ea typeface="Raleway"/>
              <a:cs typeface="Raleway"/>
              <a:sym typeface="Raleway"/>
            </a:endParaRPr>
          </a:p>
          <a:p>
            <a:pPr defTabSz="914446">
              <a:lnSpc>
                <a:spcPct val="120000"/>
              </a:lnSpc>
              <a:buClr>
                <a:srgbClr val="000000"/>
              </a:buClr>
              <a:defRPr/>
            </a:pPr>
            <a:endParaRPr sz="1600" b="1" kern="0" dirty="0">
              <a:latin typeface="Raleway"/>
              <a:ea typeface="Raleway"/>
              <a:cs typeface="Raleway"/>
              <a:sym typeface="Raleway"/>
            </a:endParaRPr>
          </a:p>
          <a:p>
            <a:pPr defTabSz="914446">
              <a:lnSpc>
                <a:spcPct val="120000"/>
              </a:lnSpc>
              <a:buClr>
                <a:srgbClr val="000000"/>
              </a:buClr>
              <a:defRPr/>
            </a:pPr>
            <a:endParaRPr lang="en-US" sz="2600" b="1" kern="0" dirty="0">
              <a:latin typeface="Raleway"/>
              <a:ea typeface="Raleway"/>
              <a:cs typeface="Raleway"/>
              <a:sym typeface="Raleway"/>
            </a:endParaRPr>
          </a:p>
          <a:p>
            <a:pPr defTabSz="914446">
              <a:lnSpc>
                <a:spcPct val="120000"/>
              </a:lnSpc>
              <a:buClr>
                <a:srgbClr val="000000"/>
              </a:buClr>
              <a:defRPr/>
            </a:pPr>
            <a:endParaRPr lang="en-US" sz="2600" b="1" kern="0" dirty="0">
              <a:latin typeface="Raleway"/>
              <a:ea typeface="Raleway"/>
              <a:cs typeface="Raleway"/>
              <a:sym typeface="Raleway"/>
            </a:endParaRPr>
          </a:p>
          <a:p>
            <a:pPr defTabSz="914446">
              <a:lnSpc>
                <a:spcPct val="120000"/>
              </a:lnSpc>
              <a:buClr>
                <a:srgbClr val="000000"/>
              </a:buClr>
              <a:defRPr/>
            </a:pPr>
            <a:r>
              <a:rPr lang="en-US" sz="2600" b="1" kern="0" dirty="0">
                <a:latin typeface="Raleway"/>
                <a:ea typeface="Raleway"/>
                <a:cs typeface="Raleway"/>
                <a:sym typeface="Raleway"/>
              </a:rPr>
              <a:t>#2 </a:t>
            </a:r>
            <a:r>
              <a:rPr lang="en-US" b="1" kern="0" dirty="0">
                <a:latin typeface="Raleway"/>
                <a:ea typeface="Raleway"/>
                <a:cs typeface="Raleway"/>
                <a:sym typeface="Raleway"/>
              </a:rPr>
              <a:t>Analytics &amp; Insights</a:t>
            </a:r>
            <a:endParaRPr b="1" kern="0" dirty="0">
              <a:latin typeface="Raleway"/>
              <a:ea typeface="Raleway"/>
              <a:cs typeface="Raleway"/>
              <a:sym typeface="Raleway"/>
            </a:endParaRPr>
          </a:p>
          <a:p>
            <a:pPr defTabSz="914446">
              <a:lnSpc>
                <a:spcPct val="120000"/>
              </a:lnSpc>
              <a:buClr>
                <a:srgbClr val="000000"/>
              </a:buClr>
              <a:defRPr/>
            </a:pPr>
            <a:endParaRPr sz="1600" b="1" kern="0" dirty="0">
              <a:latin typeface="Raleway"/>
              <a:ea typeface="Raleway"/>
              <a:cs typeface="Raleway"/>
              <a:sym typeface="Raleway"/>
            </a:endParaRPr>
          </a:p>
          <a:p>
            <a:pPr defTabSz="914446">
              <a:lnSpc>
                <a:spcPct val="120000"/>
              </a:lnSpc>
              <a:buClr>
                <a:srgbClr val="000000"/>
              </a:buClr>
              <a:defRPr/>
            </a:pPr>
            <a:endParaRPr lang="en-US" sz="2600" b="1" kern="0" dirty="0">
              <a:latin typeface="Raleway"/>
              <a:ea typeface="Raleway"/>
              <a:cs typeface="Raleway"/>
              <a:sym typeface="Raleway"/>
            </a:endParaRPr>
          </a:p>
          <a:p>
            <a:pPr defTabSz="914446">
              <a:lnSpc>
                <a:spcPct val="120000"/>
              </a:lnSpc>
              <a:buClr>
                <a:srgbClr val="000000"/>
              </a:buClr>
              <a:defRPr/>
            </a:pPr>
            <a:endParaRPr lang="en-US" sz="2600" b="1" kern="0" dirty="0">
              <a:latin typeface="Raleway"/>
              <a:ea typeface="Raleway"/>
              <a:cs typeface="Raleway"/>
              <a:sym typeface="Raleway"/>
            </a:endParaRPr>
          </a:p>
          <a:p>
            <a:pPr defTabSz="914446">
              <a:lnSpc>
                <a:spcPct val="120000"/>
              </a:lnSpc>
              <a:buClr>
                <a:srgbClr val="000000"/>
              </a:buClr>
              <a:defRPr/>
            </a:pPr>
            <a:endParaRPr sz="2600" b="1" kern="0" dirty="0">
              <a:latin typeface="Raleway"/>
              <a:ea typeface="Raleway"/>
              <a:cs typeface="Raleway"/>
              <a:sym typeface="Raleway"/>
            </a:endParaRPr>
          </a:p>
          <a:p>
            <a:pPr defTabSz="914446">
              <a:lnSpc>
                <a:spcPct val="120000"/>
              </a:lnSpc>
              <a:buClr>
                <a:srgbClr val="000000"/>
              </a:buClr>
              <a:defRPr/>
            </a:pPr>
            <a:r>
              <a:rPr lang="en-US" sz="2600" b="1" kern="0" dirty="0">
                <a:latin typeface="Raleway"/>
                <a:ea typeface="Raleway"/>
                <a:cs typeface="Raleway"/>
                <a:sym typeface="Raleway"/>
              </a:rPr>
              <a:t>#3 </a:t>
            </a:r>
            <a:r>
              <a:rPr lang="en-US" b="1" kern="0" dirty="0">
                <a:latin typeface="Raleway"/>
                <a:ea typeface="Raleway"/>
                <a:cs typeface="Raleway"/>
                <a:sym typeface="Raleway"/>
              </a:rPr>
              <a:t>Artificial Intelligence </a:t>
            </a:r>
            <a:endParaRPr b="1" kern="0" dirty="0">
              <a:latin typeface="Raleway"/>
              <a:ea typeface="Raleway"/>
              <a:cs typeface="Raleway"/>
              <a:sym typeface="Raleway"/>
            </a:endParaRPr>
          </a:p>
          <a:p>
            <a:pPr defTabSz="914446">
              <a:lnSpc>
                <a:spcPct val="120000"/>
              </a:lnSpc>
              <a:buClr>
                <a:srgbClr val="000000"/>
              </a:buClr>
              <a:defRPr/>
            </a:pPr>
            <a:endParaRPr sz="1600" b="1" kern="0" dirty="0">
              <a:latin typeface="Raleway"/>
              <a:ea typeface="Raleway"/>
              <a:cs typeface="Raleway"/>
              <a:sym typeface="Raleway"/>
            </a:endParaRPr>
          </a:p>
          <a:p>
            <a:pPr defTabSz="914446">
              <a:lnSpc>
                <a:spcPct val="120000"/>
              </a:lnSpc>
              <a:buClr>
                <a:srgbClr val="000000"/>
              </a:buClr>
              <a:defRPr/>
            </a:pPr>
            <a:endParaRPr sz="1600" b="1" kern="0" dirty="0">
              <a:latin typeface="Raleway"/>
              <a:ea typeface="Raleway"/>
              <a:cs typeface="Raleway"/>
              <a:sym typeface="Raleway"/>
            </a:endParaRPr>
          </a:p>
          <a:p>
            <a:pPr defTabSz="914446">
              <a:lnSpc>
                <a:spcPct val="120000"/>
              </a:lnSpc>
              <a:buClr>
                <a:srgbClr val="000000"/>
              </a:buClr>
              <a:buSzPts val="1100"/>
              <a:defRPr/>
            </a:pPr>
            <a:endParaRPr sz="1600" b="1" kern="0" dirty="0">
              <a:latin typeface="Raleway"/>
              <a:ea typeface="Raleway"/>
              <a:cs typeface="Raleway"/>
              <a:sym typeface="Raleway"/>
            </a:endParaRPr>
          </a:p>
          <a:p>
            <a:pPr defTabSz="914446">
              <a:lnSpc>
                <a:spcPct val="115000"/>
              </a:lnSpc>
              <a:buClr>
                <a:srgbClr val="000000"/>
              </a:buClr>
              <a:defRPr/>
            </a:pPr>
            <a:endParaRPr sz="1100" b="1" kern="0" dirty="0">
              <a:latin typeface="Raleway"/>
              <a:ea typeface="Raleway"/>
              <a:cs typeface="Raleway"/>
              <a:sym typeface="Raleway"/>
            </a:endParaRPr>
          </a:p>
        </p:txBody>
      </p:sp>
      <p:sp>
        <p:nvSpPr>
          <p:cNvPr id="19" name="Google Shape;327;p37">
            <a:extLst>
              <a:ext uri="{FF2B5EF4-FFF2-40B4-BE49-F238E27FC236}">
                <a16:creationId xmlns:a16="http://schemas.microsoft.com/office/drawing/2014/main" id="{073FB842-2933-E11F-2CED-C7ACCDFE909D}"/>
              </a:ext>
            </a:extLst>
          </p:cNvPr>
          <p:cNvSpPr txBox="1"/>
          <p:nvPr/>
        </p:nvSpPr>
        <p:spPr>
          <a:xfrm>
            <a:off x="14166714" y="3134710"/>
            <a:ext cx="3000000" cy="5078283"/>
          </a:xfrm>
          <a:prstGeom prst="rect">
            <a:avLst/>
          </a:prstGeom>
          <a:noFill/>
          <a:ln>
            <a:noFill/>
          </a:ln>
        </p:spPr>
        <p:txBody>
          <a:bodyPr spcFirstLastPara="1" wrap="square" lIns="91425" tIns="91425" rIns="91425" bIns="91425" anchor="t" anchorCtr="0">
            <a:spAutoFit/>
          </a:bodyPr>
          <a:lstStyle/>
          <a:p>
            <a:pPr defTabSz="914446">
              <a:lnSpc>
                <a:spcPct val="120000"/>
              </a:lnSpc>
              <a:buClr>
                <a:srgbClr val="000000"/>
              </a:buClr>
              <a:defRPr/>
            </a:pPr>
            <a:r>
              <a:rPr lang="en-US" sz="2600" b="1" kern="0" dirty="0">
                <a:latin typeface="Raleway"/>
                <a:ea typeface="Raleway"/>
                <a:cs typeface="Raleway"/>
                <a:sym typeface="Raleway"/>
              </a:rPr>
              <a:t>#4 </a:t>
            </a:r>
            <a:r>
              <a:rPr lang="en-US" b="1" kern="0" dirty="0">
                <a:latin typeface="Raleway"/>
                <a:ea typeface="Raleway"/>
                <a:cs typeface="Raleway"/>
                <a:sym typeface="Raleway"/>
              </a:rPr>
              <a:t>Snapshots</a:t>
            </a:r>
            <a:endParaRPr b="1" kern="0" dirty="0">
              <a:latin typeface="Raleway"/>
              <a:ea typeface="Raleway"/>
              <a:cs typeface="Raleway"/>
              <a:sym typeface="Raleway"/>
            </a:endParaRPr>
          </a:p>
          <a:p>
            <a:pPr defTabSz="914446">
              <a:lnSpc>
                <a:spcPct val="120000"/>
              </a:lnSpc>
              <a:buClr>
                <a:srgbClr val="000000"/>
              </a:buClr>
              <a:defRPr/>
            </a:pPr>
            <a:endParaRPr sz="1900" b="1" kern="0" dirty="0">
              <a:latin typeface="Raleway"/>
              <a:ea typeface="Raleway"/>
              <a:cs typeface="Raleway"/>
              <a:sym typeface="Raleway"/>
            </a:endParaRPr>
          </a:p>
          <a:p>
            <a:pPr defTabSz="914446">
              <a:lnSpc>
                <a:spcPct val="120000"/>
              </a:lnSpc>
              <a:buClr>
                <a:srgbClr val="000000"/>
              </a:buClr>
              <a:defRPr/>
            </a:pPr>
            <a:endParaRPr lang="en-US" sz="2600" b="1" kern="0" dirty="0">
              <a:latin typeface="Raleway"/>
              <a:ea typeface="Raleway"/>
              <a:cs typeface="Raleway"/>
              <a:sym typeface="Raleway"/>
            </a:endParaRPr>
          </a:p>
          <a:p>
            <a:pPr defTabSz="914446">
              <a:lnSpc>
                <a:spcPct val="120000"/>
              </a:lnSpc>
              <a:buClr>
                <a:srgbClr val="000000"/>
              </a:buClr>
              <a:defRPr/>
            </a:pPr>
            <a:endParaRPr lang="en-US" sz="2600" b="1" kern="0" dirty="0">
              <a:latin typeface="Raleway"/>
              <a:ea typeface="Raleway"/>
              <a:cs typeface="Raleway"/>
              <a:sym typeface="Raleway"/>
            </a:endParaRPr>
          </a:p>
          <a:p>
            <a:pPr defTabSz="914446">
              <a:lnSpc>
                <a:spcPct val="120000"/>
              </a:lnSpc>
              <a:buClr>
                <a:srgbClr val="000000"/>
              </a:buClr>
              <a:defRPr/>
            </a:pPr>
            <a:endParaRPr sz="2600" b="1" kern="0" dirty="0">
              <a:latin typeface="Raleway"/>
              <a:ea typeface="Raleway"/>
              <a:cs typeface="Raleway"/>
              <a:sym typeface="Raleway"/>
            </a:endParaRPr>
          </a:p>
          <a:p>
            <a:pPr defTabSz="914446">
              <a:lnSpc>
                <a:spcPct val="120000"/>
              </a:lnSpc>
              <a:buClr>
                <a:srgbClr val="000000"/>
              </a:buClr>
              <a:defRPr/>
            </a:pPr>
            <a:r>
              <a:rPr lang="en-US" sz="2600" b="1" kern="0" dirty="0">
                <a:latin typeface="Raleway"/>
                <a:ea typeface="Raleway"/>
                <a:cs typeface="Raleway"/>
                <a:sym typeface="Raleway"/>
              </a:rPr>
              <a:t>#5 </a:t>
            </a:r>
            <a:r>
              <a:rPr lang="en-US" b="1" kern="0" dirty="0">
                <a:latin typeface="Raleway"/>
                <a:ea typeface="Raleway"/>
                <a:cs typeface="Raleway"/>
                <a:sym typeface="Raleway"/>
              </a:rPr>
              <a:t>Reporting</a:t>
            </a:r>
            <a:endParaRPr b="1" kern="0" dirty="0">
              <a:latin typeface="Raleway"/>
              <a:ea typeface="Raleway"/>
              <a:cs typeface="Raleway"/>
              <a:sym typeface="Raleway"/>
            </a:endParaRPr>
          </a:p>
          <a:p>
            <a:pPr defTabSz="914446">
              <a:lnSpc>
                <a:spcPct val="120000"/>
              </a:lnSpc>
              <a:buClr>
                <a:srgbClr val="000000"/>
              </a:buClr>
              <a:defRPr/>
            </a:pPr>
            <a:endParaRPr sz="1300" b="1" kern="0" dirty="0">
              <a:latin typeface="Raleway"/>
              <a:ea typeface="Raleway"/>
              <a:cs typeface="Raleway"/>
              <a:sym typeface="Raleway"/>
            </a:endParaRPr>
          </a:p>
          <a:p>
            <a:pPr defTabSz="914446">
              <a:lnSpc>
                <a:spcPct val="120000"/>
              </a:lnSpc>
              <a:buClr>
                <a:srgbClr val="000000"/>
              </a:buClr>
              <a:defRPr/>
            </a:pPr>
            <a:endParaRPr sz="1300" b="1" kern="0" dirty="0">
              <a:latin typeface="Raleway"/>
              <a:ea typeface="Raleway"/>
              <a:cs typeface="Raleway"/>
              <a:sym typeface="Raleway"/>
            </a:endParaRPr>
          </a:p>
          <a:p>
            <a:pPr defTabSz="914446">
              <a:lnSpc>
                <a:spcPct val="120000"/>
              </a:lnSpc>
              <a:buClr>
                <a:srgbClr val="000000"/>
              </a:buClr>
              <a:defRPr/>
            </a:pPr>
            <a:endParaRPr lang="en-US" sz="1600" b="1" kern="0" dirty="0">
              <a:latin typeface="Raleway"/>
              <a:ea typeface="Raleway"/>
              <a:cs typeface="Raleway"/>
              <a:sym typeface="Raleway"/>
            </a:endParaRPr>
          </a:p>
          <a:p>
            <a:pPr defTabSz="914446">
              <a:lnSpc>
                <a:spcPct val="120000"/>
              </a:lnSpc>
              <a:buClr>
                <a:srgbClr val="000000"/>
              </a:buClr>
              <a:defRPr/>
            </a:pPr>
            <a:endParaRPr lang="en-US" sz="1600" b="1" kern="0" dirty="0">
              <a:latin typeface="Raleway"/>
              <a:ea typeface="Raleway"/>
              <a:cs typeface="Raleway"/>
              <a:sym typeface="Raleway"/>
            </a:endParaRPr>
          </a:p>
          <a:p>
            <a:pPr defTabSz="914446">
              <a:lnSpc>
                <a:spcPct val="120000"/>
              </a:lnSpc>
              <a:buClr>
                <a:srgbClr val="000000"/>
              </a:buClr>
              <a:defRPr/>
            </a:pPr>
            <a:endParaRPr lang="en-US" sz="1600" b="1" kern="0" dirty="0">
              <a:latin typeface="Raleway"/>
              <a:ea typeface="Raleway"/>
              <a:cs typeface="Raleway"/>
              <a:sym typeface="Raleway"/>
            </a:endParaRPr>
          </a:p>
          <a:p>
            <a:pPr defTabSz="914446">
              <a:lnSpc>
                <a:spcPct val="120000"/>
              </a:lnSpc>
              <a:buClr>
                <a:srgbClr val="000000"/>
              </a:buClr>
              <a:defRPr/>
            </a:pPr>
            <a:endParaRPr sz="1600" b="1" kern="0" dirty="0">
              <a:latin typeface="Raleway"/>
              <a:ea typeface="Raleway"/>
              <a:cs typeface="Raleway"/>
              <a:sym typeface="Raleway"/>
            </a:endParaRPr>
          </a:p>
          <a:p>
            <a:pPr defTabSz="914446">
              <a:lnSpc>
                <a:spcPct val="120000"/>
              </a:lnSpc>
              <a:buClr>
                <a:srgbClr val="000000"/>
              </a:buClr>
              <a:defRPr/>
            </a:pPr>
            <a:r>
              <a:rPr lang="en-US" sz="2600" b="1" kern="0" dirty="0">
                <a:latin typeface="Raleway"/>
                <a:ea typeface="Raleway"/>
                <a:cs typeface="Raleway"/>
                <a:sym typeface="Raleway"/>
              </a:rPr>
              <a:t># 6</a:t>
            </a:r>
            <a:r>
              <a:rPr lang="en-US" sz="1600" b="1" kern="0" dirty="0">
                <a:latin typeface="Raleway"/>
                <a:ea typeface="Raleway"/>
                <a:cs typeface="Raleway"/>
                <a:sym typeface="Raleway"/>
              </a:rPr>
              <a:t> </a:t>
            </a:r>
            <a:r>
              <a:rPr lang="en-US" b="1" kern="0" dirty="0">
                <a:latin typeface="Raleway"/>
                <a:ea typeface="Raleway"/>
                <a:cs typeface="Raleway"/>
                <a:sym typeface="Raleway"/>
              </a:rPr>
              <a:t>Alerts</a:t>
            </a:r>
            <a:endParaRPr sz="1600" kern="0" dirty="0">
              <a:latin typeface="Raleway"/>
              <a:ea typeface="Raleway"/>
              <a:cs typeface="Raleway"/>
              <a:sym typeface="Raleway"/>
            </a:endParaRPr>
          </a:p>
        </p:txBody>
      </p:sp>
    </p:spTree>
    <p:extLst>
      <p:ext uri="{BB962C8B-B14F-4D97-AF65-F5344CB8AC3E}">
        <p14:creationId xmlns:p14="http://schemas.microsoft.com/office/powerpoint/2010/main" val="3297355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7"/>
          <p:cNvSpPr/>
          <p:nvPr/>
        </p:nvSpPr>
        <p:spPr>
          <a:xfrm rot="5400000">
            <a:off x="3970219" y="-4068882"/>
            <a:ext cx="10503152" cy="18589617"/>
          </a:xfrm>
          <a:prstGeom prst="rect">
            <a:avLst/>
          </a:prstGeom>
          <a:solidFill>
            <a:schemeClr val="tx1"/>
          </a:solidFill>
          <a:ln w="9525" cap="flat" cmpd="sng">
            <a:solidFill>
              <a:schemeClr val="tx1"/>
            </a:solidFill>
            <a:prstDash val="solid"/>
            <a:round/>
            <a:headEnd type="none" w="sm" len="sm"/>
            <a:tailEnd type="none" w="sm" len="sm"/>
          </a:ln>
        </p:spPr>
        <p:txBody>
          <a:bodyPr spcFirstLastPara="1" wrap="square" lIns="137138" tIns="137138" rIns="137138" bIns="137138" anchor="ctr" anchorCtr="0">
            <a:noAutofit/>
          </a:bodyPr>
          <a:lstStyle/>
          <a:p>
            <a:pPr algn="ctr" defTabSz="1371669">
              <a:buClr>
                <a:srgbClr val="000000"/>
              </a:buClr>
              <a:defRPr/>
            </a:pPr>
            <a:endParaRPr sz="2100" kern="0">
              <a:solidFill>
                <a:srgbClr val="000000"/>
              </a:solidFill>
              <a:latin typeface="Calibri"/>
              <a:ea typeface="Calibri"/>
              <a:cs typeface="Calibri"/>
              <a:sym typeface="Calibri"/>
            </a:endParaRPr>
          </a:p>
        </p:txBody>
      </p:sp>
      <p:pic>
        <p:nvPicPr>
          <p:cNvPr id="501" name="Google Shape;501;p47" title="water_story_capetown.mp4">
            <a:hlinkClick r:id="rId3"/>
          </p:cNvPr>
          <p:cNvPicPr preferRelativeResize="0"/>
          <p:nvPr/>
        </p:nvPicPr>
        <p:blipFill>
          <a:blip r:embed="rId4">
            <a:alphaModFix/>
          </a:blip>
          <a:stretch>
            <a:fillRect/>
          </a:stretch>
        </p:blipFill>
        <p:spPr>
          <a:xfrm>
            <a:off x="644663" y="1549914"/>
            <a:ext cx="14068236" cy="7868475"/>
          </a:xfrm>
          <a:prstGeom prst="rect">
            <a:avLst/>
          </a:prstGeom>
          <a:noFill/>
          <a:ln>
            <a:noFill/>
          </a:ln>
        </p:spPr>
      </p:pic>
      <p:sp>
        <p:nvSpPr>
          <p:cNvPr id="502" name="Google Shape;502;p47"/>
          <p:cNvSpPr txBox="1">
            <a:spLocks noGrp="1"/>
          </p:cNvSpPr>
          <p:nvPr>
            <p:ph type="title"/>
          </p:nvPr>
        </p:nvSpPr>
        <p:spPr>
          <a:xfrm>
            <a:off x="644700" y="-253838"/>
            <a:ext cx="15420150" cy="1988550"/>
          </a:xfrm>
          <a:prstGeom prst="rect">
            <a:avLst/>
          </a:prstGeom>
          <a:noFill/>
          <a:ln>
            <a:noFill/>
          </a:ln>
        </p:spPr>
        <p:txBody>
          <a:bodyPr spcFirstLastPara="1" vert="horz" wrap="square" lIns="137138" tIns="68550" rIns="137138" bIns="68550" rtlCol="0" anchor="ctr" anchorCtr="0">
            <a:noAutofit/>
          </a:bodyPr>
          <a:lstStyle/>
          <a:p>
            <a:pPr>
              <a:spcBef>
                <a:spcPts val="0"/>
              </a:spcBef>
              <a:buClr>
                <a:schemeClr val="dk1"/>
              </a:buClr>
              <a:buSzPts val="4400"/>
            </a:pPr>
            <a:r>
              <a:rPr lang="en-US" sz="4500" b="1" dirty="0">
                <a:solidFill>
                  <a:schemeClr val="lt1"/>
                </a:solidFill>
                <a:latin typeface="Raleway"/>
                <a:ea typeface="Raleway"/>
                <a:cs typeface="Raleway"/>
                <a:sym typeface="Raleway"/>
              </a:rPr>
              <a:t>IDRO will have a ‘scholar’ feature that will leverage the latest AI for domain scientists around the world  </a:t>
            </a:r>
            <a:endParaRPr sz="4500" b="1" dirty="0">
              <a:solidFill>
                <a:schemeClr val="lt1"/>
              </a:solidFill>
              <a:latin typeface="Raleway"/>
              <a:ea typeface="Raleway"/>
              <a:cs typeface="Raleway"/>
              <a:sym typeface="Raleway"/>
            </a:endParaRPr>
          </a:p>
        </p:txBody>
      </p:sp>
      <p:pic>
        <p:nvPicPr>
          <p:cNvPr id="503" name="Google Shape;503;p47"/>
          <p:cNvPicPr preferRelativeResize="0"/>
          <p:nvPr/>
        </p:nvPicPr>
        <p:blipFill>
          <a:blip r:embed="rId5">
            <a:alphaModFix/>
          </a:blip>
          <a:stretch>
            <a:fillRect/>
          </a:stretch>
        </p:blipFill>
        <p:spPr>
          <a:xfrm>
            <a:off x="14916902" y="7852427"/>
            <a:ext cx="3021635" cy="2247041"/>
          </a:xfrm>
          <a:prstGeom prst="rect">
            <a:avLst/>
          </a:prstGeom>
          <a:noFill/>
          <a:ln>
            <a:noFill/>
          </a:ln>
        </p:spPr>
      </p:pic>
      <p:sp>
        <p:nvSpPr>
          <p:cNvPr id="504" name="Google Shape;504;p47"/>
          <p:cNvSpPr txBox="1">
            <a:spLocks noGrp="1"/>
          </p:cNvSpPr>
          <p:nvPr>
            <p:ph type="title"/>
          </p:nvPr>
        </p:nvSpPr>
        <p:spPr>
          <a:xfrm>
            <a:off x="644700" y="9670163"/>
            <a:ext cx="4785300" cy="315000"/>
          </a:xfrm>
          <a:prstGeom prst="rect">
            <a:avLst/>
          </a:prstGeom>
          <a:noFill/>
          <a:ln>
            <a:noFill/>
          </a:ln>
        </p:spPr>
        <p:txBody>
          <a:bodyPr spcFirstLastPara="1" vert="horz" wrap="square" lIns="137138" tIns="68550" rIns="137138" bIns="68550" rtlCol="0" anchor="ctr" anchorCtr="0">
            <a:noAutofit/>
          </a:bodyPr>
          <a:lstStyle/>
          <a:p>
            <a:pPr>
              <a:spcBef>
                <a:spcPts val="0"/>
              </a:spcBef>
              <a:buClr>
                <a:schemeClr val="dk1"/>
              </a:buClr>
              <a:buSzPts val="3960"/>
            </a:pPr>
            <a:r>
              <a:rPr lang="en-US" sz="3000">
                <a:solidFill>
                  <a:schemeClr val="lt1"/>
                </a:solidFill>
                <a:latin typeface="Raleway SemiBold"/>
                <a:ea typeface="Raleway SemiBold"/>
                <a:cs typeface="Raleway SemiBold"/>
                <a:sym typeface="Raleway SemiBold"/>
              </a:rPr>
              <a:t>Yale CEA BEEM LAB</a:t>
            </a:r>
            <a:endParaRPr sz="3000">
              <a:solidFill>
                <a:schemeClr val="lt1"/>
              </a:solidFill>
              <a:latin typeface="Raleway SemiBold"/>
              <a:ea typeface="Raleway SemiBold"/>
              <a:cs typeface="Raleway SemiBold"/>
              <a:sym typeface="Raleway SemiBold"/>
            </a:endParaRPr>
          </a:p>
        </p:txBody>
      </p:sp>
      <p:pic>
        <p:nvPicPr>
          <p:cNvPr id="505" name="Google Shape;505;p47"/>
          <p:cNvPicPr preferRelativeResize="0"/>
          <p:nvPr/>
        </p:nvPicPr>
        <p:blipFill rotWithShape="1">
          <a:blip r:embed="rId6">
            <a:alphaModFix/>
          </a:blip>
          <a:srcRect l="3223" t="22621" r="39322" b="21469"/>
          <a:stretch/>
        </p:blipFill>
        <p:spPr>
          <a:xfrm>
            <a:off x="5220152" y="9508688"/>
            <a:ext cx="3215879" cy="637950"/>
          </a:xfrm>
          <a:prstGeom prst="rect">
            <a:avLst/>
          </a:prstGeom>
          <a:noFill/>
          <a:ln>
            <a:noFill/>
          </a:ln>
        </p:spPr>
      </p:pic>
      <p:sp>
        <p:nvSpPr>
          <p:cNvPr id="506" name="Google Shape;506;p47"/>
          <p:cNvSpPr txBox="1">
            <a:spLocks noGrp="1"/>
          </p:cNvSpPr>
          <p:nvPr>
            <p:ph type="title"/>
          </p:nvPr>
        </p:nvSpPr>
        <p:spPr>
          <a:xfrm>
            <a:off x="9283820" y="9670163"/>
            <a:ext cx="4785300" cy="315000"/>
          </a:xfrm>
          <a:prstGeom prst="rect">
            <a:avLst/>
          </a:prstGeom>
          <a:noFill/>
          <a:ln>
            <a:noFill/>
          </a:ln>
        </p:spPr>
        <p:txBody>
          <a:bodyPr spcFirstLastPara="1" vert="horz" wrap="square" lIns="137138" tIns="68550" rIns="137138" bIns="68550" rtlCol="0" anchor="ctr" anchorCtr="0">
            <a:noAutofit/>
          </a:bodyPr>
          <a:lstStyle/>
          <a:p>
            <a:pPr>
              <a:spcBef>
                <a:spcPts val="0"/>
              </a:spcBef>
              <a:buClr>
                <a:schemeClr val="dk1"/>
              </a:buClr>
              <a:buSzPts val="3960"/>
            </a:pPr>
            <a:r>
              <a:rPr lang="en-US" sz="1800">
                <a:solidFill>
                  <a:srgbClr val="FFFFFF"/>
                </a:solidFill>
                <a:latin typeface="Raleway SemiBold"/>
                <a:ea typeface="Raleway SemiBold"/>
                <a:cs typeface="Raleway SemiBold"/>
                <a:sym typeface="Raleway SemiBold"/>
              </a:rPr>
              <a:t>Confidential not for distribution </a:t>
            </a:r>
            <a:endParaRPr sz="1800">
              <a:solidFill>
                <a:srgbClr val="FFFFFF"/>
              </a:solidFill>
              <a:latin typeface="Raleway SemiBold"/>
              <a:ea typeface="Raleway SemiBold"/>
              <a:cs typeface="Raleway SemiBold"/>
              <a:sym typeface="Raleway SemiBold"/>
            </a:endParaRPr>
          </a:p>
        </p:txBody>
      </p:sp>
      <p:sp>
        <p:nvSpPr>
          <p:cNvPr id="2" name="Rectangle 1">
            <a:extLst>
              <a:ext uri="{FF2B5EF4-FFF2-40B4-BE49-F238E27FC236}">
                <a16:creationId xmlns:a16="http://schemas.microsoft.com/office/drawing/2014/main" id="{67EB5D8C-5132-61C7-A887-5A331EA1D189}"/>
              </a:ext>
            </a:extLst>
          </p:cNvPr>
          <p:cNvSpPr/>
          <p:nvPr/>
        </p:nvSpPr>
        <p:spPr>
          <a:xfrm>
            <a:off x="440661" y="9396895"/>
            <a:ext cx="12818139" cy="10186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41671D-05F2-E760-CF52-32C1A6F5793F}"/>
              </a:ext>
            </a:extLst>
          </p:cNvPr>
          <p:cNvSpPr/>
          <p:nvPr/>
        </p:nvSpPr>
        <p:spPr>
          <a:xfrm>
            <a:off x="15052650" y="7773574"/>
            <a:ext cx="3124200" cy="243457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100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9"/>
          <p:cNvSpPr txBox="1">
            <a:spLocks noGrp="1"/>
          </p:cNvSpPr>
          <p:nvPr>
            <p:ph type="title"/>
          </p:nvPr>
        </p:nvSpPr>
        <p:spPr>
          <a:xfrm>
            <a:off x="1257300" y="90488"/>
            <a:ext cx="15773400" cy="1988550"/>
          </a:xfrm>
          <a:prstGeom prst="rect">
            <a:avLst/>
          </a:prstGeom>
        </p:spPr>
        <p:txBody>
          <a:bodyPr spcFirstLastPara="1" vert="horz" wrap="square" lIns="137138" tIns="68550" rIns="137138" bIns="68550" rtlCol="0" anchor="ctr" anchorCtr="0">
            <a:normAutofit/>
          </a:bodyPr>
          <a:lstStyle/>
          <a:p>
            <a:pPr>
              <a:spcBef>
                <a:spcPts val="0"/>
              </a:spcBef>
            </a:pPr>
            <a:endParaRPr/>
          </a:p>
        </p:txBody>
      </p:sp>
      <p:sp>
        <p:nvSpPr>
          <p:cNvPr id="523" name="Google Shape;523;p49"/>
          <p:cNvSpPr txBox="1">
            <a:spLocks noGrp="1"/>
          </p:cNvSpPr>
          <p:nvPr>
            <p:ph type="body" idx="1"/>
          </p:nvPr>
        </p:nvSpPr>
        <p:spPr>
          <a:xfrm>
            <a:off x="1257300" y="2052638"/>
            <a:ext cx="15773400" cy="6526800"/>
          </a:xfrm>
          <a:prstGeom prst="rect">
            <a:avLst/>
          </a:prstGeom>
        </p:spPr>
        <p:txBody>
          <a:bodyPr spcFirstLastPara="1" vert="horz" wrap="square" lIns="137138" tIns="68550" rIns="137138" bIns="68550" rtlCol="0" anchor="t" anchorCtr="0">
            <a:normAutofit/>
          </a:bodyPr>
          <a:lstStyle/>
          <a:p>
            <a:pPr marL="0" indent="0">
              <a:buNone/>
            </a:pPr>
            <a:endParaRPr/>
          </a:p>
        </p:txBody>
      </p:sp>
      <p:pic>
        <p:nvPicPr>
          <p:cNvPr id="524" name="Google Shape;524;p49"/>
          <p:cNvPicPr preferRelativeResize="0"/>
          <p:nvPr/>
        </p:nvPicPr>
        <p:blipFill rotWithShape="1">
          <a:blip r:embed="rId3">
            <a:alphaModFix/>
          </a:blip>
          <a:srcRect/>
          <a:stretch/>
        </p:blipFill>
        <p:spPr>
          <a:xfrm>
            <a:off x="-251400" y="-27466"/>
            <a:ext cx="18790800" cy="10401302"/>
          </a:xfrm>
          <a:prstGeom prst="rect">
            <a:avLst/>
          </a:prstGeom>
          <a:noFill/>
          <a:ln>
            <a:noFill/>
          </a:ln>
        </p:spPr>
      </p:pic>
      <p:sp>
        <p:nvSpPr>
          <p:cNvPr id="525" name="Google Shape;525;p49"/>
          <p:cNvSpPr txBox="1"/>
          <p:nvPr/>
        </p:nvSpPr>
        <p:spPr>
          <a:xfrm>
            <a:off x="2793000" y="2570665"/>
            <a:ext cx="5361750" cy="6440180"/>
          </a:xfrm>
          <a:prstGeom prst="rect">
            <a:avLst/>
          </a:prstGeom>
          <a:noFill/>
          <a:ln>
            <a:noFill/>
          </a:ln>
        </p:spPr>
        <p:txBody>
          <a:bodyPr spcFirstLastPara="1" wrap="square" lIns="137138" tIns="137138" rIns="137138" bIns="137138" anchor="t" anchorCtr="0">
            <a:spAutoFit/>
          </a:bodyPr>
          <a:lstStyle/>
          <a:p>
            <a:pPr defTabSz="1371669">
              <a:buClr>
                <a:srgbClr val="000000"/>
              </a:buClr>
              <a:defRPr/>
            </a:pPr>
            <a:r>
              <a:rPr lang="en-US" sz="3450" b="1" kern="0">
                <a:solidFill>
                  <a:srgbClr val="FFFFFF"/>
                </a:solidFill>
                <a:latin typeface="Raleway"/>
                <a:ea typeface="Raleway"/>
                <a:cs typeface="Raleway"/>
                <a:sym typeface="Raleway"/>
              </a:rPr>
              <a:t>National Center for Meteorology (NCM)</a:t>
            </a:r>
            <a:endParaRPr sz="3450" b="1" kern="0">
              <a:solidFill>
                <a:srgbClr val="FFFFFF"/>
              </a:solidFill>
              <a:latin typeface="Raleway"/>
              <a:ea typeface="Raleway"/>
              <a:cs typeface="Raleway"/>
              <a:sym typeface="Raleway"/>
            </a:endParaRPr>
          </a:p>
          <a:p>
            <a:pPr defTabSz="1371669">
              <a:buClr>
                <a:srgbClr val="000000"/>
              </a:buClr>
              <a:defRPr/>
            </a:pPr>
            <a:endParaRPr sz="3000" b="1" kern="0">
              <a:solidFill>
                <a:srgbClr val="FFFFFF"/>
              </a:solidFill>
              <a:latin typeface="Raleway"/>
              <a:ea typeface="Raleway"/>
              <a:cs typeface="Raleway"/>
              <a:sym typeface="Raleway"/>
            </a:endParaRPr>
          </a:p>
          <a:p>
            <a:pPr defTabSz="1371669">
              <a:buClr>
                <a:srgbClr val="000000"/>
              </a:buClr>
              <a:defRPr/>
            </a:pPr>
            <a:endParaRPr sz="3000" b="1" kern="0">
              <a:solidFill>
                <a:srgbClr val="FFFFFF"/>
              </a:solidFill>
              <a:latin typeface="Raleway"/>
              <a:ea typeface="Raleway"/>
              <a:cs typeface="Raleway"/>
              <a:sym typeface="Raleway"/>
            </a:endParaRPr>
          </a:p>
          <a:p>
            <a:pPr defTabSz="1371669">
              <a:buClr>
                <a:srgbClr val="000000"/>
              </a:buClr>
              <a:defRPr/>
            </a:pPr>
            <a:endParaRPr sz="3000" b="1" kern="0">
              <a:solidFill>
                <a:srgbClr val="FFFFFF"/>
              </a:solidFill>
              <a:latin typeface="Raleway"/>
              <a:ea typeface="Raleway"/>
              <a:cs typeface="Raleway"/>
              <a:sym typeface="Raleway"/>
            </a:endParaRPr>
          </a:p>
          <a:p>
            <a:pPr defTabSz="1371669">
              <a:buClr>
                <a:srgbClr val="000000"/>
              </a:buClr>
              <a:defRPr/>
            </a:pPr>
            <a:r>
              <a:rPr lang="en-US" sz="3450" b="1" kern="0">
                <a:solidFill>
                  <a:srgbClr val="FFFFFF"/>
                </a:solidFill>
                <a:latin typeface="Raleway"/>
                <a:ea typeface="Raleway"/>
                <a:cs typeface="Raleway"/>
                <a:sym typeface="Raleway"/>
              </a:rPr>
              <a:t>European - Commission / Joint Research Centre (JRC)</a:t>
            </a:r>
            <a:endParaRPr sz="3450" b="1" kern="0">
              <a:solidFill>
                <a:srgbClr val="FFFFFF"/>
              </a:solidFill>
              <a:latin typeface="Raleway"/>
              <a:ea typeface="Raleway"/>
              <a:cs typeface="Raleway"/>
              <a:sym typeface="Raleway"/>
            </a:endParaRPr>
          </a:p>
          <a:p>
            <a:pPr defTabSz="1371669">
              <a:buClr>
                <a:srgbClr val="000000"/>
              </a:buClr>
              <a:defRPr/>
            </a:pPr>
            <a:endParaRPr sz="3450" b="1" kern="0">
              <a:solidFill>
                <a:srgbClr val="FFFFFF"/>
              </a:solidFill>
              <a:latin typeface="Raleway"/>
              <a:ea typeface="Raleway"/>
              <a:cs typeface="Raleway"/>
              <a:sym typeface="Raleway"/>
            </a:endParaRPr>
          </a:p>
          <a:p>
            <a:pPr defTabSz="1371669">
              <a:buClr>
                <a:srgbClr val="000000"/>
              </a:buClr>
              <a:defRPr/>
            </a:pPr>
            <a:r>
              <a:rPr lang="en-US" sz="3450" b="1" kern="0">
                <a:solidFill>
                  <a:srgbClr val="FFFFFF"/>
                </a:solidFill>
                <a:latin typeface="Raleway"/>
                <a:ea typeface="Raleway"/>
                <a:cs typeface="Raleway"/>
                <a:sym typeface="Raleway"/>
              </a:rPr>
              <a:t>National Drought Mitigation Center/ University of Nebraska  </a:t>
            </a:r>
            <a:endParaRPr sz="3450" b="1" kern="0">
              <a:solidFill>
                <a:srgbClr val="FFFFFF"/>
              </a:solidFill>
              <a:latin typeface="Raleway"/>
              <a:ea typeface="Raleway"/>
              <a:cs typeface="Raleway"/>
              <a:sym typeface="Raleway"/>
            </a:endParaRPr>
          </a:p>
        </p:txBody>
      </p:sp>
      <p:sp>
        <p:nvSpPr>
          <p:cNvPr id="526" name="Google Shape;526;p49"/>
          <p:cNvSpPr txBox="1"/>
          <p:nvPr/>
        </p:nvSpPr>
        <p:spPr>
          <a:xfrm>
            <a:off x="10477500" y="2570665"/>
            <a:ext cx="7810650" cy="6370930"/>
          </a:xfrm>
          <a:prstGeom prst="rect">
            <a:avLst/>
          </a:prstGeom>
          <a:noFill/>
          <a:ln>
            <a:noFill/>
          </a:ln>
        </p:spPr>
        <p:txBody>
          <a:bodyPr spcFirstLastPara="1" wrap="square" lIns="137138" tIns="137138" rIns="137138" bIns="137138" anchor="t" anchorCtr="0">
            <a:spAutoFit/>
          </a:bodyPr>
          <a:lstStyle/>
          <a:p>
            <a:pPr defTabSz="1371669">
              <a:buClr>
                <a:srgbClr val="000000"/>
              </a:buClr>
              <a:defRPr/>
            </a:pPr>
            <a:r>
              <a:rPr lang="en-US" sz="3600" b="1" kern="0">
                <a:solidFill>
                  <a:srgbClr val="FFFFFF"/>
                </a:solidFill>
                <a:latin typeface="Raleway"/>
                <a:ea typeface="Raleway"/>
                <a:cs typeface="Raleway"/>
                <a:sym typeface="Raleway"/>
              </a:rPr>
              <a:t>National Oceanic and Atmospheric Administration (NOAA)</a:t>
            </a:r>
            <a:endParaRPr sz="3600" b="1" kern="0">
              <a:solidFill>
                <a:srgbClr val="FFFFFF"/>
              </a:solidFill>
              <a:latin typeface="Raleway"/>
              <a:ea typeface="Raleway"/>
              <a:cs typeface="Raleway"/>
              <a:sym typeface="Raleway"/>
            </a:endParaRPr>
          </a:p>
          <a:p>
            <a:pPr defTabSz="1371669">
              <a:buClr>
                <a:srgbClr val="000000"/>
              </a:buClr>
              <a:defRPr/>
            </a:pPr>
            <a:endParaRPr sz="3600" b="1" kern="0">
              <a:solidFill>
                <a:srgbClr val="FFFFFF"/>
              </a:solidFill>
              <a:latin typeface="Raleway"/>
              <a:ea typeface="Raleway"/>
              <a:cs typeface="Raleway"/>
              <a:sym typeface="Raleway"/>
            </a:endParaRPr>
          </a:p>
          <a:p>
            <a:pPr defTabSz="1371669">
              <a:buClr>
                <a:srgbClr val="000000"/>
              </a:buClr>
              <a:defRPr/>
            </a:pPr>
            <a:r>
              <a:rPr lang="en-US" sz="3600" b="1" kern="0">
                <a:solidFill>
                  <a:srgbClr val="FFFFFF"/>
                </a:solidFill>
                <a:latin typeface="Raleway"/>
                <a:ea typeface="Raleway"/>
                <a:cs typeface="Raleway"/>
                <a:sym typeface="Raleway"/>
              </a:rPr>
              <a:t>Consultative Group on International Agricultural Research (CGIAR) </a:t>
            </a:r>
            <a:endParaRPr sz="3600" b="1" kern="0">
              <a:solidFill>
                <a:srgbClr val="FFFFFF"/>
              </a:solidFill>
              <a:latin typeface="Raleway"/>
              <a:ea typeface="Raleway"/>
              <a:cs typeface="Raleway"/>
              <a:sym typeface="Raleway"/>
            </a:endParaRPr>
          </a:p>
          <a:p>
            <a:pPr defTabSz="1371669">
              <a:buClr>
                <a:srgbClr val="000000"/>
              </a:buClr>
              <a:defRPr/>
            </a:pPr>
            <a:endParaRPr sz="3600" b="1" kern="0">
              <a:solidFill>
                <a:srgbClr val="FFFFFF"/>
              </a:solidFill>
              <a:latin typeface="Raleway"/>
              <a:ea typeface="Raleway"/>
              <a:cs typeface="Raleway"/>
              <a:sym typeface="Raleway"/>
            </a:endParaRPr>
          </a:p>
          <a:p>
            <a:pPr defTabSz="1371669">
              <a:buClr>
                <a:srgbClr val="000000"/>
              </a:buClr>
              <a:defRPr/>
            </a:pPr>
            <a:endParaRPr sz="3600" b="1" kern="0">
              <a:solidFill>
                <a:srgbClr val="FFFFFF"/>
              </a:solidFill>
              <a:latin typeface="Raleway"/>
              <a:ea typeface="Raleway"/>
              <a:cs typeface="Raleway"/>
              <a:sym typeface="Raleway"/>
            </a:endParaRPr>
          </a:p>
          <a:p>
            <a:pPr defTabSz="1371669">
              <a:buClr>
                <a:srgbClr val="000000"/>
              </a:buClr>
              <a:defRPr/>
            </a:pPr>
            <a:r>
              <a:rPr lang="en-US" sz="3600" b="1" kern="0">
                <a:solidFill>
                  <a:srgbClr val="FFFFFF"/>
                </a:solidFill>
                <a:latin typeface="Raleway"/>
                <a:ea typeface="Raleway"/>
                <a:cs typeface="Raleway"/>
                <a:sym typeface="Raleway"/>
              </a:rPr>
              <a:t>⁠World Meteorological Organization (WMO)</a:t>
            </a:r>
            <a:endParaRPr sz="3600" b="1" kern="0">
              <a:solidFill>
                <a:srgbClr val="FFFFFF"/>
              </a:solidFill>
              <a:latin typeface="Raleway"/>
              <a:ea typeface="Raleway"/>
              <a:cs typeface="Raleway"/>
              <a:sym typeface="Raleway"/>
            </a:endParaRPr>
          </a:p>
        </p:txBody>
      </p:sp>
      <p:pic>
        <p:nvPicPr>
          <p:cNvPr id="527" name="Google Shape;527;p49"/>
          <p:cNvPicPr preferRelativeResize="0"/>
          <p:nvPr/>
        </p:nvPicPr>
        <p:blipFill>
          <a:blip r:embed="rId4">
            <a:alphaModFix/>
          </a:blip>
          <a:stretch>
            <a:fillRect/>
          </a:stretch>
        </p:blipFill>
        <p:spPr>
          <a:xfrm>
            <a:off x="8252811" y="7127982"/>
            <a:ext cx="2105775" cy="2105775"/>
          </a:xfrm>
          <a:prstGeom prst="rect">
            <a:avLst/>
          </a:prstGeom>
          <a:noFill/>
          <a:ln>
            <a:noFill/>
          </a:ln>
        </p:spPr>
      </p:pic>
      <p:pic>
        <p:nvPicPr>
          <p:cNvPr id="528" name="Google Shape;528;p49"/>
          <p:cNvPicPr preferRelativeResize="0"/>
          <p:nvPr/>
        </p:nvPicPr>
        <p:blipFill>
          <a:blip r:embed="rId5">
            <a:alphaModFix/>
          </a:blip>
          <a:stretch>
            <a:fillRect/>
          </a:stretch>
        </p:blipFill>
        <p:spPr>
          <a:xfrm>
            <a:off x="481050" y="7154814"/>
            <a:ext cx="2105775" cy="2105775"/>
          </a:xfrm>
          <a:prstGeom prst="rect">
            <a:avLst/>
          </a:prstGeom>
          <a:noFill/>
          <a:ln>
            <a:noFill/>
          </a:ln>
        </p:spPr>
      </p:pic>
      <p:pic>
        <p:nvPicPr>
          <p:cNvPr id="529" name="Google Shape;529;p49"/>
          <p:cNvPicPr preferRelativeResize="0"/>
          <p:nvPr/>
        </p:nvPicPr>
        <p:blipFill rotWithShape="1">
          <a:blip r:embed="rId6">
            <a:alphaModFix/>
          </a:blip>
          <a:srcRect l="16401" r="16927"/>
          <a:stretch/>
        </p:blipFill>
        <p:spPr>
          <a:xfrm>
            <a:off x="481050" y="4752075"/>
            <a:ext cx="2105775" cy="2105775"/>
          </a:xfrm>
          <a:prstGeom prst="rect">
            <a:avLst/>
          </a:prstGeom>
          <a:noFill/>
          <a:ln>
            <a:noFill/>
          </a:ln>
        </p:spPr>
      </p:pic>
      <p:grpSp>
        <p:nvGrpSpPr>
          <p:cNvPr id="530" name="Google Shape;530;p49"/>
          <p:cNvGrpSpPr/>
          <p:nvPr/>
        </p:nvGrpSpPr>
        <p:grpSpPr>
          <a:xfrm>
            <a:off x="481013" y="2505825"/>
            <a:ext cx="2106000" cy="1932300"/>
            <a:chOff x="320675" y="2051550"/>
            <a:chExt cx="1404000" cy="1288200"/>
          </a:xfrm>
        </p:grpSpPr>
        <p:sp>
          <p:nvSpPr>
            <p:cNvPr id="531" name="Google Shape;531;p49"/>
            <p:cNvSpPr/>
            <p:nvPr/>
          </p:nvSpPr>
          <p:spPr>
            <a:xfrm>
              <a:off x="320675" y="2051550"/>
              <a:ext cx="1404000" cy="1288200"/>
            </a:xfrm>
            <a:prstGeom prst="rect">
              <a:avLst/>
            </a:prstGeom>
            <a:solidFill>
              <a:schemeClr val="lt1"/>
            </a:solidFill>
            <a:ln>
              <a:noFill/>
            </a:ln>
          </p:spPr>
          <p:txBody>
            <a:bodyPr spcFirstLastPara="1" wrap="square" lIns="137138" tIns="137138" rIns="137138" bIns="137138" anchor="ctr" anchorCtr="0">
              <a:noAutofit/>
            </a:bodyPr>
            <a:lstStyle/>
            <a:p>
              <a:pPr algn="ctr" defTabSz="1371669">
                <a:buClr>
                  <a:srgbClr val="000000"/>
                </a:buClr>
                <a:defRPr/>
              </a:pPr>
              <a:endParaRPr sz="2100" kern="0">
                <a:solidFill>
                  <a:srgbClr val="000000"/>
                </a:solidFill>
                <a:latin typeface="Calibri"/>
                <a:ea typeface="Calibri"/>
                <a:cs typeface="Calibri"/>
                <a:sym typeface="Calibri"/>
              </a:endParaRPr>
            </a:p>
          </p:txBody>
        </p:sp>
        <p:pic>
          <p:nvPicPr>
            <p:cNvPr id="532" name="Google Shape;532;p49"/>
            <p:cNvPicPr preferRelativeResize="0"/>
            <p:nvPr/>
          </p:nvPicPr>
          <p:blipFill>
            <a:blip r:embed="rId7">
              <a:alphaModFix/>
            </a:blip>
            <a:stretch>
              <a:fillRect/>
            </a:stretch>
          </p:blipFill>
          <p:spPr>
            <a:xfrm>
              <a:off x="409000" y="2141343"/>
              <a:ext cx="1227249" cy="1108620"/>
            </a:xfrm>
            <a:prstGeom prst="rect">
              <a:avLst/>
            </a:prstGeom>
            <a:noFill/>
            <a:ln>
              <a:noFill/>
            </a:ln>
          </p:spPr>
        </p:pic>
      </p:grpSp>
      <p:grpSp>
        <p:nvGrpSpPr>
          <p:cNvPr id="533" name="Google Shape;533;p49"/>
          <p:cNvGrpSpPr/>
          <p:nvPr/>
        </p:nvGrpSpPr>
        <p:grpSpPr>
          <a:xfrm>
            <a:off x="8252697" y="2504438"/>
            <a:ext cx="2106000" cy="1932300"/>
            <a:chOff x="5501798" y="1822025"/>
            <a:chExt cx="1404000" cy="1288200"/>
          </a:xfrm>
        </p:grpSpPr>
        <p:sp>
          <p:nvSpPr>
            <p:cNvPr id="534" name="Google Shape;534;p49"/>
            <p:cNvSpPr/>
            <p:nvPr/>
          </p:nvSpPr>
          <p:spPr>
            <a:xfrm>
              <a:off x="5501798" y="1822025"/>
              <a:ext cx="1404000" cy="1288200"/>
            </a:xfrm>
            <a:prstGeom prst="rect">
              <a:avLst/>
            </a:prstGeom>
            <a:solidFill>
              <a:schemeClr val="lt1"/>
            </a:solidFill>
            <a:ln>
              <a:noFill/>
            </a:ln>
          </p:spPr>
          <p:txBody>
            <a:bodyPr spcFirstLastPara="1" wrap="square" lIns="137138" tIns="137138" rIns="137138" bIns="137138" anchor="ctr" anchorCtr="0">
              <a:noAutofit/>
            </a:bodyPr>
            <a:lstStyle/>
            <a:p>
              <a:pPr algn="ctr" defTabSz="1371669">
                <a:buClr>
                  <a:srgbClr val="000000"/>
                </a:buClr>
                <a:defRPr/>
              </a:pPr>
              <a:endParaRPr sz="2100" kern="0">
                <a:solidFill>
                  <a:srgbClr val="000000"/>
                </a:solidFill>
                <a:latin typeface="Calibri"/>
                <a:ea typeface="Calibri"/>
                <a:cs typeface="Calibri"/>
                <a:sym typeface="Calibri"/>
              </a:endParaRPr>
            </a:p>
          </p:txBody>
        </p:sp>
        <p:pic>
          <p:nvPicPr>
            <p:cNvPr id="535" name="Google Shape;535;p49"/>
            <p:cNvPicPr preferRelativeResize="0"/>
            <p:nvPr/>
          </p:nvPicPr>
          <p:blipFill>
            <a:blip r:embed="rId8">
              <a:alphaModFix/>
            </a:blip>
            <a:stretch>
              <a:fillRect/>
            </a:stretch>
          </p:blipFill>
          <p:spPr>
            <a:xfrm>
              <a:off x="5590173" y="1852500"/>
              <a:ext cx="1227250" cy="1227250"/>
            </a:xfrm>
            <a:prstGeom prst="rect">
              <a:avLst/>
            </a:prstGeom>
            <a:noFill/>
            <a:ln>
              <a:noFill/>
            </a:ln>
          </p:spPr>
        </p:pic>
      </p:grpSp>
      <p:grpSp>
        <p:nvGrpSpPr>
          <p:cNvPr id="536" name="Google Shape;536;p49"/>
          <p:cNvGrpSpPr/>
          <p:nvPr/>
        </p:nvGrpSpPr>
        <p:grpSpPr>
          <a:xfrm>
            <a:off x="8252697" y="4752075"/>
            <a:ext cx="2106000" cy="2106000"/>
            <a:chOff x="5501798" y="3320450"/>
            <a:chExt cx="1404000" cy="1404000"/>
          </a:xfrm>
        </p:grpSpPr>
        <p:sp>
          <p:nvSpPr>
            <p:cNvPr id="537" name="Google Shape;537;p49"/>
            <p:cNvSpPr/>
            <p:nvPr/>
          </p:nvSpPr>
          <p:spPr>
            <a:xfrm>
              <a:off x="5501798" y="3320450"/>
              <a:ext cx="1404000" cy="1404000"/>
            </a:xfrm>
            <a:prstGeom prst="rect">
              <a:avLst/>
            </a:prstGeom>
            <a:solidFill>
              <a:schemeClr val="lt1"/>
            </a:solidFill>
            <a:ln>
              <a:noFill/>
            </a:ln>
          </p:spPr>
          <p:txBody>
            <a:bodyPr spcFirstLastPara="1" wrap="square" lIns="137138" tIns="137138" rIns="137138" bIns="137138" anchor="ctr" anchorCtr="0">
              <a:noAutofit/>
            </a:bodyPr>
            <a:lstStyle/>
            <a:p>
              <a:pPr algn="ctr" defTabSz="1371669">
                <a:buClr>
                  <a:srgbClr val="000000"/>
                </a:buClr>
                <a:defRPr/>
              </a:pPr>
              <a:endParaRPr sz="2100" kern="0">
                <a:solidFill>
                  <a:srgbClr val="000000"/>
                </a:solidFill>
                <a:latin typeface="Calibri"/>
                <a:ea typeface="Calibri"/>
                <a:cs typeface="Calibri"/>
                <a:sym typeface="Calibri"/>
              </a:endParaRPr>
            </a:p>
          </p:txBody>
        </p:sp>
        <p:pic>
          <p:nvPicPr>
            <p:cNvPr id="538" name="Google Shape;538;p49"/>
            <p:cNvPicPr preferRelativeResize="0"/>
            <p:nvPr/>
          </p:nvPicPr>
          <p:blipFill>
            <a:blip r:embed="rId9">
              <a:alphaModFix/>
            </a:blip>
            <a:stretch>
              <a:fillRect/>
            </a:stretch>
          </p:blipFill>
          <p:spPr>
            <a:xfrm>
              <a:off x="5678348" y="3396650"/>
              <a:ext cx="1050900" cy="1227250"/>
            </a:xfrm>
            <a:prstGeom prst="rect">
              <a:avLst/>
            </a:prstGeom>
            <a:noFill/>
            <a:ln>
              <a:noFill/>
            </a:ln>
          </p:spPr>
        </p:pic>
      </p:grpSp>
      <p:sp>
        <p:nvSpPr>
          <p:cNvPr id="539" name="Google Shape;539;p49"/>
          <p:cNvSpPr txBox="1"/>
          <p:nvPr/>
        </p:nvSpPr>
        <p:spPr>
          <a:xfrm>
            <a:off x="252413" y="742088"/>
            <a:ext cx="12428100" cy="1232601"/>
          </a:xfrm>
          <a:prstGeom prst="rect">
            <a:avLst/>
          </a:prstGeom>
          <a:noFill/>
          <a:ln>
            <a:noFill/>
          </a:ln>
          <a:effectLst>
            <a:outerShdw blurRad="57150" dist="19050" dir="5400000" algn="bl" rotWithShape="0">
              <a:srgbClr val="000000">
                <a:alpha val="50000"/>
              </a:srgbClr>
            </a:outerShdw>
          </a:effectLst>
        </p:spPr>
        <p:txBody>
          <a:bodyPr spcFirstLastPara="1" wrap="square" lIns="137138" tIns="137138" rIns="137138" bIns="137138" anchor="t" anchorCtr="0">
            <a:spAutoFit/>
          </a:bodyPr>
          <a:lstStyle/>
          <a:p>
            <a:pPr marL="95255" defTabSz="1371669">
              <a:lnSpc>
                <a:spcPct val="115000"/>
              </a:lnSpc>
              <a:buClr>
                <a:srgbClr val="000000"/>
              </a:buClr>
              <a:defRPr/>
            </a:pPr>
            <a:r>
              <a:rPr lang="en-US" sz="5400" b="1" kern="0">
                <a:solidFill>
                  <a:srgbClr val="FFFFFF"/>
                </a:solidFill>
                <a:latin typeface="Raleway"/>
                <a:ea typeface="Raleway"/>
                <a:cs typeface="Raleway"/>
                <a:sym typeface="Raleway"/>
              </a:rPr>
              <a:t>Key stakeholders (Phase 1)</a:t>
            </a:r>
            <a:endParaRPr sz="5400" b="1" kern="0">
              <a:solidFill>
                <a:srgbClr val="FFFFFF"/>
              </a:solidFill>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BF1C6B-90D5-2B6C-1259-BC5D330297F5}"/>
            </a:ext>
          </a:extLst>
        </p:cNvPr>
        <p:cNvGrpSpPr/>
        <p:nvPr/>
      </p:nvGrpSpPr>
      <p:grpSpPr>
        <a:xfrm>
          <a:off x="0" y="0"/>
          <a:ext cx="0" cy="0"/>
          <a:chOff x="0" y="0"/>
          <a:chExt cx="0" cy="0"/>
        </a:xfrm>
      </p:grpSpPr>
      <p:pic>
        <p:nvPicPr>
          <p:cNvPr id="3" name="Picture 2" descr="A white background with a red border">
            <a:extLst>
              <a:ext uri="{FF2B5EF4-FFF2-40B4-BE49-F238E27FC236}">
                <a16:creationId xmlns:a16="http://schemas.microsoft.com/office/drawing/2014/main" id="{C5D2AE5F-2676-1893-442C-278900E0F7EE}"/>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sp>
        <p:nvSpPr>
          <p:cNvPr id="6" name="Title 1">
            <a:extLst>
              <a:ext uri="{FF2B5EF4-FFF2-40B4-BE49-F238E27FC236}">
                <a16:creationId xmlns:a16="http://schemas.microsoft.com/office/drawing/2014/main" id="{C605D801-8C69-0906-AF49-E28E03A411EA}"/>
              </a:ext>
            </a:extLst>
          </p:cNvPr>
          <p:cNvSpPr>
            <a:spLocks noGrp="1"/>
          </p:cNvSpPr>
          <p:nvPr>
            <p:ph type="title"/>
          </p:nvPr>
        </p:nvSpPr>
        <p:spPr>
          <a:xfrm>
            <a:off x="6857206" y="190500"/>
            <a:ext cx="4573587" cy="649980"/>
          </a:xfrm>
        </p:spPr>
        <p:txBody>
          <a:bodyPr>
            <a:normAutofit/>
          </a:bodyPr>
          <a:lstStyle/>
          <a:p>
            <a:r>
              <a:rPr lang="en-ID" sz="2600" b="1" dirty="0">
                <a:solidFill>
                  <a:srgbClr val="0070C0"/>
                </a:solidFill>
              </a:rPr>
              <a:t>UNCCD COP 16 KEY OUTCOMES </a:t>
            </a:r>
          </a:p>
        </p:txBody>
      </p:sp>
      <p:sp>
        <p:nvSpPr>
          <p:cNvPr id="8" name="TextBox 7">
            <a:extLst>
              <a:ext uri="{FF2B5EF4-FFF2-40B4-BE49-F238E27FC236}">
                <a16:creationId xmlns:a16="http://schemas.microsoft.com/office/drawing/2014/main" id="{4117649B-7521-F693-1DB1-C48F8A7A83B5}"/>
              </a:ext>
            </a:extLst>
          </p:cNvPr>
          <p:cNvSpPr txBox="1"/>
          <p:nvPr/>
        </p:nvSpPr>
        <p:spPr>
          <a:xfrm>
            <a:off x="8042643" y="840480"/>
            <a:ext cx="2202712" cy="461665"/>
          </a:xfrm>
          <a:prstGeom prst="rect">
            <a:avLst/>
          </a:prstGeom>
          <a:noFill/>
        </p:spPr>
        <p:txBody>
          <a:bodyPr wrap="square">
            <a:spAutoFit/>
          </a:bodyPr>
          <a:lstStyle/>
          <a:p>
            <a:r>
              <a:rPr lang="en-US" sz="2400" b="1" u="sng" dirty="0">
                <a:latin typeface="-webkit-standard"/>
              </a:rPr>
              <a:t> </a:t>
            </a:r>
            <a:r>
              <a:rPr lang="en-US" sz="1867" b="1" u="sng" dirty="0">
                <a:solidFill>
                  <a:srgbClr val="224F4C"/>
                </a:solidFill>
                <a:latin typeface="Roboto" panose="02000000000000000000" pitchFamily="2" charset="0"/>
              </a:rPr>
              <a:t>Financial Legacy:</a:t>
            </a:r>
          </a:p>
        </p:txBody>
      </p:sp>
      <p:sp>
        <p:nvSpPr>
          <p:cNvPr id="12" name="Content Placeholder 4">
            <a:extLst>
              <a:ext uri="{FF2B5EF4-FFF2-40B4-BE49-F238E27FC236}">
                <a16:creationId xmlns:a16="http://schemas.microsoft.com/office/drawing/2014/main" id="{3DC0D9FE-B8D5-0E26-1FCD-3BDB45ADEACD}"/>
              </a:ext>
            </a:extLst>
          </p:cNvPr>
          <p:cNvSpPr>
            <a:spLocks noGrp="1"/>
          </p:cNvSpPr>
          <p:nvPr>
            <p:ph idx="1"/>
          </p:nvPr>
        </p:nvSpPr>
        <p:spPr>
          <a:xfrm>
            <a:off x="1418675" y="1592386"/>
            <a:ext cx="5906621" cy="5410200"/>
          </a:xfrm>
        </p:spPr>
        <p:txBody>
          <a:bodyPr>
            <a:noAutofit/>
          </a:bodyPr>
          <a:lstStyle/>
          <a:p>
            <a:pPr fontAlgn="base">
              <a:lnSpc>
                <a:spcPct val="150000"/>
              </a:lnSpc>
            </a:pPr>
            <a:r>
              <a:rPr lang="en-US" sz="1600" dirty="0">
                <a:solidFill>
                  <a:srgbClr val="000000"/>
                </a:solidFill>
                <a:latin typeface="-webkit-standard"/>
              </a:rPr>
              <a:t> </a:t>
            </a:r>
            <a:r>
              <a:rPr lang="en-US" sz="1600" b="1" dirty="0">
                <a:solidFill>
                  <a:srgbClr val="224F4C"/>
                </a:solidFill>
                <a:latin typeface="Roboto" panose="02000000000000000000" pitchFamily="2" charset="0"/>
              </a:rPr>
              <a:t>Riyadh Global Drought Resilience Partnership (RGDRP)</a:t>
            </a:r>
            <a:r>
              <a:rPr lang="en-US" sz="1600" dirty="0">
                <a:solidFill>
                  <a:srgbClr val="000000"/>
                </a:solidFill>
                <a:latin typeface="Roboto" panose="02000000000000000000" pitchFamily="2" charset="0"/>
              </a:rPr>
              <a:t>​</a:t>
            </a:r>
            <a:endParaRPr lang="en-US" sz="1600" dirty="0">
              <a:solidFill>
                <a:srgbClr val="000000"/>
              </a:solidFill>
            </a:endParaRPr>
          </a:p>
          <a:p>
            <a:pPr algn="l" rtl="0" fontAlgn="base">
              <a:lnSpc>
                <a:spcPct val="150000"/>
              </a:lnSpc>
              <a:buFont typeface="Arial" panose="020B0604020202020204" pitchFamily="34" charset="0"/>
              <a:buChar char="•"/>
            </a:pPr>
            <a:r>
              <a:rPr lang="en-US" sz="1600" dirty="0">
                <a:solidFill>
                  <a:srgbClr val="224F4C"/>
                </a:solidFill>
                <a:latin typeface="Roboto" panose="02000000000000000000" pitchFamily="2" charset="0"/>
              </a:rPr>
              <a:t>KSA: USD 150 Million for the RGDRP to support 80 of the world’s most vulnerable countries on drought resilient efforts for the next 10 years</a:t>
            </a:r>
            <a:r>
              <a:rPr lang="en-US" sz="1600" dirty="0">
                <a:solidFill>
                  <a:srgbClr val="000000"/>
                </a:solidFill>
                <a:latin typeface="Roboto" panose="02000000000000000000" pitchFamily="2" charset="0"/>
              </a:rPr>
              <a:t>​</a:t>
            </a:r>
            <a:endParaRPr lang="en-US" sz="1600" dirty="0">
              <a:solidFill>
                <a:srgbClr val="000000"/>
              </a:solidFill>
            </a:endParaRPr>
          </a:p>
          <a:p>
            <a:pPr algn="l" rtl="0" fontAlgn="base">
              <a:lnSpc>
                <a:spcPct val="150000"/>
              </a:lnSpc>
              <a:buFont typeface="Arial" panose="020B0604020202020204" pitchFamily="34" charset="0"/>
              <a:buChar char="•"/>
            </a:pPr>
            <a:r>
              <a:rPr lang="en-US" sz="1600" dirty="0">
                <a:solidFill>
                  <a:srgbClr val="224F4C"/>
                </a:solidFill>
                <a:latin typeface="Roboto" panose="02000000000000000000" pitchFamily="2" charset="0"/>
              </a:rPr>
              <a:t>OPEC fund: USD 1 billion</a:t>
            </a:r>
            <a:r>
              <a:rPr lang="en-US" sz="1600" dirty="0">
                <a:solidFill>
                  <a:srgbClr val="000000"/>
                </a:solidFill>
                <a:latin typeface="Roboto" panose="02000000000000000000" pitchFamily="2" charset="0"/>
              </a:rPr>
              <a:t>​</a:t>
            </a:r>
            <a:endParaRPr lang="en-US" sz="1600" dirty="0">
              <a:solidFill>
                <a:srgbClr val="000000"/>
              </a:solidFill>
            </a:endParaRPr>
          </a:p>
          <a:p>
            <a:pPr algn="l" rtl="0" fontAlgn="base">
              <a:lnSpc>
                <a:spcPct val="150000"/>
              </a:lnSpc>
              <a:buFont typeface="Arial" panose="020B0604020202020204" pitchFamily="34" charset="0"/>
              <a:buChar char="•"/>
            </a:pPr>
            <a:r>
              <a:rPr lang="en-US" sz="1600" dirty="0">
                <a:solidFill>
                  <a:srgbClr val="224F4C"/>
                </a:solidFill>
                <a:latin typeface="Roboto" panose="02000000000000000000" pitchFamily="2" charset="0"/>
              </a:rPr>
              <a:t>ISDB: USD 1 billion to expand its project portfolio for drought resilience by 2030</a:t>
            </a:r>
            <a:r>
              <a:rPr lang="en-US" sz="1600" dirty="0">
                <a:solidFill>
                  <a:srgbClr val="000000"/>
                </a:solidFill>
                <a:latin typeface="Roboto" panose="02000000000000000000" pitchFamily="2" charset="0"/>
              </a:rPr>
              <a:t>​</a:t>
            </a:r>
            <a:endParaRPr lang="en-US" sz="1600" dirty="0">
              <a:solidFill>
                <a:srgbClr val="000000"/>
              </a:solidFill>
            </a:endParaRPr>
          </a:p>
          <a:p>
            <a:pPr algn="l" rtl="0" fontAlgn="base">
              <a:lnSpc>
                <a:spcPct val="150000"/>
              </a:lnSpc>
              <a:buFont typeface="Arial" panose="020B0604020202020204" pitchFamily="34" charset="0"/>
              <a:buChar char="•"/>
            </a:pPr>
            <a:r>
              <a:rPr lang="en-US" sz="1600" b="1" dirty="0">
                <a:solidFill>
                  <a:srgbClr val="224F4C"/>
                </a:solidFill>
                <a:latin typeface="Roboto" panose="02000000000000000000" pitchFamily="2" charset="0"/>
              </a:rPr>
              <a:t>Arab Coordination Group (ACG) </a:t>
            </a:r>
            <a:r>
              <a:rPr lang="en-US" sz="1600" dirty="0">
                <a:solidFill>
                  <a:srgbClr val="000000"/>
                </a:solidFill>
                <a:latin typeface="Roboto" panose="02000000000000000000" pitchFamily="2" charset="0"/>
              </a:rPr>
              <a:t>​</a:t>
            </a:r>
            <a:endParaRPr lang="en-US" sz="1600" dirty="0">
              <a:solidFill>
                <a:srgbClr val="000000"/>
              </a:solidFill>
            </a:endParaRPr>
          </a:p>
          <a:p>
            <a:pPr algn="l" rtl="0" fontAlgn="base">
              <a:lnSpc>
                <a:spcPct val="150000"/>
              </a:lnSpc>
              <a:buFont typeface="Arial" panose="020B0604020202020204" pitchFamily="34" charset="0"/>
              <a:buChar char="•"/>
            </a:pPr>
            <a:r>
              <a:rPr lang="en-US" sz="1600" dirty="0">
                <a:solidFill>
                  <a:srgbClr val="224F4C"/>
                </a:solidFill>
                <a:latin typeface="Roboto" panose="02000000000000000000" pitchFamily="2" charset="0"/>
              </a:rPr>
              <a:t>USD 10 billion pledged by the Arab Coordination Group (ACG) to support drought resilient efforts and land restoration</a:t>
            </a:r>
            <a:r>
              <a:rPr lang="en-US" sz="1600" dirty="0">
                <a:solidFill>
                  <a:srgbClr val="000000"/>
                </a:solidFill>
                <a:latin typeface="Roboto" panose="02000000000000000000" pitchFamily="2" charset="0"/>
              </a:rPr>
              <a:t>​</a:t>
            </a:r>
            <a:endParaRPr lang="en-US" sz="1600" dirty="0">
              <a:solidFill>
                <a:srgbClr val="000000"/>
              </a:solidFill>
            </a:endParaRPr>
          </a:p>
          <a:p>
            <a:pPr algn="l" rtl="0" fontAlgn="base">
              <a:lnSpc>
                <a:spcPct val="150000"/>
              </a:lnSpc>
              <a:buFont typeface="Arial" panose="020B0604020202020204" pitchFamily="34" charset="0"/>
              <a:buChar char="•"/>
            </a:pPr>
            <a:r>
              <a:rPr lang="en-US" sz="1600" b="1" dirty="0">
                <a:solidFill>
                  <a:srgbClr val="224F4C"/>
                </a:solidFill>
                <a:latin typeface="Roboto" panose="02000000000000000000" pitchFamily="2" charset="0"/>
              </a:rPr>
              <a:t>Great Green Wall Accelerator </a:t>
            </a:r>
            <a:r>
              <a:rPr lang="en-US" sz="1600" dirty="0">
                <a:solidFill>
                  <a:srgbClr val="000000"/>
                </a:solidFill>
                <a:latin typeface="Roboto" panose="02000000000000000000" pitchFamily="2" charset="0"/>
              </a:rPr>
              <a:t>​</a:t>
            </a:r>
            <a:endParaRPr lang="en-US" sz="1600" dirty="0">
              <a:solidFill>
                <a:srgbClr val="000000"/>
              </a:solidFill>
            </a:endParaRPr>
          </a:p>
          <a:p>
            <a:pPr algn="l" rtl="0" fontAlgn="base">
              <a:lnSpc>
                <a:spcPct val="150000"/>
              </a:lnSpc>
              <a:buFont typeface="Arial" panose="020B0604020202020204" pitchFamily="34" charset="0"/>
              <a:buChar char="•"/>
            </a:pPr>
            <a:r>
              <a:rPr lang="en-US" sz="1600" dirty="0">
                <a:solidFill>
                  <a:srgbClr val="224F4C"/>
                </a:solidFill>
                <a:latin typeface="Roboto" panose="02000000000000000000" pitchFamily="2" charset="0"/>
              </a:rPr>
              <a:t>Mobilized </a:t>
            </a:r>
            <a:r>
              <a:rPr lang="en-US" sz="1600" b="1" dirty="0">
                <a:solidFill>
                  <a:srgbClr val="224F4C"/>
                </a:solidFill>
                <a:latin typeface="Roboto" panose="02000000000000000000" pitchFamily="2" charset="0"/>
              </a:rPr>
              <a:t>USD 14.6 million </a:t>
            </a:r>
            <a:r>
              <a:rPr lang="en-US" sz="1600" dirty="0">
                <a:solidFill>
                  <a:srgbClr val="224F4C"/>
                </a:solidFill>
                <a:latin typeface="Roboto" panose="02000000000000000000" pitchFamily="2" charset="0"/>
              </a:rPr>
              <a:t>to strengthen coordination and implementation across 22 countries</a:t>
            </a:r>
            <a:r>
              <a:rPr lang="en-US" sz="1600" dirty="0">
                <a:solidFill>
                  <a:srgbClr val="000000"/>
                </a:solidFill>
                <a:latin typeface="Roboto" panose="02000000000000000000" pitchFamily="2" charset="0"/>
              </a:rPr>
              <a:t>​</a:t>
            </a:r>
            <a:endParaRPr lang="en-US" sz="1600" dirty="0">
              <a:solidFill>
                <a:srgbClr val="000000"/>
              </a:solidFill>
            </a:endParaRPr>
          </a:p>
          <a:p>
            <a:pPr marL="0" indent="0">
              <a:lnSpc>
                <a:spcPct val="100000"/>
              </a:lnSpc>
              <a:buNone/>
            </a:pPr>
            <a:endParaRPr lang="en-US" sz="500" dirty="0"/>
          </a:p>
        </p:txBody>
      </p:sp>
      <p:pic>
        <p:nvPicPr>
          <p:cNvPr id="13" name="Picture 2" descr="A group of people sitting at a podium&#10;&#10;Description automatically generated">
            <a:extLst>
              <a:ext uri="{FF2B5EF4-FFF2-40B4-BE49-F238E27FC236}">
                <a16:creationId xmlns:a16="http://schemas.microsoft.com/office/drawing/2014/main" id="{9BF8DCEB-FE54-AD72-51E7-EEF0BFAED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8600" y="1591297"/>
            <a:ext cx="6043061"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51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11646B-26A6-4E8D-B591-96CB39AD8889}"/>
            </a:ext>
          </a:extLst>
        </p:cNvPr>
        <p:cNvGrpSpPr/>
        <p:nvPr/>
      </p:nvGrpSpPr>
      <p:grpSpPr>
        <a:xfrm>
          <a:off x="0" y="0"/>
          <a:ext cx="0" cy="0"/>
          <a:chOff x="0" y="0"/>
          <a:chExt cx="0" cy="0"/>
        </a:xfrm>
      </p:grpSpPr>
      <p:pic>
        <p:nvPicPr>
          <p:cNvPr id="3" name="Picture 2" descr="A white background with a red border">
            <a:extLst>
              <a:ext uri="{FF2B5EF4-FFF2-40B4-BE49-F238E27FC236}">
                <a16:creationId xmlns:a16="http://schemas.microsoft.com/office/drawing/2014/main" id="{D90002EA-571B-1519-2B96-BF29D99AF7F8}"/>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pic>
        <p:nvPicPr>
          <p:cNvPr id="2" name="Picture 2" descr="A person holding a seashell&#10;&#10;Description automatically generated">
            <a:extLst>
              <a:ext uri="{FF2B5EF4-FFF2-40B4-BE49-F238E27FC236}">
                <a16:creationId xmlns:a16="http://schemas.microsoft.com/office/drawing/2014/main" id="{75E6EBE9-00B9-8DD8-C278-FD592E6D6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535" y="2063159"/>
            <a:ext cx="7244877" cy="48329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a:extLst>
              <a:ext uri="{FF2B5EF4-FFF2-40B4-BE49-F238E27FC236}">
                <a16:creationId xmlns:a16="http://schemas.microsoft.com/office/drawing/2014/main" id="{6A98238B-B575-8505-35C2-B11A62E4AC98}"/>
              </a:ext>
            </a:extLst>
          </p:cNvPr>
          <p:cNvSpPr>
            <a:spLocks noGrp="1"/>
          </p:cNvSpPr>
          <p:nvPr>
            <p:ph type="title"/>
          </p:nvPr>
        </p:nvSpPr>
        <p:spPr>
          <a:xfrm>
            <a:off x="3886200" y="904475"/>
            <a:ext cx="10515600" cy="649980"/>
          </a:xfrm>
        </p:spPr>
        <p:txBody>
          <a:bodyPr>
            <a:noAutofit/>
          </a:bodyPr>
          <a:lstStyle/>
          <a:p>
            <a:pPr algn="ctr"/>
            <a:r>
              <a:rPr lang="en-US" sz="3600" b="1" u="sng" dirty="0">
                <a:solidFill>
                  <a:srgbClr val="224F4C"/>
                </a:solidFill>
                <a:latin typeface="Roboto" panose="02000000000000000000" pitchFamily="2" charset="0"/>
              </a:rPr>
              <a:t>Inclusion &amp; Representation</a:t>
            </a:r>
            <a:br>
              <a:rPr lang="en-US" sz="3600" b="1" u="sng" dirty="0">
                <a:solidFill>
                  <a:srgbClr val="224F4C"/>
                </a:solidFill>
                <a:latin typeface="Roboto" panose="02000000000000000000" pitchFamily="2" charset="0"/>
              </a:rPr>
            </a:br>
            <a:endParaRPr lang="en-US" sz="2800" dirty="0"/>
          </a:p>
        </p:txBody>
      </p:sp>
      <p:sp>
        <p:nvSpPr>
          <p:cNvPr id="5" name="Content Placeholder 2">
            <a:extLst>
              <a:ext uri="{FF2B5EF4-FFF2-40B4-BE49-F238E27FC236}">
                <a16:creationId xmlns:a16="http://schemas.microsoft.com/office/drawing/2014/main" id="{101B5997-DD7B-36D4-4EB9-BD2BD6B01642}"/>
              </a:ext>
            </a:extLst>
          </p:cNvPr>
          <p:cNvSpPr>
            <a:spLocks noGrp="1"/>
          </p:cNvSpPr>
          <p:nvPr>
            <p:ph idx="1"/>
          </p:nvPr>
        </p:nvSpPr>
        <p:spPr>
          <a:xfrm>
            <a:off x="10261926" y="2063159"/>
            <a:ext cx="5638800" cy="5226788"/>
          </a:xfrm>
        </p:spPr>
        <p:txBody>
          <a:bodyPr>
            <a:noAutofit/>
          </a:bodyPr>
          <a:lstStyle/>
          <a:p>
            <a:pPr marL="0" indent="0" fontAlgn="base">
              <a:lnSpc>
                <a:spcPct val="150000"/>
              </a:lnSpc>
              <a:buNone/>
            </a:pPr>
            <a:r>
              <a:rPr lang="en-US" sz="2000" b="1" dirty="0">
                <a:solidFill>
                  <a:srgbClr val="224F4C"/>
                </a:solidFill>
                <a:latin typeface="Roboto" panose="02000000000000000000" pitchFamily="2" charset="0"/>
              </a:rPr>
              <a:t>Empowering Communities</a:t>
            </a:r>
            <a:r>
              <a:rPr lang="en-US" sz="2000" dirty="0">
                <a:solidFill>
                  <a:srgbClr val="000000"/>
                </a:solidFill>
                <a:latin typeface="Roboto" panose="02000000000000000000" pitchFamily="2" charset="0"/>
              </a:rPr>
              <a:t>​</a:t>
            </a:r>
            <a:endParaRPr lang="en-US" sz="2000" dirty="0">
              <a:solidFill>
                <a:srgbClr val="000000"/>
              </a:solidFill>
              <a:latin typeface="Segoe UI" panose="020B0502040204020203" pitchFamily="34" charset="0"/>
            </a:endParaRPr>
          </a:p>
          <a:p>
            <a:pPr algn="l" rtl="0" fontAlgn="base">
              <a:lnSpc>
                <a:spcPct val="150000"/>
              </a:lnSpc>
              <a:buFont typeface="Arial" panose="020B0604020202020204" pitchFamily="34" charset="0"/>
              <a:buChar char="•"/>
            </a:pPr>
            <a:r>
              <a:rPr lang="en-US" sz="2000" dirty="0">
                <a:solidFill>
                  <a:srgbClr val="224F4C"/>
                </a:solidFill>
                <a:latin typeface="Roboto" panose="02000000000000000000" pitchFamily="2" charset="0"/>
              </a:rPr>
              <a:t>First </a:t>
            </a:r>
            <a:r>
              <a:rPr lang="en-US" sz="2000" b="1" dirty="0">
                <a:solidFill>
                  <a:srgbClr val="224F4C"/>
                </a:solidFill>
                <a:latin typeface="Roboto" panose="02000000000000000000" pitchFamily="2" charset="0"/>
              </a:rPr>
              <a:t>Indigenous Peoples’ Forum</a:t>
            </a:r>
            <a:r>
              <a:rPr lang="en-US" sz="2000" dirty="0">
                <a:solidFill>
                  <a:srgbClr val="224F4C"/>
                </a:solidFill>
                <a:latin typeface="Roboto" panose="02000000000000000000" pitchFamily="2" charset="0"/>
              </a:rPr>
              <a:t> at UNCCD COP</a:t>
            </a:r>
            <a:r>
              <a:rPr lang="en-US" sz="2000" dirty="0">
                <a:solidFill>
                  <a:srgbClr val="000000"/>
                </a:solidFill>
                <a:latin typeface="Roboto" panose="02000000000000000000" pitchFamily="2" charset="0"/>
              </a:rPr>
              <a:t>​</a:t>
            </a:r>
            <a:endParaRPr lang="en-US" sz="2000" dirty="0">
              <a:solidFill>
                <a:srgbClr val="000000"/>
              </a:solidFill>
            </a:endParaRPr>
          </a:p>
          <a:p>
            <a:pPr algn="l" rtl="0" fontAlgn="base">
              <a:lnSpc>
                <a:spcPct val="150000"/>
              </a:lnSpc>
              <a:buFont typeface="Arial" panose="020B0604020202020204" pitchFamily="34" charset="0"/>
              <a:buChar char="•"/>
            </a:pPr>
            <a:r>
              <a:rPr lang="en-US" sz="2000" dirty="0">
                <a:solidFill>
                  <a:srgbClr val="224F4C"/>
                </a:solidFill>
                <a:latin typeface="Roboto" panose="02000000000000000000" pitchFamily="2" charset="0"/>
              </a:rPr>
              <a:t>Landmark creation of </a:t>
            </a:r>
            <a:r>
              <a:rPr lang="en-US" sz="2000" b="1" dirty="0">
                <a:solidFill>
                  <a:srgbClr val="224F4C"/>
                </a:solidFill>
                <a:latin typeface="Roboto" panose="02000000000000000000" pitchFamily="2" charset="0"/>
              </a:rPr>
              <a:t>Indigenous Peoples’ and Local Communities’ Caucuses</a:t>
            </a:r>
            <a:r>
              <a:rPr lang="en-US" sz="2000" dirty="0">
                <a:solidFill>
                  <a:srgbClr val="000000"/>
                </a:solidFill>
                <a:latin typeface="Roboto" panose="02000000000000000000" pitchFamily="2" charset="0"/>
              </a:rPr>
              <a:t>​</a:t>
            </a:r>
            <a:endParaRPr lang="en-US" sz="2000" dirty="0">
              <a:solidFill>
                <a:srgbClr val="000000"/>
              </a:solidFill>
            </a:endParaRPr>
          </a:p>
          <a:p>
            <a:pPr algn="l" rtl="0" fontAlgn="base">
              <a:lnSpc>
                <a:spcPct val="150000"/>
              </a:lnSpc>
              <a:buFont typeface="Arial" panose="020B0604020202020204" pitchFamily="34" charset="0"/>
              <a:buChar char="•"/>
            </a:pPr>
            <a:r>
              <a:rPr lang="en-US" sz="2000" dirty="0">
                <a:solidFill>
                  <a:srgbClr val="224F4C"/>
                </a:solidFill>
                <a:latin typeface="Roboto" panose="02000000000000000000" pitchFamily="2" charset="0"/>
              </a:rPr>
              <a:t>Largest-ever youth participation; focus on youth-led initiatives</a:t>
            </a:r>
            <a:r>
              <a:rPr lang="en-US" sz="2000" dirty="0">
                <a:solidFill>
                  <a:srgbClr val="000000"/>
                </a:solidFill>
                <a:latin typeface="Roboto" panose="02000000000000000000" pitchFamily="2" charset="0"/>
              </a:rPr>
              <a:t>​</a:t>
            </a:r>
            <a:endParaRPr lang="en-US" sz="2000" dirty="0">
              <a:solidFill>
                <a:srgbClr val="000000"/>
              </a:solidFill>
            </a:endParaRPr>
          </a:p>
          <a:p>
            <a:pPr algn="l" rtl="0" fontAlgn="base">
              <a:lnSpc>
                <a:spcPct val="150000"/>
              </a:lnSpc>
              <a:buFont typeface="Arial" panose="020B0604020202020204" pitchFamily="34" charset="0"/>
              <a:buChar char="•"/>
            </a:pPr>
            <a:r>
              <a:rPr lang="en-US" sz="2000" dirty="0">
                <a:solidFill>
                  <a:srgbClr val="224F4C"/>
                </a:solidFill>
                <a:latin typeface="Roboto" panose="02000000000000000000" pitchFamily="2" charset="0"/>
              </a:rPr>
              <a:t>Adoption of the </a:t>
            </a:r>
            <a:r>
              <a:rPr lang="en-US" sz="2000" b="1" dirty="0">
                <a:solidFill>
                  <a:srgbClr val="224F4C"/>
                </a:solidFill>
                <a:latin typeface="Roboto" panose="02000000000000000000" pitchFamily="2" charset="0"/>
              </a:rPr>
              <a:t>Youth Engagement Strategy</a:t>
            </a:r>
            <a:r>
              <a:rPr lang="en-US" sz="2000" dirty="0">
                <a:solidFill>
                  <a:srgbClr val="000000"/>
                </a:solidFill>
                <a:latin typeface="Roboto" panose="02000000000000000000" pitchFamily="2" charset="0"/>
              </a:rPr>
              <a:t>​</a:t>
            </a:r>
            <a:endParaRPr lang="en-US" sz="2000" dirty="0">
              <a:solidFill>
                <a:srgbClr val="000000"/>
              </a:solidFill>
            </a:endParaRPr>
          </a:p>
          <a:p>
            <a:pPr algn="l" rtl="0" fontAlgn="base">
              <a:lnSpc>
                <a:spcPct val="150000"/>
              </a:lnSpc>
              <a:buFont typeface="Arial" panose="020B0604020202020204" pitchFamily="34" charset="0"/>
              <a:buChar char="•"/>
            </a:pPr>
            <a:r>
              <a:rPr lang="en-US" sz="2000" dirty="0">
                <a:solidFill>
                  <a:srgbClr val="224F4C"/>
                </a:solidFill>
                <a:latin typeface="Roboto" panose="02000000000000000000" pitchFamily="2" charset="0"/>
              </a:rPr>
              <a:t>Emphasis on addressing gender discrimination in land policies</a:t>
            </a:r>
            <a:endParaRPr lang="en-US" sz="2000" dirty="0">
              <a:solidFill>
                <a:srgbClr val="000000"/>
              </a:solidFill>
            </a:endParaRPr>
          </a:p>
          <a:p>
            <a:endParaRPr lang="en-US" sz="2000" dirty="0"/>
          </a:p>
        </p:txBody>
      </p:sp>
    </p:spTree>
    <p:extLst>
      <p:ext uri="{BB962C8B-B14F-4D97-AF65-F5344CB8AC3E}">
        <p14:creationId xmlns:p14="http://schemas.microsoft.com/office/powerpoint/2010/main" val="3611534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a red border">
            <a:extLst>
              <a:ext uri="{FF2B5EF4-FFF2-40B4-BE49-F238E27FC236}">
                <a16:creationId xmlns:a16="http://schemas.microsoft.com/office/drawing/2014/main" id="{3BD05BD2-FBB7-03F0-9C2D-6C0132374235}"/>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grpSp>
        <p:nvGrpSpPr>
          <p:cNvPr id="2" name="Group 1">
            <a:extLst>
              <a:ext uri="{FF2B5EF4-FFF2-40B4-BE49-F238E27FC236}">
                <a16:creationId xmlns:a16="http://schemas.microsoft.com/office/drawing/2014/main" id="{F0D58A20-3E8A-2074-AE49-3C256C00FE1F}"/>
              </a:ext>
            </a:extLst>
          </p:cNvPr>
          <p:cNvGrpSpPr/>
          <p:nvPr/>
        </p:nvGrpSpPr>
        <p:grpSpPr>
          <a:xfrm>
            <a:off x="1790700" y="571500"/>
            <a:ext cx="14706600" cy="7543800"/>
            <a:chOff x="2203812" y="1644851"/>
            <a:chExt cx="13964246" cy="7376197"/>
          </a:xfrm>
        </p:grpSpPr>
        <p:sp>
          <p:nvSpPr>
            <p:cNvPr id="4" name="任意多边形 25">
              <a:extLst>
                <a:ext uri="{FF2B5EF4-FFF2-40B4-BE49-F238E27FC236}">
                  <a16:creationId xmlns:a16="http://schemas.microsoft.com/office/drawing/2014/main" id="{8796C781-37D2-34AC-749F-5E59B4A23AFF}"/>
                </a:ext>
              </a:extLst>
            </p:cNvPr>
            <p:cNvSpPr/>
            <p:nvPr/>
          </p:nvSpPr>
          <p:spPr>
            <a:xfrm>
              <a:off x="4586495" y="1702601"/>
              <a:ext cx="11452896" cy="2126153"/>
            </a:xfrm>
            <a:custGeom>
              <a:avLst/>
              <a:gdLst>
                <a:gd name="connsiteX0" fmla="*/ 0 w 3133948"/>
                <a:gd name="connsiteY0" fmla="*/ 0 h 1417435"/>
                <a:gd name="connsiteX1" fmla="*/ 3133948 w 3133948"/>
                <a:gd name="connsiteY1" fmla="*/ 0 h 1417435"/>
                <a:gd name="connsiteX2" fmla="*/ 3133948 w 3133948"/>
                <a:gd name="connsiteY2" fmla="*/ 1417435 h 1417435"/>
                <a:gd name="connsiteX3" fmla="*/ 0 w 3133948"/>
                <a:gd name="connsiteY3" fmla="*/ 1417435 h 1417435"/>
                <a:gd name="connsiteX4" fmla="*/ 0 w 3133948"/>
                <a:gd name="connsiteY4" fmla="*/ 0 h 141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948" h="1417435">
                  <a:moveTo>
                    <a:pt x="0" y="0"/>
                  </a:moveTo>
                  <a:lnTo>
                    <a:pt x="3133948" y="0"/>
                  </a:lnTo>
                  <a:lnTo>
                    <a:pt x="3133948" y="1417435"/>
                  </a:lnTo>
                  <a:lnTo>
                    <a:pt x="0" y="1417435"/>
                  </a:lnTo>
                  <a:lnTo>
                    <a:pt x="0" y="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360045" tIns="360045" rIns="360045" bIns="360045"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200525">
                <a:lnSpc>
                  <a:spcPct val="90000"/>
                </a:lnSpc>
                <a:spcAft>
                  <a:spcPct val="35000"/>
                </a:spcAft>
                <a:defRPr/>
              </a:pPr>
              <a:endParaRPr lang="zh-CN" altLang="en-US" sz="2700" b="1">
                <a:solidFill>
                  <a:prstClr val="white"/>
                </a:solidFill>
                <a:latin typeface="Titillium Web" panose="00000500000000000000" pitchFamily="2" charset="0"/>
                <a:ea typeface="等线" panose="02010600030101010101" pitchFamily="2" charset="-122"/>
              </a:endParaRPr>
            </a:p>
          </p:txBody>
        </p:sp>
        <p:sp>
          <p:nvSpPr>
            <p:cNvPr id="5" name="任意多边形 27">
              <a:extLst>
                <a:ext uri="{FF2B5EF4-FFF2-40B4-BE49-F238E27FC236}">
                  <a16:creationId xmlns:a16="http://schemas.microsoft.com/office/drawing/2014/main" id="{46072F32-BFDD-184E-5D91-2149A0292A17}"/>
                </a:ext>
              </a:extLst>
            </p:cNvPr>
            <p:cNvSpPr/>
            <p:nvPr/>
          </p:nvSpPr>
          <p:spPr>
            <a:xfrm>
              <a:off x="2203812" y="4034182"/>
              <a:ext cx="11316246" cy="2126153"/>
            </a:xfrm>
            <a:custGeom>
              <a:avLst/>
              <a:gdLst>
                <a:gd name="connsiteX0" fmla="*/ 0 w 3133948"/>
                <a:gd name="connsiteY0" fmla="*/ 0 h 1417435"/>
                <a:gd name="connsiteX1" fmla="*/ 3133948 w 3133948"/>
                <a:gd name="connsiteY1" fmla="*/ 0 h 1417435"/>
                <a:gd name="connsiteX2" fmla="*/ 3133948 w 3133948"/>
                <a:gd name="connsiteY2" fmla="*/ 1417435 h 1417435"/>
                <a:gd name="connsiteX3" fmla="*/ 0 w 3133948"/>
                <a:gd name="connsiteY3" fmla="*/ 1417435 h 1417435"/>
                <a:gd name="connsiteX4" fmla="*/ 0 w 3133948"/>
                <a:gd name="connsiteY4" fmla="*/ 0 h 141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948" h="1417435">
                  <a:moveTo>
                    <a:pt x="0" y="0"/>
                  </a:moveTo>
                  <a:lnTo>
                    <a:pt x="3133948" y="0"/>
                  </a:lnTo>
                  <a:lnTo>
                    <a:pt x="3133948" y="1417435"/>
                  </a:lnTo>
                  <a:lnTo>
                    <a:pt x="0" y="1417435"/>
                  </a:lnTo>
                  <a:lnTo>
                    <a:pt x="0" y="0"/>
                  </a:lnTo>
                  <a:close/>
                </a:path>
              </a:pathLst>
            </a:custGeom>
            <a:solidFill>
              <a:srgbClr val="4B92DB"/>
            </a:solidFill>
          </p:spPr>
          <p:style>
            <a:lnRef idx="2">
              <a:schemeClr val="lt1">
                <a:hueOff val="0"/>
                <a:satOff val="0"/>
                <a:lumOff val="0"/>
                <a:alphaOff val="0"/>
              </a:schemeClr>
            </a:lnRef>
            <a:fillRef idx="1">
              <a:scrgbClr r="0" g="0" b="0"/>
            </a:fillRef>
            <a:effectRef idx="0">
              <a:schemeClr val="accent1">
                <a:shade val="80000"/>
                <a:hueOff val="135632"/>
                <a:satOff val="2588"/>
                <a:lumOff val="11428"/>
                <a:alphaOff val="0"/>
              </a:schemeClr>
            </a:effectRef>
            <a:fontRef idx="minor">
              <a:schemeClr val="lt1"/>
            </a:fontRef>
          </p:style>
          <p:txBody>
            <a:bodyPr spcFirstLastPara="0" vert="horz" wrap="square" lIns="360045" tIns="360045" rIns="360045" bIns="360045"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200525">
                <a:lnSpc>
                  <a:spcPct val="90000"/>
                </a:lnSpc>
                <a:spcAft>
                  <a:spcPct val="35000"/>
                </a:spcAft>
                <a:defRPr/>
              </a:pPr>
              <a:endParaRPr lang="zh-CN" altLang="en-US" sz="9450" b="1">
                <a:solidFill>
                  <a:prstClr val="white"/>
                </a:solidFill>
                <a:latin typeface="Titillium Web" panose="00000500000000000000" pitchFamily="2" charset="0"/>
                <a:ea typeface="等线" panose="02010600030101010101" pitchFamily="2" charset="-122"/>
              </a:endParaRPr>
            </a:p>
          </p:txBody>
        </p:sp>
        <p:sp>
          <p:nvSpPr>
            <p:cNvPr id="6" name="任意多边形 29">
              <a:extLst>
                <a:ext uri="{FF2B5EF4-FFF2-40B4-BE49-F238E27FC236}">
                  <a16:creationId xmlns:a16="http://schemas.microsoft.com/office/drawing/2014/main" id="{2322F3FB-20AD-9FD2-EDC3-3B88F3A2930F}"/>
                </a:ext>
              </a:extLst>
            </p:cNvPr>
            <p:cNvSpPr/>
            <p:nvPr/>
          </p:nvSpPr>
          <p:spPr>
            <a:xfrm>
              <a:off x="4586495" y="6571190"/>
              <a:ext cx="11452896" cy="2126153"/>
            </a:xfrm>
            <a:custGeom>
              <a:avLst/>
              <a:gdLst>
                <a:gd name="connsiteX0" fmla="*/ 0 w 3133948"/>
                <a:gd name="connsiteY0" fmla="*/ 0 h 1417435"/>
                <a:gd name="connsiteX1" fmla="*/ 3133948 w 3133948"/>
                <a:gd name="connsiteY1" fmla="*/ 0 h 1417435"/>
                <a:gd name="connsiteX2" fmla="*/ 3133948 w 3133948"/>
                <a:gd name="connsiteY2" fmla="*/ 1417435 h 1417435"/>
                <a:gd name="connsiteX3" fmla="*/ 0 w 3133948"/>
                <a:gd name="connsiteY3" fmla="*/ 1417435 h 1417435"/>
                <a:gd name="connsiteX4" fmla="*/ 0 w 3133948"/>
                <a:gd name="connsiteY4" fmla="*/ 0 h 141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948" h="1417435">
                  <a:moveTo>
                    <a:pt x="0" y="0"/>
                  </a:moveTo>
                  <a:lnTo>
                    <a:pt x="3133948" y="0"/>
                  </a:lnTo>
                  <a:lnTo>
                    <a:pt x="3133948" y="1417435"/>
                  </a:lnTo>
                  <a:lnTo>
                    <a:pt x="0" y="1417435"/>
                  </a:lnTo>
                  <a:lnTo>
                    <a:pt x="0" y="0"/>
                  </a:lnTo>
                  <a:close/>
                </a:path>
              </a:pathLst>
            </a:custGeom>
            <a:solidFill>
              <a:schemeClr val="accent5">
                <a:lumMod val="60000"/>
                <a:lumOff val="40000"/>
              </a:schemeClr>
            </a:solidFill>
            <a:ln>
              <a:solidFill>
                <a:schemeClr val="accent5">
                  <a:lumMod val="60000"/>
                  <a:lumOff val="40000"/>
                </a:schemeClr>
              </a:solidFill>
            </a:ln>
          </p:spPr>
          <p:style>
            <a:lnRef idx="2">
              <a:schemeClr val="lt1">
                <a:hueOff val="0"/>
                <a:satOff val="0"/>
                <a:lumOff val="0"/>
                <a:alphaOff val="0"/>
              </a:schemeClr>
            </a:lnRef>
            <a:fillRef idx="1">
              <a:scrgbClr r="0" g="0" b="0"/>
            </a:fillRef>
            <a:effectRef idx="0">
              <a:schemeClr val="accent1">
                <a:shade val="80000"/>
                <a:hueOff val="271263"/>
                <a:satOff val="5175"/>
                <a:lumOff val="22855"/>
                <a:alphaOff val="0"/>
              </a:schemeClr>
            </a:effectRef>
            <a:fontRef idx="minor">
              <a:schemeClr val="lt1"/>
            </a:fontRef>
          </p:style>
          <p:txBody>
            <a:bodyPr spcFirstLastPara="0" vert="horz" wrap="square" lIns="360045" tIns="360045" rIns="360045" bIns="360045"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200525">
                <a:lnSpc>
                  <a:spcPct val="90000"/>
                </a:lnSpc>
                <a:spcAft>
                  <a:spcPct val="35000"/>
                </a:spcAft>
                <a:defRPr/>
              </a:pPr>
              <a:endParaRPr lang="zh-CN" altLang="en-US" sz="9450" b="1">
                <a:solidFill>
                  <a:prstClr val="white"/>
                </a:solidFill>
                <a:latin typeface="Titillium Web" panose="00000500000000000000" pitchFamily="2" charset="0"/>
                <a:ea typeface="等线" panose="02010600030101010101" pitchFamily="2" charset="-122"/>
              </a:endParaRPr>
            </a:p>
          </p:txBody>
        </p:sp>
        <p:sp>
          <p:nvSpPr>
            <p:cNvPr id="7" name="TextBox 6">
              <a:extLst>
                <a:ext uri="{FF2B5EF4-FFF2-40B4-BE49-F238E27FC236}">
                  <a16:creationId xmlns:a16="http://schemas.microsoft.com/office/drawing/2014/main" id="{69887554-DBF6-40AA-1DDA-B2001B77B725}"/>
                </a:ext>
              </a:extLst>
            </p:cNvPr>
            <p:cNvSpPr txBox="1"/>
            <p:nvPr/>
          </p:nvSpPr>
          <p:spPr>
            <a:xfrm>
              <a:off x="4586495" y="1829113"/>
              <a:ext cx="11581563" cy="2513534"/>
            </a:xfrm>
            <a:prstGeom prst="rect">
              <a:avLst/>
            </a:prstGeom>
            <a:noFill/>
          </p:spPr>
          <p:txBody>
            <a:bodyPr wrap="square" rtlCol="0">
              <a:spAutoFit/>
            </a:bodyPr>
            <a:lstStyle/>
            <a:p>
              <a:pPr defTabSz="1371600">
                <a:defRPr/>
              </a:pPr>
              <a:r>
                <a:rPr lang="en-GB" altLang="en-US" sz="2400" b="1"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Background</a:t>
              </a:r>
            </a:p>
            <a:p>
              <a:r>
                <a:rPr lang="en-GB" altLang="en-US"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About UNCCD</a:t>
              </a:r>
            </a:p>
            <a:p>
              <a:r>
                <a:rPr lang="en-GB" altLang="en-US"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Why drought?</a:t>
              </a:r>
            </a:p>
            <a:p>
              <a:pPr defTabSz="1371600">
                <a:defRPr/>
              </a:pPr>
              <a:endParaRPr lang="en-GB" altLang="en-US" sz="2400" b="1" dirty="0">
                <a:solidFill>
                  <a:prstClr val="white"/>
                </a:solidFill>
                <a:latin typeface="Titillium Web" panose="00000500000000000000" pitchFamily="2" charset="0"/>
                <a:ea typeface="SimSun" panose="02010600030101010101" pitchFamily="2" charset="-122"/>
                <a:cs typeface="Times New Roman" panose="02020603050405020304" pitchFamily="18" charset="0"/>
              </a:endParaRPr>
            </a:p>
            <a:p>
              <a:pPr defTabSz="1371600">
                <a:defRPr/>
              </a:pPr>
              <a:endParaRPr lang="en-GB" altLang="en-US" dirty="0">
                <a:solidFill>
                  <a:prstClr val="white"/>
                </a:solidFill>
                <a:latin typeface="Titillium Web" panose="00000500000000000000" pitchFamily="2" charset="0"/>
                <a:ea typeface="SimSun" panose="02010600030101010101" pitchFamily="2" charset="-122"/>
                <a:cs typeface="Times New Roman" panose="02020603050405020304" pitchFamily="18" charset="0"/>
              </a:endParaRPr>
            </a:p>
          </p:txBody>
        </p:sp>
        <p:sp>
          <p:nvSpPr>
            <p:cNvPr id="9" name="TextBox 8">
              <a:extLst>
                <a:ext uri="{FF2B5EF4-FFF2-40B4-BE49-F238E27FC236}">
                  <a16:creationId xmlns:a16="http://schemas.microsoft.com/office/drawing/2014/main" id="{AE7233EE-8C9F-9931-EFFD-2A9ED11392D5}"/>
                </a:ext>
              </a:extLst>
            </p:cNvPr>
            <p:cNvSpPr txBox="1"/>
            <p:nvPr/>
          </p:nvSpPr>
          <p:spPr>
            <a:xfrm>
              <a:off x="2474883" y="4101232"/>
              <a:ext cx="10638029" cy="2373893"/>
            </a:xfrm>
            <a:prstGeom prst="rect">
              <a:avLst/>
            </a:prstGeom>
            <a:noFill/>
          </p:spPr>
          <p:txBody>
            <a:bodyPr wrap="square" rtlCol="0">
              <a:spAutoFit/>
            </a:bodyPr>
            <a:lstStyle/>
            <a:p>
              <a:pPr algn="r" defTabSz="1371600">
                <a:defRPr/>
              </a:pPr>
              <a:r>
                <a:rPr lang="en-GB" altLang="en-US" sz="2400" b="1"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Initiatives</a:t>
              </a:r>
            </a:p>
            <a:p>
              <a:pPr algn="r" defTabSz="1371600">
                <a:defRPr/>
              </a:pPr>
              <a:r>
                <a:rPr lang="en-GB" altLang="en-US"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International Drought Resilience Alliance</a:t>
              </a:r>
            </a:p>
            <a:p>
              <a:pPr algn="r" defTabSz="1371600">
                <a:defRPr/>
              </a:pPr>
              <a:r>
                <a:rPr lang="en-GB" altLang="en-US"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International Drought Resilience Observatory</a:t>
              </a:r>
            </a:p>
            <a:p>
              <a:pPr algn="r" defTabSz="1371600">
                <a:defRPr/>
              </a:pPr>
              <a:r>
                <a:rPr lang="en-GB" altLang="en-US"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Community of Learning and Practice</a:t>
              </a:r>
            </a:p>
            <a:p>
              <a:pPr algn="r" defTabSz="1371600">
                <a:defRPr/>
              </a:pPr>
              <a:r>
                <a:rPr lang="en-GB" altLang="en-US"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 </a:t>
              </a:r>
            </a:p>
          </p:txBody>
        </p:sp>
        <p:sp>
          <p:nvSpPr>
            <p:cNvPr id="10" name="TextBox 9">
              <a:extLst>
                <a:ext uri="{FF2B5EF4-FFF2-40B4-BE49-F238E27FC236}">
                  <a16:creationId xmlns:a16="http://schemas.microsoft.com/office/drawing/2014/main" id="{0C1EF1C4-F98E-863A-7751-B50F2206817C}"/>
                </a:ext>
              </a:extLst>
            </p:cNvPr>
            <p:cNvSpPr txBox="1"/>
            <p:nvPr/>
          </p:nvSpPr>
          <p:spPr>
            <a:xfrm>
              <a:off x="4831056" y="6872518"/>
              <a:ext cx="9652125" cy="1117127"/>
            </a:xfrm>
            <a:prstGeom prst="rect">
              <a:avLst/>
            </a:prstGeom>
            <a:noFill/>
          </p:spPr>
          <p:txBody>
            <a:bodyPr wrap="square" rtlCol="0">
              <a:spAutoFit/>
            </a:bodyPr>
            <a:lstStyle/>
            <a:p>
              <a:pPr defTabSz="1371600">
                <a:defRPr/>
              </a:pPr>
              <a:r>
                <a:rPr lang="en-GB" altLang="en-US" sz="2400" b="1"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The Future is yet to come</a:t>
              </a:r>
            </a:p>
            <a:p>
              <a:pPr defTabSz="1371600">
                <a:defRPr/>
              </a:pPr>
              <a:r>
                <a:rPr lang="en-GB"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Pathways to impact</a:t>
              </a:r>
              <a:endParaRPr lang="en-DE">
                <a:solidFill>
                  <a:prstClr val="white"/>
                </a:solidFill>
                <a:latin typeface="Titillium Web" panose="00000500000000000000" pitchFamily="2" charset="0"/>
              </a:endParaRPr>
            </a:p>
          </p:txBody>
        </p:sp>
        <p:pic>
          <p:nvPicPr>
            <p:cNvPr id="11" name="Picture 10" descr="A picture containing mountain, nature, outdoor, hill&#10;&#10;Description automatically generated">
              <a:extLst>
                <a:ext uri="{FF2B5EF4-FFF2-40B4-BE49-F238E27FC236}">
                  <a16:creationId xmlns:a16="http://schemas.microsoft.com/office/drawing/2014/main" id="{E4120926-774F-8973-7273-728D09058C79}"/>
                </a:ext>
              </a:extLst>
            </p:cNvPr>
            <p:cNvPicPr>
              <a:picLocks noChangeAspect="1"/>
            </p:cNvPicPr>
            <p:nvPr/>
          </p:nvPicPr>
          <p:blipFill rotWithShape="1">
            <a:blip r:embed="rId3">
              <a:extLst>
                <a:ext uri="{28A0092B-C50C-407E-A947-70E740481C1C}">
                  <a14:useLocalDpi xmlns:a14="http://schemas.microsoft.com/office/drawing/2010/main" val="0"/>
                </a:ext>
              </a:extLst>
            </a:blip>
            <a:srcRect l="42453"/>
            <a:stretch/>
          </p:blipFill>
          <p:spPr>
            <a:xfrm>
              <a:off x="2203812" y="1644851"/>
              <a:ext cx="2197044" cy="2109092"/>
            </a:xfrm>
            <a:prstGeom prst="rect">
              <a:avLst/>
            </a:prstGeom>
          </p:spPr>
        </p:pic>
        <p:pic>
          <p:nvPicPr>
            <p:cNvPr id="12" name="Picture 11" descr="A high angle view of a canyon&#10;&#10;Description automatically generated with low confidence">
              <a:extLst>
                <a:ext uri="{FF2B5EF4-FFF2-40B4-BE49-F238E27FC236}">
                  <a16:creationId xmlns:a16="http://schemas.microsoft.com/office/drawing/2014/main" id="{A48E5D99-CCFC-C149-6FD7-789B5EFF87E6}"/>
                </a:ext>
              </a:extLst>
            </p:cNvPr>
            <p:cNvPicPr>
              <a:picLocks noChangeAspect="1"/>
            </p:cNvPicPr>
            <p:nvPr/>
          </p:nvPicPr>
          <p:blipFill rotWithShape="1">
            <a:blip r:embed="rId4">
              <a:extLst>
                <a:ext uri="{28A0092B-C50C-407E-A947-70E740481C1C}">
                  <a14:useLocalDpi xmlns:a14="http://schemas.microsoft.com/office/drawing/2010/main" val="0"/>
                </a:ext>
              </a:extLst>
            </a:blip>
            <a:srcRect t="6080" r="43349" b="10052"/>
            <a:stretch/>
          </p:blipFill>
          <p:spPr>
            <a:xfrm>
              <a:off x="13741499" y="4034182"/>
              <a:ext cx="2297892" cy="2126153"/>
            </a:xfrm>
            <a:prstGeom prst="rect">
              <a:avLst/>
            </a:prstGeom>
          </p:spPr>
        </p:pic>
        <p:pic>
          <p:nvPicPr>
            <p:cNvPr id="13" name="Picture 12" descr="A picture containing sky, mountain, outdoor, nature&#10;&#10;Description automatically generated">
              <a:extLst>
                <a:ext uri="{FF2B5EF4-FFF2-40B4-BE49-F238E27FC236}">
                  <a16:creationId xmlns:a16="http://schemas.microsoft.com/office/drawing/2014/main" id="{BF350B10-9826-1386-ABC2-B9BBD7FC0224}"/>
                </a:ext>
              </a:extLst>
            </p:cNvPr>
            <p:cNvPicPr>
              <a:picLocks noChangeAspect="1"/>
            </p:cNvPicPr>
            <p:nvPr/>
          </p:nvPicPr>
          <p:blipFill rotWithShape="1">
            <a:blip r:embed="rId5">
              <a:extLst>
                <a:ext uri="{28A0092B-C50C-407E-A947-70E740481C1C}">
                  <a14:useLocalDpi xmlns:a14="http://schemas.microsoft.com/office/drawing/2010/main" val="0"/>
                </a:ext>
              </a:extLst>
            </a:blip>
            <a:srcRect l="47470" t="6090"/>
            <a:stretch/>
          </p:blipFill>
          <p:spPr>
            <a:xfrm>
              <a:off x="2203812" y="6530792"/>
              <a:ext cx="2197044" cy="2111096"/>
            </a:xfrm>
            <a:prstGeom prst="rect">
              <a:avLst/>
            </a:prstGeom>
          </p:spPr>
        </p:pic>
        <p:sp>
          <p:nvSpPr>
            <p:cNvPr id="14" name="TextBox 13">
              <a:extLst>
                <a:ext uri="{FF2B5EF4-FFF2-40B4-BE49-F238E27FC236}">
                  <a16:creationId xmlns:a16="http://schemas.microsoft.com/office/drawing/2014/main" id="{FB05BB62-9399-9377-AF9E-CDB60112D73D}"/>
                </a:ext>
              </a:extLst>
            </p:cNvPr>
            <p:cNvSpPr txBox="1"/>
            <p:nvPr/>
          </p:nvSpPr>
          <p:spPr>
            <a:xfrm>
              <a:off x="2295791" y="2118601"/>
              <a:ext cx="2013087" cy="2001518"/>
            </a:xfrm>
            <a:prstGeom prst="rect">
              <a:avLst/>
            </a:prstGeom>
            <a:noFill/>
          </p:spPr>
          <p:txBody>
            <a:bodyPr wrap="square" rtlCol="0">
              <a:spAutoFit/>
            </a:bodyPr>
            <a:lstStyle/>
            <a:p>
              <a:pPr algn="ctr" defTabSz="1371600">
                <a:defRPr/>
              </a:pPr>
              <a:r>
                <a:rPr lang="en-GB" altLang="en-US" sz="4800" b="1"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I</a:t>
              </a:r>
            </a:p>
            <a:p>
              <a:pPr algn="ctr" defTabSz="1371600">
                <a:defRPr/>
              </a:pPr>
              <a:endParaRPr lang="en-GB" altLang="en-US" sz="3200" b="1" dirty="0">
                <a:solidFill>
                  <a:prstClr val="white"/>
                </a:solidFill>
                <a:latin typeface="Titillium Web" panose="00000500000000000000" pitchFamily="2" charset="0"/>
                <a:ea typeface="SimSun" panose="02010600030101010101"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1AB2BFAB-7629-5E43-5E02-7CEF7A831F3E}"/>
                </a:ext>
              </a:extLst>
            </p:cNvPr>
            <p:cNvSpPr txBox="1"/>
            <p:nvPr/>
          </p:nvSpPr>
          <p:spPr>
            <a:xfrm>
              <a:off x="13883901" y="4587040"/>
              <a:ext cx="2013087" cy="2001518"/>
            </a:xfrm>
            <a:prstGeom prst="rect">
              <a:avLst/>
            </a:prstGeom>
            <a:noFill/>
          </p:spPr>
          <p:txBody>
            <a:bodyPr wrap="square" rtlCol="0">
              <a:spAutoFit/>
            </a:bodyPr>
            <a:lstStyle/>
            <a:p>
              <a:pPr algn="ctr" defTabSz="1371600">
                <a:defRPr/>
              </a:pPr>
              <a:r>
                <a:rPr lang="en-GB" altLang="en-US" sz="4800" b="1"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II</a:t>
              </a:r>
            </a:p>
            <a:p>
              <a:pPr algn="ctr" defTabSz="1371600">
                <a:defRPr/>
              </a:pPr>
              <a:endParaRPr lang="en-GB" altLang="en-US" sz="3200" b="1" dirty="0">
                <a:solidFill>
                  <a:prstClr val="white"/>
                </a:solidFill>
                <a:latin typeface="Titillium Web" panose="00000500000000000000" pitchFamily="2" charset="0"/>
                <a:ea typeface="SimSun" panose="02010600030101010101" pitchFamily="2" charset="-122"/>
                <a:cs typeface="Times New Roman" panose="02020603050405020304" pitchFamily="18" charset="0"/>
              </a:endParaRPr>
            </a:p>
          </p:txBody>
        </p:sp>
        <p:sp>
          <p:nvSpPr>
            <p:cNvPr id="16" name="TextBox 15">
              <a:extLst>
                <a:ext uri="{FF2B5EF4-FFF2-40B4-BE49-F238E27FC236}">
                  <a16:creationId xmlns:a16="http://schemas.microsoft.com/office/drawing/2014/main" id="{BC26F12C-2AD6-4251-D610-86C3821F7469}"/>
                </a:ext>
              </a:extLst>
            </p:cNvPr>
            <p:cNvSpPr txBox="1"/>
            <p:nvPr/>
          </p:nvSpPr>
          <p:spPr>
            <a:xfrm>
              <a:off x="2295791" y="7019530"/>
              <a:ext cx="2013087" cy="2001518"/>
            </a:xfrm>
            <a:prstGeom prst="rect">
              <a:avLst/>
            </a:prstGeom>
            <a:noFill/>
          </p:spPr>
          <p:txBody>
            <a:bodyPr wrap="square" rtlCol="0">
              <a:spAutoFit/>
            </a:bodyPr>
            <a:lstStyle/>
            <a:p>
              <a:pPr algn="ctr" defTabSz="1371600">
                <a:defRPr/>
              </a:pPr>
              <a:r>
                <a:rPr lang="en-GB" altLang="en-US" sz="4800" b="1"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III</a:t>
              </a:r>
            </a:p>
            <a:p>
              <a:pPr algn="ctr" defTabSz="1371600">
                <a:defRPr/>
              </a:pPr>
              <a:endParaRPr lang="en-GB" altLang="en-US" sz="3200" b="1" dirty="0">
                <a:solidFill>
                  <a:prstClr val="white"/>
                </a:solidFill>
                <a:latin typeface="Titillium Web" panose="00000500000000000000" pitchFamily="2" charset="0"/>
                <a:ea typeface="SimSun"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4038384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B1578F-51B2-248E-8698-E722085AE93F}"/>
            </a:ext>
          </a:extLst>
        </p:cNvPr>
        <p:cNvGrpSpPr/>
        <p:nvPr/>
      </p:nvGrpSpPr>
      <p:grpSpPr>
        <a:xfrm>
          <a:off x="0" y="0"/>
          <a:ext cx="0" cy="0"/>
          <a:chOff x="0" y="0"/>
          <a:chExt cx="0" cy="0"/>
        </a:xfrm>
      </p:grpSpPr>
      <p:pic>
        <p:nvPicPr>
          <p:cNvPr id="3" name="Picture 2" descr="A white background with a red border">
            <a:extLst>
              <a:ext uri="{FF2B5EF4-FFF2-40B4-BE49-F238E27FC236}">
                <a16:creationId xmlns:a16="http://schemas.microsoft.com/office/drawing/2014/main" id="{E87E55D9-3473-E2B8-4B80-E28911BE31C6}"/>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sp>
        <p:nvSpPr>
          <p:cNvPr id="2" name="Title 1">
            <a:extLst>
              <a:ext uri="{FF2B5EF4-FFF2-40B4-BE49-F238E27FC236}">
                <a16:creationId xmlns:a16="http://schemas.microsoft.com/office/drawing/2014/main" id="{186EC064-1791-3275-C4C3-B67CA90752DC}"/>
              </a:ext>
            </a:extLst>
          </p:cNvPr>
          <p:cNvSpPr>
            <a:spLocks noGrp="1"/>
          </p:cNvSpPr>
          <p:nvPr>
            <p:ph type="title"/>
          </p:nvPr>
        </p:nvSpPr>
        <p:spPr>
          <a:xfrm>
            <a:off x="3886200" y="342900"/>
            <a:ext cx="10515600" cy="649980"/>
          </a:xfrm>
        </p:spPr>
        <p:txBody>
          <a:bodyPr>
            <a:normAutofit/>
          </a:bodyPr>
          <a:lstStyle/>
          <a:p>
            <a:pPr algn="ctr"/>
            <a:r>
              <a:rPr lang="en-US" sz="3600" b="1" u="sng" dirty="0">
                <a:solidFill>
                  <a:srgbClr val="224F4C"/>
                </a:solidFill>
                <a:latin typeface="Roboto" panose="02000000000000000000" pitchFamily="2" charset="0"/>
              </a:rPr>
              <a:t>Strengthening Science</a:t>
            </a:r>
            <a:r>
              <a:rPr lang="en-US" sz="3600" u="sng" dirty="0">
                <a:latin typeface="Roboto" panose="02000000000000000000" pitchFamily="2" charset="0"/>
              </a:rPr>
              <a:t>​</a:t>
            </a:r>
            <a:endParaRPr lang="en-US" sz="3600" u="sng" dirty="0"/>
          </a:p>
        </p:txBody>
      </p:sp>
      <p:sp>
        <p:nvSpPr>
          <p:cNvPr id="4" name="Content Placeholder 2">
            <a:extLst>
              <a:ext uri="{FF2B5EF4-FFF2-40B4-BE49-F238E27FC236}">
                <a16:creationId xmlns:a16="http://schemas.microsoft.com/office/drawing/2014/main" id="{33AACB0F-5C70-322B-32DC-9F83D6821CC5}"/>
              </a:ext>
            </a:extLst>
          </p:cNvPr>
          <p:cNvSpPr>
            <a:spLocks noGrp="1"/>
          </p:cNvSpPr>
          <p:nvPr>
            <p:ph idx="1"/>
          </p:nvPr>
        </p:nvSpPr>
        <p:spPr>
          <a:xfrm>
            <a:off x="3352800" y="1333857"/>
            <a:ext cx="9372600" cy="1196975"/>
          </a:xfrm>
        </p:spPr>
        <p:txBody>
          <a:bodyPr>
            <a:noAutofit/>
          </a:bodyPr>
          <a:lstStyle/>
          <a:p>
            <a:pPr algn="l" rtl="0" fontAlgn="base">
              <a:lnSpc>
                <a:spcPct val="150000"/>
              </a:lnSpc>
              <a:buFont typeface="Arial" panose="020B0604020202020204" pitchFamily="34" charset="0"/>
              <a:buChar char="•"/>
            </a:pPr>
            <a:r>
              <a:rPr lang="en-US" sz="2000" dirty="0">
                <a:solidFill>
                  <a:srgbClr val="224F4C"/>
                </a:solidFill>
                <a:latin typeface="Roboto" panose="02000000000000000000" pitchFamily="2" charset="0"/>
              </a:rPr>
              <a:t>Decision on the </a:t>
            </a:r>
            <a:r>
              <a:rPr lang="en-US" sz="2000" b="1" dirty="0">
                <a:solidFill>
                  <a:srgbClr val="224F4C"/>
                </a:solidFill>
                <a:latin typeface="Roboto" panose="02000000000000000000" pitchFamily="2" charset="0"/>
              </a:rPr>
              <a:t>Future Science Policy Interface</a:t>
            </a:r>
            <a:r>
              <a:rPr lang="en-US" sz="2000" dirty="0">
                <a:solidFill>
                  <a:srgbClr val="000000"/>
                </a:solidFill>
                <a:latin typeface="Roboto" panose="02000000000000000000" pitchFamily="2" charset="0"/>
              </a:rPr>
              <a:t>​</a:t>
            </a:r>
            <a:endParaRPr lang="en-US" sz="2000" dirty="0">
              <a:solidFill>
                <a:srgbClr val="000000"/>
              </a:solidFill>
            </a:endParaRPr>
          </a:p>
          <a:p>
            <a:pPr algn="l" rtl="0" fontAlgn="base">
              <a:lnSpc>
                <a:spcPct val="150000"/>
              </a:lnSpc>
              <a:buFont typeface="Arial" panose="020B0604020202020204" pitchFamily="34" charset="0"/>
              <a:buChar char="•"/>
            </a:pPr>
            <a:r>
              <a:rPr lang="en-US" sz="2000" dirty="0">
                <a:solidFill>
                  <a:srgbClr val="224F4C"/>
                </a:solidFill>
                <a:latin typeface="Roboto" panose="02000000000000000000" pitchFamily="2" charset="0"/>
              </a:rPr>
              <a:t>Launch of the </a:t>
            </a:r>
            <a:r>
              <a:rPr lang="en-US" sz="2000" b="1" dirty="0">
                <a:solidFill>
                  <a:srgbClr val="224F4C"/>
                </a:solidFill>
                <a:latin typeface="Roboto" panose="02000000000000000000" pitchFamily="2" charset="0"/>
              </a:rPr>
              <a:t>International Drought Resilience Observatory </a:t>
            </a:r>
            <a:r>
              <a:rPr lang="en-US" sz="2000" dirty="0">
                <a:solidFill>
                  <a:srgbClr val="224F4C"/>
                </a:solidFill>
                <a:latin typeface="Roboto" panose="02000000000000000000" pitchFamily="2" charset="0"/>
              </a:rPr>
              <a:t>(IDRO)</a:t>
            </a:r>
            <a:r>
              <a:rPr lang="en-US" sz="2000" dirty="0">
                <a:solidFill>
                  <a:srgbClr val="000000"/>
                </a:solidFill>
                <a:latin typeface="Roboto" panose="02000000000000000000" pitchFamily="2" charset="0"/>
              </a:rPr>
              <a:t>​</a:t>
            </a:r>
            <a:endParaRPr lang="en-US" sz="2000" dirty="0">
              <a:solidFill>
                <a:srgbClr val="000000"/>
              </a:solidFill>
            </a:endParaRPr>
          </a:p>
          <a:p>
            <a:pPr algn="l" rtl="0" fontAlgn="base">
              <a:lnSpc>
                <a:spcPct val="150000"/>
              </a:lnSpc>
              <a:buFont typeface="Arial" panose="020B0604020202020204" pitchFamily="34" charset="0"/>
              <a:buChar char="•"/>
            </a:pPr>
            <a:r>
              <a:rPr lang="en-US" sz="2000" dirty="0">
                <a:solidFill>
                  <a:srgbClr val="224F4C"/>
                </a:solidFill>
                <a:latin typeface="Roboto" panose="02000000000000000000" pitchFamily="2" charset="0"/>
              </a:rPr>
              <a:t>Evidence-Based Decision-Making</a:t>
            </a:r>
            <a:r>
              <a:rPr lang="en-US" sz="2000" dirty="0">
                <a:solidFill>
                  <a:srgbClr val="000000"/>
                </a:solidFill>
                <a:latin typeface="Roboto" panose="02000000000000000000" pitchFamily="2" charset="0"/>
              </a:rPr>
              <a:t>​</a:t>
            </a:r>
            <a:endParaRPr lang="en-US" sz="2000" dirty="0">
              <a:solidFill>
                <a:srgbClr val="000000"/>
              </a:solidFill>
            </a:endParaRPr>
          </a:p>
          <a:p>
            <a:pPr algn="l" rtl="0" fontAlgn="base">
              <a:lnSpc>
                <a:spcPct val="150000"/>
              </a:lnSpc>
              <a:buFont typeface="Arial" panose="020B0604020202020204" pitchFamily="34" charset="0"/>
              <a:buChar char="•"/>
            </a:pPr>
            <a:r>
              <a:rPr lang="en-US" sz="2000" dirty="0">
                <a:solidFill>
                  <a:srgbClr val="224F4C"/>
                </a:solidFill>
                <a:latin typeface="Roboto" panose="02000000000000000000" pitchFamily="2" charset="0"/>
              </a:rPr>
              <a:t>Reports released:</a:t>
            </a:r>
            <a:r>
              <a:rPr lang="en-US" sz="2000" dirty="0">
                <a:solidFill>
                  <a:srgbClr val="000000"/>
                </a:solidFill>
                <a:latin typeface="Roboto" panose="02000000000000000000" pitchFamily="2" charset="0"/>
              </a:rPr>
              <a:t> </a:t>
            </a:r>
            <a:endParaRPr lang="en-US" sz="2000" dirty="0">
              <a:solidFill>
                <a:srgbClr val="000000"/>
              </a:solidFill>
            </a:endParaRPr>
          </a:p>
          <a:p>
            <a:endParaRPr lang="en-US" sz="2000" dirty="0"/>
          </a:p>
        </p:txBody>
      </p:sp>
      <p:pic>
        <p:nvPicPr>
          <p:cNvPr id="5" name="Picture 4" descr="A group of brochures&#10;&#10;AI-generated content may be incorrect.">
            <a:extLst>
              <a:ext uri="{FF2B5EF4-FFF2-40B4-BE49-F238E27FC236}">
                <a16:creationId xmlns:a16="http://schemas.microsoft.com/office/drawing/2014/main" id="{147FF644-03B5-66F1-146C-B80D35B79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3848100"/>
            <a:ext cx="13639800" cy="3257861"/>
          </a:xfrm>
          <a:prstGeom prst="rect">
            <a:avLst/>
          </a:prstGeom>
        </p:spPr>
      </p:pic>
      <p:sp>
        <p:nvSpPr>
          <p:cNvPr id="6" name="TextBox 5">
            <a:extLst>
              <a:ext uri="{FF2B5EF4-FFF2-40B4-BE49-F238E27FC236}">
                <a16:creationId xmlns:a16="http://schemas.microsoft.com/office/drawing/2014/main" id="{71BC9262-1A25-7913-3A29-9405A0D9269E}"/>
              </a:ext>
            </a:extLst>
          </p:cNvPr>
          <p:cNvSpPr txBox="1"/>
          <p:nvPr/>
        </p:nvSpPr>
        <p:spPr>
          <a:xfrm>
            <a:off x="2895600" y="7105961"/>
            <a:ext cx="1524000" cy="523220"/>
          </a:xfrm>
          <a:prstGeom prst="rect">
            <a:avLst/>
          </a:prstGeom>
          <a:noFill/>
        </p:spPr>
        <p:txBody>
          <a:bodyPr wrap="square">
            <a:spAutoFit/>
          </a:bodyPr>
          <a:lstStyle/>
          <a:p>
            <a:r>
              <a:rPr lang="en-US" sz="1400" dirty="0">
                <a:solidFill>
                  <a:srgbClr val="224F4C"/>
                </a:solidFill>
                <a:latin typeface="Roboto" panose="02000000000000000000" pitchFamily="2" charset="0"/>
              </a:rPr>
              <a:t>World Drought Atlas</a:t>
            </a:r>
            <a:r>
              <a:rPr lang="en-US" sz="1400" dirty="0">
                <a:latin typeface="Roboto" panose="02000000000000000000" pitchFamily="2" charset="0"/>
              </a:rPr>
              <a:t>​</a:t>
            </a:r>
            <a:endParaRPr lang="en-US" sz="1400" dirty="0"/>
          </a:p>
        </p:txBody>
      </p:sp>
      <p:sp>
        <p:nvSpPr>
          <p:cNvPr id="7" name="TextBox 6">
            <a:extLst>
              <a:ext uri="{FF2B5EF4-FFF2-40B4-BE49-F238E27FC236}">
                <a16:creationId xmlns:a16="http://schemas.microsoft.com/office/drawing/2014/main" id="{E23BA73E-0499-AB16-31A9-DB32E2EEB257}"/>
              </a:ext>
            </a:extLst>
          </p:cNvPr>
          <p:cNvSpPr txBox="1"/>
          <p:nvPr/>
        </p:nvSpPr>
        <p:spPr>
          <a:xfrm>
            <a:off x="5638780" y="7105961"/>
            <a:ext cx="1676400" cy="523220"/>
          </a:xfrm>
          <a:prstGeom prst="rect">
            <a:avLst/>
          </a:prstGeom>
          <a:noFill/>
        </p:spPr>
        <p:txBody>
          <a:bodyPr wrap="square">
            <a:spAutoFit/>
          </a:bodyPr>
          <a:lstStyle/>
          <a:p>
            <a:r>
              <a:rPr lang="en-US" sz="1400" dirty="0">
                <a:solidFill>
                  <a:srgbClr val="224F4C"/>
                </a:solidFill>
                <a:latin typeface="Roboto" panose="02000000000000000000" pitchFamily="2" charset="0"/>
              </a:rPr>
              <a:t>Economics of Drought</a:t>
            </a:r>
            <a:r>
              <a:rPr lang="en-US" sz="1400" dirty="0">
                <a:solidFill>
                  <a:srgbClr val="000000"/>
                </a:solidFill>
                <a:latin typeface="Roboto" panose="02000000000000000000" pitchFamily="2" charset="0"/>
              </a:rPr>
              <a:t> </a:t>
            </a:r>
            <a:r>
              <a:rPr lang="en-US" sz="1400" dirty="0">
                <a:latin typeface="Roboto" panose="02000000000000000000" pitchFamily="2" charset="0"/>
              </a:rPr>
              <a:t>​</a:t>
            </a:r>
            <a:endParaRPr lang="en-US" sz="1400" dirty="0"/>
          </a:p>
        </p:txBody>
      </p:sp>
      <p:sp>
        <p:nvSpPr>
          <p:cNvPr id="8" name="TextBox 7">
            <a:extLst>
              <a:ext uri="{FF2B5EF4-FFF2-40B4-BE49-F238E27FC236}">
                <a16:creationId xmlns:a16="http://schemas.microsoft.com/office/drawing/2014/main" id="{AD328FD3-FE5B-D406-EED8-0D6E3F12E3B0}"/>
              </a:ext>
            </a:extLst>
          </p:cNvPr>
          <p:cNvSpPr txBox="1"/>
          <p:nvPr/>
        </p:nvSpPr>
        <p:spPr>
          <a:xfrm>
            <a:off x="7296800" y="7105961"/>
            <a:ext cx="3039933" cy="856388"/>
          </a:xfrm>
          <a:prstGeom prst="rect">
            <a:avLst/>
          </a:prstGeom>
          <a:noFill/>
        </p:spPr>
        <p:txBody>
          <a:bodyPr wrap="square">
            <a:spAutoFit/>
          </a:bodyPr>
          <a:lstStyle/>
          <a:p>
            <a:pPr algn="ctr" rtl="0" fontAlgn="base"/>
            <a:r>
              <a:rPr lang="en-US" sz="1400" dirty="0">
                <a:solidFill>
                  <a:srgbClr val="224F4C"/>
                </a:solidFill>
                <a:latin typeface="Roboto" panose="02000000000000000000" pitchFamily="2" charset="0"/>
              </a:rPr>
              <a:t>Stepping back from the precipice: Transforming land management to stay within planetary boundaries</a:t>
            </a:r>
            <a:r>
              <a:rPr lang="en-US" sz="1400" dirty="0">
                <a:solidFill>
                  <a:srgbClr val="000000"/>
                </a:solidFill>
                <a:latin typeface="Roboto" panose="02000000000000000000" pitchFamily="2" charset="0"/>
              </a:rPr>
              <a:t> ​</a:t>
            </a:r>
            <a:endParaRPr lang="en-US" sz="1400" dirty="0">
              <a:solidFill>
                <a:srgbClr val="000000"/>
              </a:solidFill>
              <a:latin typeface="Segoe UI" panose="020B0502040204020203" pitchFamily="34" charset="0"/>
            </a:endParaRPr>
          </a:p>
          <a:p>
            <a:pPr algn="ctr" fontAlgn="base">
              <a:lnSpc>
                <a:spcPts val="750"/>
              </a:lnSpc>
            </a:pPr>
            <a:r>
              <a:rPr lang="en-US" sz="1400" dirty="0">
                <a:solidFill>
                  <a:srgbClr val="000000"/>
                </a:solidFill>
                <a:latin typeface="Aptos" panose="020B0004020202020204" pitchFamily="34" charset="0"/>
              </a:rPr>
              <a:t>​</a:t>
            </a:r>
            <a:endParaRPr lang="en-US" sz="1400" dirty="0">
              <a:solidFill>
                <a:srgbClr val="000000"/>
              </a:solidFill>
              <a:latin typeface="Segoe UI" panose="020B0502040204020203" pitchFamily="34" charset="0"/>
            </a:endParaRPr>
          </a:p>
        </p:txBody>
      </p:sp>
      <p:sp>
        <p:nvSpPr>
          <p:cNvPr id="9" name="TextBox 8">
            <a:extLst>
              <a:ext uri="{FF2B5EF4-FFF2-40B4-BE49-F238E27FC236}">
                <a16:creationId xmlns:a16="http://schemas.microsoft.com/office/drawing/2014/main" id="{50EB9045-AFD3-CCB8-1FDC-B79B70D1C946}"/>
              </a:ext>
            </a:extLst>
          </p:cNvPr>
          <p:cNvSpPr txBox="1"/>
          <p:nvPr/>
        </p:nvSpPr>
        <p:spPr>
          <a:xfrm>
            <a:off x="10257698" y="7105961"/>
            <a:ext cx="2917364" cy="954107"/>
          </a:xfrm>
          <a:prstGeom prst="rect">
            <a:avLst/>
          </a:prstGeom>
          <a:noFill/>
        </p:spPr>
        <p:txBody>
          <a:bodyPr wrap="square">
            <a:spAutoFit/>
          </a:bodyPr>
          <a:lstStyle/>
          <a:p>
            <a:pPr algn="ctr" rtl="0" fontAlgn="base"/>
            <a:r>
              <a:rPr lang="en-US" sz="1400" dirty="0">
                <a:solidFill>
                  <a:srgbClr val="224F4C"/>
                </a:solidFill>
                <a:latin typeface="Roboto" panose="02000000000000000000" pitchFamily="2" charset="0"/>
              </a:rPr>
              <a:t>The global threat of drying lands: Regional and global aridity trends and future projections</a:t>
            </a:r>
            <a:r>
              <a:rPr lang="en-US" sz="1400" dirty="0">
                <a:solidFill>
                  <a:srgbClr val="000000"/>
                </a:solidFill>
                <a:latin typeface="Roboto" panose="02000000000000000000" pitchFamily="2" charset="0"/>
              </a:rPr>
              <a:t> ​</a:t>
            </a:r>
            <a:endParaRPr lang="en-US" sz="1400" dirty="0">
              <a:solidFill>
                <a:srgbClr val="000000"/>
              </a:solidFill>
              <a:latin typeface="Segoe UI" panose="020B0502040204020203" pitchFamily="34" charset="0"/>
            </a:endParaRPr>
          </a:p>
          <a:p>
            <a:pPr algn="ctr" rtl="0" fontAlgn="base"/>
            <a:r>
              <a:rPr lang="en-US" sz="1400" dirty="0">
                <a:solidFill>
                  <a:srgbClr val="000000"/>
                </a:solidFill>
                <a:latin typeface="Roboto" panose="02000000000000000000" pitchFamily="2" charset="0"/>
              </a:rPr>
              <a:t>​</a:t>
            </a:r>
            <a:endParaRPr lang="en-US" sz="1400" dirty="0">
              <a:solidFill>
                <a:srgbClr val="000000"/>
              </a:solidFill>
              <a:latin typeface="Segoe UI" panose="020B0502040204020203" pitchFamily="34" charset="0"/>
            </a:endParaRPr>
          </a:p>
        </p:txBody>
      </p:sp>
      <p:sp>
        <p:nvSpPr>
          <p:cNvPr id="10" name="TextBox 9">
            <a:extLst>
              <a:ext uri="{FF2B5EF4-FFF2-40B4-BE49-F238E27FC236}">
                <a16:creationId xmlns:a16="http://schemas.microsoft.com/office/drawing/2014/main" id="{10411637-B3FE-D631-CB57-EC71CFCED8DF}"/>
              </a:ext>
            </a:extLst>
          </p:cNvPr>
          <p:cNvSpPr txBox="1"/>
          <p:nvPr/>
        </p:nvSpPr>
        <p:spPr>
          <a:xfrm>
            <a:off x="13301045" y="7105961"/>
            <a:ext cx="2201510" cy="738664"/>
          </a:xfrm>
          <a:prstGeom prst="rect">
            <a:avLst/>
          </a:prstGeom>
          <a:noFill/>
        </p:spPr>
        <p:txBody>
          <a:bodyPr wrap="square">
            <a:spAutoFit/>
          </a:bodyPr>
          <a:lstStyle/>
          <a:p>
            <a:r>
              <a:rPr lang="en-US" sz="1400" dirty="0">
                <a:solidFill>
                  <a:srgbClr val="224F4C"/>
                </a:solidFill>
                <a:latin typeface="Roboto" panose="02000000000000000000" pitchFamily="2" charset="0"/>
              </a:rPr>
              <a:t>Investing in Land's Future: Financial needs assessment for UNCCD</a:t>
            </a:r>
            <a:r>
              <a:rPr lang="en-US" sz="1400" dirty="0">
                <a:solidFill>
                  <a:srgbClr val="000000"/>
                </a:solidFill>
                <a:latin typeface="Roboto" panose="02000000000000000000" pitchFamily="2" charset="0"/>
              </a:rPr>
              <a:t> </a:t>
            </a:r>
            <a:r>
              <a:rPr lang="en-US" sz="1400" dirty="0">
                <a:latin typeface="Roboto" panose="02000000000000000000" pitchFamily="2" charset="0"/>
              </a:rPr>
              <a:t>​</a:t>
            </a:r>
            <a:endParaRPr lang="en-US" sz="1400" dirty="0"/>
          </a:p>
        </p:txBody>
      </p:sp>
    </p:spTree>
    <p:extLst>
      <p:ext uri="{BB962C8B-B14F-4D97-AF65-F5344CB8AC3E}">
        <p14:creationId xmlns:p14="http://schemas.microsoft.com/office/powerpoint/2010/main" val="2152063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E5ECA2-1973-3FE7-1BB4-BD27CBE72DE1}"/>
            </a:ext>
          </a:extLst>
        </p:cNvPr>
        <p:cNvGrpSpPr/>
        <p:nvPr/>
      </p:nvGrpSpPr>
      <p:grpSpPr>
        <a:xfrm>
          <a:off x="0" y="0"/>
          <a:ext cx="0" cy="0"/>
          <a:chOff x="0" y="0"/>
          <a:chExt cx="0" cy="0"/>
        </a:xfrm>
      </p:grpSpPr>
      <p:pic>
        <p:nvPicPr>
          <p:cNvPr id="3" name="Picture 2" descr="A white background with a red border">
            <a:extLst>
              <a:ext uri="{FF2B5EF4-FFF2-40B4-BE49-F238E27FC236}">
                <a16:creationId xmlns:a16="http://schemas.microsoft.com/office/drawing/2014/main" id="{7A8C779C-AAE8-4D9B-2079-29D265E93C8A}"/>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sp>
        <p:nvSpPr>
          <p:cNvPr id="2" name="Title 1">
            <a:extLst>
              <a:ext uri="{FF2B5EF4-FFF2-40B4-BE49-F238E27FC236}">
                <a16:creationId xmlns:a16="http://schemas.microsoft.com/office/drawing/2014/main" id="{4EAB6E53-5324-26A1-77E2-5E0D538073B4}"/>
              </a:ext>
            </a:extLst>
          </p:cNvPr>
          <p:cNvSpPr>
            <a:spLocks noGrp="1"/>
          </p:cNvSpPr>
          <p:nvPr>
            <p:ph type="title"/>
          </p:nvPr>
        </p:nvSpPr>
        <p:spPr>
          <a:xfrm>
            <a:off x="5880100" y="278556"/>
            <a:ext cx="6527800" cy="551484"/>
          </a:xfrm>
        </p:spPr>
        <p:txBody>
          <a:bodyPr>
            <a:noAutofit/>
          </a:bodyPr>
          <a:lstStyle/>
          <a:p>
            <a:pPr algn="ctr" fontAlgn="base">
              <a:lnSpc>
                <a:spcPct val="150000"/>
              </a:lnSpc>
              <a:spcBef>
                <a:spcPts val="667"/>
              </a:spcBef>
            </a:pPr>
            <a:r>
              <a:rPr lang="en-US" sz="3600" b="1" u="sng" dirty="0">
                <a:solidFill>
                  <a:srgbClr val="224F4C"/>
                </a:solidFill>
                <a:latin typeface="Roboto" panose="02000000000000000000" pitchFamily="2" charset="0"/>
              </a:rPr>
              <a:t>Engaging the Private Sector </a:t>
            </a:r>
          </a:p>
        </p:txBody>
      </p:sp>
      <p:sp>
        <p:nvSpPr>
          <p:cNvPr id="4" name="Content Placeholder 2">
            <a:extLst>
              <a:ext uri="{FF2B5EF4-FFF2-40B4-BE49-F238E27FC236}">
                <a16:creationId xmlns:a16="http://schemas.microsoft.com/office/drawing/2014/main" id="{ACC4E3DF-84F9-F7DB-FC54-6A6A26011CBD}"/>
              </a:ext>
            </a:extLst>
          </p:cNvPr>
          <p:cNvSpPr>
            <a:spLocks noGrp="1"/>
          </p:cNvSpPr>
          <p:nvPr>
            <p:ph idx="1"/>
          </p:nvPr>
        </p:nvSpPr>
        <p:spPr>
          <a:xfrm>
            <a:off x="942415" y="1911723"/>
            <a:ext cx="6675994" cy="5486400"/>
          </a:xfrm>
        </p:spPr>
        <p:txBody>
          <a:bodyPr>
            <a:noAutofit/>
          </a:bodyPr>
          <a:lstStyle/>
          <a:p>
            <a:pPr algn="l" rtl="0" fontAlgn="base">
              <a:lnSpc>
                <a:spcPct val="150000"/>
              </a:lnSpc>
              <a:buFont typeface="Arial" panose="020B0604020202020204" pitchFamily="34" charset="0"/>
              <a:buChar char="•"/>
            </a:pPr>
            <a:r>
              <a:rPr lang="en-US" sz="2000" b="1" dirty="0">
                <a:solidFill>
                  <a:srgbClr val="224F4C"/>
                </a:solidFill>
                <a:latin typeface="Roboto" panose="02000000000000000000" pitchFamily="2" charset="0"/>
              </a:rPr>
              <a:t>Business4Land</a:t>
            </a:r>
            <a:r>
              <a:rPr lang="en-US" sz="2000" dirty="0">
                <a:solidFill>
                  <a:srgbClr val="224F4C"/>
                </a:solidFill>
                <a:latin typeface="Roboto" panose="02000000000000000000" pitchFamily="2" charset="0"/>
              </a:rPr>
              <a:t> Initiative launched to increase private sector investment in land restoration and resilience</a:t>
            </a:r>
            <a:r>
              <a:rPr lang="en-US" sz="2000" dirty="0">
                <a:solidFill>
                  <a:srgbClr val="000000"/>
                </a:solidFill>
                <a:latin typeface="Roboto" panose="02000000000000000000" pitchFamily="2" charset="0"/>
              </a:rPr>
              <a:t>​</a:t>
            </a:r>
            <a:endParaRPr lang="en-US" sz="2000" dirty="0">
              <a:solidFill>
                <a:srgbClr val="000000"/>
              </a:solidFill>
            </a:endParaRPr>
          </a:p>
          <a:p>
            <a:pPr algn="l" rtl="0" fontAlgn="base">
              <a:lnSpc>
                <a:spcPct val="150000"/>
              </a:lnSpc>
              <a:buFont typeface="Arial" panose="020B0604020202020204" pitchFamily="34" charset="0"/>
              <a:buChar char="•"/>
            </a:pPr>
            <a:r>
              <a:rPr lang="en-US" sz="2000" b="1" dirty="0">
                <a:solidFill>
                  <a:srgbClr val="224F4C"/>
                </a:solidFill>
                <a:latin typeface="Roboto" panose="02000000000000000000" pitchFamily="2" charset="0"/>
              </a:rPr>
              <a:t>Largest private sector participation </a:t>
            </a:r>
            <a:r>
              <a:rPr lang="en-US" sz="2000" dirty="0">
                <a:solidFill>
                  <a:srgbClr val="224F4C"/>
                </a:solidFill>
                <a:latin typeface="Roboto" panose="02000000000000000000" pitchFamily="2" charset="0"/>
              </a:rPr>
              <a:t>in UNCCD COP history (400+ representatives)</a:t>
            </a:r>
            <a:r>
              <a:rPr lang="en-US" sz="2000" dirty="0">
                <a:solidFill>
                  <a:srgbClr val="000000"/>
                </a:solidFill>
                <a:latin typeface="Roboto" panose="02000000000000000000" pitchFamily="2" charset="0"/>
              </a:rPr>
              <a:t>​</a:t>
            </a:r>
            <a:endParaRPr lang="en-US" sz="2000" dirty="0">
              <a:solidFill>
                <a:srgbClr val="000000"/>
              </a:solidFill>
            </a:endParaRPr>
          </a:p>
          <a:p>
            <a:pPr algn="l" rtl="0" fontAlgn="base">
              <a:lnSpc>
                <a:spcPct val="150000"/>
              </a:lnSpc>
              <a:buFont typeface="Arial" panose="020B0604020202020204" pitchFamily="34" charset="0"/>
              <a:buChar char="•"/>
            </a:pPr>
            <a:r>
              <a:rPr lang="en-US" sz="2000" dirty="0">
                <a:solidFill>
                  <a:srgbClr val="224F4C"/>
                </a:solidFill>
                <a:latin typeface="Roboto" panose="02000000000000000000" pitchFamily="2" charset="0"/>
              </a:rPr>
              <a:t>Collaboration across finance, fashion, agri-food, and pharmaceuticals sectors</a:t>
            </a:r>
            <a:r>
              <a:rPr lang="en-US" sz="2000" dirty="0">
                <a:solidFill>
                  <a:srgbClr val="000000"/>
                </a:solidFill>
                <a:latin typeface="Roboto" panose="02000000000000000000" pitchFamily="2" charset="0"/>
              </a:rPr>
              <a:t>​</a:t>
            </a:r>
            <a:endParaRPr lang="en-US" sz="2000" dirty="0">
              <a:solidFill>
                <a:srgbClr val="000000"/>
              </a:solidFill>
            </a:endParaRPr>
          </a:p>
          <a:p>
            <a:pPr algn="l" rtl="0" fontAlgn="base">
              <a:lnSpc>
                <a:spcPct val="150000"/>
              </a:lnSpc>
              <a:buFont typeface="Arial" panose="020B0604020202020204" pitchFamily="34" charset="0"/>
              <a:buChar char="•"/>
            </a:pPr>
            <a:r>
              <a:rPr lang="en-US" sz="2000" dirty="0">
                <a:solidFill>
                  <a:srgbClr val="224F4C"/>
                </a:solidFill>
                <a:latin typeface="Roboto" panose="02000000000000000000" pitchFamily="2" charset="0"/>
              </a:rPr>
              <a:t>Emphasis on </a:t>
            </a:r>
            <a:r>
              <a:rPr lang="en-US" sz="2000" b="1" dirty="0">
                <a:solidFill>
                  <a:srgbClr val="224F4C"/>
                </a:solidFill>
                <a:latin typeface="Roboto" panose="02000000000000000000" pitchFamily="2" charset="0"/>
              </a:rPr>
              <a:t>innovative financing models </a:t>
            </a:r>
            <a:r>
              <a:rPr lang="en-US" sz="2000" dirty="0">
                <a:solidFill>
                  <a:srgbClr val="224F4C"/>
                </a:solidFill>
                <a:latin typeface="Roboto" panose="02000000000000000000" pitchFamily="2" charset="0"/>
              </a:rPr>
              <a:t>and advocacy for sustainable practices</a:t>
            </a:r>
            <a:r>
              <a:rPr lang="en-US" sz="2000" dirty="0">
                <a:solidFill>
                  <a:srgbClr val="000000"/>
                </a:solidFill>
                <a:latin typeface="Roboto" panose="02000000000000000000" pitchFamily="2" charset="0"/>
              </a:rPr>
              <a:t>​</a:t>
            </a:r>
            <a:endParaRPr lang="en-US" sz="2000" dirty="0">
              <a:solidFill>
                <a:srgbClr val="000000"/>
              </a:solidFill>
            </a:endParaRPr>
          </a:p>
          <a:p>
            <a:pPr algn="l" rtl="0" fontAlgn="base">
              <a:lnSpc>
                <a:spcPct val="150000"/>
              </a:lnSpc>
              <a:buFont typeface="Arial" panose="020B0604020202020204" pitchFamily="34" charset="0"/>
              <a:buChar char="•"/>
            </a:pPr>
            <a:r>
              <a:rPr lang="en-US" sz="2000" dirty="0">
                <a:solidFill>
                  <a:srgbClr val="224F4C"/>
                </a:solidFill>
                <a:latin typeface="Roboto" panose="02000000000000000000" pitchFamily="2" charset="0"/>
              </a:rPr>
              <a:t>Aims to close the gap in funding for combating land degradation, </a:t>
            </a:r>
            <a:r>
              <a:rPr lang="en-US" sz="2000" b="1" dirty="0">
                <a:solidFill>
                  <a:srgbClr val="224F4C"/>
                </a:solidFill>
                <a:latin typeface="Roboto" panose="02000000000000000000" pitchFamily="2" charset="0"/>
              </a:rPr>
              <a:t>currently only 6% of investments</a:t>
            </a:r>
            <a:endParaRPr lang="en-US" sz="2000" dirty="0">
              <a:solidFill>
                <a:srgbClr val="000000"/>
              </a:solidFill>
            </a:endParaRPr>
          </a:p>
          <a:p>
            <a:endParaRPr lang="en-US" sz="2000" dirty="0"/>
          </a:p>
        </p:txBody>
      </p:sp>
      <p:pic>
        <p:nvPicPr>
          <p:cNvPr id="5" name="Picture 4" descr="A person holding a tablet in a field&#10;&#10;Description automatically generated">
            <a:extLst>
              <a:ext uri="{FF2B5EF4-FFF2-40B4-BE49-F238E27FC236}">
                <a16:creationId xmlns:a16="http://schemas.microsoft.com/office/drawing/2014/main" id="{0F38F28D-B6A9-065F-C216-43A667959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1581613"/>
            <a:ext cx="820674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27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8D88DE-C483-0F78-09D7-40D32688CC06}"/>
            </a:ext>
          </a:extLst>
        </p:cNvPr>
        <p:cNvGrpSpPr/>
        <p:nvPr/>
      </p:nvGrpSpPr>
      <p:grpSpPr>
        <a:xfrm>
          <a:off x="0" y="0"/>
          <a:ext cx="0" cy="0"/>
          <a:chOff x="0" y="0"/>
          <a:chExt cx="0" cy="0"/>
        </a:xfrm>
      </p:grpSpPr>
      <p:pic>
        <p:nvPicPr>
          <p:cNvPr id="3" name="Picture 2" descr="A white background with a red border">
            <a:extLst>
              <a:ext uri="{FF2B5EF4-FFF2-40B4-BE49-F238E27FC236}">
                <a16:creationId xmlns:a16="http://schemas.microsoft.com/office/drawing/2014/main" id="{C7155E9F-08BD-E3F0-CE55-71DE1FF3AC19}"/>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sp>
        <p:nvSpPr>
          <p:cNvPr id="2" name="Title 1">
            <a:extLst>
              <a:ext uri="{FF2B5EF4-FFF2-40B4-BE49-F238E27FC236}">
                <a16:creationId xmlns:a16="http://schemas.microsoft.com/office/drawing/2014/main" id="{69050C69-9B5F-93AE-3EB2-F59ACF4818C4}"/>
              </a:ext>
            </a:extLst>
          </p:cNvPr>
          <p:cNvSpPr>
            <a:spLocks noGrp="1"/>
          </p:cNvSpPr>
          <p:nvPr>
            <p:ph type="title"/>
          </p:nvPr>
        </p:nvSpPr>
        <p:spPr>
          <a:xfrm>
            <a:off x="4267200" y="342900"/>
            <a:ext cx="9753599" cy="649980"/>
          </a:xfrm>
        </p:spPr>
        <p:txBody>
          <a:bodyPr>
            <a:noAutofit/>
          </a:bodyPr>
          <a:lstStyle/>
          <a:p>
            <a:r>
              <a:rPr lang="en-ID" sz="3600" b="1" u="sng" dirty="0">
                <a:solidFill>
                  <a:srgbClr val="0070C0"/>
                </a:solidFill>
              </a:rPr>
              <a:t>UNCCD Community of Learning and Practice (CLP)</a:t>
            </a:r>
          </a:p>
        </p:txBody>
      </p:sp>
      <p:sp>
        <p:nvSpPr>
          <p:cNvPr id="4" name="Content Placeholder 2">
            <a:extLst>
              <a:ext uri="{FF2B5EF4-FFF2-40B4-BE49-F238E27FC236}">
                <a16:creationId xmlns:a16="http://schemas.microsoft.com/office/drawing/2014/main" id="{E3AAB43B-9EE9-1D3C-4362-2A7DC302CDEE}"/>
              </a:ext>
            </a:extLst>
          </p:cNvPr>
          <p:cNvSpPr>
            <a:spLocks noGrp="1"/>
          </p:cNvSpPr>
          <p:nvPr>
            <p:ph idx="1"/>
          </p:nvPr>
        </p:nvSpPr>
        <p:spPr>
          <a:xfrm>
            <a:off x="1466797" y="239928"/>
            <a:ext cx="3759236" cy="7772399"/>
          </a:xfrm>
        </p:spPr>
        <p:txBody>
          <a:bodyPr>
            <a:noAutofit/>
          </a:bodyPr>
          <a:lstStyle/>
          <a:p>
            <a:pPr marL="647715" lvl="1" indent="-342900" fontAlgn="base">
              <a:lnSpc>
                <a:spcPct val="200000"/>
              </a:lnSpc>
              <a:buFont typeface="Arial" panose="020B0604020202020204" pitchFamily="34" charset="0"/>
              <a:buChar char="•"/>
            </a:pPr>
            <a:endParaRPr lang="en-US" sz="2000" dirty="0">
              <a:solidFill>
                <a:srgbClr val="000000"/>
              </a:solidFill>
              <a:latin typeface="Aptos" panose="020B0004020202020204" pitchFamily="34" charset="0"/>
            </a:endParaRPr>
          </a:p>
          <a:p>
            <a:pPr marL="647715" lvl="1" indent="-342900" fontAlgn="base">
              <a:lnSpc>
                <a:spcPct val="200000"/>
              </a:lnSpc>
              <a:buFont typeface="Arial" panose="020B0604020202020204" pitchFamily="34" charset="0"/>
              <a:buChar char="•"/>
            </a:pPr>
            <a:r>
              <a:rPr lang="en-US" sz="2000" b="1" u="sng" dirty="0">
                <a:solidFill>
                  <a:srgbClr val="000000"/>
                </a:solidFill>
                <a:latin typeface="Calibri" panose="020F0502020204030204" pitchFamily="34" charset="0"/>
              </a:rPr>
              <a:t>Objective of CLP:</a:t>
            </a:r>
          </a:p>
          <a:p>
            <a:pPr marL="647715" lvl="1" indent="-342900" fontAlgn="base">
              <a:lnSpc>
                <a:spcPct val="200000"/>
              </a:lnSpc>
              <a:buFont typeface="Arial" panose="020B0604020202020204" pitchFamily="34" charset="0"/>
              <a:buChar char="•"/>
            </a:pPr>
            <a:r>
              <a:rPr lang="en-US" sz="2000" dirty="0">
                <a:solidFill>
                  <a:srgbClr val="000000"/>
                </a:solidFill>
                <a:latin typeface="Calibri" panose="020F0502020204030204" pitchFamily="34" charset="0"/>
              </a:rPr>
              <a:t>Enhance knowledge and Technical Capacities</a:t>
            </a:r>
          </a:p>
          <a:p>
            <a:pPr marL="647715" lvl="1" indent="-342900" fontAlgn="base">
              <a:lnSpc>
                <a:spcPct val="200000"/>
              </a:lnSpc>
              <a:buFont typeface="Arial" panose="020B0604020202020204" pitchFamily="34" charset="0"/>
              <a:buChar char="•"/>
            </a:pPr>
            <a:r>
              <a:rPr lang="en-US" sz="2000" dirty="0">
                <a:solidFill>
                  <a:srgbClr val="000000"/>
                </a:solidFill>
                <a:latin typeface="Calibri" panose="020F0502020204030204" pitchFamily="34" charset="0"/>
              </a:rPr>
              <a:t>Promote Adoption of Integrated Practices </a:t>
            </a:r>
          </a:p>
          <a:p>
            <a:pPr marL="647715" lvl="1" indent="-342900" fontAlgn="base">
              <a:lnSpc>
                <a:spcPct val="200000"/>
              </a:lnSpc>
              <a:buFont typeface="Arial" panose="020B0604020202020204" pitchFamily="34" charset="0"/>
              <a:buChar char="•"/>
            </a:pPr>
            <a:r>
              <a:rPr lang="en-US" sz="2000" dirty="0">
                <a:solidFill>
                  <a:srgbClr val="000000"/>
                </a:solidFill>
                <a:latin typeface="Calibri" panose="020F0502020204030204" pitchFamily="34" charset="0"/>
              </a:rPr>
              <a:t>Support Policy Development</a:t>
            </a:r>
          </a:p>
          <a:p>
            <a:pPr marL="647715" lvl="1" indent="-342900" fontAlgn="base">
              <a:lnSpc>
                <a:spcPct val="200000"/>
              </a:lnSpc>
              <a:buFont typeface="Arial" panose="020B0604020202020204" pitchFamily="34" charset="0"/>
              <a:buChar char="•"/>
            </a:pPr>
            <a:r>
              <a:rPr lang="en-US" sz="2000" dirty="0">
                <a:solidFill>
                  <a:srgbClr val="000000"/>
                </a:solidFill>
                <a:latin typeface="Calibri" panose="020F0502020204030204" pitchFamily="34" charset="0"/>
              </a:rPr>
              <a:t>Foster Collaboration and Trust </a:t>
            </a:r>
          </a:p>
          <a:p>
            <a:pPr marL="647715" lvl="1" indent="-342900" fontAlgn="base">
              <a:lnSpc>
                <a:spcPct val="200000"/>
              </a:lnSpc>
              <a:buFont typeface="Arial" panose="020B0604020202020204" pitchFamily="34" charset="0"/>
              <a:buChar char="•"/>
            </a:pPr>
            <a:r>
              <a:rPr lang="en-US" sz="2000" dirty="0">
                <a:solidFill>
                  <a:srgbClr val="000000"/>
                </a:solidFill>
                <a:latin typeface="Calibri" panose="020F0502020204030204" pitchFamily="34" charset="0"/>
              </a:rPr>
              <a:t>Encourage Proactive &amp; Inclusive Approaches </a:t>
            </a:r>
          </a:p>
          <a:p>
            <a:pPr>
              <a:lnSpc>
                <a:spcPct val="200000"/>
              </a:lnSpc>
            </a:pPr>
            <a:endParaRPr lang="en-ID" sz="2000" dirty="0"/>
          </a:p>
        </p:txBody>
      </p:sp>
      <p:pic>
        <p:nvPicPr>
          <p:cNvPr id="5" name="Picture 4" descr="A screenshot of a website&#10;&#10;AI-generated content may be incorrect.">
            <a:extLst>
              <a:ext uri="{FF2B5EF4-FFF2-40B4-BE49-F238E27FC236}">
                <a16:creationId xmlns:a16="http://schemas.microsoft.com/office/drawing/2014/main" id="{90F2C5C0-98AB-7B80-FDD6-355D159F8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958" y="2403336"/>
            <a:ext cx="7612082" cy="3445582"/>
          </a:xfrm>
          <a:prstGeom prst="rect">
            <a:avLst/>
          </a:prstGeom>
          <a:ln>
            <a:solidFill>
              <a:schemeClr val="tx1"/>
            </a:solidFill>
          </a:ln>
        </p:spPr>
      </p:pic>
      <p:sp>
        <p:nvSpPr>
          <p:cNvPr id="6" name="Content Placeholder 2">
            <a:extLst>
              <a:ext uri="{FF2B5EF4-FFF2-40B4-BE49-F238E27FC236}">
                <a16:creationId xmlns:a16="http://schemas.microsoft.com/office/drawing/2014/main" id="{11F83A80-6D43-994A-55EE-19599DED2AB1}"/>
              </a:ext>
            </a:extLst>
          </p:cNvPr>
          <p:cNvSpPr txBox="1">
            <a:spLocks/>
          </p:cNvSpPr>
          <p:nvPr/>
        </p:nvSpPr>
        <p:spPr>
          <a:xfrm>
            <a:off x="13635577" y="1245505"/>
            <a:ext cx="3505200" cy="4351868"/>
          </a:xfrm>
          <a:prstGeom prst="rect">
            <a:avLst/>
          </a:prstGeom>
        </p:spPr>
        <p:txBody>
          <a:bodyPr vert="horz" lIns="60960" tIns="30480" rIns="60960" bIns="304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815" lvl="1" indent="0" fontAlgn="base">
              <a:buNone/>
            </a:pPr>
            <a:endParaRPr lang="en-US" sz="2000" dirty="0">
              <a:solidFill>
                <a:srgbClr val="000000"/>
              </a:solidFill>
              <a:latin typeface="Aptos" panose="020B0004020202020204" pitchFamily="34" charset="0"/>
            </a:endParaRPr>
          </a:p>
          <a:p>
            <a:pPr marL="304815" lvl="1" indent="0" fontAlgn="base">
              <a:buNone/>
            </a:pPr>
            <a:r>
              <a:rPr lang="en-US" sz="2000" b="1" u="sng" dirty="0">
                <a:solidFill>
                  <a:srgbClr val="000000"/>
                </a:solidFill>
                <a:latin typeface="Calibri" panose="020F0502020204030204" pitchFamily="34" charset="0"/>
              </a:rPr>
              <a:t>Benefit for countries:</a:t>
            </a:r>
          </a:p>
          <a:p>
            <a:pPr marL="495325" lvl="1" indent="-190510" fontAlgn="base">
              <a:lnSpc>
                <a:spcPct val="200000"/>
              </a:lnSpc>
            </a:pPr>
            <a:r>
              <a:rPr lang="en-US" sz="2000" dirty="0">
                <a:solidFill>
                  <a:srgbClr val="000000"/>
                </a:solidFill>
                <a:latin typeface="Calibri" panose="020F0502020204030204" pitchFamily="34" charset="0"/>
              </a:rPr>
              <a:t>Enhanced Knowledge Sharing </a:t>
            </a:r>
          </a:p>
          <a:p>
            <a:pPr marL="495325" lvl="1" indent="-190510" fontAlgn="base">
              <a:lnSpc>
                <a:spcPct val="200000"/>
              </a:lnSpc>
            </a:pPr>
            <a:r>
              <a:rPr lang="en-US" sz="2000" dirty="0">
                <a:solidFill>
                  <a:srgbClr val="000000"/>
                </a:solidFill>
                <a:latin typeface="Calibri" panose="020F0502020204030204" pitchFamily="34" charset="0"/>
              </a:rPr>
              <a:t>Capacity Building </a:t>
            </a:r>
          </a:p>
          <a:p>
            <a:pPr marL="495325" lvl="1" indent="-190510" fontAlgn="base">
              <a:lnSpc>
                <a:spcPct val="200000"/>
              </a:lnSpc>
            </a:pPr>
            <a:r>
              <a:rPr lang="en-US" sz="2000" dirty="0">
                <a:solidFill>
                  <a:srgbClr val="000000"/>
                </a:solidFill>
                <a:latin typeface="Calibri" panose="020F0502020204030204" pitchFamily="34" charset="0"/>
              </a:rPr>
              <a:t>Networking Opportunities </a:t>
            </a:r>
          </a:p>
          <a:p>
            <a:pPr marL="495325" lvl="1" indent="-190510" fontAlgn="base">
              <a:lnSpc>
                <a:spcPct val="200000"/>
              </a:lnSpc>
            </a:pPr>
            <a:r>
              <a:rPr lang="en-US" sz="2000" dirty="0">
                <a:solidFill>
                  <a:srgbClr val="000000"/>
                </a:solidFill>
                <a:latin typeface="Calibri" panose="020F0502020204030204" pitchFamily="34" charset="0"/>
              </a:rPr>
              <a:t>Access to Innovative Solutions</a:t>
            </a:r>
          </a:p>
          <a:p>
            <a:pPr marL="495325" lvl="1" indent="-190510" fontAlgn="base">
              <a:lnSpc>
                <a:spcPct val="200000"/>
              </a:lnSpc>
            </a:pPr>
            <a:r>
              <a:rPr lang="en-US" sz="2000" dirty="0">
                <a:solidFill>
                  <a:srgbClr val="000000"/>
                </a:solidFill>
                <a:latin typeface="Calibri" panose="020F0502020204030204" pitchFamily="34" charset="0"/>
              </a:rPr>
              <a:t>Policy Support </a:t>
            </a:r>
          </a:p>
          <a:p>
            <a:pPr marL="495325" lvl="1" indent="-190510" fontAlgn="base">
              <a:lnSpc>
                <a:spcPct val="200000"/>
              </a:lnSpc>
            </a:pPr>
            <a:r>
              <a:rPr lang="en-US" sz="2000" dirty="0">
                <a:solidFill>
                  <a:srgbClr val="000000"/>
                </a:solidFill>
                <a:latin typeface="Calibri" panose="020F0502020204030204" pitchFamily="34" charset="0"/>
              </a:rPr>
              <a:t>Economic benefits &amp; Reduced losses</a:t>
            </a:r>
          </a:p>
          <a:p>
            <a:pPr marL="495325" lvl="1" indent="-190510" fontAlgn="base"/>
            <a:endParaRPr lang="en-US" sz="2000" dirty="0">
              <a:solidFill>
                <a:srgbClr val="000000"/>
              </a:solidFill>
              <a:latin typeface="Calibri" panose="020F0502020204030204" pitchFamily="34" charset="0"/>
            </a:endParaRPr>
          </a:p>
          <a:p>
            <a:pPr marL="0" indent="0">
              <a:buNone/>
            </a:pPr>
            <a:endParaRPr lang="en-ID" sz="2000" dirty="0"/>
          </a:p>
        </p:txBody>
      </p:sp>
    </p:spTree>
    <p:extLst>
      <p:ext uri="{BB962C8B-B14F-4D97-AF65-F5344CB8AC3E}">
        <p14:creationId xmlns:p14="http://schemas.microsoft.com/office/powerpoint/2010/main" val="2186298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4C009E-EA5D-81A5-5F62-3C469802009D}"/>
            </a:ext>
          </a:extLst>
        </p:cNvPr>
        <p:cNvGrpSpPr/>
        <p:nvPr/>
      </p:nvGrpSpPr>
      <p:grpSpPr>
        <a:xfrm>
          <a:off x="0" y="0"/>
          <a:ext cx="0" cy="0"/>
          <a:chOff x="0" y="0"/>
          <a:chExt cx="0" cy="0"/>
        </a:xfrm>
      </p:grpSpPr>
      <p:pic>
        <p:nvPicPr>
          <p:cNvPr id="3" name="Picture 2" descr="A white background with a red border">
            <a:extLst>
              <a:ext uri="{FF2B5EF4-FFF2-40B4-BE49-F238E27FC236}">
                <a16:creationId xmlns:a16="http://schemas.microsoft.com/office/drawing/2014/main" id="{BAA61CA6-9192-D12D-11C9-72FF45EC6A69}"/>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sp>
        <p:nvSpPr>
          <p:cNvPr id="2" name="Title 1">
            <a:extLst>
              <a:ext uri="{FF2B5EF4-FFF2-40B4-BE49-F238E27FC236}">
                <a16:creationId xmlns:a16="http://schemas.microsoft.com/office/drawing/2014/main" id="{92F568DC-89E8-D6D0-51C6-0EBE48F5A02A}"/>
              </a:ext>
            </a:extLst>
          </p:cNvPr>
          <p:cNvSpPr>
            <a:spLocks noGrp="1"/>
          </p:cNvSpPr>
          <p:nvPr>
            <p:ph type="title"/>
          </p:nvPr>
        </p:nvSpPr>
        <p:spPr>
          <a:xfrm>
            <a:off x="3803650" y="190500"/>
            <a:ext cx="10680700" cy="747963"/>
          </a:xfrm>
        </p:spPr>
        <p:txBody>
          <a:bodyPr>
            <a:noAutofit/>
          </a:bodyPr>
          <a:lstStyle/>
          <a:p>
            <a:r>
              <a:rPr lang="en-US" sz="3600" b="1" dirty="0"/>
              <a:t>How to </a:t>
            </a:r>
            <a:r>
              <a:rPr lang="en-US" sz="3600" b="1" dirty="0">
                <a:solidFill>
                  <a:srgbClr val="0070C0"/>
                </a:solidFill>
              </a:rPr>
              <a:t>join</a:t>
            </a:r>
            <a:r>
              <a:rPr lang="en-US" sz="3600" b="1" dirty="0"/>
              <a:t> the Community of Learning and Practice?</a:t>
            </a:r>
          </a:p>
        </p:txBody>
      </p:sp>
      <p:sp>
        <p:nvSpPr>
          <p:cNvPr id="4" name="TextBox 3">
            <a:extLst>
              <a:ext uri="{FF2B5EF4-FFF2-40B4-BE49-F238E27FC236}">
                <a16:creationId xmlns:a16="http://schemas.microsoft.com/office/drawing/2014/main" id="{E5868831-751E-9096-BC07-2C49BB256642}"/>
              </a:ext>
            </a:extLst>
          </p:cNvPr>
          <p:cNvSpPr txBox="1"/>
          <p:nvPr/>
        </p:nvSpPr>
        <p:spPr>
          <a:xfrm>
            <a:off x="6775450" y="1127040"/>
            <a:ext cx="4737100" cy="400110"/>
          </a:xfrm>
          <a:prstGeom prst="rect">
            <a:avLst/>
          </a:prstGeom>
          <a:noFill/>
        </p:spPr>
        <p:txBody>
          <a:bodyPr wrap="square">
            <a:spAutoFit/>
          </a:bodyPr>
          <a:lstStyle/>
          <a:p>
            <a:r>
              <a:rPr lang="en-CA" sz="2000" b="1" dirty="0">
                <a:latin typeface="Roboto" panose="02000000000000000000" pitchFamily="2" charset="0"/>
              </a:rPr>
              <a:t>Option 1: Click and Automatically Join</a:t>
            </a:r>
            <a:endParaRPr lang="en-US" sz="2000" dirty="0"/>
          </a:p>
        </p:txBody>
      </p:sp>
      <p:pic>
        <p:nvPicPr>
          <p:cNvPr id="5" name="Picture 2">
            <a:extLst>
              <a:ext uri="{FF2B5EF4-FFF2-40B4-BE49-F238E27FC236}">
                <a16:creationId xmlns:a16="http://schemas.microsoft.com/office/drawing/2014/main" id="{36601342-159F-2ECD-BA01-3A1C3363C4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53" r="43253"/>
          <a:stretch/>
        </p:blipFill>
        <p:spPr bwMode="auto">
          <a:xfrm>
            <a:off x="1828800" y="1943100"/>
            <a:ext cx="5074984" cy="49291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206B0A6D-2B0B-6479-347D-8D5F1CE53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78" t="10267" r="25392" b="15295"/>
          <a:stretch/>
        </p:blipFill>
        <p:spPr bwMode="auto">
          <a:xfrm>
            <a:off x="10948626" y="1943100"/>
            <a:ext cx="5546016" cy="49291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59746C47-F1C0-EA47-C462-9931D6DCB759}"/>
              </a:ext>
            </a:extLst>
          </p:cNvPr>
          <p:cNvCxnSpPr/>
          <p:nvPr/>
        </p:nvCxnSpPr>
        <p:spPr>
          <a:xfrm>
            <a:off x="8305800" y="4229100"/>
            <a:ext cx="1320800" cy="0"/>
          </a:xfrm>
          <a:prstGeom prst="straightConnector1">
            <a:avLst/>
          </a:prstGeom>
          <a:ln w="1016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4970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2ADC6C-6961-299C-F07A-65B5D9E5E2D8}"/>
            </a:ext>
          </a:extLst>
        </p:cNvPr>
        <p:cNvGrpSpPr/>
        <p:nvPr/>
      </p:nvGrpSpPr>
      <p:grpSpPr>
        <a:xfrm>
          <a:off x="0" y="0"/>
          <a:ext cx="0" cy="0"/>
          <a:chOff x="0" y="0"/>
          <a:chExt cx="0" cy="0"/>
        </a:xfrm>
      </p:grpSpPr>
      <p:pic>
        <p:nvPicPr>
          <p:cNvPr id="3" name="Picture 2" descr="A white background with a red border">
            <a:extLst>
              <a:ext uri="{FF2B5EF4-FFF2-40B4-BE49-F238E27FC236}">
                <a16:creationId xmlns:a16="http://schemas.microsoft.com/office/drawing/2014/main" id="{FD5E4360-22C4-A8E2-2A12-84B9B18F85ED}"/>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21386"/>
            <a:ext cx="18287980" cy="10285077"/>
          </a:xfrm>
          <a:prstGeom prst="rect">
            <a:avLst/>
          </a:prstGeom>
        </p:spPr>
      </p:pic>
      <p:sp>
        <p:nvSpPr>
          <p:cNvPr id="2" name="Title 1">
            <a:extLst>
              <a:ext uri="{FF2B5EF4-FFF2-40B4-BE49-F238E27FC236}">
                <a16:creationId xmlns:a16="http://schemas.microsoft.com/office/drawing/2014/main" id="{9BF55FE3-B1BD-EF82-B1C6-4F7B9561CB65}"/>
              </a:ext>
            </a:extLst>
          </p:cNvPr>
          <p:cNvSpPr txBox="1">
            <a:spLocks/>
          </p:cNvSpPr>
          <p:nvPr/>
        </p:nvSpPr>
        <p:spPr>
          <a:xfrm>
            <a:off x="3904533" y="190500"/>
            <a:ext cx="10478934" cy="747963"/>
          </a:xfrm>
          <a:prstGeom prst="rect">
            <a:avLst/>
          </a:prstGeom>
        </p:spPr>
        <p:txBody>
          <a:bodyPr vert="horz" lIns="60960" tIns="30480" rIns="60960" bIns="3048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sz="3600" b="1" dirty="0"/>
              <a:t>How to </a:t>
            </a:r>
            <a:r>
              <a:rPr lang="en-US" sz="3600" b="1" dirty="0">
                <a:solidFill>
                  <a:srgbClr val="0070C0"/>
                </a:solidFill>
              </a:rPr>
              <a:t>join</a:t>
            </a:r>
            <a:r>
              <a:rPr lang="en-US" sz="3600" b="1" dirty="0"/>
              <a:t> the Community of Learning and Practice?</a:t>
            </a:r>
          </a:p>
        </p:txBody>
      </p:sp>
      <p:sp>
        <p:nvSpPr>
          <p:cNvPr id="4" name="TextBox 3">
            <a:extLst>
              <a:ext uri="{FF2B5EF4-FFF2-40B4-BE49-F238E27FC236}">
                <a16:creationId xmlns:a16="http://schemas.microsoft.com/office/drawing/2014/main" id="{6EB8FAF6-DD46-0E93-823B-1F08D862E93B}"/>
              </a:ext>
            </a:extLst>
          </p:cNvPr>
          <p:cNvSpPr txBox="1"/>
          <p:nvPr/>
        </p:nvSpPr>
        <p:spPr>
          <a:xfrm>
            <a:off x="7601747" y="940971"/>
            <a:ext cx="3084506" cy="400110"/>
          </a:xfrm>
          <a:prstGeom prst="rect">
            <a:avLst/>
          </a:prstGeom>
          <a:noFill/>
        </p:spPr>
        <p:txBody>
          <a:bodyPr wrap="square">
            <a:spAutoFit/>
          </a:bodyPr>
          <a:lstStyle/>
          <a:p>
            <a:r>
              <a:rPr lang="en-US" sz="2000" b="1" dirty="0">
                <a:latin typeface="Roboto" panose="02000000000000000000" pitchFamily="2" charset="0"/>
              </a:rPr>
              <a:t>Option 2: Request to Join</a:t>
            </a:r>
            <a:endParaRPr lang="en-US" sz="2000" dirty="0"/>
          </a:p>
        </p:txBody>
      </p:sp>
      <p:grpSp>
        <p:nvGrpSpPr>
          <p:cNvPr id="5" name="Group 4">
            <a:extLst>
              <a:ext uri="{FF2B5EF4-FFF2-40B4-BE49-F238E27FC236}">
                <a16:creationId xmlns:a16="http://schemas.microsoft.com/office/drawing/2014/main" id="{DD3A1C99-B13D-6DD1-6A68-975D2CC5FEBC}"/>
              </a:ext>
            </a:extLst>
          </p:cNvPr>
          <p:cNvGrpSpPr/>
          <p:nvPr/>
        </p:nvGrpSpPr>
        <p:grpSpPr>
          <a:xfrm>
            <a:off x="1676400" y="1743700"/>
            <a:ext cx="15388242" cy="5718673"/>
            <a:chOff x="299118" y="2057401"/>
            <a:chExt cx="11809273" cy="3783726"/>
          </a:xfrm>
        </p:grpSpPr>
        <p:pic>
          <p:nvPicPr>
            <p:cNvPr id="6" name="Picture 6">
              <a:extLst>
                <a:ext uri="{FF2B5EF4-FFF2-40B4-BE49-F238E27FC236}">
                  <a16:creationId xmlns:a16="http://schemas.microsoft.com/office/drawing/2014/main" id="{4674070E-56D1-8F61-D724-2354DC4EBB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70" t="13118" r="27057" b="8480"/>
            <a:stretch/>
          </p:blipFill>
          <p:spPr bwMode="auto">
            <a:xfrm>
              <a:off x="299118" y="2535755"/>
              <a:ext cx="3400671" cy="330537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A9A5618B-E66B-700A-CD8D-83D8823A7C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28" t="9842" r="12857" b="62222"/>
            <a:stretch/>
          </p:blipFill>
          <p:spPr bwMode="auto">
            <a:xfrm>
              <a:off x="7370488" y="3166500"/>
              <a:ext cx="4737903" cy="121258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113E1D1E-3A34-CBD4-5B92-8E773B3B006D}"/>
                </a:ext>
              </a:extLst>
            </p:cNvPr>
            <p:cNvGrpSpPr/>
            <p:nvPr/>
          </p:nvGrpSpPr>
          <p:grpSpPr>
            <a:xfrm>
              <a:off x="299118" y="2057401"/>
              <a:ext cx="482600" cy="370807"/>
              <a:chOff x="5943600" y="3848100"/>
              <a:chExt cx="838200" cy="848184"/>
            </a:xfrm>
          </p:grpSpPr>
          <p:sp>
            <p:nvSpPr>
              <p:cNvPr id="19" name="Oval 18">
                <a:extLst>
                  <a:ext uri="{FF2B5EF4-FFF2-40B4-BE49-F238E27FC236}">
                    <a16:creationId xmlns:a16="http://schemas.microsoft.com/office/drawing/2014/main" id="{EE9E5FA7-AE5F-DE37-75F1-7DC9A32C764A}"/>
                  </a:ext>
                </a:extLst>
              </p:cNvPr>
              <p:cNvSpPr/>
              <p:nvPr/>
            </p:nvSpPr>
            <p:spPr>
              <a:xfrm>
                <a:off x="5943600" y="3848100"/>
                <a:ext cx="838200" cy="84818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 name="TextBox 19">
                <a:extLst>
                  <a:ext uri="{FF2B5EF4-FFF2-40B4-BE49-F238E27FC236}">
                    <a16:creationId xmlns:a16="http://schemas.microsoft.com/office/drawing/2014/main" id="{FA539B98-8979-7B06-6AC4-45C783D9A3B1}"/>
                  </a:ext>
                </a:extLst>
              </p:cNvPr>
              <p:cNvSpPr txBox="1"/>
              <p:nvPr/>
            </p:nvSpPr>
            <p:spPr>
              <a:xfrm>
                <a:off x="6172200" y="3956276"/>
                <a:ext cx="381002" cy="680396"/>
              </a:xfrm>
              <a:prstGeom prst="rect">
                <a:avLst/>
              </a:prstGeom>
              <a:noFill/>
            </p:spPr>
            <p:txBody>
              <a:bodyPr wrap="square" rtlCol="0">
                <a:spAutoFit/>
              </a:bodyPr>
              <a:lstStyle/>
              <a:p>
                <a:pPr algn="ctr"/>
                <a:r>
                  <a:rPr lang="en-US" sz="1333" dirty="0"/>
                  <a:t>1</a:t>
                </a:r>
              </a:p>
            </p:txBody>
          </p:sp>
        </p:grpSp>
        <p:grpSp>
          <p:nvGrpSpPr>
            <p:cNvPr id="9" name="Group 8">
              <a:extLst>
                <a:ext uri="{FF2B5EF4-FFF2-40B4-BE49-F238E27FC236}">
                  <a16:creationId xmlns:a16="http://schemas.microsoft.com/office/drawing/2014/main" id="{E6BEB207-EE1D-99F9-A0EA-E36348BFDFF4}"/>
                </a:ext>
              </a:extLst>
            </p:cNvPr>
            <p:cNvGrpSpPr/>
            <p:nvPr/>
          </p:nvGrpSpPr>
          <p:grpSpPr>
            <a:xfrm>
              <a:off x="4205111" y="2057401"/>
              <a:ext cx="482600" cy="370807"/>
              <a:chOff x="5943600" y="3848100"/>
              <a:chExt cx="838200" cy="848184"/>
            </a:xfrm>
          </p:grpSpPr>
          <p:sp>
            <p:nvSpPr>
              <p:cNvPr id="17" name="Oval 16">
                <a:extLst>
                  <a:ext uri="{FF2B5EF4-FFF2-40B4-BE49-F238E27FC236}">
                    <a16:creationId xmlns:a16="http://schemas.microsoft.com/office/drawing/2014/main" id="{B0C5D6BA-4BB7-4FA1-1A02-AC14CE87ACD0}"/>
                  </a:ext>
                </a:extLst>
              </p:cNvPr>
              <p:cNvSpPr/>
              <p:nvPr/>
            </p:nvSpPr>
            <p:spPr>
              <a:xfrm>
                <a:off x="5943600" y="3848100"/>
                <a:ext cx="838200" cy="84818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 name="TextBox 17">
                <a:extLst>
                  <a:ext uri="{FF2B5EF4-FFF2-40B4-BE49-F238E27FC236}">
                    <a16:creationId xmlns:a16="http://schemas.microsoft.com/office/drawing/2014/main" id="{9D89389B-EED1-6A28-ED03-9CAAEF0CFF15}"/>
                  </a:ext>
                </a:extLst>
              </p:cNvPr>
              <p:cNvSpPr txBox="1"/>
              <p:nvPr/>
            </p:nvSpPr>
            <p:spPr>
              <a:xfrm>
                <a:off x="6172200" y="3956276"/>
                <a:ext cx="381002" cy="680396"/>
              </a:xfrm>
              <a:prstGeom prst="rect">
                <a:avLst/>
              </a:prstGeom>
              <a:noFill/>
            </p:spPr>
            <p:txBody>
              <a:bodyPr wrap="square" rtlCol="0">
                <a:spAutoFit/>
              </a:bodyPr>
              <a:lstStyle/>
              <a:p>
                <a:pPr algn="ctr"/>
                <a:r>
                  <a:rPr lang="en-US" sz="1333" dirty="0"/>
                  <a:t>2</a:t>
                </a:r>
              </a:p>
            </p:txBody>
          </p:sp>
        </p:grpSp>
        <p:grpSp>
          <p:nvGrpSpPr>
            <p:cNvPr id="10" name="Group 9">
              <a:extLst>
                <a:ext uri="{FF2B5EF4-FFF2-40B4-BE49-F238E27FC236}">
                  <a16:creationId xmlns:a16="http://schemas.microsoft.com/office/drawing/2014/main" id="{A0FC6176-2963-2564-C915-4F132F78F1E5}"/>
                </a:ext>
              </a:extLst>
            </p:cNvPr>
            <p:cNvGrpSpPr/>
            <p:nvPr/>
          </p:nvGrpSpPr>
          <p:grpSpPr>
            <a:xfrm>
              <a:off x="7315200" y="2667001"/>
              <a:ext cx="482600" cy="370807"/>
              <a:chOff x="5943600" y="3848100"/>
              <a:chExt cx="838200" cy="848184"/>
            </a:xfrm>
          </p:grpSpPr>
          <p:sp>
            <p:nvSpPr>
              <p:cNvPr id="15" name="Oval 14">
                <a:extLst>
                  <a:ext uri="{FF2B5EF4-FFF2-40B4-BE49-F238E27FC236}">
                    <a16:creationId xmlns:a16="http://schemas.microsoft.com/office/drawing/2014/main" id="{17EA9D2A-D823-D906-72D1-D83ED4D5A43D}"/>
                  </a:ext>
                </a:extLst>
              </p:cNvPr>
              <p:cNvSpPr/>
              <p:nvPr/>
            </p:nvSpPr>
            <p:spPr>
              <a:xfrm>
                <a:off x="5943600" y="3848100"/>
                <a:ext cx="838200" cy="84818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 name="TextBox 15">
                <a:extLst>
                  <a:ext uri="{FF2B5EF4-FFF2-40B4-BE49-F238E27FC236}">
                    <a16:creationId xmlns:a16="http://schemas.microsoft.com/office/drawing/2014/main" id="{7ABDC7E5-0F8B-2A22-FF64-B73E81FA5664}"/>
                  </a:ext>
                </a:extLst>
              </p:cNvPr>
              <p:cNvSpPr txBox="1"/>
              <p:nvPr/>
            </p:nvSpPr>
            <p:spPr>
              <a:xfrm>
                <a:off x="6172200" y="3956276"/>
                <a:ext cx="381003" cy="680396"/>
              </a:xfrm>
              <a:prstGeom prst="rect">
                <a:avLst/>
              </a:prstGeom>
              <a:noFill/>
            </p:spPr>
            <p:txBody>
              <a:bodyPr wrap="square" rtlCol="0">
                <a:spAutoFit/>
              </a:bodyPr>
              <a:lstStyle/>
              <a:p>
                <a:pPr algn="ctr"/>
                <a:r>
                  <a:rPr lang="en-US" sz="1333" dirty="0"/>
                  <a:t>3</a:t>
                </a:r>
              </a:p>
            </p:txBody>
          </p:sp>
        </p:grpSp>
        <p:cxnSp>
          <p:nvCxnSpPr>
            <p:cNvPr id="11" name="Straight Arrow Connector 10">
              <a:extLst>
                <a:ext uri="{FF2B5EF4-FFF2-40B4-BE49-F238E27FC236}">
                  <a16:creationId xmlns:a16="http://schemas.microsoft.com/office/drawing/2014/main" id="{202B6EE1-2004-A903-178D-D7C8AFD10436}"/>
                </a:ext>
              </a:extLst>
            </p:cNvPr>
            <p:cNvCxnSpPr/>
            <p:nvPr/>
          </p:nvCxnSpPr>
          <p:spPr>
            <a:xfrm>
              <a:off x="2540000" y="3429000"/>
              <a:ext cx="254000" cy="0"/>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23DF02D-9783-B8F8-FD3C-2CA718751B3E}"/>
                </a:ext>
              </a:extLst>
            </p:cNvPr>
            <p:cNvCxnSpPr/>
            <p:nvPr/>
          </p:nvCxnSpPr>
          <p:spPr>
            <a:xfrm>
              <a:off x="7664366" y="3789131"/>
              <a:ext cx="254000" cy="0"/>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138D795-DF91-C104-1705-8114B4C3F58D}"/>
                </a:ext>
              </a:extLst>
            </p:cNvPr>
            <p:cNvCxnSpPr/>
            <p:nvPr/>
          </p:nvCxnSpPr>
          <p:spPr>
            <a:xfrm>
              <a:off x="2286000" y="4902200"/>
              <a:ext cx="254000" cy="0"/>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pic>
        <p:nvPicPr>
          <p:cNvPr id="21" name="Picture 20" descr="A screenshot of a computer&#10;&#10;AI-generated content may be incorrect.">
            <a:extLst>
              <a:ext uri="{FF2B5EF4-FFF2-40B4-BE49-F238E27FC236}">
                <a16:creationId xmlns:a16="http://schemas.microsoft.com/office/drawing/2014/main" id="{0030F6BA-EB8B-4FD9-88FE-A9CAF48F0E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7278" y="2596759"/>
            <a:ext cx="3588908" cy="4604375"/>
          </a:xfrm>
          <a:prstGeom prst="rect">
            <a:avLst/>
          </a:prstGeom>
          <a:ln w="12700">
            <a:solidFill>
              <a:schemeClr val="tx1"/>
            </a:solidFill>
          </a:ln>
        </p:spPr>
      </p:pic>
      <p:cxnSp>
        <p:nvCxnSpPr>
          <p:cNvPr id="23" name="Straight Arrow Connector 22">
            <a:extLst>
              <a:ext uri="{FF2B5EF4-FFF2-40B4-BE49-F238E27FC236}">
                <a16:creationId xmlns:a16="http://schemas.microsoft.com/office/drawing/2014/main" id="{E8DAB027-EEC0-B547-FDC0-1F00C27C6E6D}"/>
              </a:ext>
            </a:extLst>
          </p:cNvPr>
          <p:cNvCxnSpPr>
            <a:cxnSpLocks/>
          </p:cNvCxnSpPr>
          <p:nvPr/>
        </p:nvCxnSpPr>
        <p:spPr>
          <a:xfrm>
            <a:off x="6937667" y="4152900"/>
            <a:ext cx="343693" cy="0"/>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6919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B64088-610C-11FD-9335-CC6BB916BC71}"/>
            </a:ext>
          </a:extLst>
        </p:cNvPr>
        <p:cNvGrpSpPr/>
        <p:nvPr/>
      </p:nvGrpSpPr>
      <p:grpSpPr>
        <a:xfrm>
          <a:off x="0" y="0"/>
          <a:ext cx="0" cy="0"/>
          <a:chOff x="0" y="0"/>
          <a:chExt cx="0" cy="0"/>
        </a:xfrm>
      </p:grpSpPr>
      <p:pic>
        <p:nvPicPr>
          <p:cNvPr id="3" name="Picture 2" descr="A white background with a red border">
            <a:extLst>
              <a:ext uri="{FF2B5EF4-FFF2-40B4-BE49-F238E27FC236}">
                <a16:creationId xmlns:a16="http://schemas.microsoft.com/office/drawing/2014/main" id="{5E9BAFF0-90FC-BB7C-4F25-5D514317EA5C}"/>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pic>
        <p:nvPicPr>
          <p:cNvPr id="2" name="Picture 1" descr="A irrigation system spraying crops&#10;&#10;AI-generated content may be incorrect.">
            <a:extLst>
              <a:ext uri="{FF2B5EF4-FFF2-40B4-BE49-F238E27FC236}">
                <a16:creationId xmlns:a16="http://schemas.microsoft.com/office/drawing/2014/main" id="{00EF0537-0945-4507-96F6-A16A85490597}"/>
              </a:ext>
            </a:extLst>
          </p:cNvPr>
          <p:cNvPicPr>
            <a:picLocks noChangeAspect="1"/>
          </p:cNvPicPr>
          <p:nvPr/>
        </p:nvPicPr>
        <p:blipFill>
          <a:blip r:embed="rId3">
            <a:extLst>
              <a:ext uri="{28A0092B-C50C-407E-A947-70E740481C1C}">
                <a14:useLocalDpi xmlns:a14="http://schemas.microsoft.com/office/drawing/2010/main" val="0"/>
              </a:ext>
            </a:extLst>
          </a:blip>
          <a:srcRect t="19875"/>
          <a:stretch/>
        </p:blipFill>
        <p:spPr>
          <a:xfrm>
            <a:off x="5316" y="2396029"/>
            <a:ext cx="18282684"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noFill/>
          <a:effectLst/>
        </p:spPr>
      </p:pic>
      <p:sp>
        <p:nvSpPr>
          <p:cNvPr id="4" name="Title 2">
            <a:extLst>
              <a:ext uri="{FF2B5EF4-FFF2-40B4-BE49-F238E27FC236}">
                <a16:creationId xmlns:a16="http://schemas.microsoft.com/office/drawing/2014/main" id="{84952D9E-8B4A-E90A-8682-76A378EF1445}"/>
              </a:ext>
            </a:extLst>
          </p:cNvPr>
          <p:cNvSpPr>
            <a:spLocks noGrp="1"/>
          </p:cNvSpPr>
          <p:nvPr>
            <p:ph type="title"/>
          </p:nvPr>
        </p:nvSpPr>
        <p:spPr>
          <a:xfrm>
            <a:off x="4267200" y="4207485"/>
            <a:ext cx="7052754" cy="1872028"/>
          </a:xfrm>
        </p:spPr>
        <p:txBody>
          <a:bodyPr>
            <a:normAutofit/>
          </a:bodyPr>
          <a:lstStyle/>
          <a:p>
            <a:r>
              <a:rPr lang="en-US" sz="11500" b="1" dirty="0">
                <a:solidFill>
                  <a:schemeClr val="bg1"/>
                </a:solidFill>
              </a:rPr>
              <a:t>Thank you</a:t>
            </a:r>
          </a:p>
        </p:txBody>
      </p:sp>
    </p:spTree>
    <p:extLst>
      <p:ext uri="{BB962C8B-B14F-4D97-AF65-F5344CB8AC3E}">
        <p14:creationId xmlns:p14="http://schemas.microsoft.com/office/powerpoint/2010/main" val="2819139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09FD9-44DB-352B-CA5E-B05B48566531}"/>
            </a:ext>
          </a:extLst>
        </p:cNvPr>
        <p:cNvGrpSpPr/>
        <p:nvPr/>
      </p:nvGrpSpPr>
      <p:grpSpPr>
        <a:xfrm>
          <a:off x="0" y="0"/>
          <a:ext cx="0" cy="0"/>
          <a:chOff x="0" y="0"/>
          <a:chExt cx="0" cy="0"/>
        </a:xfrm>
      </p:grpSpPr>
      <p:pic>
        <p:nvPicPr>
          <p:cNvPr id="6" name="Picture 5" descr="A picture containing sky, outdoor, nature, mountain&#10;&#10;Description automatically generated">
            <a:extLst>
              <a:ext uri="{FF2B5EF4-FFF2-40B4-BE49-F238E27FC236}">
                <a16:creationId xmlns:a16="http://schemas.microsoft.com/office/drawing/2014/main" id="{0AC0632F-2D0C-ADE8-EB01-4D9E1F9EC228}"/>
              </a:ext>
            </a:extLst>
          </p:cNvPr>
          <p:cNvPicPr>
            <a:picLocks noChangeAspect="1"/>
          </p:cNvPicPr>
          <p:nvPr/>
        </p:nvPicPr>
        <p:blipFill rotWithShape="1">
          <a:blip r:embed="rId3">
            <a:extLst>
              <a:ext uri="{28A0092B-C50C-407E-A947-70E740481C1C}">
                <a14:useLocalDpi xmlns:a14="http://schemas.microsoft.com/office/drawing/2010/main" val="0"/>
              </a:ext>
            </a:extLst>
          </a:blip>
          <a:srcRect t="18967" r="9091" b="4202"/>
          <a:stretch/>
        </p:blipFill>
        <p:spPr>
          <a:xfrm>
            <a:off x="-1" y="0"/>
            <a:ext cx="18288002" cy="10287000"/>
          </a:xfrm>
          <a:prstGeom prst="rect">
            <a:avLst/>
          </a:prstGeom>
        </p:spPr>
      </p:pic>
      <p:sp>
        <p:nvSpPr>
          <p:cNvPr id="13" name="Rectangle 12">
            <a:extLst>
              <a:ext uri="{FF2B5EF4-FFF2-40B4-BE49-F238E27FC236}">
                <a16:creationId xmlns:a16="http://schemas.microsoft.com/office/drawing/2014/main" id="{03436BF8-2D79-6EC7-8368-478436B1024E}"/>
              </a:ext>
            </a:extLst>
          </p:cNvPr>
          <p:cNvSpPr/>
          <p:nvPr/>
        </p:nvSpPr>
        <p:spPr>
          <a:xfrm>
            <a:off x="-1" y="5176911"/>
            <a:ext cx="7315202" cy="1257300"/>
          </a:xfrm>
          <a:prstGeom prst="rect">
            <a:avLst/>
          </a:prstGeom>
          <a:solidFill>
            <a:srgbClr val="00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en-SE" sz="2700">
              <a:solidFill>
                <a:prstClr val="white"/>
              </a:solidFill>
              <a:latin typeface="Franklin Gothic Book" panose="020B0503020102020204"/>
            </a:endParaRPr>
          </a:p>
        </p:txBody>
      </p:sp>
      <p:sp>
        <p:nvSpPr>
          <p:cNvPr id="14" name="Rectangle 13">
            <a:extLst>
              <a:ext uri="{FF2B5EF4-FFF2-40B4-BE49-F238E27FC236}">
                <a16:creationId xmlns:a16="http://schemas.microsoft.com/office/drawing/2014/main" id="{877CCA97-5361-3541-083B-71B13F12D4D1}"/>
              </a:ext>
            </a:extLst>
          </p:cNvPr>
          <p:cNvSpPr/>
          <p:nvPr/>
        </p:nvSpPr>
        <p:spPr>
          <a:xfrm>
            <a:off x="1" y="6391532"/>
            <a:ext cx="9202265" cy="1257300"/>
          </a:xfrm>
          <a:prstGeom prst="rect">
            <a:avLst/>
          </a:prstGeom>
          <a:solidFill>
            <a:srgbClr val="00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en-SE" sz="2700">
              <a:solidFill>
                <a:prstClr val="white"/>
              </a:solidFill>
              <a:latin typeface="Franklin Gothic Book" panose="020B0503020102020204"/>
            </a:endParaRPr>
          </a:p>
        </p:txBody>
      </p:sp>
      <p:sp>
        <p:nvSpPr>
          <p:cNvPr id="15" name="Rectangle 14">
            <a:extLst>
              <a:ext uri="{FF2B5EF4-FFF2-40B4-BE49-F238E27FC236}">
                <a16:creationId xmlns:a16="http://schemas.microsoft.com/office/drawing/2014/main" id="{F0E96DE7-E25D-E8DA-D5B6-446E06AC2853}"/>
              </a:ext>
            </a:extLst>
          </p:cNvPr>
          <p:cNvSpPr/>
          <p:nvPr/>
        </p:nvSpPr>
        <p:spPr>
          <a:xfrm>
            <a:off x="-2" y="7651920"/>
            <a:ext cx="8001000" cy="1257300"/>
          </a:xfrm>
          <a:prstGeom prst="rect">
            <a:avLst/>
          </a:prstGeom>
          <a:solidFill>
            <a:srgbClr val="00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en-SE" sz="2700">
              <a:solidFill>
                <a:prstClr val="white"/>
              </a:solidFill>
              <a:latin typeface="Franklin Gothic Book" panose="020B0503020102020204"/>
            </a:endParaRPr>
          </a:p>
        </p:txBody>
      </p:sp>
      <p:sp>
        <p:nvSpPr>
          <p:cNvPr id="11" name="TextBox 10">
            <a:extLst>
              <a:ext uri="{FF2B5EF4-FFF2-40B4-BE49-F238E27FC236}">
                <a16:creationId xmlns:a16="http://schemas.microsoft.com/office/drawing/2014/main" id="{0FDA843B-9D63-70E8-0717-E2B80D76F2B9}"/>
              </a:ext>
            </a:extLst>
          </p:cNvPr>
          <p:cNvSpPr txBox="1"/>
          <p:nvPr/>
        </p:nvSpPr>
        <p:spPr>
          <a:xfrm>
            <a:off x="746466" y="5176911"/>
            <a:ext cx="8001000" cy="3554819"/>
          </a:xfrm>
          <a:prstGeom prst="rect">
            <a:avLst/>
          </a:prstGeom>
          <a:noFill/>
        </p:spPr>
        <p:txBody>
          <a:bodyPr wrap="square" rtlCol="0">
            <a:spAutoFit/>
          </a:bodyPr>
          <a:lstStyle/>
          <a:p>
            <a:pPr defTabSz="1371669">
              <a:defRPr/>
            </a:pPr>
            <a:r>
              <a:rPr lang="en-US" sz="7500" b="1">
                <a:solidFill>
                  <a:prstClr val="white"/>
                </a:solidFill>
                <a:latin typeface="Roboto" panose="02000000000000000000" pitchFamily="2" charset="0"/>
                <a:ea typeface="Roboto" panose="02000000000000000000" pitchFamily="2" charset="0"/>
              </a:rPr>
              <a:t>UNCCD is the global vision and voice for land</a:t>
            </a:r>
            <a:endParaRPr lang="en-SE" sz="7500" b="1">
              <a:solidFill>
                <a:prstClr val="white"/>
              </a:solidFill>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70ECBB76-2C81-CCD5-CFE1-08723B3A35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29" b="-1669"/>
          <a:stretch/>
        </p:blipFill>
        <p:spPr>
          <a:xfrm>
            <a:off x="14401802" y="4811448"/>
            <a:ext cx="3179894" cy="4694400"/>
          </a:xfrm>
          <a:prstGeom prst="rect">
            <a:avLst/>
          </a:prstGeom>
        </p:spPr>
      </p:pic>
    </p:spTree>
    <p:extLst>
      <p:ext uri="{BB962C8B-B14F-4D97-AF65-F5344CB8AC3E}">
        <p14:creationId xmlns:p14="http://schemas.microsoft.com/office/powerpoint/2010/main" val="3988839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584DF6-734E-2C3B-3E37-8BA97B01A4B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797BB87-C671-38EE-27F7-0E1DFB602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a red border">
            <a:extLst>
              <a:ext uri="{FF2B5EF4-FFF2-40B4-BE49-F238E27FC236}">
                <a16:creationId xmlns:a16="http://schemas.microsoft.com/office/drawing/2014/main" id="{1306A5F4-DBCD-F828-F828-5BB635A6EF52}"/>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pic>
        <p:nvPicPr>
          <p:cNvPr id="2" name="Picture 2">
            <a:extLst>
              <a:ext uri="{FF2B5EF4-FFF2-40B4-BE49-F238E27FC236}">
                <a16:creationId xmlns:a16="http://schemas.microsoft.com/office/drawing/2014/main" id="{63C42D27-F225-2BC2-741C-EBF4DDD4C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9098" y="2628900"/>
            <a:ext cx="6858000" cy="45778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C9288C-6A78-D948-E152-49B3EBC16C21}"/>
              </a:ext>
            </a:extLst>
          </p:cNvPr>
          <p:cNvSpPr txBox="1"/>
          <p:nvPr/>
        </p:nvSpPr>
        <p:spPr>
          <a:xfrm>
            <a:off x="10721703" y="1962316"/>
            <a:ext cx="6858000" cy="369332"/>
          </a:xfrm>
          <a:prstGeom prst="rect">
            <a:avLst/>
          </a:prstGeom>
          <a:noFill/>
        </p:spPr>
        <p:txBody>
          <a:bodyPr wrap="square">
            <a:spAutoFit/>
          </a:bodyPr>
          <a:lstStyle/>
          <a:p>
            <a:r>
              <a:rPr lang="fr-CH" b="1" i="0" u="none" strike="noStrike" dirty="0">
                <a:solidFill>
                  <a:srgbClr val="007CBB"/>
                </a:solidFill>
                <a:effectLst/>
                <a:latin typeface="Roboto" panose="02000000000000000000" pitchFamily="2" charset="0"/>
              </a:rPr>
              <a:t>More about the Convention: https://</a:t>
            </a:r>
            <a:r>
              <a:rPr lang="fr-CH" b="1" i="0" u="none" strike="noStrike" dirty="0" err="1">
                <a:solidFill>
                  <a:srgbClr val="007CBB"/>
                </a:solidFill>
                <a:effectLst/>
                <a:latin typeface="Roboto" panose="02000000000000000000" pitchFamily="2" charset="0"/>
              </a:rPr>
              <a:t>www.unccd.int</a:t>
            </a:r>
            <a:r>
              <a:rPr lang="fr-CH" b="1" i="0" u="none" strike="noStrike" dirty="0">
                <a:solidFill>
                  <a:srgbClr val="007CBB"/>
                </a:solidFill>
                <a:effectLst/>
                <a:latin typeface="Roboto" panose="02000000000000000000" pitchFamily="2" charset="0"/>
              </a:rPr>
              <a:t>/convention</a:t>
            </a:r>
            <a:r>
              <a:rPr lang="fr-CH" b="1" i="0" u="none" strike="noStrike" dirty="0">
                <a:effectLst/>
                <a:latin typeface="Roboto" panose="02000000000000000000" pitchFamily="2" charset="0"/>
              </a:rPr>
              <a:t>​</a:t>
            </a:r>
            <a:endParaRPr lang="en-US" b="1" dirty="0"/>
          </a:p>
        </p:txBody>
      </p:sp>
      <p:cxnSp>
        <p:nvCxnSpPr>
          <p:cNvPr id="5" name="Straight Connector 4">
            <a:extLst>
              <a:ext uri="{FF2B5EF4-FFF2-40B4-BE49-F238E27FC236}">
                <a16:creationId xmlns:a16="http://schemas.microsoft.com/office/drawing/2014/main" id="{CBF8B7E8-1E89-36C5-A7D6-BEF903AD6165}"/>
              </a:ext>
            </a:extLst>
          </p:cNvPr>
          <p:cNvCxnSpPr>
            <a:cxnSpLocks/>
          </p:cNvCxnSpPr>
          <p:nvPr/>
        </p:nvCxnSpPr>
        <p:spPr>
          <a:xfrm>
            <a:off x="10770712" y="1910715"/>
            <a:ext cx="808702" cy="0"/>
          </a:xfrm>
          <a:prstGeom prst="line">
            <a:avLst/>
          </a:prstGeom>
          <a:ln w="63500">
            <a:solidFill>
              <a:srgbClr val="0070C0"/>
            </a:solidFill>
          </a:ln>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29CB9A6E-03D4-2DF9-2BC3-2FB08DF8B9C7}"/>
              </a:ext>
            </a:extLst>
          </p:cNvPr>
          <p:cNvSpPr txBox="1">
            <a:spLocks/>
          </p:cNvSpPr>
          <p:nvPr/>
        </p:nvSpPr>
        <p:spPr>
          <a:xfrm>
            <a:off x="1459523" y="1110762"/>
            <a:ext cx="6239610" cy="49573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u="sng" dirty="0">
                <a:solidFill>
                  <a:srgbClr val="0070C0"/>
                </a:solidFill>
                <a:latin typeface="Roboto" panose="02000000000000000000" pitchFamily="2" charset="0"/>
              </a:rPr>
              <a:t>Brief overview of UNCCD​</a:t>
            </a:r>
            <a:endParaRPr lang="en-US" sz="7200" b="1" u="sng" dirty="0">
              <a:solidFill>
                <a:srgbClr val="0070C0"/>
              </a:solidFill>
            </a:endParaRPr>
          </a:p>
        </p:txBody>
      </p:sp>
      <p:sp>
        <p:nvSpPr>
          <p:cNvPr id="7" name="Content Placeholder 2">
            <a:extLst>
              <a:ext uri="{FF2B5EF4-FFF2-40B4-BE49-F238E27FC236}">
                <a16:creationId xmlns:a16="http://schemas.microsoft.com/office/drawing/2014/main" id="{83DE1FA3-F2ED-D972-5840-4F1B728A867C}"/>
              </a:ext>
            </a:extLst>
          </p:cNvPr>
          <p:cNvSpPr txBox="1">
            <a:spLocks/>
          </p:cNvSpPr>
          <p:nvPr/>
        </p:nvSpPr>
        <p:spPr>
          <a:xfrm>
            <a:off x="1252693" y="2151407"/>
            <a:ext cx="8763000" cy="622487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en-US" b="1" dirty="0">
                <a:solidFill>
                  <a:srgbClr val="000000"/>
                </a:solidFill>
                <a:latin typeface="Roboto" panose="02000000000000000000" pitchFamily="2" charset="0"/>
              </a:rPr>
              <a:t>The United Nations Convention to Combat Desertification (UNCCD):</a:t>
            </a:r>
            <a:r>
              <a:rPr lang="en-GB" dirty="0">
                <a:solidFill>
                  <a:srgbClr val="000000"/>
                </a:solidFill>
                <a:latin typeface="Roboto" panose="02000000000000000000" pitchFamily="2" charset="0"/>
              </a:rPr>
              <a:t>​</a:t>
            </a:r>
            <a:endParaRPr lang="en-GB" sz="2800" dirty="0">
              <a:solidFill>
                <a:srgbClr val="000000"/>
              </a:solidFill>
              <a:latin typeface="Arial" panose="020B0604020202020204" pitchFamily="34" charset="0"/>
            </a:endParaRPr>
          </a:p>
          <a:p>
            <a:pPr fontAlgn="base">
              <a:lnSpc>
                <a:spcPct val="150000"/>
              </a:lnSpc>
            </a:pPr>
            <a:r>
              <a:rPr lang="en-GB" sz="2800" dirty="0">
                <a:solidFill>
                  <a:srgbClr val="000000"/>
                </a:solidFill>
                <a:latin typeface="Roboto" panose="02000000000000000000" pitchFamily="2" charset="0"/>
              </a:rPr>
              <a:t>Adopted on 17 June 1994 </a:t>
            </a:r>
            <a:r>
              <a:rPr lang="en-US" sz="2800" dirty="0">
                <a:solidFill>
                  <a:srgbClr val="000000"/>
                </a:solidFill>
                <a:latin typeface="Roboto" panose="02000000000000000000" pitchFamily="2" charset="0"/>
              </a:rPr>
              <a:t>​</a:t>
            </a:r>
            <a:endParaRPr lang="en-US" sz="4000" dirty="0">
              <a:solidFill>
                <a:srgbClr val="000000"/>
              </a:solidFill>
              <a:latin typeface="Arial" panose="020B0604020202020204" pitchFamily="34" charset="0"/>
            </a:endParaRPr>
          </a:p>
          <a:p>
            <a:pPr fontAlgn="base">
              <a:lnSpc>
                <a:spcPct val="150000"/>
              </a:lnSpc>
            </a:pPr>
            <a:r>
              <a:rPr lang="en-GB" sz="2800" dirty="0">
                <a:solidFill>
                  <a:srgbClr val="000000"/>
                </a:solidFill>
                <a:latin typeface="Roboto" panose="02000000000000000000" pitchFamily="2" charset="0"/>
              </a:rPr>
              <a:t>Entered into force in 1996</a:t>
            </a:r>
            <a:r>
              <a:rPr lang="en-US" sz="2800" dirty="0">
                <a:solidFill>
                  <a:srgbClr val="000000"/>
                </a:solidFill>
                <a:latin typeface="Roboto" panose="02000000000000000000" pitchFamily="2" charset="0"/>
              </a:rPr>
              <a:t>​</a:t>
            </a:r>
            <a:endParaRPr lang="en-US" sz="4000" dirty="0">
              <a:solidFill>
                <a:srgbClr val="000000"/>
              </a:solidFill>
              <a:latin typeface="Arial" panose="020B0604020202020204" pitchFamily="34" charset="0"/>
            </a:endParaRPr>
          </a:p>
          <a:p>
            <a:pPr fontAlgn="base">
              <a:lnSpc>
                <a:spcPct val="150000"/>
              </a:lnSpc>
            </a:pPr>
            <a:r>
              <a:rPr lang="en-GB" sz="2800" dirty="0">
                <a:solidFill>
                  <a:srgbClr val="000000"/>
                </a:solidFill>
                <a:latin typeface="Roboto" panose="02000000000000000000" pitchFamily="2" charset="0"/>
              </a:rPr>
              <a:t>The only </a:t>
            </a:r>
            <a:r>
              <a:rPr lang="en-US" sz="2800" dirty="0">
                <a:solidFill>
                  <a:srgbClr val="000000"/>
                </a:solidFill>
                <a:latin typeface="Roboto" panose="02000000000000000000" pitchFamily="2" charset="0"/>
              </a:rPr>
              <a:t>legally binding framework set up to address desertification and the effects of drought.</a:t>
            </a:r>
            <a:r>
              <a:rPr lang="en-GB" sz="2800" dirty="0">
                <a:solidFill>
                  <a:srgbClr val="000000"/>
                </a:solidFill>
                <a:latin typeface="Roboto" panose="02000000000000000000" pitchFamily="2" charset="0"/>
              </a:rPr>
              <a:t> </a:t>
            </a:r>
            <a:r>
              <a:rPr lang="en-US" sz="2800" dirty="0">
                <a:solidFill>
                  <a:srgbClr val="000000"/>
                </a:solidFill>
                <a:latin typeface="Roboto" panose="02000000000000000000" pitchFamily="2" charset="0"/>
              </a:rPr>
              <a:t>​</a:t>
            </a:r>
            <a:endParaRPr lang="en-US" sz="4000" dirty="0">
              <a:solidFill>
                <a:srgbClr val="000000"/>
              </a:solidFill>
              <a:latin typeface="Arial" panose="020B0604020202020204" pitchFamily="34" charset="0"/>
            </a:endParaRPr>
          </a:p>
          <a:p>
            <a:pPr fontAlgn="base">
              <a:lnSpc>
                <a:spcPct val="150000"/>
              </a:lnSpc>
            </a:pPr>
            <a:r>
              <a:rPr lang="en-GB" sz="2800" dirty="0">
                <a:solidFill>
                  <a:srgbClr val="000000"/>
                </a:solidFill>
                <a:latin typeface="Roboto" panose="02000000000000000000" pitchFamily="2" charset="0"/>
              </a:rPr>
              <a:t>197 Parties, including 196 countries and the European Union</a:t>
            </a:r>
            <a:r>
              <a:rPr lang="en-US" sz="2800" dirty="0">
                <a:solidFill>
                  <a:srgbClr val="000000"/>
                </a:solidFill>
                <a:latin typeface="Roboto" panose="02000000000000000000" pitchFamily="2" charset="0"/>
              </a:rPr>
              <a:t>​</a:t>
            </a:r>
            <a:endParaRPr lang="en-US" sz="400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1584674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8"/>
          <p:cNvPicPr preferRelativeResize="0"/>
          <p:nvPr/>
        </p:nvPicPr>
        <p:blipFill rotWithShape="1">
          <a:blip r:embed="rId3">
            <a:alphaModFix/>
          </a:blip>
          <a:srcRect r="418" b="14777"/>
          <a:stretch/>
        </p:blipFill>
        <p:spPr>
          <a:xfrm>
            <a:off x="-41475" y="0"/>
            <a:ext cx="18329472" cy="10287000"/>
          </a:xfrm>
          <a:prstGeom prst="rect">
            <a:avLst/>
          </a:prstGeom>
          <a:noFill/>
          <a:ln>
            <a:noFill/>
          </a:ln>
        </p:spPr>
      </p:pic>
      <p:pic>
        <p:nvPicPr>
          <p:cNvPr id="193" name="Google Shape;193;p28"/>
          <p:cNvPicPr preferRelativeResize="0"/>
          <p:nvPr/>
        </p:nvPicPr>
        <p:blipFill rotWithShape="1">
          <a:blip r:embed="rId4">
            <a:alphaModFix/>
          </a:blip>
          <a:srcRect l="3548" r="3548"/>
          <a:stretch/>
        </p:blipFill>
        <p:spPr>
          <a:xfrm>
            <a:off x="0" y="2"/>
            <a:ext cx="18288000" cy="10287002"/>
          </a:xfrm>
          <a:prstGeom prst="rect">
            <a:avLst/>
          </a:prstGeom>
          <a:noFill/>
          <a:ln>
            <a:noFill/>
          </a:ln>
        </p:spPr>
      </p:pic>
      <p:sp>
        <p:nvSpPr>
          <p:cNvPr id="195" name="Google Shape;195;p28"/>
          <p:cNvSpPr txBox="1"/>
          <p:nvPr/>
        </p:nvSpPr>
        <p:spPr>
          <a:xfrm>
            <a:off x="896138" y="2233725"/>
            <a:ext cx="3251700" cy="2958458"/>
          </a:xfrm>
          <a:prstGeom prst="rect">
            <a:avLst/>
          </a:prstGeom>
          <a:noFill/>
          <a:ln>
            <a:noFill/>
          </a:ln>
          <a:effectLst>
            <a:outerShdw blurRad="57150" dist="19050" dir="5400000" algn="bl" rotWithShape="0">
              <a:srgbClr val="000000">
                <a:alpha val="50000"/>
              </a:srgbClr>
            </a:outerShdw>
          </a:effectLst>
        </p:spPr>
        <p:txBody>
          <a:bodyPr spcFirstLastPara="1" wrap="square" lIns="137138" tIns="137138" rIns="137138" bIns="137138" anchor="t" anchorCtr="0">
            <a:spAutoFit/>
          </a:bodyPr>
          <a:lstStyle/>
          <a:p>
            <a:pPr algn="ctr" defTabSz="1371669">
              <a:buClr>
                <a:srgbClr val="000000"/>
              </a:buClr>
              <a:buSzPts val="1100"/>
              <a:defRPr/>
            </a:pPr>
            <a:r>
              <a:rPr lang="en-US" sz="9150" b="1" kern="0">
                <a:solidFill>
                  <a:schemeClr val="accent2">
                    <a:lumMod val="60000"/>
                    <a:lumOff val="40000"/>
                  </a:schemeClr>
                </a:solidFill>
                <a:latin typeface="Arial"/>
                <a:cs typeface="Arial"/>
                <a:sym typeface="Arial"/>
              </a:rPr>
              <a:t>1</a:t>
            </a:r>
            <a:r>
              <a:rPr lang="en-US" sz="6000" b="1" kern="0">
                <a:solidFill>
                  <a:schemeClr val="accent2">
                    <a:lumMod val="60000"/>
                    <a:lumOff val="40000"/>
                  </a:schemeClr>
                </a:solidFill>
                <a:latin typeface="Arial"/>
                <a:cs typeface="Arial"/>
                <a:sym typeface="Arial"/>
              </a:rPr>
              <a:t> </a:t>
            </a:r>
            <a:r>
              <a:rPr lang="en-US" sz="9150" b="1" kern="0">
                <a:solidFill>
                  <a:schemeClr val="accent2">
                    <a:lumMod val="60000"/>
                    <a:lumOff val="40000"/>
                  </a:schemeClr>
                </a:solidFill>
                <a:latin typeface="Arial"/>
                <a:cs typeface="Arial"/>
                <a:sym typeface="Arial"/>
              </a:rPr>
              <a:t>in</a:t>
            </a:r>
            <a:r>
              <a:rPr lang="en-US" sz="4200" b="1" kern="0">
                <a:solidFill>
                  <a:schemeClr val="accent2">
                    <a:lumMod val="60000"/>
                    <a:lumOff val="40000"/>
                  </a:schemeClr>
                </a:solidFill>
                <a:latin typeface="Arial"/>
                <a:cs typeface="Arial"/>
                <a:sym typeface="Arial"/>
              </a:rPr>
              <a:t> </a:t>
            </a:r>
            <a:r>
              <a:rPr lang="en-US" sz="9150" b="1" kern="0">
                <a:solidFill>
                  <a:schemeClr val="accent2">
                    <a:lumMod val="60000"/>
                    <a:lumOff val="40000"/>
                  </a:schemeClr>
                </a:solidFill>
                <a:latin typeface="Arial"/>
                <a:cs typeface="Arial"/>
                <a:sym typeface="Arial"/>
              </a:rPr>
              <a:t>4</a:t>
            </a:r>
            <a:endParaRPr sz="9150" b="1" kern="0">
              <a:solidFill>
                <a:schemeClr val="accent2">
                  <a:lumMod val="60000"/>
                  <a:lumOff val="40000"/>
                </a:schemeClr>
              </a:solidFill>
              <a:latin typeface="Arial"/>
              <a:cs typeface="Arial"/>
              <a:sym typeface="Arial"/>
            </a:endParaRPr>
          </a:p>
          <a:p>
            <a:pPr algn="ctr" defTabSz="1371669">
              <a:spcAft>
                <a:spcPts val="2100"/>
              </a:spcAft>
              <a:buClr>
                <a:srgbClr val="000000"/>
              </a:buClr>
              <a:defRPr/>
            </a:pPr>
            <a:r>
              <a:rPr lang="en-US" sz="2175" kern="0">
                <a:solidFill>
                  <a:schemeClr val="accent2">
                    <a:lumMod val="60000"/>
                    <a:lumOff val="40000"/>
                  </a:schemeClr>
                </a:solidFill>
                <a:latin typeface="Arial"/>
                <a:cs typeface="Arial"/>
                <a:sym typeface="Arial"/>
              </a:rPr>
              <a:t>People affected by drought globally in 2022-2023</a:t>
            </a:r>
            <a:endParaRPr sz="4650" b="1" kern="0">
              <a:solidFill>
                <a:schemeClr val="accent2">
                  <a:lumMod val="60000"/>
                  <a:lumOff val="40000"/>
                </a:schemeClr>
              </a:solidFill>
              <a:latin typeface="Arial"/>
              <a:cs typeface="Arial"/>
              <a:sym typeface="Arial"/>
            </a:endParaRPr>
          </a:p>
        </p:txBody>
      </p:sp>
      <p:sp>
        <p:nvSpPr>
          <p:cNvPr id="196" name="Google Shape;196;p28"/>
          <p:cNvSpPr txBox="1"/>
          <p:nvPr/>
        </p:nvSpPr>
        <p:spPr>
          <a:xfrm>
            <a:off x="896138" y="1275602"/>
            <a:ext cx="15045300" cy="1737611"/>
          </a:xfrm>
          <a:prstGeom prst="rect">
            <a:avLst/>
          </a:prstGeom>
          <a:noFill/>
          <a:ln>
            <a:noFill/>
          </a:ln>
          <a:effectLst>
            <a:outerShdw blurRad="57150" dist="19050" dir="5400000" algn="bl" rotWithShape="0">
              <a:srgbClr val="000000">
                <a:alpha val="50000"/>
              </a:srgbClr>
            </a:outerShdw>
          </a:effectLst>
        </p:spPr>
        <p:txBody>
          <a:bodyPr spcFirstLastPara="1" wrap="square" lIns="137138" tIns="137138" rIns="137138" bIns="137138" anchor="t" anchorCtr="0">
            <a:spAutoFit/>
          </a:bodyPr>
          <a:lstStyle/>
          <a:p>
            <a:pPr defTabSz="1371669">
              <a:lnSpc>
                <a:spcPct val="185294"/>
              </a:lnSpc>
              <a:spcAft>
                <a:spcPts val="1350"/>
              </a:spcAft>
              <a:buClr>
                <a:srgbClr val="000000"/>
              </a:buClr>
              <a:defRPr/>
            </a:pPr>
            <a:r>
              <a:rPr lang="en-US" sz="4500" b="1" kern="0">
                <a:solidFill>
                  <a:schemeClr val="accent2">
                    <a:lumMod val="60000"/>
                    <a:lumOff val="40000"/>
                  </a:schemeClr>
                </a:solidFill>
                <a:latin typeface="Arial"/>
                <a:cs typeface="Arial"/>
                <a:sym typeface="Arial"/>
              </a:rPr>
              <a:t>What you need to know about drought…</a:t>
            </a:r>
            <a:endParaRPr sz="4950" b="1" kern="0">
              <a:solidFill>
                <a:schemeClr val="accent2">
                  <a:lumMod val="60000"/>
                  <a:lumOff val="40000"/>
                </a:schemeClr>
              </a:solidFill>
              <a:latin typeface="Raleway"/>
              <a:ea typeface="Raleway"/>
              <a:cs typeface="Raleway"/>
              <a:sym typeface="Raleway"/>
            </a:endParaRPr>
          </a:p>
        </p:txBody>
      </p:sp>
      <p:sp>
        <p:nvSpPr>
          <p:cNvPr id="197" name="Google Shape;197;p28"/>
          <p:cNvSpPr txBox="1"/>
          <p:nvPr/>
        </p:nvSpPr>
        <p:spPr>
          <a:xfrm>
            <a:off x="4413066" y="2233727"/>
            <a:ext cx="3356550" cy="3293165"/>
          </a:xfrm>
          <a:prstGeom prst="rect">
            <a:avLst/>
          </a:prstGeom>
          <a:noFill/>
          <a:ln>
            <a:noFill/>
          </a:ln>
          <a:effectLst>
            <a:outerShdw blurRad="57150" dist="19050" dir="5400000" algn="bl" rotWithShape="0">
              <a:srgbClr val="000000">
                <a:alpha val="50000"/>
              </a:srgbClr>
            </a:outerShdw>
          </a:effectLst>
        </p:spPr>
        <p:txBody>
          <a:bodyPr spcFirstLastPara="1" wrap="square" lIns="137138" tIns="137138" rIns="137138" bIns="137138" anchor="t" anchorCtr="0">
            <a:spAutoFit/>
          </a:bodyPr>
          <a:lstStyle/>
          <a:p>
            <a:pPr algn="ctr" defTabSz="1371669">
              <a:buClr>
                <a:srgbClr val="000000"/>
              </a:buClr>
              <a:defRPr/>
            </a:pPr>
            <a:r>
              <a:rPr lang="en-US" sz="9150" b="1" kern="0">
                <a:solidFill>
                  <a:schemeClr val="accent2">
                    <a:lumMod val="60000"/>
                    <a:lumOff val="40000"/>
                  </a:schemeClr>
                </a:solidFill>
                <a:latin typeface="Arial"/>
                <a:cs typeface="Arial"/>
                <a:sym typeface="Arial"/>
              </a:rPr>
              <a:t>85%</a:t>
            </a:r>
            <a:endParaRPr sz="9150" b="1" kern="0">
              <a:solidFill>
                <a:schemeClr val="accent2">
                  <a:lumMod val="60000"/>
                  <a:lumOff val="40000"/>
                </a:schemeClr>
              </a:solidFill>
              <a:latin typeface="Arial"/>
              <a:cs typeface="Arial"/>
              <a:sym typeface="Arial"/>
            </a:endParaRPr>
          </a:p>
          <a:p>
            <a:pPr algn="ctr" defTabSz="1371669">
              <a:spcAft>
                <a:spcPts val="2100"/>
              </a:spcAft>
              <a:buClr>
                <a:srgbClr val="000000"/>
              </a:buClr>
              <a:defRPr/>
            </a:pPr>
            <a:r>
              <a:rPr lang="en-US" sz="2175" kern="0">
                <a:solidFill>
                  <a:schemeClr val="accent2">
                    <a:lumMod val="60000"/>
                    <a:lumOff val="40000"/>
                  </a:schemeClr>
                </a:solidFill>
                <a:latin typeface="Arial"/>
                <a:cs typeface="Arial"/>
                <a:sym typeface="Arial"/>
              </a:rPr>
              <a:t>People affected by drought who live in low- and middle-income countries</a:t>
            </a:r>
            <a:endParaRPr sz="4650" b="1" kern="0">
              <a:solidFill>
                <a:schemeClr val="accent2">
                  <a:lumMod val="60000"/>
                  <a:lumOff val="40000"/>
                </a:schemeClr>
              </a:solidFill>
              <a:latin typeface="Arial"/>
              <a:cs typeface="Arial"/>
              <a:sym typeface="Arial"/>
            </a:endParaRPr>
          </a:p>
        </p:txBody>
      </p:sp>
      <p:sp>
        <p:nvSpPr>
          <p:cNvPr id="198" name="Google Shape;198;p28"/>
          <p:cNvSpPr txBox="1"/>
          <p:nvPr/>
        </p:nvSpPr>
        <p:spPr>
          <a:xfrm>
            <a:off x="8034845" y="2233725"/>
            <a:ext cx="2907450" cy="2623751"/>
          </a:xfrm>
          <a:prstGeom prst="rect">
            <a:avLst/>
          </a:prstGeom>
          <a:noFill/>
          <a:ln>
            <a:noFill/>
          </a:ln>
          <a:effectLst>
            <a:outerShdw blurRad="57150" dist="19050" dir="5400000" algn="bl" rotWithShape="0">
              <a:srgbClr val="000000">
                <a:alpha val="50000"/>
              </a:srgbClr>
            </a:outerShdw>
          </a:effectLst>
        </p:spPr>
        <p:txBody>
          <a:bodyPr spcFirstLastPara="1" wrap="square" lIns="137138" tIns="137138" rIns="137138" bIns="137138" anchor="t" anchorCtr="0">
            <a:spAutoFit/>
          </a:bodyPr>
          <a:lstStyle/>
          <a:p>
            <a:pPr algn="ctr" defTabSz="1371669">
              <a:buClr>
                <a:srgbClr val="000000"/>
              </a:buClr>
              <a:defRPr/>
            </a:pPr>
            <a:r>
              <a:rPr lang="en-US" sz="9150" b="1" kern="0">
                <a:solidFill>
                  <a:schemeClr val="accent2">
                    <a:lumMod val="60000"/>
                    <a:lumOff val="40000"/>
                  </a:schemeClr>
                </a:solidFill>
                <a:latin typeface="Arial"/>
                <a:cs typeface="Arial"/>
                <a:sym typeface="Arial"/>
              </a:rPr>
              <a:t>29%</a:t>
            </a:r>
            <a:endParaRPr sz="9150" b="1" kern="0">
              <a:solidFill>
                <a:schemeClr val="accent2">
                  <a:lumMod val="60000"/>
                  <a:lumOff val="40000"/>
                </a:schemeClr>
              </a:solidFill>
              <a:latin typeface="Arial"/>
              <a:cs typeface="Arial"/>
              <a:sym typeface="Arial"/>
            </a:endParaRPr>
          </a:p>
          <a:p>
            <a:pPr algn="ctr" defTabSz="1371669">
              <a:spcAft>
                <a:spcPts val="2100"/>
              </a:spcAft>
              <a:buClr>
                <a:srgbClr val="000000"/>
              </a:buClr>
              <a:defRPr/>
            </a:pPr>
            <a:r>
              <a:rPr lang="en-US" sz="2175" kern="0">
                <a:solidFill>
                  <a:schemeClr val="accent2">
                    <a:lumMod val="60000"/>
                    <a:lumOff val="40000"/>
                  </a:schemeClr>
                </a:solidFill>
                <a:latin typeface="Arial"/>
                <a:cs typeface="Arial"/>
                <a:sym typeface="Arial"/>
              </a:rPr>
              <a:t>Increase in droughts since the year 2000</a:t>
            </a:r>
            <a:endParaRPr sz="4650" b="1" kern="0">
              <a:solidFill>
                <a:schemeClr val="accent2">
                  <a:lumMod val="60000"/>
                  <a:lumOff val="40000"/>
                </a:schemeClr>
              </a:solidFill>
              <a:latin typeface="Arial"/>
              <a:cs typeface="Arial"/>
              <a:sym typeface="Arial"/>
            </a:endParaRPr>
          </a:p>
        </p:txBody>
      </p:sp>
      <p:sp>
        <p:nvSpPr>
          <p:cNvPr id="199" name="Google Shape;199;p28"/>
          <p:cNvSpPr txBox="1"/>
          <p:nvPr/>
        </p:nvSpPr>
        <p:spPr>
          <a:xfrm>
            <a:off x="11207522" y="2233727"/>
            <a:ext cx="3141450" cy="3293165"/>
          </a:xfrm>
          <a:prstGeom prst="rect">
            <a:avLst/>
          </a:prstGeom>
          <a:noFill/>
          <a:ln>
            <a:noFill/>
          </a:ln>
          <a:effectLst>
            <a:outerShdw blurRad="57150" dist="19050" dir="5400000" algn="bl" rotWithShape="0">
              <a:srgbClr val="000000">
                <a:alpha val="50000"/>
              </a:srgbClr>
            </a:outerShdw>
          </a:effectLst>
        </p:spPr>
        <p:txBody>
          <a:bodyPr spcFirstLastPara="1" wrap="square" lIns="137138" tIns="137138" rIns="137138" bIns="137138" anchor="t" anchorCtr="0">
            <a:spAutoFit/>
          </a:bodyPr>
          <a:lstStyle/>
          <a:p>
            <a:pPr algn="ctr" defTabSz="1371669">
              <a:buClr>
                <a:srgbClr val="000000"/>
              </a:buClr>
              <a:defRPr/>
            </a:pPr>
            <a:r>
              <a:rPr lang="en-US" sz="9150" b="1" kern="0">
                <a:solidFill>
                  <a:schemeClr val="accent2">
                    <a:lumMod val="60000"/>
                    <a:lumOff val="40000"/>
                  </a:schemeClr>
                </a:solidFill>
                <a:latin typeface="Arial"/>
                <a:cs typeface="Arial"/>
                <a:sym typeface="Arial"/>
              </a:rPr>
              <a:t>40%</a:t>
            </a:r>
            <a:endParaRPr sz="9150" b="1" kern="0">
              <a:solidFill>
                <a:schemeClr val="accent2">
                  <a:lumMod val="60000"/>
                  <a:lumOff val="40000"/>
                </a:schemeClr>
              </a:solidFill>
              <a:latin typeface="Arial"/>
              <a:cs typeface="Arial"/>
              <a:sym typeface="Arial"/>
            </a:endParaRPr>
          </a:p>
          <a:p>
            <a:pPr algn="ctr" defTabSz="1371669">
              <a:spcAft>
                <a:spcPts val="2100"/>
              </a:spcAft>
              <a:buClr>
                <a:srgbClr val="000000"/>
              </a:buClr>
              <a:defRPr/>
            </a:pPr>
            <a:r>
              <a:rPr lang="en-US" sz="2175" kern="0">
                <a:solidFill>
                  <a:schemeClr val="accent2">
                    <a:lumMod val="60000"/>
                    <a:lumOff val="40000"/>
                  </a:schemeClr>
                </a:solidFill>
                <a:latin typeface="Arial"/>
                <a:cs typeface="Arial"/>
                <a:sym typeface="Arial"/>
              </a:rPr>
              <a:t>Extent to which global freshwater demand is projected to outstrip supply by 2030</a:t>
            </a:r>
            <a:endParaRPr sz="4650" b="1" kern="0">
              <a:solidFill>
                <a:schemeClr val="accent2">
                  <a:lumMod val="60000"/>
                  <a:lumOff val="40000"/>
                </a:schemeClr>
              </a:solidFill>
              <a:latin typeface="Arial"/>
              <a:cs typeface="Arial"/>
              <a:sym typeface="Arial"/>
            </a:endParaRPr>
          </a:p>
        </p:txBody>
      </p:sp>
      <p:sp>
        <p:nvSpPr>
          <p:cNvPr id="200" name="Google Shape;200;p28"/>
          <p:cNvSpPr txBox="1"/>
          <p:nvPr/>
        </p:nvSpPr>
        <p:spPr>
          <a:xfrm>
            <a:off x="14614200" y="2233727"/>
            <a:ext cx="3141450" cy="3293165"/>
          </a:xfrm>
          <a:prstGeom prst="rect">
            <a:avLst/>
          </a:prstGeom>
          <a:noFill/>
          <a:ln>
            <a:noFill/>
          </a:ln>
          <a:effectLst>
            <a:outerShdw blurRad="57150" dist="19050" dir="5400000" algn="bl" rotWithShape="0">
              <a:srgbClr val="000000">
                <a:alpha val="50000"/>
              </a:srgbClr>
            </a:outerShdw>
          </a:effectLst>
        </p:spPr>
        <p:txBody>
          <a:bodyPr spcFirstLastPara="1" wrap="square" lIns="137138" tIns="137138" rIns="137138" bIns="137138" anchor="t" anchorCtr="0">
            <a:spAutoFit/>
          </a:bodyPr>
          <a:lstStyle/>
          <a:p>
            <a:pPr algn="ctr" defTabSz="1371669">
              <a:buClr>
                <a:srgbClr val="000000"/>
              </a:buClr>
              <a:defRPr/>
            </a:pPr>
            <a:r>
              <a:rPr lang="en-US" sz="9150" b="1" kern="0">
                <a:solidFill>
                  <a:schemeClr val="accent2">
                    <a:lumMod val="60000"/>
                    <a:lumOff val="40000"/>
                  </a:schemeClr>
                </a:solidFill>
                <a:latin typeface="Arial"/>
                <a:cs typeface="Arial"/>
                <a:sym typeface="Arial"/>
              </a:rPr>
              <a:t>25%</a:t>
            </a:r>
            <a:endParaRPr sz="9150" b="1" kern="0">
              <a:solidFill>
                <a:schemeClr val="accent2">
                  <a:lumMod val="60000"/>
                  <a:lumOff val="40000"/>
                </a:schemeClr>
              </a:solidFill>
              <a:latin typeface="Arial"/>
              <a:cs typeface="Arial"/>
              <a:sym typeface="Arial"/>
            </a:endParaRPr>
          </a:p>
          <a:p>
            <a:pPr algn="ctr" defTabSz="1371669">
              <a:spcAft>
                <a:spcPts val="2100"/>
              </a:spcAft>
              <a:buClr>
                <a:srgbClr val="000000"/>
              </a:buClr>
              <a:defRPr/>
            </a:pPr>
            <a:r>
              <a:rPr lang="en-US" sz="2175" kern="0">
                <a:solidFill>
                  <a:schemeClr val="accent2">
                    <a:lumMod val="60000"/>
                    <a:lumOff val="40000"/>
                  </a:schemeClr>
                </a:solidFill>
                <a:latin typeface="Arial"/>
                <a:cs typeface="Arial"/>
                <a:sym typeface="Arial"/>
              </a:rPr>
              <a:t>Sand and dust storms driven by human activity, including human-made droughts</a:t>
            </a:r>
            <a:endParaRPr sz="4650" b="1" kern="0">
              <a:solidFill>
                <a:schemeClr val="accent2">
                  <a:lumMod val="60000"/>
                  <a:lumOff val="40000"/>
                </a:schemeClr>
              </a:solidFill>
              <a:latin typeface="Arial"/>
              <a:cs typeface="Arial"/>
              <a:sym typeface="Arial"/>
            </a:endParaRPr>
          </a:p>
        </p:txBody>
      </p:sp>
      <p:sp>
        <p:nvSpPr>
          <p:cNvPr id="201" name="Google Shape;201;p28"/>
          <p:cNvSpPr txBox="1"/>
          <p:nvPr/>
        </p:nvSpPr>
        <p:spPr>
          <a:xfrm>
            <a:off x="896138" y="5553077"/>
            <a:ext cx="15045300" cy="1737611"/>
          </a:xfrm>
          <a:prstGeom prst="rect">
            <a:avLst/>
          </a:prstGeom>
          <a:noFill/>
          <a:ln>
            <a:noFill/>
          </a:ln>
          <a:effectLst>
            <a:outerShdw blurRad="57150" dist="19050" dir="5400000" algn="bl" rotWithShape="0">
              <a:srgbClr val="000000">
                <a:alpha val="50000"/>
              </a:srgbClr>
            </a:outerShdw>
          </a:effectLst>
        </p:spPr>
        <p:txBody>
          <a:bodyPr spcFirstLastPara="1" wrap="square" lIns="137138" tIns="137138" rIns="137138" bIns="137138" anchor="t" anchorCtr="0">
            <a:spAutoFit/>
          </a:bodyPr>
          <a:lstStyle/>
          <a:p>
            <a:pPr defTabSz="1371669">
              <a:lnSpc>
                <a:spcPct val="185294"/>
              </a:lnSpc>
              <a:spcAft>
                <a:spcPts val="1350"/>
              </a:spcAft>
              <a:buClr>
                <a:srgbClr val="000000"/>
              </a:buClr>
              <a:defRPr/>
            </a:pPr>
            <a:r>
              <a:rPr lang="en-US" sz="4500" b="1" kern="0">
                <a:solidFill>
                  <a:schemeClr val="accent2">
                    <a:lumMod val="60000"/>
                    <a:lumOff val="40000"/>
                  </a:schemeClr>
                </a:solidFill>
                <a:latin typeface="Arial"/>
                <a:cs typeface="Arial"/>
                <a:sym typeface="Arial"/>
              </a:rPr>
              <a:t>... and drought resilience</a:t>
            </a:r>
            <a:endParaRPr sz="4500" b="1" kern="0">
              <a:solidFill>
                <a:schemeClr val="accent2">
                  <a:lumMod val="60000"/>
                  <a:lumOff val="40000"/>
                </a:schemeClr>
              </a:solidFill>
              <a:latin typeface="Arial"/>
              <a:cs typeface="Arial"/>
              <a:sym typeface="Arial"/>
            </a:endParaRPr>
          </a:p>
        </p:txBody>
      </p:sp>
      <p:sp>
        <p:nvSpPr>
          <p:cNvPr id="202" name="Google Shape;202;p28"/>
          <p:cNvSpPr txBox="1"/>
          <p:nvPr/>
        </p:nvSpPr>
        <p:spPr>
          <a:xfrm>
            <a:off x="896138" y="6387339"/>
            <a:ext cx="3817350" cy="2866125"/>
          </a:xfrm>
          <a:prstGeom prst="rect">
            <a:avLst/>
          </a:prstGeom>
          <a:noFill/>
          <a:ln>
            <a:noFill/>
          </a:ln>
          <a:effectLst>
            <a:outerShdw blurRad="57150" dist="19050" dir="5400000" algn="bl" rotWithShape="0">
              <a:srgbClr val="000000">
                <a:alpha val="50000"/>
              </a:srgbClr>
            </a:outerShdw>
          </a:effectLst>
        </p:spPr>
        <p:txBody>
          <a:bodyPr spcFirstLastPara="1" wrap="square" lIns="137138" tIns="137138" rIns="137138" bIns="137138" anchor="t" anchorCtr="0">
            <a:spAutoFit/>
          </a:bodyPr>
          <a:lstStyle/>
          <a:p>
            <a:pPr algn="ctr" defTabSz="1371669">
              <a:buClr>
                <a:srgbClr val="000000"/>
              </a:buClr>
              <a:defRPr/>
            </a:pPr>
            <a:r>
              <a:rPr lang="en-US" sz="9000" b="1" kern="0">
                <a:solidFill>
                  <a:schemeClr val="accent2">
                    <a:lumMod val="60000"/>
                    <a:lumOff val="40000"/>
                  </a:schemeClr>
                </a:solidFill>
                <a:latin typeface="Arial"/>
                <a:cs typeface="Arial"/>
                <a:sym typeface="Arial"/>
              </a:rPr>
              <a:t>10x</a:t>
            </a:r>
            <a:endParaRPr sz="9000" b="1" kern="0">
              <a:solidFill>
                <a:schemeClr val="accent2">
                  <a:lumMod val="60000"/>
                  <a:lumOff val="40000"/>
                </a:schemeClr>
              </a:solidFill>
              <a:latin typeface="Arial"/>
              <a:cs typeface="Arial"/>
              <a:sym typeface="Arial"/>
            </a:endParaRPr>
          </a:p>
          <a:p>
            <a:pPr algn="ctr" defTabSz="1371669">
              <a:spcAft>
                <a:spcPts val="2100"/>
              </a:spcAft>
              <a:buClr>
                <a:srgbClr val="000000"/>
              </a:buClr>
              <a:defRPr/>
            </a:pPr>
            <a:r>
              <a:rPr lang="en-US" sz="2025" kern="0">
                <a:solidFill>
                  <a:schemeClr val="accent2">
                    <a:lumMod val="60000"/>
                    <a:lumOff val="40000"/>
                  </a:schemeClr>
                </a:solidFill>
                <a:latin typeface="Arial"/>
                <a:cs typeface="Arial"/>
                <a:sym typeface="Arial"/>
              </a:rPr>
              <a:t>Drought resilience investments have an up to tenfold return on investment</a:t>
            </a:r>
            <a:endParaRPr sz="9150" b="1" kern="0">
              <a:solidFill>
                <a:schemeClr val="accent2">
                  <a:lumMod val="60000"/>
                  <a:lumOff val="40000"/>
                </a:schemeClr>
              </a:solidFill>
              <a:latin typeface="Arial"/>
              <a:cs typeface="Arial"/>
              <a:sym typeface="Arial"/>
            </a:endParaRPr>
          </a:p>
        </p:txBody>
      </p:sp>
      <p:sp>
        <p:nvSpPr>
          <p:cNvPr id="203" name="Google Shape;203;p28"/>
          <p:cNvSpPr txBox="1"/>
          <p:nvPr/>
        </p:nvSpPr>
        <p:spPr>
          <a:xfrm>
            <a:off x="5302584" y="6387338"/>
            <a:ext cx="3817350" cy="3489372"/>
          </a:xfrm>
          <a:prstGeom prst="rect">
            <a:avLst/>
          </a:prstGeom>
          <a:noFill/>
          <a:ln>
            <a:noFill/>
          </a:ln>
          <a:effectLst>
            <a:outerShdw blurRad="57150" dist="19050" dir="5400000" algn="bl" rotWithShape="0">
              <a:srgbClr val="000000">
                <a:alpha val="50000"/>
              </a:srgbClr>
            </a:outerShdw>
          </a:effectLst>
        </p:spPr>
        <p:txBody>
          <a:bodyPr spcFirstLastPara="1" wrap="square" lIns="137138" tIns="137138" rIns="137138" bIns="137138" anchor="t" anchorCtr="0">
            <a:spAutoFit/>
          </a:bodyPr>
          <a:lstStyle/>
          <a:p>
            <a:pPr algn="ctr" defTabSz="1371669">
              <a:buClr>
                <a:srgbClr val="000000"/>
              </a:buClr>
              <a:defRPr/>
            </a:pPr>
            <a:r>
              <a:rPr lang="en-US" sz="9000" b="1" kern="0">
                <a:solidFill>
                  <a:schemeClr val="accent2">
                    <a:lumMod val="60000"/>
                    <a:lumOff val="40000"/>
                  </a:schemeClr>
                </a:solidFill>
                <a:latin typeface="Arial"/>
                <a:cs typeface="Arial"/>
                <a:sym typeface="Arial"/>
              </a:rPr>
              <a:t>3x</a:t>
            </a:r>
            <a:endParaRPr sz="9000" b="1" kern="0">
              <a:solidFill>
                <a:schemeClr val="accent2">
                  <a:lumMod val="60000"/>
                  <a:lumOff val="40000"/>
                </a:schemeClr>
              </a:solidFill>
              <a:latin typeface="Arial"/>
              <a:cs typeface="Arial"/>
              <a:sym typeface="Arial"/>
            </a:endParaRPr>
          </a:p>
          <a:p>
            <a:pPr algn="ctr" defTabSz="1371669">
              <a:spcAft>
                <a:spcPts val="2100"/>
              </a:spcAft>
              <a:buClr>
                <a:srgbClr val="000000"/>
              </a:buClr>
              <a:defRPr/>
            </a:pPr>
            <a:r>
              <a:rPr lang="en-US" sz="2025" kern="0">
                <a:solidFill>
                  <a:schemeClr val="accent2">
                    <a:lumMod val="60000"/>
                    <a:lumOff val="40000"/>
                  </a:schemeClr>
                </a:solidFill>
                <a:latin typeface="Arial"/>
                <a:cs typeface="Arial"/>
                <a:sym typeface="Arial"/>
              </a:rPr>
              <a:t>For every USD 1 spent in building resilience there are up to USD 3 in benefits from avoided losses reduced need for humanitarian aid.</a:t>
            </a:r>
            <a:endParaRPr sz="9150" b="1" kern="0">
              <a:solidFill>
                <a:schemeClr val="accent2">
                  <a:lumMod val="60000"/>
                  <a:lumOff val="40000"/>
                </a:schemeClr>
              </a:solidFill>
              <a:latin typeface="Arial"/>
              <a:cs typeface="Arial"/>
              <a:sym typeface="Arial"/>
            </a:endParaRPr>
          </a:p>
        </p:txBody>
      </p:sp>
      <p:sp>
        <p:nvSpPr>
          <p:cNvPr id="204" name="Google Shape;204;p28"/>
          <p:cNvSpPr txBox="1"/>
          <p:nvPr/>
        </p:nvSpPr>
        <p:spPr>
          <a:xfrm>
            <a:off x="9709031" y="6387338"/>
            <a:ext cx="3817350" cy="3489372"/>
          </a:xfrm>
          <a:prstGeom prst="rect">
            <a:avLst/>
          </a:prstGeom>
          <a:noFill/>
          <a:ln>
            <a:noFill/>
          </a:ln>
          <a:effectLst>
            <a:outerShdw blurRad="57150" dist="19050" dir="5400000" algn="bl" rotWithShape="0">
              <a:srgbClr val="000000">
                <a:alpha val="50000"/>
              </a:srgbClr>
            </a:outerShdw>
          </a:effectLst>
        </p:spPr>
        <p:txBody>
          <a:bodyPr spcFirstLastPara="1" wrap="square" lIns="137138" tIns="137138" rIns="137138" bIns="137138" anchor="t" anchorCtr="0">
            <a:spAutoFit/>
          </a:bodyPr>
          <a:lstStyle/>
          <a:p>
            <a:pPr algn="ctr" defTabSz="1371669">
              <a:buClr>
                <a:srgbClr val="000000"/>
              </a:buClr>
              <a:defRPr/>
            </a:pPr>
            <a:r>
              <a:rPr lang="en-US" sz="9000" b="1" kern="0">
                <a:solidFill>
                  <a:schemeClr val="accent2">
                    <a:lumMod val="60000"/>
                    <a:lumOff val="40000"/>
                  </a:schemeClr>
                </a:solidFill>
                <a:latin typeface="Arial"/>
                <a:cs typeface="Arial"/>
                <a:sym typeface="Arial"/>
              </a:rPr>
              <a:t>23k</a:t>
            </a:r>
            <a:endParaRPr sz="9000" b="1" kern="0">
              <a:solidFill>
                <a:schemeClr val="accent2">
                  <a:lumMod val="60000"/>
                  <a:lumOff val="40000"/>
                </a:schemeClr>
              </a:solidFill>
              <a:latin typeface="Arial"/>
              <a:cs typeface="Arial"/>
              <a:sym typeface="Arial"/>
            </a:endParaRPr>
          </a:p>
          <a:p>
            <a:pPr algn="ctr" defTabSz="1371669">
              <a:spcAft>
                <a:spcPts val="2100"/>
              </a:spcAft>
              <a:buClr>
                <a:srgbClr val="000000"/>
              </a:buClr>
              <a:defRPr/>
            </a:pPr>
            <a:r>
              <a:rPr lang="en-US" sz="2025" kern="0">
                <a:solidFill>
                  <a:schemeClr val="accent2">
                    <a:lumMod val="60000"/>
                    <a:lumOff val="40000"/>
                  </a:schemeClr>
                </a:solidFill>
                <a:latin typeface="Arial"/>
                <a:cs typeface="Arial"/>
                <a:sym typeface="Arial"/>
              </a:rPr>
              <a:t>Improving early warning systems could save 23,000 lives and up to USD 2 billion in developing countries every year.</a:t>
            </a:r>
            <a:endParaRPr sz="9150" b="1" kern="0">
              <a:solidFill>
                <a:schemeClr val="accent2">
                  <a:lumMod val="60000"/>
                  <a:lumOff val="40000"/>
                </a:schemeClr>
              </a:solidFill>
              <a:latin typeface="Arial"/>
              <a:cs typeface="Arial"/>
              <a:sym typeface="Arial"/>
            </a:endParaRPr>
          </a:p>
        </p:txBody>
      </p:sp>
      <p:sp>
        <p:nvSpPr>
          <p:cNvPr id="205" name="Google Shape;205;p28"/>
          <p:cNvSpPr txBox="1"/>
          <p:nvPr/>
        </p:nvSpPr>
        <p:spPr>
          <a:xfrm>
            <a:off x="14115477" y="6387338"/>
            <a:ext cx="3817350" cy="3489372"/>
          </a:xfrm>
          <a:prstGeom prst="rect">
            <a:avLst/>
          </a:prstGeom>
          <a:noFill/>
          <a:ln>
            <a:noFill/>
          </a:ln>
          <a:effectLst>
            <a:outerShdw blurRad="57150" dist="19050" dir="5400000" algn="bl" rotWithShape="0">
              <a:srgbClr val="000000">
                <a:alpha val="50000"/>
              </a:srgbClr>
            </a:outerShdw>
          </a:effectLst>
        </p:spPr>
        <p:txBody>
          <a:bodyPr spcFirstLastPara="1" wrap="square" lIns="137138" tIns="137138" rIns="137138" bIns="137138" anchor="t" anchorCtr="0">
            <a:spAutoFit/>
          </a:bodyPr>
          <a:lstStyle/>
          <a:p>
            <a:pPr algn="ctr" defTabSz="1371669">
              <a:buClr>
                <a:srgbClr val="000000"/>
              </a:buClr>
              <a:defRPr/>
            </a:pPr>
            <a:r>
              <a:rPr lang="en-US" sz="9000" b="1" kern="0">
                <a:solidFill>
                  <a:schemeClr val="accent2">
                    <a:lumMod val="60000"/>
                    <a:lumOff val="40000"/>
                  </a:schemeClr>
                </a:solidFill>
                <a:latin typeface="Arial"/>
                <a:cs typeface="Arial"/>
                <a:sym typeface="Arial"/>
              </a:rPr>
              <a:t>5%</a:t>
            </a:r>
            <a:endParaRPr sz="9000" b="1" kern="0">
              <a:solidFill>
                <a:schemeClr val="accent2">
                  <a:lumMod val="60000"/>
                  <a:lumOff val="40000"/>
                </a:schemeClr>
              </a:solidFill>
              <a:latin typeface="Arial"/>
              <a:cs typeface="Arial"/>
              <a:sym typeface="Arial"/>
            </a:endParaRPr>
          </a:p>
          <a:p>
            <a:pPr algn="ctr" defTabSz="1371669">
              <a:spcAft>
                <a:spcPts val="2100"/>
              </a:spcAft>
              <a:buClr>
                <a:srgbClr val="000000"/>
              </a:buClr>
              <a:defRPr/>
            </a:pPr>
            <a:r>
              <a:rPr lang="en-US" sz="2025" kern="0">
                <a:solidFill>
                  <a:schemeClr val="accent2">
                    <a:lumMod val="60000"/>
                    <a:lumOff val="40000"/>
                  </a:schemeClr>
                </a:solidFill>
                <a:latin typeface="Arial"/>
                <a:cs typeface="Arial"/>
                <a:sym typeface="Arial"/>
              </a:rPr>
              <a:t>Percentage of official development assistance for disasters that was allocated to preparedness in the past decade</a:t>
            </a:r>
            <a:endParaRPr sz="9150" b="1" kern="0">
              <a:solidFill>
                <a:schemeClr val="accent2">
                  <a:lumMod val="60000"/>
                  <a:lumOff val="40000"/>
                </a:schemeClr>
              </a:solidFill>
              <a:latin typeface="Arial"/>
              <a:cs typeface="Arial"/>
              <a:sym typeface="Arial"/>
            </a:endParaRPr>
          </a:p>
        </p:txBody>
      </p:sp>
      <p:sp>
        <p:nvSpPr>
          <p:cNvPr id="5" name="TextBox 4">
            <a:extLst>
              <a:ext uri="{FF2B5EF4-FFF2-40B4-BE49-F238E27FC236}">
                <a16:creationId xmlns:a16="http://schemas.microsoft.com/office/drawing/2014/main" id="{961D1F52-F9CB-E3E5-1DBD-69B5105FFFD3}"/>
              </a:ext>
            </a:extLst>
          </p:cNvPr>
          <p:cNvSpPr txBox="1">
            <a:spLocks noChangeArrowheads="1"/>
          </p:cNvSpPr>
          <p:nvPr/>
        </p:nvSpPr>
        <p:spPr bwMode="auto">
          <a:xfrm>
            <a:off x="175264" y="204788"/>
            <a:ext cx="13862207" cy="1015663"/>
          </a:xfrm>
          <a:prstGeom prst="rect">
            <a:avLst/>
          </a:prstGeom>
          <a:noFill/>
          <a:ln>
            <a:noFill/>
          </a:ln>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defTabSz="1371669">
              <a:lnSpc>
                <a:spcPct val="100000"/>
              </a:lnSpc>
              <a:spcBef>
                <a:spcPct val="0"/>
              </a:spcBef>
              <a:buNone/>
              <a:defRPr/>
            </a:pPr>
            <a:r>
              <a:rPr lang="en-US" sz="6000" b="1">
                <a:solidFill>
                  <a:schemeClr val="bg1"/>
                </a:solidFill>
              </a:rPr>
              <a:t>Drought: Why should we care? </a:t>
            </a:r>
            <a:endParaRPr lang="en-GB" altLang="en-US" sz="6000" cap="all">
              <a:solidFill>
                <a:schemeClr val="bg1"/>
              </a:solidFill>
              <a:latin typeface="Titillium Web" panose="00000500000000000000" pitchFamily="2" charset="0"/>
            </a:endParaRPr>
          </a:p>
        </p:txBody>
      </p:sp>
    </p:spTree>
    <p:extLst>
      <p:ext uri="{BB962C8B-B14F-4D97-AF65-F5344CB8AC3E}">
        <p14:creationId xmlns:p14="http://schemas.microsoft.com/office/powerpoint/2010/main" val="32775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50635-BE21-89D8-5E47-54E729280CF7}"/>
            </a:ext>
          </a:extLst>
        </p:cNvPr>
        <p:cNvGrpSpPr/>
        <p:nvPr/>
      </p:nvGrpSpPr>
      <p:grpSpPr>
        <a:xfrm>
          <a:off x="0" y="0"/>
          <a:ext cx="0" cy="0"/>
          <a:chOff x="0" y="0"/>
          <a:chExt cx="0" cy="0"/>
        </a:xfrm>
      </p:grpSpPr>
      <p:sp>
        <p:nvSpPr>
          <p:cNvPr id="1038" name="Slide Number Placeholder 4">
            <a:extLst>
              <a:ext uri="{FF2B5EF4-FFF2-40B4-BE49-F238E27FC236}">
                <a16:creationId xmlns:a16="http://schemas.microsoft.com/office/drawing/2014/main" id="{C4BB9E1B-A155-B17E-CE2B-0E33B7E7ADA5}"/>
              </a:ext>
            </a:extLst>
          </p:cNvPr>
          <p:cNvSpPr>
            <a:spLocks noGrp="1"/>
          </p:cNvSpPr>
          <p:nvPr>
            <p:ph type="sldNum" sz="quarter" idx="15"/>
          </p:nvPr>
        </p:nvSpPr>
        <p:spPr>
          <a:xfrm>
            <a:off x="17030700" y="9534527"/>
            <a:ext cx="772620" cy="547688"/>
          </a:xfrm>
        </p:spPr>
        <p:txBody>
          <a:bodyPr/>
          <a:lstStyle/>
          <a:p>
            <a:pPr defTabSz="1371669">
              <a:spcAft>
                <a:spcPts val="900"/>
              </a:spcAft>
              <a:defRPr/>
            </a:pPr>
            <a:fld id="{45C00377-489B-40EC-B059-26BDDD2E89B9}" type="slidenum">
              <a:rPr lang="en-US" sz="2700">
                <a:solidFill>
                  <a:prstClr val="black"/>
                </a:solidFill>
                <a:latin typeface="Calibri" panose="020F0502020204030204"/>
              </a:rPr>
              <a:pPr defTabSz="1371669">
                <a:spcAft>
                  <a:spcPts val="900"/>
                </a:spcAft>
                <a:defRPr/>
              </a:pPr>
              <a:t>6</a:t>
            </a:fld>
            <a:endParaRPr lang="en-US" sz="2700">
              <a:solidFill>
                <a:prstClr val="black"/>
              </a:solidFill>
              <a:latin typeface="Calibri" panose="020F0502020204030204"/>
            </a:endParaRPr>
          </a:p>
        </p:txBody>
      </p:sp>
      <p:sp>
        <p:nvSpPr>
          <p:cNvPr id="10" name="TextBox 4">
            <a:extLst>
              <a:ext uri="{FF2B5EF4-FFF2-40B4-BE49-F238E27FC236}">
                <a16:creationId xmlns:a16="http://schemas.microsoft.com/office/drawing/2014/main" id="{152E58A6-121C-8555-7C64-D4AC82404424}"/>
              </a:ext>
            </a:extLst>
          </p:cNvPr>
          <p:cNvSpPr txBox="1">
            <a:spLocks noChangeArrowheads="1"/>
          </p:cNvSpPr>
          <p:nvPr/>
        </p:nvSpPr>
        <p:spPr bwMode="auto">
          <a:xfrm>
            <a:off x="175265" y="188289"/>
            <a:ext cx="13862207" cy="738664"/>
          </a:xfrm>
          <a:prstGeom prst="rect">
            <a:avLst/>
          </a:prstGeom>
          <a:noFill/>
          <a:ln>
            <a:noFill/>
          </a:ln>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defTabSz="1371669">
              <a:lnSpc>
                <a:spcPct val="100000"/>
              </a:lnSpc>
              <a:spcBef>
                <a:spcPct val="0"/>
              </a:spcBef>
              <a:buNone/>
              <a:defRPr/>
            </a:pPr>
            <a:r>
              <a:rPr lang="en-US" sz="4200" b="1">
                <a:solidFill>
                  <a:prstClr val="white"/>
                </a:solidFill>
              </a:rPr>
              <a:t>Drought: Why should we care? </a:t>
            </a:r>
            <a:endParaRPr lang="en-GB" altLang="en-US" sz="3000" cap="all">
              <a:solidFill>
                <a:prstClr val="white"/>
              </a:solidFill>
              <a:latin typeface="Titillium Web" panose="00000500000000000000" pitchFamily="2" charset="0"/>
            </a:endParaRPr>
          </a:p>
        </p:txBody>
      </p:sp>
      <p:pic>
        <p:nvPicPr>
          <p:cNvPr id="11" name="Picture 10">
            <a:extLst>
              <a:ext uri="{FF2B5EF4-FFF2-40B4-BE49-F238E27FC236}">
                <a16:creationId xmlns:a16="http://schemas.microsoft.com/office/drawing/2014/main" id="{514F30D5-D877-9FA7-3F3C-AD4A4C95A5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778"/>
          <a:stretch/>
        </p:blipFill>
        <p:spPr>
          <a:xfrm>
            <a:off x="14793856" y="118122"/>
            <a:ext cx="3210962" cy="1143945"/>
          </a:xfrm>
          <a:prstGeom prst="rect">
            <a:avLst/>
          </a:prstGeom>
        </p:spPr>
      </p:pic>
      <p:pic>
        <p:nvPicPr>
          <p:cNvPr id="12" name="Picture 11" descr="A picture containing outdoor, person, grass&#10;&#10;Description automatically generated">
            <a:extLst>
              <a:ext uri="{FF2B5EF4-FFF2-40B4-BE49-F238E27FC236}">
                <a16:creationId xmlns:a16="http://schemas.microsoft.com/office/drawing/2014/main" id="{4A614658-2125-DD3B-2246-228B35EE2CBD}"/>
              </a:ext>
            </a:extLst>
          </p:cNvPr>
          <p:cNvPicPr>
            <a:picLocks noChangeAspect="1"/>
          </p:cNvPicPr>
          <p:nvPr/>
        </p:nvPicPr>
        <p:blipFill>
          <a:blip r:embed="rId3"/>
          <a:stretch>
            <a:fillRect/>
          </a:stretch>
        </p:blipFill>
        <p:spPr>
          <a:xfrm>
            <a:off x="27242" y="1959892"/>
            <a:ext cx="3305021" cy="2304800"/>
          </a:xfrm>
          <a:prstGeom prst="rect">
            <a:avLst/>
          </a:prstGeom>
        </p:spPr>
      </p:pic>
      <p:pic>
        <p:nvPicPr>
          <p:cNvPr id="13" name="Picture 12" descr="A group of people in a field&#10;&#10;Description automatically generated with low confidence">
            <a:extLst>
              <a:ext uri="{FF2B5EF4-FFF2-40B4-BE49-F238E27FC236}">
                <a16:creationId xmlns:a16="http://schemas.microsoft.com/office/drawing/2014/main" id="{ECC172C5-9E3E-5D56-A72F-BF80C330C976}"/>
              </a:ext>
            </a:extLst>
          </p:cNvPr>
          <p:cNvPicPr>
            <a:picLocks noChangeAspect="1"/>
          </p:cNvPicPr>
          <p:nvPr/>
        </p:nvPicPr>
        <p:blipFill>
          <a:blip r:embed="rId4"/>
          <a:stretch>
            <a:fillRect/>
          </a:stretch>
        </p:blipFill>
        <p:spPr>
          <a:xfrm>
            <a:off x="60593" y="4890109"/>
            <a:ext cx="3241545" cy="2430812"/>
          </a:xfrm>
          <a:prstGeom prst="rect">
            <a:avLst/>
          </a:prstGeom>
        </p:spPr>
      </p:pic>
      <p:pic>
        <p:nvPicPr>
          <p:cNvPr id="14" name="Picture 13">
            <a:extLst>
              <a:ext uri="{FF2B5EF4-FFF2-40B4-BE49-F238E27FC236}">
                <a16:creationId xmlns:a16="http://schemas.microsoft.com/office/drawing/2014/main" id="{010E73EA-0527-06DD-ED59-7D712660194B}"/>
              </a:ext>
            </a:extLst>
          </p:cNvPr>
          <p:cNvPicPr>
            <a:picLocks noChangeAspect="1"/>
          </p:cNvPicPr>
          <p:nvPr/>
        </p:nvPicPr>
        <p:blipFill>
          <a:blip r:embed="rId5"/>
          <a:stretch>
            <a:fillRect/>
          </a:stretch>
        </p:blipFill>
        <p:spPr>
          <a:xfrm>
            <a:off x="90718" y="7803491"/>
            <a:ext cx="3241544" cy="2430812"/>
          </a:xfrm>
          <a:prstGeom prst="rect">
            <a:avLst/>
          </a:prstGeom>
        </p:spPr>
      </p:pic>
      <p:sp>
        <p:nvSpPr>
          <p:cNvPr id="15" name="Rectangle 14">
            <a:extLst>
              <a:ext uri="{FF2B5EF4-FFF2-40B4-BE49-F238E27FC236}">
                <a16:creationId xmlns:a16="http://schemas.microsoft.com/office/drawing/2014/main" id="{FC887C32-CB23-1B32-45E0-49268D738FDC}"/>
              </a:ext>
            </a:extLst>
          </p:cNvPr>
          <p:cNvSpPr/>
          <p:nvPr/>
        </p:nvSpPr>
        <p:spPr>
          <a:xfrm>
            <a:off x="2" y="0"/>
            <a:ext cx="18227408" cy="19285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en-US" sz="2700" dirty="0">
              <a:solidFill>
                <a:prstClr val="white"/>
              </a:solidFill>
              <a:latin typeface="Roboto" panose="02000000000000000000" pitchFamily="2" charset="0"/>
            </a:endParaRPr>
          </a:p>
        </p:txBody>
      </p:sp>
      <p:sp>
        <p:nvSpPr>
          <p:cNvPr id="16" name="TextBox 4">
            <a:extLst>
              <a:ext uri="{FF2B5EF4-FFF2-40B4-BE49-F238E27FC236}">
                <a16:creationId xmlns:a16="http://schemas.microsoft.com/office/drawing/2014/main" id="{6682FB2D-9C79-9E97-A157-81F880A3F461}"/>
              </a:ext>
            </a:extLst>
          </p:cNvPr>
          <p:cNvSpPr txBox="1">
            <a:spLocks noChangeArrowheads="1"/>
          </p:cNvSpPr>
          <p:nvPr/>
        </p:nvSpPr>
        <p:spPr bwMode="auto">
          <a:xfrm>
            <a:off x="175265" y="588953"/>
            <a:ext cx="13862207" cy="738664"/>
          </a:xfrm>
          <a:prstGeom prst="rect">
            <a:avLst/>
          </a:prstGeom>
          <a:noFill/>
          <a:ln>
            <a:noFill/>
          </a:ln>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defTabSz="1371669">
              <a:lnSpc>
                <a:spcPct val="100000"/>
              </a:lnSpc>
              <a:spcBef>
                <a:spcPct val="0"/>
              </a:spcBef>
              <a:buNone/>
              <a:defRPr/>
            </a:pPr>
            <a:r>
              <a:rPr lang="en-US" sz="4200" b="1" dirty="0">
                <a:solidFill>
                  <a:prstClr val="white"/>
                </a:solidFill>
              </a:rPr>
              <a:t>Drought: Why should we care? </a:t>
            </a:r>
            <a:endParaRPr lang="en-GB" altLang="en-US" sz="3000" cap="all" dirty="0">
              <a:solidFill>
                <a:prstClr val="white"/>
              </a:solidFill>
              <a:latin typeface="Titillium Web" panose="00000500000000000000" pitchFamily="2" charset="0"/>
            </a:endParaRPr>
          </a:p>
        </p:txBody>
      </p:sp>
      <p:pic>
        <p:nvPicPr>
          <p:cNvPr id="2" name="Google Shape;193;p28">
            <a:extLst>
              <a:ext uri="{FF2B5EF4-FFF2-40B4-BE49-F238E27FC236}">
                <a16:creationId xmlns:a16="http://schemas.microsoft.com/office/drawing/2014/main" id="{A89B5E3E-470E-EBB1-DA0A-B63C044D438B}"/>
              </a:ext>
            </a:extLst>
          </p:cNvPr>
          <p:cNvPicPr preferRelativeResize="0"/>
          <p:nvPr/>
        </p:nvPicPr>
        <p:blipFill rotWithShape="1">
          <a:blip r:embed="rId6">
            <a:alphaModFix/>
          </a:blip>
          <a:srcRect l="3548" r="3548"/>
          <a:stretch/>
        </p:blipFill>
        <p:spPr>
          <a:xfrm>
            <a:off x="3434012" y="1959891"/>
            <a:ext cx="14763272" cy="8291247"/>
          </a:xfrm>
          <a:prstGeom prst="rect">
            <a:avLst/>
          </a:prstGeom>
          <a:noFill/>
          <a:ln>
            <a:noFill/>
          </a:ln>
        </p:spPr>
      </p:pic>
      <p:sp>
        <p:nvSpPr>
          <p:cNvPr id="3" name="Rectangle 2">
            <a:extLst>
              <a:ext uri="{FF2B5EF4-FFF2-40B4-BE49-F238E27FC236}">
                <a16:creationId xmlns:a16="http://schemas.microsoft.com/office/drawing/2014/main" id="{B5F4116B-457F-1C12-7B39-0342C913DEBC}"/>
              </a:ext>
            </a:extLst>
          </p:cNvPr>
          <p:cNvSpPr/>
          <p:nvPr/>
        </p:nvSpPr>
        <p:spPr>
          <a:xfrm>
            <a:off x="4155806" y="4527711"/>
            <a:ext cx="14071602" cy="5021055"/>
          </a:xfrm>
          <a:prstGeom prst="rect">
            <a:avLst/>
          </a:prstGeom>
        </p:spPr>
        <p:txBody>
          <a:bodyPr wrap="square">
            <a:spAutoFit/>
          </a:bodyPr>
          <a:lstStyle/>
          <a:p>
            <a:pPr marL="428646" indent="-428646" defTabSz="1371669">
              <a:buFont typeface="Wingdings" pitchFamily="2" charset="2"/>
              <a:buChar char="q"/>
              <a:defRPr/>
            </a:pPr>
            <a:r>
              <a:rPr lang="en-US" sz="2400" dirty="0">
                <a:solidFill>
                  <a:schemeClr val="bg1"/>
                </a:solidFill>
                <a:latin typeface="Calibri"/>
              </a:rPr>
              <a:t>Drought is a complex natural hazard that occurs in every part of the world and adversely affects the lives of millions of people each year, causing significant damage to economies, the environment and property. </a:t>
            </a:r>
          </a:p>
          <a:p>
            <a:pPr defTabSz="1371669">
              <a:defRPr/>
            </a:pPr>
            <a:endParaRPr lang="en-US" sz="2400" dirty="0">
              <a:solidFill>
                <a:schemeClr val="bg1"/>
              </a:solidFill>
              <a:latin typeface="Calibri"/>
            </a:endParaRPr>
          </a:p>
          <a:p>
            <a:pPr marL="428646" indent="-428646" defTabSz="1371669">
              <a:buFont typeface="Wingdings" pitchFamily="2" charset="2"/>
              <a:buChar char="q"/>
              <a:defRPr/>
            </a:pPr>
            <a:r>
              <a:rPr lang="en-US" sz="2400" dirty="0">
                <a:solidFill>
                  <a:schemeClr val="bg1"/>
                </a:solidFill>
                <a:latin typeface="Calibri"/>
              </a:rPr>
              <a:t>Drought has both a </a:t>
            </a:r>
            <a:r>
              <a:rPr lang="en-US" sz="2400" b="1" dirty="0">
                <a:solidFill>
                  <a:schemeClr val="bg1"/>
                </a:solidFill>
                <a:latin typeface="Calibri"/>
              </a:rPr>
              <a:t>natural &amp; social dimension</a:t>
            </a:r>
            <a:r>
              <a:rPr lang="en-US" sz="2400" dirty="0">
                <a:solidFill>
                  <a:schemeClr val="bg1"/>
                </a:solidFill>
                <a:latin typeface="Calibri"/>
              </a:rPr>
              <a:t>. </a:t>
            </a:r>
          </a:p>
          <a:p>
            <a:pPr marL="685835" lvl="1" defTabSz="1371669">
              <a:defRPr/>
            </a:pPr>
            <a:endParaRPr lang="en-US" sz="2400" dirty="0">
              <a:solidFill>
                <a:schemeClr val="bg1"/>
              </a:solidFill>
              <a:latin typeface="Calibri"/>
            </a:endParaRPr>
          </a:p>
          <a:p>
            <a:pPr marL="428646" indent="-428646" defTabSz="1371669">
              <a:buFont typeface="Wingdings" panose="05000000000000000000" pitchFamily="2" charset="2"/>
              <a:buChar char="q"/>
              <a:defRPr/>
            </a:pPr>
            <a:r>
              <a:rPr lang="en-US" sz="2400" dirty="0">
                <a:solidFill>
                  <a:schemeClr val="bg1"/>
                </a:solidFill>
                <a:latin typeface="Calibri"/>
              </a:rPr>
              <a:t>In most cases, the social dimension is the factor that turns drought into a disaster. </a:t>
            </a:r>
          </a:p>
          <a:p>
            <a:pPr marL="428646" indent="-428646" defTabSz="1371669">
              <a:buFont typeface="Wingdings" panose="05000000000000000000" pitchFamily="2" charset="2"/>
              <a:buChar char="q"/>
              <a:defRPr/>
            </a:pPr>
            <a:endParaRPr lang="en-US" sz="2400" dirty="0">
              <a:solidFill>
                <a:schemeClr val="bg1"/>
              </a:solidFill>
              <a:latin typeface="Calibri"/>
            </a:endParaRPr>
          </a:p>
          <a:p>
            <a:pPr marL="428646" indent="-428646" defTabSz="1371669">
              <a:buFont typeface="Wingdings" panose="05000000000000000000" pitchFamily="2" charset="2"/>
              <a:buChar char="q"/>
              <a:defRPr/>
            </a:pPr>
            <a:r>
              <a:rPr lang="en-US" sz="2400" dirty="0">
                <a:solidFill>
                  <a:schemeClr val="bg1"/>
                </a:solidFill>
                <a:latin typeface="Calibri"/>
              </a:rPr>
              <a:t>Thus, drought is a complex phenomenon that should be seen from A multidimensional angle.</a:t>
            </a:r>
          </a:p>
          <a:p>
            <a:pPr marL="428646" indent="-428646" defTabSz="1371669">
              <a:buFont typeface="Wingdings" panose="05000000000000000000" pitchFamily="2" charset="2"/>
              <a:buChar char="q"/>
              <a:defRPr/>
            </a:pPr>
            <a:endParaRPr lang="en-US" sz="2400" dirty="0">
              <a:solidFill>
                <a:schemeClr val="bg1"/>
              </a:solidFill>
              <a:latin typeface="Calibri"/>
            </a:endParaRPr>
          </a:p>
          <a:p>
            <a:pPr marL="428646" indent="-428646">
              <a:lnSpc>
                <a:spcPct val="150000"/>
              </a:lnSpc>
              <a:buFont typeface="Wingdings" panose="05000000000000000000" pitchFamily="2" charset="2"/>
              <a:buChar char="q"/>
            </a:pPr>
            <a:r>
              <a:rPr lang="en-US" sz="2400" dirty="0">
                <a:solidFill>
                  <a:schemeClr val="bg1"/>
                </a:solidFill>
              </a:rPr>
              <a:t>Increasing costs: US$128 bn (2000-2019), but more likely US$307 bn per year</a:t>
            </a:r>
          </a:p>
          <a:p>
            <a:pPr marL="428646" indent="-428646">
              <a:lnSpc>
                <a:spcPct val="150000"/>
              </a:lnSpc>
              <a:buFont typeface="Wingdings" panose="05000000000000000000" pitchFamily="2" charset="2"/>
              <a:buChar char="q"/>
            </a:pPr>
            <a:endParaRPr lang="en-US" sz="2400" dirty="0">
              <a:solidFill>
                <a:schemeClr val="bg1"/>
              </a:solidFill>
            </a:endParaRPr>
          </a:p>
          <a:p>
            <a:pPr marL="428646" indent="-428646">
              <a:lnSpc>
                <a:spcPct val="150000"/>
              </a:lnSpc>
              <a:buFont typeface="Wingdings" panose="05000000000000000000" pitchFamily="2" charset="2"/>
              <a:buChar char="q"/>
            </a:pPr>
            <a:r>
              <a:rPr lang="en-US" sz="2400" dirty="0">
                <a:solidFill>
                  <a:schemeClr val="bg1"/>
                </a:solidFill>
              </a:rPr>
              <a:t>Increasing cost of inaction and cascading impacts</a:t>
            </a:r>
          </a:p>
        </p:txBody>
      </p:sp>
      <p:sp>
        <p:nvSpPr>
          <p:cNvPr id="6" name="Rectangle 5">
            <a:extLst>
              <a:ext uri="{FF2B5EF4-FFF2-40B4-BE49-F238E27FC236}">
                <a16:creationId xmlns:a16="http://schemas.microsoft.com/office/drawing/2014/main" id="{0967DA0E-F3BA-265F-DC40-46A6AECF50D1}"/>
              </a:ext>
            </a:extLst>
          </p:cNvPr>
          <p:cNvSpPr/>
          <p:nvPr/>
        </p:nvSpPr>
        <p:spPr>
          <a:xfrm>
            <a:off x="4232007" y="2053219"/>
            <a:ext cx="13772811" cy="2251065"/>
          </a:xfrm>
          <a:prstGeom prst="rect">
            <a:avLst/>
          </a:prstGeom>
        </p:spPr>
        <p:txBody>
          <a:bodyPr wrap="square">
            <a:spAutoFit/>
          </a:bodyPr>
          <a:lstStyle/>
          <a:p>
            <a:pPr marL="514376" indent="-514376" defTabSz="1371669">
              <a:lnSpc>
                <a:spcPct val="150000"/>
              </a:lnSpc>
              <a:buFont typeface="Wingdings" panose="05000000000000000000" pitchFamily="2" charset="2"/>
              <a:buChar char="q"/>
              <a:defRPr/>
            </a:pPr>
            <a:r>
              <a:rPr lang="en-US" sz="2400">
                <a:solidFill>
                  <a:schemeClr val="bg1"/>
                </a:solidFill>
                <a:latin typeface="Calibri"/>
              </a:rPr>
              <a:t>Drought is generally defined as a severe moisture deficit below expected levels that restricts some type of activity (</a:t>
            </a:r>
            <a:r>
              <a:rPr lang="en-US" sz="2400" err="1">
                <a:solidFill>
                  <a:schemeClr val="bg1"/>
                </a:solidFill>
                <a:latin typeface="Calibri"/>
              </a:rPr>
              <a:t>Wilhite</a:t>
            </a:r>
            <a:r>
              <a:rPr lang="en-US" sz="2400">
                <a:solidFill>
                  <a:schemeClr val="bg1"/>
                </a:solidFill>
                <a:latin typeface="Calibri"/>
              </a:rPr>
              <a:t> et al. 2006).</a:t>
            </a:r>
          </a:p>
          <a:p>
            <a:pPr marL="1028751" lvl="1" indent="-342917" defTabSz="1371669">
              <a:lnSpc>
                <a:spcPct val="150000"/>
              </a:lnSpc>
              <a:buFont typeface="Wingdings" panose="05000000000000000000" pitchFamily="2" charset="2"/>
              <a:buChar char="ü"/>
              <a:defRPr/>
            </a:pPr>
            <a:r>
              <a:rPr lang="en-US" sz="2400" i="1" u="sng">
                <a:solidFill>
                  <a:schemeClr val="bg1"/>
                </a:solidFill>
                <a:latin typeface="Calibri"/>
              </a:rPr>
              <a:t>It is not aridity </a:t>
            </a:r>
            <a:r>
              <a:rPr lang="en-US" sz="2400" i="1">
                <a:solidFill>
                  <a:schemeClr val="bg1"/>
                </a:solidFill>
                <a:latin typeface="Calibri"/>
              </a:rPr>
              <a:t>where low rainfall is a permanent feature of the climatic environment </a:t>
            </a:r>
          </a:p>
          <a:p>
            <a:pPr marL="1028751" lvl="1" indent="-342917" defTabSz="1371669">
              <a:lnSpc>
                <a:spcPct val="150000"/>
              </a:lnSpc>
              <a:buFont typeface="Wingdings" panose="05000000000000000000" pitchFamily="2" charset="2"/>
              <a:buChar char="ü"/>
              <a:defRPr/>
            </a:pPr>
            <a:r>
              <a:rPr lang="en-US" sz="2400" i="1" u="sng">
                <a:solidFill>
                  <a:schemeClr val="bg1"/>
                </a:solidFill>
                <a:latin typeface="Calibri"/>
              </a:rPr>
              <a:t>It is also not desertification </a:t>
            </a:r>
            <a:r>
              <a:rPr lang="en-US" sz="2400" i="1">
                <a:solidFill>
                  <a:schemeClr val="bg1"/>
                </a:solidFill>
                <a:latin typeface="Calibri"/>
              </a:rPr>
              <a:t>where a region of aridity shifts b/s of poor management </a:t>
            </a:r>
          </a:p>
        </p:txBody>
      </p:sp>
    </p:spTree>
    <p:extLst>
      <p:ext uri="{BB962C8B-B14F-4D97-AF65-F5344CB8AC3E}">
        <p14:creationId xmlns:p14="http://schemas.microsoft.com/office/powerpoint/2010/main" val="1352340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8CCAF8-1DE5-F231-458A-5531E704DA5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3F613A4-E48A-82FA-529C-78FA2E4D9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a red border">
            <a:extLst>
              <a:ext uri="{FF2B5EF4-FFF2-40B4-BE49-F238E27FC236}">
                <a16:creationId xmlns:a16="http://schemas.microsoft.com/office/drawing/2014/main" id="{6E3BEB1E-3F46-0B5C-4A10-69E49F8ACFC8}"/>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pic>
        <p:nvPicPr>
          <p:cNvPr id="2" name="Picture 2" descr="A map of the world with red spots&#10;&#10;AI-generated content may be incorrect.">
            <a:extLst>
              <a:ext uri="{FF2B5EF4-FFF2-40B4-BE49-F238E27FC236}">
                <a16:creationId xmlns:a16="http://schemas.microsoft.com/office/drawing/2014/main" id="{B28B1F7D-505C-047E-2314-7CF334C25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 r="-1" b="-1"/>
          <a:stretch/>
        </p:blipFill>
        <p:spPr bwMode="auto">
          <a:xfrm>
            <a:off x="1447800" y="1028700"/>
            <a:ext cx="16061637" cy="7239000"/>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noFill/>
          <a:effectLst/>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08D8C14D-9F2E-07FF-DE2E-2DDAB1436FE9}"/>
              </a:ext>
            </a:extLst>
          </p:cNvPr>
          <p:cNvSpPr txBox="1">
            <a:spLocks/>
          </p:cNvSpPr>
          <p:nvPr/>
        </p:nvSpPr>
        <p:spPr>
          <a:xfrm>
            <a:off x="97365" y="7667625"/>
            <a:ext cx="5151559" cy="6000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cap="all" baseline="0">
                <a:solidFill>
                  <a:schemeClr val="bg1"/>
                </a:solidFill>
                <a:latin typeface="+mn-lt"/>
                <a:ea typeface="+mj-ea"/>
                <a:cs typeface="+mj-cs"/>
              </a:defRPr>
            </a:lvl1pPr>
          </a:lstStyle>
          <a:p>
            <a:pPr defTabSz="914446">
              <a:defRPr/>
            </a:pPr>
            <a:r>
              <a:rPr lang="en-US" sz="1400" dirty="0">
                <a:solidFill>
                  <a:prstClr val="black"/>
                </a:solidFill>
                <a:latin typeface="Calibri" panose="020F0502020204030204"/>
              </a:rPr>
              <a:t>Source: World Drought ATLAS (2024)</a:t>
            </a:r>
          </a:p>
        </p:txBody>
      </p:sp>
      <p:sp>
        <p:nvSpPr>
          <p:cNvPr id="5" name="Title 2">
            <a:extLst>
              <a:ext uri="{FF2B5EF4-FFF2-40B4-BE49-F238E27FC236}">
                <a16:creationId xmlns:a16="http://schemas.microsoft.com/office/drawing/2014/main" id="{BEE22A97-38EE-0CA4-97A5-5DE4A5BCF23B}"/>
              </a:ext>
            </a:extLst>
          </p:cNvPr>
          <p:cNvSpPr txBox="1">
            <a:spLocks/>
          </p:cNvSpPr>
          <p:nvPr/>
        </p:nvSpPr>
        <p:spPr>
          <a:xfrm>
            <a:off x="3471518" y="579005"/>
            <a:ext cx="12014200" cy="897467"/>
          </a:xfrm>
          <a:prstGeom prst="rect">
            <a:avLst/>
          </a:prstGeom>
        </p:spPr>
        <p:txBody>
          <a:bodyPr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t>Major drought events and impacted systems </a:t>
            </a:r>
            <a:r>
              <a:rPr lang="en-US" sz="3600" i="1" dirty="0"/>
              <a:t>(2022 - 2024)</a:t>
            </a:r>
            <a:br>
              <a:rPr lang="en-US" sz="3600" dirty="0"/>
            </a:br>
            <a:endParaRPr lang="en-US" sz="3600" dirty="0"/>
          </a:p>
        </p:txBody>
      </p:sp>
    </p:spTree>
    <p:extLst>
      <p:ext uri="{BB962C8B-B14F-4D97-AF65-F5344CB8AC3E}">
        <p14:creationId xmlns:p14="http://schemas.microsoft.com/office/powerpoint/2010/main" val="2665907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0D3CE5-27BF-050B-CAFA-0D3F78B24BB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7B65C89-88D7-F18A-7E89-6411F77F35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a red border">
            <a:extLst>
              <a:ext uri="{FF2B5EF4-FFF2-40B4-BE49-F238E27FC236}">
                <a16:creationId xmlns:a16="http://schemas.microsoft.com/office/drawing/2014/main" id="{58012186-48CF-0DE3-B1D4-7CC0EF6E538B}"/>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grpSp>
        <p:nvGrpSpPr>
          <p:cNvPr id="2" name="Group 1">
            <a:extLst>
              <a:ext uri="{FF2B5EF4-FFF2-40B4-BE49-F238E27FC236}">
                <a16:creationId xmlns:a16="http://schemas.microsoft.com/office/drawing/2014/main" id="{906573BA-48EC-0E5F-510E-D5558AF80315}"/>
              </a:ext>
            </a:extLst>
          </p:cNvPr>
          <p:cNvGrpSpPr/>
          <p:nvPr/>
        </p:nvGrpSpPr>
        <p:grpSpPr>
          <a:xfrm>
            <a:off x="1600200" y="190500"/>
            <a:ext cx="15087600" cy="7772400"/>
            <a:chOff x="2203812" y="1617256"/>
            <a:chExt cx="13964246" cy="7080087"/>
          </a:xfrm>
        </p:grpSpPr>
        <p:pic>
          <p:nvPicPr>
            <p:cNvPr id="4" name="Picture 3" descr="A picture containing mountain, nature, outdoor, hill&#10;&#10;Description automatically generated">
              <a:extLst>
                <a:ext uri="{FF2B5EF4-FFF2-40B4-BE49-F238E27FC236}">
                  <a16:creationId xmlns:a16="http://schemas.microsoft.com/office/drawing/2014/main" id="{3A8384FC-45C3-A0E9-DF3A-3A8F6AB8D77E}"/>
                </a:ext>
              </a:extLst>
            </p:cNvPr>
            <p:cNvPicPr>
              <a:picLocks noChangeAspect="1"/>
            </p:cNvPicPr>
            <p:nvPr/>
          </p:nvPicPr>
          <p:blipFill rotWithShape="1">
            <a:blip r:embed="rId3">
              <a:extLst>
                <a:ext uri="{28A0092B-C50C-407E-A947-70E740481C1C}">
                  <a14:useLocalDpi xmlns:a14="http://schemas.microsoft.com/office/drawing/2010/main" val="0"/>
                </a:ext>
              </a:extLst>
            </a:blip>
            <a:srcRect l="42453"/>
            <a:stretch/>
          </p:blipFill>
          <p:spPr>
            <a:xfrm>
              <a:off x="2203812" y="1644851"/>
              <a:ext cx="2197044" cy="2109092"/>
            </a:xfrm>
            <a:prstGeom prst="rect">
              <a:avLst/>
            </a:prstGeom>
          </p:spPr>
        </p:pic>
        <p:sp>
          <p:nvSpPr>
            <p:cNvPr id="5" name="任意多边形 25">
              <a:extLst>
                <a:ext uri="{FF2B5EF4-FFF2-40B4-BE49-F238E27FC236}">
                  <a16:creationId xmlns:a16="http://schemas.microsoft.com/office/drawing/2014/main" id="{58F0A676-1AF2-4FC4-0BF2-3868CAA3D2B6}"/>
                </a:ext>
              </a:extLst>
            </p:cNvPr>
            <p:cNvSpPr/>
            <p:nvPr/>
          </p:nvSpPr>
          <p:spPr>
            <a:xfrm>
              <a:off x="4586495" y="1617256"/>
              <a:ext cx="11452896" cy="2126153"/>
            </a:xfrm>
            <a:custGeom>
              <a:avLst/>
              <a:gdLst>
                <a:gd name="connsiteX0" fmla="*/ 0 w 3133948"/>
                <a:gd name="connsiteY0" fmla="*/ 0 h 1417435"/>
                <a:gd name="connsiteX1" fmla="*/ 3133948 w 3133948"/>
                <a:gd name="connsiteY1" fmla="*/ 0 h 1417435"/>
                <a:gd name="connsiteX2" fmla="*/ 3133948 w 3133948"/>
                <a:gd name="connsiteY2" fmla="*/ 1417435 h 1417435"/>
                <a:gd name="connsiteX3" fmla="*/ 0 w 3133948"/>
                <a:gd name="connsiteY3" fmla="*/ 1417435 h 1417435"/>
                <a:gd name="connsiteX4" fmla="*/ 0 w 3133948"/>
                <a:gd name="connsiteY4" fmla="*/ 0 h 141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948" h="1417435">
                  <a:moveTo>
                    <a:pt x="0" y="0"/>
                  </a:moveTo>
                  <a:lnTo>
                    <a:pt x="3133948" y="0"/>
                  </a:lnTo>
                  <a:lnTo>
                    <a:pt x="3133948" y="1417435"/>
                  </a:lnTo>
                  <a:lnTo>
                    <a:pt x="0" y="1417435"/>
                  </a:lnTo>
                  <a:lnTo>
                    <a:pt x="0" y="0"/>
                  </a:lnTo>
                  <a:close/>
                </a:path>
              </a:pathLst>
            </a:custGeom>
            <a:solidFill>
              <a:schemeClr val="bg1">
                <a:lumMod val="95000"/>
              </a:schemeClr>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360045" tIns="360045" rIns="360045" bIns="360045"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200525">
                <a:lnSpc>
                  <a:spcPct val="90000"/>
                </a:lnSpc>
                <a:spcAft>
                  <a:spcPct val="35000"/>
                </a:spcAft>
                <a:defRPr/>
              </a:pPr>
              <a:endParaRPr lang="zh-CN" altLang="en-US" sz="2000" b="1">
                <a:solidFill>
                  <a:prstClr val="white"/>
                </a:solidFill>
                <a:latin typeface="Titillium Web" panose="00000500000000000000" pitchFamily="2" charset="0"/>
                <a:ea typeface="等线" panose="02010600030101010101" pitchFamily="2" charset="-122"/>
              </a:endParaRPr>
            </a:p>
          </p:txBody>
        </p:sp>
        <p:sp>
          <p:nvSpPr>
            <p:cNvPr id="6" name="任意多边形 27">
              <a:extLst>
                <a:ext uri="{FF2B5EF4-FFF2-40B4-BE49-F238E27FC236}">
                  <a16:creationId xmlns:a16="http://schemas.microsoft.com/office/drawing/2014/main" id="{05CD2C57-8621-DB07-20BA-BE5549585F20}"/>
                </a:ext>
              </a:extLst>
            </p:cNvPr>
            <p:cNvSpPr/>
            <p:nvPr/>
          </p:nvSpPr>
          <p:spPr>
            <a:xfrm>
              <a:off x="2203812" y="4034182"/>
              <a:ext cx="11316246" cy="2126153"/>
            </a:xfrm>
            <a:custGeom>
              <a:avLst/>
              <a:gdLst>
                <a:gd name="connsiteX0" fmla="*/ 0 w 3133948"/>
                <a:gd name="connsiteY0" fmla="*/ 0 h 1417435"/>
                <a:gd name="connsiteX1" fmla="*/ 3133948 w 3133948"/>
                <a:gd name="connsiteY1" fmla="*/ 0 h 1417435"/>
                <a:gd name="connsiteX2" fmla="*/ 3133948 w 3133948"/>
                <a:gd name="connsiteY2" fmla="*/ 1417435 h 1417435"/>
                <a:gd name="connsiteX3" fmla="*/ 0 w 3133948"/>
                <a:gd name="connsiteY3" fmla="*/ 1417435 h 1417435"/>
                <a:gd name="connsiteX4" fmla="*/ 0 w 3133948"/>
                <a:gd name="connsiteY4" fmla="*/ 0 h 141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948" h="1417435">
                  <a:moveTo>
                    <a:pt x="0" y="0"/>
                  </a:moveTo>
                  <a:lnTo>
                    <a:pt x="3133948" y="0"/>
                  </a:lnTo>
                  <a:lnTo>
                    <a:pt x="3133948" y="1417435"/>
                  </a:lnTo>
                  <a:lnTo>
                    <a:pt x="0" y="1417435"/>
                  </a:lnTo>
                  <a:lnTo>
                    <a:pt x="0" y="0"/>
                  </a:lnTo>
                  <a:close/>
                </a:path>
              </a:pathLst>
            </a:custGeom>
            <a:solidFill>
              <a:srgbClr val="4B92DB"/>
            </a:solidFill>
          </p:spPr>
          <p:style>
            <a:lnRef idx="2">
              <a:schemeClr val="lt1">
                <a:hueOff val="0"/>
                <a:satOff val="0"/>
                <a:lumOff val="0"/>
                <a:alphaOff val="0"/>
              </a:schemeClr>
            </a:lnRef>
            <a:fillRef idx="1">
              <a:scrgbClr r="0" g="0" b="0"/>
            </a:fillRef>
            <a:effectRef idx="0">
              <a:schemeClr val="accent1">
                <a:shade val="80000"/>
                <a:hueOff val="135632"/>
                <a:satOff val="2588"/>
                <a:lumOff val="11428"/>
                <a:alphaOff val="0"/>
              </a:schemeClr>
            </a:effectRef>
            <a:fontRef idx="minor">
              <a:schemeClr val="lt1"/>
            </a:fontRef>
          </p:style>
          <p:txBody>
            <a:bodyPr spcFirstLastPara="0" vert="horz" wrap="square" lIns="360045" tIns="360045" rIns="360045" bIns="360045"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200525">
                <a:lnSpc>
                  <a:spcPct val="90000"/>
                </a:lnSpc>
                <a:spcAft>
                  <a:spcPct val="35000"/>
                </a:spcAft>
                <a:defRPr/>
              </a:pPr>
              <a:endParaRPr lang="zh-CN" altLang="en-US" sz="8000" b="1">
                <a:solidFill>
                  <a:prstClr val="white"/>
                </a:solidFill>
                <a:latin typeface="Titillium Web" panose="00000500000000000000" pitchFamily="2" charset="0"/>
                <a:ea typeface="等线" panose="02010600030101010101" pitchFamily="2" charset="-122"/>
              </a:endParaRPr>
            </a:p>
          </p:txBody>
        </p:sp>
        <p:pic>
          <p:nvPicPr>
            <p:cNvPr id="7" name="Picture 6" descr="A high angle view of a canyon&#10;&#10;Description automatically generated with low confidence">
              <a:extLst>
                <a:ext uri="{FF2B5EF4-FFF2-40B4-BE49-F238E27FC236}">
                  <a16:creationId xmlns:a16="http://schemas.microsoft.com/office/drawing/2014/main" id="{3040BC3D-7B0F-559D-4F91-0FF3DC8C38F0}"/>
                </a:ext>
              </a:extLst>
            </p:cNvPr>
            <p:cNvPicPr>
              <a:picLocks noChangeAspect="1"/>
            </p:cNvPicPr>
            <p:nvPr/>
          </p:nvPicPr>
          <p:blipFill rotWithShape="1">
            <a:blip r:embed="rId4">
              <a:extLst>
                <a:ext uri="{28A0092B-C50C-407E-A947-70E740481C1C}">
                  <a14:useLocalDpi xmlns:a14="http://schemas.microsoft.com/office/drawing/2010/main" val="0"/>
                </a:ext>
              </a:extLst>
            </a:blip>
            <a:srcRect t="6080" r="43349" b="10052"/>
            <a:stretch/>
          </p:blipFill>
          <p:spPr>
            <a:xfrm>
              <a:off x="13741499" y="4034182"/>
              <a:ext cx="2297892" cy="2126153"/>
            </a:xfrm>
            <a:prstGeom prst="rect">
              <a:avLst/>
            </a:prstGeom>
          </p:spPr>
        </p:pic>
        <p:pic>
          <p:nvPicPr>
            <p:cNvPr id="9" name="Picture 8" descr="A picture containing sky, mountain, outdoor, nature&#10;&#10;Description automatically generated">
              <a:extLst>
                <a:ext uri="{FF2B5EF4-FFF2-40B4-BE49-F238E27FC236}">
                  <a16:creationId xmlns:a16="http://schemas.microsoft.com/office/drawing/2014/main" id="{E2221315-1D81-B19A-1825-826DB5A3F9AC}"/>
                </a:ext>
              </a:extLst>
            </p:cNvPr>
            <p:cNvPicPr>
              <a:picLocks noChangeAspect="1"/>
            </p:cNvPicPr>
            <p:nvPr/>
          </p:nvPicPr>
          <p:blipFill rotWithShape="1">
            <a:blip r:embed="rId5">
              <a:extLst>
                <a:ext uri="{28A0092B-C50C-407E-A947-70E740481C1C}">
                  <a14:useLocalDpi xmlns:a14="http://schemas.microsoft.com/office/drawing/2010/main" val="0"/>
                </a:ext>
              </a:extLst>
            </a:blip>
            <a:srcRect l="47470" t="6090"/>
            <a:stretch/>
          </p:blipFill>
          <p:spPr>
            <a:xfrm>
              <a:off x="2203812" y="6530792"/>
              <a:ext cx="2197044" cy="2111096"/>
            </a:xfrm>
            <a:prstGeom prst="rect">
              <a:avLst/>
            </a:prstGeom>
          </p:spPr>
        </p:pic>
        <p:sp>
          <p:nvSpPr>
            <p:cNvPr id="10" name="任意多边形 29">
              <a:extLst>
                <a:ext uri="{FF2B5EF4-FFF2-40B4-BE49-F238E27FC236}">
                  <a16:creationId xmlns:a16="http://schemas.microsoft.com/office/drawing/2014/main" id="{55534D88-790E-71E3-FBC5-84F388C5799B}"/>
                </a:ext>
              </a:extLst>
            </p:cNvPr>
            <p:cNvSpPr/>
            <p:nvPr/>
          </p:nvSpPr>
          <p:spPr>
            <a:xfrm>
              <a:off x="4586495" y="6571190"/>
              <a:ext cx="11452896" cy="2126153"/>
            </a:xfrm>
            <a:custGeom>
              <a:avLst/>
              <a:gdLst>
                <a:gd name="connsiteX0" fmla="*/ 0 w 3133948"/>
                <a:gd name="connsiteY0" fmla="*/ 0 h 1417435"/>
                <a:gd name="connsiteX1" fmla="*/ 3133948 w 3133948"/>
                <a:gd name="connsiteY1" fmla="*/ 0 h 1417435"/>
                <a:gd name="connsiteX2" fmla="*/ 3133948 w 3133948"/>
                <a:gd name="connsiteY2" fmla="*/ 1417435 h 1417435"/>
                <a:gd name="connsiteX3" fmla="*/ 0 w 3133948"/>
                <a:gd name="connsiteY3" fmla="*/ 1417435 h 1417435"/>
                <a:gd name="connsiteX4" fmla="*/ 0 w 3133948"/>
                <a:gd name="connsiteY4" fmla="*/ 0 h 141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948" h="1417435">
                  <a:moveTo>
                    <a:pt x="0" y="0"/>
                  </a:moveTo>
                  <a:lnTo>
                    <a:pt x="3133948" y="0"/>
                  </a:lnTo>
                  <a:lnTo>
                    <a:pt x="3133948" y="1417435"/>
                  </a:lnTo>
                  <a:lnTo>
                    <a:pt x="0" y="1417435"/>
                  </a:lnTo>
                  <a:lnTo>
                    <a:pt x="0" y="0"/>
                  </a:lnTo>
                  <a:close/>
                </a:path>
              </a:pathLst>
            </a:custGeom>
            <a:solidFill>
              <a:schemeClr val="tx2">
                <a:lumMod val="25000"/>
                <a:lumOff val="75000"/>
              </a:schemeClr>
            </a:solidFill>
            <a:ln>
              <a:solidFill>
                <a:schemeClr val="tx2">
                  <a:lumMod val="25000"/>
                  <a:lumOff val="75000"/>
                </a:schemeClr>
              </a:solidFill>
            </a:ln>
          </p:spPr>
          <p:style>
            <a:lnRef idx="2">
              <a:schemeClr val="lt1">
                <a:hueOff val="0"/>
                <a:satOff val="0"/>
                <a:lumOff val="0"/>
                <a:alphaOff val="0"/>
              </a:schemeClr>
            </a:lnRef>
            <a:fillRef idx="1">
              <a:scrgbClr r="0" g="0" b="0"/>
            </a:fillRef>
            <a:effectRef idx="0">
              <a:schemeClr val="accent1">
                <a:shade val="80000"/>
                <a:hueOff val="271263"/>
                <a:satOff val="5175"/>
                <a:lumOff val="22855"/>
                <a:alphaOff val="0"/>
              </a:schemeClr>
            </a:effectRef>
            <a:fontRef idx="minor">
              <a:schemeClr val="lt1"/>
            </a:fontRef>
          </p:style>
          <p:txBody>
            <a:bodyPr spcFirstLastPara="0" vert="horz" wrap="square" lIns="360045" tIns="360045" rIns="360045" bIns="360045"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200525">
                <a:lnSpc>
                  <a:spcPct val="90000"/>
                </a:lnSpc>
                <a:spcAft>
                  <a:spcPct val="35000"/>
                </a:spcAft>
                <a:defRPr/>
              </a:pPr>
              <a:endParaRPr lang="zh-CN" altLang="en-US" sz="8000" b="1" dirty="0">
                <a:solidFill>
                  <a:prstClr val="white"/>
                </a:solidFill>
                <a:latin typeface="Titillium Web" panose="00000500000000000000" pitchFamily="2" charset="0"/>
                <a:ea typeface="等线" panose="02010600030101010101" pitchFamily="2" charset="-122"/>
              </a:endParaRPr>
            </a:p>
          </p:txBody>
        </p:sp>
        <p:sp>
          <p:nvSpPr>
            <p:cNvPr id="11" name="TextBox 10">
              <a:extLst>
                <a:ext uri="{FF2B5EF4-FFF2-40B4-BE49-F238E27FC236}">
                  <a16:creationId xmlns:a16="http://schemas.microsoft.com/office/drawing/2014/main" id="{C4700F92-11EC-901A-AD45-9647FA60E659}"/>
                </a:ext>
              </a:extLst>
            </p:cNvPr>
            <p:cNvSpPr txBox="1"/>
            <p:nvPr/>
          </p:nvSpPr>
          <p:spPr>
            <a:xfrm>
              <a:off x="2295791" y="2118602"/>
              <a:ext cx="2013087" cy="1700896"/>
            </a:xfrm>
            <a:prstGeom prst="rect">
              <a:avLst/>
            </a:prstGeom>
            <a:noFill/>
          </p:spPr>
          <p:txBody>
            <a:bodyPr wrap="square" rtlCol="0">
              <a:spAutoFit/>
            </a:bodyPr>
            <a:lstStyle/>
            <a:p>
              <a:pPr algn="ctr" defTabSz="1371600">
                <a:defRPr/>
              </a:pPr>
              <a:r>
                <a:rPr lang="en-GB" altLang="en-US" sz="4400" b="1">
                  <a:solidFill>
                    <a:prstClr val="white"/>
                  </a:solidFill>
                  <a:latin typeface="Titillium Web" panose="00000500000000000000" pitchFamily="2" charset="0"/>
                  <a:ea typeface="SimSun" panose="02010600030101010101" pitchFamily="2" charset="-122"/>
                  <a:cs typeface="Times New Roman" panose="02020603050405020304" pitchFamily="18" charset="0"/>
                </a:rPr>
                <a:t>I</a:t>
              </a:r>
            </a:p>
            <a:p>
              <a:pPr algn="ctr" defTabSz="1371600">
                <a:defRPr/>
              </a:pPr>
              <a:endParaRPr lang="en-GB" altLang="en-US" sz="2800" b="1">
                <a:solidFill>
                  <a:prstClr val="white"/>
                </a:solidFill>
                <a:latin typeface="Titillium Web" panose="00000500000000000000" pitchFamily="2" charset="0"/>
                <a:ea typeface="SimSun" panose="02010600030101010101"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E9FE1EF1-AE7E-070B-D4DE-D1598ECF566E}"/>
                </a:ext>
              </a:extLst>
            </p:cNvPr>
            <p:cNvSpPr txBox="1"/>
            <p:nvPr/>
          </p:nvSpPr>
          <p:spPr>
            <a:xfrm>
              <a:off x="13981265" y="4804188"/>
              <a:ext cx="2013087" cy="1700896"/>
            </a:xfrm>
            <a:prstGeom prst="rect">
              <a:avLst/>
            </a:prstGeom>
            <a:noFill/>
          </p:spPr>
          <p:txBody>
            <a:bodyPr wrap="square" rtlCol="0">
              <a:spAutoFit/>
            </a:bodyPr>
            <a:lstStyle/>
            <a:p>
              <a:pPr algn="ctr" defTabSz="1371600">
                <a:defRPr/>
              </a:pPr>
              <a:r>
                <a:rPr lang="en-GB" altLang="en-US" sz="4400" b="1">
                  <a:solidFill>
                    <a:prstClr val="white"/>
                  </a:solidFill>
                  <a:latin typeface="Titillium Web" panose="00000500000000000000" pitchFamily="2" charset="0"/>
                  <a:ea typeface="SimSun" panose="02010600030101010101" pitchFamily="2" charset="-122"/>
                  <a:cs typeface="Times New Roman" panose="02020603050405020304" pitchFamily="18" charset="0"/>
                </a:rPr>
                <a:t>II</a:t>
              </a:r>
            </a:p>
            <a:p>
              <a:pPr algn="ctr" defTabSz="1371600">
                <a:defRPr/>
              </a:pPr>
              <a:endParaRPr lang="en-GB" altLang="en-US" sz="2800" b="1">
                <a:solidFill>
                  <a:prstClr val="white"/>
                </a:solidFill>
                <a:latin typeface="Titillium Web" panose="00000500000000000000" pitchFamily="2" charset="0"/>
                <a:ea typeface="SimSun" panose="02010600030101010101" pitchFamily="2" charset="-122"/>
                <a:cs typeface="Times New Roman" panose="02020603050405020304" pitchFamily="18" charset="0"/>
              </a:endParaRPr>
            </a:p>
          </p:txBody>
        </p:sp>
        <p:sp>
          <p:nvSpPr>
            <p:cNvPr id="13" name="TextBox 12">
              <a:extLst>
                <a:ext uri="{FF2B5EF4-FFF2-40B4-BE49-F238E27FC236}">
                  <a16:creationId xmlns:a16="http://schemas.microsoft.com/office/drawing/2014/main" id="{683D00EE-D7D2-36F6-B468-AD832ED7C362}"/>
                </a:ext>
              </a:extLst>
            </p:cNvPr>
            <p:cNvSpPr txBox="1"/>
            <p:nvPr/>
          </p:nvSpPr>
          <p:spPr>
            <a:xfrm>
              <a:off x="2248610" y="6937910"/>
              <a:ext cx="2013087" cy="1700896"/>
            </a:xfrm>
            <a:prstGeom prst="rect">
              <a:avLst/>
            </a:prstGeom>
            <a:noFill/>
          </p:spPr>
          <p:txBody>
            <a:bodyPr wrap="square" rtlCol="0">
              <a:spAutoFit/>
            </a:bodyPr>
            <a:lstStyle/>
            <a:p>
              <a:pPr algn="ctr" defTabSz="1371600">
                <a:defRPr/>
              </a:pPr>
              <a:r>
                <a:rPr lang="en-GB" altLang="en-US" sz="4400" b="1"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III</a:t>
              </a:r>
            </a:p>
            <a:p>
              <a:pPr algn="ctr" defTabSz="1371600">
                <a:defRPr/>
              </a:pPr>
              <a:endParaRPr lang="en-GB" altLang="en-US" sz="2800" b="1" dirty="0">
                <a:solidFill>
                  <a:prstClr val="white"/>
                </a:solidFill>
                <a:latin typeface="Titillium Web" panose="00000500000000000000" pitchFamily="2" charset="0"/>
                <a:ea typeface="SimSun" panose="02010600030101010101" pitchFamily="2" charset="-122"/>
                <a:cs typeface="Times New Roman" panose="02020603050405020304" pitchFamily="18" charset="0"/>
              </a:endParaRPr>
            </a:p>
          </p:txBody>
        </p:sp>
        <p:sp>
          <p:nvSpPr>
            <p:cNvPr id="14" name="TextBox 13">
              <a:extLst>
                <a:ext uri="{FF2B5EF4-FFF2-40B4-BE49-F238E27FC236}">
                  <a16:creationId xmlns:a16="http://schemas.microsoft.com/office/drawing/2014/main" id="{BF45A4C9-48FA-9F02-FC00-79F91D9DF2D9}"/>
                </a:ext>
              </a:extLst>
            </p:cNvPr>
            <p:cNvSpPr txBox="1"/>
            <p:nvPr/>
          </p:nvSpPr>
          <p:spPr>
            <a:xfrm>
              <a:off x="4586495" y="2203169"/>
              <a:ext cx="11581563" cy="2224247"/>
            </a:xfrm>
            <a:prstGeom prst="rect">
              <a:avLst/>
            </a:prstGeom>
            <a:noFill/>
          </p:spPr>
          <p:txBody>
            <a:bodyPr wrap="square" rtlCol="0">
              <a:spAutoFit/>
            </a:bodyPr>
            <a:lstStyle/>
            <a:p>
              <a:pPr defTabSz="1371600">
                <a:defRPr/>
              </a:pPr>
              <a:r>
                <a:rPr lang="en-GB" altLang="en-US" sz="2800" b="1" dirty="0">
                  <a:solidFill>
                    <a:schemeClr val="bg2">
                      <a:lumMod val="50000"/>
                    </a:schemeClr>
                  </a:solidFill>
                  <a:latin typeface="Titillium Web" panose="00000500000000000000" pitchFamily="2" charset="0"/>
                  <a:ea typeface="SimSun" panose="02010600030101010101" pitchFamily="2" charset="-122"/>
                  <a:cs typeface="Times New Roman" panose="02020603050405020304" pitchFamily="18" charset="0"/>
                </a:rPr>
                <a:t>Background</a:t>
              </a:r>
            </a:p>
            <a:p>
              <a:pPr defTabSz="1371600">
                <a:defRPr/>
              </a:pPr>
              <a:r>
                <a:rPr lang="en-GB" altLang="en-US" sz="2000" dirty="0">
                  <a:solidFill>
                    <a:schemeClr val="bg2">
                      <a:lumMod val="50000"/>
                    </a:schemeClr>
                  </a:solidFill>
                  <a:latin typeface="Titillium Web" panose="00000500000000000000" pitchFamily="2" charset="0"/>
                  <a:ea typeface="SimSun" panose="02010600030101010101" pitchFamily="2" charset="-122"/>
                  <a:cs typeface="Times New Roman" panose="02020603050405020304" pitchFamily="18" charset="0"/>
                </a:rPr>
                <a:t>About UNCCD</a:t>
              </a:r>
            </a:p>
            <a:p>
              <a:pPr defTabSz="1371600">
                <a:defRPr/>
              </a:pPr>
              <a:endParaRPr lang="en-GB" altLang="en-US" sz="2800" b="1" dirty="0">
                <a:solidFill>
                  <a:schemeClr val="bg2">
                    <a:lumMod val="50000"/>
                  </a:schemeClr>
                </a:solidFill>
                <a:latin typeface="Titillium Web" panose="00000500000000000000" pitchFamily="2" charset="0"/>
                <a:ea typeface="SimSun" panose="02010600030101010101" pitchFamily="2" charset="-122"/>
                <a:cs typeface="Times New Roman" panose="02020603050405020304" pitchFamily="18" charset="0"/>
              </a:endParaRPr>
            </a:p>
            <a:p>
              <a:pPr defTabSz="1371600">
                <a:defRPr/>
              </a:pPr>
              <a:endParaRPr lang="en-GB" altLang="en-US" sz="2000" dirty="0">
                <a:solidFill>
                  <a:schemeClr val="bg2">
                    <a:lumMod val="50000"/>
                  </a:schemeClr>
                </a:solidFill>
                <a:latin typeface="Titillium Web" panose="00000500000000000000" pitchFamily="2" charset="0"/>
                <a:ea typeface="SimSun" panose="02010600030101010101"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19239D1D-3E63-B169-B3CF-531EB59C0CD7}"/>
                </a:ext>
              </a:extLst>
            </p:cNvPr>
            <p:cNvSpPr txBox="1"/>
            <p:nvPr/>
          </p:nvSpPr>
          <p:spPr>
            <a:xfrm>
              <a:off x="2410981" y="4138223"/>
              <a:ext cx="10638029" cy="2485924"/>
            </a:xfrm>
            <a:prstGeom prst="rect">
              <a:avLst/>
            </a:prstGeom>
            <a:noFill/>
          </p:spPr>
          <p:txBody>
            <a:bodyPr wrap="square" rtlCol="0">
              <a:spAutoFit/>
            </a:bodyPr>
            <a:lstStyle/>
            <a:p>
              <a:pPr algn="r" defTabSz="1371600">
                <a:defRPr/>
              </a:pPr>
              <a:r>
                <a:rPr lang="en-GB" altLang="en-US" sz="2800" b="1"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Initiatives</a:t>
              </a:r>
            </a:p>
            <a:p>
              <a:pPr algn="r" defTabSz="1371600">
                <a:defRPr/>
              </a:pPr>
              <a:r>
                <a:rPr lang="en-GB" altLang="en-US" sz="2000"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International Drought Resilience Alliance</a:t>
              </a:r>
            </a:p>
            <a:p>
              <a:pPr algn="r" defTabSz="1371600">
                <a:defRPr/>
              </a:pPr>
              <a:r>
                <a:rPr lang="en-GB" altLang="en-US" sz="2000"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International Drought Resilience Alliance</a:t>
              </a:r>
            </a:p>
            <a:p>
              <a:pPr algn="r" defTabSz="1371600">
                <a:defRPr/>
              </a:pPr>
              <a:r>
                <a:rPr lang="en-GB" altLang="en-US" sz="2000"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Community of Learning and Practice</a:t>
              </a:r>
            </a:p>
            <a:p>
              <a:pPr algn="r" defTabSz="1371600">
                <a:defRPr/>
              </a:pPr>
              <a:r>
                <a:rPr lang="en-GB" altLang="en-US" sz="2000" dirty="0">
                  <a:solidFill>
                    <a:prstClr val="white"/>
                  </a:solidFill>
                  <a:latin typeface="Titillium Web" panose="00000500000000000000" pitchFamily="2" charset="0"/>
                  <a:ea typeface="SimSun" panose="02010600030101010101" pitchFamily="2" charset="-122"/>
                  <a:cs typeface="Times New Roman" panose="02020603050405020304" pitchFamily="18" charset="0"/>
                </a:rPr>
                <a:t> </a:t>
              </a:r>
            </a:p>
          </p:txBody>
        </p:sp>
        <p:sp>
          <p:nvSpPr>
            <p:cNvPr id="16" name="TextBox 15">
              <a:extLst>
                <a:ext uri="{FF2B5EF4-FFF2-40B4-BE49-F238E27FC236}">
                  <a16:creationId xmlns:a16="http://schemas.microsoft.com/office/drawing/2014/main" id="{48BF48DD-6F3F-0A4C-3DAB-4D3083CF656D}"/>
                </a:ext>
              </a:extLst>
            </p:cNvPr>
            <p:cNvSpPr txBox="1"/>
            <p:nvPr/>
          </p:nvSpPr>
          <p:spPr>
            <a:xfrm>
              <a:off x="4831055" y="6872518"/>
              <a:ext cx="9652125" cy="1613670"/>
            </a:xfrm>
            <a:prstGeom prst="rect">
              <a:avLst/>
            </a:prstGeom>
            <a:noFill/>
          </p:spPr>
          <p:txBody>
            <a:bodyPr wrap="square" rtlCol="0">
              <a:spAutoFit/>
            </a:bodyPr>
            <a:lstStyle/>
            <a:p>
              <a:pPr defTabSz="1371600">
                <a:defRPr/>
              </a:pPr>
              <a:r>
                <a:rPr lang="en-GB" altLang="en-US" sz="2800" b="1">
                  <a:solidFill>
                    <a:prstClr val="white"/>
                  </a:solidFill>
                  <a:latin typeface="Titillium Web" panose="00000500000000000000" pitchFamily="2" charset="0"/>
                  <a:ea typeface="SimSun" panose="02010600030101010101" pitchFamily="2" charset="-122"/>
                  <a:cs typeface="Times New Roman" panose="02020603050405020304" pitchFamily="18" charset="0"/>
                </a:rPr>
                <a:t>The Future is yet to come</a:t>
              </a:r>
            </a:p>
            <a:p>
              <a:pPr defTabSz="1371600">
                <a:defRPr/>
              </a:pPr>
              <a:r>
                <a:rPr lang="en-GB" sz="2000">
                  <a:solidFill>
                    <a:prstClr val="white"/>
                  </a:solidFill>
                  <a:latin typeface="Titillium Web" panose="00000500000000000000" pitchFamily="2" charset="0"/>
                  <a:ea typeface="SimSun" panose="02010600030101010101" pitchFamily="2" charset="-122"/>
                  <a:cs typeface="Times New Roman" panose="02020603050405020304" pitchFamily="18" charset="0"/>
                </a:rPr>
                <a:t>The bigger picture</a:t>
              </a:r>
            </a:p>
            <a:p>
              <a:pPr defTabSz="1371600">
                <a:defRPr/>
              </a:pPr>
              <a:r>
                <a:rPr lang="en-GB" sz="2000">
                  <a:solidFill>
                    <a:prstClr val="white"/>
                  </a:solidFill>
                  <a:latin typeface="Titillium Web" panose="00000500000000000000" pitchFamily="2" charset="0"/>
                  <a:ea typeface="SimSun" panose="02010600030101010101" pitchFamily="2" charset="-122"/>
                  <a:cs typeface="Times New Roman" panose="02020603050405020304" pitchFamily="18" charset="0"/>
                </a:rPr>
                <a:t>Pathways to impact</a:t>
              </a:r>
              <a:endParaRPr lang="en-DE" sz="2000">
                <a:solidFill>
                  <a:prstClr val="white"/>
                </a:solidFill>
                <a:latin typeface="Titillium Web" panose="00000500000000000000" pitchFamily="2" charset="0"/>
              </a:endParaRPr>
            </a:p>
          </p:txBody>
        </p:sp>
      </p:grpSp>
    </p:spTree>
    <p:extLst>
      <p:ext uri="{BB962C8B-B14F-4D97-AF65-F5344CB8AC3E}">
        <p14:creationId xmlns:p14="http://schemas.microsoft.com/office/powerpoint/2010/main" val="3672708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96E3C4-1E16-CBC2-5685-268EC562272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17D259B-C5B0-2806-419F-BCB3A38C8E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a red border">
            <a:extLst>
              <a:ext uri="{FF2B5EF4-FFF2-40B4-BE49-F238E27FC236}">
                <a16:creationId xmlns:a16="http://schemas.microsoft.com/office/drawing/2014/main" id="{92A873B5-9069-76D7-244C-A4D8608FEB73}"/>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923"/>
            <a:ext cx="18287980" cy="10285077"/>
          </a:xfrm>
          <a:prstGeom prst="rect">
            <a:avLst/>
          </a:prstGeom>
        </p:spPr>
      </p:pic>
      <p:sp>
        <p:nvSpPr>
          <p:cNvPr id="2" name="Content Placeholder 2">
            <a:extLst>
              <a:ext uri="{FF2B5EF4-FFF2-40B4-BE49-F238E27FC236}">
                <a16:creationId xmlns:a16="http://schemas.microsoft.com/office/drawing/2014/main" id="{22243109-ED49-FDB4-6161-5B40B3C6F534}"/>
              </a:ext>
            </a:extLst>
          </p:cNvPr>
          <p:cNvSpPr txBox="1">
            <a:spLocks/>
          </p:cNvSpPr>
          <p:nvPr/>
        </p:nvSpPr>
        <p:spPr>
          <a:xfrm>
            <a:off x="2743200" y="901715"/>
            <a:ext cx="12496799" cy="7638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buNone/>
              <a:defRPr/>
            </a:pPr>
            <a:r>
              <a:rPr lang="en-US" sz="2000" dirty="0">
                <a:solidFill>
                  <a:prstClr val="black"/>
                </a:solidFill>
                <a:latin typeface="Aptos Display" panose="02110004020202020204"/>
                <a:ea typeface="+mn-lt"/>
                <a:cs typeface="+mn-lt"/>
              </a:rPr>
              <a:t>IDRA is a </a:t>
            </a:r>
            <a:r>
              <a:rPr lang="en-US" sz="2000" b="1" dirty="0">
                <a:solidFill>
                  <a:prstClr val="black"/>
                </a:solidFill>
                <a:latin typeface="Aptos Display" panose="02110004020202020204"/>
                <a:ea typeface="+mn-lt"/>
                <a:cs typeface="+mn-lt"/>
              </a:rPr>
              <a:t>global coalition </a:t>
            </a:r>
            <a:r>
              <a:rPr lang="en-US" sz="2000" dirty="0">
                <a:solidFill>
                  <a:prstClr val="black"/>
                </a:solidFill>
                <a:latin typeface="Aptos Display" panose="02110004020202020204"/>
                <a:ea typeface="+mn-lt"/>
                <a:cs typeface="+mn-lt"/>
              </a:rPr>
              <a:t>that mobilizes political, technical and financial capital to enhance drought resilience in countries, cities, and communities – </a:t>
            </a:r>
            <a:r>
              <a:rPr lang="en-US" sz="2000" b="1" i="1" dirty="0">
                <a:solidFill>
                  <a:prstClr val="black"/>
                </a:solidFill>
                <a:latin typeface="Aptos Display" panose="02110004020202020204"/>
                <a:ea typeface="+mn-lt"/>
                <a:cs typeface="+mn-lt"/>
              </a:rPr>
              <a:t>40 countries &amp; 28 Organizations</a:t>
            </a:r>
          </a:p>
          <a:p>
            <a:pPr marL="0" indent="0" algn="just" defTabSz="914446">
              <a:buNone/>
              <a:defRPr/>
            </a:pPr>
            <a:endParaRPr lang="en-US" sz="1800" dirty="0">
              <a:solidFill>
                <a:srgbClr val="224F4C"/>
              </a:solidFill>
              <a:latin typeface="Aptos Display" panose="02110004020202020204"/>
              <a:ea typeface="Source Sans Pro"/>
            </a:endParaRPr>
          </a:p>
        </p:txBody>
      </p:sp>
      <p:pic>
        <p:nvPicPr>
          <p:cNvPr id="4" name="Image 16">
            <a:extLst>
              <a:ext uri="{FF2B5EF4-FFF2-40B4-BE49-F238E27FC236}">
                <a16:creationId xmlns:a16="http://schemas.microsoft.com/office/drawing/2014/main" id="{AA7FBBA2-F662-E519-5F24-65DBC7ABA9DF}"/>
              </a:ext>
            </a:extLst>
          </p:cNvPr>
          <p:cNvPicPr>
            <a:picLocks noChangeAspect="1"/>
          </p:cNvPicPr>
          <p:nvPr/>
        </p:nvPicPr>
        <p:blipFill>
          <a:blip r:embed="rId3"/>
          <a:stretch>
            <a:fillRect/>
          </a:stretch>
        </p:blipFill>
        <p:spPr>
          <a:xfrm>
            <a:off x="8991600" y="1866900"/>
            <a:ext cx="7310635" cy="5975651"/>
          </a:xfrm>
          <a:prstGeom prst="rect">
            <a:avLst/>
          </a:prstGeom>
        </p:spPr>
      </p:pic>
      <p:grpSp>
        <p:nvGrpSpPr>
          <p:cNvPr id="5" name="Group 4">
            <a:extLst>
              <a:ext uri="{FF2B5EF4-FFF2-40B4-BE49-F238E27FC236}">
                <a16:creationId xmlns:a16="http://schemas.microsoft.com/office/drawing/2014/main" id="{B13C401F-25FD-2EBD-1BB8-569CFB60DC6C}"/>
              </a:ext>
            </a:extLst>
          </p:cNvPr>
          <p:cNvGrpSpPr/>
          <p:nvPr/>
        </p:nvGrpSpPr>
        <p:grpSpPr>
          <a:xfrm>
            <a:off x="1828800" y="1866900"/>
            <a:ext cx="6252965" cy="5975651"/>
            <a:chOff x="1005840" y="2633394"/>
            <a:chExt cx="4381368" cy="3916430"/>
          </a:xfrm>
        </p:grpSpPr>
        <p:pic>
          <p:nvPicPr>
            <p:cNvPr id="6" name="Image 14">
              <a:extLst>
                <a:ext uri="{FF2B5EF4-FFF2-40B4-BE49-F238E27FC236}">
                  <a16:creationId xmlns:a16="http://schemas.microsoft.com/office/drawing/2014/main" id="{92399AD9-C796-E3C0-666B-3A292622DF07}"/>
                </a:ext>
              </a:extLst>
            </p:cNvPr>
            <p:cNvPicPr>
              <a:picLocks noChangeAspect="1"/>
            </p:cNvPicPr>
            <p:nvPr/>
          </p:nvPicPr>
          <p:blipFill>
            <a:blip r:embed="rId4"/>
            <a:stretch>
              <a:fillRect/>
            </a:stretch>
          </p:blipFill>
          <p:spPr>
            <a:xfrm>
              <a:off x="1005840" y="2633394"/>
              <a:ext cx="4381368" cy="3916430"/>
            </a:xfrm>
            <a:prstGeom prst="rect">
              <a:avLst/>
            </a:prstGeom>
          </p:spPr>
        </p:pic>
        <p:sp>
          <p:nvSpPr>
            <p:cNvPr id="7" name="Oval 6">
              <a:extLst>
                <a:ext uri="{FF2B5EF4-FFF2-40B4-BE49-F238E27FC236}">
                  <a16:creationId xmlns:a16="http://schemas.microsoft.com/office/drawing/2014/main" id="{278D50D4-2106-8063-6D5D-18DBD952C30D}"/>
                </a:ext>
              </a:extLst>
            </p:cNvPr>
            <p:cNvSpPr/>
            <p:nvPr/>
          </p:nvSpPr>
          <p:spPr>
            <a:xfrm>
              <a:off x="3264195" y="5460731"/>
              <a:ext cx="563527" cy="46160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Aptos" panose="02110004020202020204"/>
              </a:endParaRPr>
            </a:p>
          </p:txBody>
        </p:sp>
        <p:sp>
          <p:nvSpPr>
            <p:cNvPr id="9" name="Oval 8">
              <a:extLst>
                <a:ext uri="{FF2B5EF4-FFF2-40B4-BE49-F238E27FC236}">
                  <a16:creationId xmlns:a16="http://schemas.microsoft.com/office/drawing/2014/main" id="{4142FE01-3565-77CD-7D94-7D6536B4DFA3}"/>
                </a:ext>
              </a:extLst>
            </p:cNvPr>
            <p:cNvSpPr/>
            <p:nvPr/>
          </p:nvSpPr>
          <p:spPr>
            <a:xfrm>
              <a:off x="4785481" y="4879484"/>
              <a:ext cx="563527" cy="46160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Aptos" panose="02110004020202020204"/>
              </a:endParaRPr>
            </a:p>
          </p:txBody>
        </p:sp>
      </p:grpSp>
      <p:sp>
        <p:nvSpPr>
          <p:cNvPr id="10" name="Title 1">
            <a:extLst>
              <a:ext uri="{FF2B5EF4-FFF2-40B4-BE49-F238E27FC236}">
                <a16:creationId xmlns:a16="http://schemas.microsoft.com/office/drawing/2014/main" id="{06B59D8B-5F8A-3893-85BB-FDBB15CE6655}"/>
              </a:ext>
            </a:extLst>
          </p:cNvPr>
          <p:cNvSpPr txBox="1">
            <a:spLocks/>
          </p:cNvSpPr>
          <p:nvPr/>
        </p:nvSpPr>
        <p:spPr>
          <a:xfrm>
            <a:off x="5196495" y="95966"/>
            <a:ext cx="7895007" cy="8384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i="0" kern="1200" baseline="0">
                <a:solidFill>
                  <a:schemeClr val="tx1"/>
                </a:solidFill>
                <a:latin typeface="Roboto" panose="02000000000000000000" pitchFamily="2" charset="0"/>
                <a:ea typeface="+mj-ea"/>
                <a:cs typeface="+mj-cs"/>
              </a:defRPr>
            </a:lvl1pPr>
          </a:lstStyle>
          <a:p>
            <a:pPr algn="l">
              <a:lnSpc>
                <a:spcPct val="90000"/>
              </a:lnSpc>
            </a:pPr>
            <a:r>
              <a:rPr lang="en-ES" sz="2800">
                <a:solidFill>
                  <a:srgbClr val="224F4C"/>
                </a:solidFill>
                <a:latin typeface="Roboto"/>
                <a:ea typeface="Roboto"/>
                <a:cs typeface="Roboto"/>
              </a:rPr>
              <a:t>International Drought Resilience Alliance (IDRA)</a:t>
            </a:r>
            <a:r>
              <a:rPr lang="en-US" sz="2800">
                <a:solidFill>
                  <a:srgbClr val="224F4C"/>
                </a:solidFill>
                <a:latin typeface="Roboto"/>
                <a:ea typeface="Roboto"/>
                <a:cs typeface="Roboto"/>
              </a:rPr>
              <a:t> </a:t>
            </a:r>
            <a:endParaRPr lang="en-US" sz="3200" dirty="0">
              <a:solidFill>
                <a:srgbClr val="0070C0"/>
              </a:solidFill>
              <a:latin typeface="+mj-lt"/>
            </a:endParaRPr>
          </a:p>
        </p:txBody>
      </p:sp>
    </p:spTree>
    <p:extLst>
      <p:ext uri="{BB962C8B-B14F-4D97-AF65-F5344CB8AC3E}">
        <p14:creationId xmlns:p14="http://schemas.microsoft.com/office/powerpoint/2010/main" val="1352481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4019</TotalTime>
  <Words>1469</Words>
  <Application>Microsoft Macintosh PowerPoint</Application>
  <PresentationFormat>Personalizado</PresentationFormat>
  <Paragraphs>252</Paragraphs>
  <Slides>25</Slides>
  <Notes>5</Notes>
  <HiddenSlides>0</HiddenSlides>
  <MMClips>0</MMClips>
  <ScaleCrop>false</ScaleCrop>
  <HeadingPairs>
    <vt:vector size="6" baseType="variant">
      <vt:variant>
        <vt:lpstr>Fuentes usadas</vt:lpstr>
      </vt:variant>
      <vt:variant>
        <vt:i4>16</vt:i4>
      </vt:variant>
      <vt:variant>
        <vt:lpstr>Tema</vt:lpstr>
      </vt:variant>
      <vt:variant>
        <vt:i4>2</vt:i4>
      </vt:variant>
      <vt:variant>
        <vt:lpstr>Títulos de diapositiva</vt:lpstr>
      </vt:variant>
      <vt:variant>
        <vt:i4>25</vt:i4>
      </vt:variant>
    </vt:vector>
  </HeadingPairs>
  <TitlesOfParts>
    <vt:vector size="43" baseType="lpstr">
      <vt:lpstr>Helvetica Neue</vt:lpstr>
      <vt:lpstr>-webkit-standard</vt:lpstr>
      <vt:lpstr>Aptos Display</vt:lpstr>
      <vt:lpstr>Raleway SemiBold</vt:lpstr>
      <vt:lpstr>Oswald</vt:lpstr>
      <vt:lpstr>Roboto</vt:lpstr>
      <vt:lpstr>Wingdings</vt:lpstr>
      <vt:lpstr>Calibri</vt:lpstr>
      <vt:lpstr>Franklin Gothic Book</vt:lpstr>
      <vt:lpstr>Aptos</vt:lpstr>
      <vt:lpstr>Times New Roman</vt:lpstr>
      <vt:lpstr>Arial</vt:lpstr>
      <vt:lpstr>Raleway</vt:lpstr>
      <vt:lpstr>Segoe UI</vt:lpstr>
      <vt:lpstr>Titillium Web</vt:lpstr>
      <vt:lpstr>Montserrat Medium</vt:lpstr>
      <vt:lpstr>Office Theme</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IDRO will have a ‘scholar’ feature that will leverage the latest AI for domain scientists around the world  </vt:lpstr>
      <vt:lpstr>Presentación de PowerPoint</vt:lpstr>
      <vt:lpstr>UNCCD COP 16 KEY OUTCOMES </vt:lpstr>
      <vt:lpstr>Inclusion &amp; Representation </vt:lpstr>
      <vt:lpstr>Strengthening Science​</vt:lpstr>
      <vt:lpstr>Engaging the Private Sector </vt:lpstr>
      <vt:lpstr>UNCCD Community of Learning and Practice (CLP)</vt:lpstr>
      <vt:lpstr>How to join the Community of Learning and Practice?</vt:lpstr>
      <vt:lpstr>Presentación de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 PPT </dc:title>
  <cp:lastModifiedBy>Barbara Tapia</cp:lastModifiedBy>
  <cp:revision>23</cp:revision>
  <dcterms:created xsi:type="dcterms:W3CDTF">2006-08-16T00:00:00Z</dcterms:created>
  <dcterms:modified xsi:type="dcterms:W3CDTF">2025-05-27T22:28:11Z</dcterms:modified>
  <dc:identifier>DAGnZo_CL8I</dc:identifier>
</cp:coreProperties>
</file>