
<file path=[Content_Types].xml><?xml version="1.0" encoding="utf-8"?>
<Types xmlns="http://schemas.openxmlformats.org/package/2006/content-types">
  <Default Extension="emf" ContentType="image/x-emf"/>
  <Default Extension="mp4" ContentType="vide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  <p:sldMasterId id="2147483674" r:id="rId2"/>
  </p:sldMasterIdLst>
  <p:notesMasterIdLst>
    <p:notesMasterId r:id="rId11"/>
  </p:notesMasterIdLst>
  <p:sldIdLst>
    <p:sldId id="268" r:id="rId3"/>
    <p:sldId id="284" r:id="rId4"/>
    <p:sldId id="285" r:id="rId5"/>
    <p:sldId id="286" r:id="rId6"/>
    <p:sldId id="265" r:id="rId7"/>
    <p:sldId id="350" r:id="rId8"/>
    <p:sldId id="351" r:id="rId9"/>
    <p:sldId id="283" r:id="rId10"/>
  </p:sldIdLst>
  <p:sldSz cx="12192000" cy="6858000"/>
  <p:notesSz cx="7772400" cy="10058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741" autoAdjust="0"/>
  </p:normalViewPr>
  <p:slideViewPr>
    <p:cSldViewPr snapToGrid="0">
      <p:cViewPr varScale="1">
        <p:scale>
          <a:sx n="57" d="100"/>
          <a:sy n="57" d="100"/>
        </p:scale>
        <p:origin x="9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move the slide</a:t>
            </a:r>
          </a:p>
        </p:txBody>
      </p:sp>
      <p:sp>
        <p:nvSpPr>
          <p:cNvPr id="155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156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 </a:t>
            </a:r>
          </a:p>
        </p:txBody>
      </p:sp>
      <p:sp>
        <p:nvSpPr>
          <p:cNvPr id="157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en-US" sz="1400" b="0" strike="noStrike" spc="-1">
                <a:latin typeface="Times New Roman"/>
              </a:rPr>
              <a:t> </a:t>
            </a:r>
          </a:p>
        </p:txBody>
      </p:sp>
      <p:sp>
        <p:nvSpPr>
          <p:cNvPr id="158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 </a:t>
            </a:r>
          </a:p>
        </p:txBody>
      </p:sp>
      <p:sp>
        <p:nvSpPr>
          <p:cNvPr id="159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CE3B63C2-0A4A-443A-A9F1-EFC365F49185}" type="slidenum">
              <a:rPr lang="en-US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CE3B63C2-0A4A-443A-A9F1-EFC365F49185}" type="slidenum">
              <a:rPr lang="en-US" sz="1400" b="0" strike="noStrike" spc="-1" smtClean="0">
                <a:latin typeface="Times New Roman"/>
              </a:rPr>
              <a:t>2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29112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8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6" name="Google Shape;16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1_Title Slid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1"/>
          <p:cNvSpPr txBox="1"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subTitle" idx="1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407168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BE5230-8339-431D-2086-C9BE6DE28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9394FD4-58F4-FB5E-7FE5-720420976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A6405B1-119C-C8D3-2759-834B152196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0A30F7F-0E15-5D87-41E7-0D08219FDE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86C2402-07BF-B38B-F7EC-DBE1E9BE39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06F8DE9D-A246-E869-08B5-B2CE1AAB6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B604-2EDF-43BA-A0CD-A971CA082FF7}" type="datetimeFigureOut">
              <a:rPr lang="pt-BR" smtClean="0"/>
              <a:t>28/05/2025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1EABF81-B456-43DC-4735-B2659C54A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B467C03-8ECA-F2CA-7D5D-9AEC81895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347E1-74E4-45AA-98A1-1A8C41F929D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53932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88" r:id="rId13"/>
    <p:sldLayoutId id="214748368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png"/><Relationship Id="rId5" Type="http://schemas.openxmlformats.org/officeDocument/2006/relationships/image" Target="../media/image5.emf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6" Type="http://schemas.openxmlformats.org/officeDocument/2006/relationships/image" Target="../media/image1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CustomShape 2"/>
          <p:cNvSpPr/>
          <p:nvPr/>
        </p:nvSpPr>
        <p:spPr>
          <a:xfrm>
            <a:off x="731520" y="2560320"/>
            <a:ext cx="11239560" cy="3014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26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 </a:t>
            </a:r>
            <a:endParaRPr lang="en-US" sz="2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2600" b="0" strike="noStrike" spc="-1" dirty="0">
              <a:latin typeface="Arial"/>
            </a:endParaRPr>
          </a:p>
        </p:txBody>
      </p:sp>
      <p:sp>
        <p:nvSpPr>
          <p:cNvPr id="261" name="CustomShape 3"/>
          <p:cNvSpPr/>
          <p:nvPr/>
        </p:nvSpPr>
        <p:spPr>
          <a:xfrm>
            <a:off x="155520" y="-144360"/>
            <a:ext cx="297720" cy="2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262" name="CustomShape 4"/>
          <p:cNvSpPr/>
          <p:nvPr/>
        </p:nvSpPr>
        <p:spPr>
          <a:xfrm>
            <a:off x="307800" y="7920"/>
            <a:ext cx="297720" cy="2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263" name="CustomShape 5"/>
          <p:cNvSpPr/>
          <p:nvPr/>
        </p:nvSpPr>
        <p:spPr>
          <a:xfrm>
            <a:off x="2205727" y="3656861"/>
            <a:ext cx="8291145" cy="175287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1" spc="-1" dirty="0">
                <a:solidFill>
                  <a:srgbClr val="000000"/>
                </a:solidFill>
                <a:latin typeface="Arial"/>
              </a:rPr>
              <a:t>Osvaldo L </a:t>
            </a:r>
            <a:r>
              <a:rPr lang="en-US" sz="2000" b="1" spc="-1" dirty="0" err="1">
                <a:solidFill>
                  <a:srgbClr val="000000"/>
                </a:solidFill>
                <a:latin typeface="Arial"/>
              </a:rPr>
              <a:t>L</a:t>
            </a:r>
            <a:r>
              <a:rPr lang="en-US" sz="2000" b="1" spc="-1" dirty="0">
                <a:solidFill>
                  <a:srgbClr val="000000"/>
                </a:solidFill>
                <a:latin typeface="Arial"/>
              </a:rPr>
              <a:t> Moraes</a:t>
            </a:r>
            <a:endParaRPr lang="en-US" sz="20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2000" b="0" strike="noStrike" spc="-1" dirty="0" err="1">
                <a:latin typeface="Arial"/>
              </a:rPr>
              <a:t>Diretor</a:t>
            </a:r>
            <a:r>
              <a:rPr lang="en-US" sz="2000" b="0" strike="noStrike" spc="-1" dirty="0">
                <a:latin typeface="Arial"/>
              </a:rPr>
              <a:t> Dep </a:t>
            </a:r>
            <a:r>
              <a:rPr lang="en-US" sz="2000" b="0" strike="noStrike" spc="-1" dirty="0" err="1">
                <a:latin typeface="Arial"/>
              </a:rPr>
              <a:t>Clima</a:t>
            </a:r>
            <a:r>
              <a:rPr lang="en-US" sz="2000" b="0" strike="noStrike" spc="-1" dirty="0">
                <a:latin typeface="Arial"/>
              </a:rPr>
              <a:t> &amp; </a:t>
            </a:r>
            <a:r>
              <a:rPr lang="en-US" sz="2000" b="0" strike="noStrike" spc="-1" dirty="0" err="1">
                <a:latin typeface="Arial"/>
              </a:rPr>
              <a:t>Sustentabilidade</a:t>
            </a:r>
            <a:r>
              <a:rPr lang="en-US" sz="2000" b="0" strike="noStrike" spc="-1" dirty="0">
                <a:latin typeface="Arial"/>
              </a:rPr>
              <a:t> – MCTI</a:t>
            </a:r>
          </a:p>
          <a:p>
            <a:pPr algn="ctr">
              <a:lnSpc>
                <a:spcPct val="100000"/>
              </a:lnSpc>
            </a:pPr>
            <a:r>
              <a:rPr lang="en-US" sz="2000" spc="-1" dirty="0" err="1">
                <a:latin typeface="Arial"/>
              </a:rPr>
              <a:t>Coordenador</a:t>
            </a:r>
            <a:r>
              <a:rPr lang="en-US" sz="2000" spc="-1" dirty="0">
                <a:latin typeface="Arial"/>
              </a:rPr>
              <a:t> do SC-DRR WMO</a:t>
            </a:r>
            <a:endParaRPr lang="en-US" sz="20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2800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2000" spc="-1" dirty="0" err="1">
                <a:latin typeface="Arial"/>
              </a:rPr>
              <a:t>Assunción</a:t>
            </a:r>
            <a:r>
              <a:rPr lang="en-US" sz="2000" spc="-1" dirty="0">
                <a:latin typeface="Arial"/>
              </a:rPr>
              <a:t> </a:t>
            </a:r>
            <a:r>
              <a:rPr lang="en-US" sz="2000" b="0" strike="noStrike" spc="-1" dirty="0">
                <a:latin typeface="Arial"/>
              </a:rPr>
              <a:t>– Maio 2025 </a:t>
            </a:r>
          </a:p>
        </p:txBody>
      </p:sp>
      <p:pic>
        <p:nvPicPr>
          <p:cNvPr id="3" name="Picture 1">
            <a:extLst>
              <a:ext uri="{FF2B5EF4-FFF2-40B4-BE49-F238E27FC236}">
                <a16:creationId xmlns:a16="http://schemas.microsoft.com/office/drawing/2014/main" id="{E4CCBC32-4D10-F1A4-E522-EDB7323106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61" y="5648096"/>
            <a:ext cx="11937478" cy="904443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7CECA2D3-0D08-26A8-2F78-13BC8DCAF4EC}"/>
              </a:ext>
            </a:extLst>
          </p:cNvPr>
          <p:cNvSpPr txBox="1"/>
          <p:nvPr/>
        </p:nvSpPr>
        <p:spPr>
          <a:xfrm>
            <a:off x="2706149" y="895535"/>
            <a:ext cx="749292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EWS and the productive sector</a:t>
            </a:r>
            <a:endParaRPr lang="pt-BR" sz="36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BB91B2A-EEDD-2403-43EE-3E81D04F6FFA}"/>
              </a:ext>
            </a:extLst>
          </p:cNvPr>
          <p:cNvSpPr txBox="1"/>
          <p:nvPr/>
        </p:nvSpPr>
        <p:spPr>
          <a:xfrm>
            <a:off x="2846614" y="1901779"/>
            <a:ext cx="705854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Droughts in the Americas: regional priorities, early warning systems, and sustainable development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868545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32BB98-F0A1-3FE1-6E3A-D1388C1E1F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CustomShape 2">
            <a:extLst>
              <a:ext uri="{FF2B5EF4-FFF2-40B4-BE49-F238E27FC236}">
                <a16:creationId xmlns:a16="http://schemas.microsoft.com/office/drawing/2014/main" id="{370488E3-57EF-F538-EDBF-FBCC58B4C2E3}"/>
              </a:ext>
            </a:extLst>
          </p:cNvPr>
          <p:cNvSpPr/>
          <p:nvPr/>
        </p:nvSpPr>
        <p:spPr>
          <a:xfrm>
            <a:off x="5804776" y="2570133"/>
            <a:ext cx="3412731" cy="5217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800" b="0" strike="noStrike" spc="-1" dirty="0" err="1">
                <a:latin typeface="Arial"/>
              </a:rPr>
              <a:t>servicios</a:t>
            </a:r>
            <a:r>
              <a:rPr lang="en-US" sz="2800" b="0" strike="noStrike" spc="-1" dirty="0">
                <a:latin typeface="Arial"/>
              </a:rPr>
              <a:t> </a:t>
            </a:r>
            <a:r>
              <a:rPr lang="en-US" sz="2800" b="0" strike="noStrike" spc="-1" dirty="0" err="1">
                <a:latin typeface="Arial"/>
              </a:rPr>
              <a:t>climáticos</a:t>
            </a:r>
            <a:endParaRPr lang="en-US" sz="2800" b="0" strike="noStrike" spc="-1" dirty="0">
              <a:latin typeface="Arial"/>
            </a:endParaRPr>
          </a:p>
        </p:txBody>
      </p:sp>
      <p:sp>
        <p:nvSpPr>
          <p:cNvPr id="261" name="CustomShape 3">
            <a:extLst>
              <a:ext uri="{FF2B5EF4-FFF2-40B4-BE49-F238E27FC236}">
                <a16:creationId xmlns:a16="http://schemas.microsoft.com/office/drawing/2014/main" id="{27968211-429A-FE5C-A390-7ED243DC88DF}"/>
              </a:ext>
            </a:extLst>
          </p:cNvPr>
          <p:cNvSpPr/>
          <p:nvPr/>
        </p:nvSpPr>
        <p:spPr>
          <a:xfrm>
            <a:off x="155520" y="-144360"/>
            <a:ext cx="297720" cy="2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262" name="CustomShape 4">
            <a:extLst>
              <a:ext uri="{FF2B5EF4-FFF2-40B4-BE49-F238E27FC236}">
                <a16:creationId xmlns:a16="http://schemas.microsoft.com/office/drawing/2014/main" id="{00829909-CB11-7418-7FF6-7CCD1F58EDDA}"/>
              </a:ext>
            </a:extLst>
          </p:cNvPr>
          <p:cNvSpPr/>
          <p:nvPr/>
        </p:nvSpPr>
        <p:spPr>
          <a:xfrm>
            <a:off x="307800" y="7920"/>
            <a:ext cx="297720" cy="2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6FD030F-845E-EC05-3506-71A4A457246A}"/>
              </a:ext>
            </a:extLst>
          </p:cNvPr>
          <p:cNvSpPr txBox="1"/>
          <p:nvPr/>
        </p:nvSpPr>
        <p:spPr>
          <a:xfrm>
            <a:off x="453240" y="153360"/>
            <a:ext cx="4855028" cy="2677656"/>
          </a:xfrm>
          <a:prstGeom prst="rect">
            <a:avLst/>
          </a:prstGeom>
          <a:solidFill>
            <a:srgbClr val="92D05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400" b="1"/>
              <a:t>........</a:t>
            </a:r>
            <a:r>
              <a:rPr lang="es-ES" sz="2400" b="1"/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s-ES" sz="2400" b="1"/>
              <a:t>……..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s-ES" sz="2400" b="1"/>
              <a:t>En lo que se ha convertido la predicción meteorológica moderna se acerca a la diplomacia científica aplicada a la meteorología.</a:t>
            </a:r>
            <a:endParaRPr lang="pt-BR" sz="2400" b="1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8E6A38B-7A34-D78B-D82E-4C4ABCD58397}"/>
              </a:ext>
            </a:extLst>
          </p:cNvPr>
          <p:cNvSpPr txBox="1"/>
          <p:nvPr/>
        </p:nvSpPr>
        <p:spPr>
          <a:xfrm>
            <a:off x="3276599" y="3091899"/>
            <a:ext cx="87630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0" dirty="0">
                <a:solidFill>
                  <a:srgbClr val="0F172A"/>
                </a:solidFill>
                <a:effectLst/>
                <a:latin typeface="Montserrat" panose="00000500000000000000" pitchFamily="2" charset="0"/>
              </a:rPr>
              <a:t>Climate services are the provision and use of climate data, information and knowledge to assist decision-making. Climate services require appropriate engagement between the recipient of the service and its provider, along with an effective access mechanism to enable timely action. </a:t>
            </a:r>
            <a:endParaRPr lang="pt-BR" sz="2400" dirty="0"/>
          </a:p>
        </p:txBody>
      </p:sp>
      <p:sp>
        <p:nvSpPr>
          <p:cNvPr id="6" name="Seta: para a Direita 5">
            <a:extLst>
              <a:ext uri="{FF2B5EF4-FFF2-40B4-BE49-F238E27FC236}">
                <a16:creationId xmlns:a16="http://schemas.microsoft.com/office/drawing/2014/main" id="{BF326565-0994-DB8E-7883-CAB5DB540ECD}"/>
              </a:ext>
            </a:extLst>
          </p:cNvPr>
          <p:cNvSpPr/>
          <p:nvPr/>
        </p:nvSpPr>
        <p:spPr>
          <a:xfrm>
            <a:off x="2329543" y="4115582"/>
            <a:ext cx="751114" cy="31568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54630CA3-FDF9-8A4A-C05F-F5541469AFF0}"/>
              </a:ext>
            </a:extLst>
          </p:cNvPr>
          <p:cNvSpPr txBox="1"/>
          <p:nvPr/>
        </p:nvSpPr>
        <p:spPr>
          <a:xfrm>
            <a:off x="83227" y="4031157"/>
            <a:ext cx="21483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WMO </a:t>
            </a:r>
            <a:r>
              <a:rPr lang="pt-BR" sz="2000" b="1" dirty="0" err="1"/>
              <a:t>Definición</a:t>
            </a:r>
            <a:endParaRPr lang="pt-BR" sz="2000" b="1" dirty="0"/>
          </a:p>
        </p:txBody>
      </p:sp>
      <p:pic>
        <p:nvPicPr>
          <p:cNvPr id="8" name="Picture 1">
            <a:extLst>
              <a:ext uri="{FF2B5EF4-FFF2-40B4-BE49-F238E27FC236}">
                <a16:creationId xmlns:a16="http://schemas.microsoft.com/office/drawing/2014/main" id="{C7AE5E92-32EC-CA24-A29B-9F01276659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61" y="5648096"/>
            <a:ext cx="11937478" cy="904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301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091E1B-E9FF-6A97-B8C5-B7A8295243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CustomShape 2">
            <a:extLst>
              <a:ext uri="{FF2B5EF4-FFF2-40B4-BE49-F238E27FC236}">
                <a16:creationId xmlns:a16="http://schemas.microsoft.com/office/drawing/2014/main" id="{F66097D8-E0CE-4ED5-6EBA-139641871588}"/>
              </a:ext>
            </a:extLst>
          </p:cNvPr>
          <p:cNvSpPr/>
          <p:nvPr/>
        </p:nvSpPr>
        <p:spPr>
          <a:xfrm>
            <a:off x="731520" y="2560320"/>
            <a:ext cx="11239560" cy="3014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26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 </a:t>
            </a:r>
            <a:endParaRPr lang="en-US" sz="2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2600" b="0" strike="noStrike" spc="-1" dirty="0">
              <a:latin typeface="Arial"/>
            </a:endParaRPr>
          </a:p>
        </p:txBody>
      </p:sp>
      <p:sp>
        <p:nvSpPr>
          <p:cNvPr id="261" name="CustomShape 3">
            <a:extLst>
              <a:ext uri="{FF2B5EF4-FFF2-40B4-BE49-F238E27FC236}">
                <a16:creationId xmlns:a16="http://schemas.microsoft.com/office/drawing/2014/main" id="{27FE67F2-BF72-9419-ED42-84B8F70338C5}"/>
              </a:ext>
            </a:extLst>
          </p:cNvPr>
          <p:cNvSpPr/>
          <p:nvPr/>
        </p:nvSpPr>
        <p:spPr>
          <a:xfrm>
            <a:off x="155520" y="-144360"/>
            <a:ext cx="297720" cy="2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262" name="CustomShape 4">
            <a:extLst>
              <a:ext uri="{FF2B5EF4-FFF2-40B4-BE49-F238E27FC236}">
                <a16:creationId xmlns:a16="http://schemas.microsoft.com/office/drawing/2014/main" id="{EAEB548B-D383-EC2C-A172-4CACCA29DA7A}"/>
              </a:ext>
            </a:extLst>
          </p:cNvPr>
          <p:cNvSpPr/>
          <p:nvPr/>
        </p:nvSpPr>
        <p:spPr>
          <a:xfrm>
            <a:off x="307800" y="7920"/>
            <a:ext cx="297720" cy="2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pt-BR"/>
          </a:p>
        </p:txBody>
      </p:sp>
      <p:pic>
        <p:nvPicPr>
          <p:cNvPr id="1026" name="Picture 2" descr="Diagram of EWS with factors to improve the linking of sub-systems ">
            <a:extLst>
              <a:ext uri="{FF2B5EF4-FFF2-40B4-BE49-F238E27FC236}">
                <a16:creationId xmlns:a16="http://schemas.microsoft.com/office/drawing/2014/main" id="{EBEFA921-F452-E9DE-87B5-EF9B64B70E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7396" y="1040700"/>
            <a:ext cx="5724525" cy="453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32B4534A-9C59-4757-6456-E4306C6B02E6}"/>
              </a:ext>
            </a:extLst>
          </p:cNvPr>
          <p:cNvSpPr txBox="1"/>
          <p:nvPr/>
        </p:nvSpPr>
        <p:spPr>
          <a:xfrm>
            <a:off x="1602376" y="175971"/>
            <a:ext cx="93159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000" b="1" dirty="0"/>
              <a:t>La alerta </a:t>
            </a:r>
            <a:r>
              <a:rPr lang="pt-BR" sz="2000" b="1" dirty="0" err="1"/>
              <a:t>temprana</a:t>
            </a:r>
            <a:r>
              <a:rPr lang="pt-BR" sz="2000" b="1" dirty="0"/>
              <a:t> es uno de </a:t>
            </a:r>
            <a:r>
              <a:rPr lang="pt-BR" sz="2000" b="1" dirty="0" err="1"/>
              <a:t>los</a:t>
            </a:r>
            <a:r>
              <a:rPr lang="pt-BR" sz="2000" b="1" dirty="0"/>
              <a:t> </a:t>
            </a:r>
            <a:r>
              <a:rPr lang="pt-BR" sz="2000" b="1" dirty="0" err="1"/>
              <a:t>mejores</a:t>
            </a:r>
            <a:r>
              <a:rPr lang="pt-BR" sz="2000" b="1" dirty="0"/>
              <a:t> </a:t>
            </a:r>
            <a:r>
              <a:rPr lang="pt-BR" sz="2000" b="1" dirty="0" err="1"/>
              <a:t>ejemplos</a:t>
            </a:r>
            <a:r>
              <a:rPr lang="pt-BR" sz="2000" b="1" dirty="0"/>
              <a:t> de </a:t>
            </a:r>
            <a:r>
              <a:rPr lang="pt-BR" sz="2000" b="1" dirty="0" err="1"/>
              <a:t>servicio</a:t>
            </a:r>
            <a:r>
              <a:rPr lang="pt-BR" sz="2000" b="1" dirty="0"/>
              <a:t> climático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DC58CAEE-90C6-1FC4-5061-1C8ADB8DF5C1}"/>
              </a:ext>
            </a:extLst>
          </p:cNvPr>
          <p:cNvSpPr txBox="1"/>
          <p:nvPr/>
        </p:nvSpPr>
        <p:spPr>
          <a:xfrm>
            <a:off x="155519" y="1580130"/>
            <a:ext cx="4917223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b="1" dirty="0"/>
              <a:t>Los elementos que </a:t>
            </a:r>
            <a:r>
              <a:rPr lang="pt-BR" sz="2400" b="1" dirty="0" err="1"/>
              <a:t>componen</a:t>
            </a:r>
            <a:r>
              <a:rPr lang="pt-BR" sz="2400" b="1" dirty="0"/>
              <a:t> </a:t>
            </a:r>
            <a:r>
              <a:rPr lang="pt-BR" sz="2400" b="1" dirty="0" err="1"/>
              <a:t>un</a:t>
            </a:r>
            <a:r>
              <a:rPr lang="pt-BR" sz="2400" b="1" dirty="0"/>
              <a:t> EWS </a:t>
            </a:r>
            <a:r>
              <a:rPr lang="pt-BR" sz="2400" b="1" dirty="0" err="1"/>
              <a:t>indican</a:t>
            </a:r>
            <a:r>
              <a:rPr lang="pt-BR" sz="2400" b="1" dirty="0"/>
              <a:t> claramente que </a:t>
            </a:r>
            <a:r>
              <a:rPr lang="pt-BR" sz="2400" b="1" dirty="0" err="1"/>
              <a:t>comprender</a:t>
            </a:r>
            <a:r>
              <a:rPr lang="pt-BR" sz="2400" b="1" dirty="0"/>
              <a:t> al </a:t>
            </a:r>
            <a:r>
              <a:rPr lang="pt-BR" sz="2400" b="1" dirty="0" err="1"/>
              <a:t>usuario</a:t>
            </a:r>
            <a:r>
              <a:rPr lang="pt-BR" sz="2400" b="1" dirty="0"/>
              <a:t> es </a:t>
            </a:r>
            <a:r>
              <a:rPr lang="pt-BR" sz="2400" b="1" dirty="0" err="1"/>
              <a:t>fundamental.Un</a:t>
            </a:r>
            <a:r>
              <a:rPr lang="pt-BR" sz="2400" b="1" dirty="0"/>
              <a:t> EWS es más que una </a:t>
            </a:r>
            <a:r>
              <a:rPr lang="pt-BR" sz="2400" b="1" dirty="0" err="1"/>
              <a:t>simple</a:t>
            </a:r>
            <a:r>
              <a:rPr lang="pt-BR" sz="2400" b="1" dirty="0"/>
              <a:t> alerta meteorológica. Es más que </a:t>
            </a:r>
            <a:r>
              <a:rPr lang="pt-BR" sz="2400" b="1" dirty="0" err="1"/>
              <a:t>un</a:t>
            </a:r>
            <a:r>
              <a:rPr lang="pt-BR" sz="2400" b="1" dirty="0"/>
              <a:t> </a:t>
            </a:r>
            <a:r>
              <a:rPr lang="pt-BR" sz="2400" b="1" dirty="0" err="1"/>
              <a:t>pronóstico</a:t>
            </a:r>
            <a:r>
              <a:rPr lang="pt-BR" sz="2400" b="1" dirty="0"/>
              <a:t> de </a:t>
            </a:r>
            <a:r>
              <a:rPr lang="pt-BR" sz="2400" b="1" dirty="0" err="1"/>
              <a:t>lluvias</a:t>
            </a:r>
            <a:r>
              <a:rPr lang="pt-BR" sz="2400" b="1" dirty="0"/>
              <a:t> intensas o de </a:t>
            </a:r>
            <a:r>
              <a:rPr lang="pt-BR" sz="2400" b="1" dirty="0" err="1"/>
              <a:t>escasez</a:t>
            </a:r>
            <a:r>
              <a:rPr lang="pt-BR" sz="2400" b="1" dirty="0"/>
              <a:t> de </a:t>
            </a:r>
            <a:r>
              <a:rPr lang="pt-BR" sz="2400" b="1" dirty="0" err="1"/>
              <a:t>precipitaciones</a:t>
            </a:r>
            <a:r>
              <a:rPr lang="pt-BR" sz="2400" b="1" dirty="0"/>
              <a:t>.</a:t>
            </a:r>
          </a:p>
        </p:txBody>
      </p:sp>
      <p:pic>
        <p:nvPicPr>
          <p:cNvPr id="7" name="Picture 1">
            <a:extLst>
              <a:ext uri="{FF2B5EF4-FFF2-40B4-BE49-F238E27FC236}">
                <a16:creationId xmlns:a16="http://schemas.microsoft.com/office/drawing/2014/main" id="{048CC910-101E-D5B8-6708-3DAEAB303D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61" y="5648096"/>
            <a:ext cx="11937478" cy="904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032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929BDF-0BCB-52CE-7E0D-2B6BD7D372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CustomShape 2">
            <a:extLst>
              <a:ext uri="{FF2B5EF4-FFF2-40B4-BE49-F238E27FC236}">
                <a16:creationId xmlns:a16="http://schemas.microsoft.com/office/drawing/2014/main" id="{BA369141-B441-DBCF-061E-805583513D8A}"/>
              </a:ext>
            </a:extLst>
          </p:cNvPr>
          <p:cNvSpPr/>
          <p:nvPr/>
        </p:nvSpPr>
        <p:spPr>
          <a:xfrm>
            <a:off x="731520" y="2560320"/>
            <a:ext cx="11239560" cy="3014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26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 </a:t>
            </a:r>
            <a:endParaRPr lang="en-US" sz="2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2600" b="0" strike="noStrike" spc="-1" dirty="0">
              <a:latin typeface="Arial"/>
            </a:endParaRPr>
          </a:p>
        </p:txBody>
      </p:sp>
      <p:sp>
        <p:nvSpPr>
          <p:cNvPr id="261" name="CustomShape 3">
            <a:extLst>
              <a:ext uri="{FF2B5EF4-FFF2-40B4-BE49-F238E27FC236}">
                <a16:creationId xmlns:a16="http://schemas.microsoft.com/office/drawing/2014/main" id="{7EEF6541-92B4-8550-31CF-985587D9B3A9}"/>
              </a:ext>
            </a:extLst>
          </p:cNvPr>
          <p:cNvSpPr/>
          <p:nvPr/>
        </p:nvSpPr>
        <p:spPr>
          <a:xfrm>
            <a:off x="155520" y="-144360"/>
            <a:ext cx="297720" cy="2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262" name="CustomShape 4">
            <a:extLst>
              <a:ext uri="{FF2B5EF4-FFF2-40B4-BE49-F238E27FC236}">
                <a16:creationId xmlns:a16="http://schemas.microsoft.com/office/drawing/2014/main" id="{2B51EAEE-DFAB-203E-F9B1-5773BC38DEDE}"/>
              </a:ext>
            </a:extLst>
          </p:cNvPr>
          <p:cNvSpPr/>
          <p:nvPr/>
        </p:nvSpPr>
        <p:spPr>
          <a:xfrm>
            <a:off x="307800" y="7920"/>
            <a:ext cx="297720" cy="2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8BCEE94-DF79-D574-3FD6-3E5A95459827}"/>
              </a:ext>
            </a:extLst>
          </p:cNvPr>
          <p:cNvSpPr txBox="1"/>
          <p:nvPr/>
        </p:nvSpPr>
        <p:spPr>
          <a:xfrm>
            <a:off x="1023257" y="1131000"/>
            <a:ext cx="805542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dirty="0"/>
              <a:t>Pero </a:t>
            </a:r>
            <a:r>
              <a:rPr lang="pt-BR" sz="2400" dirty="0" err="1"/>
              <a:t>existen</a:t>
            </a:r>
            <a:r>
              <a:rPr lang="pt-BR" sz="2400" dirty="0"/>
              <a:t> diferencias </a:t>
            </a:r>
            <a:r>
              <a:rPr lang="pt-BR" sz="2400" dirty="0" err="1"/>
              <a:t>fundamentales</a:t>
            </a:r>
            <a:r>
              <a:rPr lang="pt-BR" sz="2400" dirty="0"/>
              <a:t> entre una alerta </a:t>
            </a:r>
            <a:r>
              <a:rPr lang="pt-BR" sz="2400" dirty="0" err="1"/>
              <a:t>temprana</a:t>
            </a:r>
            <a:r>
              <a:rPr lang="pt-BR" sz="2400" dirty="0"/>
              <a:t> para una </a:t>
            </a:r>
            <a:r>
              <a:rPr lang="pt-BR" sz="2400" dirty="0" err="1"/>
              <a:t>inundación</a:t>
            </a:r>
            <a:r>
              <a:rPr lang="pt-BR" sz="2400" dirty="0"/>
              <a:t> y una alerta </a:t>
            </a:r>
            <a:r>
              <a:rPr lang="pt-BR" sz="2400" dirty="0" err="1"/>
              <a:t>temprana</a:t>
            </a:r>
            <a:r>
              <a:rPr lang="pt-BR" sz="2400" dirty="0"/>
              <a:t> para una </a:t>
            </a:r>
            <a:r>
              <a:rPr lang="pt-BR" sz="2400" dirty="0" err="1"/>
              <a:t>sequía</a:t>
            </a:r>
            <a:r>
              <a:rPr lang="pt-BR" sz="2400" dirty="0"/>
              <a:t>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CE127D17-FF2E-974F-D253-76BA4BB83007}"/>
              </a:ext>
            </a:extLst>
          </p:cNvPr>
          <p:cNvSpPr txBox="1"/>
          <p:nvPr/>
        </p:nvSpPr>
        <p:spPr>
          <a:xfrm>
            <a:off x="5225142" y="2701834"/>
            <a:ext cx="6096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dirty="0"/>
              <a:t>Y estos se pueden caracterizar por escala espacial, escala temporal, impactos y público objetivo.</a:t>
            </a:r>
            <a:endParaRPr lang="pt-BR" sz="2400" dirty="0"/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752D1DE4-BCF4-0944-6976-FDBEFCF0A2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61" y="5648096"/>
            <a:ext cx="11937478" cy="904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45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p&#10;&#10;Description automatically generated">
            <a:extLst>
              <a:ext uri="{FF2B5EF4-FFF2-40B4-BE49-F238E27FC236}">
                <a16:creationId xmlns:a16="http://schemas.microsoft.com/office/drawing/2014/main" id="{3FF054DA-98FD-452B-9F22-AB5A0074E39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755" r="18051"/>
          <a:stretch/>
        </p:blipFill>
        <p:spPr>
          <a:xfrm>
            <a:off x="6990273" y="615656"/>
            <a:ext cx="4248443" cy="5096266"/>
          </a:xfrm>
          <a:prstGeom prst="rect">
            <a:avLst/>
          </a:prstGeom>
        </p:spPr>
      </p:pic>
      <p:sp>
        <p:nvSpPr>
          <p:cNvPr id="172" name="Google Shape;172;p8"/>
          <p:cNvSpPr txBox="1"/>
          <p:nvPr/>
        </p:nvSpPr>
        <p:spPr>
          <a:xfrm>
            <a:off x="1496362" y="1582547"/>
            <a:ext cx="4599638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000000"/>
              </a:buClr>
              <a:buSzPts val="2800"/>
            </a:pPr>
            <a:r>
              <a:rPr lang="es-ES" sz="2400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Zonas de producción agrícola afectadas por la sequía</a:t>
            </a:r>
            <a:endParaRPr sz="2400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3" name="Google Shape;173;p8"/>
          <p:cNvPicPr preferRelativeResize="0"/>
          <p:nvPr/>
        </p:nvPicPr>
        <p:blipFill rotWithShape="1">
          <a:blip r:embed="rId4">
            <a:alphaModFix/>
          </a:blip>
          <a:srcRect b="10817"/>
          <a:stretch/>
        </p:blipFill>
        <p:spPr>
          <a:xfrm>
            <a:off x="10379303" y="4087761"/>
            <a:ext cx="1269951" cy="1149461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8"/>
          <p:cNvSpPr txBox="1"/>
          <p:nvPr/>
        </p:nvSpPr>
        <p:spPr>
          <a:xfrm>
            <a:off x="195923" y="4376443"/>
            <a:ext cx="777240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buSzPts val="1800"/>
            </a:pPr>
            <a:r>
              <a:rPr lang="pt-BR" sz="1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r>
              <a:rPr lang="es-ES" sz="1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Estimación realizada a partir de datos del Registro Ambiental Rural para minifundios, propiedades pequeñas y medianas y VHI (Satélite, NOAA)</a:t>
            </a: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8"/>
          <p:cNvSpPr txBox="1"/>
          <p:nvPr/>
        </p:nvSpPr>
        <p:spPr>
          <a:xfrm>
            <a:off x="1764431" y="2731676"/>
            <a:ext cx="4063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buSzPts val="2400"/>
            </a:pPr>
            <a:r>
              <a:rPr lang="pt-BR" sz="2000" b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Municipios</a:t>
            </a:r>
            <a:r>
              <a:rPr lang="pt-BR" sz="20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por zona </a:t>
            </a:r>
            <a:r>
              <a:rPr lang="pt-BR" sz="2000" b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afectada</a:t>
            </a:r>
            <a:endParaRPr sz="20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B109CE0-616F-4A4C-8CCE-9205EBE0A2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2256" y="3265303"/>
            <a:ext cx="5777134" cy="921644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57EC60E2-0D01-E42F-6B19-029DAB06D59A}"/>
              </a:ext>
            </a:extLst>
          </p:cNvPr>
          <p:cNvSpPr txBox="1"/>
          <p:nvPr/>
        </p:nvSpPr>
        <p:spPr>
          <a:xfrm>
            <a:off x="1364872" y="615656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3200" dirty="0" err="1"/>
              <a:t>Ejemplo</a:t>
            </a:r>
            <a:r>
              <a:rPr lang="pt-BR" sz="3200" dirty="0"/>
              <a:t> de </a:t>
            </a:r>
            <a:r>
              <a:rPr lang="pt-BR" sz="3200" dirty="0" err="1"/>
              <a:t>producto</a:t>
            </a:r>
            <a:r>
              <a:rPr lang="pt-BR" sz="3200" dirty="0"/>
              <a:t> </a:t>
            </a:r>
            <a:r>
              <a:rPr lang="pt-BR" sz="3200" dirty="0" err="1"/>
              <a:t>disponible</a:t>
            </a:r>
            <a:endParaRPr lang="pt-BR" sz="3200" dirty="0"/>
          </a:p>
        </p:txBody>
      </p:sp>
      <p:pic>
        <p:nvPicPr>
          <p:cNvPr id="7" name="Picture 1">
            <a:extLst>
              <a:ext uri="{FF2B5EF4-FFF2-40B4-BE49-F238E27FC236}">
                <a16:creationId xmlns:a16="http://schemas.microsoft.com/office/drawing/2014/main" id="{B5791D06-DDEA-E9AC-A399-91C053674F2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61" y="5648096"/>
            <a:ext cx="11937478" cy="904443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DFECDD66-AD03-911F-32A6-F7AD848E5C7F}"/>
              </a:ext>
            </a:extLst>
          </p:cNvPr>
          <p:cNvSpPr txBox="1"/>
          <p:nvPr/>
        </p:nvSpPr>
        <p:spPr>
          <a:xfrm>
            <a:off x="2155352" y="5044620"/>
            <a:ext cx="345372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dirty="0"/>
              <a:t>¿Pero será suficiente?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00001B-5E2C-1A62-0298-F0F26197D4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566218D-7AE9-6EAC-FA15-5960153230D0}"/>
              </a:ext>
            </a:extLst>
          </p:cNvPr>
          <p:cNvSpPr/>
          <p:nvPr/>
        </p:nvSpPr>
        <p:spPr>
          <a:xfrm>
            <a:off x="1181098" y="100191"/>
            <a:ext cx="1023620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>
                <a:latin typeface="Eras Bold ITC" panose="020B0907030504020204" pitchFamily="34" charset="0"/>
              </a:rPr>
              <a:t>LA VULNERABILIDAD ES LA CLAVE PARA REDUCIR EL RIESGO DE DESASTRE</a:t>
            </a:r>
            <a:endParaRPr lang="en-US" sz="2800" b="1" dirty="0">
              <a:latin typeface="Eras Bold ITC" panose="020B0907030504020204" pitchFamily="34" charset="0"/>
            </a:endParaRPr>
          </a:p>
        </p:txBody>
      </p:sp>
      <p:pic>
        <p:nvPicPr>
          <p:cNvPr id="3" name="Gravação de Tela 2">
            <a:hlinkClick r:id="" action="ppaction://media"/>
            <a:extLst>
              <a:ext uri="{FF2B5EF4-FFF2-40B4-BE49-F238E27FC236}">
                <a16:creationId xmlns:a16="http://schemas.microsoft.com/office/drawing/2014/main" id="{FD4B18A3-DF4E-5716-2AC8-60BA0ADB6967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892800" y="3225800"/>
            <a:ext cx="406400" cy="406400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6A4FD10B-EAE8-DBE8-DECC-04B46388EB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5579" y="1062102"/>
            <a:ext cx="7510596" cy="4327395"/>
          </a:xfrm>
          <a:prstGeom prst="rect">
            <a:avLst/>
          </a:prstGeom>
        </p:spPr>
      </p:pic>
      <p:cxnSp>
        <p:nvCxnSpPr>
          <p:cNvPr id="7" name="Conector de Seta Reta 6">
            <a:extLst>
              <a:ext uri="{FF2B5EF4-FFF2-40B4-BE49-F238E27FC236}">
                <a16:creationId xmlns:a16="http://schemas.microsoft.com/office/drawing/2014/main" id="{502D336D-5254-F707-1E21-D3BFFE1DB206}"/>
              </a:ext>
            </a:extLst>
          </p:cNvPr>
          <p:cNvCxnSpPr>
            <a:cxnSpLocks/>
          </p:cNvCxnSpPr>
          <p:nvPr/>
        </p:nvCxnSpPr>
        <p:spPr>
          <a:xfrm flipH="1" flipV="1">
            <a:off x="5558897" y="2215089"/>
            <a:ext cx="4770412" cy="94574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>
            <a:extLst>
              <a:ext uri="{FF2B5EF4-FFF2-40B4-BE49-F238E27FC236}">
                <a16:creationId xmlns:a16="http://schemas.microsoft.com/office/drawing/2014/main" id="{8427E5C4-F997-4CC4-1E42-611265319290}"/>
              </a:ext>
            </a:extLst>
          </p:cNvPr>
          <p:cNvCxnSpPr>
            <a:cxnSpLocks/>
          </p:cNvCxnSpPr>
          <p:nvPr/>
        </p:nvCxnSpPr>
        <p:spPr>
          <a:xfrm flipH="1">
            <a:off x="5334000" y="3775699"/>
            <a:ext cx="4735286" cy="90351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BFAE8EB0-1AFA-9DA7-0CF9-27266C5F314C}"/>
              </a:ext>
            </a:extLst>
          </p:cNvPr>
          <p:cNvSpPr txBox="1"/>
          <p:nvPr/>
        </p:nvSpPr>
        <p:spPr>
          <a:xfrm>
            <a:off x="8472992" y="3225799"/>
            <a:ext cx="34873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Man-</a:t>
            </a:r>
            <a:r>
              <a:rPr lang="pt-BR" sz="2800" dirty="0" err="1"/>
              <a:t>made</a:t>
            </a:r>
            <a:r>
              <a:rPr lang="pt-BR" sz="2800" dirty="0"/>
              <a:t> (</a:t>
            </a:r>
            <a:r>
              <a:rPr lang="pt-BR" sz="2800" dirty="0" err="1"/>
              <a:t>anthropic</a:t>
            </a:r>
            <a:r>
              <a:rPr lang="pt-BR" sz="2800" dirty="0"/>
              <a:t>)</a:t>
            </a:r>
          </a:p>
        </p:txBody>
      </p:sp>
      <p:cxnSp>
        <p:nvCxnSpPr>
          <p:cNvPr id="16" name="Conector de Seta Reta 15">
            <a:extLst>
              <a:ext uri="{FF2B5EF4-FFF2-40B4-BE49-F238E27FC236}">
                <a16:creationId xmlns:a16="http://schemas.microsoft.com/office/drawing/2014/main" id="{1B05BB17-228B-C75E-F011-BB836D91724A}"/>
              </a:ext>
            </a:extLst>
          </p:cNvPr>
          <p:cNvCxnSpPr/>
          <p:nvPr/>
        </p:nvCxnSpPr>
        <p:spPr>
          <a:xfrm flipV="1">
            <a:off x="3766457" y="3851899"/>
            <a:ext cx="0" cy="165462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0EF86800-D1C3-7A63-EDCF-4D746A4F64D1}"/>
              </a:ext>
            </a:extLst>
          </p:cNvPr>
          <p:cNvSpPr txBox="1"/>
          <p:nvPr/>
        </p:nvSpPr>
        <p:spPr>
          <a:xfrm>
            <a:off x="3917427" y="5272678"/>
            <a:ext cx="12656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Natural</a:t>
            </a:r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id="{67657597-7F42-350D-32DD-6B7889E7D0D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53366"/>
            <a:ext cx="11937478" cy="904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835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1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6BDB47-6962-2F20-2EAC-15DAEE5E02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CustomShape 3">
            <a:extLst>
              <a:ext uri="{FF2B5EF4-FFF2-40B4-BE49-F238E27FC236}">
                <a16:creationId xmlns:a16="http://schemas.microsoft.com/office/drawing/2014/main" id="{C38CB95B-4D60-7FD1-11A8-0D72AF78CB62}"/>
              </a:ext>
            </a:extLst>
          </p:cNvPr>
          <p:cNvSpPr/>
          <p:nvPr/>
        </p:nvSpPr>
        <p:spPr>
          <a:xfrm>
            <a:off x="155520" y="-144360"/>
            <a:ext cx="297720" cy="2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262" name="CustomShape 4">
            <a:extLst>
              <a:ext uri="{FF2B5EF4-FFF2-40B4-BE49-F238E27FC236}">
                <a16:creationId xmlns:a16="http://schemas.microsoft.com/office/drawing/2014/main" id="{2F549197-1B95-F11C-A2DC-31C987E3E5EE}"/>
              </a:ext>
            </a:extLst>
          </p:cNvPr>
          <p:cNvSpPr/>
          <p:nvPr/>
        </p:nvSpPr>
        <p:spPr>
          <a:xfrm>
            <a:off x="307800" y="7920"/>
            <a:ext cx="297720" cy="2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pt-BR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07917F0-305E-4A17-3AEF-11A0D6B984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53366"/>
            <a:ext cx="11937478" cy="904443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04F80B46-6AC4-CFA2-F9A0-DED3154B229B}"/>
              </a:ext>
            </a:extLst>
          </p:cNvPr>
          <p:cNvSpPr txBox="1"/>
          <p:nvPr/>
        </p:nvSpPr>
        <p:spPr>
          <a:xfrm>
            <a:off x="751114" y="1100759"/>
            <a:ext cx="110490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3200" i="1" dirty="0" err="1">
                <a:latin typeface="Agency FB" panose="020B0503020202020204" pitchFamily="34" charset="0"/>
              </a:rPr>
              <a:t>Necesitamos</a:t>
            </a:r>
            <a:r>
              <a:rPr lang="pt-BR" sz="3200" i="1" dirty="0">
                <a:latin typeface="Agency FB" panose="020B0503020202020204" pitchFamily="34" charset="0"/>
              </a:rPr>
              <a:t> </a:t>
            </a:r>
            <a:r>
              <a:rPr lang="pt-BR" sz="3200" i="1" dirty="0" err="1">
                <a:latin typeface="Agency FB" panose="020B0503020202020204" pitchFamily="34" charset="0"/>
              </a:rPr>
              <a:t>mejorar</a:t>
            </a:r>
            <a:r>
              <a:rPr lang="pt-BR" sz="3200" i="1" dirty="0">
                <a:latin typeface="Agency FB" panose="020B0503020202020204" pitchFamily="34" charset="0"/>
              </a:rPr>
              <a:t> </a:t>
            </a:r>
            <a:r>
              <a:rPr lang="pt-BR" sz="3200" i="1" dirty="0" err="1">
                <a:latin typeface="Agency FB" panose="020B0503020202020204" pitchFamily="34" charset="0"/>
              </a:rPr>
              <a:t>nuestra</a:t>
            </a:r>
            <a:r>
              <a:rPr lang="pt-BR" sz="3200" i="1" dirty="0">
                <a:latin typeface="Agency FB" panose="020B0503020202020204" pitchFamily="34" charset="0"/>
              </a:rPr>
              <a:t> </a:t>
            </a:r>
            <a:r>
              <a:rPr lang="pt-BR" sz="3200" i="1" dirty="0" err="1">
                <a:latin typeface="Agency FB" panose="020B0503020202020204" pitchFamily="34" charset="0"/>
              </a:rPr>
              <a:t>capacidad</a:t>
            </a:r>
            <a:r>
              <a:rPr lang="pt-BR" sz="3200" i="1" dirty="0">
                <a:latin typeface="Agency FB" panose="020B0503020202020204" pitchFamily="34" charset="0"/>
              </a:rPr>
              <a:t> para </a:t>
            </a:r>
            <a:r>
              <a:rPr lang="pt-BR" sz="3200" i="1" dirty="0" err="1">
                <a:latin typeface="Agency FB" panose="020B0503020202020204" pitchFamily="34" charset="0"/>
              </a:rPr>
              <a:t>predecir</a:t>
            </a:r>
            <a:r>
              <a:rPr lang="pt-BR" sz="3200" i="1" dirty="0">
                <a:latin typeface="Agency FB" panose="020B0503020202020204" pitchFamily="34" charset="0"/>
              </a:rPr>
              <a:t> </a:t>
            </a:r>
            <a:r>
              <a:rPr lang="pt-BR" sz="3200" i="1" dirty="0" err="1">
                <a:latin typeface="Agency FB" panose="020B0503020202020204" pitchFamily="34" charset="0"/>
              </a:rPr>
              <a:t>las</a:t>
            </a:r>
            <a:r>
              <a:rPr lang="pt-BR" sz="3200" i="1" dirty="0">
                <a:latin typeface="Agency FB" panose="020B0503020202020204" pitchFamily="34" charset="0"/>
              </a:rPr>
              <a:t> </a:t>
            </a:r>
            <a:r>
              <a:rPr lang="pt-BR" sz="3200" i="1" dirty="0" err="1">
                <a:latin typeface="Agency FB" panose="020B0503020202020204" pitchFamily="34" charset="0"/>
              </a:rPr>
              <a:t>sequías</a:t>
            </a:r>
            <a:r>
              <a:rPr lang="pt-BR" sz="3200" i="1" dirty="0">
                <a:latin typeface="Agency FB" panose="020B0503020202020204" pitchFamily="34" charset="0"/>
              </a:rPr>
              <a:t>. </a:t>
            </a:r>
            <a:r>
              <a:rPr lang="pt-BR" sz="3200" i="1" dirty="0" err="1">
                <a:latin typeface="Agency FB" panose="020B0503020202020204" pitchFamily="34" charset="0"/>
              </a:rPr>
              <a:t>Aún</a:t>
            </a:r>
            <a:r>
              <a:rPr lang="pt-BR" sz="3200" i="1" dirty="0">
                <a:latin typeface="Agency FB" panose="020B0503020202020204" pitchFamily="34" charset="0"/>
              </a:rPr>
              <a:t> </a:t>
            </a:r>
            <a:r>
              <a:rPr lang="pt-BR" sz="3200" i="1" dirty="0" err="1">
                <a:latin typeface="Agency FB" panose="020B0503020202020204" pitchFamily="34" charset="0"/>
              </a:rPr>
              <a:t>tenemos</a:t>
            </a:r>
            <a:r>
              <a:rPr lang="pt-BR" sz="3200" i="1" dirty="0">
                <a:latin typeface="Agency FB" panose="020B0503020202020204" pitchFamily="34" charset="0"/>
              </a:rPr>
              <a:t> debilidades históricas: capacidades humanas; redes de </a:t>
            </a:r>
            <a:r>
              <a:rPr lang="pt-BR" sz="3200" i="1" dirty="0" err="1">
                <a:latin typeface="Agency FB" panose="020B0503020202020204" pitchFamily="34" charset="0"/>
              </a:rPr>
              <a:t>observación</a:t>
            </a:r>
            <a:r>
              <a:rPr lang="pt-BR" sz="3200" i="1" dirty="0">
                <a:latin typeface="Agency FB" panose="020B0503020202020204" pitchFamily="34" charset="0"/>
              </a:rPr>
              <a:t> (</a:t>
            </a:r>
            <a:r>
              <a:rPr lang="pt-BR" sz="3200" i="1" dirty="0" err="1">
                <a:latin typeface="Agency FB" panose="020B0503020202020204" pitchFamily="34" charset="0"/>
              </a:rPr>
              <a:t>humedad</a:t>
            </a:r>
            <a:r>
              <a:rPr lang="pt-BR" sz="3200" i="1" dirty="0">
                <a:latin typeface="Agency FB" panose="020B0503020202020204" pitchFamily="34" charset="0"/>
              </a:rPr>
              <a:t> </a:t>
            </a:r>
            <a:r>
              <a:rPr lang="pt-BR" sz="3200" i="1" dirty="0" err="1">
                <a:latin typeface="Agency FB" panose="020B0503020202020204" pitchFamily="34" charset="0"/>
              </a:rPr>
              <a:t>del</a:t>
            </a:r>
            <a:r>
              <a:rPr lang="pt-BR" sz="3200" i="1" dirty="0">
                <a:latin typeface="Agency FB" panose="020B0503020202020204" pitchFamily="34" charset="0"/>
              </a:rPr>
              <a:t> </a:t>
            </a:r>
            <a:r>
              <a:rPr lang="pt-BR" sz="3200" i="1" dirty="0" err="1">
                <a:latin typeface="Agency FB" panose="020B0503020202020204" pitchFamily="34" charset="0"/>
              </a:rPr>
              <a:t>suelo</a:t>
            </a:r>
            <a:r>
              <a:rPr lang="pt-BR" sz="3200" i="1" dirty="0">
                <a:latin typeface="Agency FB" panose="020B0503020202020204" pitchFamily="34" charset="0"/>
              </a:rPr>
              <a:t>, por </a:t>
            </a:r>
            <a:r>
              <a:rPr lang="pt-BR" sz="3200" i="1" dirty="0" err="1">
                <a:latin typeface="Agency FB" panose="020B0503020202020204" pitchFamily="34" charset="0"/>
              </a:rPr>
              <a:t>ejemplo</a:t>
            </a:r>
            <a:r>
              <a:rPr lang="pt-BR" sz="3200" i="1" dirty="0">
                <a:latin typeface="Agency FB" panose="020B0503020202020204" pitchFamily="34" charset="0"/>
              </a:rPr>
              <a:t>); </a:t>
            </a:r>
            <a:r>
              <a:rPr lang="pt-BR" sz="3200" i="1" dirty="0" err="1">
                <a:latin typeface="Agency FB" panose="020B0503020202020204" pitchFamily="34" charset="0"/>
              </a:rPr>
              <a:t>instituciones</a:t>
            </a:r>
            <a:r>
              <a:rPr lang="pt-BR" sz="3200" i="1" dirty="0">
                <a:latin typeface="Agency FB" panose="020B0503020202020204" pitchFamily="34" charset="0"/>
              </a:rPr>
              <a:t> </a:t>
            </a:r>
            <a:r>
              <a:rPr lang="pt-BR" sz="3200" i="1" dirty="0" err="1">
                <a:latin typeface="Agency FB" panose="020B0503020202020204" pitchFamily="34" charset="0"/>
              </a:rPr>
              <a:t>débiles</a:t>
            </a:r>
            <a:r>
              <a:rPr lang="pt-BR" sz="3200" i="1" dirty="0">
                <a:latin typeface="Agency FB" panose="020B0503020202020204" pitchFamily="34" charset="0"/>
              </a:rPr>
              <a:t>; </a:t>
            </a:r>
            <a:r>
              <a:rPr lang="pt-BR" sz="3200" i="1" dirty="0" err="1">
                <a:latin typeface="Agency FB" panose="020B0503020202020204" pitchFamily="34" charset="0"/>
              </a:rPr>
              <a:t>coordinación</a:t>
            </a:r>
            <a:r>
              <a:rPr lang="pt-BR" sz="3200" i="1" dirty="0">
                <a:latin typeface="Agency FB" panose="020B0503020202020204" pitchFamily="34" charset="0"/>
              </a:rPr>
              <a:t> entre países; diálogo </a:t>
            </a:r>
            <a:r>
              <a:rPr lang="pt-BR" sz="3200" i="1" dirty="0" err="1">
                <a:latin typeface="Agency FB" panose="020B0503020202020204" pitchFamily="34" charset="0"/>
              </a:rPr>
              <a:t>con</a:t>
            </a:r>
            <a:r>
              <a:rPr lang="pt-BR" sz="3200" i="1" dirty="0">
                <a:latin typeface="Agency FB" panose="020B0503020202020204" pitchFamily="34" charset="0"/>
              </a:rPr>
              <a:t> </a:t>
            </a:r>
            <a:r>
              <a:rPr lang="pt-BR" sz="3200" i="1" dirty="0" err="1">
                <a:latin typeface="Agency FB" panose="020B0503020202020204" pitchFamily="34" charset="0"/>
              </a:rPr>
              <a:t>los</a:t>
            </a:r>
            <a:r>
              <a:rPr lang="pt-BR" sz="3200" i="1" dirty="0">
                <a:latin typeface="Agency FB" panose="020B0503020202020204" pitchFamily="34" charset="0"/>
              </a:rPr>
              <a:t> </a:t>
            </a:r>
            <a:r>
              <a:rPr lang="pt-BR" sz="3200" i="1" dirty="0" err="1">
                <a:latin typeface="Agency FB" panose="020B0503020202020204" pitchFamily="34" charset="0"/>
              </a:rPr>
              <a:t>usuarios</a:t>
            </a:r>
            <a:r>
              <a:rPr lang="pt-BR" sz="3200" i="1" dirty="0">
                <a:latin typeface="Agency FB" panose="020B0503020202020204" pitchFamily="34" charset="0"/>
              </a:rPr>
              <a:t> de </a:t>
            </a:r>
            <a:r>
              <a:rPr lang="pt-BR" sz="3200" i="1" dirty="0" err="1">
                <a:latin typeface="Agency FB" panose="020B0503020202020204" pitchFamily="34" charset="0"/>
              </a:rPr>
              <a:t>los</a:t>
            </a:r>
            <a:r>
              <a:rPr lang="pt-BR" sz="3200" i="1" dirty="0">
                <a:latin typeface="Agency FB" panose="020B0503020202020204" pitchFamily="34" charset="0"/>
              </a:rPr>
              <a:t> </a:t>
            </a:r>
            <a:r>
              <a:rPr lang="pt-BR" sz="3200" i="1" dirty="0" err="1">
                <a:latin typeface="Agency FB" panose="020B0503020202020204" pitchFamily="34" charset="0"/>
              </a:rPr>
              <a:t>servicios</a:t>
            </a:r>
            <a:r>
              <a:rPr lang="pt-BR" sz="3200" i="1" dirty="0">
                <a:latin typeface="Agency FB" panose="020B0503020202020204" pitchFamily="34" charset="0"/>
              </a:rPr>
              <a:t>. </a:t>
            </a:r>
            <a:r>
              <a:rPr lang="pt-BR" sz="3200" i="1" dirty="0" err="1">
                <a:latin typeface="Agency FB" panose="020B0503020202020204" pitchFamily="34" charset="0"/>
              </a:rPr>
              <a:t>Algunas</a:t>
            </a:r>
            <a:r>
              <a:rPr lang="pt-BR" sz="3200" i="1" dirty="0">
                <a:latin typeface="Agency FB" panose="020B0503020202020204" pitchFamily="34" charset="0"/>
              </a:rPr>
              <a:t> de estas </a:t>
            </a:r>
            <a:r>
              <a:rPr lang="pt-BR" sz="3200" i="1" dirty="0" err="1">
                <a:latin typeface="Agency FB" panose="020B0503020202020204" pitchFamily="34" charset="0"/>
              </a:rPr>
              <a:t>pueden</a:t>
            </a:r>
            <a:r>
              <a:rPr lang="pt-BR" sz="3200" i="1" dirty="0">
                <a:latin typeface="Agency FB" panose="020B0503020202020204" pitchFamily="34" charset="0"/>
              </a:rPr>
              <a:t> </a:t>
            </a:r>
            <a:r>
              <a:rPr lang="pt-BR" sz="3200" i="1" dirty="0" err="1">
                <a:latin typeface="Agency FB" panose="020B0503020202020204" pitchFamily="34" charset="0"/>
              </a:rPr>
              <a:t>superarse</a:t>
            </a:r>
            <a:r>
              <a:rPr lang="pt-BR" sz="3200" i="1" dirty="0">
                <a:latin typeface="Agency FB" panose="020B0503020202020204" pitchFamily="34" charset="0"/>
              </a:rPr>
              <a:t>. </a:t>
            </a:r>
            <a:r>
              <a:rPr lang="pt-BR" sz="3200" i="1" dirty="0" err="1">
                <a:latin typeface="Agency FB" panose="020B0503020202020204" pitchFamily="34" charset="0"/>
              </a:rPr>
              <a:t>Otras</a:t>
            </a:r>
            <a:r>
              <a:rPr lang="pt-BR" sz="3200" i="1" dirty="0">
                <a:latin typeface="Agency FB" panose="020B0503020202020204" pitchFamily="34" charset="0"/>
              </a:rPr>
              <a:t> </a:t>
            </a:r>
            <a:r>
              <a:rPr lang="pt-BR" sz="3200" i="1" dirty="0" err="1">
                <a:latin typeface="Agency FB" panose="020B0503020202020204" pitchFamily="34" charset="0"/>
              </a:rPr>
              <a:t>pueden</a:t>
            </a:r>
            <a:r>
              <a:rPr lang="pt-BR" sz="3200" i="1" dirty="0">
                <a:latin typeface="Agency FB" panose="020B0503020202020204" pitchFamily="34" charset="0"/>
              </a:rPr>
              <a:t> </a:t>
            </a:r>
            <a:r>
              <a:rPr lang="pt-BR" sz="3200" i="1" dirty="0" err="1">
                <a:latin typeface="Agency FB" panose="020B0503020202020204" pitchFamily="34" charset="0"/>
              </a:rPr>
              <a:t>mitigarse</a:t>
            </a:r>
            <a:r>
              <a:rPr lang="pt-BR" sz="3200" i="1" dirty="0">
                <a:latin typeface="Agency FB" panose="020B0503020202020204" pitchFamily="34" charset="0"/>
              </a:rPr>
              <a:t>. </a:t>
            </a:r>
            <a:r>
              <a:rPr lang="pt-BR" sz="3200" i="1" dirty="0" err="1">
                <a:latin typeface="Agency FB" panose="020B0503020202020204" pitchFamily="34" charset="0"/>
              </a:rPr>
              <a:t>Otras</a:t>
            </a:r>
            <a:r>
              <a:rPr lang="pt-BR" sz="3200" i="1" dirty="0">
                <a:latin typeface="Agency FB" panose="020B0503020202020204" pitchFamily="34" charset="0"/>
              </a:rPr>
              <a:t> </a:t>
            </a:r>
            <a:r>
              <a:rPr lang="pt-BR" sz="3200" i="1" dirty="0" err="1">
                <a:latin typeface="Agency FB" panose="020B0503020202020204" pitchFamily="34" charset="0"/>
              </a:rPr>
              <a:t>requieren</a:t>
            </a:r>
            <a:r>
              <a:rPr lang="pt-BR" sz="3200" i="1" dirty="0">
                <a:latin typeface="Agency FB" panose="020B0503020202020204" pitchFamily="34" charset="0"/>
              </a:rPr>
              <a:t> </a:t>
            </a:r>
            <a:r>
              <a:rPr lang="pt-BR" sz="3200" i="1" dirty="0" err="1">
                <a:latin typeface="Agency FB" panose="020B0503020202020204" pitchFamily="34" charset="0"/>
              </a:rPr>
              <a:t>la</a:t>
            </a:r>
            <a:r>
              <a:rPr lang="pt-BR" sz="3200" i="1" dirty="0">
                <a:latin typeface="Agency FB" panose="020B0503020202020204" pitchFamily="34" charset="0"/>
              </a:rPr>
              <a:t> </a:t>
            </a:r>
            <a:r>
              <a:rPr lang="pt-BR" sz="3200" i="1" dirty="0" err="1">
                <a:latin typeface="Agency FB" panose="020B0503020202020204" pitchFamily="34" charset="0"/>
              </a:rPr>
              <a:t>participación</a:t>
            </a:r>
            <a:r>
              <a:rPr lang="pt-BR" sz="3200" i="1" dirty="0">
                <a:latin typeface="Agency FB" panose="020B0503020202020204" pitchFamily="34" charset="0"/>
              </a:rPr>
              <a:t> de </a:t>
            </a:r>
            <a:r>
              <a:rPr lang="pt-BR" sz="3200" i="1" dirty="0" err="1">
                <a:latin typeface="Agency FB" panose="020B0503020202020204" pitchFamily="34" charset="0"/>
              </a:rPr>
              <a:t>los</a:t>
            </a:r>
            <a:r>
              <a:rPr lang="pt-BR" sz="3200" i="1" dirty="0">
                <a:latin typeface="Agency FB" panose="020B0503020202020204" pitchFamily="34" charset="0"/>
              </a:rPr>
              <a:t> </a:t>
            </a:r>
            <a:r>
              <a:rPr lang="pt-BR" sz="3200" i="1" dirty="0" err="1">
                <a:latin typeface="Agency FB" panose="020B0503020202020204" pitchFamily="34" charset="0"/>
              </a:rPr>
              <a:t>responsables</a:t>
            </a:r>
            <a:r>
              <a:rPr lang="pt-BR" sz="3200" i="1" dirty="0">
                <a:latin typeface="Agency FB" panose="020B0503020202020204" pitchFamily="34" charset="0"/>
              </a:rPr>
              <a:t> de </a:t>
            </a:r>
            <a:r>
              <a:rPr lang="pt-BR" sz="3200" i="1" dirty="0" err="1">
                <a:latin typeface="Agency FB" panose="020B0503020202020204" pitchFamily="34" charset="0"/>
              </a:rPr>
              <a:t>la</a:t>
            </a:r>
            <a:r>
              <a:rPr lang="pt-BR" sz="3200" i="1" dirty="0">
                <a:latin typeface="Agency FB" panose="020B0503020202020204" pitchFamily="34" charset="0"/>
              </a:rPr>
              <a:t> toma de </a:t>
            </a:r>
            <a:r>
              <a:rPr lang="pt-BR" sz="3200" i="1" dirty="0" err="1">
                <a:latin typeface="Agency FB" panose="020B0503020202020204" pitchFamily="34" charset="0"/>
              </a:rPr>
              <a:t>decisiones</a:t>
            </a:r>
            <a:r>
              <a:rPr lang="pt-BR" sz="3200" i="1" dirty="0">
                <a:latin typeface="Agency FB" panose="020B0503020202020204" pitchFamily="34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3200" i="1" dirty="0">
                <a:latin typeface="Agency FB" panose="020B0503020202020204" pitchFamily="34" charset="0"/>
              </a:rPr>
              <a:t>Pero </a:t>
            </a:r>
            <a:r>
              <a:rPr lang="pt-BR" sz="3200" i="1" dirty="0" err="1">
                <a:latin typeface="Agency FB" panose="020B0503020202020204" pitchFamily="34" charset="0"/>
              </a:rPr>
              <a:t>también</a:t>
            </a:r>
            <a:r>
              <a:rPr lang="pt-BR" sz="3200" i="1" dirty="0">
                <a:latin typeface="Agency FB" panose="020B0503020202020204" pitchFamily="34" charset="0"/>
              </a:rPr>
              <a:t> </a:t>
            </a:r>
            <a:r>
              <a:rPr lang="pt-BR" sz="3200" i="1" dirty="0" err="1">
                <a:latin typeface="Agency FB" panose="020B0503020202020204" pitchFamily="34" charset="0"/>
              </a:rPr>
              <a:t>necesitamos</a:t>
            </a:r>
            <a:r>
              <a:rPr lang="pt-BR" sz="3200" i="1" dirty="0">
                <a:latin typeface="Agency FB" panose="020B0503020202020204" pitchFamily="34" charset="0"/>
              </a:rPr>
              <a:t> </a:t>
            </a:r>
            <a:r>
              <a:rPr lang="pt-BR" sz="3200" i="1" dirty="0" err="1">
                <a:latin typeface="Agency FB" panose="020B0503020202020204" pitchFamily="34" charset="0"/>
              </a:rPr>
              <a:t>mejorar</a:t>
            </a:r>
            <a:r>
              <a:rPr lang="pt-BR" sz="3200" i="1" dirty="0">
                <a:latin typeface="Agency FB" panose="020B0503020202020204" pitchFamily="34" charset="0"/>
              </a:rPr>
              <a:t> </a:t>
            </a:r>
            <a:r>
              <a:rPr lang="pt-BR" sz="3200" i="1" dirty="0" err="1">
                <a:latin typeface="Agency FB" panose="020B0503020202020204" pitchFamily="34" charset="0"/>
              </a:rPr>
              <a:t>nuestra</a:t>
            </a:r>
            <a:r>
              <a:rPr lang="pt-BR" sz="3200" i="1" dirty="0">
                <a:latin typeface="Agency FB" panose="020B0503020202020204" pitchFamily="34" charset="0"/>
              </a:rPr>
              <a:t> </a:t>
            </a:r>
            <a:r>
              <a:rPr lang="pt-BR" sz="3200" i="1" dirty="0" err="1">
                <a:latin typeface="Agency FB" panose="020B0503020202020204" pitchFamily="34" charset="0"/>
              </a:rPr>
              <a:t>capacidad</a:t>
            </a:r>
            <a:r>
              <a:rPr lang="pt-BR" sz="3200" i="1" dirty="0">
                <a:latin typeface="Agency FB" panose="020B0503020202020204" pitchFamily="34" charset="0"/>
              </a:rPr>
              <a:t> para </a:t>
            </a:r>
            <a:r>
              <a:rPr lang="pt-BR" sz="3200" i="1" dirty="0" err="1">
                <a:latin typeface="Agency FB" panose="020B0503020202020204" pitchFamily="34" charset="0"/>
              </a:rPr>
              <a:t>predecir</a:t>
            </a:r>
            <a:r>
              <a:rPr lang="pt-BR" sz="3200" i="1" dirty="0">
                <a:latin typeface="Agency FB" panose="020B0503020202020204" pitchFamily="34" charset="0"/>
              </a:rPr>
              <a:t> </a:t>
            </a:r>
            <a:r>
              <a:rPr lang="pt-BR" sz="3200" i="1" dirty="0" err="1">
                <a:latin typeface="Agency FB" panose="020B0503020202020204" pitchFamily="34" charset="0"/>
              </a:rPr>
              <a:t>el</a:t>
            </a:r>
            <a:r>
              <a:rPr lang="pt-BR" sz="3200" i="1" dirty="0">
                <a:latin typeface="Agency FB" panose="020B0503020202020204" pitchFamily="34" charset="0"/>
              </a:rPr>
              <a:t> impacto de </a:t>
            </a:r>
            <a:r>
              <a:rPr lang="pt-BR" sz="3200" i="1" dirty="0" err="1">
                <a:latin typeface="Agency FB" panose="020B0503020202020204" pitchFamily="34" charset="0"/>
              </a:rPr>
              <a:t>las</a:t>
            </a:r>
            <a:r>
              <a:rPr lang="pt-BR" sz="3200" i="1" dirty="0">
                <a:latin typeface="Agency FB" panose="020B0503020202020204" pitchFamily="34" charset="0"/>
              </a:rPr>
              <a:t> </a:t>
            </a:r>
            <a:r>
              <a:rPr lang="pt-BR" sz="3200" i="1" dirty="0" err="1">
                <a:latin typeface="Agency FB" panose="020B0503020202020204" pitchFamily="34" charset="0"/>
              </a:rPr>
              <a:t>sequías</a:t>
            </a:r>
            <a:r>
              <a:rPr lang="pt-BR" sz="3200" i="1" dirty="0">
                <a:latin typeface="Agency FB" panose="020B0503020202020204" pitchFamily="34" charset="0"/>
              </a:rPr>
              <a:t>. Y para </a:t>
            </a:r>
            <a:r>
              <a:rPr lang="pt-BR" sz="3200" i="1" dirty="0" err="1">
                <a:latin typeface="Agency FB" panose="020B0503020202020204" pitchFamily="34" charset="0"/>
              </a:rPr>
              <a:t>ello</a:t>
            </a:r>
            <a:r>
              <a:rPr lang="pt-BR" sz="3200" i="1" dirty="0">
                <a:latin typeface="Agency FB" panose="020B0503020202020204" pitchFamily="34" charset="0"/>
              </a:rPr>
              <a:t>, es </a:t>
            </a:r>
            <a:r>
              <a:rPr lang="pt-BR" sz="3200" i="1" dirty="0" err="1">
                <a:latin typeface="Agency FB" panose="020B0503020202020204" pitchFamily="34" charset="0"/>
              </a:rPr>
              <a:t>necesario</a:t>
            </a:r>
            <a:r>
              <a:rPr lang="pt-BR" sz="3200" i="1" dirty="0">
                <a:latin typeface="Agency FB" panose="020B0503020202020204" pitchFamily="34" charset="0"/>
              </a:rPr>
              <a:t> </a:t>
            </a:r>
            <a:r>
              <a:rPr lang="pt-BR" sz="3200" i="1" dirty="0" err="1">
                <a:latin typeface="Agency FB" panose="020B0503020202020204" pitchFamily="34" charset="0"/>
              </a:rPr>
              <a:t>comprender</a:t>
            </a:r>
            <a:r>
              <a:rPr lang="pt-BR" sz="3200" i="1" dirty="0">
                <a:latin typeface="Agency FB" panose="020B0503020202020204" pitchFamily="34" charset="0"/>
              </a:rPr>
              <a:t> </a:t>
            </a:r>
            <a:r>
              <a:rPr lang="pt-BR" sz="3200" i="1" dirty="0" err="1">
                <a:latin typeface="Agency FB" panose="020B0503020202020204" pitchFamily="34" charset="0"/>
              </a:rPr>
              <a:t>las</a:t>
            </a:r>
            <a:r>
              <a:rPr lang="pt-BR" sz="3200" i="1" dirty="0">
                <a:latin typeface="Agency FB" panose="020B0503020202020204" pitchFamily="34" charset="0"/>
              </a:rPr>
              <a:t> vulnerabilidades (todas) y </a:t>
            </a:r>
            <a:r>
              <a:rPr lang="pt-BR" sz="3200" i="1" dirty="0" err="1">
                <a:latin typeface="Agency FB" panose="020B0503020202020204" pitchFamily="34" charset="0"/>
              </a:rPr>
              <a:t>establecer</a:t>
            </a:r>
            <a:r>
              <a:rPr lang="pt-BR" sz="3200" i="1" dirty="0">
                <a:latin typeface="Agency FB" panose="020B0503020202020204" pitchFamily="34" charset="0"/>
              </a:rPr>
              <a:t> una </a:t>
            </a:r>
            <a:r>
              <a:rPr lang="pt-BR" sz="3200" i="1" dirty="0" err="1">
                <a:latin typeface="Agency FB" panose="020B0503020202020204" pitchFamily="34" charset="0"/>
              </a:rPr>
              <a:t>estrategia</a:t>
            </a:r>
            <a:r>
              <a:rPr lang="pt-BR" sz="3200" i="1" dirty="0">
                <a:latin typeface="Agency FB" panose="020B0503020202020204" pitchFamily="34" charset="0"/>
              </a:rPr>
              <a:t> de </a:t>
            </a:r>
            <a:r>
              <a:rPr lang="pt-BR" sz="3200" i="1" dirty="0" err="1">
                <a:latin typeface="Agency FB" panose="020B0503020202020204" pitchFamily="34" charset="0"/>
              </a:rPr>
              <a:t>acción</a:t>
            </a:r>
            <a:r>
              <a:rPr lang="pt-BR" sz="3200" i="1" dirty="0">
                <a:latin typeface="Agency FB" panose="020B0503020202020204" pitchFamily="34" charset="0"/>
              </a:rPr>
              <a:t>.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7A374F3A-27A9-0CE2-4089-C36C3379F683}"/>
              </a:ext>
            </a:extLst>
          </p:cNvPr>
          <p:cNvSpPr txBox="1"/>
          <p:nvPr/>
        </p:nvSpPr>
        <p:spPr>
          <a:xfrm>
            <a:off x="3720839" y="349248"/>
            <a:ext cx="44957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Mi </a:t>
            </a:r>
            <a:r>
              <a:rPr lang="pt-BR" sz="2800" b="1" dirty="0" err="1"/>
              <a:t>mensaje</a:t>
            </a:r>
            <a:r>
              <a:rPr lang="pt-BR" sz="2800" b="1" dirty="0"/>
              <a:t> principal</a:t>
            </a:r>
            <a:r>
              <a:rPr lang="pt-BR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7403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CustomShape 2"/>
          <p:cNvSpPr/>
          <p:nvPr/>
        </p:nvSpPr>
        <p:spPr>
          <a:xfrm>
            <a:off x="731520" y="2560320"/>
            <a:ext cx="11239560" cy="3014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26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 </a:t>
            </a:r>
            <a:endParaRPr lang="en-US" sz="2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2600" b="0" strike="noStrike" spc="-1" dirty="0">
              <a:latin typeface="Arial"/>
            </a:endParaRPr>
          </a:p>
        </p:txBody>
      </p:sp>
      <p:sp>
        <p:nvSpPr>
          <p:cNvPr id="261" name="CustomShape 3"/>
          <p:cNvSpPr/>
          <p:nvPr/>
        </p:nvSpPr>
        <p:spPr>
          <a:xfrm>
            <a:off x="155520" y="-144360"/>
            <a:ext cx="297720" cy="2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262" name="CustomShape 4"/>
          <p:cNvSpPr/>
          <p:nvPr/>
        </p:nvSpPr>
        <p:spPr>
          <a:xfrm>
            <a:off x="307800" y="7920"/>
            <a:ext cx="297720" cy="2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263" name="CustomShape 5"/>
          <p:cNvSpPr/>
          <p:nvPr/>
        </p:nvSpPr>
        <p:spPr>
          <a:xfrm>
            <a:off x="2029816" y="2953341"/>
            <a:ext cx="8291145" cy="13835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800" b="1" spc="-1" dirty="0">
                <a:solidFill>
                  <a:srgbClr val="000000"/>
                </a:solidFill>
                <a:latin typeface="Arial"/>
              </a:rPr>
              <a:t>Obrigado pela </a:t>
            </a:r>
            <a:r>
              <a:rPr lang="en-US" sz="2800" b="1" spc="-1" dirty="0" err="1">
                <a:solidFill>
                  <a:srgbClr val="000000"/>
                </a:solidFill>
                <a:latin typeface="Arial"/>
              </a:rPr>
              <a:t>atenção</a:t>
            </a:r>
            <a:endParaRPr lang="en-US" sz="2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2800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2800" spc="-1" dirty="0">
                <a:latin typeface="Arial"/>
              </a:rPr>
              <a:t>o</a:t>
            </a:r>
            <a:r>
              <a:rPr lang="en-US" sz="2800" b="0" strike="noStrike" spc="-1" dirty="0">
                <a:latin typeface="Arial"/>
              </a:rPr>
              <a:t>svaldo.moraes@mcti.gov.br</a:t>
            </a:r>
          </a:p>
        </p:txBody>
      </p:sp>
      <p:pic>
        <p:nvPicPr>
          <p:cNvPr id="3" name="Picture 1">
            <a:extLst>
              <a:ext uri="{FF2B5EF4-FFF2-40B4-BE49-F238E27FC236}">
                <a16:creationId xmlns:a16="http://schemas.microsoft.com/office/drawing/2014/main" id="{43CF2D84-B5B4-6095-9127-DCB7DB39F5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49" y="5842480"/>
            <a:ext cx="11937478" cy="904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647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923</TotalTime>
  <Words>379</Words>
  <Application>Microsoft Office PowerPoint</Application>
  <PresentationFormat>Widescreen</PresentationFormat>
  <Paragraphs>56</Paragraphs>
  <Slides>8</Slides>
  <Notes>2</Notes>
  <HiddenSlides>0</HiddenSlides>
  <MMClips>1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9" baseType="lpstr">
      <vt:lpstr>Agency FB</vt:lpstr>
      <vt:lpstr>Arial</vt:lpstr>
      <vt:lpstr>Calibri</vt:lpstr>
      <vt:lpstr>Eras Bold ITC</vt:lpstr>
      <vt:lpstr>Montserrat</vt:lpstr>
      <vt:lpstr>Roboto</vt:lpstr>
      <vt:lpstr>Symbol</vt:lpstr>
      <vt:lpstr>Times New Roman</vt:lpstr>
      <vt:lpstr>Wingdings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Fabio Larotonda</dc:creator>
  <dc:description/>
  <cp:lastModifiedBy>Barbara Tapia Cortes</cp:lastModifiedBy>
  <cp:revision>33</cp:revision>
  <dcterms:created xsi:type="dcterms:W3CDTF">2020-09-22T14:13:05Z</dcterms:created>
  <dcterms:modified xsi:type="dcterms:W3CDTF">2025-05-28T15:16:57Z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ntentTypeId">
    <vt:lpwstr>0x0101004367514AF746584DBCF6C7E011607006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Widescreen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48</vt:i4>
  </property>
</Properties>
</file>