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9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arlow Condensed" panose="020B0604020202020204" charset="0"/>
      <p:regular r:id="rId17"/>
      <p:bold r:id="rId18"/>
      <p:italic r:id="rId19"/>
      <p:boldItalic r:id="rId20"/>
    </p:embeddedFont>
    <p:embeddedFont>
      <p:font typeface="Montserrat Medium" panose="020B0604020202020204" charset="0"/>
      <p:regular r:id="rId21"/>
      <p:italic r:id="rId22"/>
    </p:embeddedFont>
    <p:embeddedFont>
      <p:font typeface="Barlow Condensed Light" panose="020B0604020202020204" charset="0"/>
      <p:regular r:id="rId23"/>
      <p:bold r:id="rId24"/>
      <p:italic r:id="rId25"/>
      <p:boldItalic r:id="rId26"/>
    </p:embeddedFont>
    <p:embeddedFont>
      <p:font typeface="Barlow Condensed SemiBold" panose="020B0604020202020204" charset="0"/>
      <p:regular r:id="rId27"/>
      <p:bold r:id="rId28"/>
      <p:italic r:id="rId29"/>
      <p:boldItalic r:id="rId30"/>
    </p:embeddedFont>
    <p:embeddedFont>
      <p:font typeface="Montserrat" panose="020B060402020202020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 varScale="1">
        <p:scale>
          <a:sx n="43" d="100"/>
          <a:sy n="43" d="100"/>
        </p:scale>
        <p:origin x="7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CAFF4D-7DD3-49EF-6B00-2DC949BE7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D53B44F-BA2C-4347-7465-FA14C7050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291A0AE-0F79-22D6-F361-59381B60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1351-61F8-3E45-9349-976B9A4F93FB}" type="datetimeFigureOut">
              <a:rPr lang="es-CL" smtClean="0"/>
              <a:t>28-05-2025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CD49DA2-C8B7-F025-01D0-657CCCD4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1DA4B67-0ECB-1276-E57B-93A6C97CB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6B7E-7FA7-6845-B368-DCCE3A2DFA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1935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C995C05-4D1E-CAB0-FE56-5FB05C0E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0DAA0A1-4863-4ABC-EBF8-DCEEA8A92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3D919C3-7509-97A9-B7AC-A59380EA8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1351-61F8-3E45-9349-976B9A4F93FB}" type="datetimeFigureOut">
              <a:rPr lang="es-CL" smtClean="0"/>
              <a:t>28-05-2025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5E0D6AA-1786-4878-2ECA-3F8329081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B7C667F-6AFF-AD97-2259-6C88E00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6B7E-7FA7-6845-B368-DCCE3A2DFA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8872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8F48097-202A-399B-9B83-93DEB726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7F218F0-20FB-E205-90DB-6803D5ED5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42C57AF-FFBA-8E2B-B26B-1FE9255A1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1351-61F8-3E45-9349-976B9A4F93FB}" type="datetimeFigureOut">
              <a:rPr lang="es-CL" smtClean="0"/>
              <a:t>28-05-2025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489A6A7-555D-02EE-6E5C-A760F94B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90F136B-F629-9EC0-DEB5-9D2CA220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6B7E-7FA7-6845-B368-DCCE3A2DFA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9397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EE3B7A1-A752-AD0A-468C-0521405DC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CBF3F65-FBAC-0132-78B2-108DE7520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F25733A-654D-E134-21D3-EBE36E52B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9B8B810-CE5B-E43E-AB8C-DFE191A8A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1351-61F8-3E45-9349-976B9A4F93FB}" type="datetimeFigureOut">
              <a:rPr lang="es-CL" smtClean="0"/>
              <a:t>28-05-2025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8C5FD8A-88CC-A538-A1E8-31E1FA73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261DFE5-8FC1-42E2-4798-8D5701EC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6B7E-7FA7-6845-B368-DCCE3A2DFA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6957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A8D4131-ACB3-5031-2A45-34927DE6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79E301B-E9CD-FFE8-6DF1-257BA3458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A0AD141B-5163-5D9C-AC9B-FAD2DBDEE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C7FEC5F4-A562-0305-16A4-DCCB37833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F5D9F1A5-7112-9549-3F4E-7C2985717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5A68188E-00DA-87C2-568E-715B60DBA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1351-61F8-3E45-9349-976B9A4F93FB}" type="datetimeFigureOut">
              <a:rPr lang="es-CL" smtClean="0"/>
              <a:t>28-05-2025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9FBF6FA2-D561-5374-D9E4-80A1225F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C6F3193C-48DA-4B20-C34A-F0ECA8F1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6B7E-7FA7-6845-B368-DCCE3A2DFA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526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B1C49F5-00BA-3D22-8F9B-1F9D27E79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2B0E9B24-EB76-BCB1-7CC6-ABC6F264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1351-61F8-3E45-9349-976B9A4F93FB}" type="datetimeFigureOut">
              <a:rPr lang="es-CL" smtClean="0"/>
              <a:t>28-05-2025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B31ED1E9-9D4D-6FAE-8FB2-5066044D0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C471C7FD-25B8-5275-1E33-C7A8A788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6B7E-7FA7-6845-B368-DCCE3A2DFA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9084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2F5E1D24-54ED-7AA1-4C95-52717A09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1351-61F8-3E45-9349-976B9A4F93FB}" type="datetimeFigureOut">
              <a:rPr lang="es-CL" smtClean="0"/>
              <a:t>28-05-2025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D5C6B65-420E-B98E-EA02-1A6F703A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B836621-937E-8176-FE3C-0B7B34ED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6B7E-7FA7-6845-B368-DCCE3A2DFA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4824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1F5DD09-B4A1-0EAD-76B3-FD4AFA5E8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BC9A47D-AB38-A9D1-7155-F97107AE3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B00A87FB-D5EB-F2CC-A191-3890BF59B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75C067B-A55D-21F6-C415-96A836BC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1351-61F8-3E45-9349-976B9A4F93FB}" type="datetimeFigureOut">
              <a:rPr lang="es-CL" smtClean="0"/>
              <a:t>28-05-2025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2C63D1C-7E1A-D579-2F56-16101643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DD3BE72-4E10-0DC6-8E91-CE32EA4AB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6B7E-7FA7-6845-B368-DCCE3A2DFA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024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A6CED9-A7BF-2804-B8B6-7AD78075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D23B731B-9006-10A9-6BD0-D43492741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59932F8-1911-34AF-7646-7192127FB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400EE52-1AAE-8115-07A3-BF7667712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1351-61F8-3E45-9349-976B9A4F93FB}" type="datetimeFigureOut">
              <a:rPr lang="es-CL" smtClean="0"/>
              <a:t>28-05-2025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A5EDA84-07FB-86CC-4FEF-96F85F81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9F126E1-E72C-4786-40FC-46F33CB6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6B7E-7FA7-6845-B368-DCCE3A2DFA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4414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24BA17-69FC-F8B4-265D-FDA4AD5A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7B1C40E-6619-DA5B-71F8-73B89F913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5C30F62-82DE-F4BF-A5C0-994DEB66B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1351-61F8-3E45-9349-976B9A4F93FB}" type="datetimeFigureOut">
              <a:rPr lang="es-CL" smtClean="0"/>
              <a:t>28-05-2025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6A8F672-5232-AB44-CFDA-2F51BEB06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32E9328-36DB-1845-3896-BE8651E8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6B7E-7FA7-6845-B368-DCCE3A2DFA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9936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9A51DFBE-26E8-BA9A-AACD-9E55EE9DB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049E751-DF77-F5C9-E3F7-F9B5F9663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ADD53DE-6263-7EB1-BDD7-B76E01A71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1351-61F8-3E45-9349-976B9A4F93FB}" type="datetimeFigureOut">
              <a:rPr lang="es-CL" smtClean="0"/>
              <a:t>28-05-2025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D42E85E-6EC5-943D-5298-EBC463FB9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E90733D-3443-0224-4565-DA235F9C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6B7E-7FA7-6845-B368-DCCE3A2DFA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060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7B9D3EAC-444C-44E9-D88B-D42FAC77F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728CBA4-3B71-5910-6800-C91D1B919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9ABB609-6C51-F7FA-28F1-9DB82550F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201351-61F8-3E45-9349-976B9A4F93FB}" type="datetimeFigureOut">
              <a:rPr lang="es-CL" smtClean="0"/>
              <a:t>28-05-2025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3162257-705E-08BB-A904-BDA1D4868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BF32D28-44B8-8E5E-4B1E-DDCA6103A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536B7E-7FA7-6845-B368-DCCE3A2DFA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513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ms@smn.gob.a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white background with a red border">
            <a:extLst>
              <a:ext uri="{FF2B5EF4-FFF2-40B4-BE49-F238E27FC236}">
                <a16:creationId xmlns="" xmlns:a16="http://schemas.microsoft.com/office/drawing/2014/main" id="{3BD05BD2-FBB7-03F0-9C2D-6C0132374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-38100"/>
            <a:ext cx="18287980" cy="1028507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133600" y="3384304"/>
            <a:ext cx="1478051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4999"/>
              </a:lnSpc>
              <a:buClr>
                <a:schemeClr val="dk1"/>
              </a:buClr>
              <a:buSzPts val="4000"/>
            </a:pPr>
            <a:r>
              <a:rPr lang="es-MX" sz="4800" i="1" dirty="0">
                <a:latin typeface="Montserrat Medium" pitchFamily="2" charset="77"/>
                <a:ea typeface="+mj-ea"/>
                <a:cs typeface="+mj-cs"/>
                <a:sym typeface="Barlow Condensed SemiBold"/>
              </a:rPr>
              <a:t>Sistema de Información sobre Sequías </a:t>
            </a:r>
          </a:p>
          <a:p>
            <a:pPr lvl="0">
              <a:lnSpc>
                <a:spcPct val="104999"/>
              </a:lnSpc>
              <a:buClr>
                <a:schemeClr val="dk1"/>
              </a:buClr>
              <a:buSzPts val="4000"/>
            </a:pPr>
            <a:r>
              <a:rPr lang="es-MX" sz="4800" i="1" dirty="0">
                <a:latin typeface="Montserrat Medium" pitchFamily="2" charset="77"/>
                <a:ea typeface="+mj-ea"/>
                <a:cs typeface="+mj-cs"/>
                <a:sym typeface="Barlow Condensed SemiBold"/>
              </a:rPr>
              <a:t>para el Sur de </a:t>
            </a:r>
            <a:r>
              <a:rPr lang="es-MX" sz="4800" i="1" dirty="0" smtClean="0">
                <a:latin typeface="Montserrat Medium" pitchFamily="2" charset="77"/>
                <a:ea typeface="+mj-ea"/>
                <a:cs typeface="+mj-cs"/>
                <a:sym typeface="Barlow Condensed SemiBold"/>
              </a:rPr>
              <a:t>Sudamérica (SISSA)</a:t>
            </a:r>
            <a:endParaRPr lang="es-MX" sz="4800" i="1" dirty="0">
              <a:latin typeface="Montserrat Medium" pitchFamily="2" charset="77"/>
              <a:ea typeface="+mj-ea"/>
              <a:cs typeface="+mj-cs"/>
              <a:sym typeface="Barlow Condensed SemiBold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811000" y="5445274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>
                <a:latin typeface="Montserrat Medium" pitchFamily="2" charset="77"/>
                <a:ea typeface="+mj-ea"/>
                <a:cs typeface="+mj-cs"/>
              </a:rPr>
              <a:t>María de los Milagros Skansi</a:t>
            </a:r>
          </a:p>
          <a:p>
            <a:r>
              <a:rPr lang="es-MX" sz="2400" i="1" dirty="0" smtClean="0">
                <a:latin typeface="Montserrat Medium" pitchFamily="2" charset="77"/>
                <a:ea typeface="+mj-ea"/>
                <a:cs typeface="+mj-cs"/>
                <a:hlinkClick r:id="rId3"/>
              </a:rPr>
              <a:t>mms@smn.gob.ar</a:t>
            </a:r>
            <a:endParaRPr lang="es-MX" sz="2400" i="1" dirty="0" smtClean="0">
              <a:latin typeface="Montserrat Medium" pitchFamily="2" charset="77"/>
              <a:ea typeface="+mj-ea"/>
              <a:cs typeface="+mj-cs"/>
            </a:endParaRPr>
          </a:p>
          <a:p>
            <a:r>
              <a:rPr lang="es-MX" sz="2400" i="1" dirty="0" smtClean="0">
                <a:latin typeface="Montserrat Medium" pitchFamily="2" charset="77"/>
                <a:ea typeface="+mj-ea"/>
                <a:cs typeface="+mj-cs"/>
              </a:rPr>
              <a:t>SMN/CRC-SAS</a:t>
            </a:r>
            <a:endParaRPr lang="es-AR" sz="2400" i="1" dirty="0">
              <a:latin typeface="Montserrat Medium" pitchFamily="2" charset="77"/>
              <a:ea typeface="+mj-ea"/>
              <a:cs typeface="+mj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EB5DB1A-5959-AD43-4F4E-D0C1A4A7B1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0" y="105842"/>
            <a:ext cx="1828064" cy="211894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757" y="-78123"/>
            <a:ext cx="4165993" cy="224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8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B474C03E-AB82-71C9-3172-BA7233A99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red border">
            <a:extLst>
              <a:ext uri="{FF2B5EF4-FFF2-40B4-BE49-F238E27FC236}">
                <a16:creationId xmlns="" xmlns:a16="http://schemas.microsoft.com/office/drawing/2014/main" id="{57429B8C-39C3-716E-E09B-04A51844A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-88018"/>
            <a:ext cx="18287980" cy="1028507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86" y="1448140"/>
            <a:ext cx="16986427" cy="15519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678" y="4631391"/>
            <a:ext cx="4840644" cy="102421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638800" y="34671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¡Muchas Gracias por su Atención!</a:t>
            </a:r>
            <a:endParaRPr lang="es-AR" sz="40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200" y="5655608"/>
            <a:ext cx="2057400" cy="206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794809B-E397-B074-3C70-71BEEB0E2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red border">
            <a:extLst>
              <a:ext uri="{FF2B5EF4-FFF2-40B4-BE49-F238E27FC236}">
                <a16:creationId xmlns="" xmlns:a16="http://schemas.microsoft.com/office/drawing/2014/main" id="{D3DFB7C2-463B-F45E-88A9-62EA4A17D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-337903"/>
            <a:ext cx="18287980" cy="1028507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3DE2497-715A-2822-2142-0FAB65E60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284" y="5297127"/>
            <a:ext cx="12641432" cy="1427884"/>
          </a:xfrm>
          <a:prstGeom prst="rect">
            <a:avLst/>
          </a:prstGeom>
        </p:spPr>
      </p:pic>
      <p:sp>
        <p:nvSpPr>
          <p:cNvPr id="13" name="Google Shape;245;p2"/>
          <p:cNvSpPr txBox="1">
            <a:spLocks/>
          </p:cNvSpPr>
          <p:nvPr/>
        </p:nvSpPr>
        <p:spPr>
          <a:xfrm>
            <a:off x="2438400" y="1984464"/>
            <a:ext cx="14020800" cy="260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8333"/>
              </a:lnSpc>
              <a:spcBef>
                <a:spcPts val="0"/>
              </a:spcBef>
              <a:buSzPts val="2800"/>
              <a:buFont typeface="Arial" pitchFamily="34" charset="0"/>
              <a:buNone/>
            </a:pPr>
            <a:endParaRPr lang="es-MX" sz="2400" dirty="0" smtClean="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lnSpc>
                <a:spcPct val="128333"/>
              </a:lnSpc>
              <a:spcBef>
                <a:spcPts val="0"/>
              </a:spcBef>
              <a:buSzPts val="2800"/>
              <a:buNone/>
            </a:pPr>
            <a:r>
              <a:rPr lang="es-MX" sz="2800" dirty="0" smtClean="0">
                <a:latin typeface="Barlow Condensed"/>
                <a:ea typeface="Barlow Condensed"/>
                <a:cs typeface="Barlow Condensed"/>
              </a:rPr>
              <a:t>Generar información y conocimiento que hagan posible una gestión proactiva de los riesgos de sequía aumentando la resiliencia y reduciendo la vulnerabilidad a este fenómeno en el sur de Sudamérica. </a:t>
            </a:r>
            <a:endParaRPr lang="es-MX" sz="2800" dirty="0" smtClean="0">
              <a:latin typeface="Barlow Condensed"/>
              <a:ea typeface="Barlow Condensed"/>
              <a:cs typeface="Barlow Condensed"/>
              <a:sym typeface="Arial"/>
            </a:endParaRPr>
          </a:p>
          <a:p>
            <a:pPr marL="0" indent="0">
              <a:lnSpc>
                <a:spcPct val="128333"/>
              </a:lnSpc>
              <a:spcBef>
                <a:spcPts val="0"/>
              </a:spcBef>
              <a:buSzPts val="2800"/>
              <a:buFont typeface="Arial" pitchFamily="34" charset="0"/>
              <a:buNone/>
            </a:pPr>
            <a:endParaRPr lang="es-MX" sz="2400" dirty="0" smtClean="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lnSpc>
                <a:spcPct val="128333"/>
              </a:lnSpc>
              <a:spcBef>
                <a:spcPts val="0"/>
              </a:spcBef>
              <a:buSzPts val="2800"/>
              <a:buFont typeface="Arial" pitchFamily="34" charset="0"/>
              <a:buNone/>
            </a:pPr>
            <a:endParaRPr lang="es-MX" sz="2400" dirty="0" smtClean="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lnSpc>
                <a:spcPct val="128333"/>
              </a:lnSpc>
              <a:spcBef>
                <a:spcPts val="0"/>
              </a:spcBef>
              <a:buSzPts val="2800"/>
              <a:buFont typeface="Arial" pitchFamily="34" charset="0"/>
              <a:buNone/>
            </a:pPr>
            <a:endParaRPr lang="es-MX" sz="2400" dirty="0" smtClean="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lnSpc>
                <a:spcPct val="128333"/>
              </a:lnSpc>
              <a:spcBef>
                <a:spcPts val="0"/>
              </a:spcBef>
              <a:buSzPts val="2800"/>
              <a:buFont typeface="Arial" pitchFamily="34" charset="0"/>
              <a:buNone/>
            </a:pPr>
            <a:endParaRPr lang="es-MX" sz="2400" dirty="0" smtClean="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lnSpc>
                <a:spcPct val="128333"/>
              </a:lnSpc>
              <a:spcBef>
                <a:spcPts val="0"/>
              </a:spcBef>
              <a:buSzPts val="2800"/>
              <a:buFont typeface="Arial" pitchFamily="34" charset="0"/>
              <a:buNone/>
            </a:pPr>
            <a:endParaRPr lang="es-MX" sz="2400" dirty="0" smtClean="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lnSpc>
                <a:spcPct val="128333"/>
              </a:lnSpc>
              <a:spcBef>
                <a:spcPts val="0"/>
              </a:spcBef>
              <a:buSzPts val="2800"/>
              <a:buFont typeface="Arial" pitchFamily="34" charset="0"/>
              <a:buNone/>
            </a:pPr>
            <a:endParaRPr lang="es-MX" sz="2400" dirty="0" smtClean="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lnSpc>
                <a:spcPct val="128333"/>
              </a:lnSpc>
              <a:spcBef>
                <a:spcPts val="0"/>
              </a:spcBef>
              <a:buSzPts val="2800"/>
              <a:buFont typeface="Arial" pitchFamily="34" charset="0"/>
              <a:buNone/>
            </a:pPr>
            <a:endParaRPr lang="es-MX" sz="2400" dirty="0" smtClean="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lnSpc>
                <a:spcPct val="128333"/>
              </a:lnSpc>
              <a:spcBef>
                <a:spcPts val="0"/>
              </a:spcBef>
              <a:buSzPts val="2800"/>
              <a:buFont typeface="Arial" pitchFamily="34" charset="0"/>
              <a:buNone/>
            </a:pPr>
            <a:endParaRPr lang="es-MX" sz="2400" dirty="0" smtClean="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lnSpc>
                <a:spcPct val="128333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 pitchFamily="34" charset="0"/>
              <a:buNone/>
            </a:pPr>
            <a:endParaRPr lang="es-MX" sz="2400" dirty="0" smtClean="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228600" indent="-50800">
              <a:lnSpc>
                <a:spcPct val="128333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 pitchFamily="34" charset="0"/>
              <a:buNone/>
            </a:pPr>
            <a:endParaRPr lang="es-MX" sz="2400" dirty="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F9D8C9F6-DBDD-F7D5-C394-AB7391919FB7}"/>
              </a:ext>
            </a:extLst>
          </p:cNvPr>
          <p:cNvSpPr txBox="1">
            <a:spLocks/>
          </p:cNvSpPr>
          <p:nvPr/>
        </p:nvSpPr>
        <p:spPr>
          <a:xfrm>
            <a:off x="609600" y="630543"/>
            <a:ext cx="10329043" cy="1295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s-EC" sz="6000" b="0" i="1" dirty="0" smtClean="0">
                <a:solidFill>
                  <a:srgbClr val="1D439B"/>
                </a:solidFill>
                <a:latin typeface="Montserrat Medium" pitchFamily="2" charset="77"/>
              </a:rPr>
              <a:t>Motivación</a:t>
            </a:r>
            <a:endParaRPr lang="es-EC" sz="6000" b="0" i="1" dirty="0">
              <a:solidFill>
                <a:srgbClr val="1D439B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483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794809B-E397-B074-3C70-71BEEB0E2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red border">
            <a:extLst>
              <a:ext uri="{FF2B5EF4-FFF2-40B4-BE49-F238E27FC236}">
                <a16:creationId xmlns="" xmlns:a16="http://schemas.microsoft.com/office/drawing/2014/main" id="{D3DFB7C2-463B-F45E-88A9-62EA4A17D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-38100"/>
            <a:ext cx="18287980" cy="1028507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F9D8C9F6-DBDD-F7D5-C394-AB7391919FB7}"/>
              </a:ext>
            </a:extLst>
          </p:cNvPr>
          <p:cNvSpPr txBox="1">
            <a:spLocks/>
          </p:cNvSpPr>
          <p:nvPr/>
        </p:nvSpPr>
        <p:spPr>
          <a:xfrm>
            <a:off x="609600" y="205854"/>
            <a:ext cx="10329043" cy="1295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s-EC" sz="6000" b="0" i="1" dirty="0" smtClean="0">
                <a:solidFill>
                  <a:srgbClr val="1D439B"/>
                </a:solidFill>
                <a:latin typeface="Montserrat Medium" pitchFamily="2" charset="77"/>
              </a:rPr>
              <a:t>Pilares SISSA</a:t>
            </a:r>
            <a:endParaRPr lang="es-EC" sz="6000" b="0" i="1" dirty="0">
              <a:solidFill>
                <a:srgbClr val="1D439B"/>
              </a:solidFill>
              <a:latin typeface="Montserrat Medium" pitchFamily="2" charset="77"/>
            </a:endParaRPr>
          </a:p>
        </p:txBody>
      </p:sp>
      <p:grpSp>
        <p:nvGrpSpPr>
          <p:cNvPr id="45" name="Google Shape;267;p3"/>
          <p:cNvGrpSpPr/>
          <p:nvPr/>
        </p:nvGrpSpPr>
        <p:grpSpPr>
          <a:xfrm>
            <a:off x="1063359" y="1744335"/>
            <a:ext cx="6878907" cy="523180"/>
            <a:chOff x="1131757" y="2192608"/>
            <a:chExt cx="6878907" cy="523180"/>
          </a:xfrm>
        </p:grpSpPr>
        <p:sp>
          <p:nvSpPr>
            <p:cNvPr id="46" name="Google Shape;268;p3"/>
            <p:cNvSpPr txBox="1"/>
            <p:nvPr/>
          </p:nvSpPr>
          <p:spPr>
            <a:xfrm>
              <a:off x="1781472" y="2192608"/>
              <a:ext cx="6229192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AR" sz="2800" b="0" i="0" u="none" strike="noStrike" cap="none" dirty="0">
                  <a:solidFill>
                    <a:schemeClr val="dk1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MONITOREO Y PREDICCIÓN</a:t>
              </a:r>
              <a:endParaRPr sz="2800" b="0" i="0" u="none" strike="noStrike" cap="none" dirty="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endParaRPr>
            </a:p>
          </p:txBody>
        </p:sp>
        <p:sp>
          <p:nvSpPr>
            <p:cNvPr id="47" name="Google Shape;269;p3"/>
            <p:cNvSpPr/>
            <p:nvPr/>
          </p:nvSpPr>
          <p:spPr>
            <a:xfrm>
              <a:off x="1131757" y="2315980"/>
              <a:ext cx="427220" cy="22485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082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270;p3"/>
          <p:cNvGrpSpPr/>
          <p:nvPr/>
        </p:nvGrpSpPr>
        <p:grpSpPr>
          <a:xfrm>
            <a:off x="1029631" y="3329780"/>
            <a:ext cx="10258154" cy="523180"/>
            <a:chOff x="1131757" y="3845216"/>
            <a:chExt cx="10258154" cy="523180"/>
          </a:xfrm>
        </p:grpSpPr>
        <p:sp>
          <p:nvSpPr>
            <p:cNvPr id="49" name="Google Shape;271;p3"/>
            <p:cNvSpPr txBox="1"/>
            <p:nvPr/>
          </p:nvSpPr>
          <p:spPr>
            <a:xfrm>
              <a:off x="1781470" y="3845216"/>
              <a:ext cx="9608441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AR" sz="2800" b="0" i="0" u="none" strike="noStrike" cap="none" dirty="0">
                  <a:solidFill>
                    <a:schemeClr val="dk1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PLANIFICACIÓN, PREPARACIÓN, MITIGACIÓN</a:t>
              </a:r>
              <a:endParaRPr sz="2800" b="0" i="0" u="none" strike="noStrike" cap="none" dirty="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endParaRPr>
            </a:p>
          </p:txBody>
        </p:sp>
        <p:sp>
          <p:nvSpPr>
            <p:cNvPr id="50" name="Google Shape;272;p3"/>
            <p:cNvSpPr/>
            <p:nvPr/>
          </p:nvSpPr>
          <p:spPr>
            <a:xfrm>
              <a:off x="1131757" y="3972393"/>
              <a:ext cx="427220" cy="22485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082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273;p3"/>
          <p:cNvGrpSpPr/>
          <p:nvPr/>
        </p:nvGrpSpPr>
        <p:grpSpPr>
          <a:xfrm>
            <a:off x="1063359" y="4203310"/>
            <a:ext cx="10035661" cy="523180"/>
            <a:chOff x="1131757" y="4632322"/>
            <a:chExt cx="10035661" cy="523180"/>
          </a:xfrm>
        </p:grpSpPr>
        <p:sp>
          <p:nvSpPr>
            <p:cNvPr id="52" name="Google Shape;274;p3"/>
            <p:cNvSpPr txBox="1"/>
            <p:nvPr/>
          </p:nvSpPr>
          <p:spPr>
            <a:xfrm>
              <a:off x="1781471" y="4632322"/>
              <a:ext cx="9385947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AR" sz="2800" b="0" i="0" u="none" strike="noStrike" cap="none" dirty="0" smtClean="0">
                  <a:solidFill>
                    <a:schemeClr val="dk1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POLÍTICAS/PLANES </a:t>
              </a:r>
              <a:r>
                <a:rPr lang="es-AR" sz="2800" b="0" i="0" u="none" strike="noStrike" cap="none" dirty="0">
                  <a:solidFill>
                    <a:schemeClr val="dk1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NACIONALES DE SEQUÍA</a:t>
              </a:r>
              <a:endParaRPr sz="2800" b="0" i="0" u="none" strike="noStrike" cap="none" dirty="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endParaRPr>
            </a:p>
          </p:txBody>
        </p:sp>
        <p:sp>
          <p:nvSpPr>
            <p:cNvPr id="53" name="Google Shape;275;p3"/>
            <p:cNvSpPr/>
            <p:nvPr/>
          </p:nvSpPr>
          <p:spPr>
            <a:xfrm>
              <a:off x="1131757" y="4751881"/>
              <a:ext cx="427220" cy="22485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082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276;p3"/>
          <p:cNvSpPr/>
          <p:nvPr/>
        </p:nvSpPr>
        <p:spPr>
          <a:xfrm>
            <a:off x="2878373" y="5427416"/>
            <a:ext cx="10644874" cy="914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277;p3"/>
          <p:cNvSpPr txBox="1"/>
          <p:nvPr/>
        </p:nvSpPr>
        <p:spPr>
          <a:xfrm>
            <a:off x="2940423" y="5763933"/>
            <a:ext cx="5794632" cy="39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AR" sz="2400" b="0" i="0" u="none" strike="noStrike" cap="none" dirty="0">
                <a:solidFill>
                  <a:schemeClr val="lt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rPr>
              <a:t>COMPONENTES TRANSVERSALES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278;p3"/>
          <p:cNvGrpSpPr/>
          <p:nvPr/>
        </p:nvGrpSpPr>
        <p:grpSpPr>
          <a:xfrm>
            <a:off x="2904606" y="6520550"/>
            <a:ext cx="2736832" cy="832750"/>
            <a:chOff x="1430980" y="4632322"/>
            <a:chExt cx="3285580" cy="369291"/>
          </a:xfrm>
        </p:grpSpPr>
        <p:sp>
          <p:nvSpPr>
            <p:cNvPr id="57" name="Google Shape;279;p3"/>
            <p:cNvSpPr txBox="1"/>
            <p:nvPr/>
          </p:nvSpPr>
          <p:spPr>
            <a:xfrm>
              <a:off x="1854475" y="4632322"/>
              <a:ext cx="2862085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AR" sz="2400" b="0" i="0" u="none" strike="noStrike" cap="none" dirty="0">
                  <a:solidFill>
                    <a:schemeClr val="dk1"/>
                  </a:solidFill>
                  <a:latin typeface="Barlow Condensed Light"/>
                  <a:ea typeface="Barlow Condensed Light"/>
                  <a:cs typeface="Barlow Condensed Light"/>
                  <a:sym typeface="Barlow Condensed Light"/>
                </a:rPr>
                <a:t>EDUCACIÓN, DIVULGACIÓN</a:t>
              </a:r>
              <a:endParaRPr sz="2400" b="0" i="0" u="none" strike="noStrike" cap="none" dirty="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endParaRPr>
            </a:p>
          </p:txBody>
        </p:sp>
        <p:sp>
          <p:nvSpPr>
            <p:cNvPr id="58" name="Google Shape;280;p3"/>
            <p:cNvSpPr/>
            <p:nvPr/>
          </p:nvSpPr>
          <p:spPr>
            <a:xfrm>
              <a:off x="1430980" y="4743930"/>
              <a:ext cx="310876" cy="16361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8C53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281;p3"/>
          <p:cNvGrpSpPr/>
          <p:nvPr/>
        </p:nvGrpSpPr>
        <p:grpSpPr>
          <a:xfrm>
            <a:off x="6028111" y="6520550"/>
            <a:ext cx="3115889" cy="832750"/>
            <a:chOff x="1430980" y="4632322"/>
            <a:chExt cx="3740640" cy="369291"/>
          </a:xfrm>
        </p:grpSpPr>
        <p:sp>
          <p:nvSpPr>
            <p:cNvPr id="60" name="Google Shape;282;p3"/>
            <p:cNvSpPr txBox="1"/>
            <p:nvPr/>
          </p:nvSpPr>
          <p:spPr>
            <a:xfrm>
              <a:off x="1854475" y="4632322"/>
              <a:ext cx="3317145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AR" sz="2400" b="0" i="0" u="none" strike="noStrike" cap="none" dirty="0">
                  <a:solidFill>
                    <a:schemeClr val="dk1"/>
                  </a:solidFill>
                  <a:latin typeface="Barlow Condensed Light"/>
                  <a:ea typeface="Barlow Condensed Light"/>
                  <a:cs typeface="Barlow Condensed Light"/>
                  <a:sym typeface="Barlow Condensed Light"/>
                </a:rPr>
                <a:t>INVESTIGACIÓN Y DESARROLLO</a:t>
              </a:r>
              <a:endParaRPr sz="2400" b="0" i="0" u="none" strike="noStrike" cap="none" dirty="0">
                <a:solidFill>
                  <a:schemeClr val="dk1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endParaRPr>
            </a:p>
          </p:txBody>
        </p:sp>
        <p:sp>
          <p:nvSpPr>
            <p:cNvPr id="61" name="Google Shape;283;p3"/>
            <p:cNvSpPr/>
            <p:nvPr/>
          </p:nvSpPr>
          <p:spPr>
            <a:xfrm>
              <a:off x="1430980" y="4743930"/>
              <a:ext cx="310876" cy="16361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8C53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284;p3"/>
          <p:cNvGrpSpPr/>
          <p:nvPr/>
        </p:nvGrpSpPr>
        <p:grpSpPr>
          <a:xfrm>
            <a:off x="9525000" y="6469836"/>
            <a:ext cx="4303789" cy="1200287"/>
            <a:chOff x="1430980" y="4609834"/>
            <a:chExt cx="5804015" cy="532279"/>
          </a:xfrm>
        </p:grpSpPr>
        <p:sp>
          <p:nvSpPr>
            <p:cNvPr id="63" name="Google Shape;285;p3"/>
            <p:cNvSpPr txBox="1"/>
            <p:nvPr/>
          </p:nvSpPr>
          <p:spPr>
            <a:xfrm>
              <a:off x="2150314" y="4609834"/>
              <a:ext cx="5084681" cy="532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AR" sz="2400" b="0" i="0" u="none" strike="noStrike" cap="none" dirty="0">
                  <a:solidFill>
                    <a:schemeClr val="dk1"/>
                  </a:solidFill>
                  <a:latin typeface="Barlow Condensed Light"/>
                  <a:ea typeface="Barlow Condensed Light"/>
                  <a:cs typeface="Barlow Condensed Light"/>
                  <a:sym typeface="Barlow Condensed Light"/>
                </a:rPr>
                <a:t>COORDINACIÓN Y VINCULACIÓN INSTITUCIONAL</a:t>
              </a:r>
              <a:endParaRPr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86;p3"/>
            <p:cNvSpPr/>
            <p:nvPr/>
          </p:nvSpPr>
          <p:spPr>
            <a:xfrm>
              <a:off x="1430980" y="4743930"/>
              <a:ext cx="310876" cy="16361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8C53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" name="Google Shape;263;p3"/>
          <p:cNvSpPr txBox="1"/>
          <p:nvPr/>
        </p:nvSpPr>
        <p:spPr>
          <a:xfrm>
            <a:off x="1662205" y="2609281"/>
            <a:ext cx="1143581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800" b="0" i="0" u="none" strike="noStrike" cap="none" dirty="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CARACTERIZACIÓN DE RIESGOS E IMPACTOS SECTORIALES</a:t>
            </a:r>
            <a:endParaRPr sz="2800" b="0" i="0" u="none" strike="noStrike" cap="none" dirty="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66" name="Google Shape;264;p3"/>
          <p:cNvSpPr/>
          <p:nvPr/>
        </p:nvSpPr>
        <p:spPr>
          <a:xfrm>
            <a:off x="1063359" y="2705039"/>
            <a:ext cx="432731" cy="22485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82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794809B-E397-B074-3C70-71BEEB0E2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red border">
            <a:extLst>
              <a:ext uri="{FF2B5EF4-FFF2-40B4-BE49-F238E27FC236}">
                <a16:creationId xmlns="" xmlns:a16="http://schemas.microsoft.com/office/drawing/2014/main" id="{D3DFB7C2-463B-F45E-88A9-62EA4A17D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-38100"/>
            <a:ext cx="18287980" cy="1028507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F9D8C9F6-DBDD-F7D5-C394-AB7391919FB7}"/>
              </a:ext>
            </a:extLst>
          </p:cNvPr>
          <p:cNvSpPr txBox="1">
            <a:spLocks/>
          </p:cNvSpPr>
          <p:nvPr/>
        </p:nvSpPr>
        <p:spPr>
          <a:xfrm>
            <a:off x="643671" y="286695"/>
            <a:ext cx="10329043" cy="1295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s-EC" sz="6000" b="0" i="1" dirty="0" smtClean="0">
                <a:solidFill>
                  <a:srgbClr val="1D439B"/>
                </a:solidFill>
                <a:latin typeface="Montserrat Medium" pitchFamily="2" charset="77"/>
              </a:rPr>
              <a:t>Monitoreo </a:t>
            </a:r>
            <a:endParaRPr lang="es-EC" sz="6000" b="0" i="1" dirty="0">
              <a:solidFill>
                <a:srgbClr val="1D439B"/>
              </a:solidFill>
              <a:latin typeface="Montserrat Medium" pitchFamily="2" charset="77"/>
            </a:endParaRPr>
          </a:p>
        </p:txBody>
      </p:sp>
      <p:sp>
        <p:nvSpPr>
          <p:cNvPr id="5" name="Google Shape;276;p3"/>
          <p:cNvSpPr/>
          <p:nvPr/>
        </p:nvSpPr>
        <p:spPr>
          <a:xfrm>
            <a:off x="926395" y="1472149"/>
            <a:ext cx="4050185" cy="789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Montserrat" panose="020B0604020202020204" charset="0"/>
              <a:sym typeface="Arial"/>
            </a:endParaRPr>
          </a:p>
        </p:txBody>
      </p:sp>
      <p:sp>
        <p:nvSpPr>
          <p:cNvPr id="6" name="Google Shape;135;p1"/>
          <p:cNvSpPr/>
          <p:nvPr/>
        </p:nvSpPr>
        <p:spPr>
          <a:xfrm>
            <a:off x="1250838" y="1585792"/>
            <a:ext cx="3657600" cy="56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98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latin typeface="Montserrat"/>
                <a:sym typeface="Montserrat"/>
              </a:rPr>
              <a:t>METEOROLOGICO</a:t>
            </a:r>
            <a:endParaRPr sz="2800" b="0" strike="noStrik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7" name="Google Shape;276;p3"/>
          <p:cNvSpPr/>
          <p:nvPr/>
        </p:nvSpPr>
        <p:spPr>
          <a:xfrm>
            <a:off x="7078530" y="1513286"/>
            <a:ext cx="4050185" cy="789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Montserrat" panose="020B0604020202020204" charset="0"/>
              <a:sym typeface="Arial"/>
            </a:endParaRPr>
          </a:p>
        </p:txBody>
      </p:sp>
      <p:sp>
        <p:nvSpPr>
          <p:cNvPr id="8" name="Google Shape;135;p1"/>
          <p:cNvSpPr/>
          <p:nvPr/>
        </p:nvSpPr>
        <p:spPr>
          <a:xfrm>
            <a:off x="7511319" y="1582095"/>
            <a:ext cx="3805989" cy="56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98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latin typeface="Montserrat"/>
                <a:sym typeface="Montserrat"/>
              </a:rPr>
              <a:t>HIDROLOGICO</a:t>
            </a:r>
            <a:endParaRPr sz="2800" b="0" strike="noStrik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9" name="Google Shape;276;p3"/>
          <p:cNvSpPr/>
          <p:nvPr/>
        </p:nvSpPr>
        <p:spPr>
          <a:xfrm>
            <a:off x="13487400" y="1513286"/>
            <a:ext cx="4050185" cy="7893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Montserrat" panose="020B0604020202020204" charset="0"/>
              <a:sym typeface="Arial"/>
            </a:endParaRPr>
          </a:p>
        </p:txBody>
      </p:sp>
      <p:sp>
        <p:nvSpPr>
          <p:cNvPr id="10" name="Google Shape;135;p1"/>
          <p:cNvSpPr/>
          <p:nvPr/>
        </p:nvSpPr>
        <p:spPr>
          <a:xfrm>
            <a:off x="14260985" y="1627865"/>
            <a:ext cx="3276600" cy="56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98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latin typeface="Montserrat"/>
                <a:sym typeface="Montserrat"/>
              </a:rPr>
              <a:t>AGRICOLA</a:t>
            </a:r>
            <a:endParaRPr sz="2800" b="0" strike="noStrike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457159"/>
            <a:ext cx="5282229" cy="381108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1" y="2711402"/>
            <a:ext cx="5188097" cy="365129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246" y="2858737"/>
            <a:ext cx="3886133" cy="294828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7600" y="6181424"/>
            <a:ext cx="3048436" cy="1771775"/>
          </a:xfrm>
          <a:prstGeom prst="rect">
            <a:avLst/>
          </a:prstGeom>
        </p:spPr>
      </p:pic>
      <p:pic>
        <p:nvPicPr>
          <p:cNvPr id="1026" name="Picture 2" descr="C:\Users\Pablo Spennemann\Downloads\mapa-mapas-indice-de-sequia2023-12-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200" y="2682047"/>
            <a:ext cx="3293465" cy="313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09473" y="5166789"/>
            <a:ext cx="2365453" cy="28226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8323" y="6101125"/>
            <a:ext cx="3230384" cy="188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794809B-E397-B074-3C70-71BEEB0E2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red border">
            <a:extLst>
              <a:ext uri="{FF2B5EF4-FFF2-40B4-BE49-F238E27FC236}">
                <a16:creationId xmlns="" xmlns:a16="http://schemas.microsoft.com/office/drawing/2014/main" id="{D3DFB7C2-463B-F45E-88A9-62EA4A17D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-38100"/>
            <a:ext cx="18287980" cy="1028507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F9D8C9F6-DBDD-F7D5-C394-AB7391919FB7}"/>
              </a:ext>
            </a:extLst>
          </p:cNvPr>
          <p:cNvSpPr txBox="1">
            <a:spLocks/>
          </p:cNvSpPr>
          <p:nvPr/>
        </p:nvSpPr>
        <p:spPr>
          <a:xfrm>
            <a:off x="609600" y="205854"/>
            <a:ext cx="10329043" cy="1295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s-EC" sz="6000" b="0" i="1" dirty="0">
                <a:solidFill>
                  <a:srgbClr val="1D439B"/>
                </a:solidFill>
                <a:latin typeface="Montserrat Medium" pitchFamily="2" charset="77"/>
              </a:rPr>
              <a:t>P</a:t>
            </a:r>
            <a:r>
              <a:rPr lang="es-EC" sz="6000" b="0" i="1" dirty="0" smtClean="0">
                <a:solidFill>
                  <a:srgbClr val="1D439B"/>
                </a:solidFill>
                <a:latin typeface="Montserrat Medium" pitchFamily="2" charset="77"/>
              </a:rPr>
              <a:t>ronóstico</a:t>
            </a:r>
            <a:endParaRPr lang="es-EC" sz="6000" b="0" i="1" dirty="0">
              <a:solidFill>
                <a:srgbClr val="1D439B"/>
              </a:solidFill>
              <a:latin typeface="Montserrat Medium" pitchFamily="2" charset="77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" y="1501254"/>
            <a:ext cx="4105418" cy="60002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5200" y="2476500"/>
            <a:ext cx="4616687" cy="326406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2823" y="1333500"/>
            <a:ext cx="4707970" cy="61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794809B-E397-B074-3C70-71BEEB0E2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red border">
            <a:extLst>
              <a:ext uri="{FF2B5EF4-FFF2-40B4-BE49-F238E27FC236}">
                <a16:creationId xmlns="" xmlns:a16="http://schemas.microsoft.com/office/drawing/2014/main" id="{D3DFB7C2-463B-F45E-88A9-62EA4A17D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-38100"/>
            <a:ext cx="18287980" cy="102850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30610"/>
            <a:ext cx="7716999" cy="596954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F9D8C9F6-DBDD-F7D5-C394-AB7391919FB7}"/>
              </a:ext>
            </a:extLst>
          </p:cNvPr>
          <p:cNvSpPr txBox="1">
            <a:spLocks/>
          </p:cNvSpPr>
          <p:nvPr/>
        </p:nvSpPr>
        <p:spPr>
          <a:xfrm>
            <a:off x="609600" y="205854"/>
            <a:ext cx="10329043" cy="1295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s-EC" sz="6000" b="0" i="1" dirty="0" smtClean="0">
                <a:solidFill>
                  <a:srgbClr val="1D439B"/>
                </a:solidFill>
                <a:latin typeface="Montserrat Medium" pitchFamily="2" charset="77"/>
              </a:rPr>
              <a:t>Recursos</a:t>
            </a:r>
            <a:endParaRPr lang="es-EC" sz="6000" b="0" i="1" dirty="0">
              <a:solidFill>
                <a:srgbClr val="1D439B"/>
              </a:solidFill>
              <a:latin typeface="Montserrat Medium" pitchFamily="2" charset="77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440" y="346274"/>
            <a:ext cx="7150896" cy="40352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0800" y="5181705"/>
            <a:ext cx="3245017" cy="24067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0" y="4735401"/>
            <a:ext cx="3199626" cy="289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794809B-E397-B074-3C70-71BEEB0E2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red border">
            <a:extLst>
              <a:ext uri="{FF2B5EF4-FFF2-40B4-BE49-F238E27FC236}">
                <a16:creationId xmlns="" xmlns:a16="http://schemas.microsoft.com/office/drawing/2014/main" id="{D3DFB7C2-463B-F45E-88A9-62EA4A17D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-158022"/>
            <a:ext cx="18287980" cy="1028507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F9D8C9F6-DBDD-F7D5-C394-AB7391919FB7}"/>
              </a:ext>
            </a:extLst>
          </p:cNvPr>
          <p:cNvSpPr txBox="1">
            <a:spLocks/>
          </p:cNvSpPr>
          <p:nvPr/>
        </p:nvSpPr>
        <p:spPr>
          <a:xfrm>
            <a:off x="211580" y="205854"/>
            <a:ext cx="16019020" cy="1295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s-EC" sz="4400" b="0" i="1" dirty="0" smtClean="0">
                <a:solidFill>
                  <a:srgbClr val="1D439B"/>
                </a:solidFill>
                <a:latin typeface="Montserrat Medium" pitchFamily="2" charset="77"/>
              </a:rPr>
              <a:t>Proyectos de demostración: </a:t>
            </a:r>
            <a:r>
              <a:rPr lang="es-EC" sz="4400" b="0" i="1" dirty="0" err="1" smtClean="0">
                <a:solidFill>
                  <a:srgbClr val="1D439B"/>
                </a:solidFill>
                <a:latin typeface="Montserrat Medium" pitchFamily="2" charset="77"/>
              </a:rPr>
              <a:t>codiseño</a:t>
            </a:r>
            <a:r>
              <a:rPr lang="es-EC" sz="4400" b="0" i="1" dirty="0" smtClean="0">
                <a:solidFill>
                  <a:srgbClr val="1D439B"/>
                </a:solidFill>
                <a:latin typeface="Montserrat Medium" pitchFamily="2" charset="77"/>
              </a:rPr>
              <a:t> - coproducción</a:t>
            </a:r>
            <a:endParaRPr lang="es-EC" sz="4400" b="0" i="1" dirty="0">
              <a:solidFill>
                <a:srgbClr val="1D439B"/>
              </a:solidFill>
              <a:latin typeface="Montserrat Medium" pitchFamily="2" charset="77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80" y="1309580"/>
            <a:ext cx="924644" cy="1050810"/>
          </a:xfrm>
          <a:prstGeom prst="rect">
            <a:avLst/>
          </a:prstGeom>
        </p:spPr>
      </p:pic>
      <p:sp>
        <p:nvSpPr>
          <p:cNvPr id="6" name="Google Shape;276;p3"/>
          <p:cNvSpPr/>
          <p:nvPr/>
        </p:nvSpPr>
        <p:spPr>
          <a:xfrm>
            <a:off x="1172367" y="1592841"/>
            <a:ext cx="3597078" cy="5892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Montserrat" panose="020B0604020202020204" charset="0"/>
              <a:sym typeface="Arial"/>
            </a:endParaRPr>
          </a:p>
        </p:txBody>
      </p:sp>
      <p:sp>
        <p:nvSpPr>
          <p:cNvPr id="7" name="Google Shape;135;p1"/>
          <p:cNvSpPr/>
          <p:nvPr/>
        </p:nvSpPr>
        <p:spPr>
          <a:xfrm>
            <a:off x="1508781" y="1613027"/>
            <a:ext cx="4062180" cy="56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98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AGRICULTURA</a:t>
            </a:r>
            <a:endParaRPr sz="2800" b="0" strike="noStrik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58471" y="2401008"/>
            <a:ext cx="501061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MX" sz="2000" dirty="0" smtClean="0">
                <a:latin typeface="Montserrat" panose="020B0604020202020204" charset="0"/>
              </a:rPr>
              <a:t>Seguimiento </a:t>
            </a:r>
            <a:r>
              <a:rPr lang="es-MX" sz="2000" dirty="0">
                <a:latin typeface="Montserrat" panose="020B0604020202020204" charset="0"/>
              </a:rPr>
              <a:t>y predicción del contenido de agua en el </a:t>
            </a:r>
            <a:r>
              <a:rPr lang="es-MX" sz="2000" dirty="0" smtClean="0">
                <a:latin typeface="Montserrat" panose="020B0604020202020204" charset="0"/>
              </a:rPr>
              <a:t>suelo /  </a:t>
            </a:r>
            <a:r>
              <a:rPr lang="es-MX" sz="2000" dirty="0">
                <a:latin typeface="Montserrat" panose="020B0604020202020204" charset="0"/>
              </a:rPr>
              <a:t>consolidación y ampliación de la información climática local. </a:t>
            </a:r>
            <a:r>
              <a:rPr lang="es-MX" sz="2000" dirty="0" smtClean="0">
                <a:latin typeface="Montserrat" panose="020B060402020202020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s-MX" sz="2000" dirty="0" err="1" smtClean="0">
                <a:latin typeface="Montserrat" panose="020B0604020202020204" charset="0"/>
              </a:rPr>
              <a:t>Pcia</a:t>
            </a:r>
            <a:r>
              <a:rPr lang="es-MX" sz="2000" dirty="0" smtClean="0">
                <a:latin typeface="Montserrat" panose="020B0604020202020204" charset="0"/>
              </a:rPr>
              <a:t>. Córdoba en Argentina.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08" y="4504756"/>
            <a:ext cx="3143973" cy="144233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844" y="1305087"/>
            <a:ext cx="1345266" cy="1292088"/>
          </a:xfrm>
          <a:prstGeom prst="rect">
            <a:avLst/>
          </a:prstGeom>
        </p:spPr>
      </p:pic>
      <p:sp>
        <p:nvSpPr>
          <p:cNvPr id="11" name="Google Shape;276;p3"/>
          <p:cNvSpPr/>
          <p:nvPr/>
        </p:nvSpPr>
        <p:spPr>
          <a:xfrm>
            <a:off x="7712202" y="1673964"/>
            <a:ext cx="3597078" cy="5892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129868"/>
              </a:lnSpc>
            </a:pPr>
            <a:r>
              <a:rPr lang="en-US" sz="28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HIDROENERGIA</a:t>
            </a:r>
            <a:endParaRPr lang="en-US" sz="280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12" name="Google Shape;276;p3"/>
          <p:cNvSpPr/>
          <p:nvPr/>
        </p:nvSpPr>
        <p:spPr>
          <a:xfrm>
            <a:off x="14363700" y="1385465"/>
            <a:ext cx="3733800" cy="10639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129868"/>
              </a:lnSpc>
            </a:pPr>
            <a:r>
              <a:rPr lang="en-US" sz="280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TRANSPORTE FLUVIAL</a:t>
            </a:r>
            <a:endParaRPr lang="en-US" sz="2800" dirty="0">
              <a:solidFill>
                <a:schemeClr val="bg1"/>
              </a:solidFill>
              <a:sym typeface="Arial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96800" y="1200225"/>
            <a:ext cx="1792661" cy="137449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7071250" y="2648211"/>
            <a:ext cx="472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err="1">
                <a:latin typeface="Montserrat" panose="020B0604020202020204" charset="0"/>
              </a:rPr>
              <a:t>Indice</a:t>
            </a:r>
            <a:r>
              <a:rPr lang="es-MX" dirty="0">
                <a:latin typeface="Montserrat" panose="020B0604020202020204" charset="0"/>
              </a:rPr>
              <a:t> estandarizado precipitación - caudal (TSI). </a:t>
            </a:r>
            <a:r>
              <a:rPr lang="es-MX" dirty="0" smtClean="0">
                <a:latin typeface="Montserrat" panose="020B0604020202020204" charset="0"/>
              </a:rPr>
              <a:t> </a:t>
            </a:r>
            <a:r>
              <a:rPr lang="es-MX" dirty="0">
                <a:latin typeface="Montserrat" panose="020B0604020202020204" charset="0"/>
              </a:rPr>
              <a:t>M</a:t>
            </a:r>
            <a:r>
              <a:rPr lang="es-MX" dirty="0" smtClean="0">
                <a:latin typeface="Montserrat" panose="020B0604020202020204" charset="0"/>
              </a:rPr>
              <a:t>odelos </a:t>
            </a:r>
            <a:r>
              <a:rPr lang="es-MX" dirty="0">
                <a:latin typeface="Montserrat" panose="020B0604020202020204" charset="0"/>
              </a:rPr>
              <a:t>de predicción </a:t>
            </a:r>
            <a:r>
              <a:rPr lang="es-MX" dirty="0" smtClean="0">
                <a:latin typeface="Montserrat" panose="020B0604020202020204" charset="0"/>
              </a:rPr>
              <a:t>hidrológica</a:t>
            </a:r>
            <a:endParaRPr lang="es-AR" dirty="0">
              <a:latin typeface="Montserrat" panose="020B060402020202020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2346" y="3694403"/>
            <a:ext cx="3901986" cy="250673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883" y="6755261"/>
            <a:ext cx="1188213" cy="78525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2367" y="6768559"/>
            <a:ext cx="977950" cy="742988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14554200" y="2706025"/>
            <a:ext cx="373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latin typeface="Montserrat" panose="020B0604020202020204" charset="0"/>
              </a:rPr>
              <a:t>Predicción nivel de río en </a:t>
            </a:r>
            <a:r>
              <a:rPr lang="es-MX" dirty="0">
                <a:latin typeface="Montserrat" panose="020B0604020202020204" charset="0"/>
              </a:rPr>
              <a:t>los pasos críticos de la </a:t>
            </a:r>
            <a:r>
              <a:rPr lang="es-MX" dirty="0" err="1">
                <a:latin typeface="Montserrat" panose="020B0604020202020204" charset="0"/>
              </a:rPr>
              <a:t>hidrovía</a:t>
            </a:r>
            <a:r>
              <a:rPr lang="es-MX" dirty="0">
                <a:latin typeface="Montserrat" panose="020B0604020202020204" charset="0"/>
              </a:rPr>
              <a:t> Paraná-Paraguay.</a:t>
            </a:r>
            <a:endParaRPr lang="es-AR" dirty="0">
              <a:latin typeface="Montserrat" panose="020B060402020202020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75895" y="4111173"/>
            <a:ext cx="4158203" cy="197117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19519" y="6520638"/>
            <a:ext cx="1305431" cy="130543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21100" y="6521787"/>
            <a:ext cx="1084847" cy="113110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28601" y="6684547"/>
            <a:ext cx="1210465" cy="904707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7532412" y="7776242"/>
            <a:ext cx="3776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/>
              <a:t>https://sissa.crc-sas.org/hidroenergia/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14062" y="6342682"/>
            <a:ext cx="1168865" cy="1168865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857108" y="7722469"/>
            <a:ext cx="3309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/>
              <a:t>https://sissa.crc-sas.org/agricola/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3803128" y="7693503"/>
            <a:ext cx="4271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/>
              <a:t>https://sissa.crc-sas.org/navegacion-fluvial/</a:t>
            </a:r>
          </a:p>
        </p:txBody>
      </p:sp>
    </p:spTree>
    <p:extLst>
      <p:ext uri="{BB962C8B-B14F-4D97-AF65-F5344CB8AC3E}">
        <p14:creationId xmlns:p14="http://schemas.microsoft.com/office/powerpoint/2010/main" val="16937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794809B-E397-B074-3C70-71BEEB0E2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red border">
            <a:extLst>
              <a:ext uri="{FF2B5EF4-FFF2-40B4-BE49-F238E27FC236}">
                <a16:creationId xmlns="" xmlns:a16="http://schemas.microsoft.com/office/drawing/2014/main" id="{D3DFB7C2-463B-F45E-88A9-62EA4A17D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-158022"/>
            <a:ext cx="18287980" cy="102850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341" y="2527571"/>
            <a:ext cx="3563945" cy="24152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758" y="2111943"/>
            <a:ext cx="7499228" cy="26527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6458" y="2380031"/>
            <a:ext cx="3655589" cy="22847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5350250"/>
            <a:ext cx="11326718" cy="247220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F9D8C9F6-DBDD-F7D5-C394-AB7391919FB7}"/>
              </a:ext>
            </a:extLst>
          </p:cNvPr>
          <p:cNvSpPr txBox="1">
            <a:spLocks/>
          </p:cNvSpPr>
          <p:nvPr/>
        </p:nvSpPr>
        <p:spPr>
          <a:xfrm>
            <a:off x="275328" y="556128"/>
            <a:ext cx="16019020" cy="1295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s-EC" sz="4400" b="0" i="1" dirty="0" smtClean="0">
                <a:solidFill>
                  <a:srgbClr val="1D439B"/>
                </a:solidFill>
                <a:latin typeface="Montserrat Medium" pitchFamily="2" charset="77"/>
              </a:rPr>
              <a:t>Resúmenes de Políticas</a:t>
            </a:r>
            <a:endParaRPr lang="es-EC" sz="4400" b="0" i="1" dirty="0">
              <a:solidFill>
                <a:srgbClr val="1D439B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697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794809B-E397-B074-3C70-71BEEB0E2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red border">
            <a:extLst>
              <a:ext uri="{FF2B5EF4-FFF2-40B4-BE49-F238E27FC236}">
                <a16:creationId xmlns="" xmlns:a16="http://schemas.microsoft.com/office/drawing/2014/main" id="{D3DFB7C2-463B-F45E-88A9-62EA4A17D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-36177"/>
            <a:ext cx="18287980" cy="1028507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752600" y="1819674"/>
            <a:ext cx="13335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Barlow Condensed"/>
                <a:ea typeface="Barlow Condensed"/>
                <a:cs typeface="Barlow Condensed"/>
              </a:rPr>
              <a:t>La </a:t>
            </a:r>
            <a:r>
              <a:rPr lang="es-MX" sz="2400" dirty="0">
                <a:latin typeface="Barlow Condensed"/>
                <a:ea typeface="Barlow Condensed"/>
                <a:cs typeface="Barlow Condensed"/>
              </a:rPr>
              <a:t>sequía es un fenómeno complejo, con impactos multisectoriales que </a:t>
            </a:r>
            <a:r>
              <a:rPr lang="es-MX" sz="2400" dirty="0" smtClean="0">
                <a:latin typeface="Barlow Condensed"/>
                <a:ea typeface="Barlow Condensed"/>
                <a:cs typeface="Barlow Condensed"/>
              </a:rPr>
              <a:t>requieren abordaje y </a:t>
            </a:r>
            <a:r>
              <a:rPr lang="es-MX" sz="2400" dirty="0">
                <a:latin typeface="Barlow Condensed"/>
                <a:ea typeface="Barlow Condensed"/>
                <a:cs typeface="Barlow Condensed"/>
              </a:rPr>
              <a:t>respuestas coordinadas.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 smtClean="0">
              <a:latin typeface="Barlow Condensed"/>
              <a:ea typeface="Barlow Condensed"/>
              <a:cs typeface="Barlow Condense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Barlow Condensed"/>
                <a:ea typeface="Barlow Condensed"/>
                <a:cs typeface="Barlow Condensed"/>
              </a:rPr>
              <a:t>SISSA provee diferentes herramientas e información para apoyar a los países miembros en la  gestión de la sequías. </a:t>
            </a:r>
            <a:endParaRPr lang="es-MX" sz="2400" dirty="0" smtClean="0">
              <a:latin typeface="Barlow Condensed"/>
              <a:ea typeface="Barlow Condensed"/>
              <a:cs typeface="Barlow Condense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>
              <a:latin typeface="Barlow Condensed"/>
              <a:ea typeface="Barlow Condensed"/>
              <a:cs typeface="Barlow Condense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Barlow Condensed"/>
                <a:ea typeface="Barlow Condensed"/>
                <a:cs typeface="Barlow Condensed"/>
              </a:rPr>
              <a:t>SISSA </a:t>
            </a:r>
            <a:r>
              <a:rPr lang="es-MX" sz="2400" dirty="0">
                <a:latin typeface="Barlow Condensed"/>
                <a:ea typeface="Barlow Condensed"/>
                <a:cs typeface="Barlow Condensed"/>
              </a:rPr>
              <a:t>promueve una gestión del riesgo basada en información </a:t>
            </a:r>
            <a:r>
              <a:rPr lang="es-MX" sz="2400" dirty="0" smtClean="0">
                <a:latin typeface="Barlow Condensed"/>
                <a:ea typeface="Barlow Condensed"/>
                <a:cs typeface="Barlow Condensed"/>
              </a:rPr>
              <a:t>científica, útil</a:t>
            </a:r>
            <a:r>
              <a:rPr lang="es-MX" sz="2400" dirty="0">
                <a:latin typeface="Barlow Condensed"/>
                <a:ea typeface="Barlow Condensed"/>
                <a:cs typeface="Barlow Condensed"/>
              </a:rPr>
              <a:t>, accesible y </a:t>
            </a:r>
            <a:r>
              <a:rPr lang="es-MX" sz="2400" dirty="0" smtClean="0">
                <a:latin typeface="Barlow Condensed"/>
                <a:ea typeface="Barlow Condensed"/>
                <a:cs typeface="Barlow Condensed"/>
              </a:rPr>
              <a:t>coproducida con </a:t>
            </a:r>
            <a:r>
              <a:rPr lang="es-MX" sz="2400" dirty="0">
                <a:latin typeface="Barlow Condensed"/>
                <a:ea typeface="Barlow Condensed"/>
                <a:cs typeface="Barlow Condensed"/>
              </a:rPr>
              <a:t>actores locales y regionales</a:t>
            </a:r>
            <a:r>
              <a:rPr lang="es-MX" sz="2400" dirty="0" smtClean="0">
                <a:latin typeface="Barlow Condensed"/>
                <a:ea typeface="Barlow Condensed"/>
                <a:cs typeface="Barlow Condensed"/>
              </a:rPr>
              <a:t>.</a:t>
            </a:r>
          </a:p>
          <a:p>
            <a:endParaRPr lang="es-MX" sz="2400" dirty="0" smtClean="0">
              <a:latin typeface="Barlow Condensed"/>
              <a:ea typeface="Barlow Condensed"/>
              <a:cs typeface="Barlow Condense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Barlow Condensed"/>
                <a:ea typeface="Barlow Condensed"/>
                <a:cs typeface="Barlow Condensed"/>
              </a:rPr>
              <a:t>La coproducción y el </a:t>
            </a:r>
            <a:r>
              <a:rPr lang="es-MX" sz="2400" dirty="0" err="1">
                <a:latin typeface="Barlow Condensed"/>
                <a:ea typeface="Barlow Condensed"/>
                <a:cs typeface="Barlow Condensed"/>
              </a:rPr>
              <a:t>codiseño</a:t>
            </a:r>
            <a:r>
              <a:rPr lang="es-MX" sz="2400" dirty="0">
                <a:latin typeface="Barlow Condensed"/>
                <a:ea typeface="Barlow Condensed"/>
                <a:cs typeface="Barlow Condensed"/>
              </a:rPr>
              <a:t> fortalecen </a:t>
            </a:r>
            <a:r>
              <a:rPr lang="es-MX" sz="2400" dirty="0" smtClean="0">
                <a:latin typeface="Barlow Condensed"/>
                <a:ea typeface="Barlow Condensed"/>
                <a:cs typeface="Barlow Condensed"/>
              </a:rPr>
              <a:t>las capacidades </a:t>
            </a:r>
            <a:r>
              <a:rPr lang="es-MX" sz="2400" dirty="0">
                <a:latin typeface="Barlow Condensed"/>
                <a:ea typeface="Barlow Condensed"/>
                <a:cs typeface="Barlow Condensed"/>
              </a:rPr>
              <a:t>institucionales y fomentan la confianza entre sectores, clave para la gobernanza del riesgo.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 smtClean="0">
              <a:latin typeface="Barlow Condensed"/>
              <a:ea typeface="Barlow Condensed"/>
              <a:cs typeface="Barlow Condense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 smtClean="0">
              <a:latin typeface="Barlow Condensed"/>
              <a:ea typeface="Barlow Condensed"/>
              <a:cs typeface="Barlow Condensed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F9D8C9F6-DBDD-F7D5-C394-AB7391919FB7}"/>
              </a:ext>
            </a:extLst>
          </p:cNvPr>
          <p:cNvSpPr txBox="1">
            <a:spLocks/>
          </p:cNvSpPr>
          <p:nvPr/>
        </p:nvSpPr>
        <p:spPr>
          <a:xfrm>
            <a:off x="275328" y="556128"/>
            <a:ext cx="16019020" cy="1295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/>
            <a:endParaRPr lang="es-EC" sz="4400" b="0" i="1" dirty="0">
              <a:solidFill>
                <a:srgbClr val="1D439B"/>
              </a:solidFill>
              <a:latin typeface="Montserrat Medium" pitchFamily="2" charset="77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F9D8C9F6-DBDD-F7D5-C394-AB7391919FB7}"/>
              </a:ext>
            </a:extLst>
          </p:cNvPr>
          <p:cNvSpPr txBox="1">
            <a:spLocks/>
          </p:cNvSpPr>
          <p:nvPr/>
        </p:nvSpPr>
        <p:spPr>
          <a:xfrm>
            <a:off x="410590" y="77259"/>
            <a:ext cx="16019020" cy="1295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s-EC" sz="4400" b="0" i="1" dirty="0" smtClean="0">
                <a:solidFill>
                  <a:srgbClr val="1D439B"/>
                </a:solidFill>
                <a:latin typeface="Montserrat Medium" pitchFamily="2" charset="77"/>
              </a:rPr>
              <a:t>Conclusiones</a:t>
            </a:r>
            <a:endParaRPr lang="es-EC" sz="4400" b="0" i="1" dirty="0">
              <a:solidFill>
                <a:srgbClr val="1D439B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721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256</Words>
  <Application>Microsoft Office PowerPoint</Application>
  <PresentationFormat>Personalizado</PresentationFormat>
  <Paragraphs>52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21" baseType="lpstr">
      <vt:lpstr>Calibri</vt:lpstr>
      <vt:lpstr>Barlow Condensed</vt:lpstr>
      <vt:lpstr>Montserrat Medium</vt:lpstr>
      <vt:lpstr>Aptos Display</vt:lpstr>
      <vt:lpstr>Aptos</vt:lpstr>
      <vt:lpstr>Barlow Condensed Light</vt:lpstr>
      <vt:lpstr>Arial</vt:lpstr>
      <vt:lpstr>Barlow Condensed SemiBold</vt:lpstr>
      <vt:lpstr>Montserrat</vt:lpstr>
      <vt:lpstr>Office Theme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 PPT</dc:title>
  <dc:creator>Maria de los Milagros Skansi</dc:creator>
  <cp:lastModifiedBy>Maria de los Milagros Skansi</cp:lastModifiedBy>
  <cp:revision>13</cp:revision>
  <dcterms:created xsi:type="dcterms:W3CDTF">2006-08-16T00:00:00Z</dcterms:created>
  <dcterms:modified xsi:type="dcterms:W3CDTF">2025-05-28T10:11:22Z</dcterms:modified>
  <dc:identifier>DAGnZo_CL8I</dc:identifier>
</cp:coreProperties>
</file>