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82" r:id="rId2"/>
    <p:sldId id="262" r:id="rId3"/>
    <p:sldId id="264" r:id="rId4"/>
    <p:sldId id="265" r:id="rId5"/>
    <p:sldId id="273" r:id="rId6"/>
    <p:sldId id="276" r:id="rId7"/>
    <p:sldId id="274" r:id="rId8"/>
  </p:sldIdLst>
  <p:sldSz cx="12192000" cy="6858000"/>
  <p:notesSz cx="6797675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7D295-7E73-405D-9062-86C7D31971DF}" type="datetimeFigureOut">
              <a:rPr lang="es-AR" smtClean="0"/>
              <a:t>28/5/2025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9446-72C7-4FBA-84C8-F5F2979B83A7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63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0DA49-CD1A-4205-89F4-809F1D7F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900B5A-EE89-46A2-AD5C-FC78E93E7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8E466B-FF9D-4B7E-86B4-F6854591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712DC-9BF7-47E5-B541-75BF75E3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217A1-616A-46CB-AFFC-71C75FA8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93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27E76-798A-4EFF-9931-B535FD8E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5FCE3-C9E5-46E4-B843-EE644BB2B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D5F0C-3C3A-4C6A-8F77-65A1E1DF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C9AED-A771-4FA6-8930-D12171E6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4C8FBA-D740-400E-8719-F11ACE4C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122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E602E9-5A9B-425C-9FAF-90572ACF7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DD420B-E6E5-4A7E-92EB-D6A3C502C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4F49E8-7E0A-40DB-AEE2-08FA102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C946F5-F22D-4A05-9491-D7EB0607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3F049-4C09-46CE-8B0D-3F963BAF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0107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FE12A-6ECA-4AD6-9353-A44DAE24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C7E09-4098-47D6-B031-85078CE27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6146C-E9B1-49AA-9817-CCB545C0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15A2FB-16B8-464A-88FE-41770B6D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DAAB8-6CA9-47A9-846F-76432238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743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1DE0-791E-4E30-A568-B329F2873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E5D9D-319B-47E1-8191-10E02379A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D947F7-F9E7-4764-AD99-E94E5A725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E3E4BE-6E66-4285-B6EC-54A43B94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AAAD2-A7B7-40B5-B762-7CD6505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420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E195D-9B61-49F6-A1B1-82EAE41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9A24C-6357-4658-9301-4D664F2C4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F820A6-A223-4CC0-94DA-943B9AF67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A61A99-B1EC-42DF-9D89-0624485D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503FB9-AFEA-4767-8B34-9068E337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107EEF-C72D-47B5-80EF-0BDCCD21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204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0660D-43AD-4943-8818-FBC2547B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187D0-6002-45D2-9581-42BDE56D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F9175-A2E0-438A-AD8D-6FB6CD56A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C996C6-2B15-4FAF-8B67-85132324D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45CB27-11C0-4310-80F5-BB656122A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842638-3700-45AD-9236-D54EF811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330774-FA75-47C2-9FE7-99CF7000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87AA53-7A92-4FC8-BA5C-64C2E604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982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07675-8407-41B2-8012-BD1B26D2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86F12A-99FE-46C9-94BE-E18EDF61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623537-3617-4F29-B561-A4D7EAE2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765B51-D059-4FA1-BEAD-606D3566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601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EE165F-758E-4A3C-B25B-B75FC6E5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6B1808-2F3B-455F-8693-093D9E3F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CD6222-7AA6-4407-A82E-90F1E82E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659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1E7E5-5F8F-4672-B2A5-1F4923C40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1BF0F-D3F7-4618-8259-342E4776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EC462F-645E-4F7A-B0F9-7FC44B14B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60B64B-0D37-434F-ABEB-85540C52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ECBB70-C2FE-4668-A796-69EE0DEA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8DCE2A-104A-496C-A4FA-09D959F6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6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F1A81-C5B7-4E4F-B16A-EC236A1D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8A141A-772D-4492-BC4B-D2E411753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CBB479-6A25-4538-8548-DADFB7D33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C314EE-1DD0-4789-8632-21732756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0FE35-91E3-4E45-AFEA-143C13C6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5DFA18-458B-4A68-85E6-BC28CC7D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8708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C2EDF9-E134-4747-967E-20A87077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8AB5C-50DF-441A-B0FE-D97006239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2FACA-B44F-4BE6-88FC-954EDC39F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DBBCA-EDBC-4047-9DDD-34739F8393D6}" type="datetimeFigureOut">
              <a:rPr lang="es-AR" smtClean="0"/>
              <a:t>28/5/2025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E4A27-5C38-49FF-8946-AA219A7B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7810FE-741D-4F4C-8700-55D60897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248F-378F-4471-B72C-2953AEC2E46F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717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:a16="http://schemas.microsoft.com/office/drawing/2014/main" id="{3BD05BD2-FBB7-03F0-9C2D-6C0132374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333" y="1282"/>
            <a:ext cx="12191987" cy="68567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E8F54F-D6DE-2D16-AFE2-1E8545ED3F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9" b="28126"/>
          <a:stretch/>
        </p:blipFill>
        <p:spPr>
          <a:xfrm>
            <a:off x="218210" y="257471"/>
            <a:ext cx="11869060" cy="52273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9E708E-6B77-740A-BF45-CF8B1610E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32" y="398084"/>
            <a:ext cx="7254863" cy="24730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55BC5F-E97E-85B8-A871-AACF23750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10" y="166769"/>
            <a:ext cx="3586851" cy="8304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DD5C4C-4FA5-CCBC-0C8D-6D5CA0130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378" y="5191400"/>
            <a:ext cx="1066892" cy="3840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8D414D-632E-A075-2D38-88AF0A24E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47" y="5118987"/>
            <a:ext cx="147536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 b="33814"/>
          <a:stretch/>
        </p:blipFill>
        <p:spPr>
          <a:xfrm>
            <a:off x="188659" y="140044"/>
            <a:ext cx="11725694" cy="648317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6895070" y="140044"/>
            <a:ext cx="5023483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u="sng" dirty="0">
                <a:latin typeface="Constantia" panose="02030602050306030303" pitchFamily="18" charset="0"/>
              </a:rPr>
              <a:t>NEGOCIACIONES: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270" t="6562" r="13655" b="11423"/>
          <a:stretch/>
        </p:blipFill>
        <p:spPr>
          <a:xfrm>
            <a:off x="4580236" y="1182940"/>
            <a:ext cx="1631093" cy="10297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6599" t="7202" r="18460" b="11819"/>
          <a:stretch/>
        </p:blipFill>
        <p:spPr>
          <a:xfrm>
            <a:off x="4578092" y="3037278"/>
            <a:ext cx="1631093" cy="1022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7681" t="6812" r="8677" b="11506"/>
          <a:stretch/>
        </p:blipFill>
        <p:spPr>
          <a:xfrm>
            <a:off x="4578092" y="4884641"/>
            <a:ext cx="1631093" cy="10227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81746" y="2018270"/>
            <a:ext cx="319628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0"/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Niveles mínimos requeridos para las tomas de agua de poblaciones ribereñas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1745" y="4251396"/>
            <a:ext cx="3196281" cy="15286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0"/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Volúmenes de agua a ser dispuestos</a:t>
            </a:r>
          </a:p>
          <a:p>
            <a:pPr algn="just">
              <a:spcAft>
                <a:spcPts val="200"/>
              </a:spcAft>
            </a:pPr>
            <a:endParaRPr lang="es-AR" dirty="0">
              <a:latin typeface="Constantia" panose="02030602050306030303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Niveles mínimos requeridos para una navegación segura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3676956" y="2192504"/>
            <a:ext cx="901136" cy="3702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3677490" y="2590394"/>
            <a:ext cx="900602" cy="4551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750906" y="4060034"/>
            <a:ext cx="827186" cy="955674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3750906" y="5025748"/>
            <a:ext cx="827186" cy="81456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8062723" y="2941600"/>
            <a:ext cx="3196281" cy="21339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0"/>
          </a:effectLst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Volúmenes de agua a ser dispuestos</a:t>
            </a:r>
          </a:p>
          <a:p>
            <a:pPr algn="just">
              <a:spcAft>
                <a:spcPts val="200"/>
              </a:spcAft>
            </a:pPr>
            <a:endParaRPr lang="es-AR" dirty="0">
              <a:latin typeface="Constantia" panose="02030602050306030303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Niveles mínimos requeridos para una navegación segura</a:t>
            </a:r>
          </a:p>
          <a:p>
            <a:pPr algn="just">
              <a:spcAft>
                <a:spcPts val="200"/>
              </a:spcAft>
            </a:pPr>
            <a:endParaRPr lang="es-AR" dirty="0">
              <a:latin typeface="Constantia" panose="02030602050306030303" pitchFamily="18" charset="0"/>
            </a:endParaRPr>
          </a:p>
          <a:p>
            <a:pPr algn="just">
              <a:spcAft>
                <a:spcPts val="200"/>
              </a:spcAft>
            </a:pPr>
            <a:r>
              <a:rPr lang="es-AR" dirty="0">
                <a:latin typeface="Constantia" panose="02030602050306030303" pitchFamily="18" charset="0"/>
              </a:rPr>
              <a:t>Generación energética</a:t>
            </a:r>
          </a:p>
        </p:txBody>
      </p:sp>
      <p:cxnSp>
        <p:nvCxnSpPr>
          <p:cNvPr id="33" name="Conector recto de flecha 32"/>
          <p:cNvCxnSpPr>
            <a:endCxn id="32" idx="1"/>
          </p:cNvCxnSpPr>
          <p:nvPr/>
        </p:nvCxnSpPr>
        <p:spPr>
          <a:xfrm>
            <a:off x="6209185" y="2212671"/>
            <a:ext cx="1853538" cy="17958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6207041" y="4008559"/>
            <a:ext cx="1852787" cy="189883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1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3" b="33814"/>
          <a:stretch/>
        </p:blipFill>
        <p:spPr>
          <a:xfrm>
            <a:off x="179606" y="121938"/>
            <a:ext cx="11725694" cy="648317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6895070" y="140044"/>
            <a:ext cx="5023483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u="sng" dirty="0">
                <a:latin typeface="Constantia" panose="02030602050306030303" pitchFamily="18" charset="0"/>
              </a:rPr>
              <a:t>NEGOCIACIONES: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518092" y="1031084"/>
            <a:ext cx="11191826" cy="5420498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900" dirty="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900" dirty="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900" dirty="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900" dirty="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900" dirty="0">
                <a:latin typeface="Constantia" panose="02030602050306030303" pitchFamily="18" charset="0"/>
              </a:rPr>
              <a:t>Año 2018:</a:t>
            </a:r>
          </a:p>
          <a:p>
            <a:pPr algn="just">
              <a:spcAft>
                <a:spcPts val="200"/>
              </a:spcAft>
            </a:pPr>
            <a:r>
              <a:rPr lang="es-AR" sz="2900" dirty="0">
                <a:latin typeface="Constantia" panose="02030602050306030303" pitchFamily="18" charset="0"/>
              </a:rPr>
              <a:t>	</a:t>
            </a:r>
            <a:r>
              <a:rPr lang="es-AR" sz="2900" dirty="0">
                <a:solidFill>
                  <a:srgbClr val="FF0000"/>
                </a:solidFill>
                <a:latin typeface="Constantia" panose="02030602050306030303" pitchFamily="18" charset="0"/>
              </a:rPr>
              <a:t>1 ventana</a:t>
            </a:r>
          </a:p>
          <a:p>
            <a:pPr algn="just">
              <a:spcAft>
                <a:spcPts val="200"/>
              </a:spcAft>
            </a:pPr>
            <a:endParaRPr lang="es-AR" sz="2900" dirty="0">
              <a:latin typeface="Constantia" panose="02030602050306030303" pitchFamily="18" charset="0"/>
            </a:endParaRPr>
          </a:p>
          <a:p>
            <a:pPr marL="457200" indent="-4572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900" dirty="0">
                <a:latin typeface="Constantia" panose="02030602050306030303" pitchFamily="18" charset="0"/>
              </a:rPr>
              <a:t>Año 2020:</a:t>
            </a:r>
          </a:p>
          <a:p>
            <a:pPr algn="just">
              <a:spcAft>
                <a:spcPts val="200"/>
              </a:spcAft>
            </a:pPr>
            <a:r>
              <a:rPr lang="es-AR" sz="2900" dirty="0">
                <a:latin typeface="Constantia" panose="02030602050306030303" pitchFamily="18" charset="0"/>
              </a:rPr>
              <a:t>	</a:t>
            </a:r>
            <a:r>
              <a:rPr lang="es-AR" sz="2900" dirty="0">
                <a:solidFill>
                  <a:srgbClr val="FF0000"/>
                </a:solidFill>
                <a:latin typeface="Constantia" panose="02030602050306030303" pitchFamily="18" charset="0"/>
              </a:rPr>
              <a:t>2 ventanas</a:t>
            </a:r>
          </a:p>
          <a:p>
            <a:pPr algn="just">
              <a:spcAft>
                <a:spcPts val="200"/>
              </a:spcAft>
            </a:pPr>
            <a:r>
              <a:rPr lang="es-AR" sz="2900" dirty="0">
                <a:latin typeface="Constantia" panose="02030602050306030303" pitchFamily="18" charset="0"/>
              </a:rPr>
              <a:t>		</a:t>
            </a:r>
            <a:r>
              <a:rPr lang="es-AR" sz="2900" b="1" dirty="0">
                <a:latin typeface="Constantia" panose="02030602050306030303" pitchFamily="18" charset="0"/>
              </a:rPr>
              <a:t>mayo: 5 convoyes</a:t>
            </a:r>
          </a:p>
          <a:p>
            <a:pPr algn="just">
              <a:spcAft>
                <a:spcPts val="200"/>
              </a:spcAft>
            </a:pPr>
            <a:r>
              <a:rPr lang="es-AR" sz="2900" b="1" dirty="0">
                <a:latin typeface="Constantia" panose="02030602050306030303" pitchFamily="18" charset="0"/>
              </a:rPr>
              <a:t>		agosto: 8 convoyes</a:t>
            </a:r>
          </a:p>
          <a:p>
            <a:pPr algn="just">
              <a:spcAft>
                <a:spcPts val="200"/>
              </a:spcAft>
            </a:pPr>
            <a:endParaRPr lang="es-AR" sz="2900" dirty="0">
              <a:latin typeface="Constantia" panose="02030602050306030303" pitchFamily="18" charset="0"/>
            </a:endParaRPr>
          </a:p>
          <a:p>
            <a:pPr marL="457200" indent="-4572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900" dirty="0">
                <a:latin typeface="Constantia" panose="02030602050306030303" pitchFamily="18" charset="0"/>
              </a:rPr>
              <a:t>Año 2021:</a:t>
            </a:r>
          </a:p>
          <a:p>
            <a:pPr algn="just">
              <a:spcAft>
                <a:spcPts val="200"/>
              </a:spcAft>
            </a:pPr>
            <a:r>
              <a:rPr lang="es-AR" sz="2900" dirty="0">
                <a:latin typeface="Constantia" panose="02030602050306030303" pitchFamily="18" charset="0"/>
              </a:rPr>
              <a:t>	</a:t>
            </a:r>
            <a:r>
              <a:rPr lang="es-AR" sz="2900" dirty="0">
                <a:solidFill>
                  <a:srgbClr val="FF0000"/>
                </a:solidFill>
                <a:latin typeface="Constantia" panose="02030602050306030303" pitchFamily="18" charset="0"/>
              </a:rPr>
              <a:t>1 ventana</a:t>
            </a:r>
          </a:p>
          <a:p>
            <a:pPr algn="just">
              <a:spcAft>
                <a:spcPts val="200"/>
              </a:spcAft>
            </a:pPr>
            <a:r>
              <a:rPr lang="es-AR" sz="2900" dirty="0">
                <a:latin typeface="Constantia" panose="02030602050306030303" pitchFamily="18" charset="0"/>
              </a:rPr>
              <a:t>		</a:t>
            </a:r>
            <a:r>
              <a:rPr lang="es-AR" sz="2900" b="1" dirty="0">
                <a:latin typeface="Constantia" panose="02030602050306030303" pitchFamily="18" charset="0"/>
              </a:rPr>
              <a:t>mayo: 5 convoyes	</a:t>
            </a:r>
          </a:p>
          <a:p>
            <a:pPr algn="just"/>
            <a:endParaRPr lang="es-AR" sz="29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6" y="148282"/>
            <a:ext cx="11725694" cy="648317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6895070" y="140044"/>
            <a:ext cx="5023483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400" u="sng" dirty="0">
                <a:latin typeface="Constantia" panose="02030602050306030303" pitchFamily="18" charset="0"/>
              </a:rPr>
              <a:t>OPERACIÓN: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0406" t="15856" r="15946" b="21922"/>
          <a:stretch/>
        </p:blipFill>
        <p:spPr>
          <a:xfrm>
            <a:off x="807307" y="1240696"/>
            <a:ext cx="10247871" cy="53001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814339" y="871913"/>
            <a:ext cx="4054084" cy="360544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600" dirty="0">
                <a:solidFill>
                  <a:srgbClr val="FF0000"/>
                </a:solidFill>
                <a:latin typeface="Constantia" panose="02030602050306030303" pitchFamily="18" charset="0"/>
              </a:rPr>
              <a:t>Ejemplo: Ventana de navegación mayo 2021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706611" y="6324542"/>
            <a:ext cx="2636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Fuente: Ing. Chamorro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28778" y="4733476"/>
            <a:ext cx="1277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WhatsApp</a:t>
            </a:r>
          </a:p>
        </p:txBody>
      </p:sp>
    </p:spTree>
    <p:extLst>
      <p:ext uri="{BB962C8B-B14F-4D97-AF65-F5344CB8AC3E}">
        <p14:creationId xmlns:p14="http://schemas.microsoft.com/office/powerpoint/2010/main" val="241858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6" y="133160"/>
            <a:ext cx="11725694" cy="646534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3764692" y="140044"/>
            <a:ext cx="8153861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u="sng">
                <a:latin typeface="Constantia" panose="02030602050306030303" pitchFamily="18" charset="0"/>
              </a:rPr>
              <a:t>RESULTADOS/CONCLUSIONES:</a:t>
            </a:r>
            <a:endParaRPr lang="es-AR" sz="4000" u="sng" dirty="0">
              <a:latin typeface="Constantia" panose="02030602050306030303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518092" y="1031083"/>
            <a:ext cx="11075228" cy="5170933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80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80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80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800">
                <a:latin typeface="Constantia" panose="02030602050306030303" pitchFamily="18" charset="0"/>
              </a:rPr>
              <a:t>Acuerdo entre países </a:t>
            </a: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80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800">
                <a:latin typeface="Constantia" panose="02030602050306030303" pitchFamily="18" charset="0"/>
              </a:rPr>
              <a:t>Uso integral del recurso: 	</a:t>
            </a:r>
          </a:p>
          <a:p>
            <a:pPr algn="just">
              <a:spcAft>
                <a:spcPts val="200"/>
              </a:spcAft>
            </a:pPr>
            <a:r>
              <a:rPr lang="es-AR" sz="2800">
                <a:latin typeface="Constantia" panose="02030602050306030303" pitchFamily="18" charset="0"/>
              </a:rPr>
              <a:t>	</a:t>
            </a:r>
            <a:r>
              <a:rPr lang="es-AR" sz="2800" b="1" i="1">
                <a:latin typeface="Constantia" panose="02030602050306030303" pitchFamily="18" charset="0"/>
              </a:rPr>
              <a:t>Producción energética</a:t>
            </a:r>
          </a:p>
          <a:p>
            <a:pPr algn="just">
              <a:spcAft>
                <a:spcPts val="200"/>
              </a:spcAft>
            </a:pPr>
            <a:r>
              <a:rPr lang="es-AR" sz="2800" b="1" i="1">
                <a:latin typeface="Constantia" panose="02030602050306030303" pitchFamily="18" charset="0"/>
              </a:rPr>
              <a:t> 	Condiciones de navegabilidad aguas abajo de la Central Hidroeléctrica Yacyretá</a:t>
            </a:r>
          </a:p>
          <a:p>
            <a:pPr algn="just">
              <a:spcAft>
                <a:spcPts val="200"/>
              </a:spcAft>
            </a:pPr>
            <a:endParaRPr lang="es-AR" sz="2800" b="1" i="1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800">
                <a:latin typeface="Constantia" panose="02030602050306030303" pitchFamily="18" charset="0"/>
              </a:rPr>
              <a:t>Operación acorde a lo establecido en el Manual de Operación del Embalse (MOE), para las condiciones extremas de lo sucedido</a:t>
            </a:r>
          </a:p>
          <a:p>
            <a:pPr algn="just">
              <a:spcAft>
                <a:spcPts val="200"/>
              </a:spcAft>
            </a:pPr>
            <a:endParaRPr lang="es-AR" sz="2800">
              <a:latin typeface="Constantia" panose="02030602050306030303" pitchFamily="18" charset="0"/>
            </a:endParaRPr>
          </a:p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AR" sz="2800">
                <a:latin typeface="Constantia" panose="02030602050306030303" pitchFamily="18" charset="0"/>
              </a:rPr>
              <a:t>Coordinación logística de carga y circulación de convoyes (LINE UP)</a:t>
            </a:r>
          </a:p>
          <a:p>
            <a:pPr algn="just"/>
            <a:endParaRPr lang="es-AR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1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" y="133160"/>
            <a:ext cx="11725694" cy="646534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3764692" y="140044"/>
            <a:ext cx="8153861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u="sng" dirty="0">
                <a:latin typeface="Constantia" panose="02030602050306030303" pitchFamily="18" charset="0"/>
              </a:rPr>
              <a:t>LECCIONES APRENDIDAS: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518092" y="1031083"/>
            <a:ext cx="11075228" cy="5170933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Constantia" panose="02030602050306030303" pitchFamily="18" charset="0"/>
              </a:rPr>
              <a:t>Coordinación (tiempo)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Constantia" panose="02030602050306030303" pitchFamily="18" charset="0"/>
              </a:rPr>
              <a:t>Aspectos técnicos que podrían incidir en la operación (previsiones hidrológicas/climatológicas- reuniones con SMN-DMH)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Constantia" panose="02030602050306030303" pitchFamily="18" charset="0"/>
              </a:rPr>
              <a:t>Coordinación entre sectores del Departamento Técnico (DT)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Constantia" panose="02030602050306030303" pitchFamily="18" charset="0"/>
              </a:rPr>
              <a:t>Mejoramiento en la infraestructura fuera del entorno EBY (dragado aguas abajo de la CHY/ zona </a:t>
            </a:r>
            <a:r>
              <a:rPr lang="es-AR" sz="2800">
                <a:latin typeface="Constantia" panose="02030602050306030303" pitchFamily="18" charset="0"/>
              </a:rPr>
              <a:t>de espera)</a:t>
            </a: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AR" sz="2800" dirty="0">
              <a:latin typeface="Constantia" panose="0203060205030603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800" dirty="0">
                <a:latin typeface="Constantia" panose="02030602050306030303" pitchFamily="18" charset="0"/>
              </a:rPr>
              <a:t>Uso de plataformas (online)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AR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2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" y="133160"/>
            <a:ext cx="11725694" cy="6465348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AA0979C-B575-46EA-ABAB-3A14C8EB33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5" y="224544"/>
            <a:ext cx="1478915" cy="3657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D1CD5E4-9294-4FB9-9335-55E868BF03D0}"/>
              </a:ext>
            </a:extLst>
          </p:cNvPr>
          <p:cNvSpPr txBox="1">
            <a:spLocks/>
          </p:cNvSpPr>
          <p:nvPr/>
        </p:nvSpPr>
        <p:spPr>
          <a:xfrm>
            <a:off x="2258861" y="2883245"/>
            <a:ext cx="8153861" cy="740107"/>
          </a:xfrm>
          <a:prstGeom prst="rect">
            <a:avLst/>
          </a:prstGeom>
          <a:solidFill>
            <a:schemeClr val="bg1">
              <a:lumMod val="8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u="sng" dirty="0">
                <a:latin typeface="Constantia" panose="02030602050306030303" pitchFamily="18" charset="0"/>
              </a:rPr>
              <a:t>MUCHAS GRACIAS!!!</a:t>
            </a:r>
          </a:p>
        </p:txBody>
      </p:sp>
    </p:spTree>
    <p:extLst>
      <p:ext uri="{BB962C8B-B14F-4D97-AF65-F5344CB8AC3E}">
        <p14:creationId xmlns:p14="http://schemas.microsoft.com/office/powerpoint/2010/main" val="3986796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219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Cristanchi, María Alejandra</dc:creator>
  <cp:lastModifiedBy>Barbara Tapia Cortes</cp:lastModifiedBy>
  <cp:revision>101</cp:revision>
  <cp:lastPrinted>2023-06-22T10:51:59Z</cp:lastPrinted>
  <dcterms:created xsi:type="dcterms:W3CDTF">2023-06-01T15:23:00Z</dcterms:created>
  <dcterms:modified xsi:type="dcterms:W3CDTF">2025-05-28T16:13:08Z</dcterms:modified>
</cp:coreProperties>
</file>