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58" r:id="rId4"/>
    <p:sldId id="259" r:id="rId5"/>
    <p:sldId id="261" r:id="rId6"/>
    <p:sldId id="262" r:id="rId7"/>
    <p:sldId id="274" r:id="rId8"/>
    <p:sldId id="268" r:id="rId9"/>
    <p:sldId id="269" r:id="rId10"/>
    <p:sldId id="267" r:id="rId11"/>
    <p:sldId id="270" r:id="rId12"/>
    <p:sldId id="275" r:id="rId13"/>
    <p:sldId id="277" r:id="rId14"/>
  </p:sldIdLst>
  <p:sldSz cx="18288000" cy="10287000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Medium" panose="00000600000000000000" pitchFamily="2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64" autoAdjust="0"/>
    <p:restoredTop sz="94593" autoAdjust="0"/>
  </p:normalViewPr>
  <p:slideViewPr>
    <p:cSldViewPr>
      <p:cViewPr varScale="1">
        <p:scale>
          <a:sx n="38" d="100"/>
          <a:sy n="38" d="100"/>
        </p:scale>
        <p:origin x="48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5262A-2554-3E41-9119-588D7803EC9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DD724-CECE-8043-9722-AFFE06F27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9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5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ECMWF Reanalysis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1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099A-1456-60EE-DEAE-DA1CE93F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C4E447-8211-58A1-D001-3180D4266A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F7D3E-00E1-85E1-BAC7-147BD752D1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41E82-EA83-A18A-7D8F-95639DC3D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712A4-9CF6-012A-1A73-464BFA481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319347-AB59-FB20-B2FD-A2720A6EB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09160A-8BB4-1184-73D1-7ECB25DD8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ECMWF Reanalysis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94CEB-F27C-1834-EC3B-342088880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28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EB64B-700D-79BB-2807-47322B067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360111-57D6-10FA-6FF5-A3E593C9F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77BAF9-EAEA-389B-14E6-C7EB4D9CC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ECMWF Reanalysis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4041-D857-3E20-BC4E-42E7CDA2E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F0EA3-D5EB-EE60-7168-5BB42DD5A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DD50C-FB8C-D348-22CB-BEB0A26C3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CA19E8-194D-7913-BDBD-41C8A5A2D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ECMWF Reanalysis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6823E-D3BE-00F6-8BD8-29B2C284D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6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17FD-47D0-A8E8-EDEB-7DCD30DC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ED7FB5-A779-E4DD-A884-FA505B728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16B1EE-4F09-94D9-D084-EA4720A52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ECMWF Reanalysis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5ABF2-2117-3DB5-5316-A9BCD11EF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DD724-CECE-8043-9722-AFFE06F27B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CAFF4D-7DD3-49EF-6B00-2DC949BE7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53B44F-BA2C-4347-7465-FA14C705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91A0AE-0F79-22D6-F361-59381B60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D49DA2-C8B7-F025-01D0-657CCCD4E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DA4B67-0ECB-1276-E57B-93A6C97C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1935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95C05-4D1E-CAB0-FE56-5FB05C0E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DAA0A1-4863-4ABC-EBF8-DCEEA8A92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D919C3-7509-97A9-B7AC-A59380EA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0D6AA-1786-4878-2ECA-3F8329081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7C667F-6AFF-AD97-2259-6C88E004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8872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48097-202A-399B-9B83-93DEB726F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7F218F0-20FB-E205-90DB-6803D5ED5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2C57AF-FFBA-8E2B-B26B-1FE9255A1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89A6A7-555D-02EE-6E5C-A760F94B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F136B-F629-9EC0-DEB5-9D2CA220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939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B7A1-A752-AD0A-468C-0521405D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BF3F65-FBAC-0132-78B2-108DE7520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25733A-654D-E134-21D3-EBE36E52B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B8B810-CE5B-E43E-AB8C-DFE191A8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C5FD8A-88CC-A538-A1E8-31E1FA73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61DFE5-8FC1-42E2-4798-8D5701EC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6957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8D4131-ACB3-5031-2A45-34927DE6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9E301B-E9CD-FFE8-6DF1-257BA3458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AD141B-5163-5D9C-AC9B-FAD2DBDEE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FEC5F4-A562-0305-16A4-DCCB37833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5D9F1A5-7112-9549-3F4E-7C2985717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A68188E-00DA-87C2-568E-715B60DB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BF6FA2-D561-5374-D9E4-80A1225F8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F3193C-48DA-4B20-C34A-F0ECA8F1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1526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C49F5-00BA-3D22-8F9B-1F9D27E79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0E9B24-EB76-BCB1-7CC6-ABC6F264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31ED1E9-9D4D-6FAE-8FB2-5066044D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71C7FD-25B8-5275-1E33-C7A8A788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9084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5E1D24-54ED-7AA1-4C95-52717A09D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D5C6B65-420E-B98E-EA02-1A6F703AF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836621-937E-8176-FE3C-0B7B34ED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4824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5DD09-B4A1-0EAD-76B3-FD4AFA5E8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C9A47D-AB38-A9D1-7155-F97107AE3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0A87FB-D5EB-F2CC-A191-3890BF59B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5C067B-A55D-21F6-C415-96A836BC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C63D1C-7E1A-D579-2F56-16101643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D3BE72-4E10-0DC6-8E91-CE32EA4A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024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6CED9-A7BF-2804-B8B6-7AD780758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3B731B-9006-10A9-6BD0-D43492741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9932F8-1911-34AF-7646-7192127FB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00EE52-1AAE-8115-07A3-BF7667712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5EDA84-07FB-86CC-4FEF-96F85F815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F126E1-E72C-4786-40FC-46F33CB6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4414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4BA17-69FC-F8B4-265D-FDA4AD5A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7B1C40E-6619-DA5B-71F8-73B89F913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C30F62-82DE-F4BF-A5C0-994DEB66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A8F672-5232-AB44-CFDA-2F51BEB06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2E9328-36DB-1845-3896-BE8651E8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9936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51DFBE-26E8-BA9A-AACD-9E55EE9DB0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49E751-DF77-F5C9-E3F7-F9B5F9663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D53DE-6263-7EB1-BDD7-B76E01A71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42E85E-6EC5-943D-5298-EBC463FB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90733D-3443-0224-4565-DA235F9C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060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9D3EAC-444C-44E9-D88B-D42FAC77F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28CBA4-3B71-5910-6800-C91D1B919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ABB609-6C51-F7FA-28F1-9DB82550F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201351-61F8-3E45-9349-976B9A4F93FB}" type="datetimeFigureOut">
              <a:rPr lang="es-CL" smtClean="0"/>
              <a:t>28-05-2025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2257-705E-08BB-A904-BDA1D4868A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F32D28-44B8-8E5E-4B1E-DDCA6103A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36B7E-7FA7-6845-B368-DCCE3A2DFAAD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513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cfraisse@ensoag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3BD05BD2-FBB7-03F0-9C2D-6C0132374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FEE895E-D9FB-D396-B734-A38C3F00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9877425" cy="4278313"/>
          </a:xfrm>
        </p:spPr>
        <p:txBody>
          <a:bodyPr/>
          <a:lstStyle/>
          <a:p>
            <a:r>
              <a:rPr lang="es-ES_tradnl" noProof="0" dirty="0"/>
              <a:t>Innovación en seguros rurales: Seguros paramétricos</a:t>
            </a:r>
            <a:br>
              <a:rPr lang="es-ES_tradnl" noProof="0" dirty="0"/>
            </a:br>
            <a:br>
              <a:rPr lang="es-ES_tradnl" noProof="0" dirty="0"/>
            </a:br>
            <a:endParaRPr lang="es-ES_tradnl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E3F71C-E6FE-6A64-E09F-D10F7003A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5219700"/>
            <a:ext cx="15773400" cy="2249487"/>
          </a:xfrm>
        </p:spPr>
        <p:txBody>
          <a:bodyPr/>
          <a:lstStyle/>
          <a:p>
            <a:r>
              <a:rPr lang="en-US" dirty="0"/>
              <a:t>Clyde Fraisse</a:t>
            </a:r>
          </a:p>
          <a:p>
            <a:r>
              <a:rPr lang="en-US" dirty="0"/>
              <a:t>Professor Agrometeorology and Climate Extension Specialist</a:t>
            </a:r>
          </a:p>
          <a:p>
            <a:r>
              <a:rPr lang="en-US" dirty="0"/>
              <a:t>University of Florida</a:t>
            </a:r>
          </a:p>
          <a:p>
            <a:r>
              <a:rPr lang="en-US" dirty="0" err="1"/>
              <a:t>EnsoAg</a:t>
            </a:r>
            <a:r>
              <a:rPr lang="en-US" dirty="0"/>
              <a:t> LLC – Founder and CEO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C033DB-13B6-67C0-0C6A-D16146676848}"/>
              </a:ext>
            </a:extLst>
          </p:cNvPr>
          <p:cNvGrpSpPr/>
          <p:nvPr/>
        </p:nvGrpSpPr>
        <p:grpSpPr>
          <a:xfrm>
            <a:off x="11095892" y="571500"/>
            <a:ext cx="6629400" cy="7467600"/>
            <a:chOff x="301637" y="1085039"/>
            <a:chExt cx="3481288" cy="3837667"/>
          </a:xfrm>
        </p:grpSpPr>
        <p:pic>
          <p:nvPicPr>
            <p:cNvPr id="7" name="Picture 6" descr="FIGPY1.jpg">
              <a:extLst>
                <a:ext uri="{FF2B5EF4-FFF2-40B4-BE49-F238E27FC236}">
                  <a16:creationId xmlns:a16="http://schemas.microsoft.com/office/drawing/2014/main" id="{9060D20A-7F56-6405-8E7F-00C077035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328" y="1432915"/>
              <a:ext cx="1680129" cy="2111423"/>
            </a:xfrm>
            <a:prstGeom prst="rect">
              <a:avLst/>
            </a:prstGeom>
          </p:spPr>
        </p:pic>
        <p:pic>
          <p:nvPicPr>
            <p:cNvPr id="9" name="Picture 8" descr="2016-05-05 15.41.22.jpg">
              <a:extLst>
                <a:ext uri="{FF2B5EF4-FFF2-40B4-BE49-F238E27FC236}">
                  <a16:creationId xmlns:a16="http://schemas.microsoft.com/office/drawing/2014/main" id="{88373C52-AF86-9DE5-8E3B-F924AB514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4" r="-21341"/>
            <a:stretch/>
          </p:blipFill>
          <p:spPr>
            <a:xfrm>
              <a:off x="1717377" y="3188571"/>
              <a:ext cx="2065548" cy="1734135"/>
            </a:xfrm>
            <a:prstGeom prst="rect">
              <a:avLst/>
            </a:prstGeom>
          </p:spPr>
        </p:pic>
        <p:pic>
          <p:nvPicPr>
            <p:cNvPr id="10" name="Picture 9" descr="FIGPY4.jpg">
              <a:extLst>
                <a:ext uri="{FF2B5EF4-FFF2-40B4-BE49-F238E27FC236}">
                  <a16:creationId xmlns:a16="http://schemas.microsoft.com/office/drawing/2014/main" id="{F6057C07-D061-FA83-CA1E-C144F6390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73" y="1085039"/>
              <a:ext cx="1526436" cy="2035247"/>
            </a:xfrm>
            <a:prstGeom prst="rect">
              <a:avLst/>
            </a:prstGeom>
          </p:spPr>
        </p:pic>
        <p:pic>
          <p:nvPicPr>
            <p:cNvPr id="11" name="Picture 10" descr="FIGPY3.jpg">
              <a:extLst>
                <a:ext uri="{FF2B5EF4-FFF2-40B4-BE49-F238E27FC236}">
                  <a16:creationId xmlns:a16="http://schemas.microsoft.com/office/drawing/2014/main" id="{6E5E6968-1837-A96C-5D32-D117DC7C6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37" y="2896243"/>
              <a:ext cx="1557383" cy="1738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838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5EC35-7D5D-0037-9A69-1A79DB64D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9DCFAF33-0607-4475-887D-2BFB8002C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E5F29-60F3-CA7D-F989-E8FF531BF3FD}"/>
              </a:ext>
            </a:extLst>
          </p:cNvPr>
          <p:cNvSpPr txBox="1"/>
          <p:nvPr/>
        </p:nvSpPr>
        <p:spPr>
          <a:xfrm>
            <a:off x="1531528" y="6115485"/>
            <a:ext cx="267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ISSE medio  1-15 de mayo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BC9A9-01C0-5177-FDAF-885C5524D5F2}"/>
              </a:ext>
            </a:extLst>
          </p:cNvPr>
          <p:cNvSpPr txBox="1"/>
          <p:nvPr/>
        </p:nvSpPr>
        <p:spPr>
          <a:xfrm>
            <a:off x="4572000" y="6115485"/>
            <a:ext cx="35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Desviación de la media a largo plazo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A021E-27E0-ED43-182D-ED20A5768AAF}"/>
              </a:ext>
            </a:extLst>
          </p:cNvPr>
          <p:cNvSpPr txBox="1"/>
          <p:nvPr/>
        </p:nvSpPr>
        <p:spPr>
          <a:xfrm>
            <a:off x="13225968" y="6362700"/>
            <a:ext cx="281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Temperatura máxima media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BEFE3-1306-DD90-448C-51559473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b="1" noProof="0" dirty="0">
                <a:solidFill>
                  <a:schemeClr val="accent1"/>
                </a:solidFill>
                <a:latin typeface="Montserrat" pitchFamily="2" charset="77"/>
              </a:rPr>
              <a:t>Conclusiones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894A52A-5EC6-BD03-3C9F-823C93169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171700"/>
            <a:ext cx="15773400" cy="6527800"/>
          </a:xfrm>
        </p:spPr>
        <p:txBody>
          <a:bodyPr>
            <a:normAutofit/>
          </a:bodyPr>
          <a:lstStyle/>
          <a:p>
            <a:endParaRPr lang="es-ES_tradnl" sz="4000" noProof="0" dirty="0">
              <a:latin typeface="Montserrat" pitchFamily="2" charset="77"/>
            </a:endParaRPr>
          </a:p>
          <a:p>
            <a:r>
              <a:rPr lang="es-ES_tradnl" sz="4000" dirty="0">
                <a:latin typeface="Montserrat" pitchFamily="2" charset="77"/>
              </a:rPr>
              <a:t>L</a:t>
            </a:r>
            <a:r>
              <a:rPr lang="es-ES_tradnl" sz="4000" noProof="0" dirty="0">
                <a:latin typeface="Montserrat" pitchFamily="2" charset="77"/>
              </a:rPr>
              <a:t>a necesidad y la demanda de seguros rurales está aumentando.</a:t>
            </a:r>
            <a:br>
              <a:rPr lang="es-ES_tradnl" sz="4000" noProof="0" dirty="0">
                <a:latin typeface="Montserrat" pitchFamily="2" charset="77"/>
              </a:rPr>
            </a:br>
            <a:endParaRPr lang="es-ES_tradnl" sz="4000" noProof="0" dirty="0">
              <a:latin typeface="Montserrat" pitchFamily="2" charset="77"/>
            </a:endParaRPr>
          </a:p>
          <a:p>
            <a:r>
              <a:rPr lang="es-ES_tradnl" sz="4000" noProof="0" dirty="0">
                <a:latin typeface="Montserrat" pitchFamily="2" charset="77"/>
              </a:rPr>
              <a:t>El seguro paramétrico es una buena alternativa para asegurar a agricultores individuales o grupos de agricultores contra diferentes niveles de pérdidas (las pérdidas catastróficas a nivel municipal son un ejemplo)</a:t>
            </a:r>
            <a:r>
              <a:rPr lang="es-ES_tradnl" sz="4000" dirty="0">
                <a:latin typeface="Montserrat" pitchFamily="2" charset="77"/>
              </a:rPr>
              <a:t>.</a:t>
            </a:r>
            <a:br>
              <a:rPr lang="es-ES_tradnl" sz="3600" dirty="0">
                <a:latin typeface="Montserrat" pitchFamily="2" charset="77"/>
              </a:rPr>
            </a:br>
            <a:endParaRPr lang="es-ES_tradnl" sz="3600" dirty="0">
              <a:latin typeface="Montserrat" pitchFamily="2" charset="77"/>
            </a:endParaRPr>
          </a:p>
          <a:p>
            <a:endParaRPr lang="es-ES_tradnl" sz="3600" dirty="0">
              <a:latin typeface="Montserrat" pitchFamily="2" charset="77"/>
            </a:endParaRPr>
          </a:p>
          <a:p>
            <a:endParaRPr lang="es-ES_tradnl" sz="3600" noProof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030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918B8-AD92-5DAD-0753-6208ACC31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8DE60AED-E55A-E573-115E-9E825C462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2591"/>
            <a:ext cx="18287980" cy="10285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0173FD-4CB9-FA96-2582-D73F3366E7C7}"/>
              </a:ext>
            </a:extLst>
          </p:cNvPr>
          <p:cNvSpPr txBox="1"/>
          <p:nvPr/>
        </p:nvSpPr>
        <p:spPr>
          <a:xfrm>
            <a:off x="1531528" y="6115485"/>
            <a:ext cx="267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ISSE medio  1-15 de mayo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5F0242-2FD8-98E4-B870-92CD099E2538}"/>
              </a:ext>
            </a:extLst>
          </p:cNvPr>
          <p:cNvSpPr txBox="1"/>
          <p:nvPr/>
        </p:nvSpPr>
        <p:spPr>
          <a:xfrm>
            <a:off x="4572000" y="6115485"/>
            <a:ext cx="35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Desviación de la media a largo plazo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5DB72-E56A-F9B0-7163-5AE986341BC1}"/>
              </a:ext>
            </a:extLst>
          </p:cNvPr>
          <p:cNvSpPr txBox="1"/>
          <p:nvPr/>
        </p:nvSpPr>
        <p:spPr>
          <a:xfrm>
            <a:off x="13225968" y="6362700"/>
            <a:ext cx="281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Temperatura máxima media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65CF7E-5AAD-3616-1F84-5F59A894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6000" b="1" noProof="0" dirty="0">
                <a:solidFill>
                  <a:schemeClr val="accent1"/>
                </a:solidFill>
                <a:latin typeface="Montserrat" pitchFamily="2" charset="77"/>
              </a:rPr>
              <a:t>Conclusiones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D76BC3B-F4DA-3064-90BA-D07D8812B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171700"/>
            <a:ext cx="15773400" cy="6527800"/>
          </a:xfrm>
        </p:spPr>
        <p:txBody>
          <a:bodyPr>
            <a:normAutofit fontScale="92500" lnSpcReduction="10000"/>
          </a:bodyPr>
          <a:lstStyle/>
          <a:p>
            <a:r>
              <a:rPr lang="es-ES_tradnl" sz="4000" dirty="0">
                <a:latin typeface="Montserrat" pitchFamily="2" charset="77"/>
              </a:rPr>
              <a:t>Los seguros paramétricos pueden implementarse de forma transparente, y la información está al servicio tanto del agricultor como de la industria de seguros y reaseguros.</a:t>
            </a:r>
          </a:p>
          <a:p>
            <a:endParaRPr lang="es-ES_tradnl" sz="4000" dirty="0">
              <a:latin typeface="Montserrat" pitchFamily="2" charset="77"/>
            </a:endParaRPr>
          </a:p>
          <a:p>
            <a:r>
              <a:rPr lang="es-ES_tradnl" sz="4000" dirty="0">
                <a:latin typeface="Montserrat" pitchFamily="2" charset="77"/>
              </a:rPr>
              <a:t>También puede ser un mecanismo para incentivar la implementación de prácticas de manejo sostenible.</a:t>
            </a:r>
            <a:br>
              <a:rPr lang="es-ES_tradnl" sz="4000" dirty="0">
                <a:latin typeface="Montserrat" pitchFamily="2" charset="77"/>
              </a:rPr>
            </a:br>
            <a:endParaRPr lang="es-ES_tradnl" sz="4000" dirty="0">
              <a:latin typeface="Montserrat" pitchFamily="2" charset="77"/>
            </a:endParaRPr>
          </a:p>
          <a:p>
            <a:r>
              <a:rPr lang="es-ES_tradnl" sz="4000" dirty="0">
                <a:latin typeface="Montserrat" pitchFamily="2" charset="77"/>
              </a:rPr>
              <a:t>Necesita investigación para reducir el riesgo de base para diferentes cultivos, zonificación agroecológica, educación de los agricultores sobre cómo funciona, integración con crédito/seguro para promover la sostenibilidad.</a:t>
            </a:r>
            <a:br>
              <a:rPr lang="es-ES_tradnl" sz="4000" dirty="0">
                <a:latin typeface="Montserrat" pitchFamily="2" charset="77"/>
              </a:rPr>
            </a:br>
            <a:endParaRPr lang="es-ES_tradnl" sz="4000" dirty="0">
              <a:latin typeface="Montserrat" pitchFamily="2" charset="77"/>
            </a:endParaRPr>
          </a:p>
          <a:p>
            <a:endParaRPr lang="es-ES_tradnl" sz="3600" dirty="0">
              <a:latin typeface="Montserrat" pitchFamily="2" charset="77"/>
            </a:endParaRPr>
          </a:p>
          <a:p>
            <a:endParaRPr lang="es-ES_tradnl" sz="3600" noProof="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056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F70D2-2401-A80D-D740-20D755F9C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BF1ADE99-F181-4590-65C8-F6B0E8C23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CBEC98-784B-1EEA-AFF4-A6A71A76E5AF}"/>
              </a:ext>
            </a:extLst>
          </p:cNvPr>
          <p:cNvSpPr txBox="1"/>
          <p:nvPr/>
        </p:nvSpPr>
        <p:spPr>
          <a:xfrm>
            <a:off x="1531528" y="6115485"/>
            <a:ext cx="267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ISSE medio  1-15 de mayo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46F39-2751-FC51-C6EB-BCD99FAFA1CE}"/>
              </a:ext>
            </a:extLst>
          </p:cNvPr>
          <p:cNvSpPr txBox="1"/>
          <p:nvPr/>
        </p:nvSpPr>
        <p:spPr>
          <a:xfrm>
            <a:off x="4572000" y="6115485"/>
            <a:ext cx="35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Desviación de la media a largo plazo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9F07DE-8899-6D42-8719-86C164FF28F8}"/>
              </a:ext>
            </a:extLst>
          </p:cNvPr>
          <p:cNvSpPr txBox="1"/>
          <p:nvPr/>
        </p:nvSpPr>
        <p:spPr>
          <a:xfrm>
            <a:off x="13225968" y="6362700"/>
            <a:ext cx="281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Temperatura máxima media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83924F-EDFC-9471-A485-38C2B8960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_tradnl" b="1" dirty="0">
                <a:solidFill>
                  <a:schemeClr val="accent1"/>
                </a:solidFill>
                <a:latin typeface="Montserrat" pitchFamily="2" charset="77"/>
              </a:rPr>
            </a:br>
            <a:r>
              <a:rPr lang="es-ES_tradnl" b="1" dirty="0">
                <a:solidFill>
                  <a:schemeClr val="accent1"/>
                </a:solidFill>
                <a:latin typeface="Montserrat" pitchFamily="2" charset="77"/>
              </a:rPr>
              <a:t>A</a:t>
            </a:r>
            <a:r>
              <a:rPr lang="es-ES_tradnl" sz="6000" b="1" noProof="0" dirty="0" err="1">
                <a:solidFill>
                  <a:schemeClr val="accent1"/>
                </a:solidFill>
                <a:latin typeface="Montserrat" pitchFamily="2" charset="77"/>
              </a:rPr>
              <a:t>guyje</a:t>
            </a:r>
            <a:r>
              <a:rPr lang="es-ES_tradnl" sz="6000" b="1" noProof="0" dirty="0">
                <a:solidFill>
                  <a:schemeClr val="accent1"/>
                </a:solidFill>
                <a:latin typeface="Montserrat" pitchFamily="2" charset="77"/>
              </a:rPr>
              <a:t>!</a:t>
            </a:r>
            <a:br>
              <a:rPr lang="es-ES_tradnl" sz="6000" b="1" noProof="0" dirty="0">
                <a:solidFill>
                  <a:schemeClr val="accent1"/>
                </a:solidFill>
                <a:latin typeface="Montserrat" pitchFamily="2" charset="77"/>
              </a:rPr>
            </a:br>
            <a:br>
              <a:rPr lang="es-ES_tradnl" sz="6000" b="1" noProof="0" dirty="0">
                <a:solidFill>
                  <a:schemeClr val="accent1"/>
                </a:solidFill>
                <a:latin typeface="Montserrat" pitchFamily="2" charset="77"/>
              </a:rPr>
            </a:br>
            <a:r>
              <a:rPr lang="es-ES_tradnl" sz="4400" noProof="0" dirty="0">
                <a:solidFill>
                  <a:schemeClr val="accent1"/>
                </a:solidFill>
                <a:latin typeface="Montserrat" pitchFamily="2" charset="77"/>
              </a:rPr>
              <a:t>Clyde Fraisse</a:t>
            </a:r>
            <a:br>
              <a:rPr lang="es-ES_tradnl" sz="4400" noProof="0" dirty="0">
                <a:solidFill>
                  <a:schemeClr val="accent1"/>
                </a:solidFill>
                <a:latin typeface="Montserrat" pitchFamily="2" charset="77"/>
              </a:rPr>
            </a:br>
            <a:r>
              <a:rPr lang="es-ES_tradnl" sz="4400" noProof="0" dirty="0" err="1">
                <a:solidFill>
                  <a:schemeClr val="accent1"/>
                </a:solidFill>
                <a:latin typeface="Montserrat" pitchFamily="2" charset="77"/>
              </a:rPr>
              <a:t>cfraisse@ufl.edu</a:t>
            </a:r>
            <a:br>
              <a:rPr lang="es-ES_tradnl" sz="4400" noProof="0" dirty="0">
                <a:solidFill>
                  <a:schemeClr val="accent1"/>
                </a:solidFill>
                <a:latin typeface="Montserrat" pitchFamily="2" charset="77"/>
              </a:rPr>
            </a:br>
            <a:r>
              <a:rPr lang="es-ES_tradnl" sz="4400" noProof="0" dirty="0">
                <a:solidFill>
                  <a:schemeClr val="accent1"/>
                </a:solidFill>
                <a:latin typeface="Montserrat" pitchFamily="2" charset="77"/>
                <a:hlinkClick r:id="rId4"/>
              </a:rPr>
              <a:t>cfraisse@ensoag.com</a:t>
            </a:r>
            <a:br>
              <a:rPr lang="es-ES_tradnl" sz="6000" b="1" noProof="0" dirty="0">
                <a:solidFill>
                  <a:schemeClr val="accent1"/>
                </a:solidFill>
                <a:latin typeface="Montserrat" pitchFamily="2" charset="77"/>
              </a:rPr>
            </a:br>
            <a:endParaRPr lang="es-ES_tradnl" sz="6000" b="1" noProof="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938486-8900-A554-E53F-BF58988196B4}"/>
              </a:ext>
            </a:extLst>
          </p:cNvPr>
          <p:cNvGrpSpPr/>
          <p:nvPr/>
        </p:nvGrpSpPr>
        <p:grpSpPr>
          <a:xfrm>
            <a:off x="9911268" y="419100"/>
            <a:ext cx="6629400" cy="7467600"/>
            <a:chOff x="301637" y="1085039"/>
            <a:chExt cx="3481288" cy="3837667"/>
          </a:xfrm>
        </p:grpSpPr>
        <p:pic>
          <p:nvPicPr>
            <p:cNvPr id="10" name="Picture 9" descr="FIGPY1.jpg">
              <a:extLst>
                <a:ext uri="{FF2B5EF4-FFF2-40B4-BE49-F238E27FC236}">
                  <a16:creationId xmlns:a16="http://schemas.microsoft.com/office/drawing/2014/main" id="{6A7D6098-C0A9-6C66-E471-D1D7B84CE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328" y="1432915"/>
              <a:ext cx="1680129" cy="2111423"/>
            </a:xfrm>
            <a:prstGeom prst="rect">
              <a:avLst/>
            </a:prstGeom>
          </p:spPr>
        </p:pic>
        <p:pic>
          <p:nvPicPr>
            <p:cNvPr id="11" name="Picture 10" descr="2016-05-05 15.41.22.jpg">
              <a:extLst>
                <a:ext uri="{FF2B5EF4-FFF2-40B4-BE49-F238E27FC236}">
                  <a16:creationId xmlns:a16="http://schemas.microsoft.com/office/drawing/2014/main" id="{C54A27CF-DD7C-7E14-149E-A77A8F2F3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4" r="-21341"/>
            <a:stretch/>
          </p:blipFill>
          <p:spPr>
            <a:xfrm>
              <a:off x="1717377" y="3188571"/>
              <a:ext cx="2065548" cy="1734135"/>
            </a:xfrm>
            <a:prstGeom prst="rect">
              <a:avLst/>
            </a:prstGeom>
          </p:spPr>
        </p:pic>
        <p:pic>
          <p:nvPicPr>
            <p:cNvPr id="12" name="Picture 11" descr="FIGPY4.jpg">
              <a:extLst>
                <a:ext uri="{FF2B5EF4-FFF2-40B4-BE49-F238E27FC236}">
                  <a16:creationId xmlns:a16="http://schemas.microsoft.com/office/drawing/2014/main" id="{4BF245C0-228E-97CE-F9ED-0CC9B683F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573" y="1085039"/>
              <a:ext cx="1526436" cy="2035247"/>
            </a:xfrm>
            <a:prstGeom prst="rect">
              <a:avLst/>
            </a:prstGeom>
          </p:spPr>
        </p:pic>
        <p:pic>
          <p:nvPicPr>
            <p:cNvPr id="14" name="Picture 13" descr="FIGPY3.jpg">
              <a:extLst>
                <a:ext uri="{FF2B5EF4-FFF2-40B4-BE49-F238E27FC236}">
                  <a16:creationId xmlns:a16="http://schemas.microsoft.com/office/drawing/2014/main" id="{EDD0BD9F-3C24-A75E-E271-7FBC675B3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637" y="2896243"/>
              <a:ext cx="1557383" cy="1738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94809B-E397-B074-3C70-71BEEB0E2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D3DFB7C2-463B-F45E-88A9-62EA4A17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7A68D13-DC22-1572-93E5-32E64D7DCC84}"/>
              </a:ext>
            </a:extLst>
          </p:cNvPr>
          <p:cNvSpPr txBox="1">
            <a:spLocks/>
          </p:cNvSpPr>
          <p:nvPr/>
        </p:nvSpPr>
        <p:spPr>
          <a:xfrm>
            <a:off x="990601" y="765485"/>
            <a:ext cx="16078196" cy="16348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ES_tradnl" sz="6000" noProof="0" dirty="0">
                <a:solidFill>
                  <a:srgbClr val="1D439B"/>
                </a:solidFill>
              </a:rPr>
              <a:t>Seguros paramétricos</a:t>
            </a:r>
            <a:endParaRPr lang="es-ES_tradnl" sz="6000" b="0" i="1" noProof="0" dirty="0">
              <a:solidFill>
                <a:srgbClr val="1D439B"/>
              </a:solidFill>
              <a:latin typeface="Montserrat Medium" pitchFamily="2" charset="77"/>
            </a:endParaRPr>
          </a:p>
        </p:txBody>
      </p:sp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7A21EE44-A4EA-5394-8898-67EC16630922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BC796D5C-E6A3-B74F-5789-B7B98EE62100}"/>
              </a:ext>
            </a:extLst>
          </p:cNvPr>
          <p:cNvSpPr txBox="1">
            <a:spLocks/>
          </p:cNvSpPr>
          <p:nvPr/>
        </p:nvSpPr>
        <p:spPr>
          <a:xfrm>
            <a:off x="8534400" y="2552700"/>
            <a:ext cx="8534397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2400" i="0" noProof="0" dirty="0">
                <a:solidFill>
                  <a:schemeClr val="tx1"/>
                </a:solidFill>
                <a:latin typeface="Montserrat" pitchFamily="2" charset="77"/>
              </a:rPr>
              <a:t>¿Cómo funciona?</a:t>
            </a:r>
          </a:p>
          <a:p>
            <a:pPr algn="l">
              <a:lnSpc>
                <a:spcPct val="100000"/>
              </a:lnSpc>
            </a:pPr>
            <a:endParaRPr lang="es-ES_tradnl" sz="24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400" b="0" i="0" noProof="0" dirty="0">
                <a:solidFill>
                  <a:schemeClr val="tx1"/>
                </a:solidFill>
                <a:latin typeface="Montserrat" pitchFamily="2" charset="77"/>
              </a:rPr>
              <a:t>Los pagos </a:t>
            </a:r>
            <a:r>
              <a:rPr lang="es-ES_tradnl" sz="2400" i="0" noProof="0" dirty="0">
                <a:solidFill>
                  <a:schemeClr val="tx1"/>
                </a:solidFill>
                <a:latin typeface="Montserrat" pitchFamily="2" charset="77"/>
              </a:rPr>
              <a:t>no se basan en rendimientos reales</a:t>
            </a:r>
            <a:r>
              <a:rPr lang="es-ES_tradnl" sz="2400" b="0" i="0" noProof="0" dirty="0">
                <a:solidFill>
                  <a:schemeClr val="tx1"/>
                </a:solidFill>
                <a:latin typeface="Montserrat" pitchFamily="2" charset="77"/>
              </a:rPr>
              <a:t>, sino en la realización de un índice independiente y transparente.</a:t>
            </a:r>
            <a:br>
              <a:rPr lang="es-ES_tradnl" sz="2400" b="0" i="0" noProof="0" dirty="0">
                <a:solidFill>
                  <a:schemeClr val="tx1"/>
                </a:solidFill>
                <a:latin typeface="Montserrat" pitchFamily="2" charset="77"/>
              </a:rPr>
            </a:br>
            <a:endParaRPr lang="es-ES_tradnl" sz="24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400" b="0" i="0" noProof="0" dirty="0">
                <a:solidFill>
                  <a:schemeClr val="tx1"/>
                </a:solidFill>
                <a:latin typeface="Montserrat" pitchFamily="2" charset="77"/>
              </a:rPr>
              <a:t>Ejemplos de indicadores incluyen los niveles de precipitación y el Índice de Vegetación de Diferencia Normalizada (NDVI).</a:t>
            </a:r>
          </a:p>
          <a:p>
            <a:pPr algn="l">
              <a:lnSpc>
                <a:spcPct val="100000"/>
              </a:lnSpc>
            </a:pPr>
            <a:endParaRPr lang="es-ES_tradnl" sz="24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400" b="0" i="0" noProof="0" dirty="0">
                <a:solidFill>
                  <a:schemeClr val="tx1"/>
                </a:solidFill>
                <a:latin typeface="Montserrat" pitchFamily="2" charset="77"/>
              </a:rPr>
              <a:t>Normalmente cubre un solo tipo de riesgo, como la sequía.</a:t>
            </a:r>
            <a:br>
              <a:rPr lang="es-ES_tradnl" sz="2400" b="0" i="0" noProof="0" dirty="0">
                <a:solidFill>
                  <a:schemeClr val="tx1"/>
                </a:solidFill>
                <a:latin typeface="Montserrat" pitchFamily="2" charset="77"/>
              </a:rPr>
            </a:br>
            <a:endParaRPr lang="es-ES_tradnl" sz="24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4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4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AAE235F5-D0C3-4764-C247-6A0BE5DE7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171700"/>
            <a:ext cx="5285810" cy="5084827"/>
          </a:xfrm>
          <a:prstGeom prst="rect">
            <a:avLst/>
          </a:prstGeom>
          <a:noFill/>
          <a:ln w="34925" cap="sq">
            <a:solidFill>
              <a:srgbClr val="1D439B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slide_station.jpg">
            <a:extLst>
              <a:ext uri="{FF2B5EF4-FFF2-40B4-BE49-F238E27FC236}">
                <a16:creationId xmlns:a16="http://schemas.microsoft.com/office/drawing/2014/main" id="{5B1954CA-509A-080C-5000-38D5634C1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>
            <a:fillRect/>
          </a:stretch>
        </p:blipFill>
        <p:spPr>
          <a:xfrm>
            <a:off x="2754922" y="2171700"/>
            <a:ext cx="2751009" cy="3308610"/>
          </a:xfrm>
          <a:prstGeom prst="rect">
            <a:avLst/>
          </a:prstGeom>
        </p:spPr>
      </p:pic>
      <p:pic>
        <p:nvPicPr>
          <p:cNvPr id="4" name="Picture 3" descr="Weather Station Kenya.jpg">
            <a:extLst>
              <a:ext uri="{FF2B5EF4-FFF2-40B4-BE49-F238E27FC236}">
                <a16:creationId xmlns:a16="http://schemas.microsoft.com/office/drawing/2014/main" id="{3A015B26-333A-DFA5-2684-28438570E3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-10797" b="10797"/>
          <a:stretch>
            <a:fillRect/>
          </a:stretch>
        </p:blipFill>
        <p:spPr>
          <a:xfrm>
            <a:off x="5505931" y="1790699"/>
            <a:ext cx="2534802" cy="3706755"/>
          </a:xfrm>
          <a:prstGeom prst="rect">
            <a:avLst/>
          </a:prstGeom>
        </p:spPr>
      </p:pic>
      <p:pic>
        <p:nvPicPr>
          <p:cNvPr id="1026" name="Picture 2" descr="GPM (Global Precipitation Measurement) Mission - eoPortal">
            <a:extLst>
              <a:ext uri="{FF2B5EF4-FFF2-40B4-BE49-F238E27FC236}">
                <a16:creationId xmlns:a16="http://schemas.microsoft.com/office/drawing/2014/main" id="{62B045E3-718E-3D4B-2F6B-FF8E85DE2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21111"/>
          <a:stretch>
            <a:fillRect/>
          </a:stretch>
        </p:blipFill>
        <p:spPr bwMode="auto">
          <a:xfrm>
            <a:off x="2766644" y="5363528"/>
            <a:ext cx="5262365" cy="189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4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4C03E-AB82-71C9-3172-BA7233A99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57429B8C-39C3-716E-E09B-04A51844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99154351-E300-5B00-2097-D346A3CC21E3}"/>
              </a:ext>
            </a:extLst>
          </p:cNvPr>
          <p:cNvSpPr txBox="1">
            <a:spLocks/>
          </p:cNvSpPr>
          <p:nvPr/>
        </p:nvSpPr>
        <p:spPr>
          <a:xfrm>
            <a:off x="1828804" y="606553"/>
            <a:ext cx="14477994" cy="2784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ES_tradnl" sz="6000" noProof="0" dirty="0">
                <a:solidFill>
                  <a:srgbClr val="1D439B"/>
                </a:solidFill>
              </a:rPr>
              <a:t>Seguros paramétricos</a:t>
            </a:r>
            <a:endParaRPr lang="es-ES_tradnl" sz="6000" b="0" i="1" noProof="0" dirty="0">
              <a:solidFill>
                <a:srgbClr val="1D439B"/>
              </a:solidFill>
              <a:latin typeface="Montserrat Medium" pitchFamily="2" charset="77"/>
            </a:endParaRPr>
          </a:p>
        </p:txBody>
      </p:sp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7E1C5792-CFED-4BE6-CDF4-E12D44C76D0C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8B828C44-3CCE-BE57-4E9D-1F6D05BD9DF8}"/>
              </a:ext>
            </a:extLst>
          </p:cNvPr>
          <p:cNvSpPr txBox="1">
            <a:spLocks/>
          </p:cNvSpPr>
          <p:nvPr/>
        </p:nvSpPr>
        <p:spPr>
          <a:xfrm>
            <a:off x="8534400" y="2552700"/>
            <a:ext cx="8287411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El principal </a:t>
            </a: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desafío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 es la posibilidad de que el índice no sea representativo de pérdidas individuales (riesgo de base).</a:t>
            </a:r>
            <a:b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</a:b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Específicamente en el caso de lluvia, rendimientos están relacionados no sólo a la cantidad total, sino principalmente a </a:t>
            </a: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la distribución de lluvia durante la zafra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. </a:t>
            </a: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Índice de Severidad de Sequia (ISSE) 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es un balance hídrico para un perfil de suelo de 40 cm de profundidad. </a:t>
            </a:r>
          </a:p>
          <a:p>
            <a:pPr algn="l">
              <a:lnSpc>
                <a:spcPct val="100000"/>
              </a:lnSpc>
            </a:pPr>
            <a:endParaRPr lang="es-ES_tradnl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La cantidad de agua en el suelo es calculada diariamente basada en la cantidad de agua adicionada por la lluvia, y por las perdidas de agua por transpiración, escurrimiento y drenaje profundo.</a:t>
            </a:r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05D16403-399E-CAE9-688D-E7FB2A2D5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171700"/>
            <a:ext cx="5285810" cy="5084827"/>
          </a:xfrm>
          <a:prstGeom prst="rect">
            <a:avLst/>
          </a:prstGeom>
          <a:noFill/>
          <a:ln w="34925" cap="sq">
            <a:solidFill>
              <a:srgbClr val="1D439B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 descr="Screen Shot 2019-05-13 at 2.26.32 PM.png">
            <a:extLst>
              <a:ext uri="{FF2B5EF4-FFF2-40B4-BE49-F238E27FC236}">
                <a16:creationId xmlns:a16="http://schemas.microsoft.com/office/drawing/2014/main" id="{1D359C89-28AC-BF81-5C7A-FF8F0867BD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175274"/>
            <a:ext cx="5285809" cy="395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489C8-E602-54FC-DC17-6648FC05254B}"/>
              </a:ext>
            </a:extLst>
          </p:cNvPr>
          <p:cNvSpPr txBox="1"/>
          <p:nvPr/>
        </p:nvSpPr>
        <p:spPr>
          <a:xfrm>
            <a:off x="4058848" y="6195577"/>
            <a:ext cx="2799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noProof="0" dirty="0"/>
              <a:t>ISSE = 1 - (T/</a:t>
            </a:r>
            <a:r>
              <a:rPr lang="es-ES_tradnl" b="1" noProof="0" dirty="0" err="1"/>
              <a:t>ETo</a:t>
            </a:r>
            <a:r>
              <a:rPr lang="es-ES_tradnl" b="1" noProof="0" dirty="0"/>
              <a:t>)</a:t>
            </a:r>
          </a:p>
          <a:p>
            <a:pPr algn="ctr"/>
            <a:r>
              <a:rPr lang="es-ES_tradnl" b="1" noProof="0" dirty="0"/>
              <a:t>0 = no estrés hídrico</a:t>
            </a:r>
          </a:p>
          <a:p>
            <a:pPr algn="ctr"/>
            <a:r>
              <a:rPr lang="es-ES_tradnl" b="1" noProof="0" dirty="0"/>
              <a:t>1.0 Máximo estrés hídrico</a:t>
            </a:r>
          </a:p>
        </p:txBody>
      </p:sp>
    </p:spTree>
    <p:extLst>
      <p:ext uri="{BB962C8B-B14F-4D97-AF65-F5344CB8AC3E}">
        <p14:creationId xmlns:p14="http://schemas.microsoft.com/office/powerpoint/2010/main" val="905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D37EC-3B2C-0B52-EBE9-84C8FEBC1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63839EEF-79B6-D4DF-8F97-CFE674F2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2843"/>
            <a:ext cx="18287980" cy="1028507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5CDF032-66F6-ED51-F9CF-F5FD37C329F3}"/>
              </a:ext>
            </a:extLst>
          </p:cNvPr>
          <p:cNvSpPr txBox="1">
            <a:spLocks/>
          </p:cNvSpPr>
          <p:nvPr/>
        </p:nvSpPr>
        <p:spPr>
          <a:xfrm>
            <a:off x="1828804" y="266700"/>
            <a:ext cx="14477994" cy="2784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ES_tradnl" sz="6000" noProof="0" dirty="0">
                <a:solidFill>
                  <a:srgbClr val="1D439B"/>
                </a:solidFill>
              </a:rPr>
              <a:t>Seguros paramétricos</a:t>
            </a:r>
            <a:endParaRPr lang="es-ES_tradnl" sz="6000" b="0" i="1" noProof="0" dirty="0">
              <a:solidFill>
                <a:srgbClr val="1D439B"/>
              </a:solidFill>
              <a:latin typeface="Montserrat Medium" pitchFamily="2" charset="77"/>
            </a:endParaRPr>
          </a:p>
        </p:txBody>
      </p:sp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613D5A02-654D-624C-52C6-73FD659420B3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1A8AD050-F20B-3763-B131-4759EDD47524}"/>
              </a:ext>
            </a:extLst>
          </p:cNvPr>
          <p:cNvSpPr txBox="1">
            <a:spLocks/>
          </p:cNvSpPr>
          <p:nvPr/>
        </p:nvSpPr>
        <p:spPr>
          <a:xfrm>
            <a:off x="8534400" y="2552700"/>
            <a:ext cx="8287411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Nuestros estudios han demostrado que el ISSE se correlaciona bien con el rendimiento del cultivo cuando se somete a estrés hídrico.</a:t>
            </a:r>
          </a:p>
          <a:p>
            <a:pPr algn="l">
              <a:lnSpc>
                <a:spcPct val="100000"/>
              </a:lnSpc>
            </a:pPr>
            <a:endParaRPr lang="es-ES_tradnl" sz="1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Este ejemplo muestra que el rendimiento de soja se puede correlacionar con el ISSE promedio durante los meses de diciembre y enero.</a:t>
            </a: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12" name="Imagen 1">
            <a:extLst>
              <a:ext uri="{FF2B5EF4-FFF2-40B4-BE49-F238E27FC236}">
                <a16:creationId xmlns:a16="http://schemas.microsoft.com/office/drawing/2014/main" id="{68E3C350-34E4-6D40-C40D-48936A11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2171700"/>
            <a:ext cx="5285810" cy="5084827"/>
          </a:xfrm>
          <a:prstGeom prst="rect">
            <a:avLst/>
          </a:prstGeom>
          <a:noFill/>
          <a:ln w="34925" cap="sq">
            <a:solidFill>
              <a:srgbClr val="1D439B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6B3A61-73CA-03BA-6710-BA96AA4C37F1}"/>
              </a:ext>
            </a:extLst>
          </p:cNvPr>
          <p:cNvSpPr txBox="1"/>
          <p:nvPr/>
        </p:nvSpPr>
        <p:spPr>
          <a:xfrm>
            <a:off x="1531528" y="6115485"/>
            <a:ext cx="267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ISSE medio  1-15 de mayo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95786-72E1-A2B4-DB17-F66CEDCDCBC1}"/>
              </a:ext>
            </a:extLst>
          </p:cNvPr>
          <p:cNvSpPr txBox="1"/>
          <p:nvPr/>
        </p:nvSpPr>
        <p:spPr>
          <a:xfrm>
            <a:off x="4572000" y="6115485"/>
            <a:ext cx="35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Desviación de la media a largo plazo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703EB-8ECA-9B93-E806-4079D82FFC09}"/>
              </a:ext>
            </a:extLst>
          </p:cNvPr>
          <p:cNvSpPr txBox="1"/>
          <p:nvPr/>
        </p:nvSpPr>
        <p:spPr>
          <a:xfrm>
            <a:off x="13225968" y="6362700"/>
            <a:ext cx="281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noProof="0" dirty="0">
                <a:solidFill>
                  <a:schemeClr val="bg1"/>
                </a:solidFill>
              </a:rPr>
              <a:t>Temperatura máxima media</a:t>
            </a:r>
          </a:p>
        </p:txBody>
      </p:sp>
      <p:pic>
        <p:nvPicPr>
          <p:cNvPr id="19" name="Picture 18" descr="A graph with blue dots&#10;&#10;AI-generated content may be incorrect.">
            <a:extLst>
              <a:ext uri="{FF2B5EF4-FFF2-40B4-BE49-F238E27FC236}">
                <a16:creationId xmlns:a16="http://schemas.microsoft.com/office/drawing/2014/main" id="{616748F2-6A9F-4976-209D-CDD1ED716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72" y="2140459"/>
            <a:ext cx="10064904" cy="55938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2451E-E65D-48E0-2BAB-434C531549AD}"/>
              </a:ext>
            </a:extLst>
          </p:cNvPr>
          <p:cNvSpPr txBox="1"/>
          <p:nvPr/>
        </p:nvSpPr>
        <p:spPr>
          <a:xfrm rot="16200000">
            <a:off x="450429" y="4797692"/>
            <a:ext cx="34616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2000" b="1" noProof="0" dirty="0"/>
              <a:t>Rendimiento de la soja (kg/ha)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0F5273-A18F-0F96-8BD8-9E37A1D1E2CF}"/>
              </a:ext>
            </a:extLst>
          </p:cNvPr>
          <p:cNvSpPr txBox="1"/>
          <p:nvPr/>
        </p:nvSpPr>
        <p:spPr>
          <a:xfrm>
            <a:off x="5172611" y="7200900"/>
            <a:ext cx="46719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b="1" noProof="0" dirty="0"/>
              <a:t>ISSE promedio durante el período reproductivo</a:t>
            </a:r>
            <a:endParaRPr lang="es-ES_tradnl" sz="2000" b="1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76E715-EBAF-CAE4-5C3D-D10D671A5756}"/>
              </a:ext>
            </a:extLst>
          </p:cNvPr>
          <p:cNvCxnSpPr/>
          <p:nvPr/>
        </p:nvCxnSpPr>
        <p:spPr>
          <a:xfrm flipH="1">
            <a:off x="8305800" y="3266920"/>
            <a:ext cx="23446" cy="3696588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58BC69-206B-E49A-2FA9-AC5BF36C2723}"/>
              </a:ext>
            </a:extLst>
          </p:cNvPr>
          <p:cNvCxnSpPr/>
          <p:nvPr/>
        </p:nvCxnSpPr>
        <p:spPr>
          <a:xfrm flipH="1">
            <a:off x="10058400" y="3275712"/>
            <a:ext cx="23446" cy="3696588"/>
          </a:xfrm>
          <a:prstGeom prst="line">
            <a:avLst/>
          </a:prstGeom>
          <a:ln w="317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B7353AB-E69D-1747-B3B0-6D6BCC576C6B}"/>
              </a:ext>
            </a:extLst>
          </p:cNvPr>
          <p:cNvSpPr txBox="1"/>
          <p:nvPr/>
        </p:nvSpPr>
        <p:spPr>
          <a:xfrm>
            <a:off x="9372600" y="2857500"/>
            <a:ext cx="138409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b="1" noProof="0" dirty="0"/>
              <a:t>Pérdidas </a:t>
            </a:r>
          </a:p>
          <a:p>
            <a:pPr algn="ctr"/>
            <a:r>
              <a:rPr lang="es-ES_tradnl" b="1" noProof="0" dirty="0"/>
              <a:t>catastróficas</a:t>
            </a:r>
          </a:p>
        </p:txBody>
      </p:sp>
    </p:spTree>
    <p:extLst>
      <p:ext uri="{BB962C8B-B14F-4D97-AF65-F5344CB8AC3E}">
        <p14:creationId xmlns:p14="http://schemas.microsoft.com/office/powerpoint/2010/main" val="870745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B4147-AEFA-4205-BB10-77650DC01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FCAE107C-9B60-17E1-B260-BBA6B4D72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1923"/>
            <a:ext cx="18287980" cy="10285077"/>
          </a:xfrm>
          <a:prstGeom prst="rect">
            <a:avLst/>
          </a:prstGeom>
        </p:spPr>
      </p:pic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F4248440-0B22-658D-F3E9-2CBD2630DDDF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0C7556BF-78E8-F8AD-1FE5-C3EB5279A4AE}"/>
              </a:ext>
            </a:extLst>
          </p:cNvPr>
          <p:cNvSpPr txBox="1">
            <a:spLocks/>
          </p:cNvSpPr>
          <p:nvPr/>
        </p:nvSpPr>
        <p:spPr>
          <a:xfrm>
            <a:off x="8705189" y="2552700"/>
            <a:ext cx="8287411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br>
              <a:rPr lang="es-ES" sz="2000" b="0" dirty="0">
                <a:solidFill>
                  <a:schemeClr val="tx1"/>
                </a:solidFill>
                <a:latin typeface="Montserrat" pitchFamily="2" charset="77"/>
              </a:rPr>
            </a:b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El sistema muestra un alto estrés durante la fase vegetativa con </a:t>
            </a: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ISSE promedio de 0.83 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(noviembre fue seco) y también durante la fase reproductiva con </a:t>
            </a: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ISSE promedio de 0.62 (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algo de lluvia en diciembre, pero enero fue seco). </a:t>
            </a: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AD5E7-A93D-44F6-DBD0-25581AA16F6A}"/>
              </a:ext>
            </a:extLst>
          </p:cNvPr>
          <p:cNvSpPr txBox="1"/>
          <p:nvPr/>
        </p:nvSpPr>
        <p:spPr>
          <a:xfrm>
            <a:off x="13106400" y="876300"/>
            <a:ext cx="3352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noProof="0" dirty="0"/>
              <a:t>Soja plantada cerca de Minga </a:t>
            </a:r>
            <a:r>
              <a:rPr lang="es-ES_tradnl" sz="2800" noProof="0" dirty="0" err="1"/>
              <a:t>Porá</a:t>
            </a:r>
            <a:r>
              <a:rPr lang="es-ES_tradnl" sz="2800" noProof="0" dirty="0"/>
              <a:t>, el 12 de octubre de 2024</a:t>
            </a:r>
            <a:r>
              <a:rPr lang="en-US" sz="2800" dirty="0"/>
              <a:t>.</a:t>
            </a:r>
          </a:p>
        </p:txBody>
      </p:sp>
      <p:pic>
        <p:nvPicPr>
          <p:cNvPr id="12" name="Picture 11" descr="A screenshot of a satellite image&#10;&#10;AI-generated content may be incorrect.">
            <a:extLst>
              <a:ext uri="{FF2B5EF4-FFF2-40B4-BE49-F238E27FC236}">
                <a16:creationId xmlns:a16="http://schemas.microsoft.com/office/drawing/2014/main" id="{F2948563-4828-CD15-26F1-B25BC6CBB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47700"/>
            <a:ext cx="12655286" cy="7086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8771DC-FE45-B417-87E7-A7A14834F828}"/>
              </a:ext>
            </a:extLst>
          </p:cNvPr>
          <p:cNvSpPr txBox="1"/>
          <p:nvPr/>
        </p:nvSpPr>
        <p:spPr>
          <a:xfrm>
            <a:off x="7978809" y="6362700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Vegetativa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E2318E-F82C-1963-5C1E-BA70FF896C65}"/>
              </a:ext>
            </a:extLst>
          </p:cNvPr>
          <p:cNvSpPr txBox="1"/>
          <p:nvPr/>
        </p:nvSpPr>
        <p:spPr>
          <a:xfrm>
            <a:off x="11026809" y="6515100"/>
            <a:ext cx="14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Reproductiva</a:t>
            </a:r>
          </a:p>
        </p:txBody>
      </p:sp>
    </p:spTree>
    <p:extLst>
      <p:ext uri="{BB962C8B-B14F-4D97-AF65-F5344CB8AC3E}">
        <p14:creationId xmlns:p14="http://schemas.microsoft.com/office/powerpoint/2010/main" val="3139342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D3F423-041D-499A-9B30-521AD1DC8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D70BB140-9D1F-71F8-59A0-738898EA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-9144" y="35052"/>
            <a:ext cx="18287980" cy="10285077"/>
          </a:xfrm>
          <a:prstGeom prst="rect">
            <a:avLst/>
          </a:prstGeom>
        </p:spPr>
      </p:pic>
      <p:pic>
        <p:nvPicPr>
          <p:cNvPr id="9" name="Picture 8" descr="A screenshot of a satellite image&#10;&#10;AI-generated content may be incorrect.">
            <a:extLst>
              <a:ext uri="{FF2B5EF4-FFF2-40B4-BE49-F238E27FC236}">
                <a16:creationId xmlns:a16="http://schemas.microsoft.com/office/drawing/2014/main" id="{2C45F33B-A138-9F07-2421-D65681FF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7700"/>
            <a:ext cx="12877800" cy="717764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52C2025B-9C85-C347-6CFC-B5A38E8FE570}"/>
              </a:ext>
            </a:extLst>
          </p:cNvPr>
          <p:cNvSpPr txBox="1">
            <a:spLocks/>
          </p:cNvSpPr>
          <p:nvPr/>
        </p:nvSpPr>
        <p:spPr>
          <a:xfrm>
            <a:off x="9134846" y="2898507"/>
            <a:ext cx="8287411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br>
              <a:rPr lang="es-ES" sz="2000" b="0" dirty="0">
                <a:solidFill>
                  <a:schemeClr val="tx1"/>
                </a:solidFill>
                <a:latin typeface="Montserrat" pitchFamily="2" charset="77"/>
              </a:rPr>
            </a:b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El sistema muestra un alto estrés durante la fase vegetativa con </a:t>
            </a: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ISSE promedio de 0.83 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(noviembre fue seco) y también durante la fase reproductiva con </a:t>
            </a:r>
            <a:r>
              <a:rPr lang="es-ES_tradnl" sz="2000" i="0" noProof="0" dirty="0">
                <a:solidFill>
                  <a:schemeClr val="tx1"/>
                </a:solidFill>
                <a:latin typeface="Montserrat" pitchFamily="2" charset="77"/>
              </a:rPr>
              <a:t>ISSE promedio de 0.62 (</a:t>
            </a:r>
            <a:r>
              <a:rPr lang="es-ES_tradnl" sz="2000" b="0" i="0" noProof="0" dirty="0">
                <a:solidFill>
                  <a:schemeClr val="tx1"/>
                </a:solidFill>
                <a:latin typeface="Montserrat" pitchFamily="2" charset="77"/>
              </a:rPr>
              <a:t>algo de lluvia en diciembre, pero enero fue seco). </a:t>
            </a: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186C3-659D-A6C5-C2E2-A60D1E302BAE}"/>
              </a:ext>
            </a:extLst>
          </p:cNvPr>
          <p:cNvSpPr txBox="1"/>
          <p:nvPr/>
        </p:nvSpPr>
        <p:spPr>
          <a:xfrm>
            <a:off x="13487404" y="876300"/>
            <a:ext cx="3352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noProof="0" dirty="0"/>
              <a:t>Soja plantada cerca de Minga </a:t>
            </a:r>
            <a:r>
              <a:rPr lang="es-ES_tradnl" sz="2800" noProof="0" dirty="0" err="1"/>
              <a:t>Porá</a:t>
            </a:r>
            <a:r>
              <a:rPr lang="es-ES_tradnl" sz="2800" noProof="0" dirty="0"/>
              <a:t>, el 12 de octubre de 2024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8F6420-486E-1B5D-9F58-65D85F717364}"/>
              </a:ext>
            </a:extLst>
          </p:cNvPr>
          <p:cNvSpPr txBox="1"/>
          <p:nvPr/>
        </p:nvSpPr>
        <p:spPr>
          <a:xfrm>
            <a:off x="8426902" y="5524500"/>
            <a:ext cx="11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Vegetativa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5712A-BC49-3F59-F8E4-BCD5FFDD6CC0}"/>
              </a:ext>
            </a:extLst>
          </p:cNvPr>
          <p:cNvSpPr txBox="1"/>
          <p:nvPr/>
        </p:nvSpPr>
        <p:spPr>
          <a:xfrm>
            <a:off x="11184772" y="4958834"/>
            <a:ext cx="14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Reproductiva</a:t>
            </a:r>
          </a:p>
        </p:txBody>
      </p:sp>
    </p:spTree>
    <p:extLst>
      <p:ext uri="{BB962C8B-B14F-4D97-AF65-F5344CB8AC3E}">
        <p14:creationId xmlns:p14="http://schemas.microsoft.com/office/powerpoint/2010/main" val="281794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9C44D3-5AA2-9886-2B95-FF70D676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C61217A9-3EE1-3CF3-EAC3-CE7FDE9E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5639"/>
            <a:ext cx="18287980" cy="10285077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883AE29-59B8-73C8-FF6A-7CE925AB4273}"/>
              </a:ext>
            </a:extLst>
          </p:cNvPr>
          <p:cNvSpPr txBox="1">
            <a:spLocks/>
          </p:cNvSpPr>
          <p:nvPr/>
        </p:nvSpPr>
        <p:spPr>
          <a:xfrm>
            <a:off x="9800894" y="3127107"/>
            <a:ext cx="8287411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i="0" noProof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_tradnl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" sz="2000" b="0" i="0" dirty="0">
                <a:solidFill>
                  <a:schemeClr val="tx1"/>
                </a:solidFill>
                <a:latin typeface="Montserrat" pitchFamily="2" charset="77"/>
              </a:rPr>
              <a:t>Evaluación del índice durante los últimos 25 años para las fases vegetativa (superior) y reproductiva (inferior). </a:t>
            </a: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" sz="2000" b="0" i="0" dirty="0">
                <a:solidFill>
                  <a:schemeClr val="tx1"/>
                </a:solidFill>
                <a:latin typeface="Montserrat" pitchFamily="2" charset="77"/>
              </a:rPr>
              <a:t>Considerando la misma localidad, fecha de siembra y variedad (115 días).</a:t>
            </a: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</p:txBody>
      </p:sp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C5E35214-13EE-A85D-C058-8CD9E9844D24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48C567E8-FBDA-3028-125D-EBDEE8528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7" y="1028700"/>
            <a:ext cx="13480673" cy="67691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2762C8-110D-6B4E-E1DA-3572E4DAAFE7}"/>
              </a:ext>
            </a:extLst>
          </p:cNvPr>
          <p:cNvCxnSpPr>
            <a:cxnSpLocks/>
          </p:cNvCxnSpPr>
          <p:nvPr/>
        </p:nvCxnSpPr>
        <p:spPr>
          <a:xfrm flipH="1">
            <a:off x="1219200" y="5753100"/>
            <a:ext cx="12115800" cy="0"/>
          </a:xfrm>
          <a:prstGeom prst="line">
            <a:avLst/>
          </a:prstGeom>
          <a:ln w="444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F817FD9-55BF-2045-D57B-964AA703A5D7}"/>
              </a:ext>
            </a:extLst>
          </p:cNvPr>
          <p:cNvSpPr txBox="1"/>
          <p:nvPr/>
        </p:nvSpPr>
        <p:spPr>
          <a:xfrm>
            <a:off x="10891078" y="511883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2021-2022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AD539-0096-C10F-D7C9-0428DDF0E85D}"/>
              </a:ext>
            </a:extLst>
          </p:cNvPr>
          <p:cNvSpPr txBox="1"/>
          <p:nvPr/>
        </p:nvSpPr>
        <p:spPr>
          <a:xfrm>
            <a:off x="6179082" y="509039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2011-2012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413E87-2EF4-A067-6446-3FD02DB2A842}"/>
              </a:ext>
            </a:extLst>
          </p:cNvPr>
          <p:cNvSpPr txBox="1"/>
          <p:nvPr/>
        </p:nvSpPr>
        <p:spPr>
          <a:xfrm>
            <a:off x="4689893" y="5237083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2008-2009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D5F70-CE42-13B5-160A-0CAC3D5CE58F}"/>
              </a:ext>
            </a:extLst>
          </p:cNvPr>
          <p:cNvSpPr txBox="1"/>
          <p:nvPr/>
        </p:nvSpPr>
        <p:spPr>
          <a:xfrm>
            <a:off x="12400624" y="516636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2024-2025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DEF2D1-E52B-340C-C73A-2FBDF0355E91}"/>
              </a:ext>
            </a:extLst>
          </p:cNvPr>
          <p:cNvSpPr txBox="1"/>
          <p:nvPr/>
        </p:nvSpPr>
        <p:spPr>
          <a:xfrm>
            <a:off x="6556284" y="1257300"/>
            <a:ext cx="1368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VEGETATIVO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D1B12-3497-2716-3CEA-9D40673C70DD}"/>
              </a:ext>
            </a:extLst>
          </p:cNvPr>
          <p:cNvSpPr txBox="1"/>
          <p:nvPr/>
        </p:nvSpPr>
        <p:spPr>
          <a:xfrm>
            <a:off x="6362435" y="4621768"/>
            <a:ext cx="17147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REPRODUCTIVO</a:t>
            </a:r>
          </a:p>
        </p:txBody>
      </p:sp>
    </p:spTree>
    <p:extLst>
      <p:ext uri="{BB962C8B-B14F-4D97-AF65-F5344CB8AC3E}">
        <p14:creationId xmlns:p14="http://schemas.microsoft.com/office/powerpoint/2010/main" val="38744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13A6B3-1231-CAD4-BE77-6051D3374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00AE99C4-8E4F-48D8-82ED-3D12E5ACC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C8BC79B-6EC4-8859-FE9C-C05E70E3681D}"/>
              </a:ext>
            </a:extLst>
          </p:cNvPr>
          <p:cNvSpPr txBox="1">
            <a:spLocks/>
          </p:cNvSpPr>
          <p:nvPr/>
        </p:nvSpPr>
        <p:spPr>
          <a:xfrm>
            <a:off x="1828804" y="530353"/>
            <a:ext cx="14477994" cy="2784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ES_tradnl" sz="6000" dirty="0">
                <a:solidFill>
                  <a:srgbClr val="1D439B"/>
                </a:solidFill>
              </a:rPr>
              <a:t>Seguros paramétricos</a:t>
            </a:r>
            <a:endParaRPr lang="es-ES_tradnl" sz="6000" b="0" i="1" dirty="0">
              <a:solidFill>
                <a:srgbClr val="1D439B"/>
              </a:solidFill>
              <a:latin typeface="Montserrat Medium" pitchFamily="2" charset="77"/>
            </a:endParaRPr>
          </a:p>
        </p:txBody>
      </p:sp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D433460E-43F6-BDF3-B030-A33795A7816E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B01FC3-228C-C1EE-4E88-951CBC254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81" y="1646278"/>
            <a:ext cx="14706598" cy="630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8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A23A52-BA54-0A0A-7EF4-4E5B8AD8F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a red border">
            <a:extLst>
              <a:ext uri="{FF2B5EF4-FFF2-40B4-BE49-F238E27FC236}">
                <a16:creationId xmlns:a16="http://schemas.microsoft.com/office/drawing/2014/main" id="{5A0348CC-254C-9AA8-A8B9-1B646432E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>
            <a:fillRect/>
          </a:stretch>
        </p:blipFill>
        <p:spPr>
          <a:xfrm>
            <a:off x="0" y="27170"/>
            <a:ext cx="18287980" cy="1028507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3152F8C-2F10-2D5B-3BC2-C77E67A9E854}"/>
              </a:ext>
            </a:extLst>
          </p:cNvPr>
          <p:cNvSpPr txBox="1">
            <a:spLocks/>
          </p:cNvSpPr>
          <p:nvPr/>
        </p:nvSpPr>
        <p:spPr>
          <a:xfrm>
            <a:off x="1828804" y="454153"/>
            <a:ext cx="14477994" cy="2784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ES_tradnl" sz="6000" dirty="0">
                <a:solidFill>
                  <a:srgbClr val="1D439B"/>
                </a:solidFill>
              </a:rPr>
              <a:t>Seguros paramétricos</a:t>
            </a:r>
            <a:endParaRPr lang="es-ES_tradnl" sz="6000" b="0" i="1" dirty="0">
              <a:solidFill>
                <a:srgbClr val="1D439B"/>
              </a:solidFill>
              <a:latin typeface="Montserrat Medium" pitchFamily="2" charset="77"/>
            </a:endParaRPr>
          </a:p>
        </p:txBody>
      </p:sp>
      <p:cxnSp>
        <p:nvCxnSpPr>
          <p:cNvPr id="10" name="Conector recto 4">
            <a:extLst>
              <a:ext uri="{FF2B5EF4-FFF2-40B4-BE49-F238E27FC236}">
                <a16:creationId xmlns:a16="http://schemas.microsoft.com/office/drawing/2014/main" id="{10DAEF4F-5DF5-5BCD-D943-E42484403021}"/>
              </a:ext>
            </a:extLst>
          </p:cNvPr>
          <p:cNvCxnSpPr>
            <a:cxnSpLocks/>
          </p:cNvCxnSpPr>
          <p:nvPr/>
        </p:nvCxnSpPr>
        <p:spPr>
          <a:xfrm>
            <a:off x="12678105" y="2746684"/>
            <a:ext cx="0" cy="4102017"/>
          </a:xfrm>
          <a:prstGeom prst="line">
            <a:avLst/>
          </a:prstGeom>
          <a:ln w="12700">
            <a:solidFill>
              <a:srgbClr val="D42E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2AF83938-CA96-2B74-A106-FBFD5B652E73}"/>
              </a:ext>
            </a:extLst>
          </p:cNvPr>
          <p:cNvSpPr txBox="1">
            <a:spLocks/>
          </p:cNvSpPr>
          <p:nvPr/>
        </p:nvSpPr>
        <p:spPr>
          <a:xfrm>
            <a:off x="8432631" y="2358715"/>
            <a:ext cx="8287411" cy="4489986"/>
          </a:xfrm>
          <a:prstGeom prst="rect">
            <a:avLst/>
          </a:prstGeom>
        </p:spPr>
        <p:txBody>
          <a:bodyPr vert="horz" lIns="91440" tIns="45720" rIns="91440" bIns="45720" numCol="2" spcCol="72000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i="0" kern="1200">
                <a:solidFill>
                  <a:srgbClr val="638C1C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i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endParaRPr lang="es-ES" sz="2000" b="0" dirty="0">
              <a:solidFill>
                <a:schemeClr val="tx1"/>
              </a:solidFill>
              <a:latin typeface="Montserrat" pitchFamily="2" charset="77"/>
            </a:endParaRPr>
          </a:p>
          <a:p>
            <a:pPr algn="l">
              <a:lnSpc>
                <a:spcPct val="100000"/>
              </a:lnSpc>
            </a:pPr>
            <a:r>
              <a:rPr lang="es-ES" sz="2000" b="0" i="0" dirty="0">
                <a:solidFill>
                  <a:schemeClr val="tx1"/>
                </a:solidFill>
                <a:latin typeface="Montserrat" pitchFamily="2" charset="77"/>
              </a:rPr>
              <a:t>El </a:t>
            </a:r>
            <a:r>
              <a:rPr lang="es-ES" sz="2000" i="0" dirty="0">
                <a:solidFill>
                  <a:schemeClr val="tx1"/>
                </a:solidFill>
                <a:latin typeface="Montserrat" pitchFamily="2" charset="77"/>
              </a:rPr>
              <a:t>ISSE</a:t>
            </a:r>
            <a:r>
              <a:rPr lang="es-ES" sz="2000" b="0" i="0" dirty="0">
                <a:solidFill>
                  <a:schemeClr val="tx1"/>
                </a:solidFill>
                <a:latin typeface="Montserrat" pitchFamily="2" charset="77"/>
              </a:rPr>
              <a:t> se calcula diariamente en Brasil, Paraguay y Uruguay a partir de conjuntos de datos cuadriculados que incluyen NASA-GPM (lluvia) y ECMWF ERA5 (temperatura del aire) y se publica en una cuadrícula de 10 km.</a:t>
            </a:r>
          </a:p>
        </p:txBody>
      </p:sp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A7E3CA7B-345E-FE19-7D52-AFA702A41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60" y="1436717"/>
            <a:ext cx="5069361" cy="6755568"/>
          </a:xfrm>
          <a:prstGeom prst="rect">
            <a:avLst/>
          </a:prstGeom>
        </p:spPr>
      </p:pic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97E48BB5-1AD5-4AB0-E661-C38EBC695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49" y="1447385"/>
            <a:ext cx="4995835" cy="674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F54792-1631-B5D1-5CEF-45064F81A500}"/>
              </a:ext>
            </a:extLst>
          </p:cNvPr>
          <p:cNvSpPr txBox="1"/>
          <p:nvPr/>
        </p:nvSpPr>
        <p:spPr>
          <a:xfrm>
            <a:off x="3200400" y="6755368"/>
            <a:ext cx="267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ISSE medio </a:t>
            </a:r>
            <a:r>
              <a:rPr lang="es-ES_tradnl" noProof="0" dirty="0">
                <a:solidFill>
                  <a:schemeClr val="bg1"/>
                </a:solidFill>
              </a:rPr>
              <a:t> 1-15 de mayo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A8DA74-7F75-C03C-2D37-48DFA1178342}"/>
              </a:ext>
            </a:extLst>
          </p:cNvPr>
          <p:cNvSpPr txBox="1"/>
          <p:nvPr/>
        </p:nvSpPr>
        <p:spPr>
          <a:xfrm>
            <a:off x="7176044" y="6755368"/>
            <a:ext cx="356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Desviación de la media a largo plazo</a:t>
            </a:r>
            <a:endParaRPr lang="es-ES_tradnl" noProof="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05E286-415D-C8B0-EB90-3BBD4BAEB32B}"/>
              </a:ext>
            </a:extLst>
          </p:cNvPr>
          <p:cNvSpPr txBox="1"/>
          <p:nvPr/>
        </p:nvSpPr>
        <p:spPr>
          <a:xfrm>
            <a:off x="13225968" y="6362700"/>
            <a:ext cx="2813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Temperatura máxima media</a:t>
            </a:r>
            <a:endParaRPr lang="es-ES_tradnl" noProof="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77FE10-A74E-B398-0030-F744A89FB7C5}"/>
              </a:ext>
            </a:extLst>
          </p:cNvPr>
          <p:cNvGrpSpPr/>
          <p:nvPr/>
        </p:nvGrpSpPr>
        <p:grpSpPr>
          <a:xfrm>
            <a:off x="6518449" y="1421959"/>
            <a:ext cx="5213188" cy="6744900"/>
            <a:chOff x="6518449" y="1421959"/>
            <a:chExt cx="5213188" cy="6744900"/>
          </a:xfrm>
        </p:grpSpPr>
        <p:pic>
          <p:nvPicPr>
            <p:cNvPr id="2" name="Picture 1" descr="A map of the country&#10;&#10;AI-generated content may be incorrect.">
              <a:extLst>
                <a:ext uri="{FF2B5EF4-FFF2-40B4-BE49-F238E27FC236}">
                  <a16:creationId xmlns:a16="http://schemas.microsoft.com/office/drawing/2014/main" id="{0CECA85A-BD0A-14EC-E0A7-A6769B1C0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3" r="7837"/>
            <a:stretch>
              <a:fillRect/>
            </a:stretch>
          </p:blipFill>
          <p:spPr>
            <a:xfrm>
              <a:off x="6518449" y="1421959"/>
              <a:ext cx="5213188" cy="6744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C75549-55BD-E7CB-8878-DAD2B369B5D3}"/>
                </a:ext>
              </a:extLst>
            </p:cNvPr>
            <p:cNvSpPr txBox="1"/>
            <p:nvPr/>
          </p:nvSpPr>
          <p:spPr>
            <a:xfrm>
              <a:off x="7909625" y="6729942"/>
              <a:ext cx="2813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>
                  <a:solidFill>
                    <a:schemeClr val="bg1"/>
                  </a:solidFill>
                </a:rPr>
                <a:t>Temperatura máxima media</a:t>
              </a:r>
              <a:endParaRPr lang="es-ES_tradnl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4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ento Paralelo Sequia_Fraisse" id="{B356E82E-7DDF-4644-9F99-DB419CE2BF27}" vid="{547EA2BC-20B5-7449-8306-9F1870597A90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vento Paralelo Sequia_Fraisse" id="{B356E82E-7DDF-4644-9F99-DB419CE2BF27}" vid="{AF5D2CE7-B68F-564D-82C1-B6864F226AB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1217</TotalTime>
  <Words>723</Words>
  <Application>Microsoft Office PowerPoint</Application>
  <PresentationFormat>Custom</PresentationFormat>
  <Paragraphs>167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Montserrat Medium</vt:lpstr>
      <vt:lpstr>Calibri</vt:lpstr>
      <vt:lpstr>Montserrat</vt:lpstr>
      <vt:lpstr>Aptos</vt:lpstr>
      <vt:lpstr>Office Theme</vt:lpstr>
      <vt:lpstr>Diseño personalizado</vt:lpstr>
      <vt:lpstr>Innovación en seguros rurales: Seguros paramétricos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Conclusiones</vt:lpstr>
      <vt:lpstr>Conclusiones</vt:lpstr>
      <vt:lpstr> Aguyje!  Clyde Fraisse cfraisse@ufl.edu cfraisse@ensoag.com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 PPT</dc:title>
  <dc:creator>Barbara Tapia Cortes</dc:creator>
  <cp:lastModifiedBy>Barbara Tapia Cortes</cp:lastModifiedBy>
  <cp:revision>34</cp:revision>
  <dcterms:created xsi:type="dcterms:W3CDTF">2006-08-16T00:00:00Z</dcterms:created>
  <dcterms:modified xsi:type="dcterms:W3CDTF">2025-05-28T12:45:46Z</dcterms:modified>
  <dc:identifier>DAGnZo_CL8I</dc:identifier>
</cp:coreProperties>
</file>