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01" r:id="rId4"/>
  </p:sldMasterIdLst>
  <p:notesMasterIdLst>
    <p:notesMasterId r:id="rId58"/>
  </p:notesMasterIdLst>
  <p:sldIdLst>
    <p:sldId id="358" r:id="rId5"/>
    <p:sldId id="359" r:id="rId6"/>
    <p:sldId id="263" r:id="rId7"/>
    <p:sldId id="356" r:id="rId8"/>
    <p:sldId id="349" r:id="rId9"/>
    <p:sldId id="391" r:id="rId10"/>
    <p:sldId id="304" r:id="rId11"/>
    <p:sldId id="338" r:id="rId12"/>
    <p:sldId id="437" r:id="rId13"/>
    <p:sldId id="344" r:id="rId14"/>
    <p:sldId id="392" r:id="rId15"/>
    <p:sldId id="467" r:id="rId16"/>
    <p:sldId id="394" r:id="rId17"/>
    <p:sldId id="397" r:id="rId18"/>
    <p:sldId id="399" r:id="rId19"/>
    <p:sldId id="400" r:id="rId20"/>
    <p:sldId id="461" r:id="rId21"/>
    <p:sldId id="462" r:id="rId22"/>
    <p:sldId id="402" r:id="rId23"/>
    <p:sldId id="403" r:id="rId24"/>
    <p:sldId id="463" r:id="rId25"/>
    <p:sldId id="405" r:id="rId26"/>
    <p:sldId id="406" r:id="rId27"/>
    <p:sldId id="407" r:id="rId28"/>
    <p:sldId id="408" r:id="rId29"/>
    <p:sldId id="410" r:id="rId30"/>
    <p:sldId id="449" r:id="rId31"/>
    <p:sldId id="450" r:id="rId32"/>
    <p:sldId id="456" r:id="rId33"/>
    <p:sldId id="458" r:id="rId34"/>
    <p:sldId id="459" r:id="rId35"/>
    <p:sldId id="414" r:id="rId36"/>
    <p:sldId id="415" r:id="rId37"/>
    <p:sldId id="416" r:id="rId38"/>
    <p:sldId id="464" r:id="rId39"/>
    <p:sldId id="465" r:id="rId40"/>
    <p:sldId id="466" r:id="rId41"/>
    <p:sldId id="423" r:id="rId42"/>
    <p:sldId id="424" r:id="rId43"/>
    <p:sldId id="426" r:id="rId44"/>
    <p:sldId id="427" r:id="rId45"/>
    <p:sldId id="428" r:id="rId46"/>
    <p:sldId id="468" r:id="rId47"/>
    <p:sldId id="469" r:id="rId48"/>
    <p:sldId id="470" r:id="rId49"/>
    <p:sldId id="471" r:id="rId50"/>
    <p:sldId id="472" r:id="rId51"/>
    <p:sldId id="475" r:id="rId52"/>
    <p:sldId id="482" r:id="rId53"/>
    <p:sldId id="431" r:id="rId54"/>
    <p:sldId id="433" r:id="rId55"/>
    <p:sldId id="434" r:id="rId56"/>
    <p:sldId id="436" r:id="rId5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6D"/>
    <a:srgbClr val="800000"/>
    <a:srgbClr val="339933"/>
    <a:srgbClr val="F9FE8C"/>
    <a:srgbClr val="FFBF71"/>
    <a:srgbClr val="D072A1"/>
    <a:srgbClr val="40C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65" autoAdjust="0"/>
    <p:restoredTop sz="98778" autoAdjust="0"/>
  </p:normalViewPr>
  <p:slideViewPr>
    <p:cSldViewPr>
      <p:cViewPr>
        <p:scale>
          <a:sx n="70" d="100"/>
          <a:sy n="70" d="100"/>
        </p:scale>
        <p:origin x="-67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BF85E-9D71-4512-8523-A22625C60295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AR"/>
        </a:p>
      </dgm:t>
    </dgm:pt>
    <dgm:pt modelId="{416A75C6-E859-4C6E-94EA-1C71391D202C}">
      <dgm:prSet phldrT="[Texto]" custT="1"/>
      <dgm:spPr/>
      <dgm:t>
        <a:bodyPr/>
        <a:lstStyle/>
        <a:p>
          <a:r>
            <a:rPr lang="es-AR" sz="1600" b="1" dirty="0">
              <a:latin typeface="Verdana" pitchFamily="34" charset="0"/>
              <a:ea typeface="Verdana" pitchFamily="34" charset="0"/>
              <a:cs typeface="Verdana" pitchFamily="34" charset="0"/>
            </a:rPr>
            <a:t>1988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-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Intergovernmental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Panel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for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Climate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Change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(IPCC) </a:t>
          </a:r>
        </a:p>
      </dgm:t>
    </dgm:pt>
    <dgm:pt modelId="{6A741200-F4E8-4C15-B2CD-2D5254784564}" type="parTrans" cxnId="{8B32BF16-3724-43D4-A8BE-196E2C5B80D6}">
      <dgm:prSet/>
      <dgm:spPr/>
      <dgm:t>
        <a:bodyPr/>
        <a:lstStyle/>
        <a:p>
          <a:endParaRPr lang="es-AR"/>
        </a:p>
      </dgm:t>
    </dgm:pt>
    <dgm:pt modelId="{25A25ABB-70A7-4BE0-BA40-46E424703960}" type="sibTrans" cxnId="{8B32BF16-3724-43D4-A8BE-196E2C5B80D6}">
      <dgm:prSet/>
      <dgm:spPr/>
      <dgm:t>
        <a:bodyPr/>
        <a:lstStyle/>
        <a:p>
          <a:endParaRPr lang="es-AR"/>
        </a:p>
      </dgm:t>
    </dgm:pt>
    <dgm:pt modelId="{E6385E53-0899-4B05-9CA6-31140BCAC0CD}">
      <dgm:prSet phldrT="[Texto]" custT="1"/>
      <dgm:spPr/>
      <dgm:t>
        <a:bodyPr/>
        <a:lstStyle/>
        <a:p>
          <a:r>
            <a:rPr lang="es-AR" sz="1600" b="1" dirty="0">
              <a:latin typeface="Verdana" pitchFamily="34" charset="0"/>
              <a:ea typeface="Verdana" pitchFamily="34" charset="0"/>
              <a:cs typeface="Verdana" pitchFamily="34" charset="0"/>
            </a:rPr>
            <a:t>2001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-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Report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of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the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US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National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Academy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of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Sciences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</a:p>
      </dgm:t>
    </dgm:pt>
    <dgm:pt modelId="{2F1EEA1A-9C7A-45F3-BB4A-61E58EDE4371}" type="parTrans" cxnId="{5A101F27-AF42-4F0D-B8A8-4C9923D8D0AA}">
      <dgm:prSet/>
      <dgm:spPr/>
      <dgm:t>
        <a:bodyPr/>
        <a:lstStyle/>
        <a:p>
          <a:endParaRPr lang="es-AR"/>
        </a:p>
      </dgm:t>
    </dgm:pt>
    <dgm:pt modelId="{A821C952-5A71-4A1A-8D61-CB7A745D429D}" type="sibTrans" cxnId="{5A101F27-AF42-4F0D-B8A8-4C9923D8D0AA}">
      <dgm:prSet/>
      <dgm:spPr/>
      <dgm:t>
        <a:bodyPr/>
        <a:lstStyle/>
        <a:p>
          <a:endParaRPr lang="es-AR"/>
        </a:p>
      </dgm:t>
    </dgm:pt>
    <dgm:pt modelId="{3F61A3A3-2089-4D71-924A-0924D3D07E2D}">
      <dgm:prSet custT="1"/>
      <dgm:spPr/>
      <dgm:t>
        <a:bodyPr/>
        <a:lstStyle/>
        <a:p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United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Nations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Environment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Programme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(UNEP)</a:t>
          </a:r>
        </a:p>
      </dgm:t>
    </dgm:pt>
    <dgm:pt modelId="{E0B381FF-3014-4765-8FE7-4B3CF92CD86D}" type="parTrans" cxnId="{725B180B-1A23-4C24-8E03-28D78C299AD7}">
      <dgm:prSet/>
      <dgm:spPr/>
      <dgm:t>
        <a:bodyPr/>
        <a:lstStyle/>
        <a:p>
          <a:endParaRPr lang="es-AR"/>
        </a:p>
      </dgm:t>
    </dgm:pt>
    <dgm:pt modelId="{CBEE740B-E12A-4F38-BEC6-CB5C0C201B9B}" type="sibTrans" cxnId="{725B180B-1A23-4C24-8E03-28D78C299AD7}">
      <dgm:prSet/>
      <dgm:spPr/>
      <dgm:t>
        <a:bodyPr/>
        <a:lstStyle/>
        <a:p>
          <a:endParaRPr lang="es-AR"/>
        </a:p>
      </dgm:t>
    </dgm:pt>
    <dgm:pt modelId="{DEA91B9B-A8CC-4C65-B6A9-A6AF5A87BD87}">
      <dgm:prSet custT="1"/>
      <dgm:spPr/>
      <dgm:t>
        <a:bodyPr/>
        <a:lstStyle/>
        <a:p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World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Climate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Research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Programme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(WCRP) </a:t>
          </a:r>
        </a:p>
      </dgm:t>
    </dgm:pt>
    <dgm:pt modelId="{14652909-DB8E-438E-BBBC-67C56120EA36}" type="parTrans" cxnId="{E1496D24-E915-4A56-9111-D51B08F97E0C}">
      <dgm:prSet/>
      <dgm:spPr/>
      <dgm:t>
        <a:bodyPr/>
        <a:lstStyle/>
        <a:p>
          <a:endParaRPr lang="es-AR"/>
        </a:p>
      </dgm:t>
    </dgm:pt>
    <dgm:pt modelId="{5210A49B-B122-4350-A604-0EBD1E8636B4}" type="sibTrans" cxnId="{E1496D24-E915-4A56-9111-D51B08F97E0C}">
      <dgm:prSet/>
      <dgm:spPr/>
      <dgm:t>
        <a:bodyPr/>
        <a:lstStyle/>
        <a:p>
          <a:endParaRPr lang="es-AR"/>
        </a:p>
      </dgm:t>
    </dgm:pt>
    <dgm:pt modelId="{81F5E2A1-6536-44CE-9BD6-8BDE2F4DF501}">
      <dgm:prSet custT="1"/>
      <dgm:spPr/>
      <dgm:t>
        <a:bodyPr/>
        <a:lstStyle/>
        <a:p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International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Geosphere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Biosphere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Programme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(IGBP) </a:t>
          </a:r>
        </a:p>
      </dgm:t>
    </dgm:pt>
    <dgm:pt modelId="{DD26A9DA-20C3-4770-B803-E1D31400DA67}" type="parTrans" cxnId="{8334EB5B-6082-48EC-8D8F-8FF152022F72}">
      <dgm:prSet/>
      <dgm:spPr/>
      <dgm:t>
        <a:bodyPr/>
        <a:lstStyle/>
        <a:p>
          <a:endParaRPr lang="es-AR"/>
        </a:p>
      </dgm:t>
    </dgm:pt>
    <dgm:pt modelId="{5045BFA0-D9B2-45D0-9ED4-D494FA6FC246}" type="sibTrans" cxnId="{8334EB5B-6082-48EC-8D8F-8FF152022F72}">
      <dgm:prSet/>
      <dgm:spPr/>
      <dgm:t>
        <a:bodyPr/>
        <a:lstStyle/>
        <a:p>
          <a:endParaRPr lang="es-AR"/>
        </a:p>
      </dgm:t>
    </dgm:pt>
    <dgm:pt modelId="{3B0DDD6F-1881-4DA7-87AE-C88E7FE7D884}">
      <dgm:prSet custT="1"/>
      <dgm:spPr/>
      <dgm:t>
        <a:bodyPr/>
        <a:lstStyle/>
        <a:p>
          <a:r>
            <a:rPr lang="es-AR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1972 </a:t>
          </a:r>
          <a:r>
            <a:rPr lang="es-AR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Conference</a:t>
          </a:r>
          <a:r>
            <a:rPr lang="es-AR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on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the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Human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Environment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- </a:t>
          </a:r>
          <a:r>
            <a:rPr lang="es-AR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UN - </a:t>
          </a:r>
          <a:r>
            <a:rPr lang="es-AR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Stockholm</a:t>
          </a:r>
          <a:endParaRPr lang="es-AR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06627A7-D0DA-4E74-A645-1EAC633F2BF5}" type="parTrans" cxnId="{82E73E30-BF04-4ACF-B52E-6103CEA81076}">
      <dgm:prSet/>
      <dgm:spPr/>
      <dgm:t>
        <a:bodyPr/>
        <a:lstStyle/>
        <a:p>
          <a:endParaRPr lang="es-AR"/>
        </a:p>
      </dgm:t>
    </dgm:pt>
    <dgm:pt modelId="{A6D3490A-42D3-4087-BDA0-B5ED05D562B2}" type="sibTrans" cxnId="{82E73E30-BF04-4ACF-B52E-6103CEA81076}">
      <dgm:prSet/>
      <dgm:spPr/>
      <dgm:t>
        <a:bodyPr/>
        <a:lstStyle/>
        <a:p>
          <a:endParaRPr lang="es-AR"/>
        </a:p>
      </dgm:t>
    </dgm:pt>
    <dgm:pt modelId="{ACFDD26D-A05C-4858-94F8-E1D1BAF35CAE}">
      <dgm:prSet custT="1"/>
      <dgm:spPr/>
      <dgm:t>
        <a:bodyPr/>
        <a:lstStyle/>
        <a:p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United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Nations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Framework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Convention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on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Climate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Change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(UNFCCC)</a:t>
          </a:r>
        </a:p>
      </dgm:t>
    </dgm:pt>
    <dgm:pt modelId="{E14EB2B9-A21D-4E8D-9CFE-025FF51F963E}" type="parTrans" cxnId="{1B330809-51AA-443D-818B-3B56668A1D47}">
      <dgm:prSet/>
      <dgm:spPr/>
      <dgm:t>
        <a:bodyPr/>
        <a:lstStyle/>
        <a:p>
          <a:endParaRPr lang="es-AR"/>
        </a:p>
      </dgm:t>
    </dgm:pt>
    <dgm:pt modelId="{715AB644-B2AC-425D-9A8B-DA9759A27414}" type="sibTrans" cxnId="{1B330809-51AA-443D-818B-3B56668A1D47}">
      <dgm:prSet/>
      <dgm:spPr/>
      <dgm:t>
        <a:bodyPr/>
        <a:lstStyle/>
        <a:p>
          <a:endParaRPr lang="es-AR"/>
        </a:p>
      </dgm:t>
    </dgm:pt>
    <dgm:pt modelId="{746A5947-16E6-47F2-B20D-D80E5008E526}">
      <dgm:prSet custT="1"/>
      <dgm:spPr/>
      <dgm:t>
        <a:bodyPr/>
        <a:lstStyle/>
        <a:p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Conference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of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Parties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(COP) of UNFCCC</a:t>
          </a:r>
        </a:p>
      </dgm:t>
    </dgm:pt>
    <dgm:pt modelId="{F70E6897-6CD4-4B52-B500-7FB901238256}" type="parTrans" cxnId="{EB4CA043-C300-489E-A075-0714B08E3259}">
      <dgm:prSet/>
      <dgm:spPr/>
      <dgm:t>
        <a:bodyPr/>
        <a:lstStyle/>
        <a:p>
          <a:endParaRPr lang="es-AR"/>
        </a:p>
      </dgm:t>
    </dgm:pt>
    <dgm:pt modelId="{C6AE4895-2A7A-4C28-84D3-1C6D365FE391}" type="sibTrans" cxnId="{EB4CA043-C300-489E-A075-0714B08E3259}">
      <dgm:prSet/>
      <dgm:spPr/>
      <dgm:t>
        <a:bodyPr/>
        <a:lstStyle/>
        <a:p>
          <a:endParaRPr lang="es-AR"/>
        </a:p>
      </dgm:t>
    </dgm:pt>
    <dgm:pt modelId="{6009DBCF-C48D-4364-90E6-3F28E367BC31}">
      <dgm:prSet phldrT="[Texto]" custT="1"/>
      <dgm:spPr/>
      <dgm:t>
        <a:bodyPr lIns="72000" rIns="72000"/>
        <a:lstStyle/>
        <a:p>
          <a:r>
            <a:rPr lang="es-AR" sz="1600" b="1" dirty="0">
              <a:latin typeface="Verdana" pitchFamily="34" charset="0"/>
              <a:ea typeface="Verdana" pitchFamily="34" charset="0"/>
              <a:cs typeface="Verdana" pitchFamily="34" charset="0"/>
            </a:rPr>
            <a:t>2009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-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World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Climate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Conference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-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World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Meteorological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Organization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(WMO) </a:t>
          </a:r>
        </a:p>
      </dgm:t>
    </dgm:pt>
    <dgm:pt modelId="{4E40DAB0-7A80-405D-BB0B-6F358280258A}" type="parTrans" cxnId="{C15B515E-A933-4A02-82B0-D04863F977D3}">
      <dgm:prSet/>
      <dgm:spPr/>
      <dgm:t>
        <a:bodyPr/>
        <a:lstStyle/>
        <a:p>
          <a:endParaRPr lang="es-AR"/>
        </a:p>
      </dgm:t>
    </dgm:pt>
    <dgm:pt modelId="{C22420D2-9CB6-49EF-9272-7DED398D3735}" type="sibTrans" cxnId="{C15B515E-A933-4A02-82B0-D04863F977D3}">
      <dgm:prSet/>
      <dgm:spPr/>
      <dgm:t>
        <a:bodyPr/>
        <a:lstStyle/>
        <a:p>
          <a:endParaRPr lang="es-AR"/>
        </a:p>
      </dgm:t>
    </dgm:pt>
    <dgm:pt modelId="{9D9D6208-59FF-4F08-9368-96733635DEA3}">
      <dgm:prSet phldrT="[Texto]" custT="1"/>
      <dgm:spPr/>
      <dgm:t>
        <a:bodyPr/>
        <a:lstStyle/>
        <a:p>
          <a:r>
            <a:rPr lang="es-AR" sz="1600" b="1" dirty="0">
              <a:latin typeface="Verdana" pitchFamily="34" charset="0"/>
              <a:ea typeface="Verdana" pitchFamily="34" charset="0"/>
              <a:cs typeface="Verdana" pitchFamily="34" charset="0"/>
            </a:rPr>
            <a:t>1992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- Rio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Conferences</a:t>
          </a:r>
          <a:endParaRPr lang="es-AR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1F831FD-2046-4E7A-96E2-93441726A26F}" type="parTrans" cxnId="{D0C7D18F-E893-477F-A592-AD54F600A03A}">
      <dgm:prSet/>
      <dgm:spPr/>
      <dgm:t>
        <a:bodyPr/>
        <a:lstStyle/>
        <a:p>
          <a:endParaRPr lang="es-AR"/>
        </a:p>
      </dgm:t>
    </dgm:pt>
    <dgm:pt modelId="{49943BE2-3B7B-4228-97C0-084BD7C1C265}" type="sibTrans" cxnId="{D0C7D18F-E893-477F-A592-AD54F600A03A}">
      <dgm:prSet/>
      <dgm:spPr/>
      <dgm:t>
        <a:bodyPr/>
        <a:lstStyle/>
        <a:p>
          <a:endParaRPr lang="es-AR"/>
        </a:p>
      </dgm:t>
    </dgm:pt>
    <dgm:pt modelId="{7FB7A6FC-A3A7-4FFA-8679-F32C64F8DBA5}">
      <dgm:prSet custT="1"/>
      <dgm:spPr/>
      <dgm:t>
        <a:bodyPr/>
        <a:lstStyle/>
        <a:p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2012: Rio</a:t>
          </a:r>
          <a:r>
            <a: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+20       1997 </a:t>
          </a:r>
          <a:r>
            <a:rPr lang="en-US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Protocolo</a:t>
          </a:r>
          <a:r>
            <a: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de </a:t>
          </a:r>
          <a:r>
            <a:rPr lang="en-US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Kioto</a:t>
          </a:r>
          <a:r>
            <a: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(en vigor 2005) </a:t>
          </a:r>
          <a:endParaRPr lang="es-AR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ECBBD76-14D5-49E4-9B83-4B29E094BC05}" type="parTrans" cxnId="{722AED5D-415A-4066-8E16-20416914C00F}">
      <dgm:prSet/>
      <dgm:spPr/>
      <dgm:t>
        <a:bodyPr/>
        <a:lstStyle/>
        <a:p>
          <a:endParaRPr lang="es-AR"/>
        </a:p>
      </dgm:t>
    </dgm:pt>
    <dgm:pt modelId="{57C00D49-7EBF-4F84-A885-1DD23AE5043B}" type="sibTrans" cxnId="{722AED5D-415A-4066-8E16-20416914C00F}">
      <dgm:prSet/>
      <dgm:spPr/>
      <dgm:t>
        <a:bodyPr/>
        <a:lstStyle/>
        <a:p>
          <a:endParaRPr lang="es-AR"/>
        </a:p>
      </dgm:t>
    </dgm:pt>
    <dgm:pt modelId="{7D8D3D58-5682-41FA-8D9F-96814D72B413}">
      <dgm:prSet custT="1"/>
      <dgm:spPr/>
      <dgm:t>
        <a:bodyPr/>
        <a:lstStyle/>
        <a:p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Global Framework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for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Climate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Services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(GFCS)</a:t>
          </a:r>
        </a:p>
      </dgm:t>
    </dgm:pt>
    <dgm:pt modelId="{F14E4F22-BAB9-4032-AB4A-0DF333315C90}" type="parTrans" cxnId="{8C5653AC-96DB-410F-925E-277F906767AE}">
      <dgm:prSet/>
      <dgm:spPr/>
      <dgm:t>
        <a:bodyPr/>
        <a:lstStyle/>
        <a:p>
          <a:endParaRPr lang="es-AR"/>
        </a:p>
      </dgm:t>
    </dgm:pt>
    <dgm:pt modelId="{67F53665-B784-4337-9C16-47463946D79C}" type="sibTrans" cxnId="{8C5653AC-96DB-410F-925E-277F906767AE}">
      <dgm:prSet/>
      <dgm:spPr/>
      <dgm:t>
        <a:bodyPr/>
        <a:lstStyle/>
        <a:p>
          <a:endParaRPr lang="es-AR"/>
        </a:p>
      </dgm:t>
    </dgm:pt>
    <dgm:pt modelId="{1B809774-2666-43D8-9FDA-7B3BA34E62F1}">
      <dgm:prSet custT="1"/>
      <dgm:spPr/>
      <dgm:t>
        <a:bodyPr/>
        <a:lstStyle/>
        <a:p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"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Climate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dirty="0" err="1">
              <a:latin typeface="Verdana" pitchFamily="34" charset="0"/>
              <a:ea typeface="Verdana" pitchFamily="34" charset="0"/>
              <a:cs typeface="Verdana" pitchFamily="34" charset="0"/>
            </a:rPr>
            <a:t>Services</a:t>
          </a:r>
          <a:r>
            <a:rPr lang="es-AR" sz="1600" dirty="0">
              <a:latin typeface="Verdana" pitchFamily="34" charset="0"/>
              <a:ea typeface="Verdana" pitchFamily="34" charset="0"/>
              <a:cs typeface="Verdana" pitchFamily="34" charset="0"/>
            </a:rPr>
            <a:t>"</a:t>
          </a:r>
        </a:p>
      </dgm:t>
    </dgm:pt>
    <dgm:pt modelId="{97AB71EC-7385-4638-9BC9-ADDF399F8A8D}" type="parTrans" cxnId="{E40A6E26-232E-4E1B-B0A0-0FC0FB77EAC2}">
      <dgm:prSet/>
      <dgm:spPr/>
      <dgm:t>
        <a:bodyPr/>
        <a:lstStyle/>
        <a:p>
          <a:endParaRPr lang="es-AR"/>
        </a:p>
      </dgm:t>
    </dgm:pt>
    <dgm:pt modelId="{92A7881D-B8B3-450C-90ED-B7F629D80847}" type="sibTrans" cxnId="{E40A6E26-232E-4E1B-B0A0-0FC0FB77EAC2}">
      <dgm:prSet/>
      <dgm:spPr/>
      <dgm:t>
        <a:bodyPr/>
        <a:lstStyle/>
        <a:p>
          <a:endParaRPr lang="es-AR"/>
        </a:p>
      </dgm:t>
    </dgm:pt>
    <dgm:pt modelId="{68822647-D914-4D46-81A5-534E5627B8A9}" type="pres">
      <dgm:prSet presAssocID="{1CFBF85E-9D71-4512-8523-A22625C602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240938FB-D632-493F-9080-6609516A12EE}" type="pres">
      <dgm:prSet presAssocID="{3B0DDD6F-1881-4DA7-87AE-C88E7FE7D884}" presName="parentLin" presStyleCnt="0"/>
      <dgm:spPr/>
    </dgm:pt>
    <dgm:pt modelId="{5D946EB0-93E0-42C3-A143-99CB785480B4}" type="pres">
      <dgm:prSet presAssocID="{3B0DDD6F-1881-4DA7-87AE-C88E7FE7D884}" presName="parentLeftMargin" presStyleLbl="node1" presStyleIdx="0" presStyleCnt="5"/>
      <dgm:spPr/>
      <dgm:t>
        <a:bodyPr/>
        <a:lstStyle/>
        <a:p>
          <a:endParaRPr lang="es-AR"/>
        </a:p>
      </dgm:t>
    </dgm:pt>
    <dgm:pt modelId="{BCF0BD6F-A8D3-4EE8-BE65-8B05DAF6A0F6}" type="pres">
      <dgm:prSet presAssocID="{3B0DDD6F-1881-4DA7-87AE-C88E7FE7D884}" presName="parentText" presStyleLbl="node1" presStyleIdx="0" presStyleCnt="5" custScaleX="121469" custScaleY="310256" custLinFactNeighborX="2564" custLinFactNeighborY="775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FC0411E-E7F6-4B7B-A69E-AA360F2FBEA0}" type="pres">
      <dgm:prSet presAssocID="{3B0DDD6F-1881-4DA7-87AE-C88E7FE7D884}" presName="negativeSpace" presStyleCnt="0"/>
      <dgm:spPr/>
    </dgm:pt>
    <dgm:pt modelId="{CB38A1F1-2E1E-4E7F-8E71-3D786EC57460}" type="pres">
      <dgm:prSet presAssocID="{3B0DDD6F-1881-4DA7-87AE-C88E7FE7D884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D87A4A6-03FC-47DE-8CE2-0B7233B84DCA}" type="pres">
      <dgm:prSet presAssocID="{A6D3490A-42D3-4087-BDA0-B5ED05D562B2}" presName="spaceBetweenRectangles" presStyleCnt="0"/>
      <dgm:spPr/>
    </dgm:pt>
    <dgm:pt modelId="{375F35AA-E6A0-412A-B374-5EB1AC3C5284}" type="pres">
      <dgm:prSet presAssocID="{416A75C6-E859-4C6E-94EA-1C71391D202C}" presName="parentLin" presStyleCnt="0"/>
      <dgm:spPr/>
    </dgm:pt>
    <dgm:pt modelId="{28882CFC-77A4-40FA-B6D7-34392F46A4C3}" type="pres">
      <dgm:prSet presAssocID="{416A75C6-E859-4C6E-94EA-1C71391D202C}" presName="parentLeftMargin" presStyleLbl="node1" presStyleIdx="0" presStyleCnt="5"/>
      <dgm:spPr/>
      <dgm:t>
        <a:bodyPr/>
        <a:lstStyle/>
        <a:p>
          <a:endParaRPr lang="es-AR"/>
        </a:p>
      </dgm:t>
    </dgm:pt>
    <dgm:pt modelId="{FBCEA51B-23CA-4940-80B7-E833E81DCF82}" type="pres">
      <dgm:prSet presAssocID="{416A75C6-E859-4C6E-94EA-1C71391D202C}" presName="parentText" presStyleLbl="node1" presStyleIdx="1" presStyleCnt="5" custScaleX="122268" custScaleY="26657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262D527-DF16-4DE1-BDE3-C87A36408A1D}" type="pres">
      <dgm:prSet presAssocID="{416A75C6-E859-4C6E-94EA-1C71391D202C}" presName="negativeSpace" presStyleCnt="0"/>
      <dgm:spPr/>
    </dgm:pt>
    <dgm:pt modelId="{8FC74EE9-0088-4443-82F3-689488D7282D}" type="pres">
      <dgm:prSet presAssocID="{416A75C6-E859-4C6E-94EA-1C71391D202C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8992F85-B059-4664-A004-2B780D26B2AE}" type="pres">
      <dgm:prSet presAssocID="{25A25ABB-70A7-4BE0-BA40-46E424703960}" presName="spaceBetweenRectangles" presStyleCnt="0"/>
      <dgm:spPr/>
    </dgm:pt>
    <dgm:pt modelId="{5CAFB132-1846-4E53-B701-2B7981E0AC0D}" type="pres">
      <dgm:prSet presAssocID="{9D9D6208-59FF-4F08-9368-96733635DEA3}" presName="parentLin" presStyleCnt="0"/>
      <dgm:spPr/>
    </dgm:pt>
    <dgm:pt modelId="{E0DED1F5-F713-4108-AE43-68D8A0110727}" type="pres">
      <dgm:prSet presAssocID="{9D9D6208-59FF-4F08-9368-96733635DEA3}" presName="parentLeftMargin" presStyleLbl="node1" presStyleIdx="1" presStyleCnt="5"/>
      <dgm:spPr/>
      <dgm:t>
        <a:bodyPr/>
        <a:lstStyle/>
        <a:p>
          <a:endParaRPr lang="es-AR"/>
        </a:p>
      </dgm:t>
    </dgm:pt>
    <dgm:pt modelId="{6EC01FEA-4468-4342-AC75-847E540C7E61}" type="pres">
      <dgm:prSet presAssocID="{9D9D6208-59FF-4F08-9368-96733635DEA3}" presName="parentText" presStyleLbl="node1" presStyleIdx="2" presStyleCnt="5" custScaleX="122459" custScaleY="184396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D6F5C81-2FB0-432F-B9A3-810EDF7B7F4A}" type="pres">
      <dgm:prSet presAssocID="{9D9D6208-59FF-4F08-9368-96733635DEA3}" presName="negativeSpace" presStyleCnt="0"/>
      <dgm:spPr/>
    </dgm:pt>
    <dgm:pt modelId="{E62F951F-869C-4287-B74B-A0D9EFBDF8EE}" type="pres">
      <dgm:prSet presAssocID="{9D9D6208-59FF-4F08-9368-96733635DEA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6A25729-FC71-45D0-A097-B06EFD232796}" type="pres">
      <dgm:prSet presAssocID="{49943BE2-3B7B-4228-97C0-084BD7C1C265}" presName="spaceBetweenRectangles" presStyleCnt="0"/>
      <dgm:spPr/>
    </dgm:pt>
    <dgm:pt modelId="{6473C095-62A7-4C5A-82E3-9547E3A3DE33}" type="pres">
      <dgm:prSet presAssocID="{E6385E53-0899-4B05-9CA6-31140BCAC0CD}" presName="parentLin" presStyleCnt="0"/>
      <dgm:spPr/>
    </dgm:pt>
    <dgm:pt modelId="{9B554A6C-BCB6-448E-9D58-E31A13ADAC8F}" type="pres">
      <dgm:prSet presAssocID="{E6385E53-0899-4B05-9CA6-31140BCAC0CD}" presName="parentLeftMargin" presStyleLbl="node1" presStyleIdx="2" presStyleCnt="5"/>
      <dgm:spPr/>
      <dgm:t>
        <a:bodyPr/>
        <a:lstStyle/>
        <a:p>
          <a:endParaRPr lang="es-AR"/>
        </a:p>
      </dgm:t>
    </dgm:pt>
    <dgm:pt modelId="{B8A8A4F3-CFE6-4F1B-B39A-897C5D1B2026}" type="pres">
      <dgm:prSet presAssocID="{E6385E53-0899-4B05-9CA6-31140BCAC0CD}" presName="parentText" presStyleLbl="node1" presStyleIdx="3" presStyleCnt="5" custScaleX="122162" custScaleY="182498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CE954AF-0C2A-4592-BA2A-3BD327D0BF7A}" type="pres">
      <dgm:prSet presAssocID="{E6385E53-0899-4B05-9CA6-31140BCAC0CD}" presName="negativeSpace" presStyleCnt="0"/>
      <dgm:spPr/>
    </dgm:pt>
    <dgm:pt modelId="{39D815B6-FC26-4E5D-8140-F4145629A85D}" type="pres">
      <dgm:prSet presAssocID="{E6385E53-0899-4B05-9CA6-31140BCAC0CD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8D5C52F-3EA3-40A2-950F-135BE02946DC}" type="pres">
      <dgm:prSet presAssocID="{A821C952-5A71-4A1A-8D61-CB7A745D429D}" presName="spaceBetweenRectangles" presStyleCnt="0"/>
      <dgm:spPr/>
    </dgm:pt>
    <dgm:pt modelId="{D57D99DD-D85F-4F3D-A9D3-54B7FFD99C92}" type="pres">
      <dgm:prSet presAssocID="{6009DBCF-C48D-4364-90E6-3F28E367BC31}" presName="parentLin" presStyleCnt="0"/>
      <dgm:spPr/>
    </dgm:pt>
    <dgm:pt modelId="{16746401-DDD6-4F06-B924-4BDBAA2597F2}" type="pres">
      <dgm:prSet presAssocID="{6009DBCF-C48D-4364-90E6-3F28E367BC31}" presName="parentLeftMargin" presStyleLbl="node1" presStyleIdx="3" presStyleCnt="5"/>
      <dgm:spPr/>
      <dgm:t>
        <a:bodyPr/>
        <a:lstStyle/>
        <a:p>
          <a:endParaRPr lang="es-AR"/>
        </a:p>
      </dgm:t>
    </dgm:pt>
    <dgm:pt modelId="{7B28F7DE-36E7-423D-AF91-47A70BBDF5FE}" type="pres">
      <dgm:prSet presAssocID="{6009DBCF-C48D-4364-90E6-3F28E367BC31}" presName="parentText" presStyleLbl="node1" presStyleIdx="4" presStyleCnt="5" custScaleX="123300" custScaleY="315283" custLinFactNeighborX="-14530" custLinFactNeighborY="-13056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0C89893-A6FE-4BED-931D-4DE3C86240AD}" type="pres">
      <dgm:prSet presAssocID="{6009DBCF-C48D-4364-90E6-3F28E367BC31}" presName="negativeSpace" presStyleCnt="0"/>
      <dgm:spPr/>
    </dgm:pt>
    <dgm:pt modelId="{A9B99E3D-F2D3-413B-AE09-460AA3ACB92E}" type="pres">
      <dgm:prSet presAssocID="{6009DBCF-C48D-4364-90E6-3F28E367BC31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B4CA043-C300-489E-A075-0714B08E3259}" srcId="{416A75C6-E859-4C6E-94EA-1C71391D202C}" destId="{746A5947-16E6-47F2-B20D-D80E5008E526}" srcOrd="1" destOrd="0" parTransId="{F70E6897-6CD4-4B52-B500-7FB901238256}" sibTransId="{C6AE4895-2A7A-4C28-84D3-1C6D365FE391}"/>
    <dgm:cxn modelId="{50D9DF12-7679-4D31-9DFB-7ABD65D94486}" type="presOf" srcId="{6009DBCF-C48D-4364-90E6-3F28E367BC31}" destId="{7B28F7DE-36E7-423D-AF91-47A70BBDF5FE}" srcOrd="1" destOrd="0" presId="urn:microsoft.com/office/officeart/2005/8/layout/list1"/>
    <dgm:cxn modelId="{480EF9CE-7B5C-4572-9B08-9649AA065BC7}" type="presOf" srcId="{746A5947-16E6-47F2-B20D-D80E5008E526}" destId="{8FC74EE9-0088-4443-82F3-689488D7282D}" srcOrd="0" destOrd="1" presId="urn:microsoft.com/office/officeart/2005/8/layout/list1"/>
    <dgm:cxn modelId="{1B330809-51AA-443D-818B-3B56668A1D47}" srcId="{416A75C6-E859-4C6E-94EA-1C71391D202C}" destId="{ACFDD26D-A05C-4858-94F8-E1D1BAF35CAE}" srcOrd="0" destOrd="0" parTransId="{E14EB2B9-A21D-4E8D-9CFE-025FF51F963E}" sibTransId="{715AB644-B2AC-425D-9A8B-DA9759A27414}"/>
    <dgm:cxn modelId="{E1496D24-E915-4A56-9111-D51B08F97E0C}" srcId="{3B0DDD6F-1881-4DA7-87AE-C88E7FE7D884}" destId="{DEA91B9B-A8CC-4C65-B6A9-A6AF5A87BD87}" srcOrd="1" destOrd="0" parTransId="{14652909-DB8E-438E-BBBC-67C56120EA36}" sibTransId="{5210A49B-B122-4350-A604-0EBD1E8636B4}"/>
    <dgm:cxn modelId="{BBBE8DA6-9B98-4007-9E11-F05E3D97BB3E}" type="presOf" srcId="{E6385E53-0899-4B05-9CA6-31140BCAC0CD}" destId="{B8A8A4F3-CFE6-4F1B-B39A-897C5D1B2026}" srcOrd="1" destOrd="0" presId="urn:microsoft.com/office/officeart/2005/8/layout/list1"/>
    <dgm:cxn modelId="{E40A6E26-232E-4E1B-B0A0-0FC0FB77EAC2}" srcId="{E6385E53-0899-4B05-9CA6-31140BCAC0CD}" destId="{1B809774-2666-43D8-9FDA-7B3BA34E62F1}" srcOrd="0" destOrd="0" parTransId="{97AB71EC-7385-4638-9BC9-ADDF399F8A8D}" sibTransId="{92A7881D-B8B3-450C-90ED-B7F629D80847}"/>
    <dgm:cxn modelId="{116A16D9-A2AC-4327-8C9D-8D1C9B6F887F}" type="presOf" srcId="{7D8D3D58-5682-41FA-8D9F-96814D72B413}" destId="{A9B99E3D-F2D3-413B-AE09-460AA3ACB92E}" srcOrd="0" destOrd="0" presId="urn:microsoft.com/office/officeart/2005/8/layout/list1"/>
    <dgm:cxn modelId="{722AED5D-415A-4066-8E16-20416914C00F}" srcId="{9D9D6208-59FF-4F08-9368-96733635DEA3}" destId="{7FB7A6FC-A3A7-4FFA-8679-F32C64F8DBA5}" srcOrd="0" destOrd="0" parTransId="{FECBBD76-14D5-49E4-9B83-4B29E094BC05}" sibTransId="{57C00D49-7EBF-4F84-A885-1DD23AE5043B}"/>
    <dgm:cxn modelId="{8334EB5B-6082-48EC-8D8F-8FF152022F72}" srcId="{3B0DDD6F-1881-4DA7-87AE-C88E7FE7D884}" destId="{81F5E2A1-6536-44CE-9BD6-8BDE2F4DF501}" srcOrd="2" destOrd="0" parTransId="{DD26A9DA-20C3-4770-B803-E1D31400DA67}" sibTransId="{5045BFA0-D9B2-45D0-9ED4-D494FA6FC246}"/>
    <dgm:cxn modelId="{C15B515E-A933-4A02-82B0-D04863F977D3}" srcId="{1CFBF85E-9D71-4512-8523-A22625C60295}" destId="{6009DBCF-C48D-4364-90E6-3F28E367BC31}" srcOrd="4" destOrd="0" parTransId="{4E40DAB0-7A80-405D-BB0B-6F358280258A}" sibTransId="{C22420D2-9CB6-49EF-9272-7DED398D3735}"/>
    <dgm:cxn modelId="{703B9F79-52A3-43AA-889D-B2CB0FBDDCD6}" type="presOf" srcId="{3B0DDD6F-1881-4DA7-87AE-C88E7FE7D884}" destId="{5D946EB0-93E0-42C3-A143-99CB785480B4}" srcOrd="0" destOrd="0" presId="urn:microsoft.com/office/officeart/2005/8/layout/list1"/>
    <dgm:cxn modelId="{DCB52AFD-E6A8-4C41-88E8-A0AF1D684ABB}" type="presOf" srcId="{9D9D6208-59FF-4F08-9368-96733635DEA3}" destId="{E0DED1F5-F713-4108-AE43-68D8A0110727}" srcOrd="0" destOrd="0" presId="urn:microsoft.com/office/officeart/2005/8/layout/list1"/>
    <dgm:cxn modelId="{5A101F27-AF42-4F0D-B8A8-4C9923D8D0AA}" srcId="{1CFBF85E-9D71-4512-8523-A22625C60295}" destId="{E6385E53-0899-4B05-9CA6-31140BCAC0CD}" srcOrd="3" destOrd="0" parTransId="{2F1EEA1A-9C7A-45F3-BB4A-61E58EDE4371}" sibTransId="{A821C952-5A71-4A1A-8D61-CB7A745D429D}"/>
    <dgm:cxn modelId="{65CEA854-D408-4955-9948-7077BA69BDFC}" type="presOf" srcId="{9D9D6208-59FF-4F08-9368-96733635DEA3}" destId="{6EC01FEA-4468-4342-AC75-847E540C7E61}" srcOrd="1" destOrd="0" presId="urn:microsoft.com/office/officeart/2005/8/layout/list1"/>
    <dgm:cxn modelId="{8B5DFEFB-D197-4DAF-9A5B-EC453875801F}" type="presOf" srcId="{81F5E2A1-6536-44CE-9BD6-8BDE2F4DF501}" destId="{CB38A1F1-2E1E-4E7F-8E71-3D786EC57460}" srcOrd="0" destOrd="2" presId="urn:microsoft.com/office/officeart/2005/8/layout/list1"/>
    <dgm:cxn modelId="{1296911D-5F55-4A67-806A-02D5AA188AA9}" type="presOf" srcId="{416A75C6-E859-4C6E-94EA-1C71391D202C}" destId="{FBCEA51B-23CA-4940-80B7-E833E81DCF82}" srcOrd="1" destOrd="0" presId="urn:microsoft.com/office/officeart/2005/8/layout/list1"/>
    <dgm:cxn modelId="{4BCCFD81-D7DA-4C7B-8F65-BD1B23EDD6AC}" type="presOf" srcId="{6009DBCF-C48D-4364-90E6-3F28E367BC31}" destId="{16746401-DDD6-4F06-B924-4BDBAA2597F2}" srcOrd="0" destOrd="0" presId="urn:microsoft.com/office/officeart/2005/8/layout/list1"/>
    <dgm:cxn modelId="{82E73E30-BF04-4ACF-B52E-6103CEA81076}" srcId="{1CFBF85E-9D71-4512-8523-A22625C60295}" destId="{3B0DDD6F-1881-4DA7-87AE-C88E7FE7D884}" srcOrd="0" destOrd="0" parTransId="{006627A7-D0DA-4E74-A645-1EAC633F2BF5}" sibTransId="{A6D3490A-42D3-4087-BDA0-B5ED05D562B2}"/>
    <dgm:cxn modelId="{8C5653AC-96DB-410F-925E-277F906767AE}" srcId="{6009DBCF-C48D-4364-90E6-3F28E367BC31}" destId="{7D8D3D58-5682-41FA-8D9F-96814D72B413}" srcOrd="0" destOrd="0" parTransId="{F14E4F22-BAB9-4032-AB4A-0DF333315C90}" sibTransId="{67F53665-B784-4337-9C16-47463946D79C}"/>
    <dgm:cxn modelId="{104FBA42-FD60-4521-9B88-11A17A708E2E}" type="presOf" srcId="{E6385E53-0899-4B05-9CA6-31140BCAC0CD}" destId="{9B554A6C-BCB6-448E-9D58-E31A13ADAC8F}" srcOrd="0" destOrd="0" presId="urn:microsoft.com/office/officeart/2005/8/layout/list1"/>
    <dgm:cxn modelId="{D0C7D18F-E893-477F-A592-AD54F600A03A}" srcId="{1CFBF85E-9D71-4512-8523-A22625C60295}" destId="{9D9D6208-59FF-4F08-9368-96733635DEA3}" srcOrd="2" destOrd="0" parTransId="{41F831FD-2046-4E7A-96E2-93441726A26F}" sibTransId="{49943BE2-3B7B-4228-97C0-084BD7C1C265}"/>
    <dgm:cxn modelId="{725B180B-1A23-4C24-8E03-28D78C299AD7}" srcId="{3B0DDD6F-1881-4DA7-87AE-C88E7FE7D884}" destId="{3F61A3A3-2089-4D71-924A-0924D3D07E2D}" srcOrd="0" destOrd="0" parTransId="{E0B381FF-3014-4765-8FE7-4B3CF92CD86D}" sibTransId="{CBEE740B-E12A-4F38-BEC6-CB5C0C201B9B}"/>
    <dgm:cxn modelId="{8B32BF16-3724-43D4-A8BE-196E2C5B80D6}" srcId="{1CFBF85E-9D71-4512-8523-A22625C60295}" destId="{416A75C6-E859-4C6E-94EA-1C71391D202C}" srcOrd="1" destOrd="0" parTransId="{6A741200-F4E8-4C15-B2CD-2D5254784564}" sibTransId="{25A25ABB-70A7-4BE0-BA40-46E424703960}"/>
    <dgm:cxn modelId="{255E3852-7A29-49D3-BE24-906112D068E9}" type="presOf" srcId="{3F61A3A3-2089-4D71-924A-0924D3D07E2D}" destId="{CB38A1F1-2E1E-4E7F-8E71-3D786EC57460}" srcOrd="0" destOrd="0" presId="urn:microsoft.com/office/officeart/2005/8/layout/list1"/>
    <dgm:cxn modelId="{1AD2F263-9EE4-4205-A526-BE34B46665F2}" type="presOf" srcId="{7FB7A6FC-A3A7-4FFA-8679-F32C64F8DBA5}" destId="{E62F951F-869C-4287-B74B-A0D9EFBDF8EE}" srcOrd="0" destOrd="0" presId="urn:microsoft.com/office/officeart/2005/8/layout/list1"/>
    <dgm:cxn modelId="{30AB76A3-09AF-43E4-A946-278C0FED81D9}" type="presOf" srcId="{ACFDD26D-A05C-4858-94F8-E1D1BAF35CAE}" destId="{8FC74EE9-0088-4443-82F3-689488D7282D}" srcOrd="0" destOrd="0" presId="urn:microsoft.com/office/officeart/2005/8/layout/list1"/>
    <dgm:cxn modelId="{8D5FFE63-DDFF-4846-BE1F-E0934E68CEED}" type="presOf" srcId="{3B0DDD6F-1881-4DA7-87AE-C88E7FE7D884}" destId="{BCF0BD6F-A8D3-4EE8-BE65-8B05DAF6A0F6}" srcOrd="1" destOrd="0" presId="urn:microsoft.com/office/officeart/2005/8/layout/list1"/>
    <dgm:cxn modelId="{16C94647-3641-40CF-809A-AFBEC20160E9}" type="presOf" srcId="{416A75C6-E859-4C6E-94EA-1C71391D202C}" destId="{28882CFC-77A4-40FA-B6D7-34392F46A4C3}" srcOrd="0" destOrd="0" presId="urn:microsoft.com/office/officeart/2005/8/layout/list1"/>
    <dgm:cxn modelId="{355B80B3-B1B5-42DB-92D5-2D940AC9553B}" type="presOf" srcId="{1CFBF85E-9D71-4512-8523-A22625C60295}" destId="{68822647-D914-4D46-81A5-534E5627B8A9}" srcOrd="0" destOrd="0" presId="urn:microsoft.com/office/officeart/2005/8/layout/list1"/>
    <dgm:cxn modelId="{6A90AFB4-3953-4C5F-892D-C1097B508292}" type="presOf" srcId="{DEA91B9B-A8CC-4C65-B6A9-A6AF5A87BD87}" destId="{CB38A1F1-2E1E-4E7F-8E71-3D786EC57460}" srcOrd="0" destOrd="1" presId="urn:microsoft.com/office/officeart/2005/8/layout/list1"/>
    <dgm:cxn modelId="{6827D832-3DEE-4CD4-A6F1-8E12B789A49E}" type="presOf" srcId="{1B809774-2666-43D8-9FDA-7B3BA34E62F1}" destId="{39D815B6-FC26-4E5D-8140-F4145629A85D}" srcOrd="0" destOrd="0" presId="urn:microsoft.com/office/officeart/2005/8/layout/list1"/>
    <dgm:cxn modelId="{84F367E2-BF73-4FFA-85AD-92F3AF028B52}" type="presParOf" srcId="{68822647-D914-4D46-81A5-534E5627B8A9}" destId="{240938FB-D632-493F-9080-6609516A12EE}" srcOrd="0" destOrd="0" presId="urn:microsoft.com/office/officeart/2005/8/layout/list1"/>
    <dgm:cxn modelId="{5A29D91E-E9FB-4D33-AC5F-0E6E6620D443}" type="presParOf" srcId="{240938FB-D632-493F-9080-6609516A12EE}" destId="{5D946EB0-93E0-42C3-A143-99CB785480B4}" srcOrd="0" destOrd="0" presId="urn:microsoft.com/office/officeart/2005/8/layout/list1"/>
    <dgm:cxn modelId="{E560AC09-B427-401C-8182-4F817957167F}" type="presParOf" srcId="{240938FB-D632-493F-9080-6609516A12EE}" destId="{BCF0BD6F-A8D3-4EE8-BE65-8B05DAF6A0F6}" srcOrd="1" destOrd="0" presId="urn:microsoft.com/office/officeart/2005/8/layout/list1"/>
    <dgm:cxn modelId="{A9309FEC-9BEA-4A4C-896D-9684119B65BA}" type="presParOf" srcId="{68822647-D914-4D46-81A5-534E5627B8A9}" destId="{AFC0411E-E7F6-4B7B-A69E-AA360F2FBEA0}" srcOrd="1" destOrd="0" presId="urn:microsoft.com/office/officeart/2005/8/layout/list1"/>
    <dgm:cxn modelId="{8DA57104-4E81-460D-B717-BFA82D98BA18}" type="presParOf" srcId="{68822647-D914-4D46-81A5-534E5627B8A9}" destId="{CB38A1F1-2E1E-4E7F-8E71-3D786EC57460}" srcOrd="2" destOrd="0" presId="urn:microsoft.com/office/officeart/2005/8/layout/list1"/>
    <dgm:cxn modelId="{B9A4BA5F-5FE3-4E1F-9ACB-0B577A0F327E}" type="presParOf" srcId="{68822647-D914-4D46-81A5-534E5627B8A9}" destId="{8D87A4A6-03FC-47DE-8CE2-0B7233B84DCA}" srcOrd="3" destOrd="0" presId="urn:microsoft.com/office/officeart/2005/8/layout/list1"/>
    <dgm:cxn modelId="{B43FE812-0F3A-419D-AC15-CD15D6C2CDE6}" type="presParOf" srcId="{68822647-D914-4D46-81A5-534E5627B8A9}" destId="{375F35AA-E6A0-412A-B374-5EB1AC3C5284}" srcOrd="4" destOrd="0" presId="urn:microsoft.com/office/officeart/2005/8/layout/list1"/>
    <dgm:cxn modelId="{93E17F39-E9D2-48DE-A7E8-63DAC3B77F6C}" type="presParOf" srcId="{375F35AA-E6A0-412A-B374-5EB1AC3C5284}" destId="{28882CFC-77A4-40FA-B6D7-34392F46A4C3}" srcOrd="0" destOrd="0" presId="urn:microsoft.com/office/officeart/2005/8/layout/list1"/>
    <dgm:cxn modelId="{AE073628-1C4B-46BA-994D-5A8369230146}" type="presParOf" srcId="{375F35AA-E6A0-412A-B374-5EB1AC3C5284}" destId="{FBCEA51B-23CA-4940-80B7-E833E81DCF82}" srcOrd="1" destOrd="0" presId="urn:microsoft.com/office/officeart/2005/8/layout/list1"/>
    <dgm:cxn modelId="{BE814E6F-19D4-4581-BCEE-4A7D3C064F07}" type="presParOf" srcId="{68822647-D914-4D46-81A5-534E5627B8A9}" destId="{F262D527-DF16-4DE1-BDE3-C87A36408A1D}" srcOrd="5" destOrd="0" presId="urn:microsoft.com/office/officeart/2005/8/layout/list1"/>
    <dgm:cxn modelId="{49ADB000-FD62-47FE-BE78-4D660F55EBA2}" type="presParOf" srcId="{68822647-D914-4D46-81A5-534E5627B8A9}" destId="{8FC74EE9-0088-4443-82F3-689488D7282D}" srcOrd="6" destOrd="0" presId="urn:microsoft.com/office/officeart/2005/8/layout/list1"/>
    <dgm:cxn modelId="{04265432-6F34-46E7-AE40-C58850D997CE}" type="presParOf" srcId="{68822647-D914-4D46-81A5-534E5627B8A9}" destId="{D8992F85-B059-4664-A004-2B780D26B2AE}" srcOrd="7" destOrd="0" presId="urn:microsoft.com/office/officeart/2005/8/layout/list1"/>
    <dgm:cxn modelId="{4E644638-1283-497E-8451-BA3D1DE6A908}" type="presParOf" srcId="{68822647-D914-4D46-81A5-534E5627B8A9}" destId="{5CAFB132-1846-4E53-B701-2B7981E0AC0D}" srcOrd="8" destOrd="0" presId="urn:microsoft.com/office/officeart/2005/8/layout/list1"/>
    <dgm:cxn modelId="{6A1CFF36-2D31-41DF-81D3-0C62905661CE}" type="presParOf" srcId="{5CAFB132-1846-4E53-B701-2B7981E0AC0D}" destId="{E0DED1F5-F713-4108-AE43-68D8A0110727}" srcOrd="0" destOrd="0" presId="urn:microsoft.com/office/officeart/2005/8/layout/list1"/>
    <dgm:cxn modelId="{BA5BFBEF-98B7-40B4-A7AF-D1062D014C1B}" type="presParOf" srcId="{5CAFB132-1846-4E53-B701-2B7981E0AC0D}" destId="{6EC01FEA-4468-4342-AC75-847E540C7E61}" srcOrd="1" destOrd="0" presId="urn:microsoft.com/office/officeart/2005/8/layout/list1"/>
    <dgm:cxn modelId="{6CACEC33-ECD9-4EF1-9062-5A2E15370306}" type="presParOf" srcId="{68822647-D914-4D46-81A5-534E5627B8A9}" destId="{7D6F5C81-2FB0-432F-B9A3-810EDF7B7F4A}" srcOrd="9" destOrd="0" presId="urn:microsoft.com/office/officeart/2005/8/layout/list1"/>
    <dgm:cxn modelId="{D8E4850F-DCD0-4A2B-BAF5-84FECC9A0421}" type="presParOf" srcId="{68822647-D914-4D46-81A5-534E5627B8A9}" destId="{E62F951F-869C-4287-B74B-A0D9EFBDF8EE}" srcOrd="10" destOrd="0" presId="urn:microsoft.com/office/officeart/2005/8/layout/list1"/>
    <dgm:cxn modelId="{BD5568B3-F9E6-40C9-B470-EA06B90AA640}" type="presParOf" srcId="{68822647-D914-4D46-81A5-534E5627B8A9}" destId="{76A25729-FC71-45D0-A097-B06EFD232796}" srcOrd="11" destOrd="0" presId="urn:microsoft.com/office/officeart/2005/8/layout/list1"/>
    <dgm:cxn modelId="{9D7A6FE2-1546-474E-81D5-F6F4AD8BE2CA}" type="presParOf" srcId="{68822647-D914-4D46-81A5-534E5627B8A9}" destId="{6473C095-62A7-4C5A-82E3-9547E3A3DE33}" srcOrd="12" destOrd="0" presId="urn:microsoft.com/office/officeart/2005/8/layout/list1"/>
    <dgm:cxn modelId="{FAF30C6F-1B14-4E07-B883-B8878786EBCB}" type="presParOf" srcId="{6473C095-62A7-4C5A-82E3-9547E3A3DE33}" destId="{9B554A6C-BCB6-448E-9D58-E31A13ADAC8F}" srcOrd="0" destOrd="0" presId="urn:microsoft.com/office/officeart/2005/8/layout/list1"/>
    <dgm:cxn modelId="{B437658E-074A-4F94-AAAD-71188F01FD20}" type="presParOf" srcId="{6473C095-62A7-4C5A-82E3-9547E3A3DE33}" destId="{B8A8A4F3-CFE6-4F1B-B39A-897C5D1B2026}" srcOrd="1" destOrd="0" presId="urn:microsoft.com/office/officeart/2005/8/layout/list1"/>
    <dgm:cxn modelId="{7EE644C0-2EA1-4467-961A-0E2DCBB85EFD}" type="presParOf" srcId="{68822647-D914-4D46-81A5-534E5627B8A9}" destId="{8CE954AF-0C2A-4592-BA2A-3BD327D0BF7A}" srcOrd="13" destOrd="0" presId="urn:microsoft.com/office/officeart/2005/8/layout/list1"/>
    <dgm:cxn modelId="{CD324D7A-AB05-4A3C-AE88-67BCF2A03FE0}" type="presParOf" srcId="{68822647-D914-4D46-81A5-534E5627B8A9}" destId="{39D815B6-FC26-4E5D-8140-F4145629A85D}" srcOrd="14" destOrd="0" presId="urn:microsoft.com/office/officeart/2005/8/layout/list1"/>
    <dgm:cxn modelId="{AC70C188-B3E9-476E-9C79-15790B7FDCAD}" type="presParOf" srcId="{68822647-D914-4D46-81A5-534E5627B8A9}" destId="{D8D5C52F-3EA3-40A2-950F-135BE02946DC}" srcOrd="15" destOrd="0" presId="urn:microsoft.com/office/officeart/2005/8/layout/list1"/>
    <dgm:cxn modelId="{EEF57E23-23B0-4198-8366-4AF481578636}" type="presParOf" srcId="{68822647-D914-4D46-81A5-534E5627B8A9}" destId="{D57D99DD-D85F-4F3D-A9D3-54B7FFD99C92}" srcOrd="16" destOrd="0" presId="urn:microsoft.com/office/officeart/2005/8/layout/list1"/>
    <dgm:cxn modelId="{7EA8FFE2-175F-420F-A3E4-9CFEA89D29A2}" type="presParOf" srcId="{D57D99DD-D85F-4F3D-A9D3-54B7FFD99C92}" destId="{16746401-DDD6-4F06-B924-4BDBAA2597F2}" srcOrd="0" destOrd="0" presId="urn:microsoft.com/office/officeart/2005/8/layout/list1"/>
    <dgm:cxn modelId="{FDBD5FAC-29B8-4D8B-8F0F-356BAFA52B4E}" type="presParOf" srcId="{D57D99DD-D85F-4F3D-A9D3-54B7FFD99C92}" destId="{7B28F7DE-36E7-423D-AF91-47A70BBDF5FE}" srcOrd="1" destOrd="0" presId="urn:microsoft.com/office/officeart/2005/8/layout/list1"/>
    <dgm:cxn modelId="{E45AE37B-550C-415A-98FA-427BEEB8EF6C}" type="presParOf" srcId="{68822647-D914-4D46-81A5-534E5627B8A9}" destId="{80C89893-A6FE-4BED-931D-4DE3C86240AD}" srcOrd="17" destOrd="0" presId="urn:microsoft.com/office/officeart/2005/8/layout/list1"/>
    <dgm:cxn modelId="{E8D7480D-194A-4214-B496-BA55078A70B9}" type="presParOf" srcId="{68822647-D914-4D46-81A5-534E5627B8A9}" destId="{A9B99E3D-F2D3-413B-AE09-460AA3ACB92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6B7C6-B6E6-4507-9D70-1689FCB8943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E7637D40-6316-471B-8784-21102C78A5A7}">
      <dgm:prSet phldrT="[Texto]"/>
      <dgm:spPr>
        <a:solidFill>
          <a:srgbClr val="0070C0"/>
        </a:solidFill>
      </dgm:spPr>
      <dgm:t>
        <a:bodyPr/>
        <a:lstStyle/>
        <a:p>
          <a:r>
            <a:rPr lang="es-AR" dirty="0" smtClean="0"/>
            <a:t>Principios de  la Comunicación de información agroclimática</a:t>
          </a:r>
          <a:endParaRPr lang="es-AR" dirty="0"/>
        </a:p>
      </dgm:t>
    </dgm:pt>
    <dgm:pt modelId="{A58CB5C9-0E52-4304-A64A-2258B202E3F4}" type="parTrans" cxnId="{29449441-9D84-4DED-80F6-D1E2C2C72766}">
      <dgm:prSet/>
      <dgm:spPr/>
      <dgm:t>
        <a:bodyPr/>
        <a:lstStyle/>
        <a:p>
          <a:endParaRPr lang="es-AR"/>
        </a:p>
      </dgm:t>
    </dgm:pt>
    <dgm:pt modelId="{903D1A5D-41BA-40E7-8436-077C4648D3BA}" type="sibTrans" cxnId="{29449441-9D84-4DED-80F6-D1E2C2C72766}">
      <dgm:prSet/>
      <dgm:spPr/>
      <dgm:t>
        <a:bodyPr/>
        <a:lstStyle/>
        <a:p>
          <a:endParaRPr lang="es-AR"/>
        </a:p>
      </dgm:t>
    </dgm:pt>
    <dgm:pt modelId="{23F81B02-2BC8-4981-9DF3-911208A5E23D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AR" sz="900" dirty="0" smtClean="0"/>
            <a:t>Conocer a la audiencia:</a:t>
          </a:r>
        </a:p>
        <a:p>
          <a:r>
            <a:rPr lang="es-AR" sz="900" dirty="0" smtClean="0"/>
            <a:t>-¿instituciones intermedias?</a:t>
          </a:r>
        </a:p>
        <a:p>
          <a:r>
            <a:rPr lang="es-AR" sz="900" dirty="0" smtClean="0"/>
            <a:t>-¿municipios?</a:t>
          </a:r>
        </a:p>
        <a:p>
          <a:r>
            <a:rPr lang="es-AR" sz="900" dirty="0" smtClean="0"/>
            <a:t>-¿productores?</a:t>
          </a:r>
          <a:endParaRPr lang="es-AR" sz="900" dirty="0"/>
        </a:p>
      </dgm:t>
    </dgm:pt>
    <dgm:pt modelId="{A630BC45-AAA5-46AD-9366-E0D7DF1BC6D6}" type="parTrans" cxnId="{73462502-D062-4CC5-88B6-D11D9995C844}">
      <dgm:prSet/>
      <dgm:spPr/>
      <dgm:t>
        <a:bodyPr/>
        <a:lstStyle/>
        <a:p>
          <a:endParaRPr lang="es-AR"/>
        </a:p>
      </dgm:t>
    </dgm:pt>
    <dgm:pt modelId="{19230FAE-B058-47CE-A84B-89B63F456875}" type="sibTrans" cxnId="{73462502-D062-4CC5-88B6-D11D9995C844}">
      <dgm:prSet/>
      <dgm:spPr/>
      <dgm:t>
        <a:bodyPr/>
        <a:lstStyle/>
        <a:p>
          <a:endParaRPr lang="es-AR"/>
        </a:p>
      </dgm:t>
    </dgm:pt>
    <dgm:pt modelId="{D4420979-B646-49E6-91C3-558C022A58C4}">
      <dgm:prSet phldrT="[Texto]"/>
      <dgm:spPr>
        <a:solidFill>
          <a:srgbClr val="0070C0"/>
        </a:solidFill>
      </dgm:spPr>
      <dgm:t>
        <a:bodyPr/>
        <a:lstStyle/>
        <a:p>
          <a:r>
            <a:rPr lang="es-AR" dirty="0" smtClean="0"/>
            <a:t>Transformar la información científica en experiencias concretas</a:t>
          </a:r>
          <a:endParaRPr lang="es-AR" dirty="0"/>
        </a:p>
      </dgm:t>
    </dgm:pt>
    <dgm:pt modelId="{3364CC45-9F8B-4549-B275-48BA83F36D63}" type="parTrans" cxnId="{A5A786AC-6C8E-4470-8530-DDE6319EA0EC}">
      <dgm:prSet/>
      <dgm:spPr/>
      <dgm:t>
        <a:bodyPr/>
        <a:lstStyle/>
        <a:p>
          <a:endParaRPr lang="es-AR"/>
        </a:p>
      </dgm:t>
    </dgm:pt>
    <dgm:pt modelId="{E88EF367-E6B6-422B-93CF-6F4210D1D7B6}" type="sibTrans" cxnId="{A5A786AC-6C8E-4470-8530-DDE6319EA0EC}">
      <dgm:prSet/>
      <dgm:spPr/>
      <dgm:t>
        <a:bodyPr/>
        <a:lstStyle/>
        <a:p>
          <a:endParaRPr lang="es-AR"/>
        </a:p>
      </dgm:t>
    </dgm:pt>
    <dgm:pt modelId="{F5A9B9F4-8C2F-48FF-80F1-5E9955541A9E}">
      <dgm:prSet phldrT="[Texto]"/>
      <dgm:spPr>
        <a:solidFill>
          <a:srgbClr val="0070C0"/>
        </a:solidFill>
      </dgm:spPr>
      <dgm:t>
        <a:bodyPr/>
        <a:lstStyle/>
        <a:p>
          <a:r>
            <a:rPr lang="es-AR" dirty="0" smtClean="0"/>
            <a:t>Contribuir a la comprensión de información probabilística</a:t>
          </a:r>
          <a:endParaRPr lang="es-AR" dirty="0"/>
        </a:p>
      </dgm:t>
    </dgm:pt>
    <dgm:pt modelId="{F1347E97-2F6F-4701-A42D-319BC5467761}" type="parTrans" cxnId="{36457A2C-F1E4-4F36-8D6A-99D48B3CD616}">
      <dgm:prSet/>
      <dgm:spPr/>
      <dgm:t>
        <a:bodyPr/>
        <a:lstStyle/>
        <a:p>
          <a:endParaRPr lang="es-AR"/>
        </a:p>
      </dgm:t>
    </dgm:pt>
    <dgm:pt modelId="{44A2A577-B513-471C-AD8B-C310B2355AEF}" type="sibTrans" cxnId="{36457A2C-F1E4-4F36-8D6A-99D48B3CD616}">
      <dgm:prSet/>
      <dgm:spPr/>
      <dgm:t>
        <a:bodyPr/>
        <a:lstStyle/>
        <a:p>
          <a:endParaRPr lang="es-AR"/>
        </a:p>
      </dgm:t>
    </dgm:pt>
    <dgm:pt modelId="{4D68F159-3C1C-4AB4-B384-55D140256866}">
      <dgm:prSet phldrT="[Texto]"/>
      <dgm:spPr>
        <a:solidFill>
          <a:srgbClr val="0070C0"/>
        </a:solidFill>
      </dgm:spPr>
      <dgm:t>
        <a:bodyPr/>
        <a:lstStyle/>
        <a:p>
          <a:r>
            <a:rPr lang="es-AR" dirty="0" smtClean="0"/>
            <a:t>Promover cambios de prácticas</a:t>
          </a:r>
          <a:endParaRPr lang="es-AR" dirty="0"/>
        </a:p>
      </dgm:t>
    </dgm:pt>
    <dgm:pt modelId="{A06DDB50-5F74-4821-9903-532F7C2035B6}" type="parTrans" cxnId="{BFD92121-CDAB-4A0E-AA48-FFB2AEEE55AA}">
      <dgm:prSet/>
      <dgm:spPr/>
      <dgm:t>
        <a:bodyPr/>
        <a:lstStyle/>
        <a:p>
          <a:endParaRPr lang="es-AR"/>
        </a:p>
      </dgm:t>
    </dgm:pt>
    <dgm:pt modelId="{63789C80-5AB6-4E65-9E3E-EAFC11F506E9}" type="sibTrans" cxnId="{BFD92121-CDAB-4A0E-AA48-FFB2AEEE55AA}">
      <dgm:prSet/>
      <dgm:spPr/>
      <dgm:t>
        <a:bodyPr/>
        <a:lstStyle/>
        <a:p>
          <a:endParaRPr lang="es-AR"/>
        </a:p>
      </dgm:t>
    </dgm:pt>
    <dgm:pt modelId="{48B01D5D-1C25-400D-8C48-F8E7DB48F8D3}" type="pres">
      <dgm:prSet presAssocID="{A286B7C6-B6E6-4507-9D70-1689FCB894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3BDC93C-CBFE-4EBC-B3E5-A4AEBA6A4C53}" type="pres">
      <dgm:prSet presAssocID="{E7637D40-6316-471B-8784-21102C78A5A7}" presName="centerShape" presStyleLbl="node0" presStyleIdx="0" presStyleCnt="1"/>
      <dgm:spPr/>
      <dgm:t>
        <a:bodyPr/>
        <a:lstStyle/>
        <a:p>
          <a:endParaRPr lang="es-AR"/>
        </a:p>
      </dgm:t>
    </dgm:pt>
    <dgm:pt modelId="{51BBF172-E3B1-4A55-9D45-DA742BE58372}" type="pres">
      <dgm:prSet presAssocID="{A630BC45-AAA5-46AD-9366-E0D7DF1BC6D6}" presName="Name9" presStyleLbl="parChTrans1D2" presStyleIdx="0" presStyleCnt="4"/>
      <dgm:spPr/>
      <dgm:t>
        <a:bodyPr/>
        <a:lstStyle/>
        <a:p>
          <a:endParaRPr lang="es-AR"/>
        </a:p>
      </dgm:t>
    </dgm:pt>
    <dgm:pt modelId="{E6328793-9B5A-4DC7-913B-B1FAC0A6362A}" type="pres">
      <dgm:prSet presAssocID="{A630BC45-AAA5-46AD-9366-E0D7DF1BC6D6}" presName="connTx" presStyleLbl="parChTrans1D2" presStyleIdx="0" presStyleCnt="4"/>
      <dgm:spPr/>
      <dgm:t>
        <a:bodyPr/>
        <a:lstStyle/>
        <a:p>
          <a:endParaRPr lang="es-AR"/>
        </a:p>
      </dgm:t>
    </dgm:pt>
    <dgm:pt modelId="{26AD21BE-4144-422E-8FD7-7CF481FF4372}" type="pres">
      <dgm:prSet presAssocID="{23F81B02-2BC8-4981-9DF3-911208A5E23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2713009-7D38-4FFD-A297-2F5710F2F2EE}" type="pres">
      <dgm:prSet presAssocID="{3364CC45-9F8B-4549-B275-48BA83F36D63}" presName="Name9" presStyleLbl="parChTrans1D2" presStyleIdx="1" presStyleCnt="4"/>
      <dgm:spPr/>
      <dgm:t>
        <a:bodyPr/>
        <a:lstStyle/>
        <a:p>
          <a:endParaRPr lang="es-AR"/>
        </a:p>
      </dgm:t>
    </dgm:pt>
    <dgm:pt modelId="{ECE3FFCF-5D4E-40AF-BDB4-25D6EEC0F5ED}" type="pres">
      <dgm:prSet presAssocID="{3364CC45-9F8B-4549-B275-48BA83F36D63}" presName="connTx" presStyleLbl="parChTrans1D2" presStyleIdx="1" presStyleCnt="4"/>
      <dgm:spPr/>
      <dgm:t>
        <a:bodyPr/>
        <a:lstStyle/>
        <a:p>
          <a:endParaRPr lang="es-AR"/>
        </a:p>
      </dgm:t>
    </dgm:pt>
    <dgm:pt modelId="{1C228BDF-66D0-4BB7-8D0D-70455396429F}" type="pres">
      <dgm:prSet presAssocID="{D4420979-B646-49E6-91C3-558C022A58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C51C83D-B35D-427E-8167-5CFCC0174749}" type="pres">
      <dgm:prSet presAssocID="{F1347E97-2F6F-4701-A42D-319BC5467761}" presName="Name9" presStyleLbl="parChTrans1D2" presStyleIdx="2" presStyleCnt="4"/>
      <dgm:spPr/>
      <dgm:t>
        <a:bodyPr/>
        <a:lstStyle/>
        <a:p>
          <a:endParaRPr lang="es-AR"/>
        </a:p>
      </dgm:t>
    </dgm:pt>
    <dgm:pt modelId="{14C9E48B-F0D7-474C-97D5-4DC432BC4643}" type="pres">
      <dgm:prSet presAssocID="{F1347E97-2F6F-4701-A42D-319BC5467761}" presName="connTx" presStyleLbl="parChTrans1D2" presStyleIdx="2" presStyleCnt="4"/>
      <dgm:spPr/>
      <dgm:t>
        <a:bodyPr/>
        <a:lstStyle/>
        <a:p>
          <a:endParaRPr lang="es-AR"/>
        </a:p>
      </dgm:t>
    </dgm:pt>
    <dgm:pt modelId="{97FD9635-F143-4C16-9519-A4779B7E387A}" type="pres">
      <dgm:prSet presAssocID="{F5A9B9F4-8C2F-48FF-80F1-5E9955541A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CC3F66D-C3A1-4853-BAF0-718B696ED2DD}" type="pres">
      <dgm:prSet presAssocID="{A06DDB50-5F74-4821-9903-532F7C2035B6}" presName="Name9" presStyleLbl="parChTrans1D2" presStyleIdx="3" presStyleCnt="4"/>
      <dgm:spPr/>
      <dgm:t>
        <a:bodyPr/>
        <a:lstStyle/>
        <a:p>
          <a:endParaRPr lang="es-AR"/>
        </a:p>
      </dgm:t>
    </dgm:pt>
    <dgm:pt modelId="{5EFA21F4-0C41-4BEF-9F09-EDC79AFD541A}" type="pres">
      <dgm:prSet presAssocID="{A06DDB50-5F74-4821-9903-532F7C2035B6}" presName="connTx" presStyleLbl="parChTrans1D2" presStyleIdx="3" presStyleCnt="4"/>
      <dgm:spPr/>
      <dgm:t>
        <a:bodyPr/>
        <a:lstStyle/>
        <a:p>
          <a:endParaRPr lang="es-AR"/>
        </a:p>
      </dgm:t>
    </dgm:pt>
    <dgm:pt modelId="{78440B58-0B72-4AAC-9158-B9D0382FCCB3}" type="pres">
      <dgm:prSet presAssocID="{4D68F159-3C1C-4AB4-B384-55D14025686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683CDD2-4E82-4105-A840-8383DC2E9979}" type="presOf" srcId="{E7637D40-6316-471B-8784-21102C78A5A7}" destId="{C3BDC93C-CBFE-4EBC-B3E5-A4AEBA6A4C53}" srcOrd="0" destOrd="0" presId="urn:microsoft.com/office/officeart/2005/8/layout/radial1"/>
    <dgm:cxn modelId="{29449441-9D84-4DED-80F6-D1E2C2C72766}" srcId="{A286B7C6-B6E6-4507-9D70-1689FCB89431}" destId="{E7637D40-6316-471B-8784-21102C78A5A7}" srcOrd="0" destOrd="0" parTransId="{A58CB5C9-0E52-4304-A64A-2258B202E3F4}" sibTransId="{903D1A5D-41BA-40E7-8436-077C4648D3BA}"/>
    <dgm:cxn modelId="{CDB593A8-D2EF-485B-8884-47C98D8E400E}" type="presOf" srcId="{A06DDB50-5F74-4821-9903-532F7C2035B6}" destId="{CCC3F66D-C3A1-4853-BAF0-718B696ED2DD}" srcOrd="0" destOrd="0" presId="urn:microsoft.com/office/officeart/2005/8/layout/radial1"/>
    <dgm:cxn modelId="{A5A786AC-6C8E-4470-8530-DDE6319EA0EC}" srcId="{E7637D40-6316-471B-8784-21102C78A5A7}" destId="{D4420979-B646-49E6-91C3-558C022A58C4}" srcOrd="1" destOrd="0" parTransId="{3364CC45-9F8B-4549-B275-48BA83F36D63}" sibTransId="{E88EF367-E6B6-422B-93CF-6F4210D1D7B6}"/>
    <dgm:cxn modelId="{499A356C-1366-47F5-9A7E-D3EDF6E687EA}" type="presOf" srcId="{F5A9B9F4-8C2F-48FF-80F1-5E9955541A9E}" destId="{97FD9635-F143-4C16-9519-A4779B7E387A}" srcOrd="0" destOrd="0" presId="urn:microsoft.com/office/officeart/2005/8/layout/radial1"/>
    <dgm:cxn modelId="{68A10558-8CC3-418F-81C0-FDC4C6DD5F2C}" type="presOf" srcId="{A630BC45-AAA5-46AD-9366-E0D7DF1BC6D6}" destId="{51BBF172-E3B1-4A55-9D45-DA742BE58372}" srcOrd="0" destOrd="0" presId="urn:microsoft.com/office/officeart/2005/8/layout/radial1"/>
    <dgm:cxn modelId="{0ADB13B9-638C-4A13-86AD-008C0BEB9D73}" type="presOf" srcId="{4D68F159-3C1C-4AB4-B384-55D140256866}" destId="{78440B58-0B72-4AAC-9158-B9D0382FCCB3}" srcOrd="0" destOrd="0" presId="urn:microsoft.com/office/officeart/2005/8/layout/radial1"/>
    <dgm:cxn modelId="{905B0C05-0A6E-4737-B54B-D22ECB522D52}" type="presOf" srcId="{F1347E97-2F6F-4701-A42D-319BC5467761}" destId="{DC51C83D-B35D-427E-8167-5CFCC0174749}" srcOrd="0" destOrd="0" presId="urn:microsoft.com/office/officeart/2005/8/layout/radial1"/>
    <dgm:cxn modelId="{6C7672D5-04C8-4511-A334-8F44611F13B1}" type="presOf" srcId="{A630BC45-AAA5-46AD-9366-E0D7DF1BC6D6}" destId="{E6328793-9B5A-4DC7-913B-B1FAC0A6362A}" srcOrd="1" destOrd="0" presId="urn:microsoft.com/office/officeart/2005/8/layout/radial1"/>
    <dgm:cxn modelId="{BFD92121-CDAB-4A0E-AA48-FFB2AEEE55AA}" srcId="{E7637D40-6316-471B-8784-21102C78A5A7}" destId="{4D68F159-3C1C-4AB4-B384-55D140256866}" srcOrd="3" destOrd="0" parTransId="{A06DDB50-5F74-4821-9903-532F7C2035B6}" sibTransId="{63789C80-5AB6-4E65-9E3E-EAFC11F506E9}"/>
    <dgm:cxn modelId="{D39A1C74-9EDB-4E06-A0B6-AEB327FAA1EF}" type="presOf" srcId="{D4420979-B646-49E6-91C3-558C022A58C4}" destId="{1C228BDF-66D0-4BB7-8D0D-70455396429F}" srcOrd="0" destOrd="0" presId="urn:microsoft.com/office/officeart/2005/8/layout/radial1"/>
    <dgm:cxn modelId="{4B60C70F-9691-4B9F-BD58-80BDFD84A004}" type="presOf" srcId="{A06DDB50-5F74-4821-9903-532F7C2035B6}" destId="{5EFA21F4-0C41-4BEF-9F09-EDC79AFD541A}" srcOrd="1" destOrd="0" presId="urn:microsoft.com/office/officeart/2005/8/layout/radial1"/>
    <dgm:cxn modelId="{EF3101E5-E127-49D4-B540-9B2F96DAD4E7}" type="presOf" srcId="{3364CC45-9F8B-4549-B275-48BA83F36D63}" destId="{B2713009-7D38-4FFD-A297-2F5710F2F2EE}" srcOrd="0" destOrd="0" presId="urn:microsoft.com/office/officeart/2005/8/layout/radial1"/>
    <dgm:cxn modelId="{33B93232-FF29-4367-AAC3-9C8C1FC3E8C7}" type="presOf" srcId="{23F81B02-2BC8-4981-9DF3-911208A5E23D}" destId="{26AD21BE-4144-422E-8FD7-7CF481FF4372}" srcOrd="0" destOrd="0" presId="urn:microsoft.com/office/officeart/2005/8/layout/radial1"/>
    <dgm:cxn modelId="{D7C13F93-DEBD-4E31-990D-86F9393AA189}" type="presOf" srcId="{F1347E97-2F6F-4701-A42D-319BC5467761}" destId="{14C9E48B-F0D7-474C-97D5-4DC432BC4643}" srcOrd="1" destOrd="0" presId="urn:microsoft.com/office/officeart/2005/8/layout/radial1"/>
    <dgm:cxn modelId="{36457A2C-F1E4-4F36-8D6A-99D48B3CD616}" srcId="{E7637D40-6316-471B-8784-21102C78A5A7}" destId="{F5A9B9F4-8C2F-48FF-80F1-5E9955541A9E}" srcOrd="2" destOrd="0" parTransId="{F1347E97-2F6F-4701-A42D-319BC5467761}" sibTransId="{44A2A577-B513-471C-AD8B-C310B2355AEF}"/>
    <dgm:cxn modelId="{69F60DE8-9D39-4F11-A7E2-195607FF2A4F}" type="presOf" srcId="{A286B7C6-B6E6-4507-9D70-1689FCB89431}" destId="{48B01D5D-1C25-400D-8C48-F8E7DB48F8D3}" srcOrd="0" destOrd="0" presId="urn:microsoft.com/office/officeart/2005/8/layout/radial1"/>
    <dgm:cxn modelId="{6BE75465-B49E-4520-82D6-3A991A2A7BBB}" type="presOf" srcId="{3364CC45-9F8B-4549-B275-48BA83F36D63}" destId="{ECE3FFCF-5D4E-40AF-BDB4-25D6EEC0F5ED}" srcOrd="1" destOrd="0" presId="urn:microsoft.com/office/officeart/2005/8/layout/radial1"/>
    <dgm:cxn modelId="{73462502-D062-4CC5-88B6-D11D9995C844}" srcId="{E7637D40-6316-471B-8784-21102C78A5A7}" destId="{23F81B02-2BC8-4981-9DF3-911208A5E23D}" srcOrd="0" destOrd="0" parTransId="{A630BC45-AAA5-46AD-9366-E0D7DF1BC6D6}" sibTransId="{19230FAE-B058-47CE-A84B-89B63F456875}"/>
    <dgm:cxn modelId="{4605D20F-A66D-453E-9073-33BD6F919B34}" type="presParOf" srcId="{48B01D5D-1C25-400D-8C48-F8E7DB48F8D3}" destId="{C3BDC93C-CBFE-4EBC-B3E5-A4AEBA6A4C53}" srcOrd="0" destOrd="0" presId="urn:microsoft.com/office/officeart/2005/8/layout/radial1"/>
    <dgm:cxn modelId="{1851F28A-BCD2-44C8-AD7F-B42D0F3452FF}" type="presParOf" srcId="{48B01D5D-1C25-400D-8C48-F8E7DB48F8D3}" destId="{51BBF172-E3B1-4A55-9D45-DA742BE58372}" srcOrd="1" destOrd="0" presId="urn:microsoft.com/office/officeart/2005/8/layout/radial1"/>
    <dgm:cxn modelId="{C0797381-8529-4370-951B-E060E412568E}" type="presParOf" srcId="{51BBF172-E3B1-4A55-9D45-DA742BE58372}" destId="{E6328793-9B5A-4DC7-913B-B1FAC0A6362A}" srcOrd="0" destOrd="0" presId="urn:microsoft.com/office/officeart/2005/8/layout/radial1"/>
    <dgm:cxn modelId="{DD934109-48A2-4C66-BE5F-FC7FC92FB237}" type="presParOf" srcId="{48B01D5D-1C25-400D-8C48-F8E7DB48F8D3}" destId="{26AD21BE-4144-422E-8FD7-7CF481FF4372}" srcOrd="2" destOrd="0" presId="urn:microsoft.com/office/officeart/2005/8/layout/radial1"/>
    <dgm:cxn modelId="{1A30B425-278A-41E0-B6AC-0CA3248C0D96}" type="presParOf" srcId="{48B01D5D-1C25-400D-8C48-F8E7DB48F8D3}" destId="{B2713009-7D38-4FFD-A297-2F5710F2F2EE}" srcOrd="3" destOrd="0" presId="urn:microsoft.com/office/officeart/2005/8/layout/radial1"/>
    <dgm:cxn modelId="{DBB83BEB-4DDA-46EC-AE4B-4E5D4BB2AE92}" type="presParOf" srcId="{B2713009-7D38-4FFD-A297-2F5710F2F2EE}" destId="{ECE3FFCF-5D4E-40AF-BDB4-25D6EEC0F5ED}" srcOrd="0" destOrd="0" presId="urn:microsoft.com/office/officeart/2005/8/layout/radial1"/>
    <dgm:cxn modelId="{F508B04F-4ABE-444E-A58D-E40C32722B10}" type="presParOf" srcId="{48B01D5D-1C25-400D-8C48-F8E7DB48F8D3}" destId="{1C228BDF-66D0-4BB7-8D0D-70455396429F}" srcOrd="4" destOrd="0" presId="urn:microsoft.com/office/officeart/2005/8/layout/radial1"/>
    <dgm:cxn modelId="{F99F607B-198F-417C-B545-F95FDCC7C2FC}" type="presParOf" srcId="{48B01D5D-1C25-400D-8C48-F8E7DB48F8D3}" destId="{DC51C83D-B35D-427E-8167-5CFCC0174749}" srcOrd="5" destOrd="0" presId="urn:microsoft.com/office/officeart/2005/8/layout/radial1"/>
    <dgm:cxn modelId="{7869F5FC-C181-4DC3-9B56-4253C74638B6}" type="presParOf" srcId="{DC51C83D-B35D-427E-8167-5CFCC0174749}" destId="{14C9E48B-F0D7-474C-97D5-4DC432BC4643}" srcOrd="0" destOrd="0" presId="urn:microsoft.com/office/officeart/2005/8/layout/radial1"/>
    <dgm:cxn modelId="{859B2714-C9AB-4CC2-AEBA-8658E884DDD2}" type="presParOf" srcId="{48B01D5D-1C25-400D-8C48-F8E7DB48F8D3}" destId="{97FD9635-F143-4C16-9519-A4779B7E387A}" srcOrd="6" destOrd="0" presId="urn:microsoft.com/office/officeart/2005/8/layout/radial1"/>
    <dgm:cxn modelId="{75530899-EB90-46E7-9AEB-6A2E8747FA98}" type="presParOf" srcId="{48B01D5D-1C25-400D-8C48-F8E7DB48F8D3}" destId="{CCC3F66D-C3A1-4853-BAF0-718B696ED2DD}" srcOrd="7" destOrd="0" presId="urn:microsoft.com/office/officeart/2005/8/layout/radial1"/>
    <dgm:cxn modelId="{5DF44043-DF4F-4D30-8968-60FD9FD6B9B5}" type="presParOf" srcId="{CCC3F66D-C3A1-4853-BAF0-718B696ED2DD}" destId="{5EFA21F4-0C41-4BEF-9F09-EDC79AFD541A}" srcOrd="0" destOrd="0" presId="urn:microsoft.com/office/officeart/2005/8/layout/radial1"/>
    <dgm:cxn modelId="{3CDA4E26-B704-40B3-BA39-CCFFC44264FA}" type="presParOf" srcId="{48B01D5D-1C25-400D-8C48-F8E7DB48F8D3}" destId="{78440B58-0B72-4AAC-9158-B9D0382FCCB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8A1F1-2E1E-4E7F-8E71-3D786EC57460}">
      <dsp:nvSpPr>
        <dsp:cNvPr id="0" name=""/>
        <dsp:cNvSpPr/>
      </dsp:nvSpPr>
      <dsp:spPr>
        <a:xfrm>
          <a:off x="0" y="667739"/>
          <a:ext cx="835824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166624" rIns="64869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United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Nations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Environment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Programme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(UNEP)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World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Climate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Research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Programme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(WCRP)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International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Geosphere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Biosphere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Programme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(IGBP) </a:t>
          </a:r>
        </a:p>
      </dsp:txBody>
      <dsp:txXfrm>
        <a:off x="0" y="667739"/>
        <a:ext cx="8358246" cy="1033200"/>
      </dsp:txXfrm>
    </dsp:sp>
    <dsp:sp modelId="{BCF0BD6F-A8D3-4EE8-BE65-8B05DAF6A0F6}">
      <dsp:nvSpPr>
        <dsp:cNvPr id="0" name=""/>
        <dsp:cNvSpPr/>
      </dsp:nvSpPr>
      <dsp:spPr>
        <a:xfrm>
          <a:off x="428627" y="71437"/>
          <a:ext cx="7106874" cy="732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1972 </a:t>
          </a:r>
          <a:r>
            <a:rPr lang="es-AR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Conference</a:t>
          </a:r>
          <a:r>
            <a:rPr lang="es-AR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on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the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Human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Environment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- </a:t>
          </a:r>
          <a:r>
            <a:rPr lang="es-AR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UN - </a:t>
          </a:r>
          <a:r>
            <a:rPr lang="es-AR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Stockholm</a:t>
          </a:r>
          <a:endParaRPr lang="es-AR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64394" y="107204"/>
        <a:ext cx="7035340" cy="661166"/>
      </dsp:txXfrm>
    </dsp:sp>
    <dsp:sp modelId="{8FC74EE9-0088-4443-82F3-689488D7282D}">
      <dsp:nvSpPr>
        <dsp:cNvPr id="0" name=""/>
        <dsp:cNvSpPr/>
      </dsp:nvSpPr>
      <dsp:spPr>
        <a:xfrm>
          <a:off x="0" y="2255598"/>
          <a:ext cx="8358246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166624" rIns="64869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United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Nations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Framework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Convention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on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Climate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Change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(UNFCCC)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Conference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of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Parties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(COP) of UNFCCC</a:t>
          </a:r>
        </a:p>
      </dsp:txBody>
      <dsp:txXfrm>
        <a:off x="0" y="2255598"/>
        <a:ext cx="8358246" cy="1008000"/>
      </dsp:txXfrm>
    </dsp:sp>
    <dsp:sp modelId="{FBCEA51B-23CA-4940-80B7-E833E81DCF82}">
      <dsp:nvSpPr>
        <dsp:cNvPr id="0" name=""/>
        <dsp:cNvSpPr/>
      </dsp:nvSpPr>
      <dsp:spPr>
        <a:xfrm>
          <a:off x="417912" y="1744139"/>
          <a:ext cx="7153622" cy="6295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1988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-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Intergovernmental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Panel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for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Climate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Change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(IPCC) </a:t>
          </a:r>
        </a:p>
      </dsp:txBody>
      <dsp:txXfrm>
        <a:off x="448644" y="1774871"/>
        <a:ext cx="7092158" cy="568074"/>
      </dsp:txXfrm>
    </dsp:sp>
    <dsp:sp modelId="{E62F951F-869C-4287-B74B-A0D9EFBDF8EE}">
      <dsp:nvSpPr>
        <dsp:cNvPr id="0" name=""/>
        <dsp:cNvSpPr/>
      </dsp:nvSpPr>
      <dsp:spPr>
        <a:xfrm>
          <a:off x="0" y="3624187"/>
          <a:ext cx="835824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166624" rIns="64869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2012: Rio</a:t>
          </a:r>
          <a:r>
            <a:rPr lang="en-US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+20       1997 </a:t>
          </a:r>
          <a:r>
            <a:rPr lang="en-US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Protocolo</a:t>
          </a:r>
          <a:r>
            <a:rPr lang="en-US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de </a:t>
          </a:r>
          <a:r>
            <a:rPr lang="en-US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Kioto</a:t>
          </a:r>
          <a:r>
            <a:rPr lang="en-US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(en vigor 2005) </a:t>
          </a:r>
          <a:endParaRPr lang="es-AR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3624187"/>
        <a:ext cx="8358246" cy="504000"/>
      </dsp:txXfrm>
    </dsp:sp>
    <dsp:sp modelId="{6EC01FEA-4468-4342-AC75-847E540C7E61}">
      <dsp:nvSpPr>
        <dsp:cNvPr id="0" name=""/>
        <dsp:cNvSpPr/>
      </dsp:nvSpPr>
      <dsp:spPr>
        <a:xfrm>
          <a:off x="417912" y="3306798"/>
          <a:ext cx="7164797" cy="4354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1992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- Rio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Conferences</a:t>
          </a:r>
          <a:endParaRPr lang="es-AR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39170" y="3328056"/>
        <a:ext cx="7122281" cy="392953"/>
      </dsp:txXfrm>
    </dsp:sp>
    <dsp:sp modelId="{39D815B6-FC26-4E5D-8140-F4145629A85D}">
      <dsp:nvSpPr>
        <dsp:cNvPr id="0" name=""/>
        <dsp:cNvSpPr/>
      </dsp:nvSpPr>
      <dsp:spPr>
        <a:xfrm>
          <a:off x="0" y="4484294"/>
          <a:ext cx="835824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166624" rIns="64869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"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Climate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Services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"</a:t>
          </a:r>
        </a:p>
      </dsp:txBody>
      <dsp:txXfrm>
        <a:off x="0" y="4484294"/>
        <a:ext cx="8358246" cy="504000"/>
      </dsp:txXfrm>
    </dsp:sp>
    <dsp:sp modelId="{B8A8A4F3-CFE6-4F1B-B39A-897C5D1B2026}">
      <dsp:nvSpPr>
        <dsp:cNvPr id="0" name=""/>
        <dsp:cNvSpPr/>
      </dsp:nvSpPr>
      <dsp:spPr>
        <a:xfrm>
          <a:off x="417912" y="4171387"/>
          <a:ext cx="7147420" cy="4309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2001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-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Report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of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the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US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National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Academy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of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Sciences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</a:p>
      </dsp:txBody>
      <dsp:txXfrm>
        <a:off x="438951" y="4192426"/>
        <a:ext cx="7105342" cy="388909"/>
      </dsp:txXfrm>
    </dsp:sp>
    <dsp:sp modelId="{A9B99E3D-F2D3-413B-AE09-460AA3ACB92E}">
      <dsp:nvSpPr>
        <dsp:cNvPr id="0" name=""/>
        <dsp:cNvSpPr/>
      </dsp:nvSpPr>
      <dsp:spPr>
        <a:xfrm>
          <a:off x="0" y="5657987"/>
          <a:ext cx="835824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166624" rIns="64869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Global Framework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for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Climate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Services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(GFCS)</a:t>
          </a:r>
        </a:p>
      </dsp:txBody>
      <dsp:txXfrm>
        <a:off x="0" y="5657987"/>
        <a:ext cx="8358246" cy="504000"/>
      </dsp:txXfrm>
    </dsp:sp>
    <dsp:sp modelId="{7B28F7DE-36E7-423D-AF91-47A70BBDF5FE}">
      <dsp:nvSpPr>
        <dsp:cNvPr id="0" name=""/>
        <dsp:cNvSpPr/>
      </dsp:nvSpPr>
      <dsp:spPr>
        <a:xfrm>
          <a:off x="357189" y="5000661"/>
          <a:ext cx="7214002" cy="74457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720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2009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-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World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Climate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Conference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-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World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Meteorological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AR" sz="16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Organization</a:t>
          </a:r>
          <a:r>
            <a:rPr lang="es-AR" sz="1600" kern="1200" dirty="0">
              <a:latin typeface="Verdana" pitchFamily="34" charset="0"/>
              <a:ea typeface="Verdana" pitchFamily="34" charset="0"/>
              <a:cs typeface="Verdana" pitchFamily="34" charset="0"/>
            </a:rPr>
            <a:t> (WMO) </a:t>
          </a:r>
        </a:p>
      </dsp:txBody>
      <dsp:txXfrm>
        <a:off x="393536" y="5037008"/>
        <a:ext cx="7141308" cy="671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DC93C-CBFE-4EBC-B3E5-A4AEBA6A4C53}">
      <dsp:nvSpPr>
        <dsp:cNvPr id="0" name=""/>
        <dsp:cNvSpPr/>
      </dsp:nvSpPr>
      <dsp:spPr>
        <a:xfrm>
          <a:off x="2296417" y="1957751"/>
          <a:ext cx="1503164" cy="150316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smtClean="0"/>
            <a:t>Principios de  la Comunicación de información agroclimática</a:t>
          </a:r>
          <a:endParaRPr lang="es-AR" sz="1300" kern="1200" dirty="0"/>
        </a:p>
      </dsp:txBody>
      <dsp:txXfrm>
        <a:off x="2516550" y="2177884"/>
        <a:ext cx="1062898" cy="1062898"/>
      </dsp:txXfrm>
    </dsp:sp>
    <dsp:sp modelId="{51BBF172-E3B1-4A55-9D45-DA742BE58372}">
      <dsp:nvSpPr>
        <dsp:cNvPr id="0" name=""/>
        <dsp:cNvSpPr/>
      </dsp:nvSpPr>
      <dsp:spPr>
        <a:xfrm rot="16200000">
          <a:off x="2822205" y="1709764"/>
          <a:ext cx="451588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451588" y="22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036710" y="1720667"/>
        <a:ext cx="22579" cy="22579"/>
      </dsp:txXfrm>
    </dsp:sp>
    <dsp:sp modelId="{26AD21BE-4144-422E-8FD7-7CF481FF4372}">
      <dsp:nvSpPr>
        <dsp:cNvPr id="0" name=""/>
        <dsp:cNvSpPr/>
      </dsp:nvSpPr>
      <dsp:spPr>
        <a:xfrm>
          <a:off x="2296417" y="2999"/>
          <a:ext cx="1503164" cy="150316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/>
            <a:t>Conocer a la audiencia: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/>
            <a:t>-¿instituciones intermedias?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/>
            <a:t>-¿municipios?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900" kern="1200" dirty="0" smtClean="0"/>
            <a:t>-¿productores?</a:t>
          </a:r>
          <a:endParaRPr lang="es-AR" sz="900" kern="1200" dirty="0"/>
        </a:p>
      </dsp:txBody>
      <dsp:txXfrm>
        <a:off x="2516550" y="223132"/>
        <a:ext cx="1062898" cy="1062898"/>
      </dsp:txXfrm>
    </dsp:sp>
    <dsp:sp modelId="{B2713009-7D38-4FFD-A297-2F5710F2F2EE}">
      <dsp:nvSpPr>
        <dsp:cNvPr id="0" name=""/>
        <dsp:cNvSpPr/>
      </dsp:nvSpPr>
      <dsp:spPr>
        <a:xfrm>
          <a:off x="3799582" y="2687141"/>
          <a:ext cx="451588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451588" y="22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4014086" y="2698043"/>
        <a:ext cx="22579" cy="22579"/>
      </dsp:txXfrm>
    </dsp:sp>
    <dsp:sp modelId="{1C228BDF-66D0-4BB7-8D0D-70455396429F}">
      <dsp:nvSpPr>
        <dsp:cNvPr id="0" name=""/>
        <dsp:cNvSpPr/>
      </dsp:nvSpPr>
      <dsp:spPr>
        <a:xfrm>
          <a:off x="4251170" y="1957751"/>
          <a:ext cx="1503164" cy="150316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Transformar la información científica en experiencias concretas</a:t>
          </a:r>
          <a:endParaRPr lang="es-AR" sz="1400" kern="1200" dirty="0"/>
        </a:p>
      </dsp:txBody>
      <dsp:txXfrm>
        <a:off x="4471303" y="2177884"/>
        <a:ext cx="1062898" cy="1062898"/>
      </dsp:txXfrm>
    </dsp:sp>
    <dsp:sp modelId="{DC51C83D-B35D-427E-8167-5CFCC0174749}">
      <dsp:nvSpPr>
        <dsp:cNvPr id="0" name=""/>
        <dsp:cNvSpPr/>
      </dsp:nvSpPr>
      <dsp:spPr>
        <a:xfrm rot="5400000">
          <a:off x="2822205" y="3664517"/>
          <a:ext cx="451588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451588" y="22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036710" y="3675419"/>
        <a:ext cx="22579" cy="22579"/>
      </dsp:txXfrm>
    </dsp:sp>
    <dsp:sp modelId="{97FD9635-F143-4C16-9519-A4779B7E387A}">
      <dsp:nvSpPr>
        <dsp:cNvPr id="0" name=""/>
        <dsp:cNvSpPr/>
      </dsp:nvSpPr>
      <dsp:spPr>
        <a:xfrm>
          <a:off x="2296417" y="3912503"/>
          <a:ext cx="1503164" cy="150316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Contribuir a la comprensión de información probabilística</a:t>
          </a:r>
          <a:endParaRPr lang="es-AR" sz="1400" kern="1200" dirty="0"/>
        </a:p>
      </dsp:txBody>
      <dsp:txXfrm>
        <a:off x="2516550" y="4132636"/>
        <a:ext cx="1062898" cy="1062898"/>
      </dsp:txXfrm>
    </dsp:sp>
    <dsp:sp modelId="{CCC3F66D-C3A1-4853-BAF0-718B696ED2DD}">
      <dsp:nvSpPr>
        <dsp:cNvPr id="0" name=""/>
        <dsp:cNvSpPr/>
      </dsp:nvSpPr>
      <dsp:spPr>
        <a:xfrm rot="10800000">
          <a:off x="1844829" y="2687141"/>
          <a:ext cx="451588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451588" y="22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rot="10800000">
        <a:off x="2059334" y="2698043"/>
        <a:ext cx="22579" cy="22579"/>
      </dsp:txXfrm>
    </dsp:sp>
    <dsp:sp modelId="{78440B58-0B72-4AAC-9158-B9D0382FCCB3}">
      <dsp:nvSpPr>
        <dsp:cNvPr id="0" name=""/>
        <dsp:cNvSpPr/>
      </dsp:nvSpPr>
      <dsp:spPr>
        <a:xfrm>
          <a:off x="341665" y="1957751"/>
          <a:ext cx="1503164" cy="150316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Promover cambios de prácticas</a:t>
          </a:r>
          <a:endParaRPr lang="es-AR" sz="1400" kern="1200" dirty="0"/>
        </a:p>
      </dsp:txBody>
      <dsp:txXfrm>
        <a:off x="561798" y="2177884"/>
        <a:ext cx="1062898" cy="1062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65B7FB-5FD8-4135-A4A3-746A02FD305A}" type="datetimeFigureOut">
              <a:rPr lang="es-AR"/>
              <a:pPr>
                <a:defRPr/>
              </a:pPr>
              <a:t>10/10/2019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419993-48F9-43BC-8CFA-3E0880D06F9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5800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19993-48F9-43BC-8CFA-3E0880D06F9D}" type="slidenum">
              <a:rPr lang="es-AR" smtClean="0"/>
              <a:pPr>
                <a:defRPr/>
              </a:pPr>
              <a:t>23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510357f5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8174" y="686202"/>
            <a:ext cx="5041653" cy="3428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510357f57_0_12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C5CC7-94D4-48CB-9A62-0B1F25BDDC0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F12E5-5783-4E06-9BF7-4FAC3135DDC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D20B1-4EC2-4202-9BCB-0DAF5F357C0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D49924-BC26-409A-B85C-1725D64102EA}" type="datetimeFigureOut">
              <a:rPr lang="es-ES" smtClean="0"/>
              <a:pPr>
                <a:defRPr/>
              </a:pPr>
              <a:t>10/10/2019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47CEB-B365-46F9-8F2C-9C7713EE739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114E3-0AFF-4724-8B8B-03052C9FA2FD}" type="datetimeFigureOut">
              <a:rPr lang="es-ES" smtClean="0"/>
              <a:pPr>
                <a:defRPr/>
              </a:pPr>
              <a:t>10/10/2019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70BF7-44DD-4F81-B29D-94F08ADAED9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8514B-CB30-4BC0-9D88-12AA904E7185}" type="datetimeFigureOut">
              <a:rPr lang="es-ES" smtClean="0"/>
              <a:pPr>
                <a:defRPr/>
              </a:pPr>
              <a:t>10/10/2019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1848E-7FB4-444E-9131-185DF8F5282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5B58CF-2163-40FF-B7A9-C01A721CF3A3}" type="datetimeFigureOut">
              <a:rPr lang="es-ES" smtClean="0"/>
              <a:pPr>
                <a:defRPr/>
              </a:pPr>
              <a:t>10/10/2019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EC140-A06C-4A19-82AC-739B9A73334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5E468-4855-456A-AB51-1A106AD77FF9}" type="datetimeFigureOut">
              <a:rPr lang="es-ES" smtClean="0"/>
              <a:pPr>
                <a:defRPr/>
              </a:pPr>
              <a:t>10/10/2019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D56EE-A269-40FE-82EF-F547DAE4EA9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222DE-F8CE-4228-98AA-2DB6C6AEF9AC}" type="datetimeFigureOut">
              <a:rPr lang="es-ES" smtClean="0"/>
              <a:pPr>
                <a:defRPr/>
              </a:pPr>
              <a:t>10/10/2019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3ADB5-6CB3-4C31-A702-A1987D9EC80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0E719-84FF-4C60-802F-213F7016B0D7}" type="datetimeFigureOut">
              <a:rPr lang="es-ES" smtClean="0"/>
              <a:pPr>
                <a:defRPr/>
              </a:pPr>
              <a:t>10/10/2019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DB501-075E-47A6-8825-8684D1D0002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67683-E266-4112-8188-0C3508A4645D}" type="datetimeFigureOut">
              <a:rPr lang="es-ES" smtClean="0"/>
              <a:pPr>
                <a:defRPr/>
              </a:pPr>
              <a:t>10/10/2019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E0112-ECE2-458C-BB6F-ADFB6CF0FBC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8D312-B65E-4772-8C5E-05AB9154AF8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A80E48-EA27-4A0C-BEB1-F202BB74E514}" type="datetimeFigureOut">
              <a:rPr lang="es-ES" smtClean="0"/>
              <a:pPr>
                <a:defRPr/>
              </a:pPr>
              <a:t>10/10/2019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011AC-61A1-4DB9-99D4-3A02CE662A1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453B9-05B5-401E-A63B-1C54FB5645E7}" type="datetimeFigureOut">
              <a:rPr lang="es-ES" smtClean="0"/>
              <a:pPr>
                <a:defRPr/>
              </a:pPr>
              <a:t>10/10/2019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04414-CA70-46BB-8605-E647F585DDC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070121-4979-4842-924F-913D864CF6AD}" type="datetimeFigureOut">
              <a:rPr lang="es-ES" smtClean="0"/>
              <a:pPr>
                <a:defRPr/>
              </a:pPr>
              <a:t>10/10/2019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7AD61-07F9-42B7-A591-81D7EF75D4D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0893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406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116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60E719-84FF-4C60-802F-213F7016B0D7}" type="datetimeFigureOut">
              <a:rPr lang="es-ES" smtClean="0"/>
              <a:pPr>
                <a:defRPr/>
              </a:pPr>
              <a:t>10/10/2019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DB501-075E-47A6-8825-8684D1D0002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0114E3-0AFF-4724-8B8B-03052C9FA2FD}" type="datetimeFigureOut">
              <a:rPr lang="es-ES" smtClean="0"/>
              <a:pPr>
                <a:defRPr/>
              </a:pPr>
              <a:t>10/10/2019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70BF7-44DD-4F81-B29D-94F08ADAED9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1074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CD60E719-84FF-4C60-802F-213F7016B0D7}" type="datetimeFigureOut">
              <a:rPr lang="es-ES" smtClean="0">
                <a:solidFill>
                  <a:srgbClr val="000000"/>
                </a:solidFill>
              </a:rPr>
              <a:pPr>
                <a:defRPr/>
              </a:pPr>
              <a:t>10/10/2019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DB501-075E-47A6-8825-8684D1D00028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8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55E0D-BE29-4779-8272-C4FD5767909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300114E3-0AFF-4724-8B8B-03052C9FA2FD}" type="datetimeFigureOut">
              <a:rPr lang="es-ES" smtClean="0">
                <a:solidFill>
                  <a:srgbClr val="000000"/>
                </a:solidFill>
              </a:rPr>
              <a:pPr>
                <a:defRPr/>
              </a:pPr>
              <a:t>10/10/2019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70BF7-44DD-4F81-B29D-94F08ADAED9A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94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5C887-2E71-4C3A-A787-7A153DE2A9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ABB2E-BADF-4FFA-ADBD-46A2B7DD485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604FF-DE70-4270-81D5-AF04BD94585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2A2BA-2B74-4CC2-99A0-2A8D8F5A218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B8C6D-031B-4579-8D73-741517E2A94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9E92C-BECF-4CA7-9922-BC0BEC60E12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F19117-8D77-4510-8C9B-A20D64106C2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ABA1B5-D2CC-4105-9CA4-19B4353C3FB4}" type="datetimeFigureOut">
              <a:rPr lang="es-ES" smtClean="0"/>
              <a:pPr>
                <a:defRPr/>
              </a:pPr>
              <a:t>10/10/2019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38653E-18FF-4C30-8006-D2DC8A5A6E3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5" r:id="rId12"/>
    <p:sldLayoutId id="2147483706" r:id="rId13"/>
    <p:sldLayoutId id="2147483707" r:id="rId1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7" tIns="35717" rIns="35717" bIns="35717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7" tIns="35717" rIns="35717" bIns="35717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0123" y="6536531"/>
            <a:ext cx="318994" cy="241409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spAutoFit/>
          </a:bodyPr>
          <a:lstStyle>
            <a:lvl1pPr>
              <a:defRPr sz="11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7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5002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50004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75006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00008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92970" y="1151930"/>
            <a:ext cx="7358063" cy="232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5" tIns="35715" rIns="35715" bIns="35715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70" y="3545086"/>
            <a:ext cx="7358063" cy="7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5" tIns="35715" rIns="35715" bIns="35715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06754" y="6536532"/>
            <a:ext cx="325731" cy="245255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spAutoFit/>
          </a:bodyPr>
          <a:lstStyle>
            <a:lvl1pPr>
              <a:defRPr sz="11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algn="ctr" defTabSz="410730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s-AR" kern="0" smtClean="0">
                <a:solidFill>
                  <a:srgbClr val="000000"/>
                </a:solidFill>
              </a:rPr>
              <a:pPr algn="ctr" defTabSz="410730" fontAlgn="auto" hangingPunct="0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A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0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ransition spd="med"/>
  <p:txStyles>
    <p:title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50009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500019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750028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000038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160721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321440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482161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642882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803602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964323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125044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285763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26" Type="http://schemas.openxmlformats.org/officeDocument/2006/relationships/image" Target="../media/image51.jpeg"/><Relationship Id="rId3" Type="http://schemas.openxmlformats.org/officeDocument/2006/relationships/image" Target="../media/image28.jpeg"/><Relationship Id="rId21" Type="http://schemas.openxmlformats.org/officeDocument/2006/relationships/image" Target="../media/image46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5" Type="http://schemas.openxmlformats.org/officeDocument/2006/relationships/image" Target="../media/image50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24" Type="http://schemas.openxmlformats.org/officeDocument/2006/relationships/image" Target="../media/image49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23" Type="http://schemas.openxmlformats.org/officeDocument/2006/relationships/image" Target="../media/image48.jpeg"/><Relationship Id="rId10" Type="http://schemas.openxmlformats.org/officeDocument/2006/relationships/image" Target="../media/image35.jpeg"/><Relationship Id="rId19" Type="http://schemas.openxmlformats.org/officeDocument/2006/relationships/image" Target="../media/image44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Relationship Id="rId22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832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s-AR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Dos </a:t>
            </a:r>
            <a:r>
              <a:rPr lang="en-US" altLang="es-AR" sz="360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sentidos</a:t>
            </a:r>
            <a:r>
              <a:rPr lang="en-US" altLang="es-AR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s-AR" sz="360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principales</a:t>
            </a:r>
            <a:r>
              <a:rPr lang="en-US" altLang="es-AR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del </a:t>
            </a:r>
            <a:r>
              <a:rPr lang="en-US" altLang="es-AR" sz="360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concepto</a:t>
            </a:r>
            <a:r>
              <a:rPr lang="en-US" altLang="es-AR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co-</a:t>
            </a:r>
            <a:r>
              <a:rPr lang="en-US" altLang="es-AR" sz="360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producción</a:t>
            </a:r>
            <a:endParaRPr lang="en-US" altLang="es-AR" sz="3600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altLang="es-AR" dirty="0" smtClean="0"/>
              <a:t>ID </a:t>
            </a:r>
            <a:r>
              <a:rPr lang="en-US" altLang="es-AR" dirty="0" err="1" smtClean="0"/>
              <a:t>articulación</a:t>
            </a:r>
            <a:r>
              <a:rPr lang="en-US" altLang="es-AR" dirty="0" smtClean="0"/>
              <a:t> de </a:t>
            </a:r>
            <a:r>
              <a:rPr lang="en-US" altLang="es-AR" dirty="0" err="1" smtClean="0"/>
              <a:t>talentos</a:t>
            </a:r>
            <a:r>
              <a:rPr lang="en-US" altLang="es-AR" dirty="0" smtClean="0"/>
              <a:t>, </a:t>
            </a:r>
            <a:r>
              <a:rPr lang="en-US" altLang="es-AR" dirty="0" err="1" smtClean="0"/>
              <a:t>perspectivas</a:t>
            </a:r>
            <a:r>
              <a:rPr lang="en-US" altLang="es-AR" dirty="0" smtClean="0"/>
              <a:t> y </a:t>
            </a:r>
            <a:r>
              <a:rPr lang="en-US" altLang="es-AR" dirty="0" err="1" smtClean="0"/>
              <a:t>valores</a:t>
            </a:r>
            <a:r>
              <a:rPr lang="en-US" altLang="es-AR" dirty="0" smtClean="0"/>
              <a:t> </a:t>
            </a:r>
            <a:r>
              <a:rPr lang="en-US" altLang="es-AR" dirty="0" err="1" smtClean="0"/>
              <a:t>necesarios</a:t>
            </a:r>
            <a:r>
              <a:rPr lang="en-US" altLang="es-AR" dirty="0" smtClean="0"/>
              <a:t> </a:t>
            </a:r>
            <a:r>
              <a:rPr lang="en-US" altLang="es-AR" dirty="0" err="1" smtClean="0"/>
              <a:t>para</a:t>
            </a:r>
            <a:r>
              <a:rPr lang="en-US" altLang="es-AR" dirty="0" smtClean="0"/>
              <a:t> </a:t>
            </a:r>
            <a:r>
              <a:rPr lang="en-US" altLang="es-AR" dirty="0" err="1" smtClean="0"/>
              <a:t>producir</a:t>
            </a:r>
            <a:r>
              <a:rPr lang="en-US" altLang="es-AR" dirty="0" smtClean="0"/>
              <a:t> </a:t>
            </a:r>
            <a:r>
              <a:rPr lang="en-US" altLang="es-AR" dirty="0" err="1" smtClean="0"/>
              <a:t>nuevos</a:t>
            </a:r>
            <a:r>
              <a:rPr lang="en-US" altLang="es-AR" dirty="0" smtClean="0"/>
              <a:t> </a:t>
            </a:r>
            <a:r>
              <a:rPr lang="en-US" altLang="es-AR" dirty="0" err="1" smtClean="0"/>
              <a:t>tipos</a:t>
            </a:r>
            <a:r>
              <a:rPr lang="en-US" altLang="es-AR" dirty="0" smtClean="0"/>
              <a:t> de </a:t>
            </a:r>
            <a:r>
              <a:rPr lang="en-US" altLang="es-AR" dirty="0" err="1" smtClean="0"/>
              <a:t>conocimiento</a:t>
            </a:r>
            <a:r>
              <a:rPr lang="en-US" altLang="es-AR" dirty="0" smtClean="0"/>
              <a:t>. </a:t>
            </a:r>
            <a:r>
              <a:rPr lang="en-US" altLang="es-AR" dirty="0" err="1" smtClean="0">
                <a:solidFill>
                  <a:srgbClr val="800000"/>
                </a:solidFill>
              </a:rPr>
              <a:t>Ciencias</a:t>
            </a:r>
            <a:r>
              <a:rPr lang="en-US" altLang="es-AR" dirty="0" smtClean="0">
                <a:solidFill>
                  <a:srgbClr val="800000"/>
                </a:solidFill>
              </a:rPr>
              <a:t> </a:t>
            </a:r>
            <a:r>
              <a:rPr lang="en-US" altLang="es-AR" dirty="0" err="1" smtClean="0">
                <a:solidFill>
                  <a:srgbClr val="800000"/>
                </a:solidFill>
              </a:rPr>
              <a:t>naturales</a:t>
            </a:r>
            <a:r>
              <a:rPr lang="en-US" altLang="es-AR" dirty="0" smtClean="0">
                <a:solidFill>
                  <a:srgbClr val="800000"/>
                </a:solidFill>
              </a:rPr>
              <a:t>, </a:t>
            </a:r>
            <a:r>
              <a:rPr lang="en-US" altLang="es-AR" dirty="0" err="1" smtClean="0">
                <a:solidFill>
                  <a:srgbClr val="800000"/>
                </a:solidFill>
              </a:rPr>
              <a:t>formales</a:t>
            </a:r>
            <a:r>
              <a:rPr lang="en-US" altLang="es-AR" dirty="0" smtClean="0">
                <a:solidFill>
                  <a:srgbClr val="800000"/>
                </a:solidFill>
              </a:rPr>
              <a:t> y </a:t>
            </a:r>
            <a:r>
              <a:rPr lang="en-US" altLang="es-AR" dirty="0" err="1" smtClean="0">
                <a:solidFill>
                  <a:srgbClr val="800000"/>
                </a:solidFill>
              </a:rPr>
              <a:t>sociales</a:t>
            </a:r>
            <a:r>
              <a:rPr lang="en-US" altLang="es-AR" dirty="0" smtClean="0">
                <a:solidFill>
                  <a:srgbClr val="800000"/>
                </a:solidFill>
              </a:rPr>
              <a:t>.</a:t>
            </a:r>
            <a:endParaRPr lang="en-US" altLang="es-AR" sz="2000" dirty="0" smtClean="0"/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altLang="es-AR" dirty="0" err="1" smtClean="0"/>
              <a:t>Transformaciones</a:t>
            </a:r>
            <a:r>
              <a:rPr lang="en-US" altLang="es-AR" dirty="0" smtClean="0"/>
              <a:t> </a:t>
            </a:r>
            <a:r>
              <a:rPr lang="en-US" altLang="es-AR" dirty="0" err="1" smtClean="0"/>
              <a:t>entretejidas</a:t>
            </a:r>
            <a:r>
              <a:rPr lang="en-US" altLang="es-AR" dirty="0" smtClean="0"/>
              <a:t> de </a:t>
            </a:r>
            <a:r>
              <a:rPr lang="en-US" altLang="es-AR" dirty="0" err="1" smtClean="0"/>
              <a:t>identidades</a:t>
            </a:r>
            <a:r>
              <a:rPr lang="en-US" altLang="es-AR" dirty="0" smtClean="0"/>
              <a:t>, </a:t>
            </a:r>
            <a:r>
              <a:rPr lang="en-US" altLang="es-AR" dirty="0" err="1" smtClean="0"/>
              <a:t>instituciones</a:t>
            </a:r>
            <a:r>
              <a:rPr lang="en-US" altLang="es-AR" dirty="0" smtClean="0"/>
              <a:t>, </a:t>
            </a:r>
            <a:r>
              <a:rPr lang="en-US" altLang="es-AR" dirty="0" err="1" smtClean="0"/>
              <a:t>lenguajes</a:t>
            </a:r>
            <a:r>
              <a:rPr lang="en-US" altLang="es-AR" dirty="0" smtClean="0"/>
              <a:t> y </a:t>
            </a:r>
            <a:r>
              <a:rPr lang="en-US" altLang="es-AR" dirty="0" err="1" smtClean="0"/>
              <a:t>discursos</a:t>
            </a:r>
            <a:r>
              <a:rPr lang="en-US" altLang="es-AR" dirty="0" smtClean="0"/>
              <a:t> </a:t>
            </a:r>
            <a:r>
              <a:rPr lang="en-US" altLang="es-AR" dirty="0" err="1" smtClean="0"/>
              <a:t>que</a:t>
            </a:r>
            <a:r>
              <a:rPr lang="en-US" altLang="es-AR" dirty="0" smtClean="0"/>
              <a:t> </a:t>
            </a:r>
            <a:r>
              <a:rPr lang="en-US" altLang="es-AR" dirty="0" err="1" smtClean="0"/>
              <a:t>caracterizan</a:t>
            </a:r>
            <a:r>
              <a:rPr lang="en-US" altLang="es-AR" dirty="0" smtClean="0"/>
              <a:t> </a:t>
            </a:r>
            <a:r>
              <a:rPr lang="en-US" altLang="es-AR" dirty="0" err="1" smtClean="0"/>
              <a:t>cómo</a:t>
            </a:r>
            <a:r>
              <a:rPr lang="en-US" altLang="es-AR" dirty="0" smtClean="0"/>
              <a:t> </a:t>
            </a:r>
            <a:r>
              <a:rPr lang="en-US" altLang="es-AR" dirty="0" err="1" smtClean="0"/>
              <a:t>funcionan</a:t>
            </a:r>
            <a:r>
              <a:rPr lang="en-US" altLang="es-AR" dirty="0" smtClean="0"/>
              <a:t> la </a:t>
            </a:r>
            <a:r>
              <a:rPr lang="en-US" altLang="es-AR" dirty="0" err="1" smtClean="0">
                <a:solidFill>
                  <a:srgbClr val="800000"/>
                </a:solidFill>
              </a:rPr>
              <a:t>ciencia</a:t>
            </a:r>
            <a:r>
              <a:rPr lang="en-US" altLang="es-AR" dirty="0" smtClean="0">
                <a:solidFill>
                  <a:srgbClr val="800000"/>
                </a:solidFill>
              </a:rPr>
              <a:t> y la </a:t>
            </a:r>
            <a:r>
              <a:rPr lang="en-US" altLang="es-AR" dirty="0" err="1" smtClean="0">
                <a:solidFill>
                  <a:srgbClr val="800000"/>
                </a:solidFill>
              </a:rPr>
              <a:t>tecnología</a:t>
            </a:r>
            <a:r>
              <a:rPr lang="en-US" altLang="es-AR" dirty="0" smtClean="0"/>
              <a:t> en la </a:t>
            </a:r>
            <a:r>
              <a:rPr lang="en-US" altLang="es-AR" dirty="0" err="1" smtClean="0">
                <a:solidFill>
                  <a:srgbClr val="800000"/>
                </a:solidFill>
              </a:rPr>
              <a:t>sociedad</a:t>
            </a:r>
            <a:r>
              <a:rPr lang="en-US" altLang="es-AR" dirty="0" smtClean="0"/>
              <a:t>.</a:t>
            </a:r>
          </a:p>
          <a:p>
            <a:endParaRPr lang="en-US" altLang="es-A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AR" sz="38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¿</a:t>
            </a:r>
            <a:r>
              <a:rPr lang="es-AR" sz="3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Qué hay en un nombre?</a:t>
            </a:r>
            <a:endParaRPr lang="es-ES" sz="3800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23988"/>
            <a:ext cx="8642350" cy="4597400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None/>
            </a:pPr>
            <a:r>
              <a:rPr lang="es-AR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“</a:t>
            </a:r>
            <a:r>
              <a:rPr lang="es-AR" sz="4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servicios climáticos”</a:t>
            </a:r>
            <a:endParaRPr lang="es-ES" sz="4400" dirty="0" smtClean="0"/>
          </a:p>
        </p:txBody>
      </p:sp>
      <p:sp>
        <p:nvSpPr>
          <p:cNvPr id="153605" name="AutoShape 5" descr="Textura"/>
          <p:cNvSpPr>
            <a:spLocks noChangeArrowheads="1"/>
          </p:cNvSpPr>
          <p:nvPr/>
        </p:nvSpPr>
        <p:spPr bwMode="auto">
          <a:xfrm>
            <a:off x="306388" y="3573463"/>
            <a:ext cx="8526462" cy="2063544"/>
          </a:xfrm>
          <a:prstGeom prst="flowChartAlternateProcess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9050" algn="ctr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sz="3200" dirty="0" smtClean="0"/>
              <a:t>“</a:t>
            </a:r>
            <a:r>
              <a:rPr lang="es-ES" sz="3200" dirty="0"/>
              <a:t>la producción y entrega oportuna de datos, información y conocimiento climáticos útiles a los tomadores de decisión</a:t>
            </a:r>
            <a:r>
              <a:rPr lang="en-US" sz="3200" dirty="0" smtClean="0"/>
              <a:t>” </a:t>
            </a:r>
            <a:r>
              <a:rPr lang="en-US" sz="3200" dirty="0"/>
              <a:t>(National Research Council, 2001).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15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  <p:bldP spid="153603" grpId="0" build="p"/>
      <p:bldP spid="1536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770454959"/>
              </p:ext>
            </p:extLst>
          </p:nvPr>
        </p:nvGraphicFramePr>
        <p:xfrm>
          <a:off x="357158" y="357166"/>
          <a:ext cx="835824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170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F0BD6F-A8D3-4EE8-BE65-8B05DAF6A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BCF0BD6F-A8D3-4EE8-BE65-8B05DAF6A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38A1F1-2E1E-4E7F-8E71-3D786EC57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dgm id="{CB38A1F1-2E1E-4E7F-8E71-3D786EC57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CEA51B-23CA-4940-80B7-E833E81DC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FBCEA51B-23CA-4940-80B7-E833E81DC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C74EE9-0088-4443-82F3-689488D72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8FC74EE9-0088-4443-82F3-689488D72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C01FEA-4468-4342-AC75-847E540C7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6EC01FEA-4468-4342-AC75-847E540C7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2F951F-869C-4287-B74B-A0D9EFBDF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E62F951F-869C-4287-B74B-A0D9EFBDF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A8A4F3-CFE6-4F1B-B39A-897C5D1B2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B8A8A4F3-CFE6-4F1B-B39A-897C5D1B2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D815B6-FC26-4E5D-8140-F4145629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39D815B6-FC26-4E5D-8140-F4145629A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28F7DE-36E7-423D-AF91-47A70BBDF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7B28F7DE-36E7-423D-AF91-47A70BBDF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B99E3D-F2D3-413B-AE09-460AA3ACB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A9B99E3D-F2D3-413B-AE09-460AA3ACB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115888"/>
            <a:ext cx="8820150" cy="12001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Cinco</a:t>
            </a:r>
            <a:r>
              <a:rPr lang="en-US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componentes</a:t>
            </a:r>
            <a:r>
              <a:rPr lang="en-US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del MMSC</a:t>
            </a:r>
            <a:br>
              <a:rPr lang="en-US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OMM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s-AR" sz="36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59" name="Picture 2" descr="Textur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0337" y="2043906"/>
            <a:ext cx="3743325" cy="3638550"/>
          </a:xfrm>
        </p:spPr>
      </p:pic>
      <p:sp>
        <p:nvSpPr>
          <p:cNvPr id="19460" name="5 Rectángulo"/>
          <p:cNvSpPr>
            <a:spLocks noChangeArrowheads="1"/>
          </p:cNvSpPr>
          <p:nvPr/>
        </p:nvSpPr>
        <p:spPr bwMode="auto">
          <a:xfrm>
            <a:off x="2484438" y="6237288"/>
            <a:ext cx="4608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AR" sz="1600" u="sng">
                <a:latin typeface="Verdana" pitchFamily="34" charset="0"/>
              </a:rPr>
              <a:t>Fuente</a:t>
            </a:r>
            <a:r>
              <a:rPr lang="es-AR" sz="1600">
                <a:latin typeface="Verdana" pitchFamily="34" charset="0"/>
              </a:rPr>
              <a:t>: WMO G.FCS Office</a:t>
            </a:r>
          </a:p>
        </p:txBody>
      </p:sp>
    </p:spTree>
    <p:extLst>
      <p:ext uri="{BB962C8B-B14F-4D97-AF65-F5344CB8AC3E}">
        <p14:creationId xmlns:p14="http://schemas.microsoft.com/office/powerpoint/2010/main" val="2489441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3 Título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Nuevo </a:t>
            </a:r>
            <a:r>
              <a:rPr lang="en-US" sz="28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paradigma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redes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colaborativas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28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investigación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collaborative research networks (CRN)</a:t>
            </a:r>
          </a:p>
        </p:txBody>
      </p:sp>
      <p:sp>
        <p:nvSpPr>
          <p:cNvPr id="27650" name="4 Marcador de contenido"/>
          <p:cNvSpPr>
            <a:spLocks noGrp="1"/>
          </p:cNvSpPr>
          <p:nvPr>
            <p:ph sz="half" idx="1"/>
          </p:nvPr>
        </p:nvSpPr>
        <p:spPr>
          <a:xfrm>
            <a:off x="323850" y="3484563"/>
            <a:ext cx="4392613" cy="3184525"/>
          </a:xfrm>
        </p:spPr>
        <p:txBody>
          <a:bodyPr anchor="ctr">
            <a:normAutofit fontScale="92500"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2400" dirty="0" smtClean="0"/>
              <a:t>Produce </a:t>
            </a:r>
            <a:r>
              <a:rPr lang="en-US" sz="2400" dirty="0" err="1" smtClean="0"/>
              <a:t>conocimiento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usable/ actionable</a:t>
            </a:r>
            <a:r>
              <a:rPr lang="en-US" sz="2400" dirty="0" smtClean="0"/>
              <a:t>,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sostenga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decisiones</a:t>
            </a:r>
            <a:r>
              <a:rPr lang="en-US" sz="2400" dirty="0" smtClean="0"/>
              <a:t> de </a:t>
            </a:r>
            <a:r>
              <a:rPr lang="en-US" sz="2400" dirty="0" err="1" smtClean="0"/>
              <a:t>mitigación</a:t>
            </a:r>
            <a:r>
              <a:rPr lang="en-US" sz="2400" dirty="0" smtClean="0"/>
              <a:t>/</a:t>
            </a:r>
            <a:r>
              <a:rPr lang="en-US" sz="2400" dirty="0" err="1" smtClean="0"/>
              <a:t>adaptación</a:t>
            </a:r>
            <a:r>
              <a:rPr lang="en-US" sz="2400" dirty="0" smtClean="0"/>
              <a:t>, 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2400" dirty="0" err="1" smtClean="0"/>
              <a:t>Provea</a:t>
            </a:r>
            <a:r>
              <a:rPr lang="en-US" sz="2400" dirty="0" smtClean="0"/>
              <a:t> </a:t>
            </a:r>
            <a:r>
              <a:rPr lang="en-US" sz="2400" dirty="0" err="1" smtClean="0"/>
              <a:t>estimaciones</a:t>
            </a:r>
            <a:r>
              <a:rPr lang="en-US" sz="2400" dirty="0" smtClean="0"/>
              <a:t> de la </a:t>
            </a:r>
            <a:r>
              <a:rPr lang="en-US" sz="2400" dirty="0" err="1" smtClean="0">
                <a:solidFill>
                  <a:srgbClr val="FF0000"/>
                </a:solidFill>
              </a:rPr>
              <a:t>incertidumbre</a:t>
            </a:r>
            <a:r>
              <a:rPr lang="en-US" sz="2400" dirty="0" smtClean="0"/>
              <a:t>, 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sz="2400" dirty="0" smtClean="0"/>
              <a:t> Tome en </a:t>
            </a:r>
            <a:r>
              <a:rPr lang="en-US" sz="2400" dirty="0" err="1" smtClean="0"/>
              <a:t>cuenta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necesidades</a:t>
            </a:r>
            <a:r>
              <a:rPr lang="en-US" sz="2400" dirty="0" smtClean="0"/>
              <a:t> de los </a:t>
            </a:r>
            <a:r>
              <a:rPr lang="en-US" sz="2400" dirty="0" err="1" smtClean="0"/>
              <a:t>sectores</a:t>
            </a:r>
            <a:r>
              <a:rPr lang="en-US" sz="2400" dirty="0" smtClean="0"/>
              <a:t> </a:t>
            </a:r>
            <a:r>
              <a:rPr lang="en-US" sz="2400" dirty="0" err="1" smtClean="0"/>
              <a:t>sensibles</a:t>
            </a:r>
            <a:r>
              <a:rPr lang="en-US" sz="2400" dirty="0" smtClean="0"/>
              <a:t> al </a:t>
            </a:r>
            <a:r>
              <a:rPr lang="en-US" sz="2400" dirty="0" err="1" smtClean="0"/>
              <a:t>clima</a:t>
            </a:r>
            <a:r>
              <a:rPr lang="en-US" sz="2400" dirty="0" smtClean="0"/>
              <a:t>. </a:t>
            </a:r>
          </a:p>
        </p:txBody>
      </p:sp>
      <p:sp>
        <p:nvSpPr>
          <p:cNvPr id="27651" name="5 Marcador de contenido"/>
          <p:cNvSpPr>
            <a:spLocks noGrp="1"/>
          </p:cNvSpPr>
          <p:nvPr>
            <p:ph sz="half" idx="2"/>
          </p:nvPr>
        </p:nvSpPr>
        <p:spPr>
          <a:xfrm>
            <a:off x="4932363" y="3413125"/>
            <a:ext cx="4032250" cy="2536825"/>
          </a:xfrm>
        </p:spPr>
        <p:txBody>
          <a:bodyPr anchor="ctr">
            <a:normAutofit fontScale="92500"/>
          </a:bodyPr>
          <a:lstStyle/>
          <a:p>
            <a:pPr lvl="1"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 err="1" smtClean="0"/>
              <a:t>investigadores</a:t>
            </a:r>
            <a:r>
              <a:rPr lang="en-US" dirty="0" smtClean="0"/>
              <a:t> </a:t>
            </a:r>
          </a:p>
          <a:p>
            <a:pPr lvl="1"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 smtClean="0"/>
              <a:t>stakeholders </a:t>
            </a:r>
          </a:p>
          <a:p>
            <a:pPr lvl="1"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 err="1" smtClean="0"/>
              <a:t>extensionistas</a:t>
            </a:r>
            <a:endParaRPr lang="en-US" dirty="0" smtClean="0"/>
          </a:p>
          <a:p>
            <a:pPr lvl="1"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 err="1" smtClean="0"/>
              <a:t>Programas</a:t>
            </a:r>
            <a:r>
              <a:rPr lang="en-US" dirty="0" smtClean="0"/>
              <a:t> de </a:t>
            </a:r>
            <a:r>
              <a:rPr lang="en-US" dirty="0" err="1" smtClean="0"/>
              <a:t>investigación</a:t>
            </a:r>
            <a:r>
              <a:rPr lang="en-US" dirty="0" smtClean="0"/>
              <a:t> </a:t>
            </a:r>
            <a:r>
              <a:rPr lang="en-US" dirty="0" err="1" smtClean="0"/>
              <a:t>usuario-céntricos</a:t>
            </a:r>
            <a:endParaRPr lang="en-US" dirty="0" smtClean="0"/>
          </a:p>
        </p:txBody>
      </p:sp>
      <p:sp>
        <p:nvSpPr>
          <p:cNvPr id="27653" name="Oval 5" descr="Textura"/>
          <p:cNvSpPr>
            <a:spLocks noChangeArrowheads="1"/>
          </p:cNvSpPr>
          <p:nvPr/>
        </p:nvSpPr>
        <p:spPr bwMode="auto">
          <a:xfrm>
            <a:off x="684213" y="1504950"/>
            <a:ext cx="3167062" cy="1380607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 algn="ctr">
            <a:solidFill>
              <a:srgbClr val="8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indent="19050" algn="ctr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es-AR" sz="800" dirty="0"/>
          </a:p>
          <a:p>
            <a:pPr indent="19050" algn="ctr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s-AR" dirty="0" smtClean="0"/>
              <a:t>Objetivos</a:t>
            </a:r>
            <a:endParaRPr lang="es-AR" dirty="0"/>
          </a:p>
          <a:p>
            <a:pPr indent="19050" algn="ctr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es-ES" sz="1800" dirty="0"/>
          </a:p>
        </p:txBody>
      </p:sp>
      <p:sp>
        <p:nvSpPr>
          <p:cNvPr id="27654" name="Oval 6" descr="Textura"/>
          <p:cNvSpPr>
            <a:spLocks noChangeArrowheads="1"/>
          </p:cNvSpPr>
          <p:nvPr/>
        </p:nvSpPr>
        <p:spPr bwMode="auto">
          <a:xfrm>
            <a:off x="4859338" y="1419225"/>
            <a:ext cx="3816350" cy="1635954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 algn="ctr">
            <a:solidFill>
              <a:srgbClr val="8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indent="19050" algn="ctr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s-AR" sz="2400" dirty="0" smtClean="0"/>
              <a:t>Implican colaboración </a:t>
            </a:r>
            <a:endParaRPr lang="es-AR" sz="2400" dirty="0"/>
          </a:p>
          <a:p>
            <a:pPr indent="19050" algn="ctr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s-AR" sz="2400" dirty="0" smtClean="0"/>
              <a:t>entre</a:t>
            </a:r>
            <a:endParaRPr lang="es-ES" sz="2400" dirty="0"/>
          </a:p>
        </p:txBody>
      </p:sp>
      <p:sp>
        <p:nvSpPr>
          <p:cNvPr id="165898" name="Text Box 10" descr="Textura"/>
          <p:cNvSpPr txBox="1">
            <a:spLocks noChangeArrowheads="1"/>
          </p:cNvSpPr>
          <p:nvPr/>
        </p:nvSpPr>
        <p:spPr bwMode="auto">
          <a:xfrm>
            <a:off x="1908175" y="2981325"/>
            <a:ext cx="576263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rgbClr val="990000"/>
                </a:solidFill>
                <a:sym typeface="Wingdings 3" pitchFamily="18" charset="2"/>
              </a:rPr>
              <a:t></a:t>
            </a:r>
          </a:p>
        </p:txBody>
      </p:sp>
      <p:sp>
        <p:nvSpPr>
          <p:cNvPr id="2" name="Text Box 10" descr="Textura"/>
          <p:cNvSpPr txBox="1">
            <a:spLocks noChangeArrowheads="1"/>
          </p:cNvSpPr>
          <p:nvPr/>
        </p:nvSpPr>
        <p:spPr bwMode="auto">
          <a:xfrm>
            <a:off x="6516688" y="3141663"/>
            <a:ext cx="576262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rgbClr val="990000"/>
                </a:solidFill>
                <a:sym typeface="Wingdings 3" pitchFamily="18" charset="2"/>
              </a:rPr>
              <a:t></a:t>
            </a:r>
          </a:p>
        </p:txBody>
      </p:sp>
    </p:spTree>
    <p:extLst>
      <p:ext uri="{BB962C8B-B14F-4D97-AF65-F5344CB8AC3E}">
        <p14:creationId xmlns:p14="http://schemas.microsoft.com/office/powerpoint/2010/main" val="3231079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3" grpId="0" animBg="1"/>
      <p:bldP spid="27654" grpId="0" animBg="1"/>
      <p:bldP spid="16589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484313"/>
            <a:ext cx="8064500" cy="3313112"/>
          </a:xfrm>
        </p:spPr>
        <p:txBody>
          <a:bodyPr/>
          <a:lstStyle/>
          <a:p>
            <a:pPr>
              <a:defRPr/>
            </a:pP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Línea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tiempo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sobre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las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interacciones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las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ciencias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naturales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sociales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 el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desarrollo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Programas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Investigación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sobre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el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Cambio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Global</a:t>
            </a:r>
            <a:endParaRPr lang="es-ES" sz="36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60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 flipV="1">
            <a:off x="336550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V="1">
            <a:off x="593725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846138" y="635000"/>
            <a:ext cx="1587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103313" y="635000"/>
            <a:ext cx="1587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1354138" y="635000"/>
            <a:ext cx="1587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1612900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V="1">
            <a:off x="1863725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122488" y="635000"/>
            <a:ext cx="1587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V="1">
            <a:off x="2373313" y="635000"/>
            <a:ext cx="1587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V="1">
            <a:off x="2632075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V="1">
            <a:off x="2882900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V="1">
            <a:off x="3140075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3398838" y="635000"/>
            <a:ext cx="1587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V="1">
            <a:off x="3649663" y="635000"/>
            <a:ext cx="1587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V="1">
            <a:off x="3908425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V="1">
            <a:off x="4159250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V="1">
            <a:off x="4418013" y="635000"/>
            <a:ext cx="1587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4668838" y="635000"/>
            <a:ext cx="1587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V="1">
            <a:off x="4927600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5178425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 flipV="1">
            <a:off x="5435600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flipV="1">
            <a:off x="5686425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flipV="1">
            <a:off x="5945188" y="635000"/>
            <a:ext cx="1587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V="1">
            <a:off x="6203950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V="1">
            <a:off x="6454775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V="1">
            <a:off x="6713538" y="635000"/>
            <a:ext cx="1587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6964363" y="635000"/>
            <a:ext cx="1587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 flipV="1">
            <a:off x="7221538" y="635000"/>
            <a:ext cx="1587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V="1">
            <a:off x="7473950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 flipV="1">
            <a:off x="7731125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 flipV="1">
            <a:off x="7981950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 flipV="1">
            <a:off x="8240713" y="635000"/>
            <a:ext cx="1587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 flipV="1">
            <a:off x="8491538" y="635000"/>
            <a:ext cx="1587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7" name="Line 35"/>
          <p:cNvSpPr>
            <a:spLocks noChangeShapeType="1"/>
          </p:cNvSpPr>
          <p:nvPr/>
        </p:nvSpPr>
        <p:spPr bwMode="auto">
          <a:xfrm flipV="1">
            <a:off x="8750300" y="635000"/>
            <a:ext cx="1588" cy="222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V="1">
            <a:off x="3398838" y="627063"/>
            <a:ext cx="1587" cy="603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3829" name="Group 37"/>
          <p:cNvGrpSpPr>
            <a:grpSpLocks/>
          </p:cNvGrpSpPr>
          <p:nvPr/>
        </p:nvGrpSpPr>
        <p:grpSpPr bwMode="auto">
          <a:xfrm>
            <a:off x="3649663" y="627063"/>
            <a:ext cx="769937" cy="60325"/>
            <a:chOff x="2299" y="395"/>
            <a:chExt cx="485" cy="38"/>
          </a:xfrm>
        </p:grpSpPr>
        <p:sp>
          <p:nvSpPr>
            <p:cNvPr id="33945" name="Line 38"/>
            <p:cNvSpPr>
              <a:spLocks noChangeShapeType="1"/>
            </p:cNvSpPr>
            <p:nvPr/>
          </p:nvSpPr>
          <p:spPr bwMode="auto">
            <a:xfrm flipV="1">
              <a:off x="2299" y="395"/>
              <a:ext cx="1" cy="38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46" name="Line 39"/>
            <p:cNvSpPr>
              <a:spLocks noChangeShapeType="1"/>
            </p:cNvSpPr>
            <p:nvPr/>
          </p:nvSpPr>
          <p:spPr bwMode="auto">
            <a:xfrm flipV="1">
              <a:off x="2620" y="395"/>
              <a:ext cx="1" cy="38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47" name="Line 40"/>
            <p:cNvSpPr>
              <a:spLocks noChangeShapeType="1"/>
            </p:cNvSpPr>
            <p:nvPr/>
          </p:nvSpPr>
          <p:spPr bwMode="auto">
            <a:xfrm flipV="1">
              <a:off x="2783" y="395"/>
              <a:ext cx="1" cy="38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30" name="Group 41"/>
          <p:cNvGrpSpPr>
            <a:grpSpLocks/>
          </p:cNvGrpSpPr>
          <p:nvPr/>
        </p:nvGrpSpPr>
        <p:grpSpPr bwMode="auto">
          <a:xfrm>
            <a:off x="4927600" y="627063"/>
            <a:ext cx="760413" cy="60325"/>
            <a:chOff x="3104" y="395"/>
            <a:chExt cx="479" cy="38"/>
          </a:xfrm>
        </p:grpSpPr>
        <p:sp>
          <p:nvSpPr>
            <p:cNvPr id="33941" name="Line 42"/>
            <p:cNvSpPr>
              <a:spLocks noChangeShapeType="1"/>
            </p:cNvSpPr>
            <p:nvPr/>
          </p:nvSpPr>
          <p:spPr bwMode="auto">
            <a:xfrm flipV="1">
              <a:off x="3104" y="395"/>
              <a:ext cx="1" cy="38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42" name="Line 43"/>
            <p:cNvSpPr>
              <a:spLocks noChangeShapeType="1"/>
            </p:cNvSpPr>
            <p:nvPr/>
          </p:nvSpPr>
          <p:spPr bwMode="auto">
            <a:xfrm flipV="1">
              <a:off x="3262" y="395"/>
              <a:ext cx="1" cy="38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43" name="Line 44"/>
            <p:cNvSpPr>
              <a:spLocks noChangeShapeType="1"/>
            </p:cNvSpPr>
            <p:nvPr/>
          </p:nvSpPr>
          <p:spPr bwMode="auto">
            <a:xfrm flipV="1">
              <a:off x="3424" y="395"/>
              <a:ext cx="1" cy="38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44" name="Line 45"/>
            <p:cNvSpPr>
              <a:spLocks noChangeShapeType="1"/>
            </p:cNvSpPr>
            <p:nvPr/>
          </p:nvSpPr>
          <p:spPr bwMode="auto">
            <a:xfrm flipV="1">
              <a:off x="3582" y="395"/>
              <a:ext cx="1" cy="38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31" name="Line 46"/>
          <p:cNvSpPr>
            <a:spLocks noChangeShapeType="1"/>
          </p:cNvSpPr>
          <p:nvPr/>
        </p:nvSpPr>
        <p:spPr bwMode="auto">
          <a:xfrm flipV="1">
            <a:off x="6203950" y="627063"/>
            <a:ext cx="1588" cy="603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3832" name="Group 47"/>
          <p:cNvGrpSpPr>
            <a:grpSpLocks/>
          </p:cNvGrpSpPr>
          <p:nvPr/>
        </p:nvGrpSpPr>
        <p:grpSpPr bwMode="auto">
          <a:xfrm>
            <a:off x="336550" y="627063"/>
            <a:ext cx="8413750" cy="60325"/>
            <a:chOff x="212" y="395"/>
            <a:chExt cx="5300" cy="38"/>
          </a:xfrm>
        </p:grpSpPr>
        <p:grpSp>
          <p:nvGrpSpPr>
            <p:cNvPr id="33924" name="Group 48"/>
            <p:cNvGrpSpPr>
              <a:grpSpLocks/>
            </p:cNvGrpSpPr>
            <p:nvPr/>
          </p:nvGrpSpPr>
          <p:grpSpPr bwMode="auto">
            <a:xfrm>
              <a:off x="212" y="395"/>
              <a:ext cx="5300" cy="38"/>
              <a:chOff x="212" y="395"/>
              <a:chExt cx="5300" cy="38"/>
            </a:xfrm>
          </p:grpSpPr>
          <p:grpSp>
            <p:nvGrpSpPr>
              <p:cNvPr id="33930" name="Group 49"/>
              <p:cNvGrpSpPr>
                <a:grpSpLocks/>
              </p:cNvGrpSpPr>
              <p:nvPr/>
            </p:nvGrpSpPr>
            <p:grpSpPr bwMode="auto">
              <a:xfrm>
                <a:off x="212" y="395"/>
                <a:ext cx="5300" cy="38"/>
                <a:chOff x="212" y="395"/>
                <a:chExt cx="5300" cy="38"/>
              </a:xfrm>
            </p:grpSpPr>
            <p:sp>
              <p:nvSpPr>
                <p:cNvPr id="33934" name="Line 50"/>
                <p:cNvSpPr>
                  <a:spLocks noChangeShapeType="1"/>
                </p:cNvSpPr>
                <p:nvPr/>
              </p:nvSpPr>
              <p:spPr bwMode="auto">
                <a:xfrm>
                  <a:off x="212" y="414"/>
                  <a:ext cx="5300" cy="1"/>
                </a:xfrm>
                <a:prstGeom prst="line">
                  <a:avLst/>
                </a:prstGeom>
                <a:noFill/>
                <a:ln w="222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5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74" y="395"/>
                  <a:ext cx="1" cy="38"/>
                </a:xfrm>
                <a:prstGeom prst="line">
                  <a:avLst/>
                </a:prstGeom>
                <a:noFill/>
                <a:ln w="222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533" y="395"/>
                  <a:ext cx="1" cy="38"/>
                </a:xfrm>
                <a:prstGeom prst="line">
                  <a:avLst/>
                </a:prstGeom>
                <a:noFill/>
                <a:ln w="222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7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695" y="395"/>
                  <a:ext cx="1" cy="38"/>
                </a:xfrm>
                <a:prstGeom prst="line">
                  <a:avLst/>
                </a:prstGeom>
                <a:noFill/>
                <a:ln w="222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8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853" y="395"/>
                  <a:ext cx="1" cy="38"/>
                </a:xfrm>
                <a:prstGeom prst="line">
                  <a:avLst/>
                </a:prstGeom>
                <a:noFill/>
                <a:ln w="222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9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016" y="395"/>
                  <a:ext cx="1" cy="38"/>
                </a:xfrm>
                <a:prstGeom prst="line">
                  <a:avLst/>
                </a:prstGeom>
                <a:noFill/>
                <a:ln w="222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174" y="395"/>
                  <a:ext cx="1" cy="38"/>
                </a:xfrm>
                <a:prstGeom prst="line">
                  <a:avLst/>
                </a:prstGeom>
                <a:noFill/>
                <a:ln w="222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931" name="Line 57"/>
              <p:cNvSpPr>
                <a:spLocks noChangeShapeType="1"/>
              </p:cNvSpPr>
              <p:nvPr/>
            </p:nvSpPr>
            <p:spPr bwMode="auto">
              <a:xfrm flipV="1">
                <a:off x="1495" y="395"/>
                <a:ext cx="1" cy="38"/>
              </a:xfrm>
              <a:prstGeom prst="line">
                <a:avLst/>
              </a:prstGeom>
              <a:noFill/>
              <a:ln w="222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2" name="Line 58"/>
              <p:cNvSpPr>
                <a:spLocks noChangeShapeType="1"/>
              </p:cNvSpPr>
              <p:nvPr/>
            </p:nvSpPr>
            <p:spPr bwMode="auto">
              <a:xfrm flipV="1">
                <a:off x="1658" y="395"/>
                <a:ext cx="1" cy="38"/>
              </a:xfrm>
              <a:prstGeom prst="line">
                <a:avLst/>
              </a:prstGeom>
              <a:noFill/>
              <a:ln w="222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3" name="Line 59"/>
              <p:cNvSpPr>
                <a:spLocks noChangeShapeType="1"/>
              </p:cNvSpPr>
              <p:nvPr/>
            </p:nvSpPr>
            <p:spPr bwMode="auto">
              <a:xfrm flipV="1">
                <a:off x="1816" y="395"/>
                <a:ext cx="1" cy="38"/>
              </a:xfrm>
              <a:prstGeom prst="line">
                <a:avLst/>
              </a:prstGeom>
              <a:noFill/>
              <a:ln w="222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925" name="Group 60"/>
            <p:cNvGrpSpPr>
              <a:grpSpLocks/>
            </p:cNvGrpSpPr>
            <p:nvPr/>
          </p:nvGrpSpPr>
          <p:grpSpPr bwMode="auto">
            <a:xfrm>
              <a:off x="4066" y="395"/>
              <a:ext cx="484" cy="38"/>
              <a:chOff x="4066" y="395"/>
              <a:chExt cx="484" cy="38"/>
            </a:xfrm>
          </p:grpSpPr>
          <p:sp>
            <p:nvSpPr>
              <p:cNvPr id="33926" name="Line 61"/>
              <p:cNvSpPr>
                <a:spLocks noChangeShapeType="1"/>
              </p:cNvSpPr>
              <p:nvPr/>
            </p:nvSpPr>
            <p:spPr bwMode="auto">
              <a:xfrm flipV="1">
                <a:off x="4066" y="395"/>
                <a:ext cx="1" cy="38"/>
              </a:xfrm>
              <a:prstGeom prst="line">
                <a:avLst/>
              </a:prstGeom>
              <a:noFill/>
              <a:ln w="222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7" name="Line 62"/>
              <p:cNvSpPr>
                <a:spLocks noChangeShapeType="1"/>
              </p:cNvSpPr>
              <p:nvPr/>
            </p:nvSpPr>
            <p:spPr bwMode="auto">
              <a:xfrm flipV="1">
                <a:off x="4229" y="395"/>
                <a:ext cx="1" cy="38"/>
              </a:xfrm>
              <a:prstGeom prst="line">
                <a:avLst/>
              </a:prstGeom>
              <a:noFill/>
              <a:ln w="222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8" name="Line 63"/>
              <p:cNvSpPr>
                <a:spLocks noChangeShapeType="1"/>
              </p:cNvSpPr>
              <p:nvPr/>
            </p:nvSpPr>
            <p:spPr bwMode="auto">
              <a:xfrm flipV="1">
                <a:off x="4387" y="395"/>
                <a:ext cx="1" cy="38"/>
              </a:xfrm>
              <a:prstGeom prst="line">
                <a:avLst/>
              </a:prstGeom>
              <a:noFill/>
              <a:ln w="222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9" name="Line 64"/>
              <p:cNvSpPr>
                <a:spLocks noChangeShapeType="1"/>
              </p:cNvSpPr>
              <p:nvPr/>
            </p:nvSpPr>
            <p:spPr bwMode="auto">
              <a:xfrm flipV="1">
                <a:off x="4549" y="395"/>
                <a:ext cx="1" cy="38"/>
              </a:xfrm>
              <a:prstGeom prst="line">
                <a:avLst/>
              </a:prstGeom>
              <a:noFill/>
              <a:ln w="222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833" name="Line 65"/>
          <p:cNvSpPr>
            <a:spLocks noChangeShapeType="1"/>
          </p:cNvSpPr>
          <p:nvPr/>
        </p:nvSpPr>
        <p:spPr bwMode="auto">
          <a:xfrm flipV="1">
            <a:off x="7731125" y="627063"/>
            <a:ext cx="1588" cy="603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4" name="Line 66"/>
          <p:cNvSpPr>
            <a:spLocks noChangeShapeType="1"/>
          </p:cNvSpPr>
          <p:nvPr/>
        </p:nvSpPr>
        <p:spPr bwMode="auto">
          <a:xfrm flipV="1">
            <a:off x="8491538" y="627063"/>
            <a:ext cx="1587" cy="603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5" name="Line 67"/>
          <p:cNvSpPr>
            <a:spLocks noChangeShapeType="1"/>
          </p:cNvSpPr>
          <p:nvPr/>
        </p:nvSpPr>
        <p:spPr bwMode="auto">
          <a:xfrm flipV="1">
            <a:off x="8750300" y="627063"/>
            <a:ext cx="1588" cy="603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6" name="Rectangle 68"/>
          <p:cNvSpPr>
            <a:spLocks noChangeArrowheads="1"/>
          </p:cNvSpPr>
          <p:nvPr/>
        </p:nvSpPr>
        <p:spPr bwMode="auto">
          <a:xfrm>
            <a:off x="-214857013" y="650875"/>
            <a:ext cx="22225" cy="1028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3837" name="Rectangle 69"/>
          <p:cNvSpPr>
            <a:spLocks noChangeArrowheads="1"/>
          </p:cNvSpPr>
          <p:nvPr/>
        </p:nvSpPr>
        <p:spPr bwMode="auto">
          <a:xfrm>
            <a:off x="-214879238" y="650875"/>
            <a:ext cx="65088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3838" name="Rectangle 70"/>
          <p:cNvSpPr>
            <a:spLocks noChangeArrowheads="1"/>
          </p:cNvSpPr>
          <p:nvPr/>
        </p:nvSpPr>
        <p:spPr bwMode="auto">
          <a:xfrm>
            <a:off x="-214857013" y="650875"/>
            <a:ext cx="22225" cy="5278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3839" name="Rectangle 71"/>
          <p:cNvSpPr>
            <a:spLocks noChangeArrowheads="1"/>
          </p:cNvSpPr>
          <p:nvPr/>
        </p:nvSpPr>
        <p:spPr bwMode="auto">
          <a:xfrm>
            <a:off x="-214879238" y="650875"/>
            <a:ext cx="65088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273050" y="650875"/>
            <a:ext cx="122238" cy="330200"/>
            <a:chOff x="172" y="410"/>
            <a:chExt cx="77" cy="208"/>
          </a:xfrm>
        </p:grpSpPr>
        <p:sp>
          <p:nvSpPr>
            <p:cNvPr id="33922" name="Rectangle 73"/>
            <p:cNvSpPr>
              <a:spLocks noChangeArrowheads="1"/>
            </p:cNvSpPr>
            <p:nvPr/>
          </p:nvSpPr>
          <p:spPr bwMode="auto">
            <a:xfrm>
              <a:off x="207" y="410"/>
              <a:ext cx="16" cy="157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923" name="Freeform 74"/>
            <p:cNvSpPr>
              <a:spLocks/>
            </p:cNvSpPr>
            <p:nvPr/>
          </p:nvSpPr>
          <p:spPr bwMode="auto">
            <a:xfrm>
              <a:off x="172" y="536"/>
              <a:ext cx="77" cy="82"/>
            </a:xfrm>
            <a:custGeom>
              <a:avLst/>
              <a:gdLst>
                <a:gd name="T0" fmla="*/ 39 w 54"/>
                <a:gd name="T1" fmla="*/ 0 h 57"/>
                <a:gd name="T2" fmla="*/ 77 w 54"/>
                <a:gd name="T3" fmla="*/ 82 h 57"/>
                <a:gd name="T4" fmla="*/ 0 w 54"/>
                <a:gd name="T5" fmla="*/ 82 h 57"/>
                <a:gd name="T6" fmla="*/ 39 w 54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57"/>
                <a:gd name="T14" fmla="*/ 54 w 54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57">
                  <a:moveTo>
                    <a:pt x="27" y="0"/>
                  </a:moveTo>
                  <a:lnTo>
                    <a:pt x="54" y="57"/>
                  </a:lnTo>
                  <a:lnTo>
                    <a:pt x="0" y="5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E70A1"/>
            </a:solidFill>
            <a:ln w="8001">
              <a:solidFill>
                <a:srgbClr val="3E70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2060575" y="576263"/>
            <a:ext cx="136525" cy="957262"/>
            <a:chOff x="1298" y="363"/>
            <a:chExt cx="86" cy="603"/>
          </a:xfrm>
        </p:grpSpPr>
        <p:sp>
          <p:nvSpPr>
            <p:cNvPr id="33920" name="Rectangle 76"/>
            <p:cNvSpPr>
              <a:spLocks noChangeArrowheads="1"/>
            </p:cNvSpPr>
            <p:nvPr/>
          </p:nvSpPr>
          <p:spPr bwMode="auto">
            <a:xfrm>
              <a:off x="1332" y="363"/>
              <a:ext cx="16" cy="56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921" name="Freeform 77"/>
            <p:cNvSpPr>
              <a:spLocks/>
            </p:cNvSpPr>
            <p:nvPr/>
          </p:nvSpPr>
          <p:spPr bwMode="auto">
            <a:xfrm>
              <a:off x="1298" y="891"/>
              <a:ext cx="86" cy="75"/>
            </a:xfrm>
            <a:custGeom>
              <a:avLst/>
              <a:gdLst>
                <a:gd name="T0" fmla="*/ 43 w 54"/>
                <a:gd name="T1" fmla="*/ 0 h 58"/>
                <a:gd name="T2" fmla="*/ 86 w 54"/>
                <a:gd name="T3" fmla="*/ 75 h 58"/>
                <a:gd name="T4" fmla="*/ 0 w 54"/>
                <a:gd name="T5" fmla="*/ 75 h 58"/>
                <a:gd name="T6" fmla="*/ 43 w 54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58"/>
                <a:gd name="T14" fmla="*/ 54 w 54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58">
                  <a:moveTo>
                    <a:pt x="27" y="0"/>
                  </a:moveTo>
                  <a:lnTo>
                    <a:pt x="54" y="58"/>
                  </a:lnTo>
                  <a:lnTo>
                    <a:pt x="0" y="5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E70A1"/>
            </a:solidFill>
            <a:ln w="8001">
              <a:solidFill>
                <a:srgbClr val="3E70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3078163" y="568325"/>
            <a:ext cx="125412" cy="2027238"/>
            <a:chOff x="1939" y="358"/>
            <a:chExt cx="79" cy="1277"/>
          </a:xfrm>
        </p:grpSpPr>
        <p:sp>
          <p:nvSpPr>
            <p:cNvPr id="33918" name="Rectangle 79"/>
            <p:cNvSpPr>
              <a:spLocks noChangeArrowheads="1"/>
            </p:cNvSpPr>
            <p:nvPr/>
          </p:nvSpPr>
          <p:spPr bwMode="auto">
            <a:xfrm>
              <a:off x="1973" y="358"/>
              <a:ext cx="16" cy="122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919" name="Freeform 80"/>
            <p:cNvSpPr>
              <a:spLocks/>
            </p:cNvSpPr>
            <p:nvPr/>
          </p:nvSpPr>
          <p:spPr bwMode="auto">
            <a:xfrm>
              <a:off x="1939" y="1553"/>
              <a:ext cx="79" cy="82"/>
            </a:xfrm>
            <a:custGeom>
              <a:avLst/>
              <a:gdLst>
                <a:gd name="T0" fmla="*/ 39 w 55"/>
                <a:gd name="T1" fmla="*/ 0 h 57"/>
                <a:gd name="T2" fmla="*/ 79 w 55"/>
                <a:gd name="T3" fmla="*/ 82 h 57"/>
                <a:gd name="T4" fmla="*/ 0 w 55"/>
                <a:gd name="T5" fmla="*/ 82 h 57"/>
                <a:gd name="T6" fmla="*/ 39 w 55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7"/>
                <a:gd name="T14" fmla="*/ 55 w 55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7">
                  <a:moveTo>
                    <a:pt x="27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366FF"/>
            </a:solidFill>
            <a:ln w="8001">
              <a:solidFill>
                <a:srgbClr val="3E70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3355975" y="352425"/>
            <a:ext cx="111125" cy="2832100"/>
            <a:chOff x="2114" y="222"/>
            <a:chExt cx="70" cy="1784"/>
          </a:xfrm>
        </p:grpSpPr>
        <p:sp>
          <p:nvSpPr>
            <p:cNvPr id="33916" name="Rectangle 82"/>
            <p:cNvSpPr>
              <a:spLocks noChangeArrowheads="1"/>
            </p:cNvSpPr>
            <p:nvPr/>
          </p:nvSpPr>
          <p:spPr bwMode="auto">
            <a:xfrm>
              <a:off x="2137" y="222"/>
              <a:ext cx="13" cy="1757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917" name="Freeform 83"/>
            <p:cNvSpPr>
              <a:spLocks/>
            </p:cNvSpPr>
            <p:nvPr/>
          </p:nvSpPr>
          <p:spPr bwMode="auto">
            <a:xfrm>
              <a:off x="2114" y="1931"/>
              <a:ext cx="70" cy="75"/>
            </a:xfrm>
            <a:custGeom>
              <a:avLst/>
              <a:gdLst>
                <a:gd name="T0" fmla="*/ 35 w 54"/>
                <a:gd name="T1" fmla="*/ 0 h 57"/>
                <a:gd name="T2" fmla="*/ 70 w 54"/>
                <a:gd name="T3" fmla="*/ 75 h 57"/>
                <a:gd name="T4" fmla="*/ 0 w 54"/>
                <a:gd name="T5" fmla="*/ 75 h 57"/>
                <a:gd name="T6" fmla="*/ 35 w 54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57"/>
                <a:gd name="T14" fmla="*/ 54 w 54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57">
                  <a:moveTo>
                    <a:pt x="27" y="0"/>
                  </a:moveTo>
                  <a:lnTo>
                    <a:pt x="54" y="57"/>
                  </a:lnTo>
                  <a:lnTo>
                    <a:pt x="0" y="5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E70A1"/>
            </a:solidFill>
            <a:ln w="8001">
              <a:solidFill>
                <a:srgbClr val="3E70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3851275" y="581025"/>
            <a:ext cx="133350" cy="3352800"/>
            <a:chOff x="2426" y="366"/>
            <a:chExt cx="84" cy="2112"/>
          </a:xfrm>
        </p:grpSpPr>
        <p:sp>
          <p:nvSpPr>
            <p:cNvPr id="33914" name="Rectangle 85"/>
            <p:cNvSpPr>
              <a:spLocks noChangeArrowheads="1"/>
            </p:cNvSpPr>
            <p:nvPr/>
          </p:nvSpPr>
          <p:spPr bwMode="auto">
            <a:xfrm>
              <a:off x="2457" y="366"/>
              <a:ext cx="16" cy="2036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915" name="Freeform 86"/>
            <p:cNvSpPr>
              <a:spLocks/>
            </p:cNvSpPr>
            <p:nvPr/>
          </p:nvSpPr>
          <p:spPr bwMode="auto">
            <a:xfrm>
              <a:off x="2426" y="2387"/>
              <a:ext cx="84" cy="91"/>
            </a:xfrm>
            <a:custGeom>
              <a:avLst/>
              <a:gdLst>
                <a:gd name="T0" fmla="*/ 42 w 54"/>
                <a:gd name="T1" fmla="*/ 0 h 58"/>
                <a:gd name="T2" fmla="*/ 84 w 54"/>
                <a:gd name="T3" fmla="*/ 91 h 58"/>
                <a:gd name="T4" fmla="*/ 0 w 54"/>
                <a:gd name="T5" fmla="*/ 91 h 58"/>
                <a:gd name="T6" fmla="*/ 42 w 54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58"/>
                <a:gd name="T14" fmla="*/ 54 w 54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58">
                  <a:moveTo>
                    <a:pt x="27" y="0"/>
                  </a:moveTo>
                  <a:lnTo>
                    <a:pt x="54" y="58"/>
                  </a:lnTo>
                  <a:lnTo>
                    <a:pt x="0" y="5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E70A1"/>
            </a:solidFill>
            <a:ln w="8001">
              <a:solidFill>
                <a:srgbClr val="3E70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4606925" y="569913"/>
            <a:ext cx="111125" cy="3868737"/>
            <a:chOff x="2902" y="359"/>
            <a:chExt cx="70" cy="2437"/>
          </a:xfrm>
        </p:grpSpPr>
        <p:sp>
          <p:nvSpPr>
            <p:cNvPr id="33912" name="Rectangle 88"/>
            <p:cNvSpPr>
              <a:spLocks noChangeArrowheads="1"/>
            </p:cNvSpPr>
            <p:nvPr/>
          </p:nvSpPr>
          <p:spPr bwMode="auto">
            <a:xfrm>
              <a:off x="2925" y="359"/>
              <a:ext cx="14" cy="2396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913" name="Freeform 89"/>
            <p:cNvSpPr>
              <a:spLocks/>
            </p:cNvSpPr>
            <p:nvPr/>
          </p:nvSpPr>
          <p:spPr bwMode="auto">
            <a:xfrm>
              <a:off x="2902" y="2721"/>
              <a:ext cx="70" cy="75"/>
            </a:xfrm>
            <a:custGeom>
              <a:avLst/>
              <a:gdLst>
                <a:gd name="T0" fmla="*/ 35 w 54"/>
                <a:gd name="T1" fmla="*/ 0 h 57"/>
                <a:gd name="T2" fmla="*/ 70 w 54"/>
                <a:gd name="T3" fmla="*/ 75 h 57"/>
                <a:gd name="T4" fmla="*/ 0 w 54"/>
                <a:gd name="T5" fmla="*/ 75 h 57"/>
                <a:gd name="T6" fmla="*/ 35 w 54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57"/>
                <a:gd name="T14" fmla="*/ 54 w 54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57">
                  <a:moveTo>
                    <a:pt x="27" y="0"/>
                  </a:moveTo>
                  <a:lnTo>
                    <a:pt x="54" y="57"/>
                  </a:lnTo>
                  <a:lnTo>
                    <a:pt x="0" y="5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E70A1"/>
            </a:solidFill>
            <a:ln w="8001">
              <a:solidFill>
                <a:srgbClr val="3E70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90"/>
          <p:cNvGrpSpPr>
            <a:grpSpLocks/>
          </p:cNvGrpSpPr>
          <p:nvPr/>
        </p:nvGrpSpPr>
        <p:grpSpPr bwMode="auto">
          <a:xfrm>
            <a:off x="5892800" y="569913"/>
            <a:ext cx="111125" cy="4764087"/>
            <a:chOff x="3712" y="359"/>
            <a:chExt cx="70" cy="3001"/>
          </a:xfrm>
        </p:grpSpPr>
        <p:sp>
          <p:nvSpPr>
            <p:cNvPr id="33910" name="Rectangle 91"/>
            <p:cNvSpPr>
              <a:spLocks noChangeArrowheads="1"/>
            </p:cNvSpPr>
            <p:nvPr/>
          </p:nvSpPr>
          <p:spPr bwMode="auto">
            <a:xfrm>
              <a:off x="3741" y="359"/>
              <a:ext cx="14" cy="2949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911" name="Freeform 92"/>
            <p:cNvSpPr>
              <a:spLocks/>
            </p:cNvSpPr>
            <p:nvPr/>
          </p:nvSpPr>
          <p:spPr bwMode="auto">
            <a:xfrm>
              <a:off x="3712" y="3285"/>
              <a:ext cx="70" cy="75"/>
            </a:xfrm>
            <a:custGeom>
              <a:avLst/>
              <a:gdLst>
                <a:gd name="T0" fmla="*/ 35 w 54"/>
                <a:gd name="T1" fmla="*/ 0 h 58"/>
                <a:gd name="T2" fmla="*/ 70 w 54"/>
                <a:gd name="T3" fmla="*/ 75 h 58"/>
                <a:gd name="T4" fmla="*/ 0 w 54"/>
                <a:gd name="T5" fmla="*/ 75 h 58"/>
                <a:gd name="T6" fmla="*/ 35 w 54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58"/>
                <a:gd name="T14" fmla="*/ 54 w 54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58">
                  <a:moveTo>
                    <a:pt x="27" y="0"/>
                  </a:moveTo>
                  <a:lnTo>
                    <a:pt x="54" y="58"/>
                  </a:lnTo>
                  <a:lnTo>
                    <a:pt x="0" y="5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E70A1"/>
            </a:solidFill>
            <a:ln w="8001">
              <a:solidFill>
                <a:srgbClr val="3E70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93"/>
          <p:cNvGrpSpPr>
            <a:grpSpLocks/>
          </p:cNvGrpSpPr>
          <p:nvPr/>
        </p:nvGrpSpPr>
        <p:grpSpPr bwMode="auto">
          <a:xfrm>
            <a:off x="6161088" y="404813"/>
            <a:ext cx="111125" cy="5921375"/>
            <a:chOff x="3881" y="255"/>
            <a:chExt cx="70" cy="3730"/>
          </a:xfrm>
        </p:grpSpPr>
        <p:sp>
          <p:nvSpPr>
            <p:cNvPr id="33908" name="Rectangle 94"/>
            <p:cNvSpPr>
              <a:spLocks noChangeArrowheads="1"/>
            </p:cNvSpPr>
            <p:nvPr/>
          </p:nvSpPr>
          <p:spPr bwMode="auto">
            <a:xfrm>
              <a:off x="3903" y="255"/>
              <a:ext cx="16" cy="369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909" name="Freeform 95"/>
            <p:cNvSpPr>
              <a:spLocks/>
            </p:cNvSpPr>
            <p:nvPr/>
          </p:nvSpPr>
          <p:spPr bwMode="auto">
            <a:xfrm>
              <a:off x="3881" y="3910"/>
              <a:ext cx="70" cy="75"/>
            </a:xfrm>
            <a:custGeom>
              <a:avLst/>
              <a:gdLst>
                <a:gd name="T0" fmla="*/ 35 w 54"/>
                <a:gd name="T1" fmla="*/ 0 h 57"/>
                <a:gd name="T2" fmla="*/ 70 w 54"/>
                <a:gd name="T3" fmla="*/ 75 h 57"/>
                <a:gd name="T4" fmla="*/ 0 w 54"/>
                <a:gd name="T5" fmla="*/ 75 h 57"/>
                <a:gd name="T6" fmla="*/ 35 w 54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57"/>
                <a:gd name="T14" fmla="*/ 54 w 54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57">
                  <a:moveTo>
                    <a:pt x="27" y="0"/>
                  </a:moveTo>
                  <a:lnTo>
                    <a:pt x="54" y="57"/>
                  </a:lnTo>
                  <a:lnTo>
                    <a:pt x="0" y="5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E70A1"/>
            </a:solidFill>
            <a:ln w="8001">
              <a:solidFill>
                <a:srgbClr val="3E70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96"/>
          <p:cNvGrpSpPr>
            <a:grpSpLocks/>
          </p:cNvGrpSpPr>
          <p:nvPr/>
        </p:nvGrpSpPr>
        <p:grpSpPr bwMode="auto">
          <a:xfrm>
            <a:off x="7681913" y="333375"/>
            <a:ext cx="125412" cy="1111250"/>
            <a:chOff x="4839" y="210"/>
            <a:chExt cx="79" cy="700"/>
          </a:xfrm>
        </p:grpSpPr>
        <p:sp>
          <p:nvSpPr>
            <p:cNvPr id="33906" name="Rectangle 97"/>
            <p:cNvSpPr>
              <a:spLocks noChangeArrowheads="1"/>
            </p:cNvSpPr>
            <p:nvPr/>
          </p:nvSpPr>
          <p:spPr bwMode="auto">
            <a:xfrm>
              <a:off x="4866" y="210"/>
              <a:ext cx="16" cy="662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907" name="Freeform 98"/>
            <p:cNvSpPr>
              <a:spLocks/>
            </p:cNvSpPr>
            <p:nvPr/>
          </p:nvSpPr>
          <p:spPr bwMode="auto">
            <a:xfrm>
              <a:off x="4839" y="826"/>
              <a:ext cx="79" cy="84"/>
            </a:xfrm>
            <a:custGeom>
              <a:avLst/>
              <a:gdLst>
                <a:gd name="T0" fmla="*/ 40 w 54"/>
                <a:gd name="T1" fmla="*/ 0 h 58"/>
                <a:gd name="T2" fmla="*/ 79 w 54"/>
                <a:gd name="T3" fmla="*/ 84 h 58"/>
                <a:gd name="T4" fmla="*/ 0 w 54"/>
                <a:gd name="T5" fmla="*/ 84 h 58"/>
                <a:gd name="T6" fmla="*/ 40 w 54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58"/>
                <a:gd name="T14" fmla="*/ 54 w 54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58">
                  <a:moveTo>
                    <a:pt x="27" y="0"/>
                  </a:moveTo>
                  <a:lnTo>
                    <a:pt x="54" y="58"/>
                  </a:lnTo>
                  <a:lnTo>
                    <a:pt x="0" y="5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E70A1"/>
            </a:solidFill>
            <a:ln w="8001">
              <a:solidFill>
                <a:srgbClr val="3E70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99"/>
          <p:cNvGrpSpPr>
            <a:grpSpLocks/>
          </p:cNvGrpSpPr>
          <p:nvPr/>
        </p:nvGrpSpPr>
        <p:grpSpPr bwMode="auto">
          <a:xfrm>
            <a:off x="7926388" y="574675"/>
            <a:ext cx="111125" cy="1989138"/>
            <a:chOff x="4993" y="362"/>
            <a:chExt cx="70" cy="1253"/>
          </a:xfrm>
        </p:grpSpPr>
        <p:sp>
          <p:nvSpPr>
            <p:cNvPr id="33904" name="Rectangle 100"/>
            <p:cNvSpPr>
              <a:spLocks noChangeArrowheads="1"/>
            </p:cNvSpPr>
            <p:nvPr/>
          </p:nvSpPr>
          <p:spPr bwMode="auto">
            <a:xfrm>
              <a:off x="5024" y="362"/>
              <a:ext cx="14" cy="1192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905" name="Freeform 101"/>
            <p:cNvSpPr>
              <a:spLocks/>
            </p:cNvSpPr>
            <p:nvPr/>
          </p:nvSpPr>
          <p:spPr bwMode="auto">
            <a:xfrm>
              <a:off x="4993" y="1540"/>
              <a:ext cx="70" cy="75"/>
            </a:xfrm>
            <a:custGeom>
              <a:avLst/>
              <a:gdLst>
                <a:gd name="T0" fmla="*/ 35 w 54"/>
                <a:gd name="T1" fmla="*/ 0 h 57"/>
                <a:gd name="T2" fmla="*/ 70 w 54"/>
                <a:gd name="T3" fmla="*/ 75 h 57"/>
                <a:gd name="T4" fmla="*/ 0 w 54"/>
                <a:gd name="T5" fmla="*/ 75 h 57"/>
                <a:gd name="T6" fmla="*/ 35 w 54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57"/>
                <a:gd name="T14" fmla="*/ 54 w 54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57">
                  <a:moveTo>
                    <a:pt x="27" y="0"/>
                  </a:moveTo>
                  <a:lnTo>
                    <a:pt x="54" y="57"/>
                  </a:lnTo>
                  <a:lnTo>
                    <a:pt x="0" y="5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E70A1"/>
            </a:solidFill>
            <a:ln w="8001">
              <a:solidFill>
                <a:srgbClr val="3E70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02"/>
          <p:cNvGrpSpPr>
            <a:grpSpLocks/>
          </p:cNvGrpSpPr>
          <p:nvPr/>
        </p:nvGrpSpPr>
        <p:grpSpPr bwMode="auto">
          <a:xfrm>
            <a:off x="8205788" y="377825"/>
            <a:ext cx="111125" cy="3170238"/>
            <a:chOff x="5169" y="238"/>
            <a:chExt cx="70" cy="1997"/>
          </a:xfrm>
        </p:grpSpPr>
        <p:sp>
          <p:nvSpPr>
            <p:cNvPr id="33902" name="Rectangle 103"/>
            <p:cNvSpPr>
              <a:spLocks noChangeArrowheads="1"/>
            </p:cNvSpPr>
            <p:nvPr/>
          </p:nvSpPr>
          <p:spPr bwMode="auto">
            <a:xfrm>
              <a:off x="5193" y="238"/>
              <a:ext cx="14" cy="195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903" name="Freeform 104"/>
            <p:cNvSpPr>
              <a:spLocks/>
            </p:cNvSpPr>
            <p:nvPr/>
          </p:nvSpPr>
          <p:spPr bwMode="auto">
            <a:xfrm>
              <a:off x="5169" y="2160"/>
              <a:ext cx="70" cy="75"/>
            </a:xfrm>
            <a:custGeom>
              <a:avLst/>
              <a:gdLst>
                <a:gd name="T0" fmla="*/ 35 w 54"/>
                <a:gd name="T1" fmla="*/ 0 h 57"/>
                <a:gd name="T2" fmla="*/ 70 w 54"/>
                <a:gd name="T3" fmla="*/ 75 h 57"/>
                <a:gd name="T4" fmla="*/ 0 w 54"/>
                <a:gd name="T5" fmla="*/ 75 h 57"/>
                <a:gd name="T6" fmla="*/ 35 w 54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57"/>
                <a:gd name="T14" fmla="*/ 54 w 54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57">
                  <a:moveTo>
                    <a:pt x="27" y="0"/>
                  </a:moveTo>
                  <a:lnTo>
                    <a:pt x="54" y="57"/>
                  </a:lnTo>
                  <a:lnTo>
                    <a:pt x="0" y="5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E70A1"/>
            </a:solidFill>
            <a:ln w="8001">
              <a:solidFill>
                <a:srgbClr val="3E70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05"/>
          <p:cNvGrpSpPr>
            <a:grpSpLocks/>
          </p:cNvGrpSpPr>
          <p:nvPr/>
        </p:nvGrpSpPr>
        <p:grpSpPr bwMode="auto">
          <a:xfrm>
            <a:off x="8439150" y="549275"/>
            <a:ext cx="111125" cy="4675188"/>
            <a:chOff x="5316" y="346"/>
            <a:chExt cx="70" cy="2945"/>
          </a:xfrm>
        </p:grpSpPr>
        <p:sp>
          <p:nvSpPr>
            <p:cNvPr id="33900" name="Rectangle 106"/>
            <p:cNvSpPr>
              <a:spLocks noChangeArrowheads="1"/>
            </p:cNvSpPr>
            <p:nvPr/>
          </p:nvSpPr>
          <p:spPr bwMode="auto">
            <a:xfrm>
              <a:off x="5345" y="346"/>
              <a:ext cx="14" cy="2945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901" name="Freeform 107"/>
            <p:cNvSpPr>
              <a:spLocks/>
            </p:cNvSpPr>
            <p:nvPr/>
          </p:nvSpPr>
          <p:spPr bwMode="auto">
            <a:xfrm>
              <a:off x="5316" y="3206"/>
              <a:ext cx="70" cy="75"/>
            </a:xfrm>
            <a:custGeom>
              <a:avLst/>
              <a:gdLst>
                <a:gd name="T0" fmla="*/ 35 w 54"/>
                <a:gd name="T1" fmla="*/ 0 h 57"/>
                <a:gd name="T2" fmla="*/ 70 w 54"/>
                <a:gd name="T3" fmla="*/ 75 h 57"/>
                <a:gd name="T4" fmla="*/ 0 w 54"/>
                <a:gd name="T5" fmla="*/ 75 h 57"/>
                <a:gd name="T6" fmla="*/ 35 w 54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57"/>
                <a:gd name="T14" fmla="*/ 54 w 54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57">
                  <a:moveTo>
                    <a:pt x="27" y="0"/>
                  </a:moveTo>
                  <a:lnTo>
                    <a:pt x="54" y="57"/>
                  </a:lnTo>
                  <a:lnTo>
                    <a:pt x="0" y="5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E70A1"/>
            </a:solidFill>
            <a:ln w="8001">
              <a:solidFill>
                <a:srgbClr val="3E70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08"/>
          <p:cNvGrpSpPr>
            <a:grpSpLocks/>
          </p:cNvGrpSpPr>
          <p:nvPr/>
        </p:nvGrpSpPr>
        <p:grpSpPr bwMode="auto">
          <a:xfrm>
            <a:off x="8707438" y="395288"/>
            <a:ext cx="111125" cy="5507037"/>
            <a:chOff x="5485" y="249"/>
            <a:chExt cx="70" cy="3469"/>
          </a:xfrm>
        </p:grpSpPr>
        <p:sp>
          <p:nvSpPr>
            <p:cNvPr id="33898" name="Rectangle 109"/>
            <p:cNvSpPr>
              <a:spLocks noChangeArrowheads="1"/>
            </p:cNvSpPr>
            <p:nvPr/>
          </p:nvSpPr>
          <p:spPr bwMode="auto">
            <a:xfrm>
              <a:off x="5507" y="249"/>
              <a:ext cx="16" cy="3435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899" name="Freeform 110"/>
            <p:cNvSpPr>
              <a:spLocks/>
            </p:cNvSpPr>
            <p:nvPr/>
          </p:nvSpPr>
          <p:spPr bwMode="auto">
            <a:xfrm>
              <a:off x="5485" y="3643"/>
              <a:ext cx="70" cy="75"/>
            </a:xfrm>
            <a:custGeom>
              <a:avLst/>
              <a:gdLst>
                <a:gd name="T0" fmla="*/ 35 w 54"/>
                <a:gd name="T1" fmla="*/ 0 h 57"/>
                <a:gd name="T2" fmla="*/ 70 w 54"/>
                <a:gd name="T3" fmla="*/ 75 h 57"/>
                <a:gd name="T4" fmla="*/ 0 w 54"/>
                <a:gd name="T5" fmla="*/ 75 h 57"/>
                <a:gd name="T6" fmla="*/ 35 w 54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57"/>
                <a:gd name="T14" fmla="*/ 54 w 54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57">
                  <a:moveTo>
                    <a:pt x="27" y="0"/>
                  </a:moveTo>
                  <a:lnTo>
                    <a:pt x="54" y="57"/>
                  </a:lnTo>
                  <a:lnTo>
                    <a:pt x="0" y="5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E70A1"/>
            </a:solidFill>
            <a:ln w="8001">
              <a:solidFill>
                <a:srgbClr val="3E70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455" name="Rectangle 111"/>
          <p:cNvSpPr>
            <a:spLocks noChangeArrowheads="1"/>
          </p:cNvSpPr>
          <p:nvPr/>
        </p:nvSpPr>
        <p:spPr bwMode="auto">
          <a:xfrm>
            <a:off x="4859338" y="3544888"/>
            <a:ext cx="3529012" cy="692150"/>
          </a:xfrm>
          <a:prstGeom prst="rect">
            <a:avLst/>
          </a:prstGeom>
          <a:solidFill>
            <a:srgbClr val="52C68C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ICSU report Call for SS and ID. Change in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focus:"Earth System Science for Global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Sustainability: The Grand Challenges” –an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amalgamation of natural and social sciences.</a:t>
            </a:r>
          </a:p>
        </p:txBody>
      </p:sp>
      <p:sp>
        <p:nvSpPr>
          <p:cNvPr id="33854" name="Rectangle 112"/>
          <p:cNvSpPr>
            <a:spLocks noChangeArrowheads="1"/>
          </p:cNvSpPr>
          <p:nvPr/>
        </p:nvSpPr>
        <p:spPr bwMode="auto">
          <a:xfrm>
            <a:off x="6446838" y="4376738"/>
            <a:ext cx="1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AR" sz="1800"/>
          </a:p>
        </p:txBody>
      </p:sp>
      <p:sp>
        <p:nvSpPr>
          <p:cNvPr id="57457" name="Rectangle 113"/>
          <p:cNvSpPr>
            <a:spLocks noChangeArrowheads="1"/>
          </p:cNvSpPr>
          <p:nvPr/>
        </p:nvSpPr>
        <p:spPr bwMode="auto">
          <a:xfrm>
            <a:off x="4859338" y="4318000"/>
            <a:ext cx="3529012" cy="523875"/>
          </a:xfrm>
          <a:prstGeom prst="rect">
            <a:avLst/>
          </a:prstGeom>
          <a:solidFill>
            <a:srgbClr val="52C68C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Science and Technology Alliance for Global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Sustainability established. Belmont Forum, ICSU,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ISSC, UNES&amp;CO, UNEP, UNU, WMO (observer)</a:t>
            </a:r>
          </a:p>
        </p:txBody>
      </p:sp>
      <p:sp>
        <p:nvSpPr>
          <p:cNvPr id="57458" name="Rectangle 114"/>
          <p:cNvSpPr>
            <a:spLocks noChangeArrowheads="1"/>
          </p:cNvSpPr>
          <p:nvPr/>
        </p:nvSpPr>
        <p:spPr bwMode="auto">
          <a:xfrm>
            <a:off x="4284663" y="2573338"/>
            <a:ext cx="3816350" cy="860425"/>
          </a:xfrm>
          <a:prstGeom prst="rect">
            <a:avLst/>
          </a:prstGeom>
          <a:solidFill>
            <a:srgbClr val="FFFF66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Belmont Forum established to improve funding  to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international global change research coordination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(IGFA+) Shift from bottom-up motivated science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in global change research to a codesign between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scientists and funding communities. </a:t>
            </a:r>
          </a:p>
        </p:txBody>
      </p:sp>
      <p:sp>
        <p:nvSpPr>
          <p:cNvPr id="57459" name="Rectangle 115"/>
          <p:cNvSpPr>
            <a:spLocks noChangeArrowheads="1"/>
          </p:cNvSpPr>
          <p:nvPr/>
        </p:nvSpPr>
        <p:spPr bwMode="auto">
          <a:xfrm>
            <a:off x="4078288" y="1417638"/>
            <a:ext cx="3733800" cy="352425"/>
          </a:xfrm>
          <a:prstGeom prst="rect">
            <a:avLst/>
          </a:prstGeom>
          <a:solidFill>
            <a:srgbClr val="FFC269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ESSP review released on structure of overall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program. Users, engagement of wider audiences.</a:t>
            </a:r>
          </a:p>
        </p:txBody>
      </p:sp>
      <p:sp>
        <p:nvSpPr>
          <p:cNvPr id="33858" name="Rectangle 116"/>
          <p:cNvSpPr>
            <a:spLocks noChangeArrowheads="1"/>
          </p:cNvSpPr>
          <p:nvPr/>
        </p:nvSpPr>
        <p:spPr bwMode="auto">
          <a:xfrm>
            <a:off x="5902325" y="1755775"/>
            <a:ext cx="1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AR" sz="1800"/>
          </a:p>
        </p:txBody>
      </p:sp>
      <p:sp>
        <p:nvSpPr>
          <p:cNvPr id="57461" name="Rectangle 117"/>
          <p:cNvSpPr>
            <a:spLocks noChangeArrowheads="1"/>
          </p:cNvSpPr>
          <p:nvPr/>
        </p:nvSpPr>
        <p:spPr bwMode="auto">
          <a:xfrm>
            <a:off x="4078288" y="1803400"/>
            <a:ext cx="3749675" cy="692150"/>
          </a:xfrm>
          <a:prstGeom prst="rect">
            <a:avLst/>
          </a:prstGeom>
          <a:solidFill>
            <a:srgbClr val="FFC269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29 th ICSU General Assembly Maputo, Mozambique.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Responsibility for ESSP future development, Plans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for a GEC research framework for 2009. ICSU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team to plan a visioning process.</a:t>
            </a:r>
          </a:p>
        </p:txBody>
      </p:sp>
      <p:sp>
        <p:nvSpPr>
          <p:cNvPr id="33860" name="Rectangle 118"/>
          <p:cNvSpPr>
            <a:spLocks noChangeArrowheads="1"/>
          </p:cNvSpPr>
          <p:nvPr/>
        </p:nvSpPr>
        <p:spPr bwMode="auto">
          <a:xfrm>
            <a:off x="34925" y="-84138"/>
            <a:ext cx="1588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AR" sz="1800"/>
          </a:p>
        </p:txBody>
      </p:sp>
      <p:sp>
        <p:nvSpPr>
          <p:cNvPr id="57463" name="Rectangle 119"/>
          <p:cNvSpPr>
            <a:spLocks noChangeArrowheads="1"/>
          </p:cNvSpPr>
          <p:nvPr/>
        </p:nvSpPr>
        <p:spPr bwMode="auto">
          <a:xfrm>
            <a:off x="84138" y="985838"/>
            <a:ext cx="2393950" cy="355600"/>
          </a:xfrm>
          <a:prstGeom prst="rect">
            <a:avLst/>
          </a:prstGeom>
          <a:solidFill>
            <a:srgbClr val="FF7C5D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World Climate Research Program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climate change threats </a:t>
            </a:r>
          </a:p>
        </p:txBody>
      </p:sp>
      <p:sp>
        <p:nvSpPr>
          <p:cNvPr id="33862" name="Rectangle 120"/>
          <p:cNvSpPr>
            <a:spLocks noChangeArrowheads="1"/>
          </p:cNvSpPr>
          <p:nvPr/>
        </p:nvSpPr>
        <p:spPr bwMode="auto">
          <a:xfrm>
            <a:off x="34925" y="-84138"/>
            <a:ext cx="1588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AR" sz="1800"/>
          </a:p>
        </p:txBody>
      </p:sp>
      <p:sp>
        <p:nvSpPr>
          <p:cNvPr id="57465" name="Rectangle 121"/>
          <p:cNvSpPr>
            <a:spLocks noChangeArrowheads="1"/>
          </p:cNvSpPr>
          <p:nvPr/>
        </p:nvSpPr>
        <p:spPr bwMode="auto">
          <a:xfrm>
            <a:off x="138113" y="1544638"/>
            <a:ext cx="2692400" cy="355600"/>
          </a:xfrm>
          <a:prstGeom prst="rect">
            <a:avLst/>
          </a:prstGeom>
          <a:solidFill>
            <a:srgbClr val="FFC269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IGBP launched. Global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 change impacts, SS excluded</a:t>
            </a:r>
          </a:p>
        </p:txBody>
      </p:sp>
      <p:sp>
        <p:nvSpPr>
          <p:cNvPr id="33864" name="Rectangle 122"/>
          <p:cNvSpPr>
            <a:spLocks noChangeArrowheads="1"/>
          </p:cNvSpPr>
          <p:nvPr/>
        </p:nvSpPr>
        <p:spPr bwMode="auto">
          <a:xfrm>
            <a:off x="709613" y="1643063"/>
            <a:ext cx="1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AR" sz="1800"/>
          </a:p>
        </p:txBody>
      </p:sp>
      <p:sp>
        <p:nvSpPr>
          <p:cNvPr id="57467" name="Rectangle 123"/>
          <p:cNvSpPr>
            <a:spLocks noChangeArrowheads="1"/>
          </p:cNvSpPr>
          <p:nvPr/>
        </p:nvSpPr>
        <p:spPr bwMode="auto">
          <a:xfrm>
            <a:off x="128588" y="1952625"/>
            <a:ext cx="2714625" cy="523875"/>
          </a:xfrm>
          <a:prstGeom prst="rect">
            <a:avLst/>
          </a:prstGeom>
          <a:solidFill>
            <a:srgbClr val="FFC269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Identification of impediment to natural science– social 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science interaction</a:t>
            </a:r>
          </a:p>
        </p:txBody>
      </p:sp>
      <p:sp>
        <p:nvSpPr>
          <p:cNvPr id="57468" name="Rectangle 124"/>
          <p:cNvSpPr>
            <a:spLocks noChangeArrowheads="1"/>
          </p:cNvSpPr>
          <p:nvPr/>
        </p:nvSpPr>
        <p:spPr bwMode="auto">
          <a:xfrm>
            <a:off x="350838" y="2603500"/>
            <a:ext cx="2852737" cy="355600"/>
          </a:xfrm>
          <a:prstGeom prst="rect">
            <a:avLst/>
          </a:prstGeom>
          <a:solidFill>
            <a:srgbClr val="FFFF66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HDP established by the ISSC, parallel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to the IGBP.</a:t>
            </a:r>
          </a:p>
        </p:txBody>
      </p:sp>
      <p:sp>
        <p:nvSpPr>
          <p:cNvPr id="33867" name="Rectangle 125"/>
          <p:cNvSpPr>
            <a:spLocks noChangeArrowheads="1"/>
          </p:cNvSpPr>
          <p:nvPr/>
        </p:nvSpPr>
        <p:spPr bwMode="auto">
          <a:xfrm>
            <a:off x="34925" y="-84138"/>
            <a:ext cx="1588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AR" sz="1800"/>
          </a:p>
        </p:txBody>
      </p:sp>
      <p:sp>
        <p:nvSpPr>
          <p:cNvPr id="57470" name="Rectangle 126"/>
          <p:cNvSpPr>
            <a:spLocks noChangeArrowheads="1"/>
          </p:cNvSpPr>
          <p:nvPr/>
        </p:nvSpPr>
        <p:spPr bwMode="auto">
          <a:xfrm>
            <a:off x="423863" y="3192463"/>
            <a:ext cx="3068637" cy="523875"/>
          </a:xfrm>
          <a:prstGeom prst="rect">
            <a:avLst/>
          </a:prstGeom>
          <a:solidFill>
            <a:srgbClr val="52C68C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DIVERSITAS  (biodiversity) established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by ICSU Climate, Earth system science,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and biological diversity, some SS via UN.</a:t>
            </a:r>
          </a:p>
        </p:txBody>
      </p:sp>
      <p:sp>
        <p:nvSpPr>
          <p:cNvPr id="33869" name="Rectangle 127"/>
          <p:cNvSpPr>
            <a:spLocks noChangeArrowheads="1"/>
          </p:cNvSpPr>
          <p:nvPr/>
        </p:nvSpPr>
        <p:spPr bwMode="auto">
          <a:xfrm>
            <a:off x="34925" y="-84138"/>
            <a:ext cx="1588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AR" sz="1800"/>
          </a:p>
        </p:txBody>
      </p:sp>
      <p:sp>
        <p:nvSpPr>
          <p:cNvPr id="57472" name="Rectangle 128"/>
          <p:cNvSpPr>
            <a:spLocks noChangeArrowheads="1"/>
          </p:cNvSpPr>
          <p:nvPr/>
        </p:nvSpPr>
        <p:spPr bwMode="auto">
          <a:xfrm>
            <a:off x="936625" y="3895725"/>
            <a:ext cx="3041650" cy="187325"/>
          </a:xfrm>
          <a:prstGeom prst="rect">
            <a:avLst/>
          </a:prstGeom>
          <a:solidFill>
            <a:srgbClr val="8F8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LUCC program brings some SS to IGBP</a:t>
            </a:r>
            <a:endParaRPr lang="es-ES" sz="1100"/>
          </a:p>
        </p:txBody>
      </p:sp>
      <p:sp>
        <p:nvSpPr>
          <p:cNvPr id="33871" name="Rectangle 129"/>
          <p:cNvSpPr>
            <a:spLocks noChangeArrowheads="1"/>
          </p:cNvSpPr>
          <p:nvPr/>
        </p:nvSpPr>
        <p:spPr bwMode="auto">
          <a:xfrm>
            <a:off x="34925" y="-84138"/>
            <a:ext cx="1588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AR" sz="1800"/>
          </a:p>
        </p:txBody>
      </p:sp>
      <p:sp>
        <p:nvSpPr>
          <p:cNvPr id="57474" name="Rectangle 130"/>
          <p:cNvSpPr>
            <a:spLocks noChangeArrowheads="1"/>
          </p:cNvSpPr>
          <p:nvPr/>
        </p:nvSpPr>
        <p:spPr bwMode="auto">
          <a:xfrm>
            <a:off x="1281113" y="4445000"/>
            <a:ext cx="3435350" cy="692150"/>
          </a:xfrm>
          <a:prstGeom prst="rect">
            <a:avLst/>
          </a:prstGeom>
          <a:solidFill>
            <a:srgbClr val="D1A3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Verdana" pitchFamily="34" charset="0"/>
              </a:rPr>
              <a:t>HDP </a:t>
            </a:r>
            <a:r>
              <a:rPr lang="es-ES" sz="1100" dirty="0" err="1">
                <a:solidFill>
                  <a:srgbClr val="000000"/>
                </a:solidFill>
                <a:latin typeface="Verdana" pitchFamily="34" charset="0"/>
              </a:rPr>
              <a:t>reestablished</a:t>
            </a:r>
            <a:r>
              <a:rPr lang="es-ES" sz="1100" dirty="0">
                <a:solidFill>
                  <a:srgbClr val="000000"/>
                </a:solidFill>
                <a:latin typeface="Verdana" pitchFamily="34" charset="0"/>
              </a:rPr>
              <a:t> as </a:t>
            </a:r>
            <a:r>
              <a:rPr lang="es-ES" sz="1100" dirty="0" err="1">
                <a:solidFill>
                  <a:srgbClr val="000000"/>
                </a:solidFill>
                <a:latin typeface="Verdana" pitchFamily="34" charset="0"/>
              </a:rPr>
              <a:t>the</a:t>
            </a:r>
            <a:r>
              <a:rPr lang="es-ES" sz="1100" dirty="0">
                <a:solidFill>
                  <a:srgbClr val="000000"/>
                </a:solidFill>
                <a:latin typeface="Verdana" pitchFamily="34" charset="0"/>
              </a:rPr>
              <a:t> IHDP, </a:t>
            </a:r>
            <a:r>
              <a:rPr lang="es-ES" sz="1100" dirty="0" err="1">
                <a:solidFill>
                  <a:srgbClr val="000000"/>
                </a:solidFill>
                <a:latin typeface="Verdana" pitchFamily="34" charset="0"/>
              </a:rPr>
              <a:t>with</a:t>
            </a:r>
            <a:r>
              <a:rPr lang="es-ES" sz="1100" dirty="0">
                <a:solidFill>
                  <a:srgbClr val="000000"/>
                </a:solidFill>
                <a:latin typeface="Verdana" pitchFamily="34" charset="0"/>
              </a:rPr>
              <a:t> ICSU </a:t>
            </a:r>
          </a:p>
          <a:p>
            <a:pPr algn="ctr"/>
            <a:r>
              <a:rPr lang="es-ES" sz="1100" dirty="0" err="1">
                <a:solidFill>
                  <a:srgbClr val="000000"/>
                </a:solidFill>
                <a:latin typeface="Verdana" pitchFamily="34" charset="0"/>
              </a:rPr>
              <a:t>being</a:t>
            </a:r>
            <a:r>
              <a:rPr lang="es-ES" sz="11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" sz="1100" dirty="0" err="1">
                <a:solidFill>
                  <a:srgbClr val="000000"/>
                </a:solidFill>
                <a:latin typeface="Verdana" pitchFamily="34" charset="0"/>
              </a:rPr>
              <a:t>an</a:t>
            </a:r>
            <a:r>
              <a:rPr lang="es-ES" sz="11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" sz="1100" dirty="0" err="1">
                <a:solidFill>
                  <a:srgbClr val="000000"/>
                </a:solidFill>
                <a:latin typeface="Verdana" pitchFamily="34" charset="0"/>
              </a:rPr>
              <a:t>additional</a:t>
            </a:r>
            <a:r>
              <a:rPr lang="es-ES" sz="1100" dirty="0">
                <a:solidFill>
                  <a:srgbClr val="000000"/>
                </a:solidFill>
                <a:latin typeface="Verdana" pitchFamily="34" charset="0"/>
              </a:rPr>
              <a:t> new sponsor </a:t>
            </a:r>
            <a:r>
              <a:rPr lang="es-ES" sz="1100" dirty="0" err="1">
                <a:solidFill>
                  <a:srgbClr val="000000"/>
                </a:solidFill>
                <a:latin typeface="Verdana" pitchFamily="34" charset="0"/>
              </a:rPr>
              <a:t>together</a:t>
            </a:r>
            <a:r>
              <a:rPr lang="es-ES" sz="11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lang="es-ES" sz="1100" dirty="0" err="1">
                <a:solidFill>
                  <a:srgbClr val="000000"/>
                </a:solidFill>
                <a:latin typeface="Verdana" pitchFamily="34" charset="0"/>
              </a:rPr>
              <a:t>with</a:t>
            </a:r>
            <a:r>
              <a:rPr lang="es-ES" sz="1100" dirty="0">
                <a:solidFill>
                  <a:srgbClr val="000000"/>
                </a:solidFill>
                <a:latin typeface="Verdana" pitchFamily="34" charset="0"/>
              </a:rPr>
              <a:t> ISSC. </a:t>
            </a:r>
            <a:r>
              <a:rPr lang="es-ES" sz="1100" dirty="0" err="1">
                <a:solidFill>
                  <a:srgbClr val="000000"/>
                </a:solidFill>
                <a:latin typeface="Verdana" pitchFamily="34" charset="0"/>
              </a:rPr>
              <a:t>The</a:t>
            </a:r>
            <a:r>
              <a:rPr lang="es-ES" sz="11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" sz="1100" dirty="0" err="1">
                <a:solidFill>
                  <a:srgbClr val="000000"/>
                </a:solidFill>
                <a:latin typeface="Verdana" pitchFamily="34" charset="0"/>
              </a:rPr>
              <a:t>United</a:t>
            </a:r>
            <a:r>
              <a:rPr lang="es-ES" sz="11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" sz="1100" dirty="0" err="1">
                <a:solidFill>
                  <a:srgbClr val="000000"/>
                </a:solidFill>
                <a:latin typeface="Verdana" pitchFamily="34" charset="0"/>
              </a:rPr>
              <a:t>Nations</a:t>
            </a:r>
            <a:r>
              <a:rPr lang="es-ES" sz="11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" sz="1100" dirty="0" err="1" smtClean="0">
                <a:solidFill>
                  <a:srgbClr val="000000"/>
                </a:solidFill>
                <a:latin typeface="Verdana" pitchFamily="34" charset="0"/>
              </a:rPr>
              <a:t>University</a:t>
            </a:r>
            <a:endParaRPr lang="es-E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r>
              <a:rPr lang="es-ES" sz="1100" dirty="0">
                <a:solidFill>
                  <a:srgbClr val="000000"/>
                </a:solidFill>
                <a:latin typeface="Verdana" pitchFamily="34" charset="0"/>
              </a:rPr>
              <a:t>sponsor in 2006 </a:t>
            </a:r>
            <a:r>
              <a:rPr lang="es-ES" sz="1100" dirty="0" err="1" smtClean="0">
                <a:solidFill>
                  <a:srgbClr val="000000"/>
                </a:solidFill>
                <a:latin typeface="Verdana" pitchFamily="34" charset="0"/>
              </a:rPr>
              <a:t>became</a:t>
            </a:r>
            <a:r>
              <a:rPr lang="es-ES" sz="11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" sz="1100" dirty="0" err="1">
                <a:solidFill>
                  <a:srgbClr val="000000"/>
                </a:solidFill>
                <a:latin typeface="Verdana" pitchFamily="34" charset="0"/>
              </a:rPr>
              <a:t>the</a:t>
            </a:r>
            <a:r>
              <a:rPr lang="es-ES" sz="11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" sz="1100" dirty="0" err="1">
                <a:solidFill>
                  <a:srgbClr val="000000"/>
                </a:solidFill>
                <a:latin typeface="Verdana" pitchFamily="34" charset="0"/>
              </a:rPr>
              <a:t>third</a:t>
            </a:r>
            <a:r>
              <a:rPr lang="es-ES" sz="1100" dirty="0">
                <a:solidFill>
                  <a:srgbClr val="000000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57476" name="Rectangle 132"/>
          <p:cNvSpPr>
            <a:spLocks noChangeArrowheads="1"/>
          </p:cNvSpPr>
          <p:nvPr/>
        </p:nvSpPr>
        <p:spPr bwMode="auto">
          <a:xfrm>
            <a:off x="2176463" y="5341938"/>
            <a:ext cx="3835400" cy="857250"/>
          </a:xfrm>
          <a:prstGeom prst="rect">
            <a:avLst/>
          </a:prstGeom>
          <a:solidFill>
            <a:srgbClr val="FF7C5D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Amsterdam Open Science Conference of GEC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programs Form ESSP. Call for greater integration.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Cross-cutting programs established (Global Carbon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Project, Global Water System Project, and Global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Environmental Change and and Food Systems).</a:t>
            </a:r>
          </a:p>
        </p:txBody>
      </p:sp>
      <p:sp>
        <p:nvSpPr>
          <p:cNvPr id="57478" name="Rectangle 134"/>
          <p:cNvSpPr>
            <a:spLocks noChangeArrowheads="1"/>
          </p:cNvSpPr>
          <p:nvPr/>
        </p:nvSpPr>
        <p:spPr bwMode="auto">
          <a:xfrm>
            <a:off x="2895600" y="6330950"/>
            <a:ext cx="3386138" cy="184150"/>
          </a:xfrm>
          <a:prstGeom prst="rect">
            <a:avLst/>
          </a:prstGeom>
          <a:solidFill>
            <a:srgbClr val="FFC269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DIVERSITAS relaunched as a GEC program </a:t>
            </a:r>
            <a:endParaRPr lang="es-ES" sz="1100">
              <a:latin typeface="Verdana" pitchFamily="34" charset="0"/>
            </a:endParaRPr>
          </a:p>
        </p:txBody>
      </p:sp>
      <p:grpSp>
        <p:nvGrpSpPr>
          <p:cNvPr id="21" name="Group 135"/>
          <p:cNvGrpSpPr>
            <a:grpSpLocks/>
          </p:cNvGrpSpPr>
          <p:nvPr/>
        </p:nvGrpSpPr>
        <p:grpSpPr bwMode="auto">
          <a:xfrm>
            <a:off x="3644900" y="581025"/>
            <a:ext cx="3910013" cy="725488"/>
            <a:chOff x="2296" y="366"/>
            <a:chExt cx="2463" cy="457"/>
          </a:xfrm>
        </p:grpSpPr>
        <p:sp>
          <p:nvSpPr>
            <p:cNvPr id="33895" name="Rectangle 136"/>
            <p:cNvSpPr>
              <a:spLocks noChangeArrowheads="1"/>
            </p:cNvSpPr>
            <p:nvPr/>
          </p:nvSpPr>
          <p:spPr bwMode="auto">
            <a:xfrm>
              <a:off x="4703" y="366"/>
              <a:ext cx="16" cy="156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896" name="Freeform 137"/>
            <p:cNvSpPr>
              <a:spLocks/>
            </p:cNvSpPr>
            <p:nvPr/>
          </p:nvSpPr>
          <p:spPr bwMode="auto">
            <a:xfrm>
              <a:off x="4672" y="512"/>
              <a:ext cx="75" cy="77"/>
            </a:xfrm>
            <a:custGeom>
              <a:avLst/>
              <a:gdLst>
                <a:gd name="T0" fmla="*/ 38 w 55"/>
                <a:gd name="T1" fmla="*/ 0 h 57"/>
                <a:gd name="T2" fmla="*/ 75 w 55"/>
                <a:gd name="T3" fmla="*/ 77 h 57"/>
                <a:gd name="T4" fmla="*/ 0 w 55"/>
                <a:gd name="T5" fmla="*/ 77 h 57"/>
                <a:gd name="T6" fmla="*/ 38 w 55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7"/>
                <a:gd name="T14" fmla="*/ 55 w 55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7">
                  <a:moveTo>
                    <a:pt x="28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E70A1"/>
            </a:solidFill>
            <a:ln w="8001">
              <a:solidFill>
                <a:srgbClr val="3E70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7" name="Rectangle 138"/>
            <p:cNvSpPr>
              <a:spLocks noChangeArrowheads="1"/>
            </p:cNvSpPr>
            <p:nvPr/>
          </p:nvSpPr>
          <p:spPr bwMode="auto">
            <a:xfrm>
              <a:off x="2296" y="599"/>
              <a:ext cx="2463" cy="224"/>
            </a:xfrm>
            <a:prstGeom prst="rect">
              <a:avLst/>
            </a:prstGeom>
            <a:solidFill>
              <a:srgbClr val="FF7C5D"/>
            </a:solidFill>
            <a:ln w="1905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100">
                  <a:solidFill>
                    <a:srgbClr val="000000"/>
                  </a:solidFill>
                  <a:latin typeface="Verdana" pitchFamily="34" charset="0"/>
                </a:rPr>
                <a:t>Review of ESSP initiated by ICSU and International </a:t>
              </a:r>
            </a:p>
            <a:p>
              <a:pPr algn="ctr"/>
              <a:r>
                <a:rPr lang="es-ES" sz="1100">
                  <a:solidFill>
                    <a:srgbClr val="000000"/>
                  </a:solidFill>
                  <a:latin typeface="Verdana" pitchFamily="34" charset="0"/>
                </a:rPr>
                <a:t>Group of Funding Agencies for Global Change Research</a:t>
              </a:r>
            </a:p>
          </p:txBody>
        </p:sp>
      </p:grpSp>
      <p:sp>
        <p:nvSpPr>
          <p:cNvPr id="57483" name="Rectangle 139"/>
          <p:cNvSpPr>
            <a:spLocks noChangeArrowheads="1"/>
          </p:cNvSpPr>
          <p:nvPr/>
        </p:nvSpPr>
        <p:spPr bwMode="auto">
          <a:xfrm>
            <a:off x="6484938" y="5218113"/>
            <a:ext cx="2125662" cy="520700"/>
          </a:xfrm>
          <a:prstGeom prst="rect">
            <a:avLst/>
          </a:prstGeom>
          <a:solidFill>
            <a:srgbClr val="8F8FFF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ICSU General Assembly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Establishes the Earth System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Sustainability Initiative </a:t>
            </a:r>
          </a:p>
        </p:txBody>
      </p:sp>
      <p:sp>
        <p:nvSpPr>
          <p:cNvPr id="57484" name="Rectangle 140"/>
          <p:cNvSpPr>
            <a:spLocks noChangeArrowheads="1"/>
          </p:cNvSpPr>
          <p:nvPr/>
        </p:nvSpPr>
        <p:spPr bwMode="auto">
          <a:xfrm>
            <a:off x="6443663" y="5913438"/>
            <a:ext cx="2620962" cy="352425"/>
          </a:xfrm>
          <a:prstGeom prst="rect">
            <a:avLst/>
          </a:prstGeom>
          <a:solidFill>
            <a:srgbClr val="D1A3FF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Planet Under Pressure Conference 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IGBP, DIVERSITAS, IHDP, and WCRP</a:t>
            </a:r>
            <a:endParaRPr lang="es-ES" sz="1100"/>
          </a:p>
        </p:txBody>
      </p:sp>
      <p:sp>
        <p:nvSpPr>
          <p:cNvPr id="33878" name="Rectangle 141"/>
          <p:cNvSpPr>
            <a:spLocks noChangeArrowheads="1"/>
          </p:cNvSpPr>
          <p:nvPr/>
        </p:nvSpPr>
        <p:spPr bwMode="auto">
          <a:xfrm>
            <a:off x="6999288" y="5845175"/>
            <a:ext cx="1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AR" sz="1800"/>
          </a:p>
        </p:txBody>
      </p:sp>
      <p:sp>
        <p:nvSpPr>
          <p:cNvPr id="57486" name="Rectangle 142"/>
          <p:cNvSpPr>
            <a:spLocks noChangeArrowheads="1"/>
          </p:cNvSpPr>
          <p:nvPr/>
        </p:nvSpPr>
        <p:spPr bwMode="auto">
          <a:xfrm>
            <a:off x="6469063" y="6326188"/>
            <a:ext cx="2576512" cy="352425"/>
          </a:xfrm>
          <a:prstGeom prst="rect">
            <a:avLst/>
          </a:prstGeom>
          <a:solidFill>
            <a:srgbClr val="D1A3FF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Future Earth program launched at</a:t>
            </a:r>
          </a:p>
          <a:p>
            <a:pPr algn="ctr"/>
            <a:r>
              <a:rPr lang="es-ES" sz="1100">
                <a:solidFill>
                  <a:srgbClr val="000000"/>
                </a:solidFill>
                <a:latin typeface="Verdana" pitchFamily="34" charset="0"/>
              </a:rPr>
              <a:t>Rio +20</a:t>
            </a:r>
            <a:endParaRPr lang="es-ES" sz="1100"/>
          </a:p>
        </p:txBody>
      </p:sp>
      <p:sp>
        <p:nvSpPr>
          <p:cNvPr id="57487" name="Rectangle 143"/>
          <p:cNvSpPr>
            <a:spLocks noChangeArrowheads="1"/>
          </p:cNvSpPr>
          <p:nvPr/>
        </p:nvSpPr>
        <p:spPr bwMode="auto">
          <a:xfrm>
            <a:off x="131763" y="407988"/>
            <a:ext cx="400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" sz="11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1979</a:t>
            </a:r>
            <a:endParaRPr lang="es-ES" sz="1100" b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488" name="Rectangle 144"/>
          <p:cNvSpPr>
            <a:spLocks noChangeArrowheads="1"/>
          </p:cNvSpPr>
          <p:nvPr/>
        </p:nvSpPr>
        <p:spPr bwMode="auto">
          <a:xfrm>
            <a:off x="1919288" y="407988"/>
            <a:ext cx="400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" sz="11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1986</a:t>
            </a:r>
            <a:endParaRPr lang="es-ES" sz="1100" b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489" name="Rectangle 145"/>
          <p:cNvSpPr>
            <a:spLocks noChangeArrowheads="1"/>
          </p:cNvSpPr>
          <p:nvPr/>
        </p:nvSpPr>
        <p:spPr bwMode="auto">
          <a:xfrm>
            <a:off x="2940050" y="417513"/>
            <a:ext cx="400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" sz="11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1990</a:t>
            </a:r>
            <a:endParaRPr lang="es-ES" sz="1100" b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490" name="Rectangle 146"/>
          <p:cNvSpPr>
            <a:spLocks noChangeArrowheads="1"/>
          </p:cNvSpPr>
          <p:nvPr/>
        </p:nvSpPr>
        <p:spPr bwMode="auto">
          <a:xfrm>
            <a:off x="3195638" y="201613"/>
            <a:ext cx="400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" sz="11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1991</a:t>
            </a:r>
            <a:endParaRPr lang="es-ES" sz="1100" b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491" name="Rectangle 147"/>
          <p:cNvSpPr>
            <a:spLocks noChangeArrowheads="1"/>
          </p:cNvSpPr>
          <p:nvPr/>
        </p:nvSpPr>
        <p:spPr bwMode="auto">
          <a:xfrm>
            <a:off x="3705225" y="420688"/>
            <a:ext cx="400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" sz="11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1993</a:t>
            </a:r>
            <a:endParaRPr lang="es-ES" sz="1100" b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492" name="Rectangle 148"/>
          <p:cNvSpPr>
            <a:spLocks noChangeArrowheads="1"/>
          </p:cNvSpPr>
          <p:nvPr/>
        </p:nvSpPr>
        <p:spPr bwMode="auto">
          <a:xfrm>
            <a:off x="4456113" y="404813"/>
            <a:ext cx="400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" sz="11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1996</a:t>
            </a:r>
            <a:endParaRPr lang="es-ES" sz="1100" b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493" name="Rectangle 149"/>
          <p:cNvSpPr>
            <a:spLocks noChangeArrowheads="1"/>
          </p:cNvSpPr>
          <p:nvPr/>
        </p:nvSpPr>
        <p:spPr bwMode="auto">
          <a:xfrm>
            <a:off x="5749925" y="407988"/>
            <a:ext cx="400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" sz="11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2001</a:t>
            </a:r>
            <a:endParaRPr lang="es-ES" sz="1100" b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494" name="Rectangle 150"/>
          <p:cNvSpPr>
            <a:spLocks noChangeArrowheads="1"/>
          </p:cNvSpPr>
          <p:nvPr/>
        </p:nvSpPr>
        <p:spPr bwMode="auto">
          <a:xfrm>
            <a:off x="6018213" y="201613"/>
            <a:ext cx="400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" sz="11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2002</a:t>
            </a:r>
            <a:endParaRPr lang="es-ES" sz="1100" b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495" name="Rectangle 151"/>
          <p:cNvSpPr>
            <a:spLocks noChangeArrowheads="1"/>
          </p:cNvSpPr>
          <p:nvPr/>
        </p:nvSpPr>
        <p:spPr bwMode="auto">
          <a:xfrm>
            <a:off x="7308850" y="427038"/>
            <a:ext cx="400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" sz="11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2007</a:t>
            </a:r>
            <a:endParaRPr lang="es-ES" sz="1100" b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496" name="Rectangle 152"/>
          <p:cNvSpPr>
            <a:spLocks noChangeArrowheads="1"/>
          </p:cNvSpPr>
          <p:nvPr/>
        </p:nvSpPr>
        <p:spPr bwMode="auto">
          <a:xfrm>
            <a:off x="7531100" y="173038"/>
            <a:ext cx="400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" sz="11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2008</a:t>
            </a:r>
            <a:endParaRPr lang="es-ES" sz="1100" b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497" name="Rectangle 153"/>
          <p:cNvSpPr>
            <a:spLocks noChangeArrowheads="1"/>
          </p:cNvSpPr>
          <p:nvPr/>
        </p:nvSpPr>
        <p:spPr bwMode="auto">
          <a:xfrm>
            <a:off x="7812088" y="407988"/>
            <a:ext cx="400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" sz="11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2009</a:t>
            </a:r>
            <a:endParaRPr lang="es-ES" sz="1100" b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498" name="Rectangle 154"/>
          <p:cNvSpPr>
            <a:spLocks noChangeArrowheads="1"/>
          </p:cNvSpPr>
          <p:nvPr/>
        </p:nvSpPr>
        <p:spPr bwMode="auto">
          <a:xfrm>
            <a:off x="8045450" y="173038"/>
            <a:ext cx="400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" sz="11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2010</a:t>
            </a:r>
            <a:endParaRPr lang="es-ES" sz="1100" b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499" name="Rectangle 155"/>
          <p:cNvSpPr>
            <a:spLocks noChangeArrowheads="1"/>
          </p:cNvSpPr>
          <p:nvPr/>
        </p:nvSpPr>
        <p:spPr bwMode="auto">
          <a:xfrm>
            <a:off x="8297863" y="407988"/>
            <a:ext cx="400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" sz="11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2011</a:t>
            </a:r>
            <a:endParaRPr lang="es-ES" sz="1100" b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500" name="Rectangle 156"/>
          <p:cNvSpPr>
            <a:spLocks noChangeArrowheads="1"/>
          </p:cNvSpPr>
          <p:nvPr/>
        </p:nvSpPr>
        <p:spPr bwMode="auto">
          <a:xfrm>
            <a:off x="8566150" y="173038"/>
            <a:ext cx="400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" sz="11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2012</a:t>
            </a:r>
            <a:endParaRPr lang="es-ES" sz="1100" b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94" name="Rectangle 157"/>
          <p:cNvSpPr>
            <a:spLocks noChangeArrowheads="1"/>
          </p:cNvSpPr>
          <p:nvPr/>
        </p:nvSpPr>
        <p:spPr bwMode="auto">
          <a:xfrm>
            <a:off x="36513" y="6597650"/>
            <a:ext cx="58308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100" b="1" u="sng">
                <a:latin typeface="Verdana" pitchFamily="34" charset="0"/>
              </a:rPr>
              <a:t>Fuente</a:t>
            </a:r>
            <a:r>
              <a:rPr lang="es-ES" sz="1100" b="1">
                <a:latin typeface="Verdana" pitchFamily="34" charset="0"/>
              </a:rPr>
              <a:t>: </a:t>
            </a:r>
            <a:r>
              <a:rPr lang="es-ES" sz="1100">
                <a:latin typeface="Verdana" pitchFamily="34" charset="0"/>
              </a:rPr>
              <a:t>Harold A. Mooney,  Anantha Duraiappah and Anne Larigauderie (2012)</a:t>
            </a:r>
          </a:p>
        </p:txBody>
      </p:sp>
    </p:spTree>
    <p:extLst>
      <p:ext uri="{BB962C8B-B14F-4D97-AF65-F5344CB8AC3E}">
        <p14:creationId xmlns:p14="http://schemas.microsoft.com/office/powerpoint/2010/main" val="2626225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7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7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7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57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57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57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1000"/>
                                        <p:tgtEl>
                                          <p:spTgt spid="57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1000"/>
                                        <p:tgtEl>
                                          <p:spTgt spid="57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000"/>
                                        <p:tgtEl>
                                          <p:spTgt spid="57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000"/>
                                        <p:tgtEl>
                                          <p:spTgt spid="57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000"/>
                                        <p:tgtEl>
                                          <p:spTgt spid="57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000"/>
                                        <p:tgtEl>
                                          <p:spTgt spid="57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1000"/>
                                        <p:tgtEl>
                                          <p:spTgt spid="57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1000"/>
                                        <p:tgtEl>
                                          <p:spTgt spid="57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000"/>
                                        <p:tgtEl>
                                          <p:spTgt spid="57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1000"/>
                                        <p:tgtEl>
                                          <p:spTgt spid="57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1000"/>
                                        <p:tgtEl>
                                          <p:spTgt spid="57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000"/>
                                        <p:tgtEl>
                                          <p:spTgt spid="57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1000"/>
                                        <p:tgtEl>
                                          <p:spTgt spid="57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1000"/>
                                        <p:tgtEl>
                                          <p:spTgt spid="57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000"/>
                                        <p:tgtEl>
                                          <p:spTgt spid="57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1000"/>
                                        <p:tgtEl>
                                          <p:spTgt spid="57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1000"/>
                                        <p:tgtEl>
                                          <p:spTgt spid="57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000"/>
                                        <p:tgtEl>
                                          <p:spTgt spid="57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1000"/>
                                        <p:tgtEl>
                                          <p:spTgt spid="57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1000"/>
                                        <p:tgtEl>
                                          <p:spTgt spid="57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000"/>
                                        <p:tgtEl>
                                          <p:spTgt spid="57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1000"/>
                                        <p:tgtEl>
                                          <p:spTgt spid="57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1000"/>
                                        <p:tgtEl>
                                          <p:spTgt spid="57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000"/>
                                        <p:tgtEl>
                                          <p:spTgt spid="57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5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1000"/>
                                        <p:tgtEl>
                                          <p:spTgt spid="574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1000"/>
                                        <p:tgtEl>
                                          <p:spTgt spid="574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000"/>
                                        <p:tgtEl>
                                          <p:spTgt spid="574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1000"/>
                                        <p:tgtEl>
                                          <p:spTgt spid="57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1000"/>
                                        <p:tgtEl>
                                          <p:spTgt spid="57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000"/>
                                        <p:tgtEl>
                                          <p:spTgt spid="57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5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5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1000"/>
                                        <p:tgtEl>
                                          <p:spTgt spid="57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1000"/>
                                        <p:tgtEl>
                                          <p:spTgt spid="57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000"/>
                                        <p:tgtEl>
                                          <p:spTgt spid="57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5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1000"/>
                                        <p:tgtEl>
                                          <p:spTgt spid="57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1000"/>
                                        <p:tgtEl>
                                          <p:spTgt spid="57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000"/>
                                        <p:tgtEl>
                                          <p:spTgt spid="57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5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5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55" grpId="0" animBg="1"/>
      <p:bldP spid="57457" grpId="0" animBg="1"/>
      <p:bldP spid="57458" grpId="0" animBg="1"/>
      <p:bldP spid="57459" grpId="0" animBg="1"/>
      <p:bldP spid="57461" grpId="0" animBg="1"/>
      <p:bldP spid="57463" grpId="0" animBg="1"/>
      <p:bldP spid="57465" grpId="0" animBg="1"/>
      <p:bldP spid="57467" grpId="0" animBg="1"/>
      <p:bldP spid="57468" grpId="0" animBg="1"/>
      <p:bldP spid="57470" grpId="0" animBg="1"/>
      <p:bldP spid="57472" grpId="0" animBg="1"/>
      <p:bldP spid="57474" grpId="0" animBg="1"/>
      <p:bldP spid="57476" grpId="0" animBg="1"/>
      <p:bldP spid="57478" grpId="0" animBg="1"/>
      <p:bldP spid="57483" grpId="0" animBg="1"/>
      <p:bldP spid="57484" grpId="0" animBg="1"/>
      <p:bldP spid="57486" grpId="0" animBg="1"/>
      <p:bldP spid="57487" grpId="0"/>
      <p:bldP spid="57488" grpId="0"/>
      <p:bldP spid="57489" grpId="0"/>
      <p:bldP spid="57490" grpId="0"/>
      <p:bldP spid="57491" grpId="0"/>
      <p:bldP spid="57492" grpId="0"/>
      <p:bldP spid="57493" grpId="0"/>
      <p:bldP spid="57494" grpId="0"/>
      <p:bldP spid="57495" grpId="0"/>
      <p:bldP spid="57496" grpId="0"/>
      <p:bldP spid="57497" grpId="0"/>
      <p:bldP spid="57498" grpId="0"/>
      <p:bldP spid="57499" grpId="0"/>
      <p:bldP spid="575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AR" dirty="0" smtClean="0">
                <a:solidFill>
                  <a:srgbClr val="FF0000"/>
                </a:solidFill>
              </a:rPr>
              <a:t>Un largo camino que va </a:t>
            </a:r>
            <a:endParaRPr lang="en-US" altLang="es-AR" dirty="0" smtClean="0">
              <a:solidFill>
                <a:srgbClr val="FF0000"/>
              </a:solidFill>
            </a:endParaRPr>
          </a:p>
        </p:txBody>
      </p:sp>
      <p:sp>
        <p:nvSpPr>
          <p:cNvPr id="9219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s-AR" altLang="es-AR" dirty="0" smtClean="0"/>
              <a:t>Desde</a:t>
            </a:r>
          </a:p>
          <a:p>
            <a:endParaRPr lang="en-US" altLang="es-AR" dirty="0" smtClean="0"/>
          </a:p>
          <a:p>
            <a:r>
              <a:rPr lang="en-US" altLang="es-AR" dirty="0" err="1" smtClean="0"/>
              <a:t>Cambios</a:t>
            </a:r>
            <a:r>
              <a:rPr lang="en-US" altLang="es-AR" dirty="0" smtClean="0"/>
              <a:t> en el </a:t>
            </a:r>
            <a:r>
              <a:rPr lang="en-US" altLang="es-AR" dirty="0" err="1" smtClean="0"/>
              <a:t>uso</a:t>
            </a:r>
            <a:r>
              <a:rPr lang="en-US" altLang="es-AR" dirty="0" smtClean="0"/>
              <a:t> del </a:t>
            </a:r>
            <a:r>
              <a:rPr lang="en-US" altLang="es-AR" dirty="0" err="1" smtClean="0"/>
              <a:t>suelo</a:t>
            </a:r>
            <a:endParaRPr lang="en-US" altLang="es-AR" dirty="0" smtClean="0"/>
          </a:p>
          <a:p>
            <a:r>
              <a:rPr lang="en-US" altLang="es-AR" dirty="0" err="1" smtClean="0"/>
              <a:t>vulnerabilidad</a:t>
            </a:r>
            <a:endParaRPr lang="en-US" altLang="es-AR" dirty="0" smtClean="0"/>
          </a:p>
          <a:p>
            <a:r>
              <a:rPr lang="en-US" altLang="es-AR" dirty="0" smtClean="0"/>
              <a:t> </a:t>
            </a:r>
            <a:r>
              <a:rPr lang="en-US" altLang="es-AR" dirty="0" err="1" smtClean="0"/>
              <a:t>mitigación</a:t>
            </a:r>
            <a:r>
              <a:rPr lang="en-US" altLang="es-AR" dirty="0" smtClean="0"/>
              <a:t> </a:t>
            </a:r>
          </a:p>
          <a:p>
            <a:r>
              <a:rPr lang="en-US" altLang="es-AR" dirty="0" smtClean="0"/>
              <a:t> </a:t>
            </a:r>
            <a:r>
              <a:rPr lang="en-US" altLang="es-AR" dirty="0" err="1" smtClean="0"/>
              <a:t>adaptación</a:t>
            </a:r>
            <a:endParaRPr lang="en-US" altLang="es-AR" dirty="0" smtClean="0"/>
          </a:p>
          <a:p>
            <a:r>
              <a:rPr lang="en-US" altLang="es-AR" dirty="0" err="1" smtClean="0"/>
              <a:t>resiliencia</a:t>
            </a:r>
            <a:r>
              <a:rPr lang="en-US" altLang="es-AR" dirty="0" smtClean="0"/>
              <a:t> </a:t>
            </a:r>
          </a:p>
          <a:p>
            <a:pPr>
              <a:buFontTx/>
              <a:buNone/>
            </a:pPr>
            <a:endParaRPr lang="en-US" altLang="es-AR" dirty="0" smtClean="0"/>
          </a:p>
        </p:txBody>
      </p:sp>
      <p:sp>
        <p:nvSpPr>
          <p:cNvPr id="9220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557338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s-AR" altLang="es-AR" dirty="0" smtClean="0"/>
              <a:t>Hasta</a:t>
            </a:r>
          </a:p>
          <a:p>
            <a:pPr>
              <a:buFontTx/>
              <a:buNone/>
            </a:pPr>
            <a:endParaRPr lang="es-AR" altLang="es-AR" dirty="0" smtClean="0"/>
          </a:p>
          <a:p>
            <a:r>
              <a:rPr lang="en-US" altLang="es-AR" dirty="0" err="1" smtClean="0"/>
              <a:t>credibilidad</a:t>
            </a:r>
            <a:r>
              <a:rPr lang="en-US" altLang="es-AR" dirty="0" smtClean="0"/>
              <a:t> </a:t>
            </a:r>
            <a:r>
              <a:rPr lang="en-US" altLang="es-AR" dirty="0" err="1" smtClean="0"/>
              <a:t>científica</a:t>
            </a:r>
            <a:endParaRPr lang="en-US" altLang="es-AR" dirty="0" smtClean="0"/>
          </a:p>
          <a:p>
            <a:r>
              <a:rPr lang="en-US" altLang="es-AR" dirty="0" err="1" smtClean="0"/>
              <a:t>independencia</a:t>
            </a:r>
            <a:endParaRPr lang="en-US" altLang="es-AR" dirty="0" smtClean="0"/>
          </a:p>
          <a:p>
            <a:r>
              <a:rPr lang="en-US" altLang="es-AR" dirty="0" err="1" smtClean="0"/>
              <a:t>inclusión</a:t>
            </a:r>
            <a:r>
              <a:rPr lang="en-US" altLang="es-AR" dirty="0" smtClean="0"/>
              <a:t> </a:t>
            </a:r>
          </a:p>
          <a:p>
            <a:r>
              <a:rPr lang="en-US" altLang="es-AR" dirty="0" smtClean="0"/>
              <a:t> </a:t>
            </a:r>
            <a:r>
              <a:rPr lang="en-US" altLang="es-AR" dirty="0" err="1" smtClean="0"/>
              <a:t>equidad</a:t>
            </a:r>
            <a:endParaRPr lang="en-US" altLang="es-AR" dirty="0" smtClean="0"/>
          </a:p>
        </p:txBody>
      </p:sp>
      <p:sp>
        <p:nvSpPr>
          <p:cNvPr id="4" name="3 Elipse"/>
          <p:cNvSpPr/>
          <p:nvPr/>
        </p:nvSpPr>
        <p:spPr>
          <a:xfrm>
            <a:off x="4643438" y="2565400"/>
            <a:ext cx="3744912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0324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FF0000"/>
                </a:solidFill>
              </a:rPr>
              <a:t>Consecuencias adversas que podrían derivarse de malos diagnósticos y pronósticos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una pérdida de credibilidad para las ciencias del clima,</a:t>
            </a:r>
          </a:p>
          <a:p>
            <a:r>
              <a:rPr lang="es-ES" dirty="0" smtClean="0"/>
              <a:t>un daño innecesario a las poblaciones humanas como resultado de:</a:t>
            </a:r>
          </a:p>
          <a:p>
            <a:pPr lvl="1"/>
            <a:r>
              <a:rPr lang="es-ES" dirty="0" smtClean="0"/>
              <a:t> tomadores de decisiones que toman erróneamente la información probabilística, y</a:t>
            </a:r>
          </a:p>
          <a:p>
            <a:pPr lvl="1"/>
            <a:r>
              <a:rPr lang="es-ES" dirty="0" smtClean="0"/>
              <a:t>decisiones más pobres de las que se podrían tomar si las estimaciones reflejaran los límites de la actual comprensión del clima.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627897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Colaboración </a:t>
            </a:r>
            <a:r>
              <a:rPr lang="es-AR" dirty="0"/>
              <a:t>e</a:t>
            </a:r>
            <a:r>
              <a:rPr lang="es-AR" dirty="0" smtClean="0"/>
              <a:t>n acción: fuentes de esta presentación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endParaRPr lang="en-US" dirty="0" smtClean="0"/>
          </a:p>
          <a:p>
            <a:pPr lvl="0"/>
            <a:r>
              <a:rPr lang="es-ES_tradnl" dirty="0" smtClean="0">
                <a:solidFill>
                  <a:srgbClr val="FF0000"/>
                </a:solidFill>
              </a:rPr>
              <a:t>Proyectos Programación </a:t>
            </a:r>
            <a:r>
              <a:rPr lang="es-ES_tradnl" dirty="0" err="1" smtClean="0">
                <a:solidFill>
                  <a:srgbClr val="FF0000"/>
                </a:solidFill>
              </a:rPr>
              <a:t>UBACyT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smtClean="0">
                <a:solidFill>
                  <a:srgbClr val="FF0000"/>
                </a:solidFill>
              </a:rPr>
              <a:t>y FONTAR</a:t>
            </a:r>
          </a:p>
          <a:p>
            <a:pPr marL="0" lvl="0" indent="0">
              <a:buNone/>
            </a:pPr>
            <a:endParaRPr lang="es-ES_tradnl" dirty="0" smtClean="0">
              <a:solidFill>
                <a:srgbClr val="FF0000"/>
              </a:solidFill>
            </a:endParaRPr>
          </a:p>
          <a:p>
            <a:pPr lvl="0"/>
            <a:r>
              <a:rPr lang="es-ES_tradnl" dirty="0" smtClean="0">
                <a:solidFill>
                  <a:srgbClr val="FF0000"/>
                </a:solidFill>
              </a:rPr>
              <a:t>2005-2007</a:t>
            </a:r>
            <a:r>
              <a:rPr lang="es-ES_tradnl" dirty="0">
                <a:solidFill>
                  <a:srgbClr val="FF0000"/>
                </a:solidFill>
              </a:rPr>
              <a:t>, 2008-2010, 2012-2015.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/>
              <a:t>Proyectos</a:t>
            </a:r>
            <a:r>
              <a:rPr lang="en-US" dirty="0"/>
              <a:t> NSF </a:t>
            </a:r>
            <a:r>
              <a:rPr lang="en-US" dirty="0" err="1"/>
              <a:t>Biocomplexity</a:t>
            </a:r>
            <a:r>
              <a:rPr lang="en-US" dirty="0"/>
              <a:t> in the environment: Coupled Natural and Human Systems”. </a:t>
            </a:r>
            <a:r>
              <a:rPr lang="es-ES_tradnl" dirty="0"/>
              <a:t>Encargada el monitoreo y análisis de la interacción interdisciplinaria del equipo de investigación. </a:t>
            </a:r>
            <a:endParaRPr lang="es-ES_tradnl" dirty="0" smtClean="0"/>
          </a:p>
          <a:p>
            <a:pPr lvl="0"/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2012-2018</a:t>
            </a:r>
            <a:r>
              <a:rPr lang="en-US" dirty="0" smtClean="0"/>
              <a:t>  A </a:t>
            </a:r>
            <a:r>
              <a:rPr lang="en-US" dirty="0"/>
              <a:t>multi-national project on the provision of </a:t>
            </a:r>
            <a:r>
              <a:rPr lang="en-US" dirty="0">
                <a:solidFill>
                  <a:srgbClr val="FF0000"/>
                </a:solidFill>
              </a:rPr>
              <a:t>climate services</a:t>
            </a:r>
            <a:r>
              <a:rPr lang="en-US" dirty="0"/>
              <a:t> in southeastern South America  titled “Towards usable climate science - Informing sustainable decisions and provision of climate services to the agriculture and water sectors of southeastern South America” </a:t>
            </a:r>
            <a:r>
              <a:rPr lang="en-US" dirty="0" smtClean="0"/>
              <a:t>funded </a:t>
            </a:r>
            <a:r>
              <a:rPr lang="en-US" dirty="0"/>
              <a:t>by the Inter-American Institute for Global Change Research (IAI), which in turn receives major support from the US NSF. </a:t>
            </a:r>
          </a:p>
          <a:p>
            <a:pPr marL="0" lvl="0" indent="0">
              <a:buNone/>
            </a:pPr>
            <a:r>
              <a:rPr lang="en-US" dirty="0"/>
              <a:t> </a:t>
            </a:r>
            <a:endParaRPr lang="es-AR" dirty="0"/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2014-2016</a:t>
            </a:r>
            <a:r>
              <a:rPr lang="en-US" dirty="0" smtClean="0"/>
              <a:t> Project </a:t>
            </a:r>
            <a:r>
              <a:rPr lang="en-US" dirty="0"/>
              <a:t>“Hydro-climate Services in La Plata River Basin.” Funded by the Inter-American Development Bank (IADB). </a:t>
            </a:r>
            <a:r>
              <a:rPr lang="en-US" dirty="0" smtClean="0"/>
              <a:t> Specific </a:t>
            </a:r>
            <a:r>
              <a:rPr lang="en-US" dirty="0"/>
              <a:t>limitations or barriers for the development, implementation, and provision of climate services, from both the supply and demand </a:t>
            </a:r>
            <a:r>
              <a:rPr lang="en-US" dirty="0" smtClean="0"/>
              <a:t>sides were analyzed. 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FF0000"/>
                </a:solidFill>
              </a:rPr>
              <a:t>2014-2016</a:t>
            </a:r>
            <a:r>
              <a:rPr lang="en-US" dirty="0"/>
              <a:t>.  Project “Transferring Climate Knowledge in the science-policy interface for adaptation to drought in Uruguay” funded by the Inter-American Institute for Global Change Research (IAI), </a:t>
            </a:r>
            <a:r>
              <a:rPr lang="en-US" dirty="0" smtClean="0"/>
              <a:t>US NSF. </a:t>
            </a:r>
            <a:r>
              <a:rPr lang="en-US" dirty="0"/>
              <a:t>Maldonado, Uruguay. </a:t>
            </a:r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2018-2019</a:t>
            </a:r>
            <a:r>
              <a:rPr lang="en-US" dirty="0" smtClean="0"/>
              <a:t> Component </a:t>
            </a:r>
            <a:r>
              <a:rPr lang="en-US" dirty="0"/>
              <a:t>“Collaborative exploration of associations between drought indices and </a:t>
            </a:r>
            <a:r>
              <a:rPr lang="en-US" dirty="0" err="1"/>
              <a:t>sectoral</a:t>
            </a:r>
            <a:r>
              <a:rPr lang="en-US" dirty="0"/>
              <a:t> or environmental </a:t>
            </a:r>
            <a:r>
              <a:rPr lang="en-US" dirty="0">
                <a:solidFill>
                  <a:srgbClr val="FF0000"/>
                </a:solidFill>
              </a:rPr>
              <a:t>impacts</a:t>
            </a:r>
            <a:r>
              <a:rPr lang="en-US" dirty="0"/>
              <a:t> for the development of an early warning system and drought mitigation”, of the </a:t>
            </a:r>
            <a:r>
              <a:rPr lang="en-US" dirty="0" err="1"/>
              <a:t>multisectoral</a:t>
            </a:r>
            <a:r>
              <a:rPr lang="en-US" dirty="0"/>
              <a:t> and </a:t>
            </a:r>
            <a:r>
              <a:rPr lang="en-US" dirty="0" err="1"/>
              <a:t>transdisciplinary</a:t>
            </a:r>
            <a:r>
              <a:rPr lang="en-US" dirty="0"/>
              <a:t> project  </a:t>
            </a:r>
            <a:r>
              <a:rPr lang="en-US" dirty="0" smtClean="0"/>
              <a:t>“Argentine </a:t>
            </a:r>
            <a:r>
              <a:rPr lang="en-US" dirty="0"/>
              <a:t>Adaptation Fund: Increasing Climate Resilience and Improving Sustainable Land Management in the Southwest of the Province of Buenos Aires, </a:t>
            </a:r>
            <a:r>
              <a:rPr lang="en-US" dirty="0" smtClean="0"/>
              <a:t>Argentina”, </a:t>
            </a:r>
            <a:r>
              <a:rPr lang="en-US" dirty="0"/>
              <a:t>Research Agreement of  the National Meteorological Service and Ministry of Environment and Sustainable Development of </a:t>
            </a:r>
            <a:r>
              <a:rPr lang="en-US" dirty="0" smtClean="0"/>
              <a:t>Argentina. Funded by World Bank.</a:t>
            </a:r>
            <a:endParaRPr lang="es-AR" dirty="0"/>
          </a:p>
          <a:p>
            <a:pPr lvl="0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5289655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u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465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329934" y="1998292"/>
            <a:ext cx="4484132" cy="6722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 defTabSz="41073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AR" sz="3900" dirty="0" smtClean="0">
                <a:solidFill>
                  <a:srgbClr val="FFFFFF"/>
                </a:solidFill>
                <a:latin typeface="Trebuchet MS" pitchFamily="34" charset="0"/>
                <a:ea typeface="Tahoma" pitchFamily="34" charset="0"/>
                <a:cs typeface="Tahoma" pitchFamily="34" charset="0"/>
                <a:sym typeface="Helvetica Neue"/>
              </a:rPr>
              <a:t>Cecilia </a:t>
            </a:r>
            <a:r>
              <a:rPr lang="es-AR" sz="3900" dirty="0">
                <a:solidFill>
                  <a:srgbClr val="FFFFFF"/>
                </a:solidFill>
                <a:latin typeface="Trebuchet MS" pitchFamily="34" charset="0"/>
                <a:ea typeface="Tahoma" pitchFamily="34" charset="0"/>
                <a:cs typeface="Tahoma" pitchFamily="34" charset="0"/>
                <a:sym typeface="Helvetica Neue"/>
              </a:rPr>
              <a:t>Hidalgo</a:t>
            </a:r>
            <a:endParaRPr lang="es-AR" sz="3900" dirty="0">
              <a:solidFill>
                <a:srgbClr val="000000"/>
              </a:solidFill>
              <a:latin typeface="Trebuchet MS" pitchFamily="34" charset="0"/>
              <a:ea typeface="Tahoma" pitchFamily="34" charset="0"/>
              <a:cs typeface="Tahoma" pitchFamily="34" charset="0"/>
              <a:sym typeface="Helvetica Neue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15816" y="4580547"/>
            <a:ext cx="5433982" cy="10262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 defTabSz="41073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AR" sz="2100" dirty="0">
                <a:solidFill>
                  <a:srgbClr val="FFFFFF"/>
                </a:solidFill>
                <a:latin typeface="Trebuchet MS" pitchFamily="34" charset="0"/>
                <a:ea typeface="Tahoma" pitchFamily="34" charset="0"/>
                <a:cs typeface="Tahoma" pitchFamily="34" charset="0"/>
                <a:sym typeface="Helvetica Neue"/>
              </a:rPr>
              <a:t>cecil.hidalgo@gmail.com</a:t>
            </a:r>
          </a:p>
          <a:p>
            <a:pPr defTabSz="41073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FFFFFF"/>
                </a:solidFill>
              </a:rPr>
              <a:t>http://serviciosclimaticos.blogspot.com.ar/</a:t>
            </a:r>
          </a:p>
          <a:p>
            <a:pPr defTabSz="410730" fontAlgn="auto" hangingPunct="0">
              <a:spcBef>
                <a:spcPts val="0"/>
              </a:spcBef>
              <a:spcAft>
                <a:spcPts val="0"/>
              </a:spcAft>
            </a:pPr>
            <a:endParaRPr lang="es-AR" sz="2100" dirty="0">
              <a:solidFill>
                <a:srgbClr val="000000"/>
              </a:solidFill>
              <a:latin typeface="Trebuchet MS" pitchFamily="34" charset="0"/>
              <a:ea typeface="Tahoma" pitchFamily="34" charset="0"/>
              <a:cs typeface="Tahoma" pitchFamily="34" charset="0"/>
              <a:sym typeface="Helvetica Neue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19672" y="2939508"/>
            <a:ext cx="6984776" cy="5030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 algn="ctr" defTabSz="41073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AR" dirty="0" smtClean="0">
                <a:solidFill>
                  <a:srgbClr val="FFFFFF"/>
                </a:solidFill>
                <a:latin typeface="Trebuchet MS" pitchFamily="34" charset="0"/>
                <a:ea typeface="Tahoma" pitchFamily="34" charset="0"/>
                <a:cs typeface="Tahoma" pitchFamily="34" charset="0"/>
                <a:sym typeface="Helvetica Neue"/>
              </a:rPr>
              <a:t>Universidad de Buenos Aires, Argentina</a:t>
            </a:r>
            <a:endParaRPr lang="es-AR" dirty="0">
              <a:solidFill>
                <a:srgbClr val="000000"/>
              </a:solidFill>
              <a:latin typeface="Trebuchet MS" pitchFamily="34" charset="0"/>
              <a:ea typeface="Tahoma" pitchFamily="34" charset="0"/>
              <a:cs typeface="Tahoma" pitchFamily="34" charset="0"/>
              <a:sym typeface="Helvetica Neue"/>
            </a:endParaRPr>
          </a:p>
        </p:txBody>
      </p:sp>
      <p:pic>
        <p:nvPicPr>
          <p:cNvPr id="7" name="6 Imagen" descr="ESCUD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2670588"/>
            <a:ext cx="1100145" cy="104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923295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Presentaré dos experiencias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2012-2018</a:t>
            </a:r>
            <a:r>
              <a:rPr lang="en-US" dirty="0" smtClean="0"/>
              <a:t> “</a:t>
            </a:r>
            <a:r>
              <a:rPr lang="en-US" dirty="0"/>
              <a:t>Towards usable climate science - Informing sustainable decisions and provision of </a:t>
            </a:r>
            <a:r>
              <a:rPr lang="en-US" dirty="0">
                <a:solidFill>
                  <a:srgbClr val="FF0000"/>
                </a:solidFill>
              </a:rPr>
              <a:t>climate services </a:t>
            </a:r>
            <a:r>
              <a:rPr lang="en-US" dirty="0"/>
              <a:t>to the agriculture and water sectors of southeastern South America”  </a:t>
            </a:r>
            <a:endParaRPr lang="es-AR" dirty="0"/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2018-2019</a:t>
            </a:r>
            <a:r>
              <a:rPr lang="en-US" dirty="0" smtClean="0"/>
              <a:t> “</a:t>
            </a:r>
            <a:r>
              <a:rPr lang="en-US" dirty="0"/>
              <a:t>Collaborative exploration of associations between drought indices and </a:t>
            </a:r>
            <a:r>
              <a:rPr lang="en-US" dirty="0" err="1"/>
              <a:t>sectoral</a:t>
            </a:r>
            <a:r>
              <a:rPr lang="en-US" dirty="0"/>
              <a:t> or environmental </a:t>
            </a:r>
            <a:r>
              <a:rPr lang="en-US" dirty="0">
                <a:solidFill>
                  <a:srgbClr val="FF0000"/>
                </a:solidFill>
              </a:rPr>
              <a:t>impacts</a:t>
            </a:r>
            <a:r>
              <a:rPr lang="en-US" dirty="0"/>
              <a:t> for the development of an early warning system and drought mitigation”,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9275709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/>
            </a:r>
            <a:br>
              <a:rPr lang="es-AR" dirty="0"/>
            </a:b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s-AR" dirty="0" smtClean="0"/>
              <a:t>Miembros del </a:t>
            </a:r>
            <a:r>
              <a:rPr lang="es-AR" dirty="0"/>
              <a:t>IAI-CRN 3035</a:t>
            </a:r>
            <a:br>
              <a:rPr lang="es-AR" dirty="0"/>
            </a:br>
            <a:r>
              <a:rPr lang="es-AR" dirty="0"/>
              <a:t> </a:t>
            </a:r>
            <a:endParaRPr lang="en-US" dirty="0"/>
          </a:p>
        </p:txBody>
      </p:sp>
      <p:pic>
        <p:nvPicPr>
          <p:cNvPr id="2050" name="Picture 2" descr="C:\Users\costco\Desktop\Plenario IAI Septimbre\Plenario 100915 Fotos Como seguimos\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639" r="7639"/>
          <a:stretch>
            <a:fillRect/>
          </a:stretch>
        </p:blipFill>
        <p:spPr bwMode="auto">
          <a:xfrm>
            <a:off x="1763688" y="1268760"/>
            <a:ext cx="5486400" cy="41148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979712" y="1166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dirty="0"/>
              <a:t>La provisión de servicios climáticos en SESA</a:t>
            </a:r>
          </a:p>
        </p:txBody>
      </p:sp>
    </p:spTree>
    <p:extLst>
      <p:ext uri="{BB962C8B-B14F-4D97-AF65-F5344CB8AC3E}">
        <p14:creationId xmlns:p14="http://schemas.microsoft.com/office/powerpoint/2010/main" val="2945151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726419"/>
              </p:ext>
            </p:extLst>
          </p:nvPr>
        </p:nvGraphicFramePr>
        <p:xfrm>
          <a:off x="1619672" y="1052736"/>
          <a:ext cx="5721296" cy="4713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1296"/>
              </a:tblGrid>
              <a:tr h="4713387">
                <a:tc>
                  <a:txBody>
                    <a:bodyPr/>
                    <a:lstStyle/>
                    <a:p>
                      <a:pPr algn="just"/>
                      <a:r>
                        <a:rPr lang="es-AR" sz="900" dirty="0">
                          <a:effectLst/>
                        </a:rPr>
                        <a:t/>
                      </a:r>
                      <a:br>
                        <a:rPr lang="es-AR" sz="900" dirty="0">
                          <a:effectLst/>
                        </a:rPr>
                      </a:br>
                      <a:endParaRPr lang="es-AR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163" marR="58163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6376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Imagen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5"/>
            <a:ext cx="5616624" cy="48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0906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Foco Regional</a:t>
            </a:r>
          </a:p>
        </p:txBody>
      </p:sp>
      <p:sp>
        <p:nvSpPr>
          <p:cNvPr id="165891" name="AutoShape 3" descr="Textura"/>
          <p:cNvSpPr>
            <a:spLocks noGrp="1" noChangeArrowheads="1"/>
          </p:cNvSpPr>
          <p:nvPr>
            <p:ph idx="1"/>
          </p:nvPr>
        </p:nvSpPr>
        <p:spPr>
          <a:xfrm>
            <a:off x="684213" y="4405313"/>
            <a:ext cx="7991475" cy="164465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2000" dirty="0" smtClean="0"/>
              <a:t> </a:t>
            </a:r>
            <a:r>
              <a:rPr lang="en-US" sz="2000" dirty="0" err="1" smtClean="0"/>
              <a:t>Fuerte</a:t>
            </a:r>
            <a:r>
              <a:rPr lang="en-US" sz="2000" dirty="0" smtClean="0"/>
              <a:t> </a:t>
            </a:r>
            <a:r>
              <a:rPr lang="en-US" sz="2000" dirty="0" err="1" smtClean="0"/>
              <a:t>interacción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nuestra</a:t>
            </a:r>
            <a:r>
              <a:rPr lang="en-US" sz="2000" dirty="0" smtClean="0"/>
              <a:t> red </a:t>
            </a:r>
            <a:r>
              <a:rPr lang="en-US" sz="2000" dirty="0" err="1" smtClean="0"/>
              <a:t>colaborativa</a:t>
            </a:r>
            <a:r>
              <a:rPr lang="en-US" sz="2000" dirty="0" smtClean="0"/>
              <a:t> de </a:t>
            </a:r>
            <a:r>
              <a:rPr lang="en-US" sz="2000" dirty="0" err="1" smtClean="0"/>
              <a:t>invetigación</a:t>
            </a:r>
            <a:r>
              <a:rPr lang="en-US" sz="2000" dirty="0" smtClean="0"/>
              <a:t> IAI  con el Centro Regional del </a:t>
            </a:r>
            <a:r>
              <a:rPr lang="en-US" sz="2000" dirty="0" err="1" smtClean="0"/>
              <a:t>Clima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el </a:t>
            </a:r>
            <a:r>
              <a:rPr lang="en-US" sz="2000" dirty="0" err="1" smtClean="0"/>
              <a:t>sur</a:t>
            </a:r>
            <a:r>
              <a:rPr lang="en-US" sz="2000" dirty="0" smtClean="0"/>
              <a:t> de </a:t>
            </a:r>
            <a:r>
              <a:rPr lang="en-US" sz="2000" dirty="0" err="1" smtClean="0"/>
              <a:t>Sudamérica</a:t>
            </a:r>
            <a:r>
              <a:rPr lang="en-US" sz="2000" dirty="0" smtClean="0"/>
              <a:t> (CRC-SAS), </a:t>
            </a:r>
            <a:r>
              <a:rPr lang="en-US" sz="2000" dirty="0" err="1" smtClean="0"/>
              <a:t>establecido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la OMM Regional Association III (South America) </a:t>
            </a:r>
          </a:p>
          <a:p>
            <a:pPr>
              <a:buNone/>
            </a:pPr>
            <a:endParaRPr lang="en-US" sz="2000" dirty="0">
              <a:solidFill>
                <a:srgbClr val="365F91"/>
              </a:solidFill>
              <a:latin typeface="Myriad Pro"/>
              <a:ea typeface="Times New Roman"/>
              <a:cs typeface="Calibri"/>
            </a:endParaRPr>
          </a:p>
          <a:p>
            <a:pPr>
              <a:buFontTx/>
              <a:buNone/>
            </a:pPr>
            <a:r>
              <a:rPr lang="en-US" sz="2000" dirty="0" smtClean="0"/>
              <a:t>  </a:t>
            </a:r>
          </a:p>
        </p:txBody>
      </p:sp>
      <p:sp>
        <p:nvSpPr>
          <p:cNvPr id="39940" name="Text Box 7" descr="Textura"/>
          <p:cNvSpPr txBox="1">
            <a:spLocks noChangeArrowheads="1"/>
          </p:cNvSpPr>
          <p:nvPr/>
        </p:nvSpPr>
        <p:spPr bwMode="auto">
          <a:xfrm>
            <a:off x="6064250" y="2789238"/>
            <a:ext cx="1603375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65896" name="Oval 8" descr="Textura"/>
          <p:cNvSpPr>
            <a:spLocks noChangeArrowheads="1"/>
          </p:cNvSpPr>
          <p:nvPr/>
        </p:nvSpPr>
        <p:spPr bwMode="auto">
          <a:xfrm>
            <a:off x="1476375" y="1916113"/>
            <a:ext cx="6265863" cy="168789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99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 de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Brasil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Paraguay and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centro-este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Argentina</a:t>
            </a:r>
            <a:endParaRPr lang="es-ES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5898" name="Text Box 10" descr="Textura"/>
          <p:cNvSpPr txBox="1">
            <a:spLocks noChangeArrowheads="1"/>
          </p:cNvSpPr>
          <p:nvPr/>
        </p:nvSpPr>
        <p:spPr bwMode="auto">
          <a:xfrm>
            <a:off x="4356100" y="3789363"/>
            <a:ext cx="576263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rgbClr val="990000"/>
                </a:solidFill>
                <a:sym typeface="Wingdings 3" pitchFamily="18" charset="2"/>
              </a:rPr>
              <a:t></a:t>
            </a:r>
          </a:p>
        </p:txBody>
      </p:sp>
    </p:spTree>
    <p:extLst>
      <p:ext uri="{BB962C8B-B14F-4D97-AF65-F5344CB8AC3E}">
        <p14:creationId xmlns:p14="http://schemas.microsoft.com/office/powerpoint/2010/main" val="2453409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5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1" grpId="0" build="p" animBg="1"/>
      <p:bldP spid="165896" grpId="0" animBg="1"/>
      <p:bldP spid="1658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Institutional structure for a W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485900"/>
            <a:ext cx="51117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84213" y="331788"/>
            <a:ext cx="7800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Estructura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institucional</a:t>
            </a: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plausible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un Centro Regional del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Clima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(CRC</a:t>
            </a: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s-ES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226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Antes de la </a:t>
            </a:r>
            <a:r>
              <a:rPr lang="en-US" dirty="0" err="1" smtClean="0">
                <a:solidFill>
                  <a:srgbClr val="FF0000"/>
                </a:solidFill>
              </a:rPr>
              <a:t>creación</a:t>
            </a:r>
            <a:r>
              <a:rPr lang="en-US" dirty="0" smtClean="0">
                <a:solidFill>
                  <a:srgbClr val="FF0000"/>
                </a:solidFill>
              </a:rPr>
              <a:t> del CRC-SAS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Las limitaciones o barreras específicas para el desarrollo, implementación y prestación de servicios  climáticos, antes ligada a la falta de comunicación regular entre </a:t>
            </a:r>
            <a:r>
              <a:rPr lang="es-ES" sz="2400" dirty="0">
                <a:solidFill>
                  <a:srgbClr val="FF0000"/>
                </a:solidFill>
              </a:rPr>
              <a:t>científicos</a:t>
            </a:r>
            <a:r>
              <a:rPr lang="es-ES" sz="2400" dirty="0"/>
              <a:t> e </a:t>
            </a:r>
            <a:r>
              <a:rPr lang="es-ES" sz="2400" dirty="0">
                <a:solidFill>
                  <a:srgbClr val="FF0000"/>
                </a:solidFill>
              </a:rPr>
              <a:t>instituciones </a:t>
            </a:r>
            <a:r>
              <a:rPr lang="en-US" sz="2400" dirty="0" err="1" smtClean="0"/>
              <a:t>operacionales</a:t>
            </a:r>
            <a:r>
              <a:rPr lang="en-US" sz="2400" dirty="0" smtClean="0"/>
              <a:t> y </a:t>
            </a:r>
            <a:r>
              <a:rPr lang="en-US" sz="2400" dirty="0" err="1" smtClean="0"/>
              <a:t>gubernamentales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s-E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Relaciones</a:t>
            </a:r>
            <a:r>
              <a:rPr lang="en-US" sz="2400" dirty="0" smtClean="0"/>
              <a:t> </a:t>
            </a:r>
            <a:r>
              <a:rPr lang="en-US" sz="2400" dirty="0" err="1" smtClean="0"/>
              <a:t>fuertes</a:t>
            </a:r>
            <a:r>
              <a:rPr lang="en-US" sz="2400" dirty="0" smtClean="0"/>
              <a:t> a </a:t>
            </a:r>
            <a:r>
              <a:rPr lang="en-US" sz="2400" dirty="0" err="1" smtClean="0"/>
              <a:t>nivel</a:t>
            </a:r>
            <a:r>
              <a:rPr lang="en-US" sz="2400" dirty="0" smtClean="0"/>
              <a:t> bilateral </a:t>
            </a:r>
            <a:r>
              <a:rPr lang="en-US" sz="2400" dirty="0" err="1" smtClean="0"/>
              <a:t>pero</a:t>
            </a:r>
            <a:r>
              <a:rPr lang="en-US" sz="2400" dirty="0" smtClean="0"/>
              <a:t> no </a:t>
            </a:r>
            <a:r>
              <a:rPr lang="en-US" sz="2400" dirty="0" err="1" smtClean="0"/>
              <a:t>había</a:t>
            </a:r>
            <a:r>
              <a:rPr lang="en-US" sz="2400" dirty="0" smtClean="0"/>
              <a:t> </a:t>
            </a:r>
            <a:r>
              <a:rPr lang="en-US" sz="2400" dirty="0" err="1" smtClean="0"/>
              <a:t>redes</a:t>
            </a:r>
            <a:r>
              <a:rPr lang="en-US" sz="2400" dirty="0" smtClean="0"/>
              <a:t>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amplias</a:t>
            </a:r>
            <a:r>
              <a:rPr lang="es-ES" sz="2400" dirty="0" smtClean="0"/>
              <a:t>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79416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Después</a:t>
            </a:r>
            <a:r>
              <a:rPr lang="en-US" dirty="0" smtClean="0">
                <a:solidFill>
                  <a:srgbClr val="FF0000"/>
                </a:solidFill>
              </a:rPr>
              <a:t> de la </a:t>
            </a:r>
            <a:r>
              <a:rPr lang="en-US" dirty="0" err="1" smtClean="0">
                <a:solidFill>
                  <a:srgbClr val="FF0000"/>
                </a:solidFill>
              </a:rPr>
              <a:t>creación</a:t>
            </a:r>
            <a:r>
              <a:rPr lang="en-US" dirty="0" smtClean="0">
                <a:solidFill>
                  <a:srgbClr val="FF0000"/>
                </a:solidFill>
              </a:rPr>
              <a:t> del CRC-SAS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r>
              <a:rPr lang="en-US" sz="2400" dirty="0" err="1" smtClean="0"/>
              <a:t>Reconocimiento</a:t>
            </a:r>
            <a:r>
              <a:rPr lang="en-US" sz="2400" dirty="0" smtClean="0"/>
              <a:t> de la </a:t>
            </a:r>
            <a:r>
              <a:rPr lang="en-US" sz="2400" dirty="0" err="1" smtClean="0"/>
              <a:t>falta</a:t>
            </a:r>
            <a:r>
              <a:rPr lang="en-US" sz="2400" dirty="0" smtClean="0"/>
              <a:t> de </a:t>
            </a:r>
            <a:r>
              <a:rPr lang="en-US" sz="2400" dirty="0" err="1" smtClean="0"/>
              <a:t>conocimiento</a:t>
            </a:r>
            <a:r>
              <a:rPr lang="en-US" sz="2400" dirty="0" smtClean="0"/>
              <a:t> </a:t>
            </a:r>
            <a:r>
              <a:rPr lang="en-US" sz="2400" dirty="0" err="1" smtClean="0"/>
              <a:t>acerca</a:t>
            </a:r>
            <a:r>
              <a:rPr lang="en-US" sz="2400" dirty="0" smtClean="0"/>
              <a:t> de los </a:t>
            </a:r>
            <a:r>
              <a:rPr lang="en-US" sz="2400" dirty="0" err="1" smtClean="0">
                <a:solidFill>
                  <a:srgbClr val="FF0000"/>
                </a:solidFill>
              </a:rPr>
              <a:t>usuarios</a:t>
            </a:r>
            <a:r>
              <a:rPr lang="en-US" sz="2400" dirty="0" smtClean="0"/>
              <a:t> y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comprensión</a:t>
            </a:r>
            <a:r>
              <a:rPr lang="en-US" sz="2400" dirty="0" smtClean="0"/>
              <a:t> y </a:t>
            </a:r>
            <a:r>
              <a:rPr lang="en-US" sz="2400" dirty="0" err="1" smtClean="0"/>
              <a:t>uso</a:t>
            </a:r>
            <a:r>
              <a:rPr lang="en-US" sz="2400" dirty="0" smtClean="0"/>
              <a:t> de los </a:t>
            </a:r>
            <a:r>
              <a:rPr lang="en-US" sz="2400" dirty="0" err="1" smtClean="0"/>
              <a:t>productos</a:t>
            </a:r>
            <a:r>
              <a:rPr lang="en-US" sz="2400" dirty="0" smtClean="0"/>
              <a:t> </a:t>
            </a:r>
            <a:r>
              <a:rPr lang="en-US" sz="2400" dirty="0" err="1" smtClean="0"/>
              <a:t>climáticos</a:t>
            </a:r>
            <a:r>
              <a:rPr lang="en-US" sz="2400" dirty="0" smtClean="0"/>
              <a:t>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Exploración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canales</a:t>
            </a:r>
            <a:r>
              <a:rPr lang="en-US" sz="2400" dirty="0" smtClean="0"/>
              <a:t> de </a:t>
            </a:r>
            <a:r>
              <a:rPr lang="en-US" sz="2400" dirty="0" err="1" smtClean="0"/>
              <a:t>comunicación</a:t>
            </a:r>
            <a:r>
              <a:rPr lang="en-US" sz="2400" dirty="0" smtClean="0"/>
              <a:t> regular y el </a:t>
            </a:r>
            <a:r>
              <a:rPr lang="en-US" sz="2400" dirty="0" err="1" smtClean="0"/>
              <a:t>establecimiento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asociaciones</a:t>
            </a:r>
            <a:r>
              <a:rPr lang="en-US" sz="2400" dirty="0" smtClean="0"/>
              <a:t> </a:t>
            </a:r>
            <a:r>
              <a:rPr lang="en-US" sz="2400" dirty="0" err="1" smtClean="0"/>
              <a:t>innovadoras</a:t>
            </a:r>
            <a:r>
              <a:rPr lang="en-US" sz="2400" dirty="0" smtClean="0"/>
              <a:t> con </a:t>
            </a:r>
            <a:r>
              <a:rPr lang="en-US" sz="2400" dirty="0" err="1" smtClean="0"/>
              <a:t>inclusión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agentes</a:t>
            </a:r>
            <a:r>
              <a:rPr lang="en-US" sz="2400" dirty="0" smtClean="0"/>
              <a:t> </a:t>
            </a:r>
            <a:r>
              <a:rPr lang="en-US" sz="2400" dirty="0" err="1" smtClean="0"/>
              <a:t>sociales</a:t>
            </a:r>
            <a:r>
              <a:rPr lang="en-US" sz="2400" dirty="0" smtClean="0"/>
              <a:t> (stakeholders) se </a:t>
            </a:r>
            <a:r>
              <a:rPr lang="en-US" sz="2400" dirty="0" err="1" smtClean="0"/>
              <a:t>transforma</a:t>
            </a:r>
            <a:r>
              <a:rPr lang="en-US" sz="2400" dirty="0" smtClean="0"/>
              <a:t> en </a:t>
            </a:r>
            <a:r>
              <a:rPr lang="en-US" sz="2400" dirty="0" err="1" smtClean="0"/>
              <a:t>prioritaria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Objetivo</a:t>
            </a:r>
            <a:r>
              <a:rPr lang="en-US" sz="2400" dirty="0" smtClean="0"/>
              <a:t> y </a:t>
            </a:r>
            <a:r>
              <a:rPr lang="en-US" sz="2400" dirty="0" err="1" smtClean="0"/>
              <a:t>eje</a:t>
            </a:r>
            <a:r>
              <a:rPr lang="en-US" sz="2400" dirty="0" smtClean="0"/>
              <a:t> de </a:t>
            </a:r>
            <a:r>
              <a:rPr lang="en-US" sz="2400" dirty="0" err="1" smtClean="0"/>
              <a:t>reflexión</a:t>
            </a:r>
            <a:r>
              <a:rPr lang="en-US" sz="2400" dirty="0" smtClean="0"/>
              <a:t>: </a:t>
            </a:r>
            <a:r>
              <a:rPr lang="en-US" sz="2400" dirty="0" err="1" smtClean="0"/>
              <a:t>Identificar</a:t>
            </a:r>
            <a:r>
              <a:rPr lang="en-US" sz="2400" dirty="0" smtClean="0"/>
              <a:t> y </a:t>
            </a:r>
            <a:r>
              <a:rPr lang="en-US" sz="2400" dirty="0" err="1" smtClean="0"/>
              <a:t>clasificar</a:t>
            </a:r>
            <a:r>
              <a:rPr lang="en-US" sz="2400" dirty="0" smtClean="0"/>
              <a:t> a los "</a:t>
            </a:r>
            <a:r>
              <a:rPr lang="en-US" sz="2400" dirty="0" err="1" smtClean="0"/>
              <a:t>usuarios</a:t>
            </a:r>
            <a:r>
              <a:rPr lang="en-US" sz="2400" dirty="0" smtClean="0"/>
              <a:t>" y </a:t>
            </a:r>
            <a:r>
              <a:rPr lang="en-US" sz="2400" dirty="0" err="1" smtClean="0"/>
              <a:t>discutir</a:t>
            </a:r>
            <a:r>
              <a:rPr lang="en-US" sz="2400" dirty="0" smtClean="0"/>
              <a:t> los roles </a:t>
            </a:r>
            <a:r>
              <a:rPr lang="en-US" sz="2400" dirty="0" err="1" smtClean="0"/>
              <a:t>que</a:t>
            </a:r>
            <a:r>
              <a:rPr lang="en-US" sz="2400" dirty="0" smtClean="0"/>
              <a:t> se les </a:t>
            </a:r>
            <a:r>
              <a:rPr lang="en-US" sz="2400" dirty="0" err="1" smtClean="0"/>
              <a:t>asignan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no </a:t>
            </a:r>
            <a:r>
              <a:rPr lang="en-US" sz="2400" dirty="0" err="1" smtClean="0"/>
              <a:t>repetir</a:t>
            </a:r>
            <a:r>
              <a:rPr lang="en-US" sz="2400" dirty="0" smtClean="0"/>
              <a:t> </a:t>
            </a:r>
            <a:r>
              <a:rPr lang="en-US" sz="2400" dirty="0" err="1" smtClean="0"/>
              <a:t>viejos</a:t>
            </a:r>
            <a:r>
              <a:rPr lang="en-US" sz="2400" dirty="0" smtClean="0"/>
              <a:t> </a:t>
            </a:r>
            <a:r>
              <a:rPr lang="en-US" sz="2400" dirty="0" err="1" smtClean="0"/>
              <a:t>errores</a:t>
            </a:r>
            <a:r>
              <a:rPr lang="en-US" sz="2400" dirty="0" smtClean="0"/>
              <a:t>.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8885550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s-AR" sz="4000" dirty="0" smtClean="0">
                <a:solidFill>
                  <a:srgbClr val="FF0000"/>
                </a:solidFill>
              </a:rPr>
              <a:t/>
            </a:r>
            <a:br>
              <a:rPr lang="en-US" altLang="es-AR" sz="4000" dirty="0" smtClean="0">
                <a:solidFill>
                  <a:srgbClr val="FF0000"/>
                </a:solidFill>
              </a:rPr>
            </a:br>
            <a:r>
              <a:rPr lang="en-US" altLang="es-AR" sz="4000" dirty="0" err="1" smtClean="0">
                <a:solidFill>
                  <a:srgbClr val="FF0000"/>
                </a:solidFill>
              </a:rPr>
              <a:t>Comunicación</a:t>
            </a:r>
            <a:r>
              <a:rPr lang="en-US" altLang="es-AR" sz="4000" dirty="0" smtClean="0">
                <a:solidFill>
                  <a:srgbClr val="FF0000"/>
                </a:solidFill>
              </a:rPr>
              <a:t> </a:t>
            </a:r>
            <a:r>
              <a:rPr lang="en-US" altLang="es-AR" sz="4000" dirty="0" err="1" smtClean="0">
                <a:solidFill>
                  <a:srgbClr val="FF0000"/>
                </a:solidFill>
              </a:rPr>
              <a:t>bajo</a:t>
            </a:r>
            <a:r>
              <a:rPr lang="en-US" altLang="es-AR" sz="4000" dirty="0" smtClean="0">
                <a:solidFill>
                  <a:srgbClr val="FF0000"/>
                </a:solidFill>
              </a:rPr>
              <a:t> </a:t>
            </a:r>
            <a:r>
              <a:rPr lang="en-US" altLang="es-AR" sz="4000" dirty="0" err="1" smtClean="0">
                <a:solidFill>
                  <a:srgbClr val="FF0000"/>
                </a:solidFill>
              </a:rPr>
              <a:t>condiciones</a:t>
            </a:r>
            <a:r>
              <a:rPr lang="en-US" altLang="es-AR" sz="4000" dirty="0" smtClean="0">
                <a:solidFill>
                  <a:srgbClr val="FF0000"/>
                </a:solidFill>
              </a:rPr>
              <a:t> de  </a:t>
            </a:r>
            <a:r>
              <a:rPr lang="en-US" altLang="es-AR" sz="4000" dirty="0" err="1" smtClean="0">
                <a:solidFill>
                  <a:srgbClr val="FF0000"/>
                </a:solidFill>
              </a:rPr>
              <a:t>incertidumbre</a:t>
            </a:r>
            <a:r>
              <a:rPr lang="en-US" altLang="es-AR" sz="4000" dirty="0" smtClean="0"/>
              <a:t> </a:t>
            </a:r>
            <a:r>
              <a:rPr lang="es-AR" altLang="es-AR" dirty="0" smtClean="0"/>
              <a:t/>
            </a:r>
            <a:br>
              <a:rPr lang="es-AR" altLang="es-AR" dirty="0" smtClean="0"/>
            </a:br>
            <a:endParaRPr lang="es-AR" altLang="es-AR" dirty="0" smtClean="0"/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s-AR" dirty="0" err="1" smtClean="0"/>
              <a:t>Pluralidad</a:t>
            </a:r>
            <a:r>
              <a:rPr lang="en-US" altLang="es-AR" dirty="0" smtClean="0"/>
              <a:t> de </a:t>
            </a:r>
            <a:r>
              <a:rPr lang="en-US" altLang="es-AR" dirty="0" err="1" smtClean="0"/>
              <a:t>modelos</a:t>
            </a:r>
            <a:r>
              <a:rPr lang="en-US" altLang="es-AR" dirty="0" smtClean="0"/>
              <a:t>, </a:t>
            </a:r>
            <a:r>
              <a:rPr lang="en-US" altLang="es-AR" dirty="0" err="1" smtClean="0"/>
              <a:t>instituciones</a:t>
            </a:r>
            <a:r>
              <a:rPr lang="en-US" altLang="es-AR" dirty="0" smtClean="0"/>
              <a:t> </a:t>
            </a:r>
            <a:r>
              <a:rPr lang="en-US" altLang="es-AR" dirty="0" err="1" smtClean="0"/>
              <a:t>relevantes</a:t>
            </a:r>
            <a:r>
              <a:rPr lang="en-US" altLang="es-AR" dirty="0" smtClean="0"/>
              <a:t> y </a:t>
            </a:r>
            <a:r>
              <a:rPr lang="en-US" altLang="es-AR" dirty="0" err="1" smtClean="0"/>
              <a:t>usuarios</a:t>
            </a:r>
            <a:r>
              <a:rPr lang="en-US" altLang="es-AR" dirty="0" smtClean="0"/>
              <a:t> </a:t>
            </a:r>
            <a:r>
              <a:rPr lang="en-US" altLang="es-AR" dirty="0" err="1" smtClean="0"/>
              <a:t>potenciales</a:t>
            </a:r>
            <a:r>
              <a:rPr lang="en-US" altLang="es-AR" dirty="0" smtClean="0"/>
              <a:t>. </a:t>
            </a:r>
          </a:p>
          <a:p>
            <a:pPr marL="0" indent="0">
              <a:buNone/>
            </a:pPr>
            <a:endParaRPr lang="es-AR" altLang="es-AR" dirty="0" smtClean="0"/>
          </a:p>
          <a:p>
            <a:r>
              <a:rPr lang="en-US" altLang="es-AR" dirty="0" err="1" smtClean="0"/>
              <a:t>Necesidad</a:t>
            </a:r>
            <a:r>
              <a:rPr lang="en-US" altLang="es-AR" dirty="0" smtClean="0"/>
              <a:t> de </a:t>
            </a:r>
            <a:r>
              <a:rPr lang="en-US" altLang="es-AR" dirty="0" err="1" smtClean="0"/>
              <a:t>vincular</a:t>
            </a:r>
            <a:r>
              <a:rPr lang="en-US" altLang="es-AR" dirty="0" smtClean="0"/>
              <a:t>;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s-AR" sz="2400" dirty="0" smtClean="0"/>
              <a:t>Las </a:t>
            </a:r>
            <a:r>
              <a:rPr lang="en-US" altLang="es-AR" sz="2400" dirty="0" err="1" smtClean="0"/>
              <a:t>fronteras</a:t>
            </a:r>
            <a:r>
              <a:rPr lang="en-US" altLang="es-AR" sz="2400" dirty="0" smtClean="0"/>
              <a:t> de </a:t>
            </a:r>
            <a:r>
              <a:rPr lang="en-US" altLang="es-AR" sz="2400" dirty="0" err="1" smtClean="0"/>
              <a:t>validación</a:t>
            </a:r>
            <a:r>
              <a:rPr lang="en-US" altLang="es-AR" sz="2400" dirty="0" smtClean="0"/>
              <a:t> de </a:t>
            </a:r>
            <a:r>
              <a:rPr lang="en-US" altLang="es-AR" sz="2400" dirty="0" err="1" smtClean="0"/>
              <a:t>diferentes</a:t>
            </a:r>
            <a:r>
              <a:rPr lang="en-US" altLang="es-AR" sz="2400" dirty="0" smtClean="0"/>
              <a:t> </a:t>
            </a:r>
            <a:r>
              <a:rPr lang="en-US" altLang="es-AR" sz="2400" dirty="0" err="1" smtClean="0"/>
              <a:t>disciplinas</a:t>
            </a:r>
            <a:r>
              <a:rPr lang="en-US" altLang="es-AR" sz="2400" dirty="0" smtClean="0"/>
              <a:t> &amp; </a:t>
            </a:r>
            <a:r>
              <a:rPr lang="en-US" altLang="es-AR" sz="2400" dirty="0" err="1" smtClean="0"/>
              <a:t>conocimiento</a:t>
            </a:r>
            <a:r>
              <a:rPr lang="en-US" altLang="es-AR" sz="2400" dirty="0" smtClean="0"/>
              <a:t> </a:t>
            </a:r>
            <a:r>
              <a:rPr lang="en-US" altLang="es-AR" sz="2400" dirty="0" err="1" smtClean="0"/>
              <a:t>mutuo</a:t>
            </a:r>
            <a:r>
              <a:rPr lang="en-US" altLang="es-AR" sz="2400" dirty="0" smtClean="0"/>
              <a:t> </a:t>
            </a:r>
            <a:r>
              <a:rPr lang="en-US" altLang="es-AR" sz="2400" dirty="0" err="1" smtClean="0"/>
              <a:t>acerca</a:t>
            </a:r>
            <a:r>
              <a:rPr lang="en-US" altLang="es-AR" sz="2400" dirty="0" smtClean="0"/>
              <a:t> de </a:t>
            </a:r>
            <a:r>
              <a:rPr lang="en-US" altLang="es-AR" sz="2400" dirty="0" err="1" smtClean="0"/>
              <a:t>las</a:t>
            </a:r>
            <a:r>
              <a:rPr lang="en-US" altLang="es-AR" sz="2400" dirty="0" smtClean="0"/>
              <a:t> </a:t>
            </a:r>
            <a:r>
              <a:rPr lang="en-US" altLang="es-AR" sz="2400" dirty="0" err="1" smtClean="0"/>
              <a:t>metas</a:t>
            </a:r>
            <a:r>
              <a:rPr lang="en-US" altLang="es-AR" sz="2400" dirty="0" smtClean="0"/>
              <a:t> </a:t>
            </a:r>
            <a:r>
              <a:rPr lang="en-US" altLang="es-AR" sz="2400" dirty="0" err="1" smtClean="0"/>
              <a:t>epistémicas</a:t>
            </a:r>
            <a:r>
              <a:rPr lang="en-US" altLang="es-AR" sz="2400" dirty="0" smtClean="0"/>
              <a:t> y </a:t>
            </a:r>
            <a:r>
              <a:rPr lang="en-US" altLang="es-AR" sz="2400" dirty="0" err="1" smtClean="0"/>
              <a:t>pragmáticas</a:t>
            </a:r>
            <a:r>
              <a:rPr lang="en-US" altLang="es-AR" sz="2400" dirty="0" smtClean="0"/>
              <a:t> de </a:t>
            </a:r>
            <a:r>
              <a:rPr lang="en-US" altLang="es-AR" sz="2400" dirty="0" err="1" smtClean="0"/>
              <a:t>cada</a:t>
            </a:r>
            <a:r>
              <a:rPr lang="en-US" altLang="es-AR" sz="2400" dirty="0" smtClean="0"/>
              <a:t> </a:t>
            </a:r>
            <a:r>
              <a:rPr lang="en-US" altLang="es-AR" sz="2400" dirty="0" err="1" smtClean="0"/>
              <a:t>modelo</a:t>
            </a:r>
            <a:endParaRPr lang="en-US" altLang="es-AR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es-AR" sz="2400" dirty="0" err="1" smtClean="0"/>
              <a:t>Necesidades</a:t>
            </a:r>
            <a:r>
              <a:rPr lang="en-US" altLang="es-AR" sz="2400" dirty="0" smtClean="0"/>
              <a:t> y </a:t>
            </a:r>
            <a:r>
              <a:rPr lang="en-US" altLang="es-AR" sz="2400" dirty="0" err="1" smtClean="0"/>
              <a:t>expectativas</a:t>
            </a:r>
            <a:r>
              <a:rPr lang="en-US" altLang="es-AR" sz="2400" dirty="0" smtClean="0"/>
              <a:t> </a:t>
            </a:r>
            <a:r>
              <a:rPr lang="en-US" altLang="es-AR" sz="2400" dirty="0" err="1" smtClean="0"/>
              <a:t>públicas</a:t>
            </a:r>
            <a:r>
              <a:rPr lang="en-US" altLang="es-AR" sz="2400" dirty="0" smtClean="0"/>
              <a:t> y </a:t>
            </a:r>
            <a:r>
              <a:rPr lang="en-US" altLang="es-AR" sz="2400" dirty="0" err="1" smtClean="0"/>
              <a:t>privadas</a:t>
            </a:r>
            <a:endParaRPr lang="en-US" altLang="es-AR" dirty="0" smtClean="0"/>
          </a:p>
          <a:p>
            <a:pPr>
              <a:buFont typeface="Wingdings" pitchFamily="2" charset="2"/>
              <a:buChar char="Ø"/>
            </a:pPr>
            <a:endParaRPr lang="en-US" altLang="es-AR" dirty="0" smtClean="0"/>
          </a:p>
        </p:txBody>
      </p:sp>
    </p:spTree>
    <p:extLst>
      <p:ext uri="{BB962C8B-B14F-4D97-AF65-F5344CB8AC3E}">
        <p14:creationId xmlns:p14="http://schemas.microsoft.com/office/powerpoint/2010/main" val="2503158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solidFill>
                  <a:schemeClr val="bg1"/>
                </a:solidFill>
              </a:rPr>
              <a:t>“Truth in the models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Verdadero</a:t>
            </a:r>
            <a:r>
              <a:rPr lang="en-US" dirty="0" smtClean="0">
                <a:solidFill>
                  <a:srgbClr val="FF0000"/>
                </a:solidFill>
              </a:rPr>
              <a:t> en los </a:t>
            </a:r>
            <a:r>
              <a:rPr lang="en-US" dirty="0" err="1" smtClean="0">
                <a:solidFill>
                  <a:srgbClr val="FF0000"/>
                </a:solidFill>
              </a:rPr>
              <a:t>modelos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dirty="0" err="1" smtClean="0">
                <a:solidFill>
                  <a:srgbClr val="FF0000"/>
                </a:solidFill>
              </a:rPr>
              <a:t>verdadero</a:t>
            </a:r>
            <a:r>
              <a:rPr lang="en-US" dirty="0" smtClean="0">
                <a:solidFill>
                  <a:srgbClr val="FF0000"/>
                </a:solidFill>
              </a:rPr>
              <a:t> en los </a:t>
            </a:r>
            <a:r>
              <a:rPr lang="en-US" dirty="0" err="1" smtClean="0">
                <a:solidFill>
                  <a:srgbClr val="FF0000"/>
                </a:solidFill>
              </a:rPr>
              <a:t>sistemas</a:t>
            </a:r>
            <a:r>
              <a:rPr lang="en-US" dirty="0" smtClean="0">
                <a:solidFill>
                  <a:srgbClr val="FF0000"/>
                </a:solidFill>
              </a:rPr>
              <a:t> target”</a:t>
            </a:r>
            <a:r>
              <a:rPr lang="en-US" dirty="0" smtClean="0"/>
              <a:t/>
            </a:r>
            <a:br>
              <a:rPr lang="en-US" dirty="0" smtClean="0"/>
            </a:br>
            <a:endParaRPr lang="es-AR" dirty="0" smtClean="0"/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sz="2800" dirty="0" smtClean="0"/>
              <a:t>Enormes dificultades de inferencias probabilísticas / estadísticas basadas en múltiples modelos</a:t>
            </a:r>
          </a:p>
          <a:p>
            <a:r>
              <a:rPr lang="es-ES" sz="2800" dirty="0" smtClean="0"/>
              <a:t>Transmitir estimaciones de incertidumbre depende de la audiencia y el "momento". Aspecto </a:t>
            </a:r>
            <a:r>
              <a:rPr lang="es-ES" sz="2800" dirty="0" err="1" smtClean="0"/>
              <a:t>performativo</a:t>
            </a:r>
            <a:r>
              <a:rPr lang="es-ES" sz="2800" dirty="0" smtClean="0"/>
              <a:t> de los pronósticos. </a:t>
            </a:r>
          </a:p>
          <a:p>
            <a:r>
              <a:rPr lang="es-ES" sz="2800" dirty="0" smtClean="0"/>
              <a:t>El mensaje debe ser único, simple y claro, adecuado al destinatario, oportuno, y debe seguir un formato familiar. </a:t>
            </a:r>
          </a:p>
          <a:p>
            <a:r>
              <a:rPr lang="es-ES" sz="2800" dirty="0" smtClean="0"/>
              <a:t>Tendencia a que prevalezcan la experiencia y el conocimiento tácito, el conservadurismo y las inferencias de baja controversia.</a:t>
            </a:r>
            <a:endParaRPr lang="es-AR" sz="2800" dirty="0" smtClean="0"/>
          </a:p>
        </p:txBody>
      </p:sp>
    </p:spTree>
    <p:extLst>
      <p:ext uri="{BB962C8B-B14F-4D97-AF65-F5344CB8AC3E}">
        <p14:creationId xmlns:p14="http://schemas.microsoft.com/office/powerpoint/2010/main" val="3337027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Redefinición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las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acciones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colaborativas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lvl="0"/>
            <a:r>
              <a:rPr lang="en-US" sz="2400" dirty="0" err="1" smtClean="0"/>
              <a:t>Creación</a:t>
            </a:r>
            <a:r>
              <a:rPr lang="en-US" sz="2400" dirty="0" smtClean="0"/>
              <a:t> de </a:t>
            </a:r>
            <a:r>
              <a:rPr lang="en-US" sz="2400" dirty="0" err="1" smtClean="0">
                <a:solidFill>
                  <a:srgbClr val="FF0000"/>
                </a:solidFill>
              </a:rPr>
              <a:t>espacios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para</a:t>
            </a:r>
            <a:r>
              <a:rPr lang="en-US" sz="2400" dirty="0" smtClean="0">
                <a:solidFill>
                  <a:srgbClr val="FF0000"/>
                </a:solidFill>
              </a:rPr>
              <a:t> el </a:t>
            </a:r>
            <a:r>
              <a:rPr lang="en-US" sz="2400" dirty="0" err="1" smtClean="0">
                <a:solidFill>
                  <a:srgbClr val="FF0000"/>
                </a:solidFill>
              </a:rPr>
              <a:t>diálogo</a:t>
            </a:r>
            <a:r>
              <a:rPr lang="en-US" sz="2400" dirty="0" smtClean="0">
                <a:solidFill>
                  <a:srgbClr val="FF0000"/>
                </a:solidFill>
              </a:rPr>
              <a:t> y el </a:t>
            </a:r>
            <a:r>
              <a:rPr lang="en-US" sz="2400" dirty="0" err="1" smtClean="0">
                <a:solidFill>
                  <a:srgbClr val="FF0000"/>
                </a:solidFill>
              </a:rPr>
              <a:t>trabajo</a:t>
            </a:r>
            <a:r>
              <a:rPr lang="en-US" sz="2400" dirty="0" smtClean="0">
                <a:solidFill>
                  <a:srgbClr val="FF0000"/>
                </a:solidFill>
              </a:rPr>
              <a:t> en </a:t>
            </a:r>
            <a:r>
              <a:rPr lang="en-US" sz="2400" dirty="0" err="1" smtClean="0">
                <a:solidFill>
                  <a:srgbClr val="FF0000"/>
                </a:solidFill>
              </a:rPr>
              <a:t>común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lvl="0"/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s-ES" sz="2400" dirty="0" smtClean="0"/>
              <a:t>Evaluación conjunta de la </a:t>
            </a:r>
            <a:r>
              <a:rPr lang="es-ES" sz="2400" dirty="0" smtClean="0">
                <a:solidFill>
                  <a:srgbClr val="FF0000"/>
                </a:solidFill>
              </a:rPr>
              <a:t>utilidad</a:t>
            </a:r>
            <a:r>
              <a:rPr lang="es-ES" sz="2400" dirty="0" smtClean="0"/>
              <a:t> de los productos actuales y diseño conjunto de  nuevos productos. </a:t>
            </a:r>
            <a:r>
              <a:rPr lang="en-US" sz="2400" dirty="0" smtClean="0"/>
              <a:t>Re-</a:t>
            </a:r>
            <a:r>
              <a:rPr lang="en-US" sz="2400" dirty="0" err="1" smtClean="0"/>
              <a:t>elaboración</a:t>
            </a:r>
            <a:r>
              <a:rPr lang="en-US" sz="2400" dirty="0" smtClean="0"/>
              <a:t> de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productos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climáticos</a:t>
            </a:r>
            <a:r>
              <a:rPr lang="en-US" sz="2400" dirty="0" smtClean="0"/>
              <a:t>.</a:t>
            </a:r>
          </a:p>
          <a:p>
            <a:endParaRPr lang="es-ES" sz="2400" dirty="0" smtClean="0"/>
          </a:p>
          <a:p>
            <a:r>
              <a:rPr lang="es-AR" sz="2400" dirty="0" smtClean="0"/>
              <a:t>Construcción de </a:t>
            </a:r>
            <a:r>
              <a:rPr lang="es-AR" sz="2400" dirty="0" smtClean="0">
                <a:solidFill>
                  <a:srgbClr val="FF0000"/>
                </a:solidFill>
              </a:rPr>
              <a:t>plataformas de información climática</a:t>
            </a:r>
            <a:r>
              <a:rPr lang="es-AR" sz="2400" dirty="0" smtClean="0"/>
              <a:t>,  concebidas como bienes públicos con accesibilidad e interoperabilidad garantizada.</a:t>
            </a:r>
          </a:p>
          <a:p>
            <a:endParaRPr lang="es-ES" sz="2400" dirty="0" smtClean="0"/>
          </a:p>
          <a:p>
            <a:r>
              <a:rPr lang="es-ES" sz="2400" dirty="0" smtClean="0"/>
              <a:t>Ampliación de los canales de comunicación interinstitucional recurrentes para desarrollar e implementar </a:t>
            </a:r>
            <a:r>
              <a:rPr lang="es-ES" sz="2400" dirty="0" smtClean="0">
                <a:solidFill>
                  <a:srgbClr val="FF0000"/>
                </a:solidFill>
              </a:rPr>
              <a:t>sistemas de alerta temprana</a:t>
            </a:r>
            <a:r>
              <a:rPr lang="es-ES" sz="2400" dirty="0" smtClean="0"/>
              <a:t>,  informar al público sobre tomas de decisiones públicas y privadas riesgosas, pensar en los impactos sobre los rendimientos agrícolas, evitar malentendidos con respecto a la información probabilística. </a:t>
            </a:r>
          </a:p>
          <a:p>
            <a:endParaRPr lang="en-US" sz="2400" dirty="0" smtClean="0"/>
          </a:p>
          <a:p>
            <a:r>
              <a:rPr lang="es-ES" sz="2400" dirty="0" smtClean="0"/>
              <a:t>Mejora de la </a:t>
            </a:r>
            <a:r>
              <a:rPr lang="es-ES" sz="2400" dirty="0" smtClean="0">
                <a:solidFill>
                  <a:srgbClr val="FF0000"/>
                </a:solidFill>
              </a:rPr>
              <a:t>colaboración de los científicos sociales y naturales </a:t>
            </a:r>
            <a:r>
              <a:rPr lang="es-ES" sz="2400" dirty="0" smtClean="0"/>
              <a:t>dentro de la comunidad del clima para ayudar a los usuarios a ampliar sus opciones y actuar tomando en cuenta el monitoreo y los pronósticos del clima.</a:t>
            </a:r>
            <a:endParaRPr lang="en-US" sz="2400" dirty="0" smtClean="0"/>
          </a:p>
          <a:p>
            <a:endParaRPr lang="es-ES" sz="2200" dirty="0" smtClean="0"/>
          </a:p>
        </p:txBody>
      </p:sp>
    </p:spTree>
    <p:extLst>
      <p:ext uri="{BB962C8B-B14F-4D97-AF65-F5344CB8AC3E}">
        <p14:creationId xmlns:p14="http://schemas.microsoft.com/office/powerpoint/2010/main" val="2919710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327275" y="52388"/>
            <a:ext cx="680402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1400" dirty="0" smtClean="0"/>
              <a:t> 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323528" y="2450406"/>
            <a:ext cx="845978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Investigación integrada del cambio social</a:t>
            </a:r>
            <a:endParaRPr lang="es-ES" sz="2400" dirty="0"/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2843213" y="4364038"/>
            <a:ext cx="57292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24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Cecilia Hidalgo (UBA, Argentina)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s-ES" sz="2000" dirty="0" smtClean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s-ES" sz="2000" dirty="0" smtClean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000" dirty="0" smtClean="0"/>
              <a:t>http</a:t>
            </a:r>
            <a:r>
              <a:rPr lang="es-ES" sz="2000" dirty="0"/>
              <a:t>://serviciosclimaticos.blogspot.com.ar/</a:t>
            </a:r>
          </a:p>
        </p:txBody>
      </p:sp>
      <p:pic>
        <p:nvPicPr>
          <p:cNvPr id="6" name="Picture 8" descr="iai_grand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683" y="5500702"/>
            <a:ext cx="1003557" cy="102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ESCUD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4540" y="4357694"/>
            <a:ext cx="1100145" cy="92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Algunas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lecciones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sz="2400" dirty="0" smtClean="0"/>
              <a:t>El cambio de la imagen de los científicos de "transmisores de  información" a la de "intérpretes / sastres / traductores“  desafía  la autoridad previa de sus afirmaciones, haciéndolos sentir que la credibilidad científica y su independencia están amenazadas. </a:t>
            </a:r>
            <a:r>
              <a:rPr lang="es-ES" sz="2400" dirty="0" smtClean="0">
                <a:solidFill>
                  <a:srgbClr val="FF0000"/>
                </a:solidFill>
              </a:rPr>
              <a:t>La debilidad predictiva de los modelos no ayuda.</a:t>
            </a: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r>
              <a:rPr lang="es-ES" sz="2400" dirty="0" smtClean="0"/>
              <a:t>El conservadurismo y las propuestas e inferencias de baja controversia constituyen una primera actitud defensiva  que tiende a prevalecer en el diagnóstico y los pronósticos. </a:t>
            </a:r>
          </a:p>
          <a:p>
            <a:pPr>
              <a:buNone/>
            </a:pPr>
            <a:endParaRPr lang="es-ES" sz="2400" dirty="0" smtClean="0"/>
          </a:p>
          <a:p>
            <a:r>
              <a:rPr lang="es-ES" sz="2400" dirty="0" smtClean="0"/>
              <a:t>La comprensión de las limitaciones del conocimiento científico es muy difícil para los científicos cuando participan en una arena pública.</a:t>
            </a:r>
            <a:br>
              <a:rPr lang="es-ES" sz="2400" dirty="0" smtClean="0"/>
            </a:br>
            <a:r>
              <a:rPr lang="es-ES" sz="2400" dirty="0" smtClean="0"/>
              <a:t>Los principales participantes - científicos, políticos, administradores, grupos de interés y empresarios - alternativamente, dibujan y borran los límites de sus territorios para asegurar su supervivencia y/o expansión. </a:t>
            </a:r>
            <a:r>
              <a:rPr lang="es-ES" sz="2400" dirty="0" smtClean="0">
                <a:solidFill>
                  <a:srgbClr val="FF0000"/>
                </a:solidFill>
              </a:rPr>
              <a:t>Los científicos tienden a defender con entusiasmo los resultados de sus modelos como la única herramienta "objetiva" disponible.</a:t>
            </a:r>
            <a:endParaRPr lang="es-E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70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3600" dirty="0" smtClean="0">
                <a:solidFill>
                  <a:srgbClr val="FF0000"/>
                </a:solidFill>
              </a:rPr>
              <a:t>Alguna lecciones optimistas: los integrantes de las redes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5100" dirty="0" err="1" smtClean="0"/>
              <a:t>Capitalizan</a:t>
            </a:r>
            <a:r>
              <a:rPr lang="en-US" sz="5100" dirty="0" smtClean="0"/>
              <a:t> </a:t>
            </a:r>
            <a:r>
              <a:rPr lang="en-US" sz="5100" dirty="0" err="1" smtClean="0"/>
              <a:t>sus</a:t>
            </a:r>
            <a:r>
              <a:rPr lang="en-US" sz="5100" dirty="0" smtClean="0"/>
              <a:t> </a:t>
            </a:r>
            <a:r>
              <a:rPr lang="en-US" sz="5100" dirty="0" err="1" smtClean="0"/>
              <a:t>propias</a:t>
            </a:r>
            <a:r>
              <a:rPr lang="en-US" sz="5100" dirty="0" smtClean="0"/>
              <a:t> crisis</a:t>
            </a:r>
          </a:p>
          <a:p>
            <a:endParaRPr lang="en-US" sz="5100" dirty="0" smtClean="0"/>
          </a:p>
          <a:p>
            <a:r>
              <a:rPr lang="es-ES" sz="5100" dirty="0" smtClean="0"/>
              <a:t>“Luchan” por más datos, abiertos y armonizados.</a:t>
            </a:r>
          </a:p>
          <a:p>
            <a:endParaRPr lang="es-ES" sz="5100" dirty="0" smtClean="0"/>
          </a:p>
          <a:p>
            <a:r>
              <a:rPr lang="es-ES" sz="5100" dirty="0" smtClean="0"/>
              <a:t>Ven importante el contar con diferentes modelos y enfoques, pero también con desarrollar normas y protocolos que lleven a  atender y tomar en cuenta los beneficios de estos desarrollos.</a:t>
            </a:r>
          </a:p>
          <a:p>
            <a:endParaRPr lang="es-ES" sz="5100" dirty="0" smtClean="0"/>
          </a:p>
          <a:p>
            <a:r>
              <a:rPr lang="es-ES" sz="5100" dirty="0" smtClean="0"/>
              <a:t>Buscar modularidad e interoperabilidad. Trabajan para el acceso y uso de datos "en la nube“, de múltiples fuentes y a ser operadas en múltiples modelos, productos y sistemas de apoyo a la toma de decisiones</a:t>
            </a:r>
          </a:p>
          <a:p>
            <a:endParaRPr lang="es-ES" sz="5100" dirty="0" smtClean="0"/>
          </a:p>
          <a:p>
            <a:r>
              <a:rPr lang="es-ES" sz="5100" dirty="0" smtClean="0"/>
              <a:t>Intentan el desarrollo de modelos y otros productos orientados a los usuarios</a:t>
            </a:r>
          </a:p>
          <a:p>
            <a:pPr>
              <a:buNone/>
            </a:pPr>
            <a:r>
              <a:rPr lang="es-ES" sz="5100" dirty="0" smtClean="0"/>
              <a:t/>
            </a:r>
            <a:br>
              <a:rPr lang="es-ES" sz="5100" dirty="0" smtClean="0"/>
            </a:br>
            <a:r>
              <a:rPr lang="es-ES" sz="5100" dirty="0" smtClean="0"/>
              <a:t/>
            </a:r>
            <a:br>
              <a:rPr lang="es-ES" sz="5100" dirty="0" smtClean="0"/>
            </a:br>
            <a:r>
              <a:rPr lang="es-ES" sz="5100" dirty="0" smtClean="0"/>
              <a:t>PERO:   Nuevos obstáculos cognitivos y pragmáticos reaparecen</a:t>
            </a:r>
            <a:r>
              <a:rPr lang="es-ES" sz="5100" dirty="0" smtClean="0">
                <a:solidFill>
                  <a:srgbClr val="FF0000"/>
                </a:solidFill>
              </a:rPr>
              <a:t> (paciencia, humildad, redundancia y empatía requeridos)</a:t>
            </a:r>
            <a:endParaRPr lang="en-US" sz="5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90730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Qué hicimos en la CRN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sz="2000" dirty="0">
                <a:solidFill>
                  <a:srgbClr val="FF0000"/>
                </a:solidFill>
              </a:rPr>
              <a:t>Combinamos</a:t>
            </a:r>
            <a:r>
              <a:rPr lang="es-AR" sz="2000" dirty="0"/>
              <a:t> la investigación científica sobre el clima con la investigación para mejorar la forma en que se analiza, evalúa, sintetiza, comunica y fusiona la información y el conocimiento del clima con las necesidades, procedimientos y protocolos de decisión de los sectores de la sociedad sensibles al clima.</a:t>
            </a:r>
          </a:p>
          <a:p>
            <a:r>
              <a:rPr lang="es-AR" sz="2000" dirty="0"/>
              <a:t>Honramos l</a:t>
            </a:r>
            <a:r>
              <a:rPr lang="es-AR" sz="2000" dirty="0" smtClean="0"/>
              <a:t>a </a:t>
            </a:r>
            <a:r>
              <a:rPr lang="es-AR" sz="2000" dirty="0">
                <a:solidFill>
                  <a:srgbClr val="FF0000"/>
                </a:solidFill>
              </a:rPr>
              <a:t>participación </a:t>
            </a:r>
            <a:r>
              <a:rPr lang="es-AR" sz="2000" dirty="0" smtClean="0">
                <a:solidFill>
                  <a:srgbClr val="FF0000"/>
                </a:solidFill>
              </a:rPr>
              <a:t>sistemática </a:t>
            </a:r>
            <a:r>
              <a:rPr lang="es-AR" sz="2000" dirty="0">
                <a:solidFill>
                  <a:srgbClr val="FF0000"/>
                </a:solidFill>
              </a:rPr>
              <a:t>y temprana </a:t>
            </a:r>
            <a:r>
              <a:rPr lang="es-AR" sz="2000" dirty="0"/>
              <a:t>de una amplia gama de </a:t>
            </a:r>
            <a:r>
              <a:rPr lang="es-AR" sz="2000" dirty="0" smtClean="0"/>
              <a:t>actores sociales en </a:t>
            </a:r>
            <a:r>
              <a:rPr lang="es-AR" sz="2000" dirty="0"/>
              <a:t>el </a:t>
            </a:r>
            <a:r>
              <a:rPr lang="es-AR" sz="2000" dirty="0" smtClean="0"/>
              <a:t>sudeste </a:t>
            </a:r>
            <a:r>
              <a:rPr lang="es-AR" sz="2000" dirty="0"/>
              <a:t>de Sudamérica (SESA), </a:t>
            </a:r>
            <a:r>
              <a:rPr lang="es-AR" sz="2000" dirty="0" smtClean="0"/>
              <a:t>quienes </a:t>
            </a:r>
            <a:r>
              <a:rPr lang="es-AR" sz="2000" dirty="0"/>
              <a:t>han trabajado en estrecha colaboración con investigadores de universidades y agencias </a:t>
            </a:r>
            <a:r>
              <a:rPr lang="es-AR" sz="2000" dirty="0" smtClean="0"/>
              <a:t>operacionales, </a:t>
            </a:r>
            <a:r>
              <a:rPr lang="es-AR" sz="2000" dirty="0"/>
              <a:t>ayudando a diseñar la agenda y multiplicando lugares de </a:t>
            </a:r>
            <a:r>
              <a:rPr lang="es-AR" sz="2000" dirty="0" smtClean="0"/>
              <a:t>comunicación.</a:t>
            </a:r>
            <a:endParaRPr lang="es-AR" sz="2000" dirty="0"/>
          </a:p>
          <a:p>
            <a:r>
              <a:rPr lang="es-AR" sz="2000" dirty="0"/>
              <a:t>Al trabajar en estrecha colaboración con los países del RCC-SSA (Brasil, Argentina, Uruguay, Paraguay, Bolivia y Chile) nos aseguramos de que los productos desarrollados se ajustaran perfectamente a las necesidades regionales actuales, lo que </a:t>
            </a:r>
            <a:r>
              <a:rPr lang="es-AR" sz="2000" dirty="0" smtClean="0"/>
              <a:t>aumentó </a:t>
            </a:r>
            <a:r>
              <a:rPr lang="es-AR" sz="2000" dirty="0"/>
              <a:t>la </a:t>
            </a:r>
            <a:r>
              <a:rPr lang="es-AR" sz="2000" dirty="0">
                <a:solidFill>
                  <a:srgbClr val="FF0000"/>
                </a:solidFill>
              </a:rPr>
              <a:t>probabilidad </a:t>
            </a:r>
            <a:r>
              <a:rPr lang="es-AR" sz="2000" dirty="0" smtClean="0">
                <a:solidFill>
                  <a:srgbClr val="FF0000"/>
                </a:solidFill>
              </a:rPr>
              <a:t>de su </a:t>
            </a:r>
            <a:r>
              <a:rPr lang="es-AR" sz="2000" dirty="0">
                <a:solidFill>
                  <a:srgbClr val="FF0000"/>
                </a:solidFill>
              </a:rPr>
              <a:t>adopción y uso</a:t>
            </a:r>
            <a:r>
              <a:rPr lang="es-AR" sz="2000" dirty="0"/>
              <a:t>.</a:t>
            </a:r>
          </a:p>
          <a:p>
            <a:r>
              <a:rPr lang="es-AR" sz="2000" dirty="0"/>
              <a:t>Somos un ejemplo de producción colaborativa de conocimiento entre científicos (</a:t>
            </a:r>
            <a:r>
              <a:rPr lang="es-AR" sz="2000" dirty="0">
                <a:solidFill>
                  <a:srgbClr val="FF0000"/>
                </a:solidFill>
              </a:rPr>
              <a:t>sociales y naturales</a:t>
            </a:r>
            <a:r>
              <a:rPr lang="es-AR" sz="2000" dirty="0"/>
              <a:t>) y </a:t>
            </a:r>
            <a:r>
              <a:rPr lang="es-AR" sz="2000" dirty="0" smtClean="0"/>
              <a:t>agentes sectoriales y sociales en </a:t>
            </a:r>
            <a:r>
              <a:rPr lang="es-AR" sz="2000" dirty="0"/>
              <a:t>torno a la provisión de servicios climáticos en SESA por el recientemente lanzado RCC-SSA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78276574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>
                <a:solidFill>
                  <a:srgbClr val="FF0000"/>
                </a:solidFill>
              </a:rPr>
              <a:t>Algunos logros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endParaRPr lang="es-AR" sz="5600" b="1" dirty="0" smtClean="0"/>
          </a:p>
          <a:p>
            <a:pPr>
              <a:buFont typeface="Wingdings" pitchFamily="2" charset="2"/>
              <a:buChar char="Ø"/>
            </a:pPr>
            <a:r>
              <a:rPr lang="es-AR" sz="5600" b="1" dirty="0" smtClean="0"/>
              <a:t>La </a:t>
            </a:r>
            <a:r>
              <a:rPr lang="es-AR" sz="5600" b="1" dirty="0"/>
              <a:t>compilación exitosa de una base de datos climáticos ha sido un paso importante para la región. Igualmente significativo es el estado operativo alcanzado por RCC-SSA. De hecho, que sepamos, esta es la primera vez que los países de la región han colaborado para producir un conjunto consolidado de datos climáticos, constantemente controlados por la calidad</a:t>
            </a:r>
            <a:r>
              <a:rPr lang="es-AR" sz="56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AR" sz="5600" b="1" dirty="0" smtClean="0"/>
              <a:t>Avances hacia </a:t>
            </a:r>
            <a:r>
              <a:rPr lang="es-AR" sz="5600" b="1" dirty="0"/>
              <a:t>un sistema regional de monitoreo y evaluación de la sequía. </a:t>
            </a:r>
            <a:endParaRPr lang="es-AR" sz="5600" b="1" dirty="0" smtClean="0"/>
          </a:p>
          <a:p>
            <a:pPr>
              <a:buFont typeface="Wingdings" pitchFamily="2" charset="2"/>
              <a:buChar char="Ø"/>
            </a:pPr>
            <a:r>
              <a:rPr lang="es-AR" sz="5600" b="1" dirty="0" smtClean="0"/>
              <a:t>Actividades </a:t>
            </a:r>
            <a:r>
              <a:rPr lang="es-AR" sz="5600" b="1" dirty="0"/>
              <a:t>de investigación orientadas a mejorar los pronósticos climáticos.</a:t>
            </a:r>
          </a:p>
          <a:p>
            <a:pPr lvl="1">
              <a:buFont typeface="Wingdings" pitchFamily="2" charset="2"/>
              <a:buChar char="Ø"/>
            </a:pPr>
            <a:r>
              <a:rPr lang="es-AR" sz="5600" b="1" dirty="0"/>
              <a:t>• Análisis retrospectivos de la variabilidad climática decenal.</a:t>
            </a:r>
          </a:p>
          <a:p>
            <a:pPr lvl="1">
              <a:buFont typeface="Wingdings" pitchFamily="2" charset="2"/>
              <a:buChar char="Ø"/>
            </a:pPr>
            <a:r>
              <a:rPr lang="es-AR" sz="5600" b="1" dirty="0"/>
              <a:t>• Cálculo de eventos extremos.</a:t>
            </a:r>
          </a:p>
          <a:p>
            <a:pPr lvl="1">
              <a:buFont typeface="Wingdings" pitchFamily="2" charset="2"/>
              <a:buChar char="Ø"/>
            </a:pPr>
            <a:r>
              <a:rPr lang="es-AR" sz="5600" b="1" dirty="0"/>
              <a:t>• Pronóstico y monitoreo para aplicaciones agrícolas e hidrológicas.</a:t>
            </a:r>
          </a:p>
          <a:p>
            <a:pPr lvl="1">
              <a:buFont typeface="Wingdings" pitchFamily="2" charset="2"/>
              <a:buChar char="Ø"/>
            </a:pPr>
            <a:r>
              <a:rPr lang="es-AR" sz="5600" b="1" dirty="0"/>
              <a:t>• Fortalecimiento de las capacidades para la transferencia de información </a:t>
            </a:r>
            <a:r>
              <a:rPr lang="es-AR" sz="5600" b="1" dirty="0" err="1"/>
              <a:t>hidrometeorológica</a:t>
            </a:r>
            <a:r>
              <a:rPr lang="es-AR" sz="5600" b="1" dirty="0"/>
              <a:t> entre los sistemas de predicción hidrológica argentina y paraguaya.</a:t>
            </a:r>
          </a:p>
          <a:p>
            <a:pPr lvl="1">
              <a:buFont typeface="Wingdings" pitchFamily="2" charset="2"/>
              <a:buChar char="Ø"/>
            </a:pPr>
            <a:r>
              <a:rPr lang="es-AR" sz="5600" b="1" dirty="0"/>
              <a:t>• El Proyecto de Evaluación Conjunta de Indicadores de Humedad del Suelo (JASMIN) </a:t>
            </a:r>
            <a:endParaRPr lang="es-AR" sz="5600" b="1" dirty="0" smtClean="0"/>
          </a:p>
          <a:p>
            <a:pPr lvl="1">
              <a:buFont typeface="Wingdings" pitchFamily="2" charset="2"/>
              <a:buChar char="Ø"/>
            </a:pPr>
            <a:r>
              <a:rPr lang="es-AR" sz="5600" b="1" dirty="0" smtClean="0"/>
              <a:t>• </a:t>
            </a:r>
            <a:r>
              <a:rPr lang="es-AR" sz="5600" b="1" dirty="0"/>
              <a:t>Análisis de la utilidad de la humedad del suelo derivada de </a:t>
            </a:r>
            <a:r>
              <a:rPr lang="es-AR" sz="5600" b="1" dirty="0" smtClean="0"/>
              <a:t>GLDAS</a:t>
            </a:r>
            <a:endParaRPr lang="es-AR" sz="5600" b="1" dirty="0"/>
          </a:p>
          <a:p>
            <a:pPr lvl="1">
              <a:buFont typeface="Wingdings" pitchFamily="2" charset="2"/>
              <a:buChar char="Ø"/>
            </a:pPr>
            <a:r>
              <a:rPr lang="es-AR" sz="5600" b="1" dirty="0"/>
              <a:t>• Estimaciones de humedad del suelo de modelos de superficie terrestre acoplados y no acoplados.</a:t>
            </a:r>
          </a:p>
          <a:p>
            <a:pPr lvl="1">
              <a:buFont typeface="Wingdings" pitchFamily="2" charset="2"/>
              <a:buChar char="Ø"/>
            </a:pPr>
            <a:r>
              <a:rPr lang="es-AR" sz="5600" b="1" dirty="0"/>
              <a:t>• </a:t>
            </a:r>
            <a:r>
              <a:rPr lang="es-AR" sz="5600" b="1" dirty="0" err="1"/>
              <a:t>Hidroclimatología</a:t>
            </a:r>
            <a:r>
              <a:rPr lang="es-AR" sz="5600" b="1" dirty="0"/>
              <a:t> de la región de </a:t>
            </a:r>
            <a:r>
              <a:rPr lang="es-AR" sz="5600" b="1" dirty="0" err="1"/>
              <a:t>Mamoré</a:t>
            </a:r>
            <a:r>
              <a:rPr lang="es-AR" sz="5600" b="1" dirty="0"/>
              <a:t> (Bolivia-Brasil)</a:t>
            </a:r>
          </a:p>
          <a:p>
            <a:pPr lvl="1">
              <a:buFont typeface="Wingdings" pitchFamily="2" charset="2"/>
              <a:buChar char="Ø"/>
            </a:pPr>
            <a:r>
              <a:rPr lang="es-AR" sz="5600" b="1" dirty="0"/>
              <a:t>• Simulación numérica a largo plazo con el MCGA CPTEC y la asimilación de la humedad del suelo a escala global.</a:t>
            </a:r>
          </a:p>
          <a:p>
            <a:pPr lvl="1">
              <a:buFont typeface="Wingdings" pitchFamily="2" charset="2"/>
              <a:buChar char="Ø"/>
            </a:pPr>
            <a:r>
              <a:rPr lang="es-AR" sz="5600" b="1" dirty="0"/>
              <a:t>• Generación y uso de información sobre heladas en Argentina.</a:t>
            </a:r>
          </a:p>
          <a:p>
            <a:pPr lvl="1">
              <a:buFont typeface="Wingdings" pitchFamily="2" charset="2"/>
              <a:buChar char="Ø"/>
            </a:pPr>
            <a:r>
              <a:rPr lang="es-AR" sz="5600" b="1" dirty="0"/>
              <a:t>• Implementación en Paraguay del </a:t>
            </a:r>
            <a:r>
              <a:rPr lang="es-AR" sz="5600" b="1" dirty="0" smtClean="0"/>
              <a:t>Balance hidrológico operativo para </a:t>
            </a:r>
            <a:r>
              <a:rPr lang="es-AR" sz="5600" b="1" dirty="0"/>
              <a:t>el </a:t>
            </a:r>
            <a:r>
              <a:rPr lang="es-AR" sz="5600" b="1" dirty="0" smtClean="0"/>
              <a:t>agro </a:t>
            </a:r>
            <a:r>
              <a:rPr lang="es-AR" sz="5600" b="1" dirty="0"/>
              <a:t>desarrollado por FAUBA</a:t>
            </a:r>
          </a:p>
          <a:p>
            <a:pPr>
              <a:buFont typeface="Wingdings" pitchFamily="2" charset="2"/>
              <a:buChar char="Ø"/>
            </a:pPr>
            <a:r>
              <a:rPr lang="es-AR" sz="5600" b="1" dirty="0" smtClean="0"/>
              <a:t>Seguimiento y análisis de las dimensiones </a:t>
            </a:r>
            <a:r>
              <a:rPr lang="es-AR" sz="5600" b="1" dirty="0"/>
              <a:t>sociales del proceso</a:t>
            </a:r>
            <a:r>
              <a:rPr lang="es-AR" sz="56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AR" sz="5600" b="1" dirty="0" smtClean="0"/>
              <a:t>Implementación de pronósticos  </a:t>
            </a:r>
            <a:r>
              <a:rPr lang="es-AR" sz="5600" b="1" dirty="0"/>
              <a:t>de rendimientos de cultivos importantes (por ejemplo, soja) emitidos para varios lugares y tiempos desde la siembra hasta la cosecha. </a:t>
            </a:r>
            <a:r>
              <a:rPr lang="es-AR" sz="5600" b="1" dirty="0">
                <a:solidFill>
                  <a:srgbClr val="FF0000"/>
                </a:solidFill>
              </a:rPr>
              <a:t>www.prorindes.com</a:t>
            </a:r>
            <a:endParaRPr lang="en-US" sz="56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5600" b="1" dirty="0"/>
          </a:p>
          <a:p>
            <a:pPr>
              <a:buFont typeface="Wingdings" pitchFamily="2" charset="2"/>
              <a:buChar char="Ø"/>
            </a:pPr>
            <a:endParaRPr lang="en-US" sz="2600" b="1" dirty="0" smtClean="0"/>
          </a:p>
          <a:p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536257216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6593"/>
            <a:ext cx="8229600" cy="1039091"/>
          </a:xfrm>
        </p:spPr>
        <p:txBody>
          <a:bodyPr>
            <a:normAutofit/>
          </a:bodyPr>
          <a:lstStyle/>
          <a:p>
            <a:r>
              <a:rPr lang="es-AR" sz="2000" dirty="0" smtClean="0"/>
              <a:t>Ejemplo: </a:t>
            </a:r>
            <a:r>
              <a:rPr lang="en-US" sz="2000" dirty="0" err="1" smtClean="0"/>
              <a:t>Número</a:t>
            </a:r>
            <a:r>
              <a:rPr lang="en-US" sz="2000" dirty="0" smtClean="0"/>
              <a:t> de </a:t>
            </a:r>
            <a:r>
              <a:rPr lang="en-US" sz="2000" dirty="0" err="1" smtClean="0"/>
              <a:t>estaciones</a:t>
            </a:r>
            <a:r>
              <a:rPr lang="en-US" sz="2000" dirty="0" smtClean="0"/>
              <a:t> y </a:t>
            </a:r>
            <a:r>
              <a:rPr lang="en-US" sz="2000" dirty="0" err="1" smtClean="0"/>
              <a:t>registros</a:t>
            </a:r>
            <a:r>
              <a:rPr lang="en-US" sz="2000" dirty="0" smtClean="0"/>
              <a:t> </a:t>
            </a:r>
            <a:r>
              <a:rPr lang="en-US" sz="2000" dirty="0" err="1" smtClean="0"/>
              <a:t>diarios</a:t>
            </a:r>
            <a:r>
              <a:rPr lang="en-US" sz="2000" dirty="0" smtClean="0"/>
              <a:t> </a:t>
            </a:r>
            <a:r>
              <a:rPr lang="en-US" sz="2000" dirty="0" err="1" smtClean="0"/>
              <a:t>incluidos</a:t>
            </a:r>
            <a:r>
              <a:rPr lang="en-US" sz="2000" dirty="0" smtClean="0"/>
              <a:t> en la base de </a:t>
            </a:r>
            <a:r>
              <a:rPr lang="en-US" sz="2000" dirty="0" err="1" smtClean="0"/>
              <a:t>datos</a:t>
            </a:r>
            <a:r>
              <a:rPr lang="en-US" sz="2000" dirty="0" smtClean="0"/>
              <a:t> del CRC-SAS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365F91"/>
              </a:solidFill>
              <a:latin typeface="Myriad Pro"/>
              <a:ea typeface="Times New Roman"/>
              <a:cs typeface="Calibri"/>
            </a:endParaRP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2049" name="Imagen 2" descr="Descripción: C:\Users\Griselda\Desktop\crc-sas_datos_tab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33" y="1628800"/>
            <a:ext cx="7393335" cy="485137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67850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s-AR" dirty="0" err="1">
                <a:solidFill>
                  <a:srgbClr val="FF3300"/>
                </a:solidFill>
                <a:latin typeface="Arial Narrow" pitchFamily="34" charset="0"/>
              </a:rPr>
              <a:t>Pronósticos</a:t>
            </a:r>
            <a:r>
              <a:rPr lang="en-US" altLang="es-AR" dirty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altLang="es-AR" dirty="0" err="1">
                <a:solidFill>
                  <a:srgbClr val="FF3300"/>
                </a:solidFill>
                <a:latin typeface="Arial Narrow" pitchFamily="34" charset="0"/>
              </a:rPr>
              <a:t>climáticos</a:t>
            </a:r>
            <a:r>
              <a:rPr lang="en-US" altLang="es-AR" dirty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altLang="es-AR" dirty="0" err="1">
                <a:solidFill>
                  <a:srgbClr val="FF3300"/>
                </a:solidFill>
                <a:latin typeface="Arial Narrow" pitchFamily="34" charset="0"/>
              </a:rPr>
              <a:t>trimestrales</a:t>
            </a:r>
            <a:endParaRPr lang="en-US" altLang="es-AR" dirty="0" smtClean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7777162" cy="4319587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</a:pPr>
            <a:r>
              <a:rPr lang="es-ES" dirty="0" smtClean="0"/>
              <a:t>Los Pronósticos de Consenso se basan en reuniones mensuales regulares que involucran la discusión de información diagnóstica local y </a:t>
            </a:r>
            <a:r>
              <a:rPr lang="es-ES" dirty="0" err="1" smtClean="0"/>
              <a:t>pronóstica</a:t>
            </a:r>
            <a:r>
              <a:rPr lang="es-ES" dirty="0" smtClean="0"/>
              <a:t> de 25 (conjuntos de) modelos entre instituciones que tienen una importante credibilidad que no pueden poner en riesgo.</a:t>
            </a:r>
          </a:p>
          <a:p>
            <a:pPr marL="0" indent="0">
              <a:buFontTx/>
              <a:buNone/>
            </a:pPr>
            <a:endParaRPr lang="es-ES" sz="1400" dirty="0" smtClean="0"/>
          </a:p>
          <a:p>
            <a:pPr marL="400050" lvl="1" indent="0" algn="just">
              <a:spcBef>
                <a:spcPct val="0"/>
              </a:spcBef>
              <a:buFontTx/>
              <a:buNone/>
            </a:pPr>
            <a:r>
              <a:rPr lang="es-ES" sz="1800" dirty="0" smtClean="0">
                <a:ln>
                  <a:solidFill>
                    <a:schemeClr val="accent1"/>
                  </a:solidFill>
                </a:ln>
              </a:rPr>
              <a:t>Instituto Nacional de Meteorología (INMET-Brasil), Dirección Nacional de Meteorología (DNM-Uruguay), Dirección de Meteorología e Hidrología (DMH-Paraguay), Dirección Meteorológica de Chile (DMC-Chile), Servicio Nacional de Meteorología e Hidrología (</a:t>
            </a:r>
            <a:r>
              <a:rPr lang="es-ES" sz="1800" dirty="0" err="1" smtClean="0">
                <a:ln>
                  <a:solidFill>
                    <a:schemeClr val="accent1"/>
                  </a:solidFill>
                </a:ln>
              </a:rPr>
              <a:t>SENAMHIBolivia</a:t>
            </a:r>
            <a:r>
              <a:rPr lang="es-ES" sz="1800" dirty="0" smtClean="0">
                <a:ln>
                  <a:solidFill>
                    <a:schemeClr val="accent1"/>
                  </a:solidFill>
                </a:ln>
              </a:rPr>
              <a:t>),</a:t>
            </a:r>
            <a:r>
              <a:rPr lang="es-AR" sz="1800" dirty="0" smtClean="0">
                <a:ln>
                  <a:solidFill>
                    <a:schemeClr val="accent1"/>
                  </a:solidFill>
                </a:ln>
              </a:rPr>
              <a:t>Servicio Meteorológico Nacional (SMN-Argentina), el Centro de </a:t>
            </a:r>
            <a:r>
              <a:rPr lang="es-AR" sz="1800" dirty="0" err="1" smtClean="0">
                <a:ln>
                  <a:solidFill>
                    <a:schemeClr val="accent1"/>
                  </a:solidFill>
                </a:ln>
              </a:rPr>
              <a:t>Previsão</a:t>
            </a:r>
            <a:r>
              <a:rPr lang="es-AR" sz="1800" dirty="0" smtClean="0">
                <a:ln>
                  <a:solidFill>
                    <a:schemeClr val="accent1"/>
                  </a:solidFill>
                </a:ln>
              </a:rPr>
              <a:t> de Tempo e </a:t>
            </a:r>
            <a:r>
              <a:rPr lang="es-AR" sz="1800" dirty="0" err="1" smtClean="0">
                <a:ln>
                  <a:solidFill>
                    <a:schemeClr val="accent1"/>
                  </a:solidFill>
                </a:ln>
              </a:rPr>
              <a:t>Estudos</a:t>
            </a:r>
            <a:r>
              <a:rPr lang="es-AR" sz="1800" dirty="0" smtClean="0">
                <a:ln>
                  <a:solidFill>
                    <a:schemeClr val="accent1"/>
                  </a:solidFill>
                </a:ln>
              </a:rPr>
              <a:t> Climáticos (CPTEC-Brasil), Centro de Investigaciones del Mar y de la Atmósfera (CIMA-Argentina), del Servicio Meteorológico de la Armada Argentina </a:t>
            </a:r>
            <a:r>
              <a:rPr lang="es-ES" sz="1800" dirty="0" smtClean="0">
                <a:ln>
                  <a:solidFill>
                    <a:schemeClr val="accent1"/>
                  </a:solidFill>
                </a:ln>
              </a:rPr>
              <a:t>(SMARA-Argentina), del Instituto Nacional del Agua (INA- Argentina) y de la Cátedra  de Climatología Agrícola de la Facultad de Agronomía (UBA-Argentina), Instituto Nacional de Tecnología Agropecuaria (INTA-Argentina), de la Autoridad </a:t>
            </a:r>
            <a:r>
              <a:rPr lang="es-ES" sz="1800" dirty="0" err="1" smtClean="0">
                <a:ln>
                  <a:solidFill>
                    <a:schemeClr val="accent1"/>
                  </a:solidFill>
                </a:ln>
              </a:rPr>
              <a:t>Interjurisdiccional</a:t>
            </a:r>
            <a:r>
              <a:rPr lang="es-ES" sz="1800" dirty="0" smtClean="0">
                <a:ln>
                  <a:solidFill>
                    <a:schemeClr val="accent1"/>
                  </a:solidFill>
                </a:ln>
              </a:rPr>
              <a:t> de las Cuencas de los Ríos Limay, Neuquén y Negro (</a:t>
            </a:r>
            <a:r>
              <a:rPr lang="es-ES" sz="1800" dirty="0" err="1" smtClean="0">
                <a:ln>
                  <a:solidFill>
                    <a:schemeClr val="accent1"/>
                  </a:solidFill>
                </a:ln>
              </a:rPr>
              <a:t>AICArgentina</a:t>
            </a:r>
            <a:r>
              <a:rPr lang="es-ES" sz="1800" dirty="0" smtClean="0">
                <a:ln>
                  <a:solidFill>
                    <a:schemeClr val="accent1"/>
                  </a:solidFill>
                </a:ln>
              </a:rPr>
              <a:t>), de la Subsecretaría de Recursos Hídricos de la Nación (</a:t>
            </a:r>
            <a:r>
              <a:rPr lang="es-ES" sz="1800" dirty="0" err="1" smtClean="0">
                <a:ln>
                  <a:solidFill>
                    <a:schemeClr val="accent1"/>
                  </a:solidFill>
                </a:ln>
              </a:rPr>
              <a:t>SSRHArgentina</a:t>
            </a:r>
            <a:r>
              <a:rPr lang="es-ES" sz="1800" dirty="0" smtClean="0">
                <a:ln>
                  <a:solidFill>
                    <a:schemeClr val="accent1"/>
                  </a:solidFill>
                </a:ln>
              </a:rPr>
              <a:t>) y  de la Comisión Regional del Río Bermejo (COREBE-Argentina).</a:t>
            </a:r>
            <a:endParaRPr lang="en-US" altLang="es-AR" sz="1800" dirty="0" smtClean="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43152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Tareas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 de los </a:t>
            </a:r>
            <a:r>
              <a:rPr lang="en-US" dirty="0" err="1" smtClean="0"/>
              <a:t>encuentros</a:t>
            </a:r>
            <a:r>
              <a:rPr lang="en-US" dirty="0" smtClean="0"/>
              <a:t> de </a:t>
            </a:r>
            <a:r>
              <a:rPr lang="en-US" dirty="0" err="1" smtClean="0"/>
              <a:t>consenso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r>
              <a:rPr lang="es-ES" sz="2000" dirty="0" smtClean="0"/>
              <a:t>Compartir información sectorial (observación meteorológica, hidrológica, agronómica y observación)</a:t>
            </a:r>
          </a:p>
          <a:p>
            <a:r>
              <a:rPr lang="es-ES" sz="2000" dirty="0" smtClean="0"/>
              <a:t>Comparar la situación presente con datos históricos </a:t>
            </a:r>
          </a:p>
          <a:p>
            <a:r>
              <a:rPr lang="es-ES" sz="2000" dirty="0" smtClean="0"/>
              <a:t>Evaluar la exactitud y habilidad del pronóstico anterior.</a:t>
            </a:r>
          </a:p>
          <a:p>
            <a:r>
              <a:rPr lang="es-ES" sz="2000" dirty="0" smtClean="0"/>
              <a:t>Comparar modelos y proyecciones globales, regionales y nacionales</a:t>
            </a:r>
          </a:p>
          <a:p>
            <a:r>
              <a:rPr lang="es-ES" sz="2000" dirty="0" smtClean="0"/>
              <a:t>Hacer público un pronóstico estacional</a:t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Una reflexión más frecuente y sistemática sobre los procesos en curso y la conmoción de las identidades anteriores (personal, institucional y profesional) lleva a </a:t>
            </a:r>
            <a:r>
              <a:rPr lang="es-ES" sz="2000" dirty="0" smtClean="0">
                <a:solidFill>
                  <a:srgbClr val="FF0000"/>
                </a:solidFill>
              </a:rPr>
              <a:t>reorientar las preocupaciones de la verdad a la credibilidad, al reconocimiento de una enorme brecha entre lo que los científicos piensan como su responsabilidad y qué público piensa la responsabilidad de los científicos.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65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Ejes de la evaluación de los modelos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Si, y en qué medida, un determinado modelo está respaldado por datos regionales (históricos y supervisados en la actualidad).</a:t>
            </a:r>
          </a:p>
          <a:p>
            <a:r>
              <a:rPr lang="es-ES" dirty="0" smtClean="0"/>
              <a:t>No se espera que todas las variables tengan habilidad predictiva. La confirmación se refiere sólo a ciertas variables de un modelo, pero no se extiende a otras.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88896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b="1" dirty="0" smtClean="0"/>
              <a:t>2da . Mesa de diálogo entre actores del sector agropecuario y generadores de información meteorológica y climática</a:t>
            </a:r>
            <a:endParaRPr lang="en-US" b="1" dirty="0" smtClean="0"/>
          </a:p>
          <a:p>
            <a:r>
              <a:rPr lang="es-UY" i="1" dirty="0" smtClean="0"/>
              <a:t>Instituto de Clima y Agua - INTA Castelar, 26 de agosto de 2015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63 Imagen" descr="DSCN1274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08" r="10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517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3786190"/>
            <a:ext cx="8429684" cy="2786082"/>
          </a:xfrm>
        </p:spPr>
        <p:txBody>
          <a:bodyPr>
            <a:normAutofit fontScale="47500" lnSpcReduction="20000"/>
          </a:bodyPr>
          <a:lstStyle/>
          <a:p>
            <a:pPr lvl="0" algn="just">
              <a:lnSpc>
                <a:spcPct val="120000"/>
              </a:lnSpc>
              <a:buNone/>
            </a:pPr>
            <a:r>
              <a:rPr lang="es-AR" sz="3300" dirty="0" smtClean="0"/>
              <a:t>Media </a:t>
            </a:r>
            <a:r>
              <a:rPr lang="es-AR" sz="3300" dirty="0" err="1" smtClean="0"/>
              <a:t>coverage</a:t>
            </a:r>
            <a:r>
              <a:rPr lang="es-AR" sz="3300" dirty="0" smtClean="0"/>
              <a:t>					Alice Grimm </a:t>
            </a:r>
            <a:r>
              <a:rPr lang="es-AR" sz="3300" dirty="0" err="1" smtClean="0"/>
              <a:t>participated</a:t>
            </a:r>
            <a:r>
              <a:rPr lang="es-AR" sz="3300" dirty="0" smtClean="0"/>
              <a:t> in:</a:t>
            </a:r>
          </a:p>
          <a:p>
            <a:pPr lvl="0" algn="just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300" dirty="0" smtClean="0"/>
              <a:t>The Workshop “El Niño 2015: </a:t>
            </a:r>
            <a:r>
              <a:rPr lang="en-US" sz="3300" dirty="0" err="1" smtClean="0"/>
              <a:t>conhecer</a:t>
            </a:r>
            <a:r>
              <a:rPr lang="en-US" sz="3300" dirty="0" smtClean="0"/>
              <a:t> </a:t>
            </a:r>
            <a:r>
              <a:rPr lang="en-US" sz="3300" dirty="0" err="1" smtClean="0"/>
              <a:t>para</a:t>
            </a:r>
            <a:r>
              <a:rPr lang="en-US" sz="3300" dirty="0" smtClean="0"/>
              <a:t> </a:t>
            </a:r>
            <a:r>
              <a:rPr lang="en-US" sz="3300" dirty="0" err="1" smtClean="0"/>
              <a:t>mitigaros</a:t>
            </a:r>
            <a:r>
              <a:rPr lang="en-US" sz="3300" dirty="0" smtClean="0"/>
              <a:t> </a:t>
            </a:r>
            <a:r>
              <a:rPr lang="en-US" sz="3300" dirty="0" err="1" smtClean="0"/>
              <a:t>seus</a:t>
            </a:r>
            <a:r>
              <a:rPr lang="en-US" sz="3300" dirty="0" smtClean="0"/>
              <a:t> </a:t>
            </a:r>
            <a:r>
              <a:rPr lang="en-US" sz="3300" dirty="0" err="1" smtClean="0"/>
              <a:t>impactos</a:t>
            </a:r>
            <a:r>
              <a:rPr lang="en-US" sz="3300" dirty="0" smtClean="0"/>
              <a:t>” (El Niño: to know to mitigate its impacts), sponsored by the Legislative Assembly of the State of Santa </a:t>
            </a:r>
            <a:r>
              <a:rPr lang="en-US" sz="3300" dirty="0" err="1" smtClean="0"/>
              <a:t>Catarina</a:t>
            </a:r>
            <a:r>
              <a:rPr lang="en-US" sz="3300" dirty="0" smtClean="0"/>
              <a:t>, Brazil (</a:t>
            </a:r>
            <a:r>
              <a:rPr lang="en-US" sz="3300" dirty="0" err="1" smtClean="0"/>
              <a:t>Assembleia</a:t>
            </a:r>
            <a:r>
              <a:rPr lang="en-US" sz="3300" dirty="0" smtClean="0"/>
              <a:t> </a:t>
            </a:r>
            <a:r>
              <a:rPr lang="en-US" sz="3300" dirty="0" err="1" smtClean="0"/>
              <a:t>Legislativa</a:t>
            </a:r>
            <a:r>
              <a:rPr lang="en-US" sz="3300" dirty="0" smtClean="0"/>
              <a:t> do Estado de Santa </a:t>
            </a:r>
            <a:r>
              <a:rPr lang="en-US" sz="3300" dirty="0" err="1" smtClean="0"/>
              <a:t>Catarina</a:t>
            </a:r>
            <a:r>
              <a:rPr lang="en-US" sz="3300" dirty="0" smtClean="0"/>
              <a:t>- ALESC). </a:t>
            </a:r>
            <a:r>
              <a:rPr lang="en-US" dirty="0" smtClean="0"/>
              <a:t>See news in: http://agenciaal.alesc.sc.gov.br/index.php/noticia_single/comissaeo-de-protecaeo-civil-promove-workshop-sobre-os-efeitos-do-el-nino</a:t>
            </a:r>
            <a:endParaRPr lang="es-AR" dirty="0" smtClean="0"/>
          </a:p>
          <a:p>
            <a:pPr algn="just">
              <a:lnSpc>
                <a:spcPct val="120000"/>
              </a:lnSpc>
              <a:buNone/>
            </a:pPr>
            <a:r>
              <a:rPr lang="en-US" dirty="0" smtClean="0"/>
              <a:t> http://diariocatarinense.clicrbs.com.br/sc/geral/noticia/2015/08/el-nino-mais-forte-em-20-anos-chega-trazendo-chuvas-e-risco-de-enchente-em-santa-catarina-4829711.html</a:t>
            </a:r>
            <a:endParaRPr lang="es-AR" dirty="0" smtClean="0"/>
          </a:p>
          <a:p>
            <a:pPr lvl="0" algn="just">
              <a:lnSpc>
                <a:spcPct val="120000"/>
              </a:lnSpc>
              <a:buClr>
                <a:srgbClr val="C00000"/>
              </a:buClr>
            </a:pPr>
            <a:r>
              <a:rPr lang="en-US" sz="3300" dirty="0" smtClean="0"/>
              <a:t>And TV news and interview in:</a:t>
            </a:r>
            <a:endParaRPr lang="es-AR" sz="3300" dirty="0" smtClean="0"/>
          </a:p>
          <a:p>
            <a:pPr algn="just">
              <a:lnSpc>
                <a:spcPct val="120000"/>
              </a:lnSpc>
              <a:buNone/>
            </a:pPr>
            <a:r>
              <a:rPr lang="en-US" dirty="0" smtClean="0"/>
              <a:t>http://g1.globo.com/sc/santa-catarina/noticia/2015/08/el-nino-deve-intensificar-periodo-de-chuvas-durante-primavera-em-sc.html</a:t>
            </a:r>
            <a:endParaRPr lang="es-AR" dirty="0" smtClean="0"/>
          </a:p>
          <a:p>
            <a:endParaRPr lang="es-AR" dirty="0" smtClean="0"/>
          </a:p>
        </p:txBody>
      </p:sp>
      <p:pic>
        <p:nvPicPr>
          <p:cNvPr id="5" name="Imagem 10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21253" t="6056" r="36748" b="4705"/>
          <a:stretch>
            <a:fillRect/>
          </a:stretch>
        </p:blipFill>
        <p:spPr>
          <a:xfrm>
            <a:off x="357158" y="285728"/>
            <a:ext cx="2643206" cy="3214710"/>
          </a:xfrm>
          <a:prstGeom prst="rect">
            <a:avLst/>
          </a:prstGeom>
        </p:spPr>
      </p:pic>
      <p:pic>
        <p:nvPicPr>
          <p:cNvPr id="6" name="Imagem 3"/>
          <p:cNvPicPr/>
          <p:nvPr/>
        </p:nvPicPr>
        <p:blipFill>
          <a:blip r:embed="rId3" cstate="print"/>
          <a:srcRect l="22099" t="10554" r="41879" b="5052"/>
          <a:stretch>
            <a:fillRect/>
          </a:stretch>
        </p:blipFill>
        <p:spPr>
          <a:xfrm>
            <a:off x="3143240" y="285728"/>
            <a:ext cx="2428892" cy="3214710"/>
          </a:xfrm>
          <a:prstGeom prst="rect">
            <a:avLst/>
          </a:prstGeom>
        </p:spPr>
      </p:pic>
      <p:pic>
        <p:nvPicPr>
          <p:cNvPr id="7" name="Imagem 9"/>
          <p:cNvPicPr/>
          <p:nvPr/>
        </p:nvPicPr>
        <p:blipFill>
          <a:blip r:embed="rId4" cstate="print"/>
          <a:srcRect l="24177" t="5709" r="41990" b="4729"/>
          <a:stretch>
            <a:fillRect/>
          </a:stretch>
        </p:blipFill>
        <p:spPr>
          <a:xfrm>
            <a:off x="5929322" y="285728"/>
            <a:ext cx="2500330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15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4900" dirty="0" smtClean="0"/>
              <a:t>Ante un contexto internacional caracterizado por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AR" dirty="0" smtClean="0"/>
              <a:t> </a:t>
            </a:r>
            <a:endParaRPr lang="en-US" dirty="0" smtClean="0"/>
          </a:p>
          <a:p>
            <a:r>
              <a:rPr lang="es-AR" dirty="0" smtClean="0"/>
              <a:t>Coyuntura económica desfavorable, con sesgo recesivo. </a:t>
            </a:r>
          </a:p>
          <a:p>
            <a:r>
              <a:rPr lang="es-AR" dirty="0" smtClean="0"/>
              <a:t>Predominio de la dinámica financiera sobre la dinámica de la producción y el empleo.</a:t>
            </a:r>
            <a:endParaRPr lang="en-US" dirty="0" smtClean="0"/>
          </a:p>
          <a:p>
            <a:r>
              <a:rPr lang="es-AR" dirty="0" smtClean="0"/>
              <a:t> Estancamiento o retroceso en los indicadores sociales, desigualdades que amenazan la cohesión social y política dentro y entre sociedades.</a:t>
            </a:r>
            <a:endParaRPr lang="en-US" dirty="0" smtClean="0"/>
          </a:p>
          <a:p>
            <a:r>
              <a:rPr lang="es-AR" dirty="0" smtClean="0"/>
              <a:t>Persistencia de fuertes elementos de discriminación social, cultural, de género, con altas tasas de migración sur-norte.</a:t>
            </a:r>
            <a:endParaRPr lang="en-US" dirty="0" smtClean="0"/>
          </a:p>
          <a:p>
            <a:r>
              <a:rPr lang="es-AR" dirty="0" smtClean="0"/>
              <a:t>Degradación ambiental, efectos adversos del cambio climático, pérdida de biodiversidad y formas de vida, mayor conflictividad social.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Pronósticos basados en impactos: un proyecto piloto</a:t>
            </a:r>
            <a:endParaRPr lang="es-AR" dirty="0"/>
          </a:p>
        </p:txBody>
      </p:sp>
      <p:pic>
        <p:nvPicPr>
          <p:cNvPr id="6" name="Picture 2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8900" r="2037" b="9769"/>
          <a:stretch/>
        </p:blipFill>
        <p:spPr bwMode="auto">
          <a:xfrm>
            <a:off x="964221" y="3317808"/>
            <a:ext cx="7215557" cy="1090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074853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Desfasaje</a:t>
            </a:r>
            <a:r>
              <a:rPr lang="en-US" sz="4000" dirty="0" smtClean="0"/>
              <a:t> entre</a:t>
            </a:r>
            <a:r>
              <a:rPr lang="en-US" sz="4000" dirty="0"/>
              <a:t/>
            </a:r>
            <a:br>
              <a:rPr lang="en-US" sz="4000" dirty="0"/>
            </a:br>
            <a:endParaRPr lang="es-AR" sz="40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AR" sz="3100" dirty="0" smtClean="0">
                <a:solidFill>
                  <a:srgbClr val="FF0000"/>
                </a:solidFill>
              </a:rPr>
              <a:t>pronósticos </a:t>
            </a:r>
            <a:r>
              <a:rPr lang="es-AR" sz="3100" dirty="0">
                <a:solidFill>
                  <a:srgbClr val="FF0000"/>
                </a:solidFill>
              </a:rPr>
              <a:t>y </a:t>
            </a:r>
            <a:r>
              <a:rPr lang="es-AR" sz="3100" dirty="0" smtClean="0">
                <a:solidFill>
                  <a:srgbClr val="FF0000"/>
                </a:solidFill>
              </a:rPr>
              <a:t>alertas sobre </a:t>
            </a:r>
            <a:r>
              <a:rPr lang="es-AR" sz="3100" dirty="0">
                <a:solidFill>
                  <a:srgbClr val="FF0000"/>
                </a:solidFill>
              </a:rPr>
              <a:t>eventos </a:t>
            </a:r>
            <a:r>
              <a:rPr lang="es-AR" sz="3100" dirty="0" err="1" smtClean="0">
                <a:solidFill>
                  <a:srgbClr val="FF0000"/>
                </a:solidFill>
              </a:rPr>
              <a:t>hidro</a:t>
            </a:r>
            <a:r>
              <a:rPr lang="es-AR" sz="3100" dirty="0" smtClean="0">
                <a:solidFill>
                  <a:srgbClr val="FF0000"/>
                </a:solidFill>
              </a:rPr>
              <a:t>-meteorológicos</a:t>
            </a:r>
            <a:endParaRPr lang="es-AR" sz="31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AR" dirty="0"/>
              <a:t>y</a:t>
            </a:r>
          </a:p>
          <a:p>
            <a:r>
              <a:rPr lang="es-AR" sz="3100" dirty="0">
                <a:solidFill>
                  <a:srgbClr val="FF0000"/>
                </a:solidFill>
              </a:rPr>
              <a:t>una comprensión de sus posibles impactos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(</a:t>
            </a:r>
            <a:r>
              <a:rPr lang="es-AR" dirty="0"/>
              <a:t>aunque muchos eventos severos han sido bien pronosticados, con información de </a:t>
            </a:r>
            <a:r>
              <a:rPr lang="es-AR" dirty="0" smtClean="0"/>
              <a:t>alerta y advertencias precisas difundidas </a:t>
            </a:r>
            <a:r>
              <a:rPr lang="es-AR" dirty="0"/>
              <a:t>oportunamente por el SMHN responsable).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Mejorar </a:t>
            </a:r>
            <a:r>
              <a:rPr lang="es-AR" dirty="0"/>
              <a:t>la comprensión de los posibles impactos de los eventos </a:t>
            </a:r>
            <a:r>
              <a:rPr lang="es-AR" dirty="0" err="1"/>
              <a:t>hidrometeorológicos</a:t>
            </a:r>
            <a:r>
              <a:rPr lang="es-AR" dirty="0"/>
              <a:t> graves plantea un desafío para los SMHN y sus agencias asociadas, en particular las agencias de reducción de desastres y protección civil (DRCPA).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4294967295"/>
          </p:nvPr>
        </p:nvSpPr>
        <p:spPr>
          <a:xfrm flipH="1">
            <a:off x="9144000" y="1628800"/>
            <a:ext cx="45719" cy="4497363"/>
          </a:xfrm>
        </p:spPr>
        <p:txBody>
          <a:bodyPr>
            <a:normAutofit/>
          </a:bodyPr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85612484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7952"/>
          <a:stretch/>
        </p:blipFill>
        <p:spPr>
          <a:xfrm>
            <a:off x="1559545" y="1277184"/>
            <a:ext cx="6279905" cy="537856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0" name="Google Shape;60;p14"/>
          <p:cNvSpPr txBox="1">
            <a:spLocks noGrp="1"/>
          </p:cNvSpPr>
          <p:nvPr>
            <p:ph type="title" idx="4294967295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/>
              <a:t>        </a:t>
            </a:r>
            <a:r>
              <a:rPr lang="x-none" smtClean="0"/>
              <a:t>Red </a:t>
            </a:r>
            <a:r>
              <a:rPr lang="x-none"/>
              <a:t>de instituciones SIAT SOBA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6765601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El  impacto de la sequía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s-AR" dirty="0"/>
              <a:t>El  impacto de la sequía puede </a:t>
            </a:r>
            <a:r>
              <a:rPr lang="es-AR" dirty="0" smtClean="0"/>
              <a:t>definirse como </a:t>
            </a:r>
            <a:r>
              <a:rPr lang="es-AR" b="1" dirty="0"/>
              <a:t>un cambio observable o pérdida constatable que ha ocurrido en un lugar y tiempo específicos porque se ha dado una sequía</a:t>
            </a:r>
            <a:r>
              <a:rPr lang="es-AR" dirty="0"/>
              <a:t>. </a:t>
            </a:r>
            <a:endParaRPr lang="es-AR" dirty="0" smtClean="0"/>
          </a:p>
          <a:p>
            <a:pPr marL="114300" indent="0">
              <a:buNone/>
            </a:pPr>
            <a:endParaRPr lang="es-AR" sz="1600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s-AR" sz="1600" dirty="0" smtClean="0">
                <a:solidFill>
                  <a:srgbClr val="FF0000"/>
                </a:solidFill>
              </a:rPr>
              <a:t>Por </a:t>
            </a:r>
            <a:r>
              <a:rPr lang="es-AR" sz="1600" dirty="0">
                <a:solidFill>
                  <a:srgbClr val="FF0000"/>
                </a:solidFill>
              </a:rPr>
              <a:t>lo común, en la identificación de impactos suele darse un sesgo hacia las pérdidas, dejándose de lado los cambios </a:t>
            </a:r>
            <a:r>
              <a:rPr lang="es-AR" sz="1600" dirty="0" smtClean="0">
                <a:solidFill>
                  <a:srgbClr val="FF0000"/>
                </a:solidFill>
              </a:rPr>
              <a:t>de </a:t>
            </a:r>
            <a:r>
              <a:rPr lang="es-AR" sz="1600" dirty="0">
                <a:solidFill>
                  <a:srgbClr val="FF0000"/>
                </a:solidFill>
              </a:rPr>
              <a:t>signo </a:t>
            </a:r>
            <a:r>
              <a:rPr lang="es-AR" sz="1600" dirty="0" smtClean="0">
                <a:solidFill>
                  <a:srgbClr val="FF0000"/>
                </a:solidFill>
              </a:rPr>
              <a:t>positivo.</a:t>
            </a:r>
          </a:p>
          <a:p>
            <a:pPr marL="114300" indent="0">
              <a:buNone/>
            </a:pPr>
            <a:r>
              <a:rPr lang="es-AR" dirty="0" smtClean="0"/>
              <a:t>Fuentes </a:t>
            </a:r>
            <a:r>
              <a:rPr lang="es-AR" dirty="0"/>
              <a:t>en las que se constata la ocurrencia efectiva de algún </a:t>
            </a:r>
            <a:r>
              <a:rPr lang="es-AR" dirty="0" smtClean="0"/>
              <a:t>impacto: </a:t>
            </a:r>
          </a:p>
          <a:p>
            <a:pPr marL="114300" indent="0">
              <a:buNone/>
            </a:pPr>
            <a:r>
              <a:rPr lang="es-AR" dirty="0"/>
              <a:t>-</a:t>
            </a:r>
            <a:r>
              <a:rPr lang="es-AR" dirty="0" smtClean="0"/>
              <a:t>agencias gubernamentales y científicas </a:t>
            </a:r>
            <a:r>
              <a:rPr lang="es-AR" dirty="0"/>
              <a:t>de distintos niveles, </a:t>
            </a:r>
            <a:endParaRPr lang="es-AR" dirty="0" smtClean="0"/>
          </a:p>
          <a:p>
            <a:pPr marL="114300" indent="0">
              <a:buNone/>
            </a:pPr>
            <a:r>
              <a:rPr lang="es-AR" dirty="0" smtClean="0"/>
              <a:t>-usuarios </a:t>
            </a:r>
            <a:r>
              <a:rPr lang="es-AR" dirty="0"/>
              <a:t>y </a:t>
            </a:r>
            <a:endParaRPr lang="es-AR" dirty="0" smtClean="0"/>
          </a:p>
          <a:p>
            <a:pPr marL="114300" indent="0">
              <a:buNone/>
            </a:pPr>
            <a:r>
              <a:rPr lang="es-AR" dirty="0"/>
              <a:t>-</a:t>
            </a:r>
            <a:r>
              <a:rPr lang="es-AR" dirty="0" smtClean="0"/>
              <a:t>medios </a:t>
            </a:r>
            <a:r>
              <a:rPr lang="es-AR" dirty="0"/>
              <a:t>de comunicación.</a:t>
            </a:r>
          </a:p>
        </p:txBody>
      </p:sp>
    </p:spTree>
    <p:extLst>
      <p:ext uri="{BB962C8B-B14F-4D97-AF65-F5344CB8AC3E}">
        <p14:creationId xmlns:p14="http://schemas.microsoft.com/office/powerpoint/2010/main" val="1907655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19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025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16" y="208083"/>
            <a:ext cx="6304085" cy="559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996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18831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000" b="1" dirty="0"/>
              <a:t>El proceso </a:t>
            </a:r>
            <a:r>
              <a:rPr lang="es-AR" sz="2000" b="1" dirty="0" smtClean="0"/>
              <a:t>cooperativo: </a:t>
            </a:r>
            <a:r>
              <a:rPr lang="es-AR" sz="2000" dirty="0"/>
              <a:t>Proyecto Argentina Fondo de Adaptación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39700" indent="0">
              <a:buNone/>
            </a:pPr>
            <a:r>
              <a:rPr lang="es-AR" sz="2000" dirty="0"/>
              <a:t>Poder anticiparse y organizarse frente a  eventos climáticos extremos como la sequía supone la articulación de múltiples conocimientos, tanto provenientes de investigadores académicos como de expertos, funcionarios y agentes sociales con experiencia y compromiso.  </a:t>
            </a:r>
            <a:endParaRPr lang="es-AR" sz="2000" dirty="0" smtClean="0"/>
          </a:p>
          <a:p>
            <a:pPr marL="139700" indent="0">
              <a:buNone/>
            </a:pPr>
            <a:endParaRPr lang="es-AR" sz="2000" dirty="0"/>
          </a:p>
          <a:p>
            <a:pPr marL="139700" indent="0">
              <a:buNone/>
            </a:pPr>
            <a:endParaRPr lang="es-AR" sz="2000" dirty="0" smtClean="0"/>
          </a:p>
          <a:p>
            <a:pPr marL="139700" indent="0">
              <a:buNone/>
            </a:pPr>
            <a:endParaRPr lang="es-AR" sz="2000" dirty="0"/>
          </a:p>
          <a:p>
            <a:pPr marL="139700" indent="0">
              <a:buNone/>
            </a:pPr>
            <a:r>
              <a:rPr lang="es-AR" sz="2000" dirty="0" smtClean="0"/>
              <a:t>Comprender </a:t>
            </a:r>
            <a:r>
              <a:rPr lang="es-AR" sz="2000" dirty="0"/>
              <a:t>cuáles son los riesgos climáticos y qué acciones de mitigación son apropiadas para distintos sectores sociales, productivos y para el medio ambiente es aún una cuestión pendient</a:t>
            </a:r>
            <a:r>
              <a:rPr lang="es-AR" dirty="0"/>
              <a:t>e.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endParaRPr lang="es-AR" dirty="0" smtClean="0"/>
          </a:p>
          <a:p>
            <a:pPr marL="139700" indent="0">
              <a:buNone/>
            </a:pPr>
            <a:r>
              <a:rPr lang="es-AR" sz="1800" dirty="0" smtClean="0"/>
              <a:t>Giro </a:t>
            </a:r>
            <a:r>
              <a:rPr lang="es-AR" sz="1800" dirty="0"/>
              <a:t>hacia la colaboración entre  quienes pueden proveer la experiencia, recursos y conocimientos necesarios. </a:t>
            </a:r>
            <a:endParaRPr lang="es-AR" sz="1800" dirty="0" smtClean="0"/>
          </a:p>
          <a:p>
            <a:pPr marL="139700" indent="0">
              <a:buNone/>
            </a:pPr>
            <a:endParaRPr lang="es-AR" sz="1800" dirty="0" smtClean="0"/>
          </a:p>
          <a:p>
            <a:pPr marL="139700" indent="0">
              <a:buNone/>
            </a:pPr>
            <a:endParaRPr lang="es-AR" sz="1800" dirty="0" smtClean="0"/>
          </a:p>
          <a:p>
            <a:pPr marL="139700" indent="0">
              <a:buNone/>
            </a:pPr>
            <a:endParaRPr lang="es-AR" sz="1800" dirty="0"/>
          </a:p>
          <a:p>
            <a:pPr marL="139700" indent="0">
              <a:buNone/>
            </a:pPr>
            <a:r>
              <a:rPr lang="es-AR" sz="1800" dirty="0" smtClean="0"/>
              <a:t>Debe </a:t>
            </a:r>
            <a:r>
              <a:rPr lang="es-AR" sz="1800" dirty="0"/>
              <a:t>además  incluir la perspectiva de quienes son potenciales afectados por los eventos climáticos y serán los usuarios de los pronósticos y alertas, incluyendo a las comunidades más vulnerables a los desastres.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2575015" y="3573016"/>
            <a:ext cx="2429139" cy="64617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81931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2800" dirty="0" smtClean="0"/>
              <a:t>Dos categorías de problemas</a:t>
            </a:r>
            <a:endParaRPr lang="es-AR" sz="2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s-AR" sz="1800" dirty="0" smtClean="0"/>
              <a:t>Como </a:t>
            </a:r>
            <a:r>
              <a:rPr lang="es-AR" sz="1800" dirty="0"/>
              <a:t>muestra Rolando García (1981) en su célebre investigación sobre las importantes sequías que se dieron a escala mundial en la década de 1970, compilada en los tres volúmenes de</a:t>
            </a:r>
            <a:r>
              <a:rPr lang="es-AR" sz="1800" i="1" dirty="0"/>
              <a:t> </a:t>
            </a:r>
            <a:r>
              <a:rPr lang="es-AR" sz="1800" i="1" dirty="0" err="1"/>
              <a:t>Drought</a:t>
            </a:r>
            <a:r>
              <a:rPr lang="es-AR" sz="1800" i="1" dirty="0"/>
              <a:t> and </a:t>
            </a:r>
            <a:r>
              <a:rPr lang="es-AR" sz="1800" i="1" dirty="0" err="1"/>
              <a:t>Man</a:t>
            </a:r>
            <a:r>
              <a:rPr lang="es-AR" sz="1800" i="1" dirty="0"/>
              <a:t>,</a:t>
            </a:r>
            <a:r>
              <a:rPr lang="es-AR" sz="1800" dirty="0"/>
              <a:t> son dos categorías de problemas que corresponden a reinos diferentes las que entran en las explicaciones de las crisis por </a:t>
            </a:r>
            <a:r>
              <a:rPr lang="es-AR" sz="1800" dirty="0" smtClean="0"/>
              <a:t>sequía:, </a:t>
            </a:r>
            <a:r>
              <a:rPr lang="es-AR" sz="1800" dirty="0"/>
              <a:t>capaces de amplificar o de controlar riesgos, condiciones ambientales ocasionadas por sistemas productivos </a:t>
            </a:r>
            <a:r>
              <a:rPr lang="es-AR" sz="1800" dirty="0" smtClean="0"/>
              <a:t>extractivos, etc.</a:t>
            </a:r>
            <a:endParaRPr lang="es-AR" sz="18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marL="139700" indent="0">
              <a:buNone/>
            </a:pPr>
            <a:r>
              <a:rPr lang="es-AR" sz="1800" dirty="0"/>
              <a:t> </a:t>
            </a:r>
            <a:r>
              <a:rPr lang="es-AR" sz="1800" dirty="0" smtClean="0"/>
              <a:t>i)relacionados con </a:t>
            </a:r>
            <a:r>
              <a:rPr lang="es-AR" sz="1800" b="1" dirty="0" smtClean="0"/>
              <a:t>condiciones estructurales</a:t>
            </a:r>
            <a:r>
              <a:rPr lang="es-AR" sz="1800" dirty="0" smtClean="0"/>
              <a:t> </a:t>
            </a:r>
            <a:r>
              <a:rPr lang="es-AR" sz="1800" b="1" dirty="0" smtClean="0"/>
              <a:t>preexistentes. </a:t>
            </a:r>
            <a:r>
              <a:rPr lang="es-AR" sz="1800" dirty="0" smtClean="0"/>
              <a:t>Ej. cambios profundos en los mercados de alimentos a nivel internacional, desequilibrios del sistema socioeconómico, desigualdades sociales </a:t>
            </a:r>
          </a:p>
          <a:p>
            <a:pPr marL="139700" indent="0">
              <a:buNone/>
            </a:pPr>
            <a:r>
              <a:rPr lang="es-AR" sz="1800" dirty="0" smtClean="0"/>
              <a:t> </a:t>
            </a:r>
          </a:p>
          <a:p>
            <a:pPr marL="139700" indent="0">
              <a:buNone/>
            </a:pPr>
            <a:r>
              <a:rPr lang="es-AR" sz="1800" dirty="0" smtClean="0"/>
              <a:t>2) relacionados con las </a:t>
            </a:r>
            <a:r>
              <a:rPr lang="es-AR" sz="1800" b="1" dirty="0" smtClean="0"/>
              <a:t>condiciones climáticas </a:t>
            </a:r>
            <a:r>
              <a:rPr lang="es-AR" sz="1800" dirty="0" smtClean="0"/>
              <a:t>propiamente dichas (ej. precipitaciones escasas, aumento de eventos extremos). </a:t>
            </a:r>
          </a:p>
          <a:p>
            <a:pPr marL="139700" indent="0">
              <a:buNone/>
            </a:pPr>
            <a:r>
              <a:rPr lang="es-AR" sz="1800" dirty="0" smtClean="0"/>
              <a:t>Ambas categorías de problemas, en principio relativamente independientes, interactúan en una escala amplia.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34225289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/>
              <a:t>Caracterización demográfica de los partidos según los Censos Nacionales </a:t>
            </a:r>
            <a:r>
              <a:rPr lang="es-AR" b="1" dirty="0" smtClean="0"/>
              <a:t>2001-2010</a:t>
            </a:r>
            <a:br>
              <a:rPr lang="es-AR" b="1" dirty="0" smtClean="0"/>
            </a:br>
            <a:r>
              <a:rPr lang="es-AR" dirty="0">
                <a:solidFill>
                  <a:srgbClr val="FF0000"/>
                </a:solidFill>
              </a:rPr>
              <a:t>“Tercera Comunicación Nacional </a:t>
            </a:r>
            <a:r>
              <a:rPr lang="es-AR" dirty="0" smtClean="0">
                <a:solidFill>
                  <a:srgbClr val="FF0000"/>
                </a:solidFill>
              </a:rPr>
              <a:t>sobre </a:t>
            </a:r>
            <a:r>
              <a:rPr lang="es-AR" dirty="0">
                <a:solidFill>
                  <a:srgbClr val="FF0000"/>
                </a:solidFill>
              </a:rPr>
              <a:t>Cambio Climático</a:t>
            </a:r>
            <a:r>
              <a:rPr lang="es-AR" dirty="0" smtClean="0">
                <a:solidFill>
                  <a:srgbClr val="FF0000"/>
                </a:solidFill>
              </a:rPr>
              <a:t>” </a:t>
            </a:r>
            <a:br>
              <a:rPr lang="es-AR" dirty="0" smtClean="0">
                <a:solidFill>
                  <a:srgbClr val="FF0000"/>
                </a:solidFill>
              </a:rPr>
            </a:br>
            <a:r>
              <a:rPr lang="es-AR" dirty="0" smtClean="0">
                <a:solidFill>
                  <a:srgbClr val="FF0000"/>
                </a:solidFill>
              </a:rPr>
              <a:t>Claudia </a:t>
            </a:r>
            <a:r>
              <a:rPr lang="es-AR" dirty="0" err="1" smtClean="0">
                <a:solidFill>
                  <a:srgbClr val="FF0000"/>
                </a:solidFill>
              </a:rPr>
              <a:t>Natenzon</a:t>
            </a:r>
            <a:r>
              <a:rPr lang="es-AR" dirty="0" smtClean="0">
                <a:solidFill>
                  <a:srgbClr val="FF0000"/>
                </a:solidFill>
              </a:rPr>
              <a:t> (2015)</a:t>
            </a:r>
            <a:br>
              <a:rPr lang="es-AR" dirty="0" smtClean="0">
                <a:solidFill>
                  <a:srgbClr val="FF0000"/>
                </a:solidFill>
              </a:rPr>
            </a:br>
            <a:r>
              <a:rPr lang="es-AR" sz="3200" dirty="0"/>
              <a:t>F</a:t>
            </a:r>
            <a:r>
              <a:rPr lang="es-AR" sz="3200" dirty="0" smtClean="0"/>
              <a:t>ormula </a:t>
            </a:r>
            <a:r>
              <a:rPr lang="es-AR" sz="3200" dirty="0"/>
              <a:t>un índice de vulnerabilidad social ante desastres (IVSD) a partir de información censal disponible en el país</a:t>
            </a:r>
          </a:p>
        </p:txBody>
      </p:sp>
    </p:spTree>
    <p:extLst>
      <p:ext uri="{BB962C8B-B14F-4D97-AF65-F5344CB8AC3E}">
        <p14:creationId xmlns:p14="http://schemas.microsoft.com/office/powerpoint/2010/main" val="689044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878835327"/>
              </p:ext>
            </p:extLst>
          </p:nvPr>
        </p:nvGraphicFramePr>
        <p:xfrm>
          <a:off x="1524000" y="719667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9612298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307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81" y="1"/>
            <a:ext cx="9146381" cy="6859588"/>
          </a:xfrm>
        </p:spPr>
      </p:pic>
    </p:spTree>
    <p:extLst>
      <p:ext uri="{BB962C8B-B14F-4D97-AF65-F5344CB8AC3E}">
        <p14:creationId xmlns:p14="http://schemas.microsoft.com/office/powerpoint/2010/main" val="288523028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iledesarrollosustentable.cl/wp-content/uploads/2016/06/17-Objetivos-de-Desarrollo-Sostenible-0616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5"/>
            <a:ext cx="7694104" cy="4321523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1714480" y="5286388"/>
            <a:ext cx="5486400" cy="804862"/>
          </a:xfrm>
        </p:spPr>
        <p:txBody>
          <a:bodyPr>
            <a:normAutofit lnSpcReduction="10000"/>
          </a:bodyPr>
          <a:lstStyle/>
          <a:p>
            <a:r>
              <a:rPr lang="es-AR" sz="2400" b="1" dirty="0" smtClean="0"/>
              <a:t>Agenda 2030 y 17 Objetivos Desarrollo Sostenible suscriptos por Argentina</a:t>
            </a:r>
            <a:endParaRPr lang="en-US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56" t="52084" r="22070" b="26041"/>
          <a:stretch>
            <a:fillRect/>
          </a:stretch>
        </p:blipFill>
        <p:spPr bwMode="auto">
          <a:xfrm>
            <a:off x="2092698" y="4929678"/>
            <a:ext cx="52149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0" y="7183"/>
            <a:ext cx="9144000" cy="868322"/>
          </a:xfrm>
          <a:effectLst/>
        </p:spPr>
        <p:txBody>
          <a:bodyPr>
            <a:noAutofit/>
          </a:bodyPr>
          <a:lstStyle/>
          <a:p>
            <a:r>
              <a:rPr lang="en-US" sz="235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Relaciones</a:t>
            </a:r>
            <a:r>
              <a:rPr lang="en-US" sz="23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entre los </a:t>
            </a:r>
            <a:r>
              <a:rPr lang="en-US" sz="235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elementos</a:t>
            </a:r>
            <a:r>
              <a:rPr lang="en-US" sz="23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clave de un </a:t>
            </a:r>
            <a:r>
              <a:rPr lang="en-US" sz="235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sistema</a:t>
            </a:r>
            <a:r>
              <a:rPr lang="en-US" sz="23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en-US" sz="235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pronóstico</a:t>
            </a:r>
            <a:r>
              <a:rPr lang="en-US" sz="23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35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</a:t>
            </a:r>
            <a:r>
              <a:rPr lang="en-US" sz="23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35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impacto</a:t>
            </a:r>
            <a:endParaRPr lang="es-AR" sz="23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550247"/>
            <a:ext cx="9144032" cy="323165"/>
          </a:xfrm>
          <a:prstGeom prst="rect">
            <a:avLst/>
          </a:prstGeom>
          <a:solidFill>
            <a:schemeClr val="bg2">
              <a:alpha val="23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Source</a:t>
            </a:r>
            <a:r>
              <a:rPr lang="en-US" sz="1500" i="1" dirty="0" smtClean="0">
                <a:latin typeface="Arial" pitchFamily="34" charset="0"/>
                <a:cs typeface="Arial" pitchFamily="34" charset="0"/>
              </a:rPr>
              <a:t>: WMO (2015). Guidelines on Multi-hazard Impact-based Forecast and Warning Services. </a:t>
            </a:r>
            <a:endParaRPr lang="es-AR" sz="15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7 Grupo"/>
          <p:cNvGrpSpPr/>
          <p:nvPr/>
        </p:nvGrpSpPr>
        <p:grpSpPr>
          <a:xfrm>
            <a:off x="642910" y="928670"/>
            <a:ext cx="7929618" cy="3919297"/>
            <a:chOff x="642910" y="868106"/>
            <a:chExt cx="7715304" cy="363246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719" t="9375" r="13281" b="37561"/>
            <a:stretch>
              <a:fillRect/>
            </a:stretch>
          </p:blipFill>
          <p:spPr bwMode="auto">
            <a:xfrm>
              <a:off x="642910" y="868106"/>
              <a:ext cx="7715304" cy="2709344"/>
            </a:xfrm>
            <a:prstGeom prst="round2Same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719" t="68855" r="13281" b="11458"/>
            <a:stretch>
              <a:fillRect/>
            </a:stretch>
          </p:blipFill>
          <p:spPr bwMode="auto">
            <a:xfrm>
              <a:off x="642910" y="3500438"/>
              <a:ext cx="7715304" cy="1000132"/>
            </a:xfrm>
            <a:prstGeom prst="round2Same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662776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Colaboraciones presentes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  <a:endParaRPr lang="es-AR" dirty="0"/>
          </a:p>
          <a:p>
            <a:pPr lvl="0"/>
            <a:r>
              <a:rPr lang="en-US" dirty="0">
                <a:solidFill>
                  <a:srgbClr val="FF0000"/>
                </a:solidFill>
              </a:rPr>
              <a:t>2017 7-11 </a:t>
            </a:r>
            <a:r>
              <a:rPr lang="en-US" dirty="0" err="1" smtClean="0"/>
              <a:t>Agosto</a:t>
            </a:r>
            <a:r>
              <a:rPr lang="en-US" dirty="0" smtClean="0"/>
              <a:t> </a:t>
            </a:r>
            <a:r>
              <a:rPr lang="en-US" dirty="0"/>
              <a:t>Workshop </a:t>
            </a:r>
            <a:r>
              <a:rPr lang="en-US" dirty="0" err="1" smtClean="0"/>
              <a:t>hacia</a:t>
            </a:r>
            <a:r>
              <a:rPr lang="en-US" dirty="0" smtClean="0"/>
              <a:t> el </a:t>
            </a:r>
            <a:r>
              <a:rPr lang="en-US" dirty="0" err="1" smtClean="0"/>
              <a:t>diseño</a:t>
            </a:r>
            <a:r>
              <a:rPr lang="en-US" dirty="0" smtClean="0"/>
              <a:t> de un </a:t>
            </a:r>
            <a:r>
              <a:rPr lang="es-AR" dirty="0" smtClean="0"/>
              <a:t>Sistema </a:t>
            </a:r>
            <a:r>
              <a:rPr lang="es-AR" dirty="0"/>
              <a:t>de Información sobre Sequías para </a:t>
            </a:r>
            <a:r>
              <a:rPr lang="es-AR" dirty="0" smtClean="0"/>
              <a:t>Sudamérica </a:t>
            </a:r>
            <a:r>
              <a:rPr lang="es-AR" dirty="0"/>
              <a:t>proporcionar a los actores afectados información y herramientas para (i) monitorear y predecir el inicio, la evolución y la recuperación de la sequía, (ii) evaluar sus diversos impactos específicos de la región y el sector, y (iii) ayudar a prepararse, responder y mitigar </a:t>
            </a:r>
            <a:r>
              <a:rPr lang="es-AR" dirty="0" smtClean="0"/>
              <a:t>los </a:t>
            </a:r>
            <a:r>
              <a:rPr lang="es-AR" dirty="0"/>
              <a:t>riesgos de este fenómeno. </a:t>
            </a:r>
            <a:endParaRPr lang="es-AR" dirty="0" smtClean="0"/>
          </a:p>
          <a:p>
            <a:pPr marL="0" lvl="0" indent="0">
              <a:buNone/>
            </a:pPr>
            <a:r>
              <a:rPr lang="es-AR" dirty="0"/>
              <a:t>	</a:t>
            </a:r>
            <a:r>
              <a:rPr lang="es-AR" sz="2600" dirty="0" smtClean="0"/>
              <a:t>Buenos </a:t>
            </a:r>
            <a:r>
              <a:rPr lang="es-AR" sz="2600" dirty="0"/>
              <a:t>Aires, Argentina. Organizadores NOAA (EEUU) y WMO (ONU), más de 80 </a:t>
            </a:r>
            <a:r>
              <a:rPr lang="es-AR" sz="2600" dirty="0" smtClean="0"/>
              <a:t>	participantes </a:t>
            </a:r>
            <a:r>
              <a:rPr lang="es-AR" sz="2600" dirty="0"/>
              <a:t>representativos de los SMHN de América del Sur y México, </a:t>
            </a:r>
            <a:r>
              <a:rPr lang="es-AR" sz="2600" dirty="0" smtClean="0"/>
              <a:t>	organizaciones </a:t>
            </a:r>
            <a:r>
              <a:rPr lang="es-AR" sz="2600" dirty="0"/>
              <a:t>multilaterales e internacionales y actores sectoriales</a:t>
            </a:r>
            <a:r>
              <a:rPr lang="es-AR" sz="2600" dirty="0" smtClean="0"/>
              <a:t>.</a:t>
            </a:r>
          </a:p>
          <a:p>
            <a:pPr marL="0" lvl="0" indent="0">
              <a:buNone/>
            </a:pPr>
            <a:endParaRPr lang="en-US" sz="2600" dirty="0" smtClean="0"/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2019-2021 </a:t>
            </a:r>
            <a:r>
              <a:rPr lang="es-AR" dirty="0">
                <a:solidFill>
                  <a:srgbClr val="FF0000"/>
                </a:solidFill>
              </a:rPr>
              <a:t>SISSA</a:t>
            </a:r>
            <a:r>
              <a:rPr lang="es-AR" dirty="0"/>
              <a:t> (Sistema de Información sobre Sequías para </a:t>
            </a:r>
            <a:r>
              <a:rPr lang="es-AR" dirty="0" err="1"/>
              <a:t>SudAmérica</a:t>
            </a:r>
            <a:r>
              <a:rPr lang="es-AR" dirty="0"/>
              <a:t>) </a:t>
            </a:r>
            <a:r>
              <a:rPr lang="es-AR" dirty="0" smtClean="0">
                <a:solidFill>
                  <a:srgbClr val="FF0000"/>
                </a:solidFill>
              </a:rPr>
              <a:t>SADIS </a:t>
            </a:r>
            <a:r>
              <a:rPr lang="es-AR" dirty="0"/>
              <a:t>(South American </a:t>
            </a:r>
            <a:r>
              <a:rPr lang="es-AR" dirty="0" err="1"/>
              <a:t>Drought</a:t>
            </a:r>
            <a:r>
              <a:rPr lang="es-AR" dirty="0"/>
              <a:t> </a:t>
            </a:r>
            <a:r>
              <a:rPr lang="es-AR" dirty="0" err="1"/>
              <a:t>Information</a:t>
            </a:r>
            <a:r>
              <a:rPr lang="es-AR" dirty="0"/>
              <a:t> </a:t>
            </a:r>
            <a:r>
              <a:rPr lang="es-AR" dirty="0" err="1"/>
              <a:t>System</a:t>
            </a:r>
            <a:r>
              <a:rPr lang="es-AR" dirty="0" smtClean="0"/>
              <a:t>) </a:t>
            </a:r>
            <a:r>
              <a:rPr lang="en-US" dirty="0" err="1" smtClean="0"/>
              <a:t>Financiado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BID </a:t>
            </a:r>
            <a:r>
              <a:rPr lang="en-US" dirty="0"/>
              <a:t>Inter-American Development Bank (</a:t>
            </a:r>
            <a:r>
              <a:rPr lang="en-US" dirty="0" smtClean="0"/>
              <a:t>IADB) y EUROCLIMA.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04780175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r>
              <a:rPr lang="en-US" dirty="0" smtClean="0"/>
              <a:t> del SISSA </a:t>
            </a:r>
            <a:r>
              <a:rPr lang="en-US" dirty="0"/>
              <a:t/>
            </a:r>
            <a:br>
              <a:rPr lang="en-US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buAutoNum type="romanLcParenBoth"/>
            </a:pPr>
            <a:r>
              <a:rPr lang="es-AR" sz="2000" dirty="0"/>
              <a:t>observación y monitoreo de sequías a través de datos in situ, satelitales y </a:t>
            </a:r>
            <a:r>
              <a:rPr lang="es-AR" sz="2000" dirty="0" smtClean="0"/>
              <a:t>modelos,</a:t>
            </a:r>
            <a:endParaRPr lang="es-AR" sz="2000" dirty="0"/>
          </a:p>
          <a:p>
            <a:pPr marL="571500" indent="-571500">
              <a:buAutoNum type="romanLcParenBoth"/>
            </a:pPr>
            <a:r>
              <a:rPr lang="es-AR" sz="2000" dirty="0"/>
              <a:t>predicciones, proyecciones y pronósticos de sequía,</a:t>
            </a:r>
          </a:p>
          <a:p>
            <a:pPr marL="571500" indent="-571500">
              <a:buAutoNum type="romanLcParenBoth"/>
            </a:pPr>
            <a:r>
              <a:rPr lang="es-AR" sz="2000" dirty="0" smtClean="0"/>
              <a:t>investigación </a:t>
            </a:r>
            <a:r>
              <a:rPr lang="es-AR" sz="2000" dirty="0"/>
              <a:t>interdisciplinaria sobre los vínculos entre las características de la sequía y sus probables impactos en diferentes sectores y regiones,</a:t>
            </a:r>
          </a:p>
          <a:p>
            <a:pPr marL="571500" indent="-571500">
              <a:buAutoNum type="romanLcParenBoth"/>
            </a:pPr>
            <a:r>
              <a:rPr lang="es-AR" sz="2000" dirty="0" smtClean="0"/>
              <a:t>compilación</a:t>
            </a:r>
            <a:r>
              <a:rPr lang="es-AR" sz="2000" dirty="0"/>
              <a:t>, producción y síntesis de información para apoyar la planificación, preparación, mitigación y respuesta a la sequía,</a:t>
            </a:r>
          </a:p>
          <a:p>
            <a:pPr marL="571500" indent="-571500">
              <a:buAutoNum type="romanLcParenBoth"/>
            </a:pPr>
            <a:r>
              <a:rPr lang="es-AR" sz="2000" dirty="0" smtClean="0"/>
              <a:t>comunicación </a:t>
            </a:r>
            <a:r>
              <a:rPr lang="es-AR" sz="2000" dirty="0"/>
              <a:t>para mejorar la conciencia y el conocimiento sobre la sequía, y</a:t>
            </a:r>
          </a:p>
          <a:p>
            <a:pPr marL="571500" indent="-571500">
              <a:buAutoNum type="romanLcParenBoth"/>
            </a:pPr>
            <a:r>
              <a:rPr lang="es-AR" sz="2000" dirty="0" smtClean="0"/>
              <a:t>implementación </a:t>
            </a:r>
            <a:r>
              <a:rPr lang="es-AR" sz="2000" dirty="0"/>
              <a:t>de un portal o </a:t>
            </a:r>
            <a:r>
              <a:rPr lang="es-AR" sz="2000" dirty="0" smtClean="0"/>
              <a:t>repositorio de información útil sobre </a:t>
            </a:r>
            <a:r>
              <a:rPr lang="es-AR" sz="2000" dirty="0"/>
              <a:t>sequía </a:t>
            </a:r>
            <a:r>
              <a:rPr lang="es-AR" sz="2000" dirty="0" smtClean="0"/>
              <a:t>a disposición  de las </a:t>
            </a:r>
            <a:r>
              <a:rPr lang="en-US" sz="2000" dirty="0" err="1" smtClean="0"/>
              <a:t>instituciones</a:t>
            </a:r>
            <a:r>
              <a:rPr lang="en-US" sz="2000" dirty="0" smtClean="0"/>
              <a:t> e </a:t>
            </a:r>
            <a:r>
              <a:rPr lang="en-US" sz="2000" dirty="0" err="1" smtClean="0"/>
              <a:t>individuos</a:t>
            </a:r>
            <a:r>
              <a:rPr lang="en-US" sz="2000" dirty="0" smtClean="0"/>
              <a:t> de la </a:t>
            </a:r>
            <a:r>
              <a:rPr lang="en-US" sz="2000" dirty="0" err="1" smtClean="0"/>
              <a:t>región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68175913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143000" y="1758951"/>
            <a:ext cx="5314950" cy="1751013"/>
          </a:xfrm>
        </p:spPr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205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885" y="1"/>
            <a:ext cx="1840706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91" y="6351"/>
            <a:ext cx="181570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94" y="1"/>
            <a:ext cx="1840706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374776"/>
            <a:ext cx="1850231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347" y="1374776"/>
            <a:ext cx="18049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6" y="1398588"/>
            <a:ext cx="1850231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17" y="1384301"/>
            <a:ext cx="1850231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757488"/>
            <a:ext cx="1916906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95764"/>
            <a:ext cx="1889522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35" y="-11113"/>
            <a:ext cx="1856184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22" y="2757488"/>
            <a:ext cx="190857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844279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79" y="1381125"/>
            <a:ext cx="185737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" r="3677" b="6985"/>
          <a:stretch>
            <a:fillRect/>
          </a:stretch>
        </p:blipFill>
        <p:spPr bwMode="auto">
          <a:xfrm>
            <a:off x="3693319" y="2771775"/>
            <a:ext cx="179308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2"/>
          <a:stretch>
            <a:fillRect/>
          </a:stretch>
        </p:blipFill>
        <p:spPr bwMode="auto">
          <a:xfrm>
            <a:off x="6477000" y="4222750"/>
            <a:ext cx="269438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/>
          <a:stretch>
            <a:fillRect/>
          </a:stretch>
        </p:blipFill>
        <p:spPr bwMode="auto">
          <a:xfrm>
            <a:off x="7336632" y="2787651"/>
            <a:ext cx="1821656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42" y="2771775"/>
            <a:ext cx="1897856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5573713"/>
            <a:ext cx="144303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6" y="4195764"/>
            <a:ext cx="185142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29" y="4175125"/>
            <a:ext cx="157757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4149725"/>
            <a:ext cx="171807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4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56" y="5573714"/>
            <a:ext cx="13811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4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54" y="5583238"/>
            <a:ext cx="1428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4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89588"/>
            <a:ext cx="1439466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4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5589589"/>
            <a:ext cx="1369219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34467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9" y="1"/>
            <a:ext cx="7128792" cy="1196752"/>
          </a:xfrm>
        </p:spPr>
        <p:txBody>
          <a:bodyPr>
            <a:normAutofit fontScale="90000"/>
          </a:bodyPr>
          <a:lstStyle/>
          <a:p>
            <a:r>
              <a:rPr lang="es-AR" sz="4000" dirty="0" smtClean="0">
                <a:solidFill>
                  <a:schemeClr val="tx1"/>
                </a:solidFill>
              </a:rPr>
              <a:t>El giro colaborativo en las ciencias del clima</a:t>
            </a:r>
            <a:endParaRPr lang="es-AR" sz="40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256584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s-AR" sz="2400" dirty="0"/>
              <a:t>El contexto social plantea </a:t>
            </a:r>
            <a:r>
              <a:rPr lang="es-AR" sz="2400" dirty="0">
                <a:solidFill>
                  <a:srgbClr val="FF0000"/>
                </a:solidFill>
              </a:rPr>
              <a:t>desafíos científicos </a:t>
            </a:r>
            <a:r>
              <a:rPr lang="es-AR" sz="2400" dirty="0"/>
              <a:t>y </a:t>
            </a:r>
            <a:r>
              <a:rPr lang="es-AR" sz="2400" dirty="0">
                <a:solidFill>
                  <a:srgbClr val="FF0000"/>
                </a:solidFill>
              </a:rPr>
              <a:t>democráticos</a:t>
            </a:r>
            <a:r>
              <a:rPr lang="es-AR" sz="2400" dirty="0"/>
              <a:t> apremiantes en torno al objetivo estratégico de proporcionar servicios climáticos y pronósticos basados en el impacto</a:t>
            </a:r>
            <a:r>
              <a:rPr lang="es-AR" sz="2400" dirty="0" smtClean="0"/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s-AR" sz="2400" dirty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s-AR" sz="2400" dirty="0"/>
              <a:t>La garantía de la </a:t>
            </a:r>
            <a:r>
              <a:rPr lang="es-AR" sz="2400" dirty="0">
                <a:solidFill>
                  <a:srgbClr val="FF0000"/>
                </a:solidFill>
              </a:rPr>
              <a:t>calidad del conocimiento </a:t>
            </a:r>
            <a:r>
              <a:rPr lang="es-AR" sz="2400" dirty="0"/>
              <a:t>y la </a:t>
            </a:r>
            <a:r>
              <a:rPr lang="es-AR" sz="2400" dirty="0">
                <a:solidFill>
                  <a:srgbClr val="FF0000"/>
                </a:solidFill>
              </a:rPr>
              <a:t>legitimidad de los procedimientos </a:t>
            </a:r>
            <a:r>
              <a:rPr lang="es-AR" sz="2400" dirty="0">
                <a:solidFill>
                  <a:schemeClr val="tx1"/>
                </a:solidFill>
              </a:rPr>
              <a:t>de toma de decisiones</a:t>
            </a:r>
            <a:r>
              <a:rPr lang="es-AR" sz="2400" dirty="0"/>
              <a:t> se vuelve crucial</a:t>
            </a:r>
            <a:r>
              <a:rPr lang="es-AR" sz="2400" dirty="0" smtClean="0"/>
              <a:t>.</a:t>
            </a:r>
          </a:p>
          <a:p>
            <a:pPr algn="just"/>
            <a:r>
              <a:rPr lang="es-AR" sz="2400" dirty="0" smtClean="0"/>
              <a:t>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s-AR" sz="2400" dirty="0" smtClean="0"/>
              <a:t>La </a:t>
            </a:r>
            <a:r>
              <a:rPr lang="es-AR" sz="2400" dirty="0"/>
              <a:t>academia, las organizaciones gubernamentales y los agentes sociales interactúan para </a:t>
            </a:r>
            <a:r>
              <a:rPr lang="es-AR" sz="2400" dirty="0">
                <a:solidFill>
                  <a:srgbClr val="FF0000"/>
                </a:solidFill>
              </a:rPr>
              <a:t>coproducir conocimiento </a:t>
            </a:r>
            <a:r>
              <a:rPr lang="es-AR" sz="2400" dirty="0"/>
              <a:t>relevante y sólido capaz de apoyar la acción colectiva</a:t>
            </a:r>
            <a:r>
              <a:rPr lang="es-A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00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410751">
              <a:spcBef>
                <a:spcPts val="0"/>
              </a:spcBef>
            </a:pPr>
            <a:r>
              <a:rPr lang="en-US" sz="3600" dirty="0" err="1">
                <a:latin typeface="+mn-lt"/>
                <a:ea typeface="+mn-ea"/>
                <a:cs typeface="+mn-cs"/>
                <a:sym typeface="Helvetica Neue Medium"/>
              </a:rPr>
              <a:t>Necesidad</a:t>
            </a:r>
            <a:r>
              <a:rPr lang="en-US" sz="3600" dirty="0">
                <a:latin typeface="+mn-lt"/>
                <a:ea typeface="+mn-ea"/>
                <a:cs typeface="+mn-cs"/>
                <a:sym typeface="Helvetica Neue Medium"/>
              </a:rPr>
              <a:t> de </a:t>
            </a:r>
            <a:r>
              <a:rPr lang="en-US" sz="3600" dirty="0" err="1">
                <a:latin typeface="+mn-lt"/>
                <a:ea typeface="+mn-ea"/>
                <a:cs typeface="+mn-cs"/>
                <a:sym typeface="Helvetica Neue Medium"/>
              </a:rPr>
              <a:t>cambio</a:t>
            </a:r>
            <a:r>
              <a:rPr lang="en-US" sz="3600" dirty="0">
                <a:latin typeface="+mn-lt"/>
                <a:ea typeface="+mn-ea"/>
                <a:cs typeface="+mn-cs"/>
                <a:sym typeface="Helvetica Neue Medium"/>
              </a:rPr>
              <a:t> en </a:t>
            </a:r>
            <a:r>
              <a:rPr lang="en-US" sz="3600" dirty="0" err="1">
                <a:latin typeface="+mn-lt"/>
                <a:ea typeface="+mn-ea"/>
                <a:cs typeface="+mn-cs"/>
                <a:sym typeface="Helvetica Neue Medium"/>
              </a:rPr>
              <a:t>las</a:t>
            </a:r>
            <a:r>
              <a:rPr lang="en-US" sz="3600" dirty="0">
                <a:latin typeface="+mn-lt"/>
                <a:ea typeface="+mn-ea"/>
                <a:cs typeface="+mn-cs"/>
                <a:sym typeface="Helvetica Neue Medium"/>
              </a:rPr>
              <a:t> </a:t>
            </a:r>
            <a:r>
              <a:rPr lang="en-US" sz="3600" dirty="0" err="1">
                <a:latin typeface="+mn-lt"/>
                <a:ea typeface="+mn-ea"/>
                <a:cs typeface="+mn-cs"/>
                <a:sym typeface="Helvetica Neue Medium"/>
              </a:rPr>
              <a:t>instituciones</a:t>
            </a:r>
            <a:r>
              <a:rPr lang="en-US" sz="3600" dirty="0">
                <a:latin typeface="+mn-lt"/>
                <a:ea typeface="+mn-ea"/>
                <a:cs typeface="+mn-cs"/>
                <a:sym typeface="Helvetica Neue Medium"/>
              </a:rPr>
              <a:t> </a:t>
            </a:r>
            <a:r>
              <a:rPr lang="en-US" sz="3600" dirty="0" err="1">
                <a:latin typeface="+mn-lt"/>
                <a:ea typeface="+mn-ea"/>
                <a:cs typeface="+mn-cs"/>
                <a:sym typeface="Helvetica Neue Medium"/>
              </a:rPr>
              <a:t>científicas</a:t>
            </a:r>
            <a:r>
              <a:rPr lang="en-US" sz="3600" dirty="0">
                <a:latin typeface="+mn-lt"/>
                <a:ea typeface="+mn-ea"/>
                <a:cs typeface="+mn-cs"/>
                <a:sym typeface="Helvetica Neue Medium"/>
              </a:rPr>
              <a:t> y </a:t>
            </a:r>
            <a:r>
              <a:rPr lang="en-US" sz="3600" dirty="0" err="1">
                <a:latin typeface="+mn-lt"/>
                <a:ea typeface="+mn-ea"/>
                <a:cs typeface="+mn-cs"/>
                <a:sym typeface="Helvetica Neue Medium"/>
              </a:rPr>
              <a:t>operacionales</a:t>
            </a:r>
            <a:endParaRPr lang="es-ES" sz="3600" dirty="0"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Desajuste</a:t>
            </a:r>
            <a:r>
              <a:rPr lang="en-US" dirty="0" smtClean="0"/>
              <a:t> entre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s-ES" dirty="0" smtClean="0"/>
              <a:t>capacidades de las ciencias del clima y las expectativas, necesidades y creencias de los tomadores de decisiones.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Desconocimiento de los </a:t>
            </a:r>
            <a:r>
              <a:rPr lang="es-ES" dirty="0" smtClean="0">
                <a:solidFill>
                  <a:srgbClr val="FF0000"/>
                </a:solidFill>
              </a:rPr>
              <a:t>usuarios</a:t>
            </a:r>
            <a:r>
              <a:rPr lang="es-ES" dirty="0" smtClean="0"/>
              <a:t> y de su comprensión y uso de los productos climáticos. 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Aparición de </a:t>
            </a:r>
            <a:r>
              <a:rPr lang="es-ES" dirty="0" smtClean="0">
                <a:solidFill>
                  <a:srgbClr val="FF0000"/>
                </a:solidFill>
              </a:rPr>
              <a:t>nuevos obstáculos cognitivos y pragmáticos </a:t>
            </a:r>
            <a:r>
              <a:rPr lang="es-ES" dirty="0" smtClean="0"/>
              <a:t>que requieren paciencia, humildad, redundancia y empatía.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_tradn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_tradnl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_tradnl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_tradn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_tradn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_tradnl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_tradnl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_tradn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Desafíos de la producción de conocimiento ante problemas </a:t>
            </a:r>
            <a:r>
              <a:rPr lang="es-ES_tradn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complejos</a:t>
            </a:r>
            <a:r>
              <a:rPr lang="es-ES_tradn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 </a:t>
            </a:r>
            <a:r>
              <a:rPr lang="es-ES_tradn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socialmente relevantes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7050" cy="4492625"/>
          </a:xfrm>
        </p:spPr>
        <p:txBody>
          <a:bodyPr>
            <a:normAutofit/>
          </a:bodyPr>
          <a:lstStyle/>
          <a:p>
            <a:pPr marL="609600" indent="-609600">
              <a:buClr>
                <a:schemeClr val="folHlink"/>
              </a:buClr>
              <a:buNone/>
            </a:pPr>
            <a:r>
              <a:rPr lang="es-ES" dirty="0" smtClean="0"/>
              <a:t>Interacción interdisciplinaria</a:t>
            </a:r>
          </a:p>
          <a:p>
            <a:pPr marL="609600" indent="-609600">
              <a:buClr>
                <a:schemeClr val="folHlink"/>
              </a:buClr>
              <a:buNone/>
            </a:pPr>
            <a:r>
              <a:rPr lang="es-ES" sz="1800" i="1" dirty="0" smtClean="0">
                <a:solidFill>
                  <a:srgbClr val="FF0000"/>
                </a:solidFill>
              </a:rPr>
              <a:t>            </a:t>
            </a:r>
            <a:r>
              <a:rPr lang="es-ES" sz="1900" i="1" dirty="0">
                <a:solidFill>
                  <a:srgbClr val="FF0000"/>
                </a:solidFill>
              </a:rPr>
              <a:t>El haz de objetivos no puede ser abarcado desde una sola disciplina científica.</a:t>
            </a:r>
          </a:p>
          <a:p>
            <a:pPr marL="609600" indent="-609600">
              <a:buClr>
                <a:schemeClr val="folHlink"/>
              </a:buClr>
              <a:buNone/>
            </a:pPr>
            <a:r>
              <a:rPr lang="es-ES" dirty="0" smtClean="0"/>
              <a:t>Participación actores sociales extra-científicos (gubernamentales y no gubernamentales)</a:t>
            </a:r>
          </a:p>
          <a:p>
            <a:pPr marL="609600" indent="-609600" algn="just">
              <a:buClr>
                <a:schemeClr val="folHlink"/>
              </a:buClr>
              <a:buNone/>
            </a:pPr>
            <a:r>
              <a:rPr lang="es-ES_tradnl" sz="1900" i="1" dirty="0" smtClean="0">
                <a:solidFill>
                  <a:srgbClr val="FF0000"/>
                </a:solidFill>
              </a:rPr>
              <a:t>            E</a:t>
            </a:r>
            <a:r>
              <a:rPr lang="es-ES" sz="1900" i="1" dirty="0" smtClean="0">
                <a:solidFill>
                  <a:srgbClr val="FF0000"/>
                </a:solidFill>
              </a:rPr>
              <a:t>l haz de objetivos no puede ser abarcado solo desde la perspectiva de la ciencia y reduciendo los puntos de vista valorativos.</a:t>
            </a:r>
          </a:p>
          <a:p>
            <a:pPr marL="609600" indent="-609600">
              <a:buClr>
                <a:schemeClr val="folHlink"/>
              </a:buClr>
              <a:buNone/>
            </a:pPr>
            <a:r>
              <a:rPr lang="es-ES" dirty="0" smtClean="0"/>
              <a:t>Reflexividad</a:t>
            </a:r>
          </a:p>
          <a:p>
            <a:pPr>
              <a:buNone/>
            </a:pPr>
            <a:r>
              <a:rPr lang="es-AR" sz="1900" i="1" dirty="0" smtClean="0">
                <a:solidFill>
                  <a:srgbClr val="FF0000"/>
                </a:solidFill>
              </a:rPr>
              <a:t>       Tensiones por la presión del tiempo para mostrar resultados colaborativos relevantes. Para lograr interacción concreta  e integración efectiva.  Altos  costos de coordinación: doble carga  (cognitiva y de gestión)</a:t>
            </a:r>
            <a:endParaRPr lang="es-ES" sz="1900" i="1" dirty="0" smtClean="0">
              <a:solidFill>
                <a:srgbClr val="FF0000"/>
              </a:solidFill>
            </a:endParaRPr>
          </a:p>
          <a:p>
            <a:pPr marL="742950" indent="-742950">
              <a:buClr>
                <a:schemeClr val="folHlink"/>
              </a:buClr>
              <a:buAutoNum type="arabicPeriod" startAt="3"/>
            </a:pPr>
            <a:endParaRPr lang="en-U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980729"/>
            <a:ext cx="6919392" cy="936104"/>
          </a:xfrm>
        </p:spPr>
        <p:txBody>
          <a:bodyPr>
            <a:normAutofit fontScale="90000"/>
          </a:bodyPr>
          <a:lstStyle/>
          <a:p>
            <a:r>
              <a:rPr lang="es-AR" sz="3600" dirty="0"/>
              <a:t>N</a:t>
            </a:r>
            <a:r>
              <a:rPr lang="es-AR" sz="3600" dirty="0" smtClean="0"/>
              <a:t>uevas metas captan la atención de los científicos </a:t>
            </a:r>
            <a:endParaRPr lang="en-U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7646095" cy="4536504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s-ES" sz="2400" dirty="0" smtClean="0"/>
              <a:t>No solo de la producción sino de la </a:t>
            </a:r>
            <a:r>
              <a:rPr lang="es-ES" sz="2400" dirty="0" smtClean="0">
                <a:solidFill>
                  <a:srgbClr val="FF0000"/>
                </a:solidFill>
              </a:rPr>
              <a:t>interpretación,</a:t>
            </a:r>
            <a:r>
              <a:rPr lang="es-ES" sz="2400" dirty="0" smtClean="0"/>
              <a:t> evaluación y síntesis de información climática de diagnóstico y pronóstico en múltiples escalas temporales.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n-US" sz="2400" dirty="0" smtClean="0"/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es-AR" sz="2400" dirty="0" smtClean="0">
                <a:solidFill>
                  <a:srgbClr val="FF0000"/>
                </a:solidFill>
              </a:rPr>
              <a:t>“ajuste a medida”</a:t>
            </a:r>
            <a:r>
              <a:rPr lang="es-AR" sz="2400" dirty="0" smtClean="0"/>
              <a:t> de la comunicación y divulgación de dicha información.</a:t>
            </a:r>
          </a:p>
          <a:p>
            <a:pPr marL="342900" lvl="0" indent="-342900" algn="l">
              <a:buFont typeface="Wingdings" pitchFamily="2" charset="2"/>
              <a:buChar char="Ø"/>
            </a:pPr>
            <a:endParaRPr lang="en-US" sz="2400" dirty="0" smtClean="0"/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es-AR" sz="2400" dirty="0" smtClean="0">
                <a:solidFill>
                  <a:srgbClr val="FF0000"/>
                </a:solidFill>
              </a:rPr>
              <a:t>“traducción”</a:t>
            </a:r>
            <a:r>
              <a:rPr lang="es-AR" sz="2400" dirty="0" smtClean="0"/>
              <a:t> de la información climática en impactos y resultados posibles (incluyendo rangos de incertidumbre o credibilidad) de las acciones de adaptación viables.</a:t>
            </a:r>
          </a:p>
          <a:p>
            <a:pPr marL="342900" lvl="0" indent="-342900" algn="l">
              <a:buFont typeface="Wingdings" pitchFamily="2" charset="2"/>
              <a:buChar char="Ø"/>
            </a:pPr>
            <a:endParaRPr lang="en-US" sz="2400" dirty="0" smtClean="0"/>
          </a:p>
          <a:p>
            <a:pPr marL="342900" indent="-342900" algn="l">
              <a:buFont typeface="Wingdings" pitchFamily="2" charset="2"/>
              <a:buChar char="Ø"/>
            </a:pPr>
            <a:r>
              <a:rPr lang="es-AR" sz="2400" dirty="0" smtClean="0"/>
              <a:t>exploración de </a:t>
            </a:r>
            <a:r>
              <a:rPr lang="es-AR" sz="2400" dirty="0" smtClean="0">
                <a:solidFill>
                  <a:srgbClr val="FF0000"/>
                </a:solidFill>
              </a:rPr>
              <a:t>nuevas estructuras institucionales</a:t>
            </a:r>
            <a:r>
              <a:rPr lang="es-AR" sz="2400" dirty="0" smtClean="0"/>
              <a:t> necesarias </a:t>
            </a:r>
            <a:r>
              <a:rPr lang="es-ES" sz="2400" dirty="0" smtClean="0"/>
              <a:t> para sostener este nuevo tipo de </a:t>
            </a:r>
            <a:r>
              <a:rPr lang="es-ES" sz="2400" dirty="0" err="1" smtClean="0">
                <a:solidFill>
                  <a:srgbClr val="FF0000"/>
                </a:solidFill>
              </a:rPr>
              <a:t>co</a:t>
            </a:r>
            <a:r>
              <a:rPr lang="es-ES" sz="2400" dirty="0" smtClean="0">
                <a:solidFill>
                  <a:srgbClr val="FF0000"/>
                </a:solidFill>
              </a:rPr>
              <a:t>-producción</a:t>
            </a:r>
            <a:r>
              <a:rPr lang="es-ES" sz="2400" dirty="0"/>
              <a:t>, </a:t>
            </a:r>
            <a:r>
              <a:rPr lang="es-ES" sz="2400" dirty="0" err="1" smtClean="0"/>
              <a:t>co</a:t>
            </a:r>
            <a:r>
              <a:rPr lang="es-ES" sz="2400" dirty="0" smtClean="0"/>
              <a:t>-exploración de conocimiento </a:t>
            </a:r>
            <a:r>
              <a:rPr lang="es-ES" sz="2400" dirty="0"/>
              <a:t>usable, </a:t>
            </a:r>
            <a:r>
              <a:rPr lang="es-ES" sz="2400" dirty="0" err="1" smtClean="0"/>
              <a:t>actionable</a:t>
            </a:r>
            <a:r>
              <a:rPr lang="es-ES" sz="2400" dirty="0" smtClean="0"/>
              <a:t>.</a:t>
            </a:r>
            <a:endParaRPr lang="es-ES" sz="2400" dirty="0"/>
          </a:p>
          <a:p>
            <a:pPr marL="342900" indent="-342900" algn="l">
              <a:buFont typeface="Wingdings" pitchFamily="2" charset="2"/>
              <a:buChar char="Ø"/>
            </a:pPr>
            <a:r>
              <a:rPr lang="es-AR" sz="2400" dirty="0" smtClean="0"/>
              <a:t>.</a:t>
            </a:r>
            <a:endParaRPr lang="en-US" sz="2400" dirty="0" smtClean="0"/>
          </a:p>
          <a:p>
            <a:pPr algn="l">
              <a:buNone/>
            </a:pPr>
            <a:r>
              <a:rPr lang="es-ES" dirty="0" smtClean="0"/>
              <a:t> </a:t>
            </a:r>
            <a:endParaRPr lang="en-US" dirty="0" smtClean="0"/>
          </a:p>
          <a:p>
            <a:pPr algn="l">
              <a:buNone/>
            </a:pPr>
            <a:r>
              <a:rPr lang="es-ES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0559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6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6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7590</TotalTime>
  <Words>3346</Words>
  <Application>Microsoft Office PowerPoint</Application>
  <PresentationFormat>Presentación en pantalla (4:3)</PresentationFormat>
  <Paragraphs>359</Paragraphs>
  <Slides>53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53</vt:i4>
      </vt:variant>
    </vt:vector>
  </HeadingPairs>
  <TitlesOfParts>
    <vt:vector size="57" baseType="lpstr">
      <vt:lpstr>Tema de Office</vt:lpstr>
      <vt:lpstr>1_Tema de Office</vt:lpstr>
      <vt:lpstr>White</vt:lpstr>
      <vt:lpstr>1_White</vt:lpstr>
      <vt:lpstr>Presentación de PowerPoint</vt:lpstr>
      <vt:lpstr>Presentación de PowerPoint</vt:lpstr>
      <vt:lpstr>Presentación de PowerPoint</vt:lpstr>
      <vt:lpstr>Ante un contexto internacional caracterizado por </vt:lpstr>
      <vt:lpstr> </vt:lpstr>
      <vt:lpstr>El giro colaborativo en las ciencias del clima</vt:lpstr>
      <vt:lpstr>Necesidad de cambio en las instituciones científicas y operacionales</vt:lpstr>
      <vt:lpstr>    Desafíos de la producción de conocimiento ante problemas complejos y socialmente relevantes</vt:lpstr>
      <vt:lpstr>Nuevas metas captan la atención de los científicos </vt:lpstr>
      <vt:lpstr>Dos sentidos principales del concepto de co-producción</vt:lpstr>
      <vt:lpstr>¿Qué hay en un nombre?</vt:lpstr>
      <vt:lpstr>Presentación de PowerPoint</vt:lpstr>
      <vt:lpstr>Cinco componentes del MMSC   OMM </vt:lpstr>
      <vt:lpstr>Nuevo paradigma: redes colaborativas de investigación collaborative research networks (CRN)</vt:lpstr>
      <vt:lpstr>Línea de tiempo sobre las interacciones de las ciencias naturales y sociales en el desarrollo de Programas de Investigación sobre el Cambio Global</vt:lpstr>
      <vt:lpstr>Presentación de PowerPoint</vt:lpstr>
      <vt:lpstr>Un largo camino que va </vt:lpstr>
      <vt:lpstr>Consecuencias adversas que podrían derivarse de malos diagnósticos y pronósticos</vt:lpstr>
      <vt:lpstr>Colaboración en acción: fuentes de esta presentación</vt:lpstr>
      <vt:lpstr>Presentaré dos experiencias</vt:lpstr>
      <vt:lpstr> </vt:lpstr>
      <vt:lpstr> </vt:lpstr>
      <vt:lpstr>Foco Regional</vt:lpstr>
      <vt:lpstr>Presentación de PowerPoint</vt:lpstr>
      <vt:lpstr>Antes de la creación del CRC-SAS</vt:lpstr>
      <vt:lpstr>Después de la creación del CRC-SAS</vt:lpstr>
      <vt:lpstr> Comunicación bajo condiciones de  incertidumbre  </vt:lpstr>
      <vt:lpstr> “Truth in the models “Verdadero en los modelos” vs “verdadero en los sistemas target” </vt:lpstr>
      <vt:lpstr>Redefinición de las acciones colaborativas</vt:lpstr>
      <vt:lpstr>Algunas lecciones</vt:lpstr>
      <vt:lpstr>Alguna lecciones optimistas: los integrantes de las redes</vt:lpstr>
      <vt:lpstr>Qué hicimos en la CRN</vt:lpstr>
      <vt:lpstr>Algunos logros</vt:lpstr>
      <vt:lpstr>Ejemplo: Número de estaciones y registros diarios incluidos en la base de datos del CRC-SAS</vt:lpstr>
      <vt:lpstr>Pronósticos climáticos trimestrales</vt:lpstr>
      <vt:lpstr>Tareas principales de los encuentros de consenso</vt:lpstr>
      <vt:lpstr>Ejes de la evaluación de los modelos</vt:lpstr>
      <vt:lpstr>Presentación de PowerPoint</vt:lpstr>
      <vt:lpstr>Presentación de PowerPoint</vt:lpstr>
      <vt:lpstr>Pronósticos basados en impactos: un proyecto piloto</vt:lpstr>
      <vt:lpstr>Desfasaje entre </vt:lpstr>
      <vt:lpstr>        Red de instituciones SIAT SOBA</vt:lpstr>
      <vt:lpstr>El  impacto de la sequía</vt:lpstr>
      <vt:lpstr>Presentación de PowerPoint</vt:lpstr>
      <vt:lpstr>El proceso cooperativo: Proyecto Argentina Fondo de Adaptación</vt:lpstr>
      <vt:lpstr>Dos categorías de problemas</vt:lpstr>
      <vt:lpstr>Caracterización demográfica de los partidos según los Censos Nacionales 2001-2010 “Tercera Comunicación Nacional sobre Cambio Climático”  Claudia Natenzon (2015) Formula un índice de vulnerabilidad social ante desastres (IVSD) a partir de información censal disponible en el país</vt:lpstr>
      <vt:lpstr>Presentación de PowerPoint</vt:lpstr>
      <vt:lpstr>Presentación de PowerPoint</vt:lpstr>
      <vt:lpstr>Relaciones entre los elementos clave de un sistema de pronóstico por impacto</vt:lpstr>
      <vt:lpstr>Colaboraciones presentes</vt:lpstr>
      <vt:lpstr>Principales funciones del SISSA  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TOSHIBA</cp:lastModifiedBy>
  <cp:revision>814</cp:revision>
  <dcterms:created xsi:type="dcterms:W3CDTF">2010-05-23T14:28:12Z</dcterms:created>
  <dcterms:modified xsi:type="dcterms:W3CDTF">2019-10-10T19:28:09Z</dcterms:modified>
</cp:coreProperties>
</file>