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300" r:id="rId6"/>
    <p:sldId id="378" r:id="rId7"/>
    <p:sldId id="276" r:id="rId8"/>
    <p:sldId id="372" r:id="rId9"/>
    <p:sldId id="374" r:id="rId10"/>
    <p:sldId id="377" r:id="rId11"/>
    <p:sldId id="37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7AE59C-E472-3647-1D5C-18DEA939F1E7}" name="Pratt,Lindsay (il, lui | he, him) (ECCC)" initials="P(l|hh(" userId="S::Lindsay.Pratt@ec.gc.ca::beb2947a-5186-4535-b8dd-14b6c15008d3" providerId="AD"/>
  <p188:author id="{FBD984D7-B254-7E6F-012B-AF97BE4A866D}" name="Smits,Emily (elle, la | she, her) (ECCC)" initials="S(l|sh(" userId="S::Emily.Smits@ec.gc.ca::b6e00d63-c52c-4c52-bf5d-d339c29b76c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pherd,Marjorie (ECCC)" initials="S(" lastIdx="4" clrIdx="0">
    <p:extLst>
      <p:ext uri="{19B8F6BF-5375-455C-9EA6-DF929625EA0E}">
        <p15:presenceInfo xmlns:p15="http://schemas.microsoft.com/office/powerpoint/2012/main" userId="S-1-5-21-1461305-1690991894-1094980219-1740" providerId="AD"/>
      </p:ext>
    </p:extLst>
  </p:cmAuthor>
  <p:cmAuthor id="2" name="Leroux,Jacqueline (ECCC)" initials="L(" lastIdx="4" clrIdx="1">
    <p:extLst>
      <p:ext uri="{19B8F6BF-5375-455C-9EA6-DF929625EA0E}">
        <p15:presenceInfo xmlns:p15="http://schemas.microsoft.com/office/powerpoint/2012/main" userId="S-1-5-21-2086016090-1259623561-1170935872-1116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28193"/>
    <a:srgbClr val="EBF6F9"/>
    <a:srgbClr val="4F81BD"/>
    <a:srgbClr val="0DB693"/>
    <a:srgbClr val="0099B8"/>
    <a:srgbClr val="54AF47"/>
    <a:srgbClr val="B9D433"/>
    <a:srgbClr val="73BA44"/>
    <a:srgbClr val="18A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6349" autoAdjust="0"/>
  </p:normalViewPr>
  <p:slideViewPr>
    <p:cSldViewPr snapToGrid="0">
      <p:cViewPr>
        <p:scale>
          <a:sx n="62" d="100"/>
          <a:sy n="62" d="100"/>
        </p:scale>
        <p:origin x="9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6D142-807E-4801-A288-57E7C2B9454F}" type="datetimeFigureOut">
              <a:rPr lang="en-CA" smtClean="0"/>
              <a:t>2024-05-19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9F97-FC86-478C-BB78-A27ECD2E996E}" type="slidenum">
              <a:rPr lang="en-CA" smtClean="0"/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220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BC973-E5C1-4C61-AECA-7C96737A2BB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3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9F97-FC86-478C-BB78-A27ECD2E996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03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09F97-FC86-478C-BB78-A27ECD2E996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71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8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221" y="2883051"/>
            <a:ext cx="6593960" cy="191410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PLACE YOUR </a:t>
            </a:r>
            <a:br>
              <a:rPr lang="en-US"/>
            </a:br>
            <a:r>
              <a:rPr lang="en-US"/>
              <a:t>SUB-TITLE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3"/>
            <a:ext cx="2844800" cy="365125"/>
          </a:xfrm>
        </p:spPr>
        <p:txBody>
          <a:bodyPr/>
          <a:lstStyle/>
          <a:p>
            <a:fld id="{156DD0F3-C38D-4DC2-A3D8-8FDCF55C5590}" type="datetime1">
              <a:rPr lang="en-US" smtClean="0"/>
              <a:t>5/19/2024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361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/>
              <a:t>PLACE YOUR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AA7D-54E5-4968-8AC4-DCA092CE0662}" type="datetime1">
              <a:rPr lang="en-US" smtClean="0"/>
              <a:t>5/19/2024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22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6310-4C2B-4CB5-A39A-44C13CCDC03D}" type="slidenum">
              <a:rPr lang="en-CA"/>
              <a:pPr>
                <a:defRPr/>
              </a:pPr>
              <a:t>‹Nº›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459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13D49-D4FE-4D5D-9866-AE36CAD57E3A}" type="datetime1">
              <a:rPr lang="en-US" smtClean="0"/>
              <a:t>5/19/2024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246" y="1234937"/>
            <a:ext cx="10657184" cy="24740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sz="3600" cap="none" dirty="0"/>
              <a:t>CIENCIA DEL CLIMA 2050: PRIORIDADES NACIONALES PARA LA CIENCIA Y EL CONOCIMIENTO DEL CAMBIO CLIMÁTICO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3391524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94" y="251376"/>
            <a:ext cx="10342131" cy="818478"/>
          </a:xfrm>
        </p:spPr>
        <p:txBody>
          <a:bodyPr>
            <a:normAutofit/>
          </a:bodyPr>
          <a:lstStyle/>
          <a:p>
            <a:pPr algn="l"/>
            <a:r>
              <a:rPr lang="en-CA" sz="3200" dirty="0" err="1">
                <a:solidFill>
                  <a:schemeClr val="accent5">
                    <a:lumMod val="50000"/>
                  </a:schemeClr>
                </a:solidFill>
              </a:rPr>
              <a:t>CONTEXTo</a:t>
            </a:r>
            <a:endParaRPr lang="en-CA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590" y="1177968"/>
            <a:ext cx="7142357" cy="214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Los canadienses están experimentando de primera mano los impactos del cambio climático, a través de devastadores incendios forestales, olas de calor, inundaciones, huracanes y sequías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>
              <a:lnSpc>
                <a:spcPct val="108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ES" sz="1600" dirty="0"/>
              <a:t>Se espera que la frecuencia y la magnitud aumenten significativamente si no se reducen las emisiones de GEI y el clima continúa calentándose</a:t>
            </a:r>
            <a:endParaRPr lang="en-US" sz="1600" dirty="0"/>
          </a:p>
        </p:txBody>
      </p:sp>
      <p:pic>
        <p:nvPicPr>
          <p:cNvPr id="6" name="Picture 5" descr="A group of houses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9B36ADF9-27D2-D05A-6ED3-26F29E7AA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579" y="3765343"/>
            <a:ext cx="2309624" cy="173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36496879-D5BC-4CD3-5753-A43A0DA30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35" y="3755561"/>
            <a:ext cx="2309624" cy="173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anada could face more record-breaking heat this year. How can we prepare  for wildfires? | Radio-Canada.ca">
            <a:extLst>
              <a:ext uri="{FF2B5EF4-FFF2-40B4-BE49-F238E27FC236}">
                <a16:creationId xmlns:a16="http://schemas.microsoft.com/office/drawing/2014/main" id="{B994E2A4-7F74-DFE6-EACE-D20FF6B8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18" y="1297769"/>
            <a:ext cx="3198891" cy="19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803F32-0B8F-9217-6F2E-E4FEF441A2CD}"/>
              </a:ext>
            </a:extLst>
          </p:cNvPr>
          <p:cNvSpPr txBox="1"/>
          <p:nvPr/>
        </p:nvSpPr>
        <p:spPr>
          <a:xfrm>
            <a:off x="667590" y="3394794"/>
            <a:ext cx="5987545" cy="265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/>
              <a:t>La ciencia y el conocimiento fundamentales sobre el cambio climático son esenciales para</a:t>
            </a:r>
            <a:r>
              <a:rPr lang="en-US" dirty="0"/>
              <a:t>: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err="1"/>
              <a:t>Comprender</a:t>
            </a:r>
            <a:r>
              <a:rPr lang="en-US" sz="1600" dirty="0"/>
              <a:t> </a:t>
            </a:r>
            <a:r>
              <a:rPr lang="en-US" sz="1600" dirty="0" err="1"/>
              <a:t>nuestro</a:t>
            </a:r>
            <a:r>
              <a:rPr lang="en-US" sz="1600" dirty="0"/>
              <a:t> </a:t>
            </a:r>
            <a:r>
              <a:rPr lang="en-US" sz="1600" dirty="0" err="1"/>
              <a:t>entorno</a:t>
            </a:r>
            <a:r>
              <a:rPr lang="en-US" sz="1600" dirty="0"/>
              <a:t> </a:t>
            </a:r>
            <a:r>
              <a:rPr lang="en-US" sz="1600" dirty="0" err="1"/>
              <a:t>cambiante</a:t>
            </a:r>
            <a:endParaRPr lang="en-US" sz="1600" dirty="0"/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err="1"/>
              <a:t>Identificar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impactos</a:t>
            </a:r>
            <a:r>
              <a:rPr lang="en-US" sz="1600" dirty="0"/>
              <a:t> </a:t>
            </a:r>
            <a:r>
              <a:rPr lang="en-US" sz="1600" dirty="0" err="1"/>
              <a:t>actuales</a:t>
            </a:r>
            <a:r>
              <a:rPr lang="en-US" sz="1600" dirty="0"/>
              <a:t> y </a:t>
            </a:r>
            <a:r>
              <a:rPr lang="en-US" sz="1600" dirty="0" err="1"/>
              <a:t>futuros</a:t>
            </a:r>
            <a:endParaRPr lang="en-US" sz="1600" dirty="0"/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Tomar decisions de manera </a:t>
            </a:r>
            <a:r>
              <a:rPr lang="en-US" sz="1600" dirty="0" err="1"/>
              <a:t>informada</a:t>
            </a:r>
            <a:r>
              <a:rPr lang="en-US" sz="1600" dirty="0"/>
              <a:t> 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Tomar </a:t>
            </a:r>
            <a:r>
              <a:rPr lang="en-US" sz="1600" dirty="0" err="1"/>
              <a:t>medidas</a:t>
            </a:r>
            <a:r>
              <a:rPr lang="en-US" sz="1600" dirty="0"/>
              <a:t> para mantener </a:t>
            </a:r>
            <a:r>
              <a:rPr lang="en-US" sz="1600" dirty="0" err="1"/>
              <a:t>seguros</a:t>
            </a:r>
            <a:r>
              <a:rPr lang="en-US" sz="1600" dirty="0"/>
              <a:t> a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canadienses</a:t>
            </a:r>
            <a:r>
              <a:rPr lang="en-CA" sz="1600" dirty="0"/>
              <a:t> </a:t>
            </a:r>
          </a:p>
          <a:p>
            <a:pPr marL="742950" lvl="1" indent="-285750">
              <a:lnSpc>
                <a:spcPct val="108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1600" dirty="0" err="1"/>
              <a:t>Supervisar</a:t>
            </a:r>
            <a:r>
              <a:rPr lang="en-CA" sz="1600" dirty="0"/>
              <a:t> </a:t>
            </a:r>
            <a:r>
              <a:rPr lang="en-CA" sz="1600" dirty="0" err="1"/>
              <a:t>el</a:t>
            </a:r>
            <a:r>
              <a:rPr lang="en-CA" sz="1600" dirty="0"/>
              <a:t> </a:t>
            </a:r>
            <a:r>
              <a:rPr lang="en-CA" sz="1600" dirty="0" err="1"/>
              <a:t>progreso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4037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00" y="219042"/>
            <a:ext cx="10342131" cy="980737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ANTECEDENTES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906" y="1467501"/>
            <a:ext cx="7506517" cy="362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</a:t>
            </a:r>
            <a:r>
              <a:rPr lang="en-C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diciembre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2020, GoC </a:t>
            </a:r>
            <a:r>
              <a:rPr lang="en-C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publicó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CA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Science 2050: Advancing Science and Knowledge on Climate Change</a:t>
            </a:r>
          </a:p>
          <a:p>
            <a:pPr marL="742950" lvl="1" indent="-285750">
              <a:lnSpc>
                <a:spcPct val="108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Una primera síntesis nacional para comprender mejor la amplitud de las necesidades científicas y de conocimiento sobre el cambio climático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08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identificó un gran número de lagunas y necesidades científicas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08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Dada la urgencia de abordar los impactos climáticos, y los límites de tiempo, capacidad y recursos, se elaboró un segundo informe para priorizar la ciencia más crítica dentro de varios dominios</a:t>
            </a:r>
          </a:p>
          <a:p>
            <a:pPr>
              <a:lnSpc>
                <a:spcPct val="108000"/>
              </a:lnSpc>
              <a:spcAft>
                <a:spcPts val="1200"/>
              </a:spcAft>
            </a:pP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</a:rPr>
              <a:t>Climate Science 2050: National Priorities for Climate Change Science and Knowledge </a:t>
            </a:r>
            <a:r>
              <a:rPr lang="en-US" sz="1600" dirty="0"/>
              <a:t>(se </a:t>
            </a:r>
            <a:r>
              <a:rPr lang="en-US" sz="1600" dirty="0" err="1"/>
              <a:t>lanzará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junio</a:t>
            </a:r>
            <a:r>
              <a:rPr lang="en-US" sz="1600" dirty="0"/>
              <a:t> de 2024)</a:t>
            </a:r>
            <a:endParaRPr lang="en-CA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A6B3B-C6CE-67FD-EC02-0D8D6CCEEC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1" r="56598"/>
          <a:stretch/>
        </p:blipFill>
        <p:spPr bwMode="auto">
          <a:xfrm>
            <a:off x="8137423" y="1199779"/>
            <a:ext cx="3841217" cy="4536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277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3122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DESARROLLO DEL INFORME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4787"/>
            <a:ext cx="10972800" cy="1835784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dirty="0"/>
              <a:t>De 2021 a 2022, ECCC lideró un amplio compromiso para reunir </a:t>
            </a:r>
            <a:r>
              <a:rPr lang="es-ES" sz="1800" b="1" dirty="0"/>
              <a:t>múltiples puntos de vista de expertos </a:t>
            </a:r>
            <a:r>
              <a:rPr lang="es-ES" sz="1800" dirty="0"/>
              <a:t>sobre actividades clave de investigación científica en diferentes dominios</a:t>
            </a:r>
            <a:endParaRPr lang="en-US" sz="1800" dirty="0"/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Incluyendo</a:t>
            </a:r>
            <a:r>
              <a:rPr lang="en-US" sz="1600" dirty="0"/>
              <a:t> </a:t>
            </a:r>
            <a:r>
              <a:rPr lang="en-US" sz="1600" dirty="0" err="1"/>
              <a:t>aportaciones</a:t>
            </a:r>
            <a:r>
              <a:rPr lang="en-US" sz="1600" dirty="0"/>
              <a:t> de 7 mesas </a:t>
            </a:r>
            <a:r>
              <a:rPr lang="en-US" sz="1600" dirty="0" err="1"/>
              <a:t>redondas</a:t>
            </a:r>
            <a:r>
              <a:rPr lang="en-US" sz="1600" dirty="0"/>
              <a:t> de </a:t>
            </a:r>
            <a:r>
              <a:rPr lang="en-US" sz="1600" dirty="0" err="1"/>
              <a:t>expertos</a:t>
            </a:r>
            <a:r>
              <a:rPr lang="en-US" sz="1600" dirty="0"/>
              <a:t> </a:t>
            </a:r>
            <a:r>
              <a:rPr lang="en-US" sz="1600" dirty="0" err="1"/>
              <a:t>codirigidas</a:t>
            </a:r>
            <a:r>
              <a:rPr lang="en-US" sz="1600" dirty="0"/>
              <a:t> con </a:t>
            </a:r>
            <a:r>
              <a:rPr lang="en-US" sz="1600" dirty="0" err="1"/>
              <a:t>varios</a:t>
            </a:r>
            <a:r>
              <a:rPr lang="en-US" sz="1600" dirty="0"/>
              <a:t> </a:t>
            </a:r>
            <a:r>
              <a:rPr lang="en-US" sz="1600" dirty="0" err="1"/>
              <a:t>departamentos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temas</a:t>
            </a:r>
            <a:endParaRPr lang="en-US" sz="1600" dirty="0"/>
          </a:p>
          <a:p>
            <a:pPr lvl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Más de 500 líderes y expertos en programas climáticos de gobiernos, academia y organizaciones indígenas nacionales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94AEA55-AC0F-78E5-9923-13081CA8B316}"/>
              </a:ext>
            </a:extLst>
          </p:cNvPr>
          <p:cNvSpPr/>
          <p:nvPr/>
        </p:nvSpPr>
        <p:spPr>
          <a:xfrm>
            <a:off x="609600" y="3882324"/>
            <a:ext cx="1553028" cy="602613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/>
              <a:t>Compromiso con +500 líderes climáticos</a:t>
            </a:r>
            <a:endParaRPr lang="en-CA" sz="1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FB8C23-DC42-BB59-5B63-F69DCD6309D8}"/>
              </a:ext>
            </a:extLst>
          </p:cNvPr>
          <p:cNvSpPr/>
          <p:nvPr/>
        </p:nvSpPr>
        <p:spPr>
          <a:xfrm>
            <a:off x="609600" y="4484937"/>
            <a:ext cx="1553028" cy="9653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>
                <a:solidFill>
                  <a:schemeClr val="tx1"/>
                </a:solidFill>
              </a:rPr>
              <a:t>Identificación de las prioridades científicas en todas las disciplinas y OGD</a:t>
            </a:r>
            <a:endParaRPr lang="en-CA" sz="12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5F265-62EC-5381-351D-723A9D43945D}"/>
              </a:ext>
            </a:extLst>
          </p:cNvPr>
          <p:cNvGrpSpPr/>
          <p:nvPr/>
        </p:nvGrpSpPr>
        <p:grpSpPr>
          <a:xfrm>
            <a:off x="2739249" y="3905271"/>
            <a:ext cx="1553028" cy="1545038"/>
            <a:chOff x="4376058" y="4536448"/>
            <a:chExt cx="1553028" cy="15450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D803D-471A-B9B7-8232-294DC0398E93}"/>
                </a:ext>
              </a:extLst>
            </p:cNvPr>
            <p:cNvSpPr/>
            <p:nvPr/>
          </p:nvSpPr>
          <p:spPr>
            <a:xfrm>
              <a:off x="4376058" y="5116114"/>
              <a:ext cx="1553028" cy="9653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Las prioridades fueron revisadas y confirmadas por los OGD que también estaban implicados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B306E589-0C2A-D7D4-CE80-50B684A87663}"/>
                </a:ext>
              </a:extLst>
            </p:cNvPr>
            <p:cNvSpPr/>
            <p:nvPr/>
          </p:nvSpPr>
          <p:spPr>
            <a:xfrm>
              <a:off x="4376058" y="4536448"/>
              <a:ext cx="1553028" cy="579666"/>
            </a:xfrm>
            <a:prstGeom prst="round2Same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err="1"/>
                <a:t>Consenso</a:t>
              </a:r>
              <a:r>
                <a:rPr lang="en-US" sz="1200" b="1" dirty="0"/>
                <a:t> con </a:t>
              </a:r>
              <a:r>
                <a:rPr lang="en-US" sz="1200" b="1" dirty="0" err="1"/>
                <a:t>los</a:t>
              </a:r>
              <a:r>
                <a:rPr lang="en-US" sz="1200" b="1" dirty="0"/>
                <a:t> OGD</a:t>
              </a:r>
              <a:endParaRPr lang="en-CA" sz="12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D79485-5D30-D3F2-F545-3E87E5AD7B39}"/>
              </a:ext>
            </a:extLst>
          </p:cNvPr>
          <p:cNvGrpSpPr/>
          <p:nvPr/>
        </p:nvGrpSpPr>
        <p:grpSpPr>
          <a:xfrm>
            <a:off x="4856608" y="3882323"/>
            <a:ext cx="1553028" cy="1567985"/>
            <a:chOff x="4376058" y="4513501"/>
            <a:chExt cx="1553028" cy="15679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24B9D2-932A-8EB7-355A-1A144ADDCF20}"/>
                </a:ext>
              </a:extLst>
            </p:cNvPr>
            <p:cNvSpPr/>
            <p:nvPr/>
          </p:nvSpPr>
          <p:spPr>
            <a:xfrm>
              <a:off x="4376058" y="5116114"/>
              <a:ext cx="1553028" cy="9653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200" dirty="0">
                  <a:solidFill>
                    <a:schemeClr val="tx1"/>
                  </a:solidFill>
                </a:rPr>
                <a:t>10 expertos en clima (externos) revisaron y confirmaron las prioridades</a:t>
              </a:r>
              <a:endParaRPr lang="en-CA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662699EB-4D58-69B7-0B9D-D74EB44FB624}"/>
                </a:ext>
              </a:extLst>
            </p:cNvPr>
            <p:cNvSpPr/>
            <p:nvPr/>
          </p:nvSpPr>
          <p:spPr>
            <a:xfrm>
              <a:off x="4376058" y="4513501"/>
              <a:ext cx="1553028" cy="602613"/>
            </a:xfrm>
            <a:prstGeom prst="round2SameRect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err="1"/>
                <a:t>Revisión</a:t>
              </a:r>
              <a:r>
                <a:rPr lang="en-US" sz="1200" b="1" dirty="0"/>
                <a:t> </a:t>
              </a:r>
              <a:r>
                <a:rPr lang="en-US" sz="1200" b="1" dirty="0" err="1"/>
                <a:t>por</a:t>
              </a:r>
              <a:r>
                <a:rPr lang="en-US" sz="1200" b="1" dirty="0"/>
                <a:t> pares</a:t>
              </a:r>
              <a:endParaRPr lang="en-CA" sz="1200" b="1" dirty="0"/>
            </a:p>
          </p:txBody>
        </p:sp>
      </p:grp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2ED31A77-EDCB-19F6-7A0B-96C33BF72420}"/>
              </a:ext>
            </a:extLst>
          </p:cNvPr>
          <p:cNvSpPr/>
          <p:nvPr/>
        </p:nvSpPr>
        <p:spPr>
          <a:xfrm>
            <a:off x="7716709" y="3808360"/>
            <a:ext cx="3430752" cy="590957"/>
          </a:xfrm>
          <a:prstGeom prst="round2SameRect">
            <a:avLst/>
          </a:prstGeom>
          <a:solidFill>
            <a:srgbClr val="0097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/>
              <a:t>Informe sobre las Prioridades Nacionales para la Ciencia y el Conocimiento sobre el Cambio Climático</a:t>
            </a:r>
            <a:endParaRPr lang="en-CA" sz="12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3A11803-8472-AC2C-6DCF-3FD7153662FF}"/>
              </a:ext>
            </a:extLst>
          </p:cNvPr>
          <p:cNvSpPr/>
          <p:nvPr/>
        </p:nvSpPr>
        <p:spPr>
          <a:xfrm>
            <a:off x="6705543" y="4804277"/>
            <a:ext cx="2726542" cy="919653"/>
          </a:xfrm>
          <a:custGeom>
            <a:avLst/>
            <a:gdLst>
              <a:gd name="connsiteX0" fmla="*/ 0 w 2440697"/>
              <a:gd name="connsiteY0" fmla="*/ 312673 h 691173"/>
              <a:gd name="connsiteX1" fmla="*/ 312673 w 2440697"/>
              <a:gd name="connsiteY1" fmla="*/ 0 h 691173"/>
              <a:gd name="connsiteX2" fmla="*/ 784664 w 2440697"/>
              <a:gd name="connsiteY2" fmla="*/ 0 h 691173"/>
              <a:gd name="connsiteX3" fmla="*/ 1220349 w 2440697"/>
              <a:gd name="connsiteY3" fmla="*/ 0 h 691173"/>
              <a:gd name="connsiteX4" fmla="*/ 1692340 w 2440697"/>
              <a:gd name="connsiteY4" fmla="*/ 0 h 691173"/>
              <a:gd name="connsiteX5" fmla="*/ 2128024 w 2440697"/>
              <a:gd name="connsiteY5" fmla="*/ 0 h 691173"/>
              <a:gd name="connsiteX6" fmla="*/ 2440697 w 2440697"/>
              <a:gd name="connsiteY6" fmla="*/ 312673 h 691173"/>
              <a:gd name="connsiteX7" fmla="*/ 2440697 w 2440697"/>
              <a:gd name="connsiteY7" fmla="*/ 378500 h 691173"/>
              <a:gd name="connsiteX8" fmla="*/ 2128024 w 2440697"/>
              <a:gd name="connsiteY8" fmla="*/ 691173 h 691173"/>
              <a:gd name="connsiteX9" fmla="*/ 1728647 w 2440697"/>
              <a:gd name="connsiteY9" fmla="*/ 691173 h 691173"/>
              <a:gd name="connsiteX10" fmla="*/ 1311116 w 2440697"/>
              <a:gd name="connsiteY10" fmla="*/ 691173 h 691173"/>
              <a:gd name="connsiteX11" fmla="*/ 911739 w 2440697"/>
              <a:gd name="connsiteY11" fmla="*/ 691173 h 691173"/>
              <a:gd name="connsiteX12" fmla="*/ 312673 w 2440697"/>
              <a:gd name="connsiteY12" fmla="*/ 691173 h 691173"/>
              <a:gd name="connsiteX13" fmla="*/ 0 w 2440697"/>
              <a:gd name="connsiteY13" fmla="*/ 378500 h 691173"/>
              <a:gd name="connsiteX14" fmla="*/ 0 w 2440697"/>
              <a:gd name="connsiteY14" fmla="*/ 312673 h 6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0697" h="691173" fill="none" extrusionOk="0">
                <a:moveTo>
                  <a:pt x="0" y="312673"/>
                </a:moveTo>
                <a:cubicBezTo>
                  <a:pt x="34824" y="169028"/>
                  <a:pt x="128353" y="2174"/>
                  <a:pt x="312673" y="0"/>
                </a:cubicBezTo>
                <a:cubicBezTo>
                  <a:pt x="455951" y="-3149"/>
                  <a:pt x="567877" y="19096"/>
                  <a:pt x="784664" y="0"/>
                </a:cubicBezTo>
                <a:cubicBezTo>
                  <a:pt x="1001451" y="-19096"/>
                  <a:pt x="1077656" y="26661"/>
                  <a:pt x="1220349" y="0"/>
                </a:cubicBezTo>
                <a:cubicBezTo>
                  <a:pt x="1363042" y="-26661"/>
                  <a:pt x="1558596" y="5604"/>
                  <a:pt x="1692340" y="0"/>
                </a:cubicBezTo>
                <a:cubicBezTo>
                  <a:pt x="1826084" y="-5604"/>
                  <a:pt x="1978878" y="29135"/>
                  <a:pt x="2128024" y="0"/>
                </a:cubicBezTo>
                <a:cubicBezTo>
                  <a:pt x="2292360" y="-19666"/>
                  <a:pt x="2449470" y="134047"/>
                  <a:pt x="2440697" y="312673"/>
                </a:cubicBezTo>
                <a:cubicBezTo>
                  <a:pt x="2444317" y="332784"/>
                  <a:pt x="2434633" y="350098"/>
                  <a:pt x="2440697" y="378500"/>
                </a:cubicBezTo>
                <a:cubicBezTo>
                  <a:pt x="2440405" y="545228"/>
                  <a:pt x="2294431" y="699206"/>
                  <a:pt x="2128024" y="691173"/>
                </a:cubicBezTo>
                <a:cubicBezTo>
                  <a:pt x="1975470" y="716514"/>
                  <a:pt x="1853857" y="666526"/>
                  <a:pt x="1728647" y="691173"/>
                </a:cubicBezTo>
                <a:cubicBezTo>
                  <a:pt x="1603437" y="715820"/>
                  <a:pt x="1411338" y="659052"/>
                  <a:pt x="1311116" y="691173"/>
                </a:cubicBezTo>
                <a:cubicBezTo>
                  <a:pt x="1210894" y="723294"/>
                  <a:pt x="994558" y="645358"/>
                  <a:pt x="911739" y="691173"/>
                </a:cubicBezTo>
                <a:cubicBezTo>
                  <a:pt x="828920" y="736988"/>
                  <a:pt x="573431" y="671108"/>
                  <a:pt x="312673" y="691173"/>
                </a:cubicBezTo>
                <a:cubicBezTo>
                  <a:pt x="162452" y="716949"/>
                  <a:pt x="4468" y="548648"/>
                  <a:pt x="0" y="378500"/>
                </a:cubicBezTo>
                <a:cubicBezTo>
                  <a:pt x="-1480" y="349316"/>
                  <a:pt x="4012" y="337817"/>
                  <a:pt x="0" y="312673"/>
                </a:cubicBezTo>
                <a:close/>
              </a:path>
              <a:path w="2440697" h="691173" stroke="0" extrusionOk="0">
                <a:moveTo>
                  <a:pt x="0" y="312673"/>
                </a:moveTo>
                <a:cubicBezTo>
                  <a:pt x="6298" y="114550"/>
                  <a:pt x="145210" y="2083"/>
                  <a:pt x="312673" y="0"/>
                </a:cubicBezTo>
                <a:cubicBezTo>
                  <a:pt x="407966" y="-25211"/>
                  <a:pt x="572448" y="141"/>
                  <a:pt x="784664" y="0"/>
                </a:cubicBezTo>
                <a:cubicBezTo>
                  <a:pt x="996880" y="-141"/>
                  <a:pt x="1008328" y="14865"/>
                  <a:pt x="1202195" y="0"/>
                </a:cubicBezTo>
                <a:cubicBezTo>
                  <a:pt x="1396062" y="-14865"/>
                  <a:pt x="1493974" y="21627"/>
                  <a:pt x="1656033" y="0"/>
                </a:cubicBezTo>
                <a:cubicBezTo>
                  <a:pt x="1818092" y="-21627"/>
                  <a:pt x="1967944" y="39085"/>
                  <a:pt x="2128024" y="0"/>
                </a:cubicBezTo>
                <a:cubicBezTo>
                  <a:pt x="2309935" y="28043"/>
                  <a:pt x="2418039" y="118356"/>
                  <a:pt x="2440697" y="312673"/>
                </a:cubicBezTo>
                <a:cubicBezTo>
                  <a:pt x="2442252" y="337050"/>
                  <a:pt x="2432908" y="358880"/>
                  <a:pt x="2440697" y="378500"/>
                </a:cubicBezTo>
                <a:cubicBezTo>
                  <a:pt x="2424971" y="551157"/>
                  <a:pt x="2306128" y="686413"/>
                  <a:pt x="2128024" y="691173"/>
                </a:cubicBezTo>
                <a:cubicBezTo>
                  <a:pt x="1999080" y="747620"/>
                  <a:pt x="1804543" y="655466"/>
                  <a:pt x="1637879" y="691173"/>
                </a:cubicBezTo>
                <a:cubicBezTo>
                  <a:pt x="1471215" y="726880"/>
                  <a:pt x="1266381" y="662266"/>
                  <a:pt x="1147734" y="691173"/>
                </a:cubicBezTo>
                <a:cubicBezTo>
                  <a:pt x="1029088" y="720080"/>
                  <a:pt x="838932" y="690159"/>
                  <a:pt x="730204" y="691173"/>
                </a:cubicBezTo>
                <a:cubicBezTo>
                  <a:pt x="621476" y="692187"/>
                  <a:pt x="460377" y="653140"/>
                  <a:pt x="312673" y="691173"/>
                </a:cubicBezTo>
                <a:cubicBezTo>
                  <a:pt x="134326" y="686997"/>
                  <a:pt x="25625" y="528127"/>
                  <a:pt x="0" y="378500"/>
                </a:cubicBezTo>
                <a:cubicBezTo>
                  <a:pt x="-3899" y="358010"/>
                  <a:pt x="1771" y="343658"/>
                  <a:pt x="0" y="312673"/>
                </a:cubicBezTo>
                <a:close/>
              </a:path>
            </a:pathLst>
          </a:custGeom>
          <a:solidFill>
            <a:schemeClr val="bg1"/>
          </a:solidFill>
          <a:ln w="12700">
            <a:extLst>
              <a:ext uri="{C807C97D-BFC1-408E-A445-0C87EB9F89A2}">
                <ask:lineSketchStyleProps xmlns:ask="http://schemas.microsoft.com/office/drawing/2018/sketchyshapes" sd="1923649518">
                  <a:custGeom>
                    <a:avLst/>
                    <a:gdLst>
                      <a:gd name="connsiteX0" fmla="*/ 0 w 2726542"/>
                      <a:gd name="connsiteY0" fmla="*/ 416033 h 919653"/>
                      <a:gd name="connsiteX1" fmla="*/ 416033 w 2726542"/>
                      <a:gd name="connsiteY1" fmla="*/ 0 h 919653"/>
                      <a:gd name="connsiteX2" fmla="*/ 908597 w 2726542"/>
                      <a:gd name="connsiteY2" fmla="*/ 0 h 919653"/>
                      <a:gd name="connsiteX3" fmla="*/ 1363271 w 2726542"/>
                      <a:gd name="connsiteY3" fmla="*/ 0 h 919653"/>
                      <a:gd name="connsiteX4" fmla="*/ 1855835 w 2726542"/>
                      <a:gd name="connsiteY4" fmla="*/ 0 h 919653"/>
                      <a:gd name="connsiteX5" fmla="*/ 2310509 w 2726542"/>
                      <a:gd name="connsiteY5" fmla="*/ 0 h 919653"/>
                      <a:gd name="connsiteX6" fmla="*/ 2726542 w 2726542"/>
                      <a:gd name="connsiteY6" fmla="*/ 416033 h 919653"/>
                      <a:gd name="connsiteX7" fmla="*/ 2726542 w 2726542"/>
                      <a:gd name="connsiteY7" fmla="*/ 503620 h 919653"/>
                      <a:gd name="connsiteX8" fmla="*/ 2310509 w 2726542"/>
                      <a:gd name="connsiteY8" fmla="*/ 919653 h 919653"/>
                      <a:gd name="connsiteX9" fmla="*/ 1893724 w 2726542"/>
                      <a:gd name="connsiteY9" fmla="*/ 919653 h 919653"/>
                      <a:gd name="connsiteX10" fmla="*/ 1457995 w 2726542"/>
                      <a:gd name="connsiteY10" fmla="*/ 919653 h 919653"/>
                      <a:gd name="connsiteX11" fmla="*/ 1041210 w 2726542"/>
                      <a:gd name="connsiteY11" fmla="*/ 919653 h 919653"/>
                      <a:gd name="connsiteX12" fmla="*/ 416033 w 2726542"/>
                      <a:gd name="connsiteY12" fmla="*/ 919653 h 919653"/>
                      <a:gd name="connsiteX13" fmla="*/ 0 w 2726542"/>
                      <a:gd name="connsiteY13" fmla="*/ 503620 h 919653"/>
                      <a:gd name="connsiteX14" fmla="*/ 0 w 2726542"/>
                      <a:gd name="connsiteY14" fmla="*/ 416033 h 919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26542" h="919653" fill="none" extrusionOk="0">
                        <a:moveTo>
                          <a:pt x="0" y="416033"/>
                        </a:moveTo>
                        <a:cubicBezTo>
                          <a:pt x="52645" y="230165"/>
                          <a:pt x="123818" y="11668"/>
                          <a:pt x="416033" y="0"/>
                        </a:cubicBezTo>
                        <a:cubicBezTo>
                          <a:pt x="648265" y="-17150"/>
                          <a:pt x="793046" y="48320"/>
                          <a:pt x="908597" y="0"/>
                        </a:cubicBezTo>
                        <a:cubicBezTo>
                          <a:pt x="1024148" y="-48320"/>
                          <a:pt x="1257706" y="32325"/>
                          <a:pt x="1363271" y="0"/>
                        </a:cubicBezTo>
                        <a:cubicBezTo>
                          <a:pt x="1468836" y="-32325"/>
                          <a:pt x="1700654" y="30525"/>
                          <a:pt x="1855835" y="0"/>
                        </a:cubicBezTo>
                        <a:cubicBezTo>
                          <a:pt x="2011016" y="-30525"/>
                          <a:pt x="2213834" y="53767"/>
                          <a:pt x="2310509" y="0"/>
                        </a:cubicBezTo>
                        <a:cubicBezTo>
                          <a:pt x="2535335" y="-11642"/>
                          <a:pt x="2772789" y="154949"/>
                          <a:pt x="2726542" y="416033"/>
                        </a:cubicBezTo>
                        <a:cubicBezTo>
                          <a:pt x="2734886" y="441877"/>
                          <a:pt x="2725992" y="485410"/>
                          <a:pt x="2726542" y="503620"/>
                        </a:cubicBezTo>
                        <a:cubicBezTo>
                          <a:pt x="2725625" y="714674"/>
                          <a:pt x="2515764" y="951022"/>
                          <a:pt x="2310509" y="919653"/>
                        </a:cubicBezTo>
                        <a:cubicBezTo>
                          <a:pt x="2191820" y="955741"/>
                          <a:pt x="1998369" y="913669"/>
                          <a:pt x="1893724" y="919653"/>
                        </a:cubicBezTo>
                        <a:cubicBezTo>
                          <a:pt x="1789080" y="925637"/>
                          <a:pt x="1585289" y="896375"/>
                          <a:pt x="1457995" y="919653"/>
                        </a:cubicBezTo>
                        <a:cubicBezTo>
                          <a:pt x="1330701" y="942931"/>
                          <a:pt x="1174045" y="895678"/>
                          <a:pt x="1041210" y="919653"/>
                        </a:cubicBezTo>
                        <a:cubicBezTo>
                          <a:pt x="908376" y="943628"/>
                          <a:pt x="553122" y="876429"/>
                          <a:pt x="416033" y="919653"/>
                        </a:cubicBezTo>
                        <a:cubicBezTo>
                          <a:pt x="202677" y="938485"/>
                          <a:pt x="14223" y="725315"/>
                          <a:pt x="0" y="503620"/>
                        </a:cubicBezTo>
                        <a:cubicBezTo>
                          <a:pt x="-9917" y="474840"/>
                          <a:pt x="3223" y="450507"/>
                          <a:pt x="0" y="416033"/>
                        </a:cubicBezTo>
                        <a:close/>
                      </a:path>
                      <a:path w="2726542" h="919653" stroke="0" extrusionOk="0">
                        <a:moveTo>
                          <a:pt x="0" y="416033"/>
                        </a:moveTo>
                        <a:cubicBezTo>
                          <a:pt x="14778" y="126575"/>
                          <a:pt x="242349" y="22371"/>
                          <a:pt x="416033" y="0"/>
                        </a:cubicBezTo>
                        <a:cubicBezTo>
                          <a:pt x="618539" y="-45745"/>
                          <a:pt x="682277" y="41549"/>
                          <a:pt x="908597" y="0"/>
                        </a:cubicBezTo>
                        <a:cubicBezTo>
                          <a:pt x="1134917" y="-41549"/>
                          <a:pt x="1151203" y="38176"/>
                          <a:pt x="1344326" y="0"/>
                        </a:cubicBezTo>
                        <a:cubicBezTo>
                          <a:pt x="1537449" y="-38176"/>
                          <a:pt x="1715798" y="16977"/>
                          <a:pt x="1817945" y="0"/>
                        </a:cubicBezTo>
                        <a:cubicBezTo>
                          <a:pt x="1920092" y="-16977"/>
                          <a:pt x="2156227" y="21837"/>
                          <a:pt x="2310509" y="0"/>
                        </a:cubicBezTo>
                        <a:cubicBezTo>
                          <a:pt x="2544171" y="11834"/>
                          <a:pt x="2691854" y="153146"/>
                          <a:pt x="2726542" y="416033"/>
                        </a:cubicBezTo>
                        <a:cubicBezTo>
                          <a:pt x="2733748" y="439128"/>
                          <a:pt x="2720706" y="467136"/>
                          <a:pt x="2726542" y="503620"/>
                        </a:cubicBezTo>
                        <a:cubicBezTo>
                          <a:pt x="2691929" y="733326"/>
                          <a:pt x="2570288" y="893294"/>
                          <a:pt x="2310509" y="919653"/>
                        </a:cubicBezTo>
                        <a:cubicBezTo>
                          <a:pt x="2200817" y="921052"/>
                          <a:pt x="2000551" y="919573"/>
                          <a:pt x="1799000" y="919653"/>
                        </a:cubicBezTo>
                        <a:cubicBezTo>
                          <a:pt x="1597449" y="919733"/>
                          <a:pt x="1520953" y="873388"/>
                          <a:pt x="1287492" y="919653"/>
                        </a:cubicBezTo>
                        <a:cubicBezTo>
                          <a:pt x="1054031" y="965918"/>
                          <a:pt x="944570" y="888055"/>
                          <a:pt x="851762" y="919653"/>
                        </a:cubicBezTo>
                        <a:cubicBezTo>
                          <a:pt x="758954" y="951251"/>
                          <a:pt x="593191" y="874486"/>
                          <a:pt x="416033" y="919653"/>
                        </a:cubicBezTo>
                        <a:cubicBezTo>
                          <a:pt x="135897" y="882505"/>
                          <a:pt x="38779" y="698493"/>
                          <a:pt x="0" y="503620"/>
                        </a:cubicBezTo>
                        <a:cubicBezTo>
                          <a:pt x="-4071" y="480035"/>
                          <a:pt x="9816" y="445920"/>
                          <a:pt x="0" y="41603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 dirty="0">
                <a:solidFill>
                  <a:schemeClr val="tx1"/>
                </a:solidFill>
              </a:rPr>
              <a:t>El mundo académico, las ONG y las organizaciones nacionales de investigación utilizarán el informe para orientar la investigación y el trabajo futuros</a:t>
            </a:r>
            <a:endParaRPr lang="en-CA" sz="1050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68E137-54B9-1732-631F-B8C89D5FC4D2}"/>
              </a:ext>
            </a:extLst>
          </p:cNvPr>
          <p:cNvSpPr/>
          <p:nvPr/>
        </p:nvSpPr>
        <p:spPr>
          <a:xfrm>
            <a:off x="9452751" y="4804277"/>
            <a:ext cx="2598836" cy="919652"/>
          </a:xfrm>
          <a:custGeom>
            <a:avLst/>
            <a:gdLst>
              <a:gd name="connsiteX0" fmla="*/ 0 w 2540388"/>
              <a:gd name="connsiteY0" fmla="*/ 345587 h 691174"/>
              <a:gd name="connsiteX1" fmla="*/ 345587 w 2540388"/>
              <a:gd name="connsiteY1" fmla="*/ 0 h 691174"/>
              <a:gd name="connsiteX2" fmla="*/ 770906 w 2540388"/>
              <a:gd name="connsiteY2" fmla="*/ 0 h 691174"/>
              <a:gd name="connsiteX3" fmla="*/ 1214718 w 2540388"/>
              <a:gd name="connsiteY3" fmla="*/ 0 h 691174"/>
              <a:gd name="connsiteX4" fmla="*/ 1677021 w 2540388"/>
              <a:gd name="connsiteY4" fmla="*/ 0 h 691174"/>
              <a:gd name="connsiteX5" fmla="*/ 2194801 w 2540388"/>
              <a:gd name="connsiteY5" fmla="*/ 0 h 691174"/>
              <a:gd name="connsiteX6" fmla="*/ 2540388 w 2540388"/>
              <a:gd name="connsiteY6" fmla="*/ 345587 h 691174"/>
              <a:gd name="connsiteX7" fmla="*/ 2540388 w 2540388"/>
              <a:gd name="connsiteY7" fmla="*/ 345587 h 691174"/>
              <a:gd name="connsiteX8" fmla="*/ 2194801 w 2540388"/>
              <a:gd name="connsiteY8" fmla="*/ 691174 h 691174"/>
              <a:gd name="connsiteX9" fmla="*/ 1695513 w 2540388"/>
              <a:gd name="connsiteY9" fmla="*/ 691174 h 691174"/>
              <a:gd name="connsiteX10" fmla="*/ 1196225 w 2540388"/>
              <a:gd name="connsiteY10" fmla="*/ 691174 h 691174"/>
              <a:gd name="connsiteX11" fmla="*/ 345587 w 2540388"/>
              <a:gd name="connsiteY11" fmla="*/ 691174 h 691174"/>
              <a:gd name="connsiteX12" fmla="*/ 0 w 2540388"/>
              <a:gd name="connsiteY12" fmla="*/ 345587 h 6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388" h="691174" fill="none" extrusionOk="0">
                <a:moveTo>
                  <a:pt x="0" y="345587"/>
                </a:moveTo>
                <a:cubicBezTo>
                  <a:pt x="38303" y="136976"/>
                  <a:pt x="115465" y="34467"/>
                  <a:pt x="345587" y="0"/>
                </a:cubicBezTo>
                <a:cubicBezTo>
                  <a:pt x="506850" y="-2618"/>
                  <a:pt x="589487" y="40888"/>
                  <a:pt x="770906" y="0"/>
                </a:cubicBezTo>
                <a:cubicBezTo>
                  <a:pt x="952325" y="-40888"/>
                  <a:pt x="1052151" y="2786"/>
                  <a:pt x="1214718" y="0"/>
                </a:cubicBezTo>
                <a:cubicBezTo>
                  <a:pt x="1377285" y="-2786"/>
                  <a:pt x="1502608" y="24154"/>
                  <a:pt x="1677021" y="0"/>
                </a:cubicBezTo>
                <a:cubicBezTo>
                  <a:pt x="1851434" y="-24154"/>
                  <a:pt x="1959920" y="20575"/>
                  <a:pt x="2194801" y="0"/>
                </a:cubicBezTo>
                <a:cubicBezTo>
                  <a:pt x="2375671" y="35656"/>
                  <a:pt x="2592845" y="161551"/>
                  <a:pt x="2540388" y="345587"/>
                </a:cubicBezTo>
                <a:lnTo>
                  <a:pt x="2540388" y="345587"/>
                </a:lnTo>
                <a:cubicBezTo>
                  <a:pt x="2556417" y="507981"/>
                  <a:pt x="2400735" y="692337"/>
                  <a:pt x="2194801" y="691174"/>
                </a:cubicBezTo>
                <a:cubicBezTo>
                  <a:pt x="1990272" y="724389"/>
                  <a:pt x="1897482" y="685874"/>
                  <a:pt x="1695513" y="691174"/>
                </a:cubicBezTo>
                <a:cubicBezTo>
                  <a:pt x="1493544" y="696474"/>
                  <a:pt x="1423828" y="670223"/>
                  <a:pt x="1196225" y="691174"/>
                </a:cubicBezTo>
                <a:cubicBezTo>
                  <a:pt x="968622" y="712125"/>
                  <a:pt x="762693" y="678962"/>
                  <a:pt x="345587" y="691174"/>
                </a:cubicBezTo>
                <a:cubicBezTo>
                  <a:pt x="107195" y="709159"/>
                  <a:pt x="-16238" y="580911"/>
                  <a:pt x="0" y="345587"/>
                </a:cubicBezTo>
                <a:close/>
              </a:path>
              <a:path w="2540388" h="691174" stroke="0" extrusionOk="0">
                <a:moveTo>
                  <a:pt x="0" y="345587"/>
                </a:moveTo>
                <a:cubicBezTo>
                  <a:pt x="-22691" y="174666"/>
                  <a:pt x="139911" y="-51210"/>
                  <a:pt x="345587" y="0"/>
                </a:cubicBezTo>
                <a:cubicBezTo>
                  <a:pt x="469349" y="-21279"/>
                  <a:pt x="596620" y="31237"/>
                  <a:pt x="752414" y="0"/>
                </a:cubicBezTo>
                <a:cubicBezTo>
                  <a:pt x="908208" y="-31237"/>
                  <a:pt x="1104460" y="32097"/>
                  <a:pt x="1196225" y="0"/>
                </a:cubicBezTo>
                <a:cubicBezTo>
                  <a:pt x="1287990" y="-32097"/>
                  <a:pt x="1456121" y="9209"/>
                  <a:pt x="1603053" y="0"/>
                </a:cubicBezTo>
                <a:cubicBezTo>
                  <a:pt x="1749985" y="-9209"/>
                  <a:pt x="2069689" y="67789"/>
                  <a:pt x="2194801" y="0"/>
                </a:cubicBezTo>
                <a:cubicBezTo>
                  <a:pt x="2359358" y="-48490"/>
                  <a:pt x="2526059" y="148234"/>
                  <a:pt x="2540388" y="345587"/>
                </a:cubicBezTo>
                <a:lnTo>
                  <a:pt x="2540388" y="345587"/>
                </a:lnTo>
                <a:cubicBezTo>
                  <a:pt x="2549809" y="566784"/>
                  <a:pt x="2375407" y="707637"/>
                  <a:pt x="2194801" y="691174"/>
                </a:cubicBezTo>
                <a:cubicBezTo>
                  <a:pt x="1982645" y="739210"/>
                  <a:pt x="1877877" y="665591"/>
                  <a:pt x="1732498" y="691174"/>
                </a:cubicBezTo>
                <a:cubicBezTo>
                  <a:pt x="1587119" y="716757"/>
                  <a:pt x="1394851" y="657116"/>
                  <a:pt x="1288686" y="691174"/>
                </a:cubicBezTo>
                <a:cubicBezTo>
                  <a:pt x="1182521" y="725232"/>
                  <a:pt x="929659" y="665364"/>
                  <a:pt x="789398" y="691174"/>
                </a:cubicBezTo>
                <a:cubicBezTo>
                  <a:pt x="649137" y="716984"/>
                  <a:pt x="554073" y="656175"/>
                  <a:pt x="345587" y="691174"/>
                </a:cubicBezTo>
                <a:cubicBezTo>
                  <a:pt x="169817" y="713791"/>
                  <a:pt x="14810" y="539925"/>
                  <a:pt x="0" y="345587"/>
                </a:cubicBezTo>
                <a:close/>
              </a:path>
            </a:pathLst>
          </a:custGeom>
          <a:solidFill>
            <a:schemeClr val="bg1"/>
          </a:solidFill>
          <a:ln w="12700">
            <a:extLst>
              <a:ext uri="{C807C97D-BFC1-408E-A445-0C87EB9F89A2}">
                <ask:lineSketchStyleProps xmlns:ask="http://schemas.microsoft.com/office/drawing/2018/sketchyshapes" sd="3269207807">
                  <a:custGeom>
                    <a:avLst/>
                    <a:gdLst>
                      <a:gd name="connsiteX0" fmla="*/ 0 w 2598836"/>
                      <a:gd name="connsiteY0" fmla="*/ 459826 h 919652"/>
                      <a:gd name="connsiteX1" fmla="*/ 353538 w 2598836"/>
                      <a:gd name="connsiteY1" fmla="*/ 0 h 919652"/>
                      <a:gd name="connsiteX2" fmla="*/ 788642 w 2598836"/>
                      <a:gd name="connsiteY2" fmla="*/ 0 h 919652"/>
                      <a:gd name="connsiteX3" fmla="*/ 1242665 w 2598836"/>
                      <a:gd name="connsiteY3" fmla="*/ 0 h 919652"/>
                      <a:gd name="connsiteX4" fmla="*/ 1715605 w 2598836"/>
                      <a:gd name="connsiteY4" fmla="*/ 0 h 919652"/>
                      <a:gd name="connsiteX5" fmla="*/ 2245297 w 2598836"/>
                      <a:gd name="connsiteY5" fmla="*/ 0 h 919652"/>
                      <a:gd name="connsiteX6" fmla="*/ 2598836 w 2598836"/>
                      <a:gd name="connsiteY6" fmla="*/ 459826 h 919652"/>
                      <a:gd name="connsiteX7" fmla="*/ 2598836 w 2598836"/>
                      <a:gd name="connsiteY7" fmla="*/ 459826 h 919652"/>
                      <a:gd name="connsiteX8" fmla="*/ 2245297 w 2598836"/>
                      <a:gd name="connsiteY8" fmla="*/ 919652 h 919652"/>
                      <a:gd name="connsiteX9" fmla="*/ 1734522 w 2598836"/>
                      <a:gd name="connsiteY9" fmla="*/ 919652 h 919652"/>
                      <a:gd name="connsiteX10" fmla="*/ 1223747 w 2598836"/>
                      <a:gd name="connsiteY10" fmla="*/ 919652 h 919652"/>
                      <a:gd name="connsiteX11" fmla="*/ 353538 w 2598836"/>
                      <a:gd name="connsiteY11" fmla="*/ 919652 h 919652"/>
                      <a:gd name="connsiteX12" fmla="*/ 0 w 2598836"/>
                      <a:gd name="connsiteY12" fmla="*/ 459826 h 919652"/>
                      <a:gd name="connsiteX0" fmla="*/ 0 w 2598836"/>
                      <a:gd name="connsiteY0" fmla="*/ 459826 h 919652"/>
                      <a:gd name="connsiteX1" fmla="*/ 353538 w 2598836"/>
                      <a:gd name="connsiteY1" fmla="*/ 0 h 919652"/>
                      <a:gd name="connsiteX2" fmla="*/ 769725 w 2598836"/>
                      <a:gd name="connsiteY2" fmla="*/ 0 h 919652"/>
                      <a:gd name="connsiteX3" fmla="*/ 1223747 w 2598836"/>
                      <a:gd name="connsiteY3" fmla="*/ 0 h 919652"/>
                      <a:gd name="connsiteX4" fmla="*/ 1639935 w 2598836"/>
                      <a:gd name="connsiteY4" fmla="*/ 0 h 919652"/>
                      <a:gd name="connsiteX5" fmla="*/ 2245297 w 2598836"/>
                      <a:gd name="connsiteY5" fmla="*/ 0 h 919652"/>
                      <a:gd name="connsiteX6" fmla="*/ 2598836 w 2598836"/>
                      <a:gd name="connsiteY6" fmla="*/ 459826 h 919652"/>
                      <a:gd name="connsiteX7" fmla="*/ 2598836 w 2598836"/>
                      <a:gd name="connsiteY7" fmla="*/ 459826 h 919652"/>
                      <a:gd name="connsiteX8" fmla="*/ 2245297 w 2598836"/>
                      <a:gd name="connsiteY8" fmla="*/ 919652 h 919652"/>
                      <a:gd name="connsiteX9" fmla="*/ 1772358 w 2598836"/>
                      <a:gd name="connsiteY9" fmla="*/ 919652 h 919652"/>
                      <a:gd name="connsiteX10" fmla="*/ 1318335 w 2598836"/>
                      <a:gd name="connsiteY10" fmla="*/ 919652 h 919652"/>
                      <a:gd name="connsiteX11" fmla="*/ 807560 w 2598836"/>
                      <a:gd name="connsiteY11" fmla="*/ 919652 h 919652"/>
                      <a:gd name="connsiteX12" fmla="*/ 353538 w 2598836"/>
                      <a:gd name="connsiteY12" fmla="*/ 919652 h 919652"/>
                      <a:gd name="connsiteX13" fmla="*/ 0 w 2598836"/>
                      <a:gd name="connsiteY13" fmla="*/ 459826 h 91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98836" h="919652" fill="none" extrusionOk="0">
                        <a:moveTo>
                          <a:pt x="0" y="459826"/>
                        </a:moveTo>
                        <a:cubicBezTo>
                          <a:pt x="69215" y="168339"/>
                          <a:pt x="96211" y="65095"/>
                          <a:pt x="353538" y="0"/>
                        </a:cubicBezTo>
                        <a:cubicBezTo>
                          <a:pt x="520821" y="-4549"/>
                          <a:pt x="607711" y="32236"/>
                          <a:pt x="788642" y="0"/>
                        </a:cubicBezTo>
                        <a:cubicBezTo>
                          <a:pt x="970067" y="-37408"/>
                          <a:pt x="1088156" y="36030"/>
                          <a:pt x="1242665" y="0"/>
                        </a:cubicBezTo>
                        <a:cubicBezTo>
                          <a:pt x="1403657" y="357"/>
                          <a:pt x="1538056" y="36731"/>
                          <a:pt x="1715605" y="0"/>
                        </a:cubicBezTo>
                        <a:cubicBezTo>
                          <a:pt x="1891291" y="-35000"/>
                          <a:pt x="2001669" y="39307"/>
                          <a:pt x="2245297" y="0"/>
                        </a:cubicBezTo>
                        <a:cubicBezTo>
                          <a:pt x="2453535" y="50462"/>
                          <a:pt x="2677250" y="170995"/>
                          <a:pt x="2598836" y="459826"/>
                        </a:cubicBezTo>
                        <a:lnTo>
                          <a:pt x="2598836" y="459826"/>
                        </a:lnTo>
                        <a:cubicBezTo>
                          <a:pt x="2642140" y="677977"/>
                          <a:pt x="2454468" y="937494"/>
                          <a:pt x="2245297" y="919652"/>
                        </a:cubicBezTo>
                        <a:cubicBezTo>
                          <a:pt x="2038907" y="956428"/>
                          <a:pt x="1941559" y="922924"/>
                          <a:pt x="1734522" y="919652"/>
                        </a:cubicBezTo>
                        <a:cubicBezTo>
                          <a:pt x="1511433" y="915840"/>
                          <a:pt x="1443902" y="899648"/>
                          <a:pt x="1223747" y="919652"/>
                        </a:cubicBezTo>
                        <a:cubicBezTo>
                          <a:pt x="1008350" y="926627"/>
                          <a:pt x="785016" y="905201"/>
                          <a:pt x="353538" y="919652"/>
                        </a:cubicBezTo>
                        <a:cubicBezTo>
                          <a:pt x="86427" y="994415"/>
                          <a:pt x="-14007" y="817524"/>
                          <a:pt x="0" y="459826"/>
                        </a:cubicBezTo>
                        <a:close/>
                      </a:path>
                      <a:path w="2598836" h="919652" stroke="0" extrusionOk="0">
                        <a:moveTo>
                          <a:pt x="0" y="459826"/>
                        </a:moveTo>
                        <a:cubicBezTo>
                          <a:pt x="-48793" y="228324"/>
                          <a:pt x="109255" y="-102944"/>
                          <a:pt x="353538" y="0"/>
                        </a:cubicBezTo>
                        <a:cubicBezTo>
                          <a:pt x="478110" y="11056"/>
                          <a:pt x="607185" y="35315"/>
                          <a:pt x="769725" y="0"/>
                        </a:cubicBezTo>
                        <a:cubicBezTo>
                          <a:pt x="931300" y="-31439"/>
                          <a:pt x="1140601" y="51246"/>
                          <a:pt x="1223747" y="0"/>
                        </a:cubicBezTo>
                        <a:cubicBezTo>
                          <a:pt x="1332242" y="-48365"/>
                          <a:pt x="1503559" y="13969"/>
                          <a:pt x="1639935" y="0"/>
                        </a:cubicBezTo>
                        <a:cubicBezTo>
                          <a:pt x="1782859" y="34114"/>
                          <a:pt x="2117262" y="93850"/>
                          <a:pt x="2245297" y="0"/>
                        </a:cubicBezTo>
                        <a:cubicBezTo>
                          <a:pt x="2380601" y="-57730"/>
                          <a:pt x="2569696" y="219137"/>
                          <a:pt x="2598836" y="459826"/>
                        </a:cubicBezTo>
                        <a:lnTo>
                          <a:pt x="2598836" y="459826"/>
                        </a:lnTo>
                        <a:cubicBezTo>
                          <a:pt x="2579550" y="707896"/>
                          <a:pt x="2423285" y="957525"/>
                          <a:pt x="2245297" y="919652"/>
                        </a:cubicBezTo>
                        <a:cubicBezTo>
                          <a:pt x="2027680" y="956510"/>
                          <a:pt x="1929016" y="909205"/>
                          <a:pt x="1772358" y="919652"/>
                        </a:cubicBezTo>
                        <a:cubicBezTo>
                          <a:pt x="1613519" y="976358"/>
                          <a:pt x="1425189" y="864982"/>
                          <a:pt x="1318335" y="919652"/>
                        </a:cubicBezTo>
                        <a:cubicBezTo>
                          <a:pt x="1214542" y="921297"/>
                          <a:pt x="948807" y="909767"/>
                          <a:pt x="807560" y="919652"/>
                        </a:cubicBezTo>
                        <a:cubicBezTo>
                          <a:pt x="665387" y="957092"/>
                          <a:pt x="555440" y="844449"/>
                          <a:pt x="353538" y="919652"/>
                        </a:cubicBezTo>
                        <a:cubicBezTo>
                          <a:pt x="143089" y="919569"/>
                          <a:pt x="34460" y="718772"/>
                          <a:pt x="0" y="459826"/>
                        </a:cubicBezTo>
                        <a:close/>
                      </a:path>
                      <a:path w="2598836" h="919652" fill="none" stroke="0" extrusionOk="0">
                        <a:moveTo>
                          <a:pt x="0" y="459826"/>
                        </a:moveTo>
                        <a:cubicBezTo>
                          <a:pt x="13426" y="204891"/>
                          <a:pt x="112422" y="26159"/>
                          <a:pt x="353538" y="0"/>
                        </a:cubicBezTo>
                        <a:cubicBezTo>
                          <a:pt x="535047" y="-11993"/>
                          <a:pt x="610547" y="56302"/>
                          <a:pt x="788642" y="0"/>
                        </a:cubicBezTo>
                        <a:cubicBezTo>
                          <a:pt x="978981" y="-73711"/>
                          <a:pt x="1090368" y="-3800"/>
                          <a:pt x="1242665" y="0"/>
                        </a:cubicBezTo>
                        <a:cubicBezTo>
                          <a:pt x="1427255" y="-21862"/>
                          <a:pt x="1515702" y="36284"/>
                          <a:pt x="1715605" y="0"/>
                        </a:cubicBezTo>
                        <a:cubicBezTo>
                          <a:pt x="1924494" y="-42677"/>
                          <a:pt x="2000509" y="19076"/>
                          <a:pt x="2245297" y="0"/>
                        </a:cubicBezTo>
                        <a:cubicBezTo>
                          <a:pt x="2372975" y="21461"/>
                          <a:pt x="2674096" y="284496"/>
                          <a:pt x="2598836" y="459826"/>
                        </a:cubicBezTo>
                        <a:lnTo>
                          <a:pt x="2598836" y="459826"/>
                        </a:lnTo>
                        <a:cubicBezTo>
                          <a:pt x="2586468" y="722074"/>
                          <a:pt x="2484563" y="974251"/>
                          <a:pt x="2245297" y="919652"/>
                        </a:cubicBezTo>
                        <a:cubicBezTo>
                          <a:pt x="2047154" y="973646"/>
                          <a:pt x="1933924" y="919658"/>
                          <a:pt x="1734522" y="919652"/>
                        </a:cubicBezTo>
                        <a:cubicBezTo>
                          <a:pt x="1524762" y="924940"/>
                          <a:pt x="1455265" y="871641"/>
                          <a:pt x="1223747" y="919652"/>
                        </a:cubicBezTo>
                        <a:cubicBezTo>
                          <a:pt x="1008273" y="917718"/>
                          <a:pt x="819190" y="902839"/>
                          <a:pt x="353538" y="919652"/>
                        </a:cubicBezTo>
                        <a:cubicBezTo>
                          <a:pt x="112787" y="948267"/>
                          <a:pt x="10550" y="779315"/>
                          <a:pt x="0" y="45982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>
                <a:solidFill>
                  <a:schemeClr val="tx1"/>
                </a:solidFill>
              </a:rPr>
              <a:t>Las OGD/Agencias utilizarán el informe para establecer prioridades internamente y planificar a futuro</a:t>
            </a:r>
            <a:endParaRPr lang="en-CA" sz="1200" b="1" dirty="0">
              <a:solidFill>
                <a:schemeClr val="tx1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D7F06359-417D-3EBB-7C00-28C200E66EE5}"/>
              </a:ext>
            </a:extLst>
          </p:cNvPr>
          <p:cNvSpPr/>
          <p:nvPr/>
        </p:nvSpPr>
        <p:spPr>
          <a:xfrm>
            <a:off x="2308278" y="4195104"/>
            <a:ext cx="261616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0BF1F56-4E1E-F5C6-AD09-089B63398D63}"/>
              </a:ext>
            </a:extLst>
          </p:cNvPr>
          <p:cNvSpPr/>
          <p:nvPr/>
        </p:nvSpPr>
        <p:spPr>
          <a:xfrm>
            <a:off x="4437927" y="4199088"/>
            <a:ext cx="261616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C42C179A-16AA-5C2C-8B6D-1DCB14740268}"/>
              </a:ext>
            </a:extLst>
          </p:cNvPr>
          <p:cNvSpPr/>
          <p:nvPr/>
        </p:nvSpPr>
        <p:spPr>
          <a:xfrm>
            <a:off x="6577035" y="4199088"/>
            <a:ext cx="982609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71D1E9D9-0BF0-083F-1E8F-DD289C235FAF}"/>
              </a:ext>
            </a:extLst>
          </p:cNvPr>
          <p:cNvCxnSpPr>
            <a:cxnSpLocks/>
            <a:stCxn id="20" idx="1"/>
            <a:endCxn id="24" idx="0"/>
          </p:cNvCxnSpPr>
          <p:nvPr/>
        </p:nvCxnSpPr>
        <p:spPr>
          <a:xfrm rot="5400000">
            <a:off x="7658318" y="3446542"/>
            <a:ext cx="820993" cy="2726542"/>
          </a:xfrm>
          <a:prstGeom prst="curvedConnector2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3C80B73D-8749-2294-EE3D-2D9B4A16A3D4}"/>
              </a:ext>
            </a:extLst>
          </p:cNvPr>
          <p:cNvCxnSpPr>
            <a:cxnSpLocks/>
            <a:stCxn id="20" idx="1"/>
            <a:endCxn id="25" idx="0"/>
          </p:cNvCxnSpPr>
          <p:nvPr/>
        </p:nvCxnSpPr>
        <p:spPr>
          <a:xfrm rot="16200000" flipH="1">
            <a:off x="9010025" y="4821377"/>
            <a:ext cx="864786" cy="20666"/>
          </a:xfrm>
          <a:prstGeom prst="curvedConnector4">
            <a:avLst>
              <a:gd name="adj1" fmla="val 23414"/>
              <a:gd name="adj2" fmla="val 13781583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5793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32" y="292413"/>
            <a:ext cx="10972800" cy="923651"/>
          </a:xfrm>
        </p:spPr>
        <p:txBody>
          <a:bodyPr>
            <a:normAutofit/>
          </a:bodyPr>
          <a:lstStyle/>
          <a:p>
            <a:pPr algn="l"/>
            <a:r>
              <a:rPr lang="en-CA" sz="3200" dirty="0">
                <a:solidFill>
                  <a:schemeClr val="accent5">
                    <a:lumMod val="50000"/>
                  </a:schemeClr>
                </a:solidFill>
              </a:rPr>
              <a:t>RESUMEN DEL INFORME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332" y="1467670"/>
            <a:ext cx="6035644" cy="44995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s-ES" sz="2000" dirty="0"/>
              <a:t>Identifica las </a:t>
            </a:r>
            <a:r>
              <a:rPr lang="es-ES" sz="2000" b="1" dirty="0"/>
              <a:t>áreas de acción prioritarias </a:t>
            </a:r>
            <a:r>
              <a:rPr lang="es-ES" sz="2000" dirty="0"/>
              <a:t>en las que la ciencia del cambio climático a nivel </a:t>
            </a:r>
            <a:r>
              <a:rPr lang="es-ES" sz="2000" u="sng" dirty="0"/>
              <a:t>nacional</a:t>
            </a:r>
            <a:r>
              <a:rPr lang="es-ES" sz="2000" dirty="0"/>
              <a:t> debe centrarse en los próximos 5 a 10 años. </a:t>
            </a:r>
            <a:endParaRPr lang="en-US" sz="20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s-ES" sz="2000" dirty="0"/>
              <a:t>Reconoce que la </a:t>
            </a:r>
            <a:r>
              <a:rPr lang="es-ES" sz="2000" b="1" dirty="0"/>
              <a:t>capacidad científica </a:t>
            </a:r>
            <a:r>
              <a:rPr lang="es-ES" sz="2000" dirty="0"/>
              <a:t>de Canadá sobre el cambio climático </a:t>
            </a:r>
            <a:r>
              <a:rPr lang="es-ES" sz="2000" b="1" dirty="0"/>
              <a:t>se distribuye </a:t>
            </a:r>
            <a:r>
              <a:rPr lang="es-ES" sz="2000" dirty="0"/>
              <a:t>entre el mundo académico, los gobiernos, el sector privado, las ONG y las organizaciones indígenas.</a:t>
            </a:r>
            <a:endParaRPr lang="en-US" sz="20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2400"/>
              </a:spcAft>
            </a:pPr>
            <a:r>
              <a:rPr lang="es-ES" sz="2000" dirty="0"/>
              <a:t>Identifica la necesidad de una mejor </a:t>
            </a:r>
            <a:r>
              <a:rPr lang="es-ES" sz="2000" b="1" dirty="0"/>
              <a:t>coordinación nacional </a:t>
            </a:r>
            <a:r>
              <a:rPr lang="es-ES" sz="2000" dirty="0"/>
              <a:t>de la investigación y el conocimiento de la ciencia del cambio climático</a:t>
            </a:r>
            <a:r>
              <a:rPr lang="en-CA" sz="2000" dirty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E7DFB9-7B07-A0CE-C154-8125025407E3}"/>
              </a:ext>
            </a:extLst>
          </p:cNvPr>
          <p:cNvGrpSpPr/>
          <p:nvPr/>
        </p:nvGrpSpPr>
        <p:grpSpPr>
          <a:xfrm>
            <a:off x="6666616" y="902933"/>
            <a:ext cx="5400028" cy="5052133"/>
            <a:chOff x="6130536" y="900732"/>
            <a:chExt cx="5488032" cy="523377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FE95D9-6055-5768-C2E9-D9C4E30D33C9}"/>
                </a:ext>
              </a:extLst>
            </p:cNvPr>
            <p:cNvGrpSpPr/>
            <p:nvPr/>
          </p:nvGrpSpPr>
          <p:grpSpPr>
            <a:xfrm>
              <a:off x="6130536" y="900732"/>
              <a:ext cx="5303520" cy="5233777"/>
              <a:chOff x="4016910" y="1947045"/>
              <a:chExt cx="3996777" cy="400573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DCAB2A2-8108-5698-6595-402CD526457C}"/>
                  </a:ext>
                </a:extLst>
              </p:cNvPr>
              <p:cNvSpPr/>
              <p:nvPr/>
            </p:nvSpPr>
            <p:spPr>
              <a:xfrm>
                <a:off x="4186038" y="1947385"/>
                <a:ext cx="3790046" cy="3849156"/>
              </a:xfrm>
              <a:custGeom>
                <a:avLst/>
                <a:gdLst>
                  <a:gd name="connsiteX0" fmla="*/ 1900904 w 3801808"/>
                  <a:gd name="connsiteY0" fmla="*/ 0 h 3801808"/>
                  <a:gd name="connsiteX1" fmla="*/ 3547135 w 3801808"/>
                  <a:gd name="connsiteY1" fmla="*/ 950452 h 3801808"/>
                  <a:gd name="connsiteX2" fmla="*/ 1900904 w 3801808"/>
                  <a:gd name="connsiteY2" fmla="*/ 1900904 h 3801808"/>
                  <a:gd name="connsiteX3" fmla="*/ 1900904 w 3801808"/>
                  <a:gd name="connsiteY3" fmla="*/ 0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1900904" y="0"/>
                    </a:moveTo>
                    <a:cubicBezTo>
                      <a:pt x="2580032" y="0"/>
                      <a:pt x="3207571" y="362310"/>
                      <a:pt x="3547135" y="950452"/>
                    </a:cubicBezTo>
                    <a:lnTo>
                      <a:pt x="1900904" y="1900904"/>
                    </a:lnTo>
                    <a:lnTo>
                      <a:pt x="1900904" y="0"/>
                    </a:lnTo>
                    <a:close/>
                  </a:path>
                </a:pathLst>
              </a:custGeom>
              <a:solidFill>
                <a:srgbClr val="73BA4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6878" tIns="422577" rIns="766550" bIns="259503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3BC4FE3-62D8-3BE3-B924-3585DC6ECB24}"/>
                  </a:ext>
                </a:extLst>
              </p:cNvPr>
              <p:cNvSpPr/>
              <p:nvPr/>
            </p:nvSpPr>
            <p:spPr>
              <a:xfrm>
                <a:off x="4211879" y="2059846"/>
                <a:ext cx="3801808" cy="3801808"/>
              </a:xfrm>
              <a:custGeom>
                <a:avLst/>
                <a:gdLst>
                  <a:gd name="connsiteX0" fmla="*/ 3547135 w 3801808"/>
                  <a:gd name="connsiteY0" fmla="*/ 950452 h 3801808"/>
                  <a:gd name="connsiteX1" fmla="*/ 3547135 w 3801808"/>
                  <a:gd name="connsiteY1" fmla="*/ 2851356 h 3801808"/>
                  <a:gd name="connsiteX2" fmla="*/ 1900904 w 3801808"/>
                  <a:gd name="connsiteY2" fmla="*/ 1900904 h 3801808"/>
                  <a:gd name="connsiteX3" fmla="*/ 3547135 w 3801808"/>
                  <a:gd name="connsiteY3" fmla="*/ 950452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3547135" y="950452"/>
                    </a:moveTo>
                    <a:cubicBezTo>
                      <a:pt x="3886699" y="1538594"/>
                      <a:pt x="3886699" y="2263214"/>
                      <a:pt x="3547135" y="2851356"/>
                    </a:cubicBezTo>
                    <a:lnTo>
                      <a:pt x="1900904" y="1900904"/>
                    </a:lnTo>
                    <a:lnTo>
                      <a:pt x="3547135" y="950452"/>
                    </a:lnTo>
                    <a:close/>
                  </a:path>
                </a:pathLst>
              </a:custGeom>
              <a:solidFill>
                <a:srgbClr val="B9D43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7668" tIns="1531437" rIns="65026" bIns="153143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010ED6E-85DB-A787-4977-BFEE00EA8857}"/>
                  </a:ext>
                </a:extLst>
              </p:cNvPr>
              <p:cNvSpPr/>
              <p:nvPr/>
            </p:nvSpPr>
            <p:spPr>
              <a:xfrm>
                <a:off x="4172328" y="2150967"/>
                <a:ext cx="3801808" cy="3801808"/>
              </a:xfrm>
              <a:custGeom>
                <a:avLst/>
                <a:gdLst>
                  <a:gd name="connsiteX0" fmla="*/ 3547135 w 3801808"/>
                  <a:gd name="connsiteY0" fmla="*/ 2851356 h 3801808"/>
                  <a:gd name="connsiteX1" fmla="*/ 1900904 w 3801808"/>
                  <a:gd name="connsiteY1" fmla="*/ 3801808 h 3801808"/>
                  <a:gd name="connsiteX2" fmla="*/ 1900904 w 3801808"/>
                  <a:gd name="connsiteY2" fmla="*/ 1900904 h 3801808"/>
                  <a:gd name="connsiteX3" fmla="*/ 3547135 w 3801808"/>
                  <a:gd name="connsiteY3" fmla="*/ 2851356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3547135" y="2851356"/>
                    </a:moveTo>
                    <a:cubicBezTo>
                      <a:pt x="3207571" y="3439498"/>
                      <a:pt x="2580031" y="3801808"/>
                      <a:pt x="1900904" y="3801808"/>
                    </a:cubicBezTo>
                    <a:lnTo>
                      <a:pt x="1900904" y="1900904"/>
                    </a:lnTo>
                    <a:lnTo>
                      <a:pt x="3547135" y="2851356"/>
                    </a:lnTo>
                    <a:close/>
                  </a:path>
                </a:pathLst>
              </a:custGeom>
              <a:solidFill>
                <a:srgbClr val="0DB69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56878" tIns="2595039" rIns="766550" bIns="42257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71462B-6F97-AD89-3B6B-493A1FCC21D0}"/>
                  </a:ext>
                </a:extLst>
              </p:cNvPr>
              <p:cNvSpPr/>
              <p:nvPr/>
            </p:nvSpPr>
            <p:spPr>
              <a:xfrm>
                <a:off x="4064424" y="2140849"/>
                <a:ext cx="3801808" cy="3801808"/>
              </a:xfrm>
              <a:custGeom>
                <a:avLst/>
                <a:gdLst>
                  <a:gd name="connsiteX0" fmla="*/ 1900904 w 3801808"/>
                  <a:gd name="connsiteY0" fmla="*/ 3801808 h 3801808"/>
                  <a:gd name="connsiteX1" fmla="*/ 254673 w 3801808"/>
                  <a:gd name="connsiteY1" fmla="*/ 2851356 h 3801808"/>
                  <a:gd name="connsiteX2" fmla="*/ 1900904 w 3801808"/>
                  <a:gd name="connsiteY2" fmla="*/ 1900904 h 3801808"/>
                  <a:gd name="connsiteX3" fmla="*/ 1900904 w 3801808"/>
                  <a:gd name="connsiteY3" fmla="*/ 3801808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1900904" y="3801808"/>
                    </a:moveTo>
                    <a:cubicBezTo>
                      <a:pt x="1221776" y="3801808"/>
                      <a:pt x="594237" y="3439498"/>
                      <a:pt x="254673" y="2851356"/>
                    </a:cubicBezTo>
                    <a:lnTo>
                      <a:pt x="1900904" y="1900904"/>
                    </a:lnTo>
                    <a:lnTo>
                      <a:pt x="1900904" y="3801808"/>
                    </a:lnTo>
                    <a:close/>
                  </a:path>
                </a:pathLst>
              </a:custGeom>
              <a:solidFill>
                <a:srgbClr val="0099B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6549" tIns="2595039" rIns="1956879" bIns="422576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A1450CA-79E1-5C3B-01EA-5D50B0E85525}"/>
                  </a:ext>
                </a:extLst>
              </p:cNvPr>
              <p:cNvSpPr/>
              <p:nvPr/>
            </p:nvSpPr>
            <p:spPr>
              <a:xfrm>
                <a:off x="4016910" y="2043098"/>
                <a:ext cx="3801808" cy="3801808"/>
              </a:xfrm>
              <a:custGeom>
                <a:avLst/>
                <a:gdLst>
                  <a:gd name="connsiteX0" fmla="*/ 254673 w 3801808"/>
                  <a:gd name="connsiteY0" fmla="*/ 2851356 h 3801808"/>
                  <a:gd name="connsiteX1" fmla="*/ 254673 w 3801808"/>
                  <a:gd name="connsiteY1" fmla="*/ 950452 h 3801808"/>
                  <a:gd name="connsiteX2" fmla="*/ 1900904 w 3801808"/>
                  <a:gd name="connsiteY2" fmla="*/ 1900904 h 3801808"/>
                  <a:gd name="connsiteX3" fmla="*/ 254673 w 3801808"/>
                  <a:gd name="connsiteY3" fmla="*/ 2851356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254673" y="2851356"/>
                    </a:moveTo>
                    <a:cubicBezTo>
                      <a:pt x="-84891" y="2263214"/>
                      <a:pt x="-84891" y="1538594"/>
                      <a:pt x="254673" y="950452"/>
                    </a:cubicBezTo>
                    <a:lnTo>
                      <a:pt x="1900904" y="1900904"/>
                    </a:lnTo>
                    <a:lnTo>
                      <a:pt x="254673" y="2851356"/>
                    </a:lnTo>
                    <a:close/>
                  </a:path>
                </a:pathLst>
              </a:custGeom>
              <a:solidFill>
                <a:srgbClr val="54AF4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4077" tIns="1531437" rIns="2608617" bIns="1531438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C1B4703-F5C4-4F4C-AF49-783162AF25B5}"/>
                  </a:ext>
                </a:extLst>
              </p:cNvPr>
              <p:cNvSpPr/>
              <p:nvPr/>
            </p:nvSpPr>
            <p:spPr>
              <a:xfrm>
                <a:off x="4067480" y="1947045"/>
                <a:ext cx="3801808" cy="3801808"/>
              </a:xfrm>
              <a:custGeom>
                <a:avLst/>
                <a:gdLst>
                  <a:gd name="connsiteX0" fmla="*/ 254673 w 3801808"/>
                  <a:gd name="connsiteY0" fmla="*/ 950452 h 3801808"/>
                  <a:gd name="connsiteX1" fmla="*/ 1900904 w 3801808"/>
                  <a:gd name="connsiteY1" fmla="*/ 0 h 3801808"/>
                  <a:gd name="connsiteX2" fmla="*/ 1900904 w 3801808"/>
                  <a:gd name="connsiteY2" fmla="*/ 1900904 h 3801808"/>
                  <a:gd name="connsiteX3" fmla="*/ 254673 w 3801808"/>
                  <a:gd name="connsiteY3" fmla="*/ 950452 h 380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808" h="3801808">
                    <a:moveTo>
                      <a:pt x="254673" y="950452"/>
                    </a:moveTo>
                    <a:cubicBezTo>
                      <a:pt x="594237" y="362310"/>
                      <a:pt x="1221777" y="0"/>
                      <a:pt x="1900904" y="0"/>
                    </a:cubicBezTo>
                    <a:lnTo>
                      <a:pt x="1900904" y="1900904"/>
                    </a:lnTo>
                    <a:lnTo>
                      <a:pt x="254673" y="950452"/>
                    </a:lnTo>
                    <a:close/>
                  </a:path>
                </a:pathLst>
              </a:custGeom>
              <a:solidFill>
                <a:srgbClr val="18A17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6549" tIns="422576" rIns="1956879" bIns="2595039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1200" kern="1200" dirty="0"/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650CBF-D83B-DF1A-333A-8D2CF7A2D42C}"/>
                </a:ext>
              </a:extLst>
            </p:cNvPr>
            <p:cNvSpPr/>
            <p:nvPr/>
          </p:nvSpPr>
          <p:spPr>
            <a:xfrm>
              <a:off x="7639296" y="2498008"/>
              <a:ext cx="2286000" cy="228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D393B3-53A0-ECBB-84DE-89872E402939}"/>
                </a:ext>
              </a:extLst>
            </p:cNvPr>
            <p:cNvSpPr txBox="1"/>
            <p:nvPr/>
          </p:nvSpPr>
          <p:spPr>
            <a:xfrm>
              <a:off x="7189470" y="1485774"/>
              <a:ext cx="1592826" cy="86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Ciencia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conocimientos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indígenas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06C8CA-C385-C12C-0C81-1E2B8B6D1E9B}"/>
                </a:ext>
              </a:extLst>
            </p:cNvPr>
            <p:cNvSpPr txBox="1"/>
            <p:nvPr/>
          </p:nvSpPr>
          <p:spPr>
            <a:xfrm>
              <a:off x="8961409" y="1398453"/>
              <a:ext cx="1564364" cy="1115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Apoyo a una economía canadiense fuerte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F9C3AA-25AA-1584-EAA2-0B23B0D75E33}"/>
                </a:ext>
              </a:extLst>
            </p:cNvPr>
            <p:cNvSpPr txBox="1"/>
            <p:nvPr/>
          </p:nvSpPr>
          <p:spPr>
            <a:xfrm>
              <a:off x="9985378" y="2940811"/>
              <a:ext cx="1633190" cy="1115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Comunidades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resilientes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entornos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construidos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3C2583-3D99-A3DC-3B04-9FDF2D73C561}"/>
                </a:ext>
              </a:extLst>
            </p:cNvPr>
            <p:cNvSpPr txBox="1"/>
            <p:nvPr/>
          </p:nvSpPr>
          <p:spPr>
            <a:xfrm>
              <a:off x="9108701" y="4708520"/>
              <a:ext cx="1633190" cy="86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Llegar a cero emisiones netas de GEI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7C52C4-AD7E-3E8A-0340-40CBDADF773B}"/>
                </a:ext>
              </a:extLst>
            </p:cNvPr>
            <p:cNvSpPr txBox="1"/>
            <p:nvPr/>
          </p:nvSpPr>
          <p:spPr>
            <a:xfrm>
              <a:off x="7259650" y="4658345"/>
              <a:ext cx="1633190" cy="1115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Protección de la naturaleza y los ecosistemas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3997FF-6B3B-97B6-4087-C7107BC16378}"/>
                </a:ext>
              </a:extLst>
            </p:cNvPr>
            <p:cNvSpPr txBox="1"/>
            <p:nvPr/>
          </p:nvSpPr>
          <p:spPr>
            <a:xfrm>
              <a:off x="6321650" y="3098983"/>
              <a:ext cx="1633190" cy="1115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y seguridad de los canadienses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46812A-D5B2-6B12-1488-6B54939B56E7}"/>
                </a:ext>
              </a:extLst>
            </p:cNvPr>
            <p:cNvSpPr txBox="1"/>
            <p:nvPr/>
          </p:nvSpPr>
          <p:spPr>
            <a:xfrm>
              <a:off x="7965701" y="3014668"/>
              <a:ext cx="1633190" cy="124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Ciencia y conocimiento del cambio climático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1946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2066-A726-EA11-45F0-F873CC22F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B8AC-38C9-F9CF-633E-F74A2A9D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87" y="106725"/>
            <a:ext cx="10972800" cy="1011595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5">
                    <a:lumMod val="50000"/>
                  </a:schemeClr>
                </a:solidFill>
              </a:rPr>
              <a:t>ÁREAS PRIORITARIAS DE CIENCIA Y EJEMPLOS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8115-73D7-7035-F2FC-DC9E08E9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3A81E-E0BA-F862-11DF-BAFCF508C7B1}"/>
              </a:ext>
            </a:extLst>
          </p:cNvPr>
          <p:cNvGrpSpPr/>
          <p:nvPr/>
        </p:nvGrpSpPr>
        <p:grpSpPr>
          <a:xfrm>
            <a:off x="611744" y="1133127"/>
            <a:ext cx="11086102" cy="414404"/>
            <a:chOff x="3814762" y="166919"/>
            <a:chExt cx="3347404" cy="7073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2A2EAD-825D-9811-F2A8-C93E5322584C}"/>
                </a:ext>
              </a:extLst>
            </p:cNvPr>
            <p:cNvSpPr/>
            <p:nvPr/>
          </p:nvSpPr>
          <p:spPr>
            <a:xfrm>
              <a:off x="3814762" y="166919"/>
              <a:ext cx="3343274" cy="707318"/>
            </a:xfrm>
            <a:prstGeom prst="rect">
              <a:avLst/>
            </a:prstGeom>
            <a:solidFill>
              <a:srgbClr val="73BA44"/>
            </a:solidFill>
            <a:ln>
              <a:solidFill>
                <a:srgbClr val="73BA4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CCF5DE-A7FB-7211-C31F-FBF806F84A13}"/>
                </a:ext>
              </a:extLst>
            </p:cNvPr>
            <p:cNvSpPr txBox="1"/>
            <p:nvPr/>
          </p:nvSpPr>
          <p:spPr>
            <a:xfrm>
              <a:off x="3818892" y="258392"/>
              <a:ext cx="3343274" cy="534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Apoyo a una economía canadiense fuerte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EB4B09-CB78-9863-7F29-B6349A25570A}"/>
              </a:ext>
            </a:extLst>
          </p:cNvPr>
          <p:cNvGrpSpPr/>
          <p:nvPr/>
        </p:nvGrpSpPr>
        <p:grpSpPr>
          <a:xfrm>
            <a:off x="603835" y="1561961"/>
            <a:ext cx="11128624" cy="2174334"/>
            <a:chOff x="3745878" y="973718"/>
            <a:chExt cx="3356821" cy="15175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0E4D75-76F5-AA9A-938D-F92421B1009A}"/>
                </a:ext>
              </a:extLst>
            </p:cNvPr>
            <p:cNvSpPr/>
            <p:nvPr/>
          </p:nvSpPr>
          <p:spPr>
            <a:xfrm>
              <a:off x="3745878" y="973718"/>
              <a:ext cx="3343274" cy="1350540"/>
            </a:xfrm>
            <a:prstGeom prst="rect">
              <a:avLst/>
            </a:prstGeom>
            <a:solidFill>
              <a:srgbClr val="73BA44">
                <a:alpha val="25000"/>
              </a:srgbClr>
            </a:solidFill>
            <a:ln>
              <a:solidFill>
                <a:srgbClr val="73BA44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C5A538-DB30-1A47-0C5A-732EFBB10879}"/>
                </a:ext>
              </a:extLst>
            </p:cNvPr>
            <p:cNvSpPr txBox="1"/>
            <p:nvPr/>
          </p:nvSpPr>
          <p:spPr>
            <a:xfrm>
              <a:off x="3759425" y="1051585"/>
              <a:ext cx="3343274" cy="143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>
                  <a:effectLst/>
                </a:rPr>
                <a:t>Desarrollar y hacer un seguimiento de los indicadores de resiliencia socio ecológica en los sectores y comunidades de recursos naturales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dirty="0"/>
                <a:t>Generar conocimiento a partir de las ciencias sociales y la economía del comportamiento para informar la toma de decisiones y las estrategias de comunicación específicas de cada sector  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>
                  <a:effectLst/>
                </a:rPr>
                <a:t>Examinar las relaciones entre el cambio climático, la acción climática y el desarrollo sostenible</a:t>
              </a:r>
              <a:endParaRPr lang="en-US" sz="1600" kern="1200" dirty="0">
                <a:effectLst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529DEB-0920-84DA-63F2-F32CDC6D0F19}"/>
              </a:ext>
            </a:extLst>
          </p:cNvPr>
          <p:cNvGrpSpPr/>
          <p:nvPr/>
        </p:nvGrpSpPr>
        <p:grpSpPr>
          <a:xfrm>
            <a:off x="637302" y="3751937"/>
            <a:ext cx="11095157" cy="482974"/>
            <a:chOff x="7599635" y="275346"/>
            <a:chExt cx="10579828" cy="7073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AC7F76-6D5A-6C32-9B4C-9A5B2327CC80}"/>
                </a:ext>
              </a:extLst>
            </p:cNvPr>
            <p:cNvSpPr/>
            <p:nvPr/>
          </p:nvSpPr>
          <p:spPr>
            <a:xfrm>
              <a:off x="7599635" y="342047"/>
              <a:ext cx="10534980" cy="640617"/>
            </a:xfrm>
            <a:prstGeom prst="rect">
              <a:avLst/>
            </a:prstGeom>
            <a:solidFill>
              <a:srgbClr val="B9D433"/>
            </a:solidFill>
            <a:ln>
              <a:solidFill>
                <a:srgbClr val="B9D43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15ACFD-BFDC-5FA5-85E9-572F69C10706}"/>
                </a:ext>
              </a:extLst>
            </p:cNvPr>
            <p:cNvSpPr txBox="1"/>
            <p:nvPr/>
          </p:nvSpPr>
          <p:spPr>
            <a:xfrm>
              <a:off x="7608269" y="275346"/>
              <a:ext cx="10571194" cy="70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Comunidades resilientes con cero emisiones netas y entornos construidos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40F0EA-D1FD-FD3A-A03F-78F4781334EE}"/>
              </a:ext>
            </a:extLst>
          </p:cNvPr>
          <p:cNvGrpSpPr/>
          <p:nvPr/>
        </p:nvGrpSpPr>
        <p:grpSpPr>
          <a:xfrm>
            <a:off x="630539" y="4247030"/>
            <a:ext cx="11048512" cy="2097204"/>
            <a:chOff x="5944713" y="953010"/>
            <a:chExt cx="5288247" cy="37147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5F791A-BBA3-5738-BC83-85D0791C6D33}"/>
                </a:ext>
              </a:extLst>
            </p:cNvPr>
            <p:cNvSpPr/>
            <p:nvPr/>
          </p:nvSpPr>
          <p:spPr>
            <a:xfrm>
              <a:off x="5944713" y="953010"/>
              <a:ext cx="5288247" cy="3714739"/>
            </a:xfrm>
            <a:prstGeom prst="rect">
              <a:avLst/>
            </a:prstGeom>
            <a:solidFill>
              <a:srgbClr val="B9D433">
                <a:alpha val="25000"/>
              </a:srgbClr>
            </a:solidFill>
            <a:ln>
              <a:solidFill>
                <a:srgbClr val="B9D433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1E57F4-5046-DE0C-3B58-0994758A1E03}"/>
                </a:ext>
              </a:extLst>
            </p:cNvPr>
            <p:cNvSpPr txBox="1"/>
            <p:nvPr/>
          </p:nvSpPr>
          <p:spPr>
            <a:xfrm>
              <a:off x="5981259" y="1063067"/>
              <a:ext cx="5215155" cy="3535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>
                  <a:effectLst/>
                </a:rPr>
                <a:t>Generar datos, predicciones y proyecciones climáticas para informar la evaluación de riesgos, la adaptación y las acciones para reducir las emisiones de GEI del entorno construido</a:t>
              </a:r>
              <a:endParaRPr lang="en-US" sz="1600" kern="1200" dirty="0">
                <a:effectLst/>
              </a:endParaRP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>
                  <a:effectLst/>
                </a:rPr>
                <a:t>Mejorar la información climática y las predicciones y proyecciones de extremos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50" dirty="0">
                  <a:effectLst/>
                  <a:latin typeface="+mj-lt"/>
                  <a:ea typeface="Calibri" panose="020F0502020204030204" pitchFamily="34" charset="0"/>
                </a:rPr>
                <a:t>Comprender la sostenibilidad futura del agua, incluida la oferta, la demanda, la calidad y los efectos en la salud humana y de los ecosistemas</a:t>
              </a:r>
              <a:endParaRPr lang="en-US" sz="1400" kern="1200" dirty="0"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121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01143-E67C-010C-2A48-2DBF54732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CDB-1532-A31A-296D-2B2B8618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106725"/>
            <a:ext cx="11476233" cy="1011595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5">
                    <a:lumMod val="50000"/>
                  </a:schemeClr>
                </a:solidFill>
              </a:rPr>
              <a:t>ÁREAS PRIORITARIAS DE CIENCIA Y EJEMPLOS (cont.)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E7CC-8336-5227-E876-473E3337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F7C57-B68C-F652-589B-07CD0D8BE61B}"/>
              </a:ext>
            </a:extLst>
          </p:cNvPr>
          <p:cNvGrpSpPr/>
          <p:nvPr/>
        </p:nvGrpSpPr>
        <p:grpSpPr>
          <a:xfrm>
            <a:off x="661140" y="1126259"/>
            <a:ext cx="11015515" cy="485258"/>
            <a:chOff x="7559719" y="-2642465"/>
            <a:chExt cx="3365112" cy="9216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548FE2-90F8-0F96-C870-FBEB8A39D087}"/>
                </a:ext>
              </a:extLst>
            </p:cNvPr>
            <p:cNvSpPr/>
            <p:nvPr/>
          </p:nvSpPr>
          <p:spPr>
            <a:xfrm>
              <a:off x="7559719" y="-2642465"/>
              <a:ext cx="3343274" cy="921600"/>
            </a:xfrm>
            <a:prstGeom prst="rect">
              <a:avLst/>
            </a:prstGeom>
            <a:solidFill>
              <a:srgbClr val="0DB693"/>
            </a:solidFill>
            <a:ln>
              <a:solidFill>
                <a:srgbClr val="0DB69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A51CFA-9B7F-A267-13A2-8F820FE4AA70}"/>
                </a:ext>
              </a:extLst>
            </p:cNvPr>
            <p:cNvSpPr txBox="1"/>
            <p:nvPr/>
          </p:nvSpPr>
          <p:spPr>
            <a:xfrm>
              <a:off x="7581557" y="-2642465"/>
              <a:ext cx="3343274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Llegar a cero emisiones netas de GEI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7864AB-387B-B33E-FD34-EC51C19B7949}"/>
              </a:ext>
            </a:extLst>
          </p:cNvPr>
          <p:cNvGrpSpPr/>
          <p:nvPr/>
        </p:nvGrpSpPr>
        <p:grpSpPr>
          <a:xfrm>
            <a:off x="661139" y="1619456"/>
            <a:ext cx="10944029" cy="1829901"/>
            <a:chOff x="7626096" y="953928"/>
            <a:chExt cx="3343274" cy="14054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DC8149-834D-B2F3-C548-61630984C5DA}"/>
                </a:ext>
              </a:extLst>
            </p:cNvPr>
            <p:cNvSpPr/>
            <p:nvPr/>
          </p:nvSpPr>
          <p:spPr>
            <a:xfrm>
              <a:off x="7626096" y="953928"/>
              <a:ext cx="3343274" cy="1405440"/>
            </a:xfrm>
            <a:prstGeom prst="rect">
              <a:avLst/>
            </a:prstGeom>
            <a:solidFill>
              <a:srgbClr val="0DB693">
                <a:alpha val="25000"/>
              </a:srgbClr>
            </a:solidFill>
            <a:ln>
              <a:solidFill>
                <a:srgbClr val="0DB693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57DAEB-0582-D048-FA0E-D959058ADA80}"/>
                </a:ext>
              </a:extLst>
            </p:cNvPr>
            <p:cNvSpPr txBox="1"/>
            <p:nvPr/>
          </p:nvSpPr>
          <p:spPr>
            <a:xfrm>
              <a:off x="7626096" y="953928"/>
              <a:ext cx="3343274" cy="1405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Mejorar la presentación de informes sobre GEI mejorando la recopilación y el seguimiento de los datos sobre emisiones y actividades y conciliando técnicas complementarias para estimar las emisiones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Desarrollar sistemas integrados de monitoreo de GEI atmosféricos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Comprender los procesos sociopolíticos, actitudinales y conductuales en las vías de cero emisiones netas y mejorar la forma en que se integran en la modelización y el análisis.</a:t>
              </a:r>
              <a:endParaRPr lang="en-US" sz="16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0BC033-68E1-C81C-81C4-AF2A25939DA6}"/>
              </a:ext>
            </a:extLst>
          </p:cNvPr>
          <p:cNvGrpSpPr/>
          <p:nvPr/>
        </p:nvGrpSpPr>
        <p:grpSpPr>
          <a:xfrm>
            <a:off x="617983" y="3822457"/>
            <a:ext cx="11001569" cy="485259"/>
            <a:chOff x="-5337" y="32328"/>
            <a:chExt cx="3352040" cy="92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6DE22A-B7C0-99CD-4D72-8D0FA7D4B2F1}"/>
                </a:ext>
              </a:extLst>
            </p:cNvPr>
            <p:cNvSpPr/>
            <p:nvPr/>
          </p:nvSpPr>
          <p:spPr>
            <a:xfrm>
              <a:off x="3429" y="32328"/>
              <a:ext cx="3343274" cy="921600"/>
            </a:xfrm>
            <a:prstGeom prst="rect">
              <a:avLst/>
            </a:prstGeom>
            <a:solidFill>
              <a:srgbClr val="54AF47"/>
            </a:solidFill>
            <a:ln>
              <a:solidFill>
                <a:srgbClr val="54AF4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01FE53-CEA2-4F54-230A-43EE4DE3381D}"/>
                </a:ext>
              </a:extLst>
            </p:cNvPr>
            <p:cNvSpPr txBox="1"/>
            <p:nvPr/>
          </p:nvSpPr>
          <p:spPr>
            <a:xfrm>
              <a:off x="-5337" y="175966"/>
              <a:ext cx="3343274" cy="634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 y seguridad de los canadienses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D9200-7005-D70B-B97E-6B04023A5D32}"/>
              </a:ext>
            </a:extLst>
          </p:cNvPr>
          <p:cNvGrpSpPr/>
          <p:nvPr/>
        </p:nvGrpSpPr>
        <p:grpSpPr>
          <a:xfrm>
            <a:off x="632369" y="4315654"/>
            <a:ext cx="10972799" cy="2040699"/>
            <a:chOff x="3429" y="953928"/>
            <a:chExt cx="3343274" cy="14569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9B7526-0424-AFC2-0ADB-9624ABE09030}"/>
                </a:ext>
              </a:extLst>
            </p:cNvPr>
            <p:cNvSpPr/>
            <p:nvPr/>
          </p:nvSpPr>
          <p:spPr>
            <a:xfrm>
              <a:off x="3429" y="953928"/>
              <a:ext cx="3343274" cy="1405440"/>
            </a:xfrm>
            <a:prstGeom prst="rect">
              <a:avLst/>
            </a:prstGeom>
            <a:solidFill>
              <a:srgbClr val="54AF47">
                <a:alpha val="25000"/>
              </a:srgbClr>
            </a:solidFill>
            <a:ln>
              <a:solidFill>
                <a:srgbClr val="54AF47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07C6CE-6C1D-5FE3-DD1F-0F841C761DFD}"/>
                </a:ext>
              </a:extLst>
            </p:cNvPr>
            <p:cNvSpPr txBox="1"/>
            <p:nvPr/>
          </p:nvSpPr>
          <p:spPr>
            <a:xfrm>
              <a:off x="3429" y="953928"/>
              <a:ext cx="3299917" cy="1456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Comprender los impactos del cambio climático en la salud y los sistemas de salud, para promover medidas efectivas, equitativas y viables para la adaptación a la salud.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Fortalecer la comprensión de los riesgos y los impulsores del cambio en las interfaces humanas, animales, vegetales y ambientales.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Estudiar los riesgos y multiplicadores de amenazas del cambio climático para las operaciones de las instituciones de seguridad y para la preparación ante emergencias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5017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AD38-3D5D-5784-8CA3-B71CF03A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7433-F3CE-0528-9054-E32AED92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1" y="106725"/>
            <a:ext cx="11545146" cy="1011595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chemeClr val="accent5">
                    <a:lumMod val="50000"/>
                  </a:schemeClr>
                </a:solidFill>
              </a:rPr>
              <a:t>ÁREAS PRIORITARIAS DE CIENCIA Y EJEMPLOS (cont.)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B844-EBBB-6984-D29E-371A0C5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0E6D1-C108-4D3F-AE6D-EE39732625D6}"/>
              </a:ext>
            </a:extLst>
          </p:cNvPr>
          <p:cNvGrpSpPr/>
          <p:nvPr/>
        </p:nvGrpSpPr>
        <p:grpSpPr>
          <a:xfrm>
            <a:off x="690357" y="3816663"/>
            <a:ext cx="11029450" cy="482974"/>
            <a:chOff x="0" y="0"/>
            <a:chExt cx="11086102" cy="633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7D89AF-1832-7B90-26E5-3BB48071EDFF}"/>
                </a:ext>
              </a:extLst>
            </p:cNvPr>
            <p:cNvSpPr/>
            <p:nvPr/>
          </p:nvSpPr>
          <p:spPr>
            <a:xfrm>
              <a:off x="0" y="0"/>
              <a:ext cx="11086102" cy="633600"/>
            </a:xfrm>
            <a:prstGeom prst="rect">
              <a:avLst/>
            </a:prstGeom>
            <a:solidFill>
              <a:srgbClr val="18A17E"/>
            </a:solidFill>
            <a:ln>
              <a:solidFill>
                <a:srgbClr val="18A17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BEBE8E-ABC5-F7E6-04CE-F07956A2D2ED}"/>
                </a:ext>
              </a:extLst>
            </p:cNvPr>
            <p:cNvSpPr txBox="1"/>
            <p:nvPr/>
          </p:nvSpPr>
          <p:spPr>
            <a:xfrm>
              <a:off x="0" y="0"/>
              <a:ext cx="11086102" cy="633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Ciencia</a:t>
              </a: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 </a:t>
              </a:r>
              <a:r>
                <a:rPr lang="en-US" sz="18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conocimientos</a:t>
              </a:r>
              <a:r>
                <a:rPr 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indígenas</a:t>
              </a:r>
              <a:endParaRPr 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F18F0A-2CB5-CCEC-136D-75918BE44CD2}"/>
              </a:ext>
            </a:extLst>
          </p:cNvPr>
          <p:cNvGrpSpPr/>
          <p:nvPr/>
        </p:nvGrpSpPr>
        <p:grpSpPr>
          <a:xfrm>
            <a:off x="691206" y="4264616"/>
            <a:ext cx="11028602" cy="2456862"/>
            <a:chOff x="0" y="618083"/>
            <a:chExt cx="11086102" cy="9925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830C8A-9CFD-CAF2-83DE-A4DB7B696F31}"/>
                </a:ext>
              </a:extLst>
            </p:cNvPr>
            <p:cNvSpPr/>
            <p:nvPr/>
          </p:nvSpPr>
          <p:spPr>
            <a:xfrm>
              <a:off x="0" y="644422"/>
              <a:ext cx="11086102" cy="966240"/>
            </a:xfrm>
            <a:prstGeom prst="rect">
              <a:avLst/>
            </a:prstGeom>
            <a:solidFill>
              <a:srgbClr val="18A17E">
                <a:alpha val="25000"/>
              </a:srgbClr>
            </a:solidFill>
            <a:ln>
              <a:solidFill>
                <a:srgbClr val="18A17E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A1154B-AC7F-D2A2-F352-A305A6B0A279}"/>
                </a:ext>
              </a:extLst>
            </p:cNvPr>
            <p:cNvSpPr txBox="1"/>
            <p:nvPr/>
          </p:nvSpPr>
          <p:spPr>
            <a:xfrm>
              <a:off x="0" y="618083"/>
              <a:ext cx="11086102" cy="966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effectLst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4BE7E5-95F7-8A9F-7823-90695AA5596C}"/>
              </a:ext>
            </a:extLst>
          </p:cNvPr>
          <p:cNvGrpSpPr/>
          <p:nvPr/>
        </p:nvGrpSpPr>
        <p:grpSpPr>
          <a:xfrm>
            <a:off x="690357" y="1136190"/>
            <a:ext cx="11029450" cy="482974"/>
            <a:chOff x="3814762" y="32328"/>
            <a:chExt cx="3343274" cy="921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76D818E-6A31-3731-F4BC-36025F5BFB8B}"/>
                </a:ext>
              </a:extLst>
            </p:cNvPr>
            <p:cNvSpPr/>
            <p:nvPr/>
          </p:nvSpPr>
          <p:spPr>
            <a:xfrm>
              <a:off x="3814762" y="32328"/>
              <a:ext cx="3343274" cy="921600"/>
            </a:xfrm>
            <a:prstGeom prst="rect">
              <a:avLst/>
            </a:prstGeom>
            <a:solidFill>
              <a:srgbClr val="0099B8"/>
            </a:solidFill>
            <a:ln>
              <a:solidFill>
                <a:srgbClr val="0099B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193B717-C8D9-FADF-7997-901D827D279F}"/>
                </a:ext>
              </a:extLst>
            </p:cNvPr>
            <p:cNvSpPr txBox="1"/>
            <p:nvPr/>
          </p:nvSpPr>
          <p:spPr>
            <a:xfrm>
              <a:off x="3814762" y="32328"/>
              <a:ext cx="3343274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Protección de la naturaleza y los ecosistemas</a:t>
              </a:r>
              <a:endPara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AEDCB7-4E33-05F0-B00A-6E22AAC5F0FD}"/>
              </a:ext>
            </a:extLst>
          </p:cNvPr>
          <p:cNvGrpSpPr/>
          <p:nvPr/>
        </p:nvGrpSpPr>
        <p:grpSpPr>
          <a:xfrm>
            <a:off x="690357" y="1624525"/>
            <a:ext cx="11029450" cy="2006633"/>
            <a:chOff x="3814762" y="953928"/>
            <a:chExt cx="3343274" cy="14054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58554D-C87D-51B4-5A66-055C97DA2807}"/>
                </a:ext>
              </a:extLst>
            </p:cNvPr>
            <p:cNvSpPr/>
            <p:nvPr/>
          </p:nvSpPr>
          <p:spPr>
            <a:xfrm>
              <a:off x="3814762" y="953928"/>
              <a:ext cx="3343274" cy="1405440"/>
            </a:xfrm>
            <a:prstGeom prst="rect">
              <a:avLst/>
            </a:prstGeom>
            <a:solidFill>
              <a:srgbClr val="0099B8">
                <a:alpha val="25000"/>
              </a:srgbClr>
            </a:solidFill>
            <a:ln>
              <a:solidFill>
                <a:srgbClr val="0099B8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5DCFC4-DB87-D8A2-D9A1-D20E6F1D6D80}"/>
                </a:ext>
              </a:extLst>
            </p:cNvPr>
            <p:cNvSpPr txBox="1"/>
            <p:nvPr/>
          </p:nvSpPr>
          <p:spPr>
            <a:xfrm>
              <a:off x="3814762" y="980618"/>
              <a:ext cx="3343274" cy="1346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Comprender mejor los atributos clave de los ecosistemas, los impulsores climáticos y las respuestas que influyen en la resiliencia y el cambio de los ecosistemas y la biodiversidad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Monitorear las reservas de carbono para comprender sus respuestas a las condiciones climáticas cambiantes y las perturbaciones. </a:t>
              </a:r>
            </a:p>
            <a:p>
              <a:pPr marL="171450" lvl="1" indent="-171450" algn="l" defTabSz="711200">
                <a:lnSpc>
                  <a:spcPct val="103000"/>
                </a:lnSpc>
                <a:spcBef>
                  <a:spcPct val="0"/>
                </a:spcBef>
                <a:spcAft>
                  <a:spcPts val="1200"/>
                </a:spcAft>
                <a:buChar char="•"/>
              </a:pPr>
              <a:r>
                <a:rPr lang="es-ES" sz="1600" kern="1200" dirty="0"/>
                <a:t>Modelización avanzada del sistema terrestre para representar mejor los procesos en las regiones septentrionales</a:t>
              </a:r>
              <a:endParaRPr lang="en-US" sz="1600" kern="12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A6ED67D-D690-1313-BBBE-EE38A6D67783}"/>
              </a:ext>
            </a:extLst>
          </p:cNvPr>
          <p:cNvSpPr txBox="1"/>
          <p:nvPr/>
        </p:nvSpPr>
        <p:spPr>
          <a:xfrm>
            <a:off x="690357" y="4398657"/>
            <a:ext cx="10982861" cy="215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Desarrollar el liderazgo indígena en la ciencia del cambio climático y las redes científicas </a:t>
            </a:r>
          </a:p>
          <a:p>
            <a:pPr marL="285750" indent="-28575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Apoyar a los grupos y redes de ciencia y conocimiento que construyen activamente relaciones con los Pueblos Indígenas en la creación de vías que respeten las preocupaciones y prioridades locales de la ciencia climática de base.</a:t>
            </a:r>
          </a:p>
          <a:p>
            <a:pPr marL="285750" indent="-285750">
              <a:lnSpc>
                <a:spcPct val="103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Trenzar y entretejer la planificación e implementación de la ciencia con los gobiernos, las organizaciones y los ciudadanos indígenas para elaborar enfoques que sean relevantes para las regiones, basados en distinciones, y defender los derechos y la autodeterminación indígenas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9204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19" y="850669"/>
            <a:ext cx="3975779" cy="3780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35" y="222530"/>
            <a:ext cx="10972800" cy="848115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solidFill>
                  <a:schemeClr val="accent5">
                    <a:lumMod val="50000"/>
                  </a:schemeClr>
                </a:solidFill>
              </a:rPr>
              <a:t>Necesidad de esfuerzos de colaboración</a:t>
            </a:r>
            <a:endParaRPr lang="en-CA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35" y="1070645"/>
            <a:ext cx="6869284" cy="35602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900" dirty="0"/>
              <a:t>La implementación de las prioridades científicas será más eficaz y satisfactoria si va acompañada de</a:t>
            </a:r>
            <a:r>
              <a:rPr lang="es-ES" sz="1900" b="1" dirty="0"/>
              <a:t> esfuerzos integrados y horizontales</a:t>
            </a: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El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mundo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académico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los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gobiernos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 sector privado, las ONGs y las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organizaciones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</a:rPr>
              <a:t>indígenas</a:t>
            </a:r>
            <a:r>
              <a:rPr lang="es-ES" sz="1900" dirty="0">
                <a:solidFill>
                  <a:srgbClr val="000000"/>
                </a:solidFill>
              </a:rPr>
              <a:t> tienen un papel que desempeñar en el avance de la ciencia del cambio climático</a:t>
            </a:r>
            <a:endParaRPr lang="en-US" sz="19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require </a:t>
            </a:r>
            <a:r>
              <a:rPr lang="en-US" sz="19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Liderazgo</a:t>
            </a: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Federal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avanzar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elementos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claves del </a:t>
            </a:r>
            <a:r>
              <a:rPr lang="en-US" sz="1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informe</a:t>
            </a:r>
            <a:endParaRPr lang="en-US" sz="19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900" dirty="0"/>
              <a:t>ECCC y</a:t>
            </a:r>
            <a:r>
              <a:rPr lang="es-ES" sz="1900" dirty="0"/>
              <a:t> los socios federales tendrán un papel clave que desempeñar, no solo </a:t>
            </a:r>
            <a:r>
              <a:rPr lang="es-ES" sz="1900" b="1" dirty="0"/>
              <a:t>llevando a cabo la ciencia del cambio climático</a:t>
            </a:r>
            <a:r>
              <a:rPr lang="es-ES" sz="1900" dirty="0"/>
              <a:t>, sino actuando como </a:t>
            </a:r>
            <a:r>
              <a:rPr lang="es-ES" sz="1900" b="1" dirty="0"/>
              <a:t>convocante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18FCF-AFC5-882E-499C-C465C2CFA590}"/>
              </a:ext>
            </a:extLst>
          </p:cNvPr>
          <p:cNvSpPr txBox="1"/>
          <p:nvPr/>
        </p:nvSpPr>
        <p:spPr>
          <a:xfrm>
            <a:off x="982301" y="4749490"/>
            <a:ext cx="10227398" cy="20448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2819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La coordinación científica federal sobre el cambio climático apoya: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Ejecución e inversión efectivas en las políticas y programas del Gobierno de China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Desarrollo de asociaciones de investigación colaborativa entre el gobierno, la academia y los consejos de concesión de subvenciones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Políticas y sectores regulatorios enfocados en la ciencia climática (por ejemplo, petróleo y gas, salud, silvicultura, agricultura, pesca)</a:t>
            </a:r>
          </a:p>
          <a:p>
            <a:pPr marL="285750" indent="-28575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chemeClr val="accent5">
                    <a:lumMod val="50000"/>
                  </a:schemeClr>
                </a:solidFill>
              </a:rPr>
              <a:t>Ciencias ambientales intersectoriales para el agua dulce, la biodiversidad y el desarrollo sostenible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8646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CC_Presentaion_WidescreenSize_(GenericsShapes).pptx" id="{4E59E1A2-848A-4873-A768-AFE6C25AF542}" vid="{4B59FFF3-3BA7-4BD0-B436-744A91625D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d3dff1-40cb-44f1-9761-0d9bf0d808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2FE159C1F38F46897620300E4BE339" ma:contentTypeVersion="15" ma:contentTypeDescription="Create a new document." ma:contentTypeScope="" ma:versionID="4f36e4e5ac2815de37bce7cbccefa330">
  <xsd:schema xmlns:xsd="http://www.w3.org/2001/XMLSchema" xmlns:xs="http://www.w3.org/2001/XMLSchema" xmlns:p="http://schemas.microsoft.com/office/2006/metadata/properties" xmlns:ns3="7f057436-1a6a-476c-9790-573363df4129" xmlns:ns4="efd3dff1-40cb-44f1-9761-0d9bf0d80891" targetNamespace="http://schemas.microsoft.com/office/2006/metadata/properties" ma:root="true" ma:fieldsID="c8eaf0980e6f4ebe484eeac9654ac915" ns3:_="" ns4:_="">
    <xsd:import namespace="7f057436-1a6a-476c-9790-573363df4129"/>
    <xsd:import namespace="efd3dff1-40cb-44f1-9761-0d9bf0d808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_activity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57436-1a6a-476c-9790-573363df41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3dff1-40cb-44f1-9761-0d9bf0d808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8BAFB6-1411-4A12-AC69-903E29F4FEDF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7f057436-1a6a-476c-9790-573363df4129"/>
    <ds:schemaRef ds:uri="http://purl.org/dc/elements/1.1/"/>
    <ds:schemaRef ds:uri="http://schemas.openxmlformats.org/package/2006/metadata/core-properties"/>
    <ds:schemaRef ds:uri="efd3dff1-40cb-44f1-9761-0d9bf0d808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499B36-F1B8-4F75-BC1E-E0D938DAD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34E1C-23CC-49E0-9C4E-357A069DE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57436-1a6a-476c-9790-573363df4129"/>
    <ds:schemaRef ds:uri="efd3dff1-40cb-44f1-9761-0d9bf0d80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25757</TotalTime>
  <Words>1173</Words>
  <Application>Microsoft Office PowerPoint</Application>
  <PresentationFormat>Panorámica</PresentationFormat>
  <Paragraphs>88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1_Office Theme</vt:lpstr>
      <vt:lpstr>CIENCIA DEL CLIMA 2050: PRIORIDADES NACIONALES PARA LA CIENCIA Y EL CONOCIMIENTO DEL CAMBIO CLIMÁTICO</vt:lpstr>
      <vt:lpstr>CONTEXTo</vt:lpstr>
      <vt:lpstr>ANTECEDENTES</vt:lpstr>
      <vt:lpstr>DESARROLLO DEL INFORME</vt:lpstr>
      <vt:lpstr>RESUMEN DEL INFORME</vt:lpstr>
      <vt:lpstr>ÁREAS PRIORITARIAS DE CIENCIA Y EJEMPLOS </vt:lpstr>
      <vt:lpstr>ÁREAS PRIORITARIAS DE CIENCIA Y EJEMPLOS (cont.)</vt:lpstr>
      <vt:lpstr>ÁREAS PRIORITARIAS DE CIENCIA Y EJEMPLOS (cont.)</vt:lpstr>
      <vt:lpstr>Necesidad de esfuerzos de colaboración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Science 2050:  Canada’s Climate Change Science &amp; Knowledge plan AND  Federal implementation</dc:title>
  <dc:creator>Shepherd,Marjorie (ECCC)</dc:creator>
  <cp:lastModifiedBy>Patricia Puertas</cp:lastModifiedBy>
  <cp:revision>454</cp:revision>
  <dcterms:created xsi:type="dcterms:W3CDTF">2023-02-03T20:59:44Z</dcterms:created>
  <dcterms:modified xsi:type="dcterms:W3CDTF">2024-05-20T00:25:14Z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0x010100052FE159C1F38F46897620300E4BE339</vt:lpwstr>
  </property>
</Properties>
</file>