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300" r:id="rId6"/>
    <p:sldId id="378" r:id="rId7"/>
    <p:sldId id="276" r:id="rId8"/>
    <p:sldId id="372" r:id="rId9"/>
    <p:sldId id="374" r:id="rId10"/>
    <p:sldId id="377" r:id="rId11"/>
    <p:sldId id="37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7AE59C-E472-3647-1D5C-18DEA939F1E7}" name="Pratt,Lindsay (il, lui | he, him) (ECCC)" initials="P(l|hh(" userId="S::Lindsay.Pratt@ec.gc.ca::beb2947a-5186-4535-b8dd-14b6c15008d3" providerId="AD"/>
  <p188:author id="{FBD984D7-B254-7E6F-012B-AF97BE4A866D}" name="Smits,Emily (elle, la | she, her) (ECCC)" initials="S(l|sh(" userId="S::Emily.Smits@ec.gc.ca::b6e00d63-c52c-4c52-bf5d-d339c29b76c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pherd,Marjorie (ECCC)" initials="S(" lastIdx="4" clrIdx="0">
    <p:extLst>
      <p:ext uri="{19B8F6BF-5375-455C-9EA6-DF929625EA0E}">
        <p15:presenceInfo xmlns:p15="http://schemas.microsoft.com/office/powerpoint/2012/main" userId="S-1-5-21-1461305-1690991894-1094980219-1740" providerId="AD"/>
      </p:ext>
    </p:extLst>
  </p:cmAuthor>
  <p:cmAuthor id="2" name="Leroux,Jacqueline (ECCC)" initials="L(" lastIdx="4" clrIdx="1">
    <p:extLst>
      <p:ext uri="{19B8F6BF-5375-455C-9EA6-DF929625EA0E}">
        <p15:presenceInfo xmlns:p15="http://schemas.microsoft.com/office/powerpoint/2012/main" userId="S-1-5-21-2086016090-1259623561-1170935872-111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28193"/>
    <a:srgbClr val="EBF6F9"/>
    <a:srgbClr val="4F81BD"/>
    <a:srgbClr val="0DB693"/>
    <a:srgbClr val="0099B8"/>
    <a:srgbClr val="54AF47"/>
    <a:srgbClr val="B9D433"/>
    <a:srgbClr val="73BA44"/>
    <a:srgbClr val="18A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6349" autoAdjust="0"/>
  </p:normalViewPr>
  <p:slideViewPr>
    <p:cSldViewPr snapToGrid="0">
      <p:cViewPr varScale="1">
        <p:scale>
          <a:sx n="106" d="100"/>
          <a:sy n="106" d="100"/>
        </p:scale>
        <p:origin x="9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D142-807E-4801-A288-57E7C2B9454F}" type="datetimeFigureOut">
              <a:rPr lang="en-CA" smtClean="0"/>
              <a:t>2024-05-15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9F97-FC86-478C-BB78-A27ECD2E996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22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BC973-E5C1-4C61-AECA-7C96737A2BB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3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9F97-FC86-478C-BB78-A27ECD2E996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03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9F97-FC86-478C-BB78-A27ECD2E996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71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8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883051"/>
            <a:ext cx="659396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PLACE YOUR </a:t>
            </a:r>
            <a:br>
              <a:rPr lang="en-US"/>
            </a:br>
            <a:r>
              <a:rPr lang="en-US"/>
              <a:t>SUB-TITLE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3"/>
            <a:ext cx="2844800" cy="365125"/>
          </a:xfrm>
        </p:spPr>
        <p:txBody>
          <a:bodyPr/>
          <a:lstStyle/>
          <a:p>
            <a:fld id="{156DD0F3-C38D-4DC2-A3D8-8FDCF55C5590}" type="datetime1">
              <a:rPr lang="en-US" smtClean="0"/>
              <a:t>5/15/2024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361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A7D-54E5-4968-8AC4-DCA092CE066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2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6310-4C2B-4CB5-A39A-44C13CCDC03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5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3D49-D4FE-4D5D-9866-AE36CAD57E3A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246" y="1234937"/>
            <a:ext cx="10657184" cy="24740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cap="none" dirty="0"/>
              <a:t>CLIMATE SCIENCE 2050: NATIONAL PRIORITIES FOR CLIMATE CHANGE SCIENCE AND KNOWLEDGE</a:t>
            </a:r>
          </a:p>
        </p:txBody>
      </p:sp>
    </p:spTree>
    <p:extLst>
      <p:ext uri="{BB962C8B-B14F-4D97-AF65-F5344CB8AC3E}">
        <p14:creationId xmlns:p14="http://schemas.microsoft.com/office/powerpoint/2010/main" val="33391524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4" y="251376"/>
            <a:ext cx="10342131" cy="818478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90" y="1308093"/>
            <a:ext cx="7142357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Canadians are experiencing first-hand the impacts of climate change, through devastating wildfires, heatwaves, floods,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hurricanes, and droughts</a:t>
            </a:r>
          </a:p>
          <a:p>
            <a:pPr marL="742950" lvl="1" indent="-285750">
              <a:lnSpc>
                <a:spcPct val="108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Frequency and magnitude are expected to increase significantly if GHG emissions are not reduced and the climate continues to warm</a:t>
            </a:r>
          </a:p>
        </p:txBody>
      </p:sp>
      <p:pic>
        <p:nvPicPr>
          <p:cNvPr id="6" name="Picture 5" descr="A group of houses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9B36ADF9-27D2-D05A-6ED3-26F29E7AA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79" y="3765343"/>
            <a:ext cx="2309624" cy="173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36496879-D5BC-4CD3-5753-A43A0DA30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35" y="3755561"/>
            <a:ext cx="2309624" cy="173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nada could face more record-breaking heat this year. How can we prepare  for wildfires? | Radio-Canada.ca">
            <a:extLst>
              <a:ext uri="{FF2B5EF4-FFF2-40B4-BE49-F238E27FC236}">
                <a16:creationId xmlns:a16="http://schemas.microsoft.com/office/drawing/2014/main" id="{B994E2A4-7F74-DFE6-EACE-D20FF6B8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18" y="1297769"/>
            <a:ext cx="3198891" cy="19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03F32-0B8F-9217-6F2E-E4FEF441A2CD}"/>
              </a:ext>
            </a:extLst>
          </p:cNvPr>
          <p:cNvSpPr txBox="1"/>
          <p:nvPr/>
        </p:nvSpPr>
        <p:spPr>
          <a:xfrm>
            <a:off x="667590" y="3202154"/>
            <a:ext cx="5987545" cy="238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Foundational climate change science and knowledge is essential to: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Understand our changing environment 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Identify current and future impacts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Make informed decisions 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Take action to keep Canadians safe</a:t>
            </a:r>
            <a:r>
              <a:rPr lang="en-CA" sz="1600" dirty="0"/>
              <a:t> 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600" dirty="0"/>
              <a:t>Monitor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403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00" y="219042"/>
            <a:ext cx="10342131" cy="980737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906" y="1467501"/>
            <a:ext cx="7506517" cy="362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December 2020, GoC published 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Science 2050: Advancing Science and Knowledge on Climate Change</a:t>
            </a:r>
          </a:p>
          <a:p>
            <a:pPr marL="742950" lvl="1" indent="-285750">
              <a:lnSpc>
                <a:spcPct val="108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first-ever national synthesis to better understand the breadth of climate change science and knowledge needs</a:t>
            </a:r>
          </a:p>
          <a:p>
            <a:pPr marL="285750" indent="-285750">
              <a:lnSpc>
                <a:spcPct val="108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vast number of science gaps and needs were identified</a:t>
            </a:r>
          </a:p>
          <a:p>
            <a:pPr marL="285750" indent="-285750">
              <a:lnSpc>
                <a:spcPct val="108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Given the urgency of addressing climate impacts – and time, capacity and resource limits – a second report was developed to prioritize the most critical science within various domains</a:t>
            </a:r>
          </a:p>
          <a:p>
            <a:pPr marL="742950" lvl="1" indent="-285750">
              <a:lnSpc>
                <a:spcPct val="108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</a:rPr>
              <a:t>Climate Science 2050: National Priorities for Climate Change Science and Knowledge </a:t>
            </a:r>
            <a:r>
              <a:rPr lang="en-US" sz="1600" dirty="0"/>
              <a:t>(to be released in June 2024)</a:t>
            </a:r>
            <a:endParaRPr lang="en-CA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6B3B-C6CE-67FD-EC02-0D8D6CCEEC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r="56598"/>
          <a:stretch/>
        </p:blipFill>
        <p:spPr bwMode="auto">
          <a:xfrm>
            <a:off x="8137423" y="1199779"/>
            <a:ext cx="3841217" cy="4536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277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3122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Developing The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4787"/>
            <a:ext cx="10972800" cy="1835784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From 2021-22, ECCC led extensive engagement to bring together </a:t>
            </a:r>
            <a:r>
              <a:rPr lang="en-US" sz="1800" b="1" dirty="0"/>
              <a:t>multiple expert views </a:t>
            </a:r>
            <a:r>
              <a:rPr lang="en-US" sz="1800" dirty="0"/>
              <a:t>on key scientific research activities in different domains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Including input from 7 expert roundtables co-led with various departments by themes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1800"/>
              </a:spcAft>
            </a:pPr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than 500 climate program leaders and experts across governments, academia and National Indigenous Organizations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94AEA55-AC0F-78E5-9923-13081CA8B316}"/>
              </a:ext>
            </a:extLst>
          </p:cNvPr>
          <p:cNvSpPr/>
          <p:nvPr/>
        </p:nvSpPr>
        <p:spPr>
          <a:xfrm>
            <a:off x="609600" y="3882324"/>
            <a:ext cx="1553028" cy="60261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Engagement with 500+ Climate Leaders </a:t>
            </a:r>
            <a:endParaRPr lang="en-CA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B8C23-DC42-BB59-5B63-F69DCD6309D8}"/>
              </a:ext>
            </a:extLst>
          </p:cNvPr>
          <p:cNvSpPr/>
          <p:nvPr/>
        </p:nvSpPr>
        <p:spPr>
          <a:xfrm>
            <a:off x="609600" y="4484937"/>
            <a:ext cx="1553028" cy="9653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Identification of science priorities across disciplines and OGDs</a:t>
            </a:r>
            <a:endParaRPr lang="en-CA" sz="12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5F265-62EC-5381-351D-723A9D43945D}"/>
              </a:ext>
            </a:extLst>
          </p:cNvPr>
          <p:cNvGrpSpPr/>
          <p:nvPr/>
        </p:nvGrpSpPr>
        <p:grpSpPr>
          <a:xfrm>
            <a:off x="2739249" y="3905271"/>
            <a:ext cx="1553028" cy="1545038"/>
            <a:chOff x="4376058" y="4536448"/>
            <a:chExt cx="1553028" cy="15450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D803D-471A-B9B7-8232-294DC0398E93}"/>
                </a:ext>
              </a:extLst>
            </p:cNvPr>
            <p:cNvSpPr/>
            <p:nvPr/>
          </p:nvSpPr>
          <p:spPr>
            <a:xfrm>
              <a:off x="4376058" y="5116114"/>
              <a:ext cx="1553028" cy="9653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Priorities were reviewed and confirmed by OGDs who were also implicated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B306E589-0C2A-D7D4-CE80-50B684A87663}"/>
                </a:ext>
              </a:extLst>
            </p:cNvPr>
            <p:cNvSpPr/>
            <p:nvPr/>
          </p:nvSpPr>
          <p:spPr>
            <a:xfrm>
              <a:off x="4376058" y="4536448"/>
              <a:ext cx="1553028" cy="579666"/>
            </a:xfrm>
            <a:prstGeom prst="round2Same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Consensus with OGDs</a:t>
              </a:r>
              <a:endParaRPr lang="en-CA" sz="1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D79485-5D30-D3F2-F545-3E87E5AD7B39}"/>
              </a:ext>
            </a:extLst>
          </p:cNvPr>
          <p:cNvGrpSpPr/>
          <p:nvPr/>
        </p:nvGrpSpPr>
        <p:grpSpPr>
          <a:xfrm>
            <a:off x="4856608" y="3882323"/>
            <a:ext cx="1553028" cy="1567985"/>
            <a:chOff x="4376058" y="4513501"/>
            <a:chExt cx="1553028" cy="15679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4B9D2-932A-8EB7-355A-1A144ADDCF20}"/>
                </a:ext>
              </a:extLst>
            </p:cNvPr>
            <p:cNvSpPr/>
            <p:nvPr/>
          </p:nvSpPr>
          <p:spPr>
            <a:xfrm>
              <a:off x="4376058" y="5116114"/>
              <a:ext cx="1553028" cy="9653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10 climate experts (external) reviewed and confirmed priorities 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662699EB-4D58-69B7-0B9D-D74EB44FB624}"/>
                </a:ext>
              </a:extLst>
            </p:cNvPr>
            <p:cNvSpPr/>
            <p:nvPr/>
          </p:nvSpPr>
          <p:spPr>
            <a:xfrm>
              <a:off x="4376058" y="4513501"/>
              <a:ext cx="1553028" cy="602613"/>
            </a:xfrm>
            <a:prstGeom prst="round2SameRect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Peer Review</a:t>
              </a:r>
              <a:endParaRPr lang="en-CA" sz="1200" b="1" dirty="0"/>
            </a:p>
          </p:txBody>
        </p:sp>
      </p:grp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ED31A77-EDCB-19F6-7A0B-96C33BF72420}"/>
              </a:ext>
            </a:extLst>
          </p:cNvPr>
          <p:cNvSpPr/>
          <p:nvPr/>
        </p:nvSpPr>
        <p:spPr>
          <a:xfrm>
            <a:off x="7716709" y="3808360"/>
            <a:ext cx="3187019" cy="590957"/>
          </a:xfrm>
          <a:prstGeom prst="round2SameRect">
            <a:avLst/>
          </a:prstGeom>
          <a:solidFill>
            <a:srgbClr val="0097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National Priorities for Climate Change Science and Knowledge Report</a:t>
            </a:r>
            <a:endParaRPr lang="en-CA" sz="12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A11803-8472-AC2C-6DCF-3FD7153662FF}"/>
              </a:ext>
            </a:extLst>
          </p:cNvPr>
          <p:cNvSpPr/>
          <p:nvPr/>
        </p:nvSpPr>
        <p:spPr>
          <a:xfrm>
            <a:off x="6869521" y="4804277"/>
            <a:ext cx="2440697" cy="691173"/>
          </a:xfrm>
          <a:custGeom>
            <a:avLst/>
            <a:gdLst>
              <a:gd name="connsiteX0" fmla="*/ 0 w 2440697"/>
              <a:gd name="connsiteY0" fmla="*/ 312673 h 691173"/>
              <a:gd name="connsiteX1" fmla="*/ 312673 w 2440697"/>
              <a:gd name="connsiteY1" fmla="*/ 0 h 691173"/>
              <a:gd name="connsiteX2" fmla="*/ 784664 w 2440697"/>
              <a:gd name="connsiteY2" fmla="*/ 0 h 691173"/>
              <a:gd name="connsiteX3" fmla="*/ 1220349 w 2440697"/>
              <a:gd name="connsiteY3" fmla="*/ 0 h 691173"/>
              <a:gd name="connsiteX4" fmla="*/ 1692340 w 2440697"/>
              <a:gd name="connsiteY4" fmla="*/ 0 h 691173"/>
              <a:gd name="connsiteX5" fmla="*/ 2128024 w 2440697"/>
              <a:gd name="connsiteY5" fmla="*/ 0 h 691173"/>
              <a:gd name="connsiteX6" fmla="*/ 2440697 w 2440697"/>
              <a:gd name="connsiteY6" fmla="*/ 312673 h 691173"/>
              <a:gd name="connsiteX7" fmla="*/ 2440697 w 2440697"/>
              <a:gd name="connsiteY7" fmla="*/ 378500 h 691173"/>
              <a:gd name="connsiteX8" fmla="*/ 2128024 w 2440697"/>
              <a:gd name="connsiteY8" fmla="*/ 691173 h 691173"/>
              <a:gd name="connsiteX9" fmla="*/ 1728647 w 2440697"/>
              <a:gd name="connsiteY9" fmla="*/ 691173 h 691173"/>
              <a:gd name="connsiteX10" fmla="*/ 1311116 w 2440697"/>
              <a:gd name="connsiteY10" fmla="*/ 691173 h 691173"/>
              <a:gd name="connsiteX11" fmla="*/ 911739 w 2440697"/>
              <a:gd name="connsiteY11" fmla="*/ 691173 h 691173"/>
              <a:gd name="connsiteX12" fmla="*/ 312673 w 2440697"/>
              <a:gd name="connsiteY12" fmla="*/ 691173 h 691173"/>
              <a:gd name="connsiteX13" fmla="*/ 0 w 2440697"/>
              <a:gd name="connsiteY13" fmla="*/ 378500 h 691173"/>
              <a:gd name="connsiteX14" fmla="*/ 0 w 2440697"/>
              <a:gd name="connsiteY14" fmla="*/ 312673 h 6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0697" h="691173" fill="none" extrusionOk="0">
                <a:moveTo>
                  <a:pt x="0" y="312673"/>
                </a:moveTo>
                <a:cubicBezTo>
                  <a:pt x="34824" y="169028"/>
                  <a:pt x="128353" y="2174"/>
                  <a:pt x="312673" y="0"/>
                </a:cubicBezTo>
                <a:cubicBezTo>
                  <a:pt x="455951" y="-3149"/>
                  <a:pt x="567877" y="19096"/>
                  <a:pt x="784664" y="0"/>
                </a:cubicBezTo>
                <a:cubicBezTo>
                  <a:pt x="1001451" y="-19096"/>
                  <a:pt x="1077656" y="26661"/>
                  <a:pt x="1220349" y="0"/>
                </a:cubicBezTo>
                <a:cubicBezTo>
                  <a:pt x="1363042" y="-26661"/>
                  <a:pt x="1558596" y="5604"/>
                  <a:pt x="1692340" y="0"/>
                </a:cubicBezTo>
                <a:cubicBezTo>
                  <a:pt x="1826084" y="-5604"/>
                  <a:pt x="1978878" y="29135"/>
                  <a:pt x="2128024" y="0"/>
                </a:cubicBezTo>
                <a:cubicBezTo>
                  <a:pt x="2292360" y="-19666"/>
                  <a:pt x="2449470" y="134047"/>
                  <a:pt x="2440697" y="312673"/>
                </a:cubicBezTo>
                <a:cubicBezTo>
                  <a:pt x="2444317" y="332784"/>
                  <a:pt x="2434633" y="350098"/>
                  <a:pt x="2440697" y="378500"/>
                </a:cubicBezTo>
                <a:cubicBezTo>
                  <a:pt x="2440405" y="545228"/>
                  <a:pt x="2294431" y="699206"/>
                  <a:pt x="2128024" y="691173"/>
                </a:cubicBezTo>
                <a:cubicBezTo>
                  <a:pt x="1975470" y="716514"/>
                  <a:pt x="1853857" y="666526"/>
                  <a:pt x="1728647" y="691173"/>
                </a:cubicBezTo>
                <a:cubicBezTo>
                  <a:pt x="1603437" y="715820"/>
                  <a:pt x="1411338" y="659052"/>
                  <a:pt x="1311116" y="691173"/>
                </a:cubicBezTo>
                <a:cubicBezTo>
                  <a:pt x="1210894" y="723294"/>
                  <a:pt x="994558" y="645358"/>
                  <a:pt x="911739" y="691173"/>
                </a:cubicBezTo>
                <a:cubicBezTo>
                  <a:pt x="828920" y="736988"/>
                  <a:pt x="573431" y="671108"/>
                  <a:pt x="312673" y="691173"/>
                </a:cubicBezTo>
                <a:cubicBezTo>
                  <a:pt x="162452" y="716949"/>
                  <a:pt x="4468" y="548648"/>
                  <a:pt x="0" y="378500"/>
                </a:cubicBezTo>
                <a:cubicBezTo>
                  <a:pt x="-1480" y="349316"/>
                  <a:pt x="4012" y="337817"/>
                  <a:pt x="0" y="312673"/>
                </a:cubicBezTo>
                <a:close/>
              </a:path>
              <a:path w="2440697" h="691173" stroke="0" extrusionOk="0">
                <a:moveTo>
                  <a:pt x="0" y="312673"/>
                </a:moveTo>
                <a:cubicBezTo>
                  <a:pt x="6298" y="114550"/>
                  <a:pt x="145210" y="2083"/>
                  <a:pt x="312673" y="0"/>
                </a:cubicBezTo>
                <a:cubicBezTo>
                  <a:pt x="407966" y="-25211"/>
                  <a:pt x="572448" y="141"/>
                  <a:pt x="784664" y="0"/>
                </a:cubicBezTo>
                <a:cubicBezTo>
                  <a:pt x="996880" y="-141"/>
                  <a:pt x="1008328" y="14865"/>
                  <a:pt x="1202195" y="0"/>
                </a:cubicBezTo>
                <a:cubicBezTo>
                  <a:pt x="1396062" y="-14865"/>
                  <a:pt x="1493974" y="21627"/>
                  <a:pt x="1656033" y="0"/>
                </a:cubicBezTo>
                <a:cubicBezTo>
                  <a:pt x="1818092" y="-21627"/>
                  <a:pt x="1967944" y="39085"/>
                  <a:pt x="2128024" y="0"/>
                </a:cubicBezTo>
                <a:cubicBezTo>
                  <a:pt x="2309935" y="28043"/>
                  <a:pt x="2418039" y="118356"/>
                  <a:pt x="2440697" y="312673"/>
                </a:cubicBezTo>
                <a:cubicBezTo>
                  <a:pt x="2442252" y="337050"/>
                  <a:pt x="2432908" y="358880"/>
                  <a:pt x="2440697" y="378500"/>
                </a:cubicBezTo>
                <a:cubicBezTo>
                  <a:pt x="2424971" y="551157"/>
                  <a:pt x="2306128" y="686413"/>
                  <a:pt x="2128024" y="691173"/>
                </a:cubicBezTo>
                <a:cubicBezTo>
                  <a:pt x="1999080" y="747620"/>
                  <a:pt x="1804543" y="655466"/>
                  <a:pt x="1637879" y="691173"/>
                </a:cubicBezTo>
                <a:cubicBezTo>
                  <a:pt x="1471215" y="726880"/>
                  <a:pt x="1266381" y="662266"/>
                  <a:pt x="1147734" y="691173"/>
                </a:cubicBezTo>
                <a:cubicBezTo>
                  <a:pt x="1029088" y="720080"/>
                  <a:pt x="838932" y="690159"/>
                  <a:pt x="730204" y="691173"/>
                </a:cubicBezTo>
                <a:cubicBezTo>
                  <a:pt x="621476" y="692187"/>
                  <a:pt x="460377" y="653140"/>
                  <a:pt x="312673" y="691173"/>
                </a:cubicBezTo>
                <a:cubicBezTo>
                  <a:pt x="134326" y="686997"/>
                  <a:pt x="25625" y="528127"/>
                  <a:pt x="0" y="378500"/>
                </a:cubicBezTo>
                <a:cubicBezTo>
                  <a:pt x="-3899" y="358010"/>
                  <a:pt x="1771" y="343658"/>
                  <a:pt x="0" y="312673"/>
                </a:cubicBezTo>
                <a:close/>
              </a:path>
            </a:pathLst>
          </a:custGeom>
          <a:solidFill>
            <a:schemeClr val="bg1"/>
          </a:solidFill>
          <a:ln w="12700">
            <a:extLst>
              <a:ext uri="{C807C97D-BFC1-408E-A445-0C87EB9F89A2}">
                <ask:lineSketchStyleProps xmlns:ask="http://schemas.microsoft.com/office/drawing/2018/sketchyshapes" sd="1923649518">
                  <a:prstGeom prst="roundRect">
                    <a:avLst>
                      <a:gd name="adj" fmla="val 4523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</a:rPr>
              <a:t>Academia, NGOs, NIOs to use report to guide future research and work 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68E137-54B9-1732-631F-B8C89D5FC4D2}"/>
              </a:ext>
            </a:extLst>
          </p:cNvPr>
          <p:cNvSpPr/>
          <p:nvPr/>
        </p:nvSpPr>
        <p:spPr>
          <a:xfrm>
            <a:off x="9485565" y="4804277"/>
            <a:ext cx="2540388" cy="691174"/>
          </a:xfrm>
          <a:custGeom>
            <a:avLst/>
            <a:gdLst>
              <a:gd name="connsiteX0" fmla="*/ 0 w 2540388"/>
              <a:gd name="connsiteY0" fmla="*/ 345587 h 691174"/>
              <a:gd name="connsiteX1" fmla="*/ 345587 w 2540388"/>
              <a:gd name="connsiteY1" fmla="*/ 0 h 691174"/>
              <a:gd name="connsiteX2" fmla="*/ 770906 w 2540388"/>
              <a:gd name="connsiteY2" fmla="*/ 0 h 691174"/>
              <a:gd name="connsiteX3" fmla="*/ 1214718 w 2540388"/>
              <a:gd name="connsiteY3" fmla="*/ 0 h 691174"/>
              <a:gd name="connsiteX4" fmla="*/ 1677021 w 2540388"/>
              <a:gd name="connsiteY4" fmla="*/ 0 h 691174"/>
              <a:gd name="connsiteX5" fmla="*/ 2194801 w 2540388"/>
              <a:gd name="connsiteY5" fmla="*/ 0 h 691174"/>
              <a:gd name="connsiteX6" fmla="*/ 2540388 w 2540388"/>
              <a:gd name="connsiteY6" fmla="*/ 345587 h 691174"/>
              <a:gd name="connsiteX7" fmla="*/ 2540388 w 2540388"/>
              <a:gd name="connsiteY7" fmla="*/ 345587 h 691174"/>
              <a:gd name="connsiteX8" fmla="*/ 2194801 w 2540388"/>
              <a:gd name="connsiteY8" fmla="*/ 691174 h 691174"/>
              <a:gd name="connsiteX9" fmla="*/ 1695513 w 2540388"/>
              <a:gd name="connsiteY9" fmla="*/ 691174 h 691174"/>
              <a:gd name="connsiteX10" fmla="*/ 1196225 w 2540388"/>
              <a:gd name="connsiteY10" fmla="*/ 691174 h 691174"/>
              <a:gd name="connsiteX11" fmla="*/ 345587 w 2540388"/>
              <a:gd name="connsiteY11" fmla="*/ 691174 h 691174"/>
              <a:gd name="connsiteX12" fmla="*/ 0 w 2540388"/>
              <a:gd name="connsiteY12" fmla="*/ 345587 h 6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388" h="691174" fill="none" extrusionOk="0">
                <a:moveTo>
                  <a:pt x="0" y="345587"/>
                </a:moveTo>
                <a:cubicBezTo>
                  <a:pt x="38303" y="136976"/>
                  <a:pt x="115465" y="34467"/>
                  <a:pt x="345587" y="0"/>
                </a:cubicBezTo>
                <a:cubicBezTo>
                  <a:pt x="506850" y="-2618"/>
                  <a:pt x="589487" y="40888"/>
                  <a:pt x="770906" y="0"/>
                </a:cubicBezTo>
                <a:cubicBezTo>
                  <a:pt x="952325" y="-40888"/>
                  <a:pt x="1052151" y="2786"/>
                  <a:pt x="1214718" y="0"/>
                </a:cubicBezTo>
                <a:cubicBezTo>
                  <a:pt x="1377285" y="-2786"/>
                  <a:pt x="1502608" y="24154"/>
                  <a:pt x="1677021" y="0"/>
                </a:cubicBezTo>
                <a:cubicBezTo>
                  <a:pt x="1851434" y="-24154"/>
                  <a:pt x="1959920" y="20575"/>
                  <a:pt x="2194801" y="0"/>
                </a:cubicBezTo>
                <a:cubicBezTo>
                  <a:pt x="2375671" y="35656"/>
                  <a:pt x="2592845" y="161551"/>
                  <a:pt x="2540388" y="345587"/>
                </a:cubicBezTo>
                <a:lnTo>
                  <a:pt x="2540388" y="345587"/>
                </a:lnTo>
                <a:cubicBezTo>
                  <a:pt x="2556417" y="507981"/>
                  <a:pt x="2400735" y="692337"/>
                  <a:pt x="2194801" y="691174"/>
                </a:cubicBezTo>
                <a:cubicBezTo>
                  <a:pt x="1990272" y="724389"/>
                  <a:pt x="1897482" y="685874"/>
                  <a:pt x="1695513" y="691174"/>
                </a:cubicBezTo>
                <a:cubicBezTo>
                  <a:pt x="1493544" y="696474"/>
                  <a:pt x="1423828" y="670223"/>
                  <a:pt x="1196225" y="691174"/>
                </a:cubicBezTo>
                <a:cubicBezTo>
                  <a:pt x="968622" y="712125"/>
                  <a:pt x="762693" y="678962"/>
                  <a:pt x="345587" y="691174"/>
                </a:cubicBezTo>
                <a:cubicBezTo>
                  <a:pt x="107195" y="709159"/>
                  <a:pt x="-16238" y="580911"/>
                  <a:pt x="0" y="345587"/>
                </a:cubicBezTo>
                <a:close/>
              </a:path>
              <a:path w="2540388" h="691174" stroke="0" extrusionOk="0">
                <a:moveTo>
                  <a:pt x="0" y="345587"/>
                </a:moveTo>
                <a:cubicBezTo>
                  <a:pt x="-22691" y="174666"/>
                  <a:pt x="139911" y="-51210"/>
                  <a:pt x="345587" y="0"/>
                </a:cubicBezTo>
                <a:cubicBezTo>
                  <a:pt x="469349" y="-21279"/>
                  <a:pt x="596620" y="31237"/>
                  <a:pt x="752414" y="0"/>
                </a:cubicBezTo>
                <a:cubicBezTo>
                  <a:pt x="908208" y="-31237"/>
                  <a:pt x="1104460" y="32097"/>
                  <a:pt x="1196225" y="0"/>
                </a:cubicBezTo>
                <a:cubicBezTo>
                  <a:pt x="1287990" y="-32097"/>
                  <a:pt x="1456121" y="9209"/>
                  <a:pt x="1603053" y="0"/>
                </a:cubicBezTo>
                <a:cubicBezTo>
                  <a:pt x="1749985" y="-9209"/>
                  <a:pt x="2069689" y="67789"/>
                  <a:pt x="2194801" y="0"/>
                </a:cubicBezTo>
                <a:cubicBezTo>
                  <a:pt x="2359358" y="-48490"/>
                  <a:pt x="2526059" y="148234"/>
                  <a:pt x="2540388" y="345587"/>
                </a:cubicBezTo>
                <a:lnTo>
                  <a:pt x="2540388" y="345587"/>
                </a:lnTo>
                <a:cubicBezTo>
                  <a:pt x="2549809" y="566784"/>
                  <a:pt x="2375407" y="707637"/>
                  <a:pt x="2194801" y="691174"/>
                </a:cubicBezTo>
                <a:cubicBezTo>
                  <a:pt x="1982645" y="739210"/>
                  <a:pt x="1877877" y="665591"/>
                  <a:pt x="1732498" y="691174"/>
                </a:cubicBezTo>
                <a:cubicBezTo>
                  <a:pt x="1587119" y="716757"/>
                  <a:pt x="1394851" y="657116"/>
                  <a:pt x="1288686" y="691174"/>
                </a:cubicBezTo>
                <a:cubicBezTo>
                  <a:pt x="1182521" y="725232"/>
                  <a:pt x="929659" y="665364"/>
                  <a:pt x="789398" y="691174"/>
                </a:cubicBezTo>
                <a:cubicBezTo>
                  <a:pt x="649137" y="716984"/>
                  <a:pt x="554073" y="656175"/>
                  <a:pt x="345587" y="691174"/>
                </a:cubicBezTo>
                <a:cubicBezTo>
                  <a:pt x="169817" y="713791"/>
                  <a:pt x="14810" y="539925"/>
                  <a:pt x="0" y="345587"/>
                </a:cubicBezTo>
                <a:close/>
              </a:path>
            </a:pathLst>
          </a:custGeom>
          <a:solidFill>
            <a:schemeClr val="bg1"/>
          </a:solidFill>
          <a:ln w="12700">
            <a:extLst>
              <a:ext uri="{C807C97D-BFC1-408E-A445-0C87EB9F89A2}">
                <ask:lineSketchStyleProps xmlns:ask="http://schemas.microsoft.com/office/drawing/2018/sketchyshapes" sd="3269207807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</a:rPr>
              <a:t>OGDs/Agencies to use report to set priorities internally and forward planning 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7F06359-417D-3EBB-7C00-28C200E66EE5}"/>
              </a:ext>
            </a:extLst>
          </p:cNvPr>
          <p:cNvSpPr/>
          <p:nvPr/>
        </p:nvSpPr>
        <p:spPr>
          <a:xfrm>
            <a:off x="2308278" y="4195104"/>
            <a:ext cx="26161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0BF1F56-4E1E-F5C6-AD09-089B63398D63}"/>
              </a:ext>
            </a:extLst>
          </p:cNvPr>
          <p:cNvSpPr/>
          <p:nvPr/>
        </p:nvSpPr>
        <p:spPr>
          <a:xfrm>
            <a:off x="4437927" y="4199088"/>
            <a:ext cx="26161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42C179A-16AA-5C2C-8B6D-1DCB14740268}"/>
              </a:ext>
            </a:extLst>
          </p:cNvPr>
          <p:cNvSpPr/>
          <p:nvPr/>
        </p:nvSpPr>
        <p:spPr>
          <a:xfrm>
            <a:off x="6577035" y="4199088"/>
            <a:ext cx="982609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1D1E9D9-0BF0-083F-1E8F-DD289C235FAF}"/>
              </a:ext>
            </a:extLst>
          </p:cNvPr>
          <p:cNvCxnSpPr>
            <a:cxnSpLocks/>
            <a:stCxn id="20" idx="1"/>
            <a:endCxn id="24" idx="0"/>
          </p:cNvCxnSpPr>
          <p:nvPr/>
        </p:nvCxnSpPr>
        <p:spPr>
          <a:xfrm rot="5400000">
            <a:off x="8497565" y="3991623"/>
            <a:ext cx="404960" cy="12203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3C80B73D-8749-2294-EE3D-2D9B4A16A3D4}"/>
              </a:ext>
            </a:extLst>
          </p:cNvPr>
          <p:cNvCxnSpPr>
            <a:cxnSpLocks/>
            <a:stCxn id="20" idx="1"/>
            <a:endCxn id="25" idx="0"/>
          </p:cNvCxnSpPr>
          <p:nvPr/>
        </p:nvCxnSpPr>
        <p:spPr>
          <a:xfrm rot="16200000" flipH="1">
            <a:off x="9830509" y="3879027"/>
            <a:ext cx="404960" cy="144554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5793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3651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Overview of The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32" y="1467670"/>
            <a:ext cx="6035644" cy="44995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Identifies </a:t>
            </a:r>
            <a:r>
              <a:rPr lang="en-US" sz="2000" b="1" dirty="0"/>
              <a:t>priority action areas </a:t>
            </a:r>
            <a:r>
              <a:rPr lang="en-US" sz="2000" dirty="0"/>
              <a:t>where climate change science </a:t>
            </a:r>
            <a:r>
              <a:rPr lang="en-US" sz="2000" u="sng" dirty="0"/>
              <a:t>nationally</a:t>
            </a:r>
            <a:r>
              <a:rPr lang="en-US" sz="2000" dirty="0"/>
              <a:t> should focus for next 5-10 years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Recognizes Canada’s climate change </a:t>
            </a:r>
            <a:r>
              <a:rPr lang="en-US" sz="2000" b="1" dirty="0"/>
              <a:t>science capacity is distributed</a:t>
            </a:r>
            <a:r>
              <a:rPr lang="en-US" sz="2000" dirty="0"/>
              <a:t> across academia, governments, the private sector, NGOs and Indigenous organizations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CA" sz="2000" dirty="0"/>
              <a:t>Identifies need for better </a:t>
            </a:r>
            <a:r>
              <a:rPr lang="en-CA" sz="2000" b="1" dirty="0"/>
              <a:t>national coordination </a:t>
            </a:r>
            <a:r>
              <a:rPr lang="en-CA" sz="2000" dirty="0"/>
              <a:t>of climate change science research and knowledge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E7DFB9-7B07-A0CE-C154-8125025407E3}"/>
              </a:ext>
            </a:extLst>
          </p:cNvPr>
          <p:cNvGrpSpPr/>
          <p:nvPr/>
        </p:nvGrpSpPr>
        <p:grpSpPr>
          <a:xfrm>
            <a:off x="6666616" y="902933"/>
            <a:ext cx="5400028" cy="5052133"/>
            <a:chOff x="6130536" y="900732"/>
            <a:chExt cx="5488032" cy="52337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FE95D9-6055-5768-C2E9-D9C4E30D33C9}"/>
                </a:ext>
              </a:extLst>
            </p:cNvPr>
            <p:cNvGrpSpPr/>
            <p:nvPr/>
          </p:nvGrpSpPr>
          <p:grpSpPr>
            <a:xfrm>
              <a:off x="6130536" y="900732"/>
              <a:ext cx="5303520" cy="5233777"/>
              <a:chOff x="4016910" y="1947045"/>
              <a:chExt cx="3996777" cy="400573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DCAB2A2-8108-5698-6595-402CD526457C}"/>
                  </a:ext>
                </a:extLst>
              </p:cNvPr>
              <p:cNvSpPr/>
              <p:nvPr/>
            </p:nvSpPr>
            <p:spPr>
              <a:xfrm>
                <a:off x="4186038" y="1947385"/>
                <a:ext cx="3790046" cy="3849156"/>
              </a:xfrm>
              <a:custGeom>
                <a:avLst/>
                <a:gdLst>
                  <a:gd name="connsiteX0" fmla="*/ 1900904 w 3801808"/>
                  <a:gd name="connsiteY0" fmla="*/ 0 h 3801808"/>
                  <a:gd name="connsiteX1" fmla="*/ 3547135 w 3801808"/>
                  <a:gd name="connsiteY1" fmla="*/ 950452 h 3801808"/>
                  <a:gd name="connsiteX2" fmla="*/ 1900904 w 3801808"/>
                  <a:gd name="connsiteY2" fmla="*/ 1900904 h 3801808"/>
                  <a:gd name="connsiteX3" fmla="*/ 1900904 w 3801808"/>
                  <a:gd name="connsiteY3" fmla="*/ 0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1900904" y="0"/>
                    </a:moveTo>
                    <a:cubicBezTo>
                      <a:pt x="2580032" y="0"/>
                      <a:pt x="3207571" y="362310"/>
                      <a:pt x="3547135" y="950452"/>
                    </a:cubicBezTo>
                    <a:lnTo>
                      <a:pt x="1900904" y="1900904"/>
                    </a:lnTo>
                    <a:lnTo>
                      <a:pt x="1900904" y="0"/>
                    </a:lnTo>
                    <a:close/>
                  </a:path>
                </a:pathLst>
              </a:custGeom>
              <a:solidFill>
                <a:srgbClr val="73BA4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6878" tIns="422577" rIns="766550" bIns="25950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3BC4FE3-62D8-3BE3-B924-3585DC6ECB24}"/>
                  </a:ext>
                </a:extLst>
              </p:cNvPr>
              <p:cNvSpPr/>
              <p:nvPr/>
            </p:nvSpPr>
            <p:spPr>
              <a:xfrm>
                <a:off x="4211879" y="2059846"/>
                <a:ext cx="3801808" cy="3801808"/>
              </a:xfrm>
              <a:custGeom>
                <a:avLst/>
                <a:gdLst>
                  <a:gd name="connsiteX0" fmla="*/ 3547135 w 3801808"/>
                  <a:gd name="connsiteY0" fmla="*/ 950452 h 3801808"/>
                  <a:gd name="connsiteX1" fmla="*/ 3547135 w 3801808"/>
                  <a:gd name="connsiteY1" fmla="*/ 2851356 h 3801808"/>
                  <a:gd name="connsiteX2" fmla="*/ 1900904 w 3801808"/>
                  <a:gd name="connsiteY2" fmla="*/ 1900904 h 3801808"/>
                  <a:gd name="connsiteX3" fmla="*/ 3547135 w 3801808"/>
                  <a:gd name="connsiteY3" fmla="*/ 950452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3547135" y="950452"/>
                    </a:moveTo>
                    <a:cubicBezTo>
                      <a:pt x="3886699" y="1538594"/>
                      <a:pt x="3886699" y="2263214"/>
                      <a:pt x="3547135" y="2851356"/>
                    </a:cubicBezTo>
                    <a:lnTo>
                      <a:pt x="1900904" y="1900904"/>
                    </a:lnTo>
                    <a:lnTo>
                      <a:pt x="3547135" y="950452"/>
                    </a:lnTo>
                    <a:close/>
                  </a:path>
                </a:pathLst>
              </a:custGeom>
              <a:solidFill>
                <a:srgbClr val="B9D43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7668" tIns="1531437" rIns="65026" bIns="15314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010ED6E-85DB-A787-4977-BFEE00EA8857}"/>
                  </a:ext>
                </a:extLst>
              </p:cNvPr>
              <p:cNvSpPr/>
              <p:nvPr/>
            </p:nvSpPr>
            <p:spPr>
              <a:xfrm>
                <a:off x="4172328" y="2150967"/>
                <a:ext cx="3801808" cy="3801808"/>
              </a:xfrm>
              <a:custGeom>
                <a:avLst/>
                <a:gdLst>
                  <a:gd name="connsiteX0" fmla="*/ 3547135 w 3801808"/>
                  <a:gd name="connsiteY0" fmla="*/ 2851356 h 3801808"/>
                  <a:gd name="connsiteX1" fmla="*/ 1900904 w 3801808"/>
                  <a:gd name="connsiteY1" fmla="*/ 3801808 h 3801808"/>
                  <a:gd name="connsiteX2" fmla="*/ 1900904 w 3801808"/>
                  <a:gd name="connsiteY2" fmla="*/ 1900904 h 3801808"/>
                  <a:gd name="connsiteX3" fmla="*/ 3547135 w 3801808"/>
                  <a:gd name="connsiteY3" fmla="*/ 2851356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3547135" y="2851356"/>
                    </a:moveTo>
                    <a:cubicBezTo>
                      <a:pt x="3207571" y="3439498"/>
                      <a:pt x="2580031" y="3801808"/>
                      <a:pt x="1900904" y="3801808"/>
                    </a:cubicBezTo>
                    <a:lnTo>
                      <a:pt x="1900904" y="1900904"/>
                    </a:lnTo>
                    <a:lnTo>
                      <a:pt x="3547135" y="2851356"/>
                    </a:lnTo>
                    <a:close/>
                  </a:path>
                </a:pathLst>
              </a:custGeom>
              <a:solidFill>
                <a:srgbClr val="0DB69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6878" tIns="2595039" rIns="766550" bIns="42257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71462B-6F97-AD89-3B6B-493A1FCC21D0}"/>
                  </a:ext>
                </a:extLst>
              </p:cNvPr>
              <p:cNvSpPr/>
              <p:nvPr/>
            </p:nvSpPr>
            <p:spPr>
              <a:xfrm>
                <a:off x="4064424" y="2140849"/>
                <a:ext cx="3801808" cy="3801808"/>
              </a:xfrm>
              <a:custGeom>
                <a:avLst/>
                <a:gdLst>
                  <a:gd name="connsiteX0" fmla="*/ 1900904 w 3801808"/>
                  <a:gd name="connsiteY0" fmla="*/ 3801808 h 3801808"/>
                  <a:gd name="connsiteX1" fmla="*/ 254673 w 3801808"/>
                  <a:gd name="connsiteY1" fmla="*/ 2851356 h 3801808"/>
                  <a:gd name="connsiteX2" fmla="*/ 1900904 w 3801808"/>
                  <a:gd name="connsiteY2" fmla="*/ 1900904 h 3801808"/>
                  <a:gd name="connsiteX3" fmla="*/ 1900904 w 3801808"/>
                  <a:gd name="connsiteY3" fmla="*/ 3801808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1900904" y="3801808"/>
                    </a:moveTo>
                    <a:cubicBezTo>
                      <a:pt x="1221776" y="3801808"/>
                      <a:pt x="594237" y="3439498"/>
                      <a:pt x="254673" y="2851356"/>
                    </a:cubicBezTo>
                    <a:lnTo>
                      <a:pt x="1900904" y="1900904"/>
                    </a:lnTo>
                    <a:lnTo>
                      <a:pt x="1900904" y="3801808"/>
                    </a:lnTo>
                    <a:close/>
                  </a:path>
                </a:pathLst>
              </a:custGeom>
              <a:solidFill>
                <a:srgbClr val="0099B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6549" tIns="2595039" rIns="1956879" bIns="42257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A1450CA-79E1-5C3B-01EA-5D50B0E85525}"/>
                  </a:ext>
                </a:extLst>
              </p:cNvPr>
              <p:cNvSpPr/>
              <p:nvPr/>
            </p:nvSpPr>
            <p:spPr>
              <a:xfrm>
                <a:off x="4016910" y="2043098"/>
                <a:ext cx="3801808" cy="3801808"/>
              </a:xfrm>
              <a:custGeom>
                <a:avLst/>
                <a:gdLst>
                  <a:gd name="connsiteX0" fmla="*/ 254673 w 3801808"/>
                  <a:gd name="connsiteY0" fmla="*/ 2851356 h 3801808"/>
                  <a:gd name="connsiteX1" fmla="*/ 254673 w 3801808"/>
                  <a:gd name="connsiteY1" fmla="*/ 950452 h 3801808"/>
                  <a:gd name="connsiteX2" fmla="*/ 1900904 w 3801808"/>
                  <a:gd name="connsiteY2" fmla="*/ 1900904 h 3801808"/>
                  <a:gd name="connsiteX3" fmla="*/ 254673 w 3801808"/>
                  <a:gd name="connsiteY3" fmla="*/ 2851356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254673" y="2851356"/>
                    </a:moveTo>
                    <a:cubicBezTo>
                      <a:pt x="-84891" y="2263214"/>
                      <a:pt x="-84891" y="1538594"/>
                      <a:pt x="254673" y="950452"/>
                    </a:cubicBezTo>
                    <a:lnTo>
                      <a:pt x="1900904" y="1900904"/>
                    </a:lnTo>
                    <a:lnTo>
                      <a:pt x="254673" y="2851356"/>
                    </a:lnTo>
                    <a:close/>
                  </a:path>
                </a:pathLst>
              </a:custGeom>
              <a:solidFill>
                <a:srgbClr val="54AF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077" tIns="1531437" rIns="2608617" bIns="15314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1B4703-F5C4-4F4C-AF49-783162AF25B5}"/>
                  </a:ext>
                </a:extLst>
              </p:cNvPr>
              <p:cNvSpPr/>
              <p:nvPr/>
            </p:nvSpPr>
            <p:spPr>
              <a:xfrm>
                <a:off x="4067480" y="1947045"/>
                <a:ext cx="3801808" cy="3801808"/>
              </a:xfrm>
              <a:custGeom>
                <a:avLst/>
                <a:gdLst>
                  <a:gd name="connsiteX0" fmla="*/ 254673 w 3801808"/>
                  <a:gd name="connsiteY0" fmla="*/ 950452 h 3801808"/>
                  <a:gd name="connsiteX1" fmla="*/ 1900904 w 3801808"/>
                  <a:gd name="connsiteY1" fmla="*/ 0 h 3801808"/>
                  <a:gd name="connsiteX2" fmla="*/ 1900904 w 3801808"/>
                  <a:gd name="connsiteY2" fmla="*/ 1900904 h 3801808"/>
                  <a:gd name="connsiteX3" fmla="*/ 254673 w 3801808"/>
                  <a:gd name="connsiteY3" fmla="*/ 950452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254673" y="950452"/>
                    </a:moveTo>
                    <a:cubicBezTo>
                      <a:pt x="594237" y="362310"/>
                      <a:pt x="1221777" y="0"/>
                      <a:pt x="1900904" y="0"/>
                    </a:cubicBezTo>
                    <a:lnTo>
                      <a:pt x="1900904" y="1900904"/>
                    </a:lnTo>
                    <a:lnTo>
                      <a:pt x="254673" y="950452"/>
                    </a:lnTo>
                    <a:close/>
                  </a:path>
                </a:pathLst>
              </a:custGeom>
              <a:solidFill>
                <a:srgbClr val="18A17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6549" tIns="422576" rIns="1956879" bIns="2595039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650CBF-D83B-DF1A-333A-8D2CF7A2D42C}"/>
                </a:ext>
              </a:extLst>
            </p:cNvPr>
            <p:cNvSpPr/>
            <p:nvPr/>
          </p:nvSpPr>
          <p:spPr>
            <a:xfrm>
              <a:off x="7639296" y="2498008"/>
              <a:ext cx="2286000" cy="228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D393B3-53A0-ECBB-84DE-89872E402939}"/>
                </a:ext>
              </a:extLst>
            </p:cNvPr>
            <p:cNvSpPr txBox="1"/>
            <p:nvPr/>
          </p:nvSpPr>
          <p:spPr>
            <a:xfrm>
              <a:off x="7189470" y="1485774"/>
              <a:ext cx="1592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Indigenous science and knowledge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06C8CA-C385-C12C-0C81-1E2B8B6D1E9B}"/>
                </a:ext>
              </a:extLst>
            </p:cNvPr>
            <p:cNvSpPr txBox="1"/>
            <p:nvPr/>
          </p:nvSpPr>
          <p:spPr>
            <a:xfrm>
              <a:off x="8961409" y="1398453"/>
              <a:ext cx="15643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Supporting a strong Canadian economy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F9C3AA-25AA-1584-EAA2-0B23B0D75E33}"/>
                </a:ext>
              </a:extLst>
            </p:cNvPr>
            <p:cNvSpPr txBox="1"/>
            <p:nvPr/>
          </p:nvSpPr>
          <p:spPr>
            <a:xfrm>
              <a:off x="9985378" y="2940811"/>
              <a:ext cx="16331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Resilient communities and built environments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3C2583-3D99-A3DC-3B04-9FDF2D73C561}"/>
                </a:ext>
              </a:extLst>
            </p:cNvPr>
            <p:cNvSpPr txBox="1"/>
            <p:nvPr/>
          </p:nvSpPr>
          <p:spPr>
            <a:xfrm>
              <a:off x="9108701" y="4708520"/>
              <a:ext cx="1633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Getting to net-zero GHG emissions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7C52C4-AD7E-3E8A-0340-40CBDADF773B}"/>
                </a:ext>
              </a:extLst>
            </p:cNvPr>
            <p:cNvSpPr txBox="1"/>
            <p:nvPr/>
          </p:nvSpPr>
          <p:spPr>
            <a:xfrm>
              <a:off x="7169288" y="4712193"/>
              <a:ext cx="1633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Protecting nature and ecosystems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997FF-6B3B-97B6-4087-C7107BC16378}"/>
                </a:ext>
              </a:extLst>
            </p:cNvPr>
            <p:cNvSpPr txBox="1"/>
            <p:nvPr/>
          </p:nvSpPr>
          <p:spPr>
            <a:xfrm>
              <a:off x="6321650" y="3098983"/>
              <a:ext cx="1633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and security of Canadians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46812A-D5B2-6B12-1488-6B54939B56E7}"/>
                </a:ext>
              </a:extLst>
            </p:cNvPr>
            <p:cNvSpPr txBox="1"/>
            <p:nvPr/>
          </p:nvSpPr>
          <p:spPr>
            <a:xfrm>
              <a:off x="7965701" y="3014669"/>
              <a:ext cx="1633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Climate Change Science and Knowledge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1946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2066-A726-EA11-45F0-F873CC22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B8AC-38C9-F9CF-633E-F74A2A9D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7" y="106725"/>
            <a:ext cx="10972800" cy="1011595"/>
          </a:xfrm>
        </p:spPr>
        <p:txBody>
          <a:bodyPr/>
          <a:lstStyle/>
          <a:p>
            <a:r>
              <a:rPr lang="en-CA" sz="3600" dirty="0">
                <a:solidFill>
                  <a:schemeClr val="accent5">
                    <a:lumMod val="50000"/>
                  </a:schemeClr>
                </a:solidFill>
              </a:rPr>
              <a:t>PRIORITY science AREAS &amp;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8115-73D7-7035-F2FC-DC9E08E9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3A81E-E0BA-F862-11DF-BAFCF508C7B1}"/>
              </a:ext>
            </a:extLst>
          </p:cNvPr>
          <p:cNvGrpSpPr/>
          <p:nvPr/>
        </p:nvGrpSpPr>
        <p:grpSpPr>
          <a:xfrm>
            <a:off x="611744" y="1133127"/>
            <a:ext cx="11086102" cy="414404"/>
            <a:chOff x="3814762" y="166919"/>
            <a:chExt cx="3347404" cy="7073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A2EAD-825D-9811-F2A8-C93E5322584C}"/>
                </a:ext>
              </a:extLst>
            </p:cNvPr>
            <p:cNvSpPr/>
            <p:nvPr/>
          </p:nvSpPr>
          <p:spPr>
            <a:xfrm>
              <a:off x="3814762" y="166919"/>
              <a:ext cx="3343274" cy="707318"/>
            </a:xfrm>
            <a:prstGeom prst="rect">
              <a:avLst/>
            </a:prstGeom>
            <a:solidFill>
              <a:srgbClr val="73BA44"/>
            </a:solidFill>
            <a:ln>
              <a:solidFill>
                <a:srgbClr val="73BA4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CCF5DE-A7FB-7211-C31F-FBF806F84A13}"/>
                </a:ext>
              </a:extLst>
            </p:cNvPr>
            <p:cNvSpPr txBox="1"/>
            <p:nvPr/>
          </p:nvSpPr>
          <p:spPr>
            <a:xfrm>
              <a:off x="3818892" y="258392"/>
              <a:ext cx="3343274" cy="534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Supporting a strong Canadian economy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EB4B09-CB78-9863-7F29-B6349A25570A}"/>
              </a:ext>
            </a:extLst>
          </p:cNvPr>
          <p:cNvGrpSpPr/>
          <p:nvPr/>
        </p:nvGrpSpPr>
        <p:grpSpPr>
          <a:xfrm>
            <a:off x="603835" y="1561961"/>
            <a:ext cx="11128624" cy="2174334"/>
            <a:chOff x="3745878" y="973718"/>
            <a:chExt cx="3356821" cy="15175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0E4D75-76F5-AA9A-938D-F92421B1009A}"/>
                </a:ext>
              </a:extLst>
            </p:cNvPr>
            <p:cNvSpPr/>
            <p:nvPr/>
          </p:nvSpPr>
          <p:spPr>
            <a:xfrm>
              <a:off x="3745878" y="973718"/>
              <a:ext cx="3343274" cy="1350540"/>
            </a:xfrm>
            <a:prstGeom prst="rect">
              <a:avLst/>
            </a:prstGeom>
            <a:solidFill>
              <a:srgbClr val="73BA44">
                <a:alpha val="25000"/>
              </a:srgbClr>
            </a:solidFill>
            <a:ln>
              <a:solidFill>
                <a:srgbClr val="73BA4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C5A538-DB30-1A47-0C5A-732EFBB10879}"/>
                </a:ext>
              </a:extLst>
            </p:cNvPr>
            <p:cNvSpPr txBox="1"/>
            <p:nvPr/>
          </p:nvSpPr>
          <p:spPr>
            <a:xfrm>
              <a:off x="3759425" y="1051585"/>
              <a:ext cx="3343274" cy="143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>
                  <a:effectLst/>
                </a:rPr>
                <a:t>Develop and track indicators of social-ecological resilience in natural resource sectors and communities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>
                  <a:effectLst/>
                </a:rPr>
                <a:t>Build knowledge from social sciences and behavioural economics to inform decision-making and communication strategies specific to each sector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effectLst/>
                </a:rPr>
                <a:t>Examine the relationships among climate change, climate action, and sustainable development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529DEB-0920-84DA-63F2-F32CDC6D0F19}"/>
              </a:ext>
            </a:extLst>
          </p:cNvPr>
          <p:cNvGrpSpPr/>
          <p:nvPr/>
        </p:nvGrpSpPr>
        <p:grpSpPr>
          <a:xfrm>
            <a:off x="637302" y="3751937"/>
            <a:ext cx="11095157" cy="482974"/>
            <a:chOff x="7599635" y="275346"/>
            <a:chExt cx="10579828" cy="707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AC7F76-6D5A-6C32-9B4C-9A5B2327CC80}"/>
                </a:ext>
              </a:extLst>
            </p:cNvPr>
            <p:cNvSpPr/>
            <p:nvPr/>
          </p:nvSpPr>
          <p:spPr>
            <a:xfrm>
              <a:off x="7599635" y="342047"/>
              <a:ext cx="10534980" cy="640617"/>
            </a:xfrm>
            <a:prstGeom prst="rect">
              <a:avLst/>
            </a:prstGeom>
            <a:solidFill>
              <a:srgbClr val="B9D433"/>
            </a:solidFill>
            <a:ln>
              <a:solidFill>
                <a:srgbClr val="B9D4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15ACFD-BFDC-5FA5-85E9-572F69C10706}"/>
                </a:ext>
              </a:extLst>
            </p:cNvPr>
            <p:cNvSpPr txBox="1"/>
            <p:nvPr/>
          </p:nvSpPr>
          <p:spPr>
            <a:xfrm>
              <a:off x="7608269" y="275346"/>
              <a:ext cx="10571194" cy="70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Resilient net-zero communities and built environments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40F0EA-D1FD-FD3A-A03F-78F4781334EE}"/>
              </a:ext>
            </a:extLst>
          </p:cNvPr>
          <p:cNvGrpSpPr/>
          <p:nvPr/>
        </p:nvGrpSpPr>
        <p:grpSpPr>
          <a:xfrm>
            <a:off x="630539" y="4247030"/>
            <a:ext cx="11048512" cy="2097204"/>
            <a:chOff x="5944713" y="953010"/>
            <a:chExt cx="5288247" cy="37147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5F791A-BBA3-5738-BC83-85D0791C6D33}"/>
                </a:ext>
              </a:extLst>
            </p:cNvPr>
            <p:cNvSpPr/>
            <p:nvPr/>
          </p:nvSpPr>
          <p:spPr>
            <a:xfrm>
              <a:off x="5944713" y="953010"/>
              <a:ext cx="5288247" cy="3714739"/>
            </a:xfrm>
            <a:prstGeom prst="rect">
              <a:avLst/>
            </a:prstGeom>
            <a:solidFill>
              <a:srgbClr val="B9D433">
                <a:alpha val="25000"/>
              </a:srgbClr>
            </a:solidFill>
            <a:ln>
              <a:solidFill>
                <a:srgbClr val="B9D433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1E57F4-5046-DE0C-3B58-0994758A1E03}"/>
                </a:ext>
              </a:extLst>
            </p:cNvPr>
            <p:cNvSpPr txBox="1"/>
            <p:nvPr/>
          </p:nvSpPr>
          <p:spPr>
            <a:xfrm>
              <a:off x="5981259" y="1063066"/>
              <a:ext cx="5215155" cy="3535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>
                  <a:effectLst/>
                </a:rPr>
                <a:t>Generate climate data, predictions, and projections to inform risk assessment, adaptation, and actions to reduce GHG emissions from the built environment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>
                  <a:effectLst/>
                </a:rPr>
                <a:t>Improve climate information and predictions and projections of extremes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50" dirty="0">
                  <a:effectLst/>
                  <a:latin typeface="+mj-lt"/>
                  <a:ea typeface="Calibri" panose="020F0502020204030204" pitchFamily="34" charset="0"/>
                </a:rPr>
                <a:t>Understand future water sustainability, </a:t>
              </a:r>
              <a:r>
                <a:rPr lang="en-US" sz="1600" kern="150" dirty="0">
                  <a:latin typeface="+mj-lt"/>
                  <a:ea typeface="Calibri" panose="020F0502020204030204" pitchFamily="34" charset="0"/>
                </a:rPr>
                <a:t>including </a:t>
              </a:r>
              <a:r>
                <a:rPr lang="en-US" sz="1600" kern="150" dirty="0">
                  <a:effectLst/>
                  <a:latin typeface="+mj-lt"/>
                  <a:ea typeface="Calibri" panose="020F0502020204030204" pitchFamily="34" charset="0"/>
                </a:rPr>
                <a:t>supply, demand, quality, and effects on human and ecosystem health</a:t>
              </a:r>
              <a:endParaRPr lang="en-US" sz="1400" kern="1200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121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01143-E67C-010C-2A48-2DBF5473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CDB-1532-A31A-296D-2B2B8618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7" y="106725"/>
            <a:ext cx="10972800" cy="1011595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accent5">
                    <a:lumMod val="50000"/>
                  </a:schemeClr>
                </a:solidFill>
              </a:rPr>
              <a:t>PRIORITY science AREAS &amp; Examples (cont.)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E7CC-8336-5227-E876-473E3337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F7C57-B68C-F652-589B-07CD0D8BE61B}"/>
              </a:ext>
            </a:extLst>
          </p:cNvPr>
          <p:cNvGrpSpPr/>
          <p:nvPr/>
        </p:nvGrpSpPr>
        <p:grpSpPr>
          <a:xfrm>
            <a:off x="661140" y="1126259"/>
            <a:ext cx="11015515" cy="485258"/>
            <a:chOff x="7559719" y="-2642465"/>
            <a:chExt cx="3365112" cy="921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548FE2-90F8-0F96-C870-FBEB8A39D087}"/>
                </a:ext>
              </a:extLst>
            </p:cNvPr>
            <p:cNvSpPr/>
            <p:nvPr/>
          </p:nvSpPr>
          <p:spPr>
            <a:xfrm>
              <a:off x="7559719" y="-2642465"/>
              <a:ext cx="3343274" cy="921600"/>
            </a:xfrm>
            <a:prstGeom prst="rect">
              <a:avLst/>
            </a:prstGeom>
            <a:solidFill>
              <a:srgbClr val="0DB693"/>
            </a:solidFill>
            <a:ln>
              <a:solidFill>
                <a:srgbClr val="0DB69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51CFA-9B7F-A267-13A2-8F820FE4AA70}"/>
                </a:ext>
              </a:extLst>
            </p:cNvPr>
            <p:cNvSpPr txBox="1"/>
            <p:nvPr/>
          </p:nvSpPr>
          <p:spPr>
            <a:xfrm>
              <a:off x="7581557" y="-2642465"/>
              <a:ext cx="3343274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Getting to net-zero GHG emissions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864AB-387B-B33E-FD34-EC51C19B7949}"/>
              </a:ext>
            </a:extLst>
          </p:cNvPr>
          <p:cNvGrpSpPr/>
          <p:nvPr/>
        </p:nvGrpSpPr>
        <p:grpSpPr>
          <a:xfrm>
            <a:off x="661139" y="1619456"/>
            <a:ext cx="10944029" cy="1829901"/>
            <a:chOff x="7626096" y="953928"/>
            <a:chExt cx="3343274" cy="14054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DC8149-834D-B2F3-C548-61630984C5DA}"/>
                </a:ext>
              </a:extLst>
            </p:cNvPr>
            <p:cNvSpPr/>
            <p:nvPr/>
          </p:nvSpPr>
          <p:spPr>
            <a:xfrm>
              <a:off x="7626096" y="953928"/>
              <a:ext cx="3343274" cy="1405440"/>
            </a:xfrm>
            <a:prstGeom prst="rect">
              <a:avLst/>
            </a:prstGeom>
            <a:solidFill>
              <a:srgbClr val="0DB693">
                <a:alpha val="25000"/>
              </a:srgbClr>
            </a:solidFill>
            <a:ln>
              <a:solidFill>
                <a:srgbClr val="0DB693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57DAEB-0582-D048-FA0E-D959058ADA80}"/>
                </a:ext>
              </a:extLst>
            </p:cNvPr>
            <p:cNvSpPr txBox="1"/>
            <p:nvPr/>
          </p:nvSpPr>
          <p:spPr>
            <a:xfrm>
              <a:off x="7626096" y="953928"/>
              <a:ext cx="3343274" cy="1405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Improve GHG reporting by improving collection and monitoring of emissions and activity data and by reconciling complementary techniques for estimating emissions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Develop integrated atmospheric GHG monitoring systems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Understand socio-political, attitudinal, and behavioural processes in net-zero pathways and improve how these are integrated in modelling and analysis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0BC033-68E1-C81C-81C4-AF2A25939DA6}"/>
              </a:ext>
            </a:extLst>
          </p:cNvPr>
          <p:cNvGrpSpPr/>
          <p:nvPr/>
        </p:nvGrpSpPr>
        <p:grpSpPr>
          <a:xfrm>
            <a:off x="617983" y="3822457"/>
            <a:ext cx="11001569" cy="485259"/>
            <a:chOff x="-5337" y="32328"/>
            <a:chExt cx="3352040" cy="92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6DE22A-B7C0-99CD-4D72-8D0FA7D4B2F1}"/>
                </a:ext>
              </a:extLst>
            </p:cNvPr>
            <p:cNvSpPr/>
            <p:nvPr/>
          </p:nvSpPr>
          <p:spPr>
            <a:xfrm>
              <a:off x="3429" y="32328"/>
              <a:ext cx="3343274" cy="921600"/>
            </a:xfrm>
            <a:prstGeom prst="rect">
              <a:avLst/>
            </a:prstGeom>
            <a:solidFill>
              <a:srgbClr val="54AF47"/>
            </a:solidFill>
            <a:ln>
              <a:solidFill>
                <a:srgbClr val="54AF4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01FE53-CEA2-4F54-230A-43EE4DE3381D}"/>
                </a:ext>
              </a:extLst>
            </p:cNvPr>
            <p:cNvSpPr txBox="1"/>
            <p:nvPr/>
          </p:nvSpPr>
          <p:spPr>
            <a:xfrm>
              <a:off x="-5337" y="175966"/>
              <a:ext cx="3343274" cy="634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and security of Canadians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D9200-7005-D70B-B97E-6B04023A5D32}"/>
              </a:ext>
            </a:extLst>
          </p:cNvPr>
          <p:cNvGrpSpPr/>
          <p:nvPr/>
        </p:nvGrpSpPr>
        <p:grpSpPr>
          <a:xfrm>
            <a:off x="632369" y="4315654"/>
            <a:ext cx="10972798" cy="1845779"/>
            <a:chOff x="3429" y="953928"/>
            <a:chExt cx="3343274" cy="14054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B7526-0424-AFC2-0ADB-9624ABE09030}"/>
                </a:ext>
              </a:extLst>
            </p:cNvPr>
            <p:cNvSpPr/>
            <p:nvPr/>
          </p:nvSpPr>
          <p:spPr>
            <a:xfrm>
              <a:off x="3429" y="953928"/>
              <a:ext cx="3343274" cy="1405440"/>
            </a:xfrm>
            <a:prstGeom prst="rect">
              <a:avLst/>
            </a:prstGeom>
            <a:solidFill>
              <a:srgbClr val="54AF47">
                <a:alpha val="25000"/>
              </a:srgbClr>
            </a:solidFill>
            <a:ln>
              <a:solidFill>
                <a:srgbClr val="54AF47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07C6CE-6C1D-5FE3-DD1F-0F841C761DFD}"/>
                </a:ext>
              </a:extLst>
            </p:cNvPr>
            <p:cNvSpPr txBox="1"/>
            <p:nvPr/>
          </p:nvSpPr>
          <p:spPr>
            <a:xfrm>
              <a:off x="3429" y="953928"/>
              <a:ext cx="3343274" cy="1405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Understanding the impacts of climate change on health and health systems, to advance effective, equitable, and feasible measures for health adaptation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Strengthen understanding of risks and drivers of change across the human, animal, plant, and environment interfaces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Study the risks and threat-multipliers of climate change for the operations of security institutions and for emergency preparedness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5017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AD38-3D5D-5784-8CA3-B71CF03A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7433-F3CE-0528-9054-E32AED92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7" y="106725"/>
            <a:ext cx="10972800" cy="1011595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accent5">
                    <a:lumMod val="50000"/>
                  </a:schemeClr>
                </a:solidFill>
              </a:rPr>
              <a:t>PRIORITY science AREAS &amp; Examples (cont.)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B844-EBBB-6984-D29E-371A0C5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0E6D1-C108-4D3F-AE6D-EE39732625D6}"/>
              </a:ext>
            </a:extLst>
          </p:cNvPr>
          <p:cNvGrpSpPr/>
          <p:nvPr/>
        </p:nvGrpSpPr>
        <p:grpSpPr>
          <a:xfrm>
            <a:off x="690357" y="3816663"/>
            <a:ext cx="11029450" cy="482974"/>
            <a:chOff x="0" y="0"/>
            <a:chExt cx="11086102" cy="633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7D89AF-1832-7B90-26E5-3BB48071EDFF}"/>
                </a:ext>
              </a:extLst>
            </p:cNvPr>
            <p:cNvSpPr/>
            <p:nvPr/>
          </p:nvSpPr>
          <p:spPr>
            <a:xfrm>
              <a:off x="0" y="0"/>
              <a:ext cx="11086102" cy="633600"/>
            </a:xfrm>
            <a:prstGeom prst="rect">
              <a:avLst/>
            </a:prstGeom>
            <a:solidFill>
              <a:srgbClr val="18A17E"/>
            </a:solidFill>
            <a:ln>
              <a:solidFill>
                <a:srgbClr val="18A17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EBE8E-ABC5-F7E6-04CE-F07956A2D2ED}"/>
                </a:ext>
              </a:extLst>
            </p:cNvPr>
            <p:cNvSpPr txBox="1"/>
            <p:nvPr/>
          </p:nvSpPr>
          <p:spPr>
            <a:xfrm>
              <a:off x="0" y="0"/>
              <a:ext cx="11086102" cy="63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Indigenous science and knowledge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F18F0A-2CB5-CCEC-136D-75918BE44CD2}"/>
              </a:ext>
            </a:extLst>
          </p:cNvPr>
          <p:cNvGrpSpPr/>
          <p:nvPr/>
        </p:nvGrpSpPr>
        <p:grpSpPr>
          <a:xfrm>
            <a:off x="691206" y="4264617"/>
            <a:ext cx="11029450" cy="2091736"/>
            <a:chOff x="0" y="618083"/>
            <a:chExt cx="11086102" cy="9925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830C8A-9CFD-CAF2-83DE-A4DB7B696F31}"/>
                </a:ext>
              </a:extLst>
            </p:cNvPr>
            <p:cNvSpPr/>
            <p:nvPr/>
          </p:nvSpPr>
          <p:spPr>
            <a:xfrm>
              <a:off x="0" y="644422"/>
              <a:ext cx="11086102" cy="966240"/>
            </a:xfrm>
            <a:prstGeom prst="rect">
              <a:avLst/>
            </a:prstGeom>
            <a:solidFill>
              <a:srgbClr val="18A17E">
                <a:alpha val="25000"/>
              </a:srgbClr>
            </a:solidFill>
            <a:ln>
              <a:solidFill>
                <a:srgbClr val="18A17E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A1154B-AC7F-D2A2-F352-A305A6B0A279}"/>
                </a:ext>
              </a:extLst>
            </p:cNvPr>
            <p:cNvSpPr txBox="1"/>
            <p:nvPr/>
          </p:nvSpPr>
          <p:spPr>
            <a:xfrm>
              <a:off x="0" y="618083"/>
              <a:ext cx="11086102" cy="966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effectLst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4BE7E5-95F7-8A9F-7823-90695AA5596C}"/>
              </a:ext>
            </a:extLst>
          </p:cNvPr>
          <p:cNvGrpSpPr/>
          <p:nvPr/>
        </p:nvGrpSpPr>
        <p:grpSpPr>
          <a:xfrm>
            <a:off x="690357" y="1136190"/>
            <a:ext cx="11029450" cy="482974"/>
            <a:chOff x="3814762" y="32328"/>
            <a:chExt cx="3343274" cy="92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6D818E-6A31-3731-F4BC-36025F5BFB8B}"/>
                </a:ext>
              </a:extLst>
            </p:cNvPr>
            <p:cNvSpPr/>
            <p:nvPr/>
          </p:nvSpPr>
          <p:spPr>
            <a:xfrm>
              <a:off x="3814762" y="32328"/>
              <a:ext cx="3343274" cy="921600"/>
            </a:xfrm>
            <a:prstGeom prst="rect">
              <a:avLst/>
            </a:prstGeom>
            <a:solidFill>
              <a:srgbClr val="0099B8"/>
            </a:solidFill>
            <a:ln>
              <a:solidFill>
                <a:srgbClr val="0099B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93B717-C8D9-FADF-7997-901D827D279F}"/>
                </a:ext>
              </a:extLst>
            </p:cNvPr>
            <p:cNvSpPr txBox="1"/>
            <p:nvPr/>
          </p:nvSpPr>
          <p:spPr>
            <a:xfrm>
              <a:off x="3814762" y="32328"/>
              <a:ext cx="3343274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Protecting nature and ecosystems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AEDCB7-4E33-05F0-B00A-6E22AAC5F0FD}"/>
              </a:ext>
            </a:extLst>
          </p:cNvPr>
          <p:cNvGrpSpPr/>
          <p:nvPr/>
        </p:nvGrpSpPr>
        <p:grpSpPr>
          <a:xfrm>
            <a:off x="690357" y="1624525"/>
            <a:ext cx="11029450" cy="2006633"/>
            <a:chOff x="3814762" y="953928"/>
            <a:chExt cx="3343274" cy="14054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58554D-C87D-51B4-5A66-055C97DA2807}"/>
                </a:ext>
              </a:extLst>
            </p:cNvPr>
            <p:cNvSpPr/>
            <p:nvPr/>
          </p:nvSpPr>
          <p:spPr>
            <a:xfrm>
              <a:off x="3814762" y="953928"/>
              <a:ext cx="3343274" cy="1405440"/>
            </a:xfrm>
            <a:prstGeom prst="rect">
              <a:avLst/>
            </a:prstGeom>
            <a:solidFill>
              <a:srgbClr val="0099B8">
                <a:alpha val="25000"/>
              </a:srgbClr>
            </a:solidFill>
            <a:ln>
              <a:solidFill>
                <a:srgbClr val="0099B8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5DCFC4-DB87-D8A2-D9A1-D20E6F1D6D80}"/>
                </a:ext>
              </a:extLst>
            </p:cNvPr>
            <p:cNvSpPr txBox="1"/>
            <p:nvPr/>
          </p:nvSpPr>
          <p:spPr>
            <a:xfrm>
              <a:off x="3814762" y="980618"/>
              <a:ext cx="3343274" cy="1346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Better understand key ecosystem attributes, climate drivers, and responses influencing ecosystem and biodiversity resilience and change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Monitor carbon stocks to understand their responses to changing climate conditions and disturbances 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n-US" sz="1600" kern="1200" dirty="0"/>
                <a:t>Advance Earth system modelling to better represent processes in northern regions</a:t>
              </a:r>
            </a:p>
            <a:p>
              <a:pPr marL="171450" lvl="1" indent="-171450" algn="l" defTabSz="711200">
                <a:lnSpc>
                  <a:spcPct val="13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en-US" sz="1600" kern="12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6ED67D-D690-1313-BBBE-EE38A6D67783}"/>
              </a:ext>
            </a:extLst>
          </p:cNvPr>
          <p:cNvSpPr txBox="1"/>
          <p:nvPr/>
        </p:nvSpPr>
        <p:spPr>
          <a:xfrm>
            <a:off x="714500" y="4385733"/>
            <a:ext cx="10982861" cy="190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Develop Indigenous leadership in climate change science and science networks </a:t>
            </a:r>
          </a:p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Support science and knowledge clusters and networks that actively build relationships with Indigenous Peoples in creating pathways that respect local grassroots </a:t>
            </a:r>
            <a:r>
              <a:rPr lang="en-US" sz="1600" dirty="0"/>
              <a:t>climate science concerns and priorities</a:t>
            </a:r>
          </a:p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Braid and weave science planning and implementation with Indigenous governments, organizations, and citizens to craft approaches that are relevant to regions, based on distinctions, and uphold Indigenous rights and 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25799204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19" y="850669"/>
            <a:ext cx="3975779" cy="3780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35" y="333413"/>
            <a:ext cx="10972800" cy="848115"/>
          </a:xfrm>
        </p:spPr>
        <p:txBody>
          <a:bodyPr>
            <a:normAutofit/>
          </a:bodyPr>
          <a:lstStyle/>
          <a:p>
            <a:pPr algn="l"/>
            <a:r>
              <a:rPr lang="en-CA" sz="2800" dirty="0">
                <a:solidFill>
                  <a:schemeClr val="accent5">
                    <a:lumMod val="50000"/>
                  </a:schemeClr>
                </a:solidFill>
              </a:rPr>
              <a:t>Need for Collaborative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35" y="1070645"/>
            <a:ext cx="6869284" cy="3560203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1900" dirty="0"/>
              <a:t>Implementation of science priorities will be more effective and successful if accompanied with </a:t>
            </a:r>
            <a:r>
              <a:rPr lang="en-CA" sz="1900" b="1" dirty="0"/>
              <a:t>integrated, horizontal efforts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Academia, governments, the private sector, NGOs and Indigenous organizations all have a part to play in advancing climate change science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Federal leadership </a:t>
            </a:r>
            <a:r>
              <a:rPr lang="en-US" sz="1900" dirty="0"/>
              <a:t>required for advancing key elements of the report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dirty="0"/>
              <a:t>ECCC and federal partners will have a key role to play, not only </a:t>
            </a:r>
            <a:r>
              <a:rPr lang="en-US" sz="1900" b="1" dirty="0"/>
              <a:t>conducting climate change science</a:t>
            </a:r>
            <a:r>
              <a:rPr lang="en-US" sz="1900" dirty="0"/>
              <a:t>, but acting as a </a:t>
            </a:r>
            <a:r>
              <a:rPr lang="en-US" sz="1900" b="1" dirty="0"/>
              <a:t>convener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18FCF-AFC5-882E-499C-C465C2CFA590}"/>
              </a:ext>
            </a:extLst>
          </p:cNvPr>
          <p:cNvSpPr txBox="1"/>
          <p:nvPr/>
        </p:nvSpPr>
        <p:spPr>
          <a:xfrm>
            <a:off x="982301" y="4749490"/>
            <a:ext cx="10227398" cy="1579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2819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Federal climate change science coordination supports: 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Effective delivery and investment in GoC policies and programs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Development of collaborative research partnerships across government, academia and the granting councils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Policy and regulatory sector targeted climate science (e.g., oil and gas, health, forestry, agriculture, fisheries)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Cross-cutting environmental science for freshwater, biodiversity and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46198646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CC_Presentaion_WidescreenSize_(GenericsShapes).pptx" id="{4E59E1A2-848A-4873-A768-AFE6C25AF542}" vid="{4B59FFF3-3BA7-4BD0-B436-744A91625D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d3dff1-40cb-44f1-9761-0d9bf0d808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FE159C1F38F46897620300E4BE339" ma:contentTypeVersion="15" ma:contentTypeDescription="Create a new document." ma:contentTypeScope="" ma:versionID="4f36e4e5ac2815de37bce7cbccefa330">
  <xsd:schema xmlns:xsd="http://www.w3.org/2001/XMLSchema" xmlns:xs="http://www.w3.org/2001/XMLSchema" xmlns:p="http://schemas.microsoft.com/office/2006/metadata/properties" xmlns:ns3="7f057436-1a6a-476c-9790-573363df4129" xmlns:ns4="efd3dff1-40cb-44f1-9761-0d9bf0d80891" targetNamespace="http://schemas.microsoft.com/office/2006/metadata/properties" ma:root="true" ma:fieldsID="c8eaf0980e6f4ebe484eeac9654ac915" ns3:_="" ns4:_="">
    <xsd:import namespace="7f057436-1a6a-476c-9790-573363df4129"/>
    <xsd:import namespace="efd3dff1-40cb-44f1-9761-0d9bf0d808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57436-1a6a-476c-9790-573363df41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3dff1-40cb-44f1-9761-0d9bf0d80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BAFB6-1411-4A12-AC69-903E29F4FED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f057436-1a6a-476c-9790-573363df4129"/>
    <ds:schemaRef ds:uri="http://purl.org/dc/elements/1.1/"/>
    <ds:schemaRef ds:uri="http://schemas.openxmlformats.org/package/2006/metadata/core-properties"/>
    <ds:schemaRef ds:uri="efd3dff1-40cb-44f1-9761-0d9bf0d80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499B36-F1B8-4F75-BC1E-E0D938DAD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34E1C-23CC-49E0-9C4E-357A069DE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57436-1a6a-476c-9790-573363df4129"/>
    <ds:schemaRef ds:uri="efd3dff1-40cb-44f1-9761-0d9bf0d80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25499</TotalTime>
  <Words>913</Words>
  <Application>Microsoft Office PowerPoint</Application>
  <PresentationFormat>Widescreen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1_Office Theme</vt:lpstr>
      <vt:lpstr>CLIMATE SCIENCE 2050: NATIONAL PRIORITIES FOR CLIMATE CHANGE SCIENCE AND KNOWLEDGE</vt:lpstr>
      <vt:lpstr>CONTEXT</vt:lpstr>
      <vt:lpstr>Background</vt:lpstr>
      <vt:lpstr>Developing The REPORT</vt:lpstr>
      <vt:lpstr>Overview of The REPORT</vt:lpstr>
      <vt:lpstr>PRIORITY science AREAS &amp; Examples</vt:lpstr>
      <vt:lpstr>PRIORITY science AREAS &amp; Examples (cont.)</vt:lpstr>
      <vt:lpstr>PRIORITY science AREAS &amp; Examples (cont.)</vt:lpstr>
      <vt:lpstr>Need for Collaborative Efforts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Science 2050:  Canada’s Climate Change Science &amp; Knowledge plan AND  Federal implementation</dc:title>
  <dc:creator>Shepherd,Marjorie (ECCC)</dc:creator>
  <cp:lastModifiedBy>Janetos,Stephanie (elle, la | she, her) (ECCC)</cp:lastModifiedBy>
  <cp:revision>449</cp:revision>
  <dcterms:created xsi:type="dcterms:W3CDTF">2023-02-03T20:59:44Z</dcterms:created>
  <dcterms:modified xsi:type="dcterms:W3CDTF">2024-05-15T13:26:01Z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0x010100052FE159C1F38F46897620300E4BE339</vt:lpwstr>
  </property>
</Properties>
</file>