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7" r:id="rId2"/>
  </p:sldMasterIdLst>
  <p:notesMasterIdLst>
    <p:notesMasterId r:id="rId11"/>
  </p:notesMasterIdLst>
  <p:handoutMasterIdLst>
    <p:handoutMasterId r:id="rId12"/>
  </p:handoutMasterIdLst>
  <p:sldIdLst>
    <p:sldId id="269" r:id="rId3"/>
    <p:sldId id="264" r:id="rId4"/>
    <p:sldId id="273" r:id="rId5"/>
    <p:sldId id="274" r:id="rId6"/>
    <p:sldId id="270" r:id="rId7"/>
    <p:sldId id="275" r:id="rId8"/>
    <p:sldId id="276" r:id="rId9"/>
    <p:sldId id="263" r:id="rId10"/>
  </p:sldIdLst>
  <p:sldSz cx="12192000" cy="6858000"/>
  <p:notesSz cx="6858000" cy="9144000"/>
  <p:defaultTextStyle>
    <a:defPPr>
      <a:defRPr lang="en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7" userDrawn="1">
          <p15:clr>
            <a:srgbClr val="A4A3A4"/>
          </p15:clr>
        </p15:guide>
        <p15:guide id="2" pos="2547" userDrawn="1">
          <p15:clr>
            <a:srgbClr val="A4A3A4"/>
          </p15:clr>
        </p15:guide>
        <p15:guide id="3" pos="5110" userDrawn="1">
          <p15:clr>
            <a:srgbClr val="A4A3A4"/>
          </p15:clr>
        </p15:guide>
        <p15:guide id="4" orient="horz" pos="2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F3E"/>
    <a:srgbClr val="004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9" autoAdjust="0"/>
    <p:restoredTop sz="94718"/>
  </p:normalViewPr>
  <p:slideViewPr>
    <p:cSldViewPr snapToGrid="0" snapToObjects="1">
      <p:cViewPr varScale="1">
        <p:scale>
          <a:sx n="56" d="100"/>
          <a:sy n="56" d="100"/>
        </p:scale>
        <p:origin x="696" y="52"/>
      </p:cViewPr>
      <p:guideLst>
        <p:guide orient="horz" pos="1457"/>
        <p:guide pos="2547"/>
        <p:guide pos="5110"/>
        <p:guide orient="horz" pos="2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0" d="100"/>
          <a:sy n="60" d="100"/>
        </p:scale>
        <p:origin x="298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E8A8F3-768B-6A45-A4EB-71CDD2A8C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317FA-86DA-6D42-8FE7-29BC27CADC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DB806-C9A6-894F-B990-33F8B5148B3E}" type="datetimeFigureOut">
              <a:rPr lang="en-EC" smtClean="0"/>
              <a:t>11/14/2023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EDD7F-F2C6-D74B-91A4-E01A3186C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F9EEA-B95F-5147-A711-97F21F78B0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D7F96-E89C-4840-9D91-E56D6AB8ABDE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72214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04BF1-B5E2-AB46-BED5-43623A11F93E}" type="datetimeFigureOut">
              <a:rPr lang="en-EC" smtClean="0"/>
              <a:t>11/14/2023</a:t>
            </a:fld>
            <a:endParaRPr lang="en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62224-E354-704E-837A-42C6743F2E11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56392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62224-E354-704E-837A-42C6743F2E11}" type="slidenum">
              <a:rPr lang="en-EC" smtClean="0"/>
              <a:t>2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3519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62224-E354-704E-837A-42C6743F2E11}" type="slidenum">
              <a:rPr lang="en-EC" smtClean="0"/>
              <a:t>3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43065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62224-E354-704E-837A-42C6743F2E11}" type="slidenum">
              <a:rPr lang="en-EC" smtClean="0"/>
              <a:t>4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660443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62224-E354-704E-837A-42C6743F2E11}" type="slidenum">
              <a:rPr lang="en-EC" smtClean="0"/>
              <a:t>5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134168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62224-E354-704E-837A-42C6743F2E11}" type="slidenum">
              <a:rPr lang="en-EC" smtClean="0"/>
              <a:t>6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01351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62224-E354-704E-837A-42C6743F2E11}" type="slidenum">
              <a:rPr lang="en-EC" smtClean="0"/>
              <a:t>7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361841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62224-E354-704E-837A-42C6743F2E11}" type="slidenum">
              <a:rPr lang="en-EC" smtClean="0"/>
              <a:t>8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77460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21A65-77E7-5E4F-AB60-E43FB6305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E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588FD-7D8D-DD4A-924E-72DC40331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1236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39B9-6B81-424B-9E51-B31F121E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4EE16-BA21-D44F-8C59-0BC26584E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3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F3F5CC-79A7-4641-85A2-3E5A4D6CB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90172-629C-4145-AA98-CA9D401C2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1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9A825C-B1E8-B844-840B-19D69E08B4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764893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88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6AB67-5872-8549-BB08-875B9CDD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EC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1823-6526-8942-A1B4-25E40134E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95282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6C4D-B7C4-144E-A327-66C7AE09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EC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F78A5-DE37-AC47-A0A1-38455A128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7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7FAC-7E66-6B4B-BFF7-4DDE89FE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E0D49-9E97-E447-BACC-F3B2CCF03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3331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C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B6C89-FD11-3744-AA76-85092BF2B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3331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C299-3A1D-7B41-A45B-CBC89B10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1747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D5912-1B9D-4943-92CE-10F5A81A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72989-4365-DD42-992E-8415B8380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E30C0-5E6A-3D4D-8720-F7B6B4A32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55A40A-D64F-AF42-A19D-474CCB4A5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6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8E67-9A74-4F43-8136-8F9683DF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8E52-DC32-1F40-AAF5-2FEAE939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57C03-AF96-1245-8AEC-BE3CD6070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8492B-664B-0647-A995-08D528131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2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3310-CCCE-0243-9443-7604BB04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5F5DAA-57B4-5141-9B28-06B29E6BA1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B3D7B-D08F-8642-8714-B83C6D28C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2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41725-7F43-DC40-83BF-1149858B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EC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DC26E-9C60-B54E-9FF4-A02321D40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50936"/>
            <a:ext cx="10360740" cy="463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F81445E-9C2C-4F4D-B680-C950D72705F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66148" y="5724074"/>
            <a:ext cx="1094511" cy="10987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EEAA3AD-4BD3-4C4C-B81B-C45FB5A292E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092" y="8761"/>
            <a:ext cx="12192000" cy="6856661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6C80774-4DC8-E54B-BA8B-7E931BA77D79}"/>
              </a:ext>
            </a:extLst>
          </p:cNvPr>
          <p:cNvCxnSpPr>
            <a:cxnSpLocks/>
          </p:cNvCxnSpPr>
          <p:nvPr userDrawn="1"/>
        </p:nvCxnSpPr>
        <p:spPr>
          <a:xfrm>
            <a:off x="2500699" y="6411396"/>
            <a:ext cx="8294076" cy="0"/>
          </a:xfrm>
          <a:prstGeom prst="line">
            <a:avLst/>
          </a:prstGeom>
          <a:ln w="12700">
            <a:solidFill>
              <a:srgbClr val="EB7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6" y="6213087"/>
            <a:ext cx="1932878" cy="3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i="1" kern="1200">
          <a:solidFill>
            <a:srgbClr val="5A7F3E"/>
          </a:solidFill>
          <a:latin typeface="Montserrat SemiBold" pitchFamily="2" charset="77"/>
          <a:ea typeface="Montserrat SemiBold" pitchFamily="2" charset="77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1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15FFD5BF-70E2-DD47-8CE1-9AB950A165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6194F6-FE56-BF4A-98CD-ADE727A13C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383" y="893036"/>
            <a:ext cx="2833722" cy="2844641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FE20C97-F8F2-474B-A978-6C7E403A8A4C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9176" y="3846489"/>
            <a:ext cx="8316000" cy="22302"/>
          </a:xfrm>
          <a:prstGeom prst="line">
            <a:avLst/>
          </a:prstGeom>
          <a:ln w="12700">
            <a:solidFill>
              <a:srgbClr val="EB71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3" y="4098581"/>
            <a:ext cx="2239631" cy="22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7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E92F8BD-A318-8F4A-B72B-FFA59C2BFA68}"/>
              </a:ext>
            </a:extLst>
          </p:cNvPr>
          <p:cNvSpPr txBox="1"/>
          <p:nvPr/>
        </p:nvSpPr>
        <p:spPr>
          <a:xfrm>
            <a:off x="3767966" y="1974994"/>
            <a:ext cx="76225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900" b="1" dirty="0">
                <a:solidFill>
                  <a:srgbClr val="004328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56.a Reunión del Consejo Ejecutivo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5A407C9-8AA1-7E4E-BBC9-A8A4B1147F81}"/>
              </a:ext>
            </a:extLst>
          </p:cNvPr>
          <p:cNvSpPr txBox="1"/>
          <p:nvPr/>
        </p:nvSpPr>
        <p:spPr>
          <a:xfrm>
            <a:off x="3767966" y="4612504"/>
            <a:ext cx="5886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Videoconferencia</a:t>
            </a:r>
          </a:p>
          <a:p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14 de noviembre de 2023</a:t>
            </a:r>
          </a:p>
        </p:txBody>
      </p:sp>
    </p:spTree>
    <p:extLst>
      <p:ext uri="{BB962C8B-B14F-4D97-AF65-F5344CB8AC3E}">
        <p14:creationId xmlns:p14="http://schemas.microsoft.com/office/powerpoint/2010/main" val="48064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28255"/>
            <a:ext cx="10515600" cy="791885"/>
          </a:xfrm>
        </p:spPr>
        <p:txBody>
          <a:bodyPr>
            <a:normAutofit/>
          </a:bodyPr>
          <a:lstStyle/>
          <a:p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Visión general del Presupuesto Operativo y Contribuciones de las Partes  para el año fiscal 2023-2024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576498" y="1794510"/>
            <a:ext cx="11132838" cy="4060025"/>
          </a:xfrm>
          <a:prstGeom prst="rect">
            <a:avLst/>
          </a:prstGeom>
        </p:spPr>
        <p:txBody>
          <a:bodyPr vert="horz" lIns="91440" tIns="45720" rIns="91440" bIns="45720" numCol="1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documento presenta una actualización de los estados financiero para los meses de julio- setiembre 2023 y las contribuciones recibidas en dicho período.</a:t>
            </a:r>
          </a:p>
          <a:p>
            <a:pPr algn="l">
              <a:lnSpc>
                <a:spcPct val="100000"/>
              </a:lnSpc>
            </a:pPr>
            <a:endParaRPr lang="es-ES" sz="2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30 de setiembre de 2023, las contribuciones recibidas (ingresos en efectivo) para el ejercicio 2024-2023 fueron de un 46%.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Dirección Ejecutiva del IAI comunica a las Partes que presentan demoras en sus contribuciones , la urgencia en la necesidad de presentar sus contribuciones voluntarias. </a:t>
            </a:r>
          </a:p>
          <a:p>
            <a:pPr algn="l">
              <a:lnSpc>
                <a:spcPct val="100000"/>
              </a:lnSpc>
            </a:pP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7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28255"/>
            <a:ext cx="10515600" cy="791885"/>
          </a:xfrm>
        </p:spPr>
        <p:txBody>
          <a:bodyPr>
            <a:normAutofit/>
          </a:bodyPr>
          <a:lstStyle/>
          <a:p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Visión general del Presupuesto Operativo y Contribuciones de las Partes  para el año fiscal 2023-2024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576498" y="1268730"/>
            <a:ext cx="11132838" cy="4585805"/>
          </a:xfrm>
          <a:prstGeom prst="rect">
            <a:avLst/>
          </a:prstGeom>
        </p:spPr>
        <p:txBody>
          <a:bodyPr vert="horz" lIns="91440" tIns="45720" rIns="91440" bIns="45720" numCol="1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Tabla I presenta los montos de las contribuciones de las Partes.</a:t>
            </a: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0DD8B6-972C-7270-7981-F4387775FE33}"/>
              </a:ext>
            </a:extLst>
          </p:cNvPr>
          <p:cNvSpPr txBox="1"/>
          <p:nvPr/>
        </p:nvSpPr>
        <p:spPr>
          <a:xfrm>
            <a:off x="971550" y="1876074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Tabla I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C41F6C-52FC-8766-D0B5-10741822E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2108035"/>
            <a:ext cx="2738755" cy="389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28255"/>
            <a:ext cx="10515600" cy="791885"/>
          </a:xfrm>
        </p:spPr>
        <p:txBody>
          <a:bodyPr>
            <a:normAutofit/>
          </a:bodyPr>
          <a:lstStyle/>
          <a:p>
            <a:r>
              <a:rPr lang="es-ES" i="0" dirty="0">
                <a:latin typeface="Arial" panose="020B0604020202020204" pitchFamily="34" charset="0"/>
                <a:cs typeface="Arial" panose="020B0604020202020204" pitchFamily="34" charset="0"/>
              </a:rPr>
              <a:t>Visión general del Presupuesto Operativo y Contribuciones de las Partes  para el año fiscal 2023-2024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576498" y="1268730"/>
            <a:ext cx="11132838" cy="4585805"/>
          </a:xfrm>
          <a:prstGeom prst="rect">
            <a:avLst/>
          </a:prstGeom>
        </p:spPr>
        <p:txBody>
          <a:bodyPr vert="horz" lIns="91440" tIns="45720" rIns="91440" bIns="45720" numCol="1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Tabla II muestra los gastos acumulados hasta el 30 de setiembre (3 meses desde el inicio del año fiscal).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81D03B-B007-1952-F1F7-284B794BBF17}"/>
              </a:ext>
            </a:extLst>
          </p:cNvPr>
          <p:cNvSpPr txBox="1"/>
          <p:nvPr/>
        </p:nvSpPr>
        <p:spPr>
          <a:xfrm>
            <a:off x="982980" y="2131060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Tabla II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189561-FE4C-02FA-ACC5-42BEA3683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90" y="2969058"/>
            <a:ext cx="7098030" cy="241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240031"/>
            <a:ext cx="10515600" cy="788670"/>
          </a:xfrm>
        </p:spPr>
        <p:txBody>
          <a:bodyPr>
            <a:normAutofit fontScale="90000"/>
          </a:bodyPr>
          <a:lstStyle/>
          <a:p>
            <a:r>
              <a:rPr lang="es-ES" sz="2800" i="0" dirty="0">
                <a:latin typeface="Arial" panose="020B0604020202020204" pitchFamily="34" charset="0"/>
                <a:cs typeface="Arial" panose="020B0604020202020204" pitchFamily="34" charset="0"/>
              </a:rPr>
              <a:t>Visión general del Presupuesto Operativo y Contribuciones de las Partes  para el año fiscal 2023-2024 </a:t>
            </a:r>
            <a:r>
              <a:rPr lang="es-ES" sz="2800" i="0" dirty="0">
                <a:solidFill>
                  <a:srgbClr val="004328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.</a:t>
            </a:r>
            <a:endParaRPr lang="es-E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576498" y="1200150"/>
            <a:ext cx="11310702" cy="4766310"/>
          </a:xfrm>
          <a:prstGeom prst="rect">
            <a:avLst/>
          </a:prstGeom>
        </p:spPr>
        <p:txBody>
          <a:bodyPr vert="horz" lIns="91440" tIns="45720" rIns="91440" bIns="45720" numCol="1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Salarios y beneficios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s-ES" sz="2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observa una leve reducción de -8,3% en salarios y beneficios respecto de lo presupuestado para 2023/2024. Al cierre del año fiscal, la Dirección Ejecutiva prevé estar en línea con el presupuesto anual. 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Viajes</a:t>
            </a:r>
            <a:r>
              <a:rPr lang="es-ES" sz="2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gastos de viaje y capacitación resultaron menores que lo previsto, a saber -12 %. Toda vez que fue posible y adecuado, la Dirección Ejecutiva ha hecho esfuerzos por cubrir los gastos de viaje con recursos externos al presupuesto </a:t>
            </a:r>
            <a:r>
              <a:rPr lang="es-ES"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operativo.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s-ES"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 política de solo viajar en clase económica, con excepciones por razones de salud, seguirá contribuyendo a reducir los costos de viaje.</a:t>
            </a:r>
          </a:p>
        </p:txBody>
      </p:sp>
    </p:spTree>
    <p:extLst>
      <p:ext uri="{BB962C8B-B14F-4D97-AF65-F5344CB8AC3E}">
        <p14:creationId xmlns:p14="http://schemas.microsoft.com/office/powerpoint/2010/main" val="1259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8700"/>
          </a:xfrm>
        </p:spPr>
        <p:txBody>
          <a:bodyPr>
            <a:normAutofit/>
          </a:bodyPr>
          <a:lstStyle/>
          <a:p>
            <a:r>
              <a:rPr lang="es-ES" sz="2800" i="0" dirty="0">
                <a:latin typeface="Arial" panose="020B0604020202020204" pitchFamily="34" charset="0"/>
                <a:cs typeface="Arial" panose="020B0604020202020204" pitchFamily="34" charset="0"/>
              </a:rPr>
              <a:t>Visión general del Presupuesto Operativo y Contribuciones de las Partes  para el año fiscal 2023-2024.</a:t>
            </a:r>
            <a:endParaRPr lang="es-E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576498" y="1223010"/>
            <a:ext cx="11333562" cy="4857749"/>
          </a:xfrm>
          <a:prstGeom prst="rect">
            <a:avLst/>
          </a:prstGeom>
        </p:spPr>
        <p:txBody>
          <a:bodyPr vert="horz" lIns="91440" tIns="45720" rIns="91440" bIns="45720" numCol="1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Equipamiento 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costos de los equipos fueron inferiores a lo esperado, pero se prevé la renovación de equipos en los meses siguientes. 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sz="20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Gastos operativos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costos operativos resultaron significativamente menores que lo  previsto, a saber -38.1%, ya que hay gastos presupuestados que se ejecutarían en los meses siguientes.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s-E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Fondos del Director 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fondos del Director no fueron utilizados en este período. </a:t>
            </a:r>
          </a:p>
        </p:txBody>
      </p:sp>
    </p:spTree>
    <p:extLst>
      <p:ext uri="{BB962C8B-B14F-4D97-AF65-F5344CB8AC3E}">
        <p14:creationId xmlns:p14="http://schemas.microsoft.com/office/powerpoint/2010/main" val="370626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8700"/>
          </a:xfrm>
        </p:spPr>
        <p:txBody>
          <a:bodyPr>
            <a:normAutofit/>
          </a:bodyPr>
          <a:lstStyle/>
          <a:p>
            <a:r>
              <a:rPr lang="es-ES" sz="2800" i="0" dirty="0">
                <a:latin typeface="Arial" panose="020B0604020202020204" pitchFamily="34" charset="0"/>
                <a:cs typeface="Arial" panose="020B0604020202020204" pitchFamily="34" charset="0"/>
              </a:rPr>
              <a:t>Comité de trabajo financiero </a:t>
            </a:r>
            <a:endParaRPr lang="es-E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576498" y="1223010"/>
            <a:ext cx="11333562" cy="5052060"/>
          </a:xfrm>
          <a:prstGeom prst="rect">
            <a:avLst/>
          </a:prstGeom>
        </p:spPr>
        <p:txBody>
          <a:bodyPr vert="horz" lIns="91440" tIns="45720" rIns="91440" bIns="45720" numCol="1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comité se reunió en 2 instancias, y podemos compartir los recomendaciones provisionales que estaremos trabajando para presentar en COP-32.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s-E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 las Contribuciones voluntarias de las partes de un 20% en el primer año y un aumento del 5 % para los siguientes años.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Propusieron que la Dirección Ejecutiva del IAI envíe cartas a todas las partes  del estado de las contribuciones del ejercicio actual y que sea una práctica para el resto de los años.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s-E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Reuniones personales con cada parte para ver en que podemos ayudar y así generar un vínculo más cercano.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s-E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Llevar un reporte de las contribuciones adicionales al presupuesto operativo aprobado(en especie y financieros) y presentarlo en la COP todos los años.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54;g1e3c167a247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063" y="174725"/>
            <a:ext cx="10179884" cy="5726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3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 IA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IAI" id="{1E5351DC-4D06-9B44-9714-CFE6AC1907A7}" vid="{670AA832-A295-0341-8CC9-BE454B8E3C0E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IAI</Template>
  <TotalTime>795</TotalTime>
  <Words>525</Words>
  <Application>Microsoft Office PowerPoint</Application>
  <PresentationFormat>Panorámica</PresentationFormat>
  <Paragraphs>51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</vt:lpstr>
      <vt:lpstr>Montserrat SemiBold</vt:lpstr>
      <vt:lpstr>Wingdings</vt:lpstr>
      <vt:lpstr>Theme IAI</vt:lpstr>
      <vt:lpstr>Diseño personalizado</vt:lpstr>
      <vt:lpstr>Presentación de PowerPoint</vt:lpstr>
      <vt:lpstr>Visión general del Presupuesto Operativo y Contribuciones de las Partes  para el año fiscal 2023-2024 </vt:lpstr>
      <vt:lpstr>Visión general del Presupuesto Operativo y Contribuciones de las Partes  para el año fiscal 2023-2024 </vt:lpstr>
      <vt:lpstr>Visión general del Presupuesto Operativo y Contribuciones de las Partes  para el año fiscal 2023-2024 </vt:lpstr>
      <vt:lpstr>Visión general del Presupuesto Operativo y Contribuciones de las Partes  para el año fiscal 2023-2024 .</vt:lpstr>
      <vt:lpstr>Visión general del Presupuesto Operativo y Contribuciones de las Partes  para el año fiscal 2023-2024.</vt:lpstr>
      <vt:lpstr>Comité de trabajo financiero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Soporte NewQuality</cp:lastModifiedBy>
  <cp:revision>90</cp:revision>
  <dcterms:created xsi:type="dcterms:W3CDTF">2021-09-15T02:17:59Z</dcterms:created>
  <dcterms:modified xsi:type="dcterms:W3CDTF">2023-11-14T13:35:06Z</dcterms:modified>
</cp:coreProperties>
</file>