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7" r:id="rId4"/>
    <p:sldId id="265" r:id="rId5"/>
    <p:sldId id="266" r:id="rId6"/>
    <p:sldId id="267" r:id="rId7"/>
    <p:sldId id="268" r:id="rId8"/>
    <p:sldId id="269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57">
          <p15:clr>
            <a:srgbClr val="A4A3A4"/>
          </p15:clr>
        </p15:guide>
        <p15:guide id="2" pos="2547">
          <p15:clr>
            <a:srgbClr val="A4A3A4"/>
          </p15:clr>
        </p15:guide>
        <p15:guide id="3" pos="5110">
          <p15:clr>
            <a:srgbClr val="A4A3A4"/>
          </p15:clr>
        </p15:guide>
        <p15:guide id="4" orient="horz" pos="28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v6Kq4dth+lCiI3pkSRMx7R6dK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44" y="52"/>
      </p:cViewPr>
      <p:guideLst>
        <p:guide orient="horz" pos="1457"/>
        <p:guide pos="2547"/>
        <p:guide pos="5110"/>
        <p:guide orient="horz"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745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12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20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90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74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 rot="5400000">
            <a:off x="3703355" y="-1714218"/>
            <a:ext cx="4630431" cy="1036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>
  <p:cSld name="BLANC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2533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51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9"/>
            <a:ext cx="12192000" cy="685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383" y="893036"/>
            <a:ext cx="2833722" cy="2844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0"/>
          <p:cNvCxnSpPr/>
          <p:nvPr/>
        </p:nvCxnSpPr>
        <p:spPr>
          <a:xfrm rot="10800000" flipH="1">
            <a:off x="3869176" y="3846489"/>
            <a:ext cx="8316000" cy="22302"/>
          </a:xfrm>
          <a:prstGeom prst="straightConnector1">
            <a:avLst/>
          </a:prstGeom>
          <a:noFill/>
          <a:ln w="12700" cap="flat" cmpd="sng">
            <a:solidFill>
              <a:srgbClr val="EB712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Google Shape;1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283" y="4098581"/>
            <a:ext cx="2239631" cy="22396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Montserrat SemiBold"/>
              <a:buNone/>
              <a:defRPr sz="2500" b="1" i="1" u="none" strike="noStrike" cap="none">
                <a:solidFill>
                  <a:srgbClr val="5A7F3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66148" y="5724074"/>
            <a:ext cx="1094511" cy="109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8092" y="8761"/>
            <a:ext cx="12192000" cy="6856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12"/>
          <p:cNvCxnSpPr/>
          <p:nvPr/>
        </p:nvCxnSpPr>
        <p:spPr>
          <a:xfrm>
            <a:off x="2500699" y="6411396"/>
            <a:ext cx="8294076" cy="0"/>
          </a:xfrm>
          <a:prstGeom prst="straightConnector1">
            <a:avLst/>
          </a:prstGeom>
          <a:noFill/>
          <a:ln w="12700" cap="flat" cmpd="sng">
            <a:solidFill>
              <a:srgbClr val="EB712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12"/>
          <p:cNvSpPr/>
          <p:nvPr/>
        </p:nvSpPr>
        <p:spPr>
          <a:xfrm>
            <a:off x="10986760" y="5751646"/>
            <a:ext cx="1040043" cy="10470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986760" y="5781367"/>
            <a:ext cx="979106" cy="98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3767966" y="1974994"/>
            <a:ext cx="778056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900" b="1" i="0" u="none" strike="noStrike" cap="none">
                <a:solidFill>
                  <a:srgbClr val="004328"/>
                </a:solidFill>
                <a:latin typeface="Arial"/>
                <a:ea typeface="Arial"/>
                <a:cs typeface="Arial"/>
                <a:sym typeface="Arial"/>
              </a:rPr>
              <a:t>56th Executive Council Meeting</a:t>
            </a:r>
            <a:endParaRPr/>
          </a:p>
        </p:txBody>
      </p:sp>
      <p:sp>
        <p:nvSpPr>
          <p:cNvPr id="66" name="Google Shape;66;p1"/>
          <p:cNvSpPr txBox="1"/>
          <p:nvPr/>
        </p:nvSpPr>
        <p:spPr>
          <a:xfrm>
            <a:off x="3767966" y="4811733"/>
            <a:ext cx="8238504" cy="95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1708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E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Videoconference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1708"/>
              </a:lnSpc>
              <a:spcBef>
                <a:spcPts val="1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</a:t>
            </a:r>
            <a:r>
              <a:rPr lang="es-E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November</a:t>
            </a:r>
            <a:r>
              <a:rPr lang="es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68324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lang="en-US" i="0" dirty="0">
                <a:latin typeface="Arial"/>
                <a:ea typeface="Arial"/>
                <a:cs typeface="Arial"/>
                <a:sym typeface="Arial"/>
              </a:rPr>
              <a:t>Overview of the Core Budget and Country Contributions for FY 2023-2024 </a:t>
            </a: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68100" y="1638645"/>
            <a:ext cx="118239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This document presents an update of the financial statements for the months of July-September 2023 and the country contributions received in that period. </a:t>
            </a:r>
          </a:p>
          <a:p>
            <a:pPr marL="0" marR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L="342900" marR="0" lvl="0" indent="-3429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As of September 30, 2023, contributions received (cash income) for the 2024-2023 financial year were 46%. </a:t>
            </a:r>
          </a:p>
          <a:p>
            <a:pPr marR="0" lvl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L="342900" marR="0" lvl="0" indent="-3429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The IAI Directorate informs Parties with delays in their contributions of the urgency of the need to submit their voluntary contributions. </a:t>
            </a:r>
            <a:endParaRPr sz="24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68324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lang="en-US" i="0" dirty="0">
                <a:latin typeface="Arial"/>
                <a:ea typeface="Arial"/>
                <a:cs typeface="Arial"/>
                <a:sym typeface="Arial"/>
              </a:rPr>
              <a:t>Overview of the Core Budget and Country Contributions for FY 2023-2024 </a:t>
            </a: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68100" y="1280160"/>
            <a:ext cx="11823900" cy="515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Table I presents the amounts of contributions from the Parties.</a:t>
            </a:r>
          </a:p>
          <a:p>
            <a:pPr marL="342900" marR="0" lvl="0" indent="-3429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L="342900" marR="0" lvl="0" indent="-3429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F607E9-D5B5-9843-B7A0-CA261B79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30" y="1908810"/>
            <a:ext cx="2960370" cy="44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68324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lang="en-US" i="0" dirty="0">
                <a:latin typeface="Arial"/>
                <a:ea typeface="Arial"/>
                <a:cs typeface="Arial"/>
                <a:sym typeface="Arial"/>
              </a:rPr>
              <a:t>Overview of the Core Budget and Country Contributions for FY 2023-2024 </a:t>
            </a: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68100" y="1638645"/>
            <a:ext cx="118239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Table II shows the accumulated expenses until September 30 (3 months from the beginning of the fiscal year).</a:t>
            </a:r>
          </a:p>
          <a:p>
            <a:pPr marR="0" lvl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R="0" lvl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438038-1804-5A47-C6FC-164801C61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0" y="2743200"/>
            <a:ext cx="7772400" cy="24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68324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lang="en-US" i="0" dirty="0">
                <a:latin typeface="Arial"/>
                <a:ea typeface="Arial"/>
                <a:cs typeface="Arial"/>
                <a:sym typeface="Arial"/>
              </a:rPr>
              <a:t>Overview of the Core Budget and Country Contributions for FY 2023-2024 </a:t>
            </a: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90960" y="971550"/>
            <a:ext cx="11801040" cy="524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Salaries and </a:t>
            </a:r>
            <a:r>
              <a:rPr lang="es-ES" sz="2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Benefits</a:t>
            </a:r>
            <a:endParaRPr lang="es-ES" sz="24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4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slight reduction of -8.3% in salaries and benefits compared to what was budgeted for 2023/2024. At the end of the fiscal year, the IAI Directorate expects to be in line with the annual budget.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2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Travel</a:t>
            </a:r>
            <a:r>
              <a:rPr lang="es-E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and training costs were lower than expected, namely -12%. Where possible and appropriate, the IAI Directorate has made efforts to cover travel costs from resources outside the operational budget.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economy-only policy, with exceptions for health reasons, will continue to contribute to reducing travel costs.</a:t>
            </a:r>
            <a:endParaRPr lang="es-ES" sz="2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68324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lang="en-US" i="0" dirty="0">
                <a:latin typeface="Arial"/>
                <a:ea typeface="Arial"/>
                <a:cs typeface="Arial"/>
                <a:sym typeface="Arial"/>
              </a:rPr>
              <a:t>Overview of the Core Budget and Country Contributions for FY 2023-2024 </a:t>
            </a: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90960" y="1074419"/>
            <a:ext cx="11801040" cy="545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Equipment</a:t>
            </a:r>
            <a:r>
              <a:rPr lang="es-E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es-ES" sz="24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costs were lower than expected, but equipment renewal is expected in the coming months.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Operational</a:t>
            </a:r>
            <a:r>
              <a:rPr lang="es-E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2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costs</a:t>
            </a:r>
            <a:r>
              <a:rPr lang="es-E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4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costs were significantly lower than anticipated, namely -38.1%, as there are budgeted expenses that would be executed in the following months.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Executive </a:t>
            </a:r>
            <a:r>
              <a:rPr lang="es-ES" sz="2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Director’s</a:t>
            </a:r>
            <a:r>
              <a:rPr lang="es-E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24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Funds</a:t>
            </a:r>
            <a:endParaRPr lang="es-ES" sz="24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Director's funds were not used during this period.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838200" y="328255"/>
            <a:ext cx="10683240" cy="5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lang="en-US" i="0" dirty="0">
                <a:latin typeface="Arial"/>
                <a:ea typeface="Arial"/>
                <a:cs typeface="Arial"/>
                <a:sym typeface="Arial"/>
              </a:rPr>
              <a:t> Financial Working Group</a:t>
            </a:r>
            <a:endParaRPr i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502920" y="1074419"/>
            <a:ext cx="11258550" cy="4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committee met in 2 instances, and we can share the draft recommendations that we will be working on to be able to present at the next CoP-32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20% increase on the voluntary country contributions in the first year, and an increase by 5% for subsequent years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proposed that the IAI Executive Directorate send letters to all parties on the status of their contributions for the current year and make it a practice for the rest of the years.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One-to-one meetings with each party to see how we can help and thus generate a closer bond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 report on additional contributions to the approved core budget ( in-kind and Financial) and present it to the CoP each year.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63" y="174725"/>
            <a:ext cx="10179884" cy="5726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. Theme IAI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 IAI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463</Words>
  <Application>Microsoft Office PowerPoint</Application>
  <PresentationFormat>Panorámica</PresentationFormat>
  <Paragraphs>49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Montserrat SemiBold</vt:lpstr>
      <vt:lpstr>Montserrat</vt:lpstr>
      <vt:lpstr>Arial</vt:lpstr>
      <vt:lpstr>Calibri</vt:lpstr>
      <vt:lpstr>Wingdings</vt:lpstr>
      <vt:lpstr>2. Theme IAI 2</vt:lpstr>
      <vt:lpstr>1_Theme IAI</vt:lpstr>
      <vt:lpstr>Presentación de PowerPoint</vt:lpstr>
      <vt:lpstr>Overview of the Core Budget and Country Contributions for FY 2023-2024 </vt:lpstr>
      <vt:lpstr>Overview of the Core Budget and Country Contributions for FY 2023-2024 </vt:lpstr>
      <vt:lpstr>Overview of the Core Budget and Country Contributions for FY 2023-2024 </vt:lpstr>
      <vt:lpstr>Overview of the Core Budget and Country Contributions for FY 2023-2024 </vt:lpstr>
      <vt:lpstr>Overview of the Core Budget and Country Contributions for FY 2023-2024 </vt:lpstr>
      <vt:lpstr> Financial Working Group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Soporte NewQuality</cp:lastModifiedBy>
  <cp:revision>6</cp:revision>
  <dcterms:created xsi:type="dcterms:W3CDTF">2021-09-15T02:17:59Z</dcterms:created>
  <dcterms:modified xsi:type="dcterms:W3CDTF">2023-11-14T13:38:17Z</dcterms:modified>
</cp:coreProperties>
</file>