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Gill Sans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57">
          <p15:clr>
            <a:srgbClr val="A4A3A4"/>
          </p15:clr>
        </p15:guide>
        <p15:guide id="2" pos="2547">
          <p15:clr>
            <a:srgbClr val="A4A3A4"/>
          </p15:clr>
        </p15:guide>
        <p15:guide id="3" pos="5110">
          <p15:clr>
            <a:srgbClr val="A4A3A4"/>
          </p15:clr>
        </p15:guide>
        <p15:guide id="4" orient="horz" pos="2863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jv6Kq4dth+lCiI3pkSRMx7R6dK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57" orient="horz"/>
        <p:guide pos="2547"/>
        <p:guide pos="5110"/>
        <p:guide pos="286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GillSans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GillSans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 rot="5400000">
            <a:off x="3703355" y="-1714218"/>
            <a:ext cx="4630431" cy="10360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CO">
  <p:cSld name="BLANCO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" type="body"/>
          </p:nvPr>
        </p:nvSpPr>
        <p:spPr>
          <a:xfrm>
            <a:off x="838200" y="1150936"/>
            <a:ext cx="10360740" cy="4630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2533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2533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839788" y="365126"/>
            <a:ext cx="10515600" cy="51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2.png"/><Relationship Id="rId2" Type="http://schemas.openxmlformats.org/officeDocument/2006/relationships/image" Target="../media/image2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69"/>
            <a:ext cx="12192000" cy="685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5383" y="893036"/>
            <a:ext cx="2833722" cy="28446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10"/>
          <p:cNvCxnSpPr/>
          <p:nvPr/>
        </p:nvCxnSpPr>
        <p:spPr>
          <a:xfrm flipH="1" rot="10800000">
            <a:off x="3869176" y="3846489"/>
            <a:ext cx="8316000" cy="22302"/>
          </a:xfrm>
          <a:prstGeom prst="straightConnector1">
            <a:avLst/>
          </a:prstGeom>
          <a:noFill/>
          <a:ln cap="flat" cmpd="sng" w="12700">
            <a:solidFill>
              <a:srgbClr val="EB712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" name="Google Shape;1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283" y="4098581"/>
            <a:ext cx="2239631" cy="223963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Montserrat SemiBold"/>
              <a:buNone/>
              <a:defRPr b="1" i="1" sz="2500" u="none" cap="none" strike="noStrike">
                <a:solidFill>
                  <a:srgbClr val="5A7F3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838200" y="1150936"/>
            <a:ext cx="10360740" cy="4630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1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966148" y="5724074"/>
            <a:ext cx="1094511" cy="109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092" y="8761"/>
            <a:ext cx="12192000" cy="68566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12"/>
          <p:cNvCxnSpPr/>
          <p:nvPr/>
        </p:nvCxnSpPr>
        <p:spPr>
          <a:xfrm>
            <a:off x="2500699" y="6411396"/>
            <a:ext cx="8294076" cy="0"/>
          </a:xfrm>
          <a:prstGeom prst="straightConnector1">
            <a:avLst/>
          </a:prstGeom>
          <a:noFill/>
          <a:ln cap="flat" cmpd="sng" w="12700">
            <a:solidFill>
              <a:srgbClr val="EB712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" name="Google Shape;21;p12"/>
          <p:cNvSpPr/>
          <p:nvPr/>
        </p:nvSpPr>
        <p:spPr>
          <a:xfrm>
            <a:off x="10986760" y="5751646"/>
            <a:ext cx="1040043" cy="104702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6760" y="5781367"/>
            <a:ext cx="979106" cy="98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666" y="6213087"/>
            <a:ext cx="1932878" cy="3865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4.jpg"/><Relationship Id="rId6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YGVeZKaBox6K2apod1V9jhlNoKKb2-0BQ_1ADcv1Hrs/edit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5.png"/><Relationship Id="rId13" Type="http://schemas.openxmlformats.org/officeDocument/2006/relationships/image" Target="../media/image19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9.png"/><Relationship Id="rId9" Type="http://schemas.openxmlformats.org/officeDocument/2006/relationships/image" Target="../media/image21.png"/><Relationship Id="rId1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23.png"/><Relationship Id="rId8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/>
        </p:nvSpPr>
        <p:spPr>
          <a:xfrm>
            <a:off x="3767966" y="1974994"/>
            <a:ext cx="7780567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900" u="none" cap="none" strike="noStrike">
                <a:solidFill>
                  <a:srgbClr val="004328"/>
                </a:solidFill>
                <a:latin typeface="Arial"/>
                <a:ea typeface="Arial"/>
                <a:cs typeface="Arial"/>
                <a:sym typeface="Arial"/>
              </a:rPr>
              <a:t>56th Executive Council Meeting</a:t>
            </a:r>
            <a:endParaRPr/>
          </a:p>
        </p:txBody>
      </p:sp>
      <p:sp>
        <p:nvSpPr>
          <p:cNvPr id="66" name="Google Shape;66;p1"/>
          <p:cNvSpPr txBox="1"/>
          <p:nvPr/>
        </p:nvSpPr>
        <p:spPr>
          <a:xfrm>
            <a:off x="3767966" y="3954483"/>
            <a:ext cx="8238504" cy="1777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17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Marcella Ohira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1708"/>
              </a:lnSpc>
              <a:spcBef>
                <a:spcPts val="1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Deputy Executive Director &amp; Director for Capacity Building</a:t>
            </a:r>
            <a:endParaRPr/>
          </a:p>
          <a:p>
            <a:pPr indent="0" lvl="0" marL="0" marR="0" rtl="0" algn="l">
              <a:lnSpc>
                <a:spcPct val="111708"/>
              </a:lnSpc>
              <a:spcBef>
                <a:spcPts val="19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1708"/>
              </a:lnSpc>
              <a:spcBef>
                <a:spcPts val="1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November 2023 Videoconference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Arial"/>
              <a:buNone/>
            </a:pPr>
            <a:r>
              <a:rPr i="0" lang="es-ES">
                <a:latin typeface="Arial"/>
                <a:ea typeface="Arial"/>
                <a:cs typeface="Arial"/>
                <a:sym typeface="Arial"/>
              </a:rPr>
              <a:t>56th Executive Council Meeting</a:t>
            </a: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368100" y="1307175"/>
            <a:ext cx="11823900" cy="48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b="1" i="0" lang="es-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IAI Conference of the Parties 31 Decisions: THE SCIENCE DIPLOMACY CENTER - Directed to Parties</a:t>
            </a:r>
            <a:endParaRPr sz="1300"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s-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XXXI/18. The Conference of the Parties approves the creation of the IAI Science Diplomacy Center</a:t>
            </a:r>
            <a:endParaRPr sz="1900"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s-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its work plan for the first three years based on the recommendations of the Science Diplomacy</a:t>
            </a:r>
            <a:endParaRPr sz="1900"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s-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 Advisory Board.</a:t>
            </a:r>
            <a:endParaRPr sz="1900"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s-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XXXI/19 The IAI Directorate is instructed to develop and implement the activities under the Science</a:t>
            </a:r>
            <a:endParaRPr sz="1900"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s-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Diplomacy Center, as appropriate and subject to the availability of external financial resources, and</a:t>
            </a:r>
            <a:endParaRPr sz="1900"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s-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report on its development at future meetings of the Conference of the Parties.</a:t>
            </a:r>
            <a:endParaRPr sz="1900"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s-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XXXI/20. The Parties are encouraged to work with the SDC Advisory Board with the support of the IAI Directorate in the development and support of the Center programs and activities.</a:t>
            </a:r>
            <a:endParaRPr sz="1900"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s-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XXXI/21. The Parties are encouraged to participate in the programs and activities of the SDC and contribute to the work of the Center with a view to fostering science policy dialogue and enhancement of collaboration related to global environmental change in the Americas.</a:t>
            </a:r>
            <a:endParaRPr b="1" i="0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3225" y="77824"/>
            <a:ext cx="2273971" cy="105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Arial"/>
              <a:buNone/>
            </a:pPr>
            <a:r>
              <a:rPr i="0" lang="es-ES">
                <a:latin typeface="Arial"/>
                <a:ea typeface="Arial"/>
                <a:cs typeface="Arial"/>
                <a:sym typeface="Arial"/>
              </a:rPr>
              <a:t>56th Executive Council Meeting </a:t>
            </a: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406363" y="912021"/>
            <a:ext cx="11341201" cy="440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638C1C"/>
              </a:buClr>
              <a:buSzPts val="2100"/>
              <a:buFont typeface="Montserrat SemiBold"/>
              <a:buNone/>
            </a:pPr>
            <a:r>
              <a:t/>
            </a:r>
            <a:endParaRPr b="1" i="0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330551" y="1594675"/>
            <a:ext cx="117624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-ES" sz="2400">
                <a:solidFill>
                  <a:srgbClr val="009691"/>
                </a:solidFill>
                <a:latin typeface="Calibri"/>
                <a:ea typeface="Calibri"/>
                <a:cs typeface="Calibri"/>
                <a:sym typeface="Calibri"/>
              </a:rPr>
              <a:t>Capacity Building: Science Diplomacy Training Program for Policy Makers in the Americas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Science Diplomacy Workshop: Panama | 16-21 October 2023</a:t>
            </a:r>
            <a:endParaRPr b="1" i="1" sz="1800">
              <a:solidFill>
                <a:srgbClr val="0096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075" y="2786950"/>
            <a:ext cx="10085599" cy="313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/>
          <p:cNvPicPr preferRelativeResize="0"/>
          <p:nvPr/>
        </p:nvPicPr>
        <p:blipFill rotWithShape="1">
          <a:blip r:embed="rId4">
            <a:alphaModFix/>
          </a:blip>
          <a:srcRect b="78600" l="2468" r="44794" t="0"/>
          <a:stretch/>
        </p:blipFill>
        <p:spPr>
          <a:xfrm>
            <a:off x="6735600" y="248100"/>
            <a:ext cx="5090900" cy="116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>
            <p:ph type="title"/>
          </p:nvPr>
        </p:nvSpPr>
        <p:spPr>
          <a:xfrm>
            <a:off x="838200" y="328250"/>
            <a:ext cx="52239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Arial"/>
              <a:buNone/>
            </a:pPr>
            <a:r>
              <a:rPr i="0" lang="es-ES">
                <a:latin typeface="Arial"/>
                <a:ea typeface="Arial"/>
                <a:cs typeface="Arial"/>
                <a:sym typeface="Arial"/>
              </a:rPr>
              <a:t>56th Executive Council Meeting</a:t>
            </a: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6305850" y="685925"/>
            <a:ext cx="5826900" cy="57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000">
                <a:solidFill>
                  <a:srgbClr val="638C1C"/>
                </a:solidFill>
                <a:latin typeface="Arial"/>
                <a:ea typeface="Arial"/>
                <a:cs typeface="Arial"/>
                <a:sym typeface="Arial"/>
              </a:rPr>
              <a:t>11 Countries 50 Govern.</a:t>
            </a:r>
            <a:r>
              <a:rPr b="1" lang="es-ES" sz="2000">
                <a:solidFill>
                  <a:srgbClr val="638C1C"/>
                </a:solidFill>
              </a:rPr>
              <a:t> </a:t>
            </a:r>
            <a:r>
              <a:rPr b="1" i="0" lang="es-ES" sz="2000">
                <a:solidFill>
                  <a:srgbClr val="638C1C"/>
                </a:solidFill>
                <a:latin typeface="Arial"/>
                <a:ea typeface="Arial"/>
                <a:cs typeface="Arial"/>
                <a:sym typeface="Arial"/>
              </a:rPr>
              <a:t>Officials IAI Focal Points Participation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b="1" i="0" lang="es-E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 science diplomacy capacities and support key decision makers, and government officials.</a:t>
            </a:r>
            <a:endParaRPr sz="1300"/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b="1" i="0" lang="es-E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Promote/facilitate regional dialogue for an Inter-American Science Diplomacy network and forge international cooperation.</a:t>
            </a:r>
            <a:endParaRPr sz="1300"/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b="1" i="0" lang="es-E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the role of science in policy priority areas for the region.</a:t>
            </a:r>
            <a:endParaRPr sz="13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SemiBold"/>
              <a:buNone/>
            </a:pPr>
            <a:r>
              <a:t/>
            </a:r>
            <a:endParaRPr b="1" i="0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8C1C"/>
              </a:buClr>
              <a:buSzPts val="2000"/>
              <a:buFont typeface="Arial"/>
              <a:buNone/>
            </a:pPr>
            <a:r>
              <a:rPr b="1" i="0" lang="es-ES" sz="1900">
                <a:solidFill>
                  <a:srgbClr val="638C1C"/>
                </a:solidFill>
                <a:latin typeface="Arial"/>
                <a:ea typeface="Arial"/>
                <a:cs typeface="Arial"/>
                <a:sym typeface="Arial"/>
              </a:rPr>
              <a:t>Workshop Structure: </a:t>
            </a:r>
            <a:endParaRPr b="1" i="0" sz="1900">
              <a:solidFill>
                <a:srgbClr val="638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8C1C"/>
              </a:buClr>
              <a:buSzPts val="2000"/>
              <a:buFont typeface="Arial"/>
              <a:buNone/>
            </a:pPr>
            <a:r>
              <a:t/>
            </a:r>
            <a:endParaRPr b="1" sz="1900">
              <a:solidFill>
                <a:srgbClr val="638C1C"/>
              </a:solidFill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8C1C"/>
              </a:buClr>
              <a:buSzPts val="2200"/>
              <a:buFont typeface="Arial"/>
              <a:buAutoNum type="arabicPeriod"/>
            </a:pPr>
            <a:r>
              <a:rPr b="1" i="0" lang="es-ES" sz="1900">
                <a:solidFill>
                  <a:srgbClr val="638C1C"/>
                </a:solidFill>
                <a:latin typeface="Arial"/>
                <a:ea typeface="Arial"/>
                <a:cs typeface="Arial"/>
                <a:sym typeface="Arial"/>
              </a:rPr>
              <a:t>Field Trip: Coiba Research Station</a:t>
            </a:r>
            <a:endParaRPr sz="1300"/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8C1C"/>
              </a:buClr>
              <a:buSzPts val="2200"/>
              <a:buFont typeface="Arial"/>
              <a:buAutoNum type="arabicPeriod"/>
            </a:pPr>
            <a:r>
              <a:rPr b="1" i="0" lang="es-ES" sz="1900">
                <a:solidFill>
                  <a:srgbClr val="638C1C"/>
                </a:solidFill>
                <a:latin typeface="Arial"/>
                <a:ea typeface="Arial"/>
                <a:cs typeface="Arial"/>
                <a:sym typeface="Arial"/>
              </a:rPr>
              <a:t>Science Diplomacy Forum</a:t>
            </a:r>
            <a:endParaRPr sz="1300"/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8C1C"/>
              </a:buClr>
              <a:buSzPts val="2200"/>
              <a:buFont typeface="Arial"/>
              <a:buAutoNum type="arabicPeriod"/>
            </a:pPr>
            <a:r>
              <a:rPr b="1" i="0" lang="es-ES" sz="1900">
                <a:solidFill>
                  <a:srgbClr val="638C1C"/>
                </a:solidFill>
                <a:latin typeface="Arial"/>
                <a:ea typeface="Arial"/>
                <a:cs typeface="Arial"/>
                <a:sym typeface="Arial"/>
              </a:rPr>
              <a:t>Science Diplomacy Workshop</a:t>
            </a:r>
            <a:endParaRPr b="1" i="0" sz="24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670575" y="1281675"/>
            <a:ext cx="5569500" cy="501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4"/>
          <p:cNvPicPr preferRelativeResize="0"/>
          <p:nvPr/>
        </p:nvPicPr>
        <p:blipFill rotWithShape="1">
          <a:blip r:embed="rId3">
            <a:alphaModFix/>
          </a:blip>
          <a:srcRect b="0" l="0" r="12002" t="0"/>
          <a:stretch/>
        </p:blipFill>
        <p:spPr>
          <a:xfrm>
            <a:off x="768041" y="1370510"/>
            <a:ext cx="2720524" cy="248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9128" y="1370511"/>
            <a:ext cx="2757124" cy="2675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"/>
          <p:cNvPicPr preferRelativeResize="0"/>
          <p:nvPr/>
        </p:nvPicPr>
        <p:blipFill rotWithShape="1">
          <a:blip r:embed="rId5">
            <a:alphaModFix/>
          </a:blip>
          <a:srcRect b="0" l="13222" r="16328" t="0"/>
          <a:stretch/>
        </p:blipFill>
        <p:spPr>
          <a:xfrm>
            <a:off x="768047" y="3825457"/>
            <a:ext cx="2720524" cy="237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"/>
          <p:cNvPicPr preferRelativeResize="0"/>
          <p:nvPr/>
        </p:nvPicPr>
        <p:blipFill rotWithShape="1">
          <a:blip r:embed="rId6">
            <a:alphaModFix/>
          </a:blip>
          <a:srcRect b="0" l="13254" r="0" t="0"/>
          <a:stretch/>
        </p:blipFill>
        <p:spPr>
          <a:xfrm>
            <a:off x="3474780" y="3851125"/>
            <a:ext cx="2681471" cy="234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Arial"/>
              <a:buNone/>
            </a:pPr>
            <a:r>
              <a:rPr i="0" lang="es-ES">
                <a:latin typeface="Arial"/>
                <a:ea typeface="Arial"/>
                <a:cs typeface="Arial"/>
                <a:sym typeface="Arial"/>
              </a:rPr>
              <a:t>56th Executive Council Meeting</a:t>
            </a: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6373092" y="1370511"/>
            <a:ext cx="5826825" cy="4567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SemiBold"/>
              <a:buNone/>
            </a:pPr>
            <a:r>
              <a:t/>
            </a:r>
            <a:endParaRPr b="1" i="0" sz="2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4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518829" y="1119280"/>
            <a:ext cx="5193000" cy="461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5945600" y="883304"/>
            <a:ext cx="62544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s-E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Workshop Content &amp; Thematic Areas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s-E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Diplomacy concepts, instruments, regional examples</a:t>
            </a:r>
            <a:endParaRPr sz="1300"/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s-E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Diplomacy &amp; Global Change in LAC </a:t>
            </a:r>
            <a:endParaRPr sz="1300"/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s-E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Intergovernmental processes relevant to GEC </a:t>
            </a:r>
            <a:endParaRPr sz="1300"/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s-E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Science Diplomacy Strategies </a:t>
            </a:r>
            <a:endParaRPr sz="1300"/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s-E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Emerging/Evolving Issues in Science Diplomacy and Innovation </a:t>
            </a:r>
            <a:endParaRPr sz="1300"/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s-E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Advice to support policy processes </a:t>
            </a:r>
            <a:endParaRPr sz="1300"/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s-E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Diplomacy, Equity, Diversity, Inclusion-EDI</a:t>
            </a:r>
            <a:endParaRPr sz="1300"/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s-E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Action, Biodiversity</a:t>
            </a:r>
            <a:endParaRPr sz="1300"/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s-E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Diplomacy skills: hands-on training/international negotiation - UNFCCC CoP</a:t>
            </a:r>
            <a:endParaRPr sz="1300"/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3115" y="1447449"/>
            <a:ext cx="2176951" cy="309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4">
            <a:alphaModFix/>
          </a:blip>
          <a:srcRect b="0" l="12002" r="0" t="0"/>
          <a:stretch/>
        </p:blipFill>
        <p:spPr>
          <a:xfrm>
            <a:off x="658250" y="1370501"/>
            <a:ext cx="2457124" cy="229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250" y="4786850"/>
            <a:ext cx="4944752" cy="8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Arial"/>
              <a:buNone/>
            </a:pPr>
            <a:r>
              <a:rPr i="0" lang="es-ES">
                <a:latin typeface="Arial"/>
                <a:ea typeface="Arial"/>
                <a:cs typeface="Arial"/>
                <a:sym typeface="Arial"/>
              </a:rPr>
              <a:t>56th Executive Council Meeting</a:t>
            </a: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222575" y="2470950"/>
            <a:ext cx="3107400" cy="311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Panama Declaration: co-produced by government representatives + speakers at the Panama Workshop</a:t>
            </a:r>
            <a:endParaRPr/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s-E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https://docs.google.com/document/d/1YGVeZKaBox6K2apod1V9jhlNoKKb2-0BQ_1ADcv1Hrs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3592175" y="3059375"/>
            <a:ext cx="3812700" cy="252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7632275" y="3059375"/>
            <a:ext cx="4151100" cy="252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IAI Science Diplomacy Center becoming regional reference &amp; global connections: </a:t>
            </a:r>
            <a:endParaRPr/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 Event at GRC Americas meeting (7-9 Nov 2023, Argentina)</a:t>
            </a:r>
            <a:endParaRPr/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Partnerships DiploCientifica, EU, GESDA</a:t>
            </a:r>
            <a:endParaRPr/>
          </a:p>
        </p:txBody>
      </p:sp>
      <p:sp>
        <p:nvSpPr>
          <p:cNvPr id="118" name="Google Shape;118;p6"/>
          <p:cNvSpPr txBox="1"/>
          <p:nvPr/>
        </p:nvSpPr>
        <p:spPr>
          <a:xfrm>
            <a:off x="222575" y="1561550"/>
            <a:ext cx="62388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outcomes of the Panama Workshop </a:t>
            </a:r>
            <a:endParaRPr/>
          </a:p>
        </p:txBody>
      </p:sp>
      <p:sp>
        <p:nvSpPr>
          <p:cNvPr id="119" name="Google Shape;119;p6"/>
          <p:cNvSpPr txBox="1"/>
          <p:nvPr/>
        </p:nvSpPr>
        <p:spPr>
          <a:xfrm>
            <a:off x="3592179" y="3059450"/>
            <a:ext cx="38127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Itinerant workshops in 2024-2026: Expressions of interest for future Science Diplomacy events: Brazil, Paraguay, Chile.</a:t>
            </a:r>
            <a:endParaRPr/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Established SD national nodes</a:t>
            </a:r>
            <a:endParaRPr/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Sponsored by countries</a:t>
            </a: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7297000" y="429825"/>
            <a:ext cx="3406800" cy="243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 b="15647" l="0" r="0" t="0"/>
          <a:stretch/>
        </p:blipFill>
        <p:spPr>
          <a:xfrm>
            <a:off x="7446700" y="544949"/>
            <a:ext cx="3107399" cy="220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type="title"/>
          </p:nvPr>
        </p:nvSpPr>
        <p:spPr>
          <a:xfrm>
            <a:off x="838200" y="330620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Arial"/>
              <a:buNone/>
            </a:pPr>
            <a:r>
              <a:rPr i="0" lang="es-ES">
                <a:latin typeface="Arial"/>
                <a:ea typeface="Arial"/>
                <a:cs typeface="Arial"/>
                <a:sym typeface="Arial"/>
              </a:rPr>
              <a:t>Science Technology and Policy (STeP) Fellowship Program Update</a:t>
            </a: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7"/>
          <p:cNvGrpSpPr/>
          <p:nvPr/>
        </p:nvGrpSpPr>
        <p:grpSpPr>
          <a:xfrm>
            <a:off x="3738431" y="885702"/>
            <a:ext cx="3774675" cy="5531950"/>
            <a:chOff x="3649556" y="823877"/>
            <a:chExt cx="3774675" cy="5531950"/>
          </a:xfrm>
        </p:grpSpPr>
        <p:grpSp>
          <p:nvGrpSpPr>
            <p:cNvPr id="129" name="Google Shape;129;p7"/>
            <p:cNvGrpSpPr/>
            <p:nvPr/>
          </p:nvGrpSpPr>
          <p:grpSpPr>
            <a:xfrm>
              <a:off x="3649556" y="823877"/>
              <a:ext cx="3774675" cy="4947474"/>
              <a:chOff x="3617650" y="823876"/>
              <a:chExt cx="3995302" cy="5570028"/>
            </a:xfrm>
          </p:grpSpPr>
          <p:pic>
            <p:nvPicPr>
              <p:cNvPr id="130" name="Google Shape;130;p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17650" y="823876"/>
                <a:ext cx="3995302" cy="55700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115675" y="4121350"/>
                <a:ext cx="2371750" cy="15067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2" name="Google Shape;132;p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19575" y="5575400"/>
                <a:ext cx="1344300" cy="4157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3" name="Google Shape;133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61660" y="5390700"/>
              <a:ext cx="2240778" cy="9651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7"/>
          <p:cNvSpPr txBox="1"/>
          <p:nvPr>
            <p:ph idx="1" type="body"/>
          </p:nvPr>
        </p:nvSpPr>
        <p:spPr>
          <a:xfrm>
            <a:off x="247650" y="1409800"/>
            <a:ext cx="4397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s-ES" sz="1400">
                <a:latin typeface="Arial"/>
                <a:ea typeface="Arial"/>
                <a:cs typeface="Arial"/>
                <a:sym typeface="Arial"/>
              </a:rPr>
              <a:t>Orientation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ES" sz="1400">
                <a:latin typeface="Arial"/>
                <a:ea typeface="Arial"/>
                <a:cs typeface="Arial"/>
                <a:sym typeface="Arial"/>
              </a:rPr>
              <a:t>Introduction to Multinational Organizations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ES" sz="1400">
                <a:latin typeface="Arial"/>
                <a:ea typeface="Arial"/>
                <a:cs typeface="Arial"/>
                <a:sym typeface="Arial"/>
              </a:rPr>
              <a:t>International Decision Making Process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ES" sz="1400">
                <a:latin typeface="Arial"/>
                <a:ea typeface="Arial"/>
                <a:cs typeface="Arial"/>
                <a:sym typeface="Arial"/>
              </a:rPr>
              <a:t>Transdisciplinary Approach to Science and Life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 txBox="1"/>
          <p:nvPr>
            <p:ph idx="1" type="body"/>
          </p:nvPr>
        </p:nvSpPr>
        <p:spPr>
          <a:xfrm>
            <a:off x="231000" y="2456488"/>
            <a:ext cx="443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23"/>
              <a:buNone/>
            </a:pPr>
            <a:r>
              <a:rPr b="1" lang="es-ES" sz="1400">
                <a:latin typeface="Arial"/>
                <a:ea typeface="Arial"/>
                <a:cs typeface="Arial"/>
                <a:sym typeface="Arial"/>
              </a:rPr>
              <a:t>Communication in the Science Policy Interface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ES" sz="1400">
                <a:latin typeface="Arial"/>
                <a:ea typeface="Arial"/>
                <a:cs typeface="Arial"/>
                <a:sym typeface="Arial"/>
              </a:rPr>
              <a:t>Evidence Documents for Decision Makers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ES" sz="1400">
                <a:latin typeface="Arial"/>
                <a:ea typeface="Arial"/>
                <a:cs typeface="Arial"/>
                <a:sym typeface="Arial"/>
              </a:rPr>
              <a:t>Technical Considerations for writing and delivering an evidence note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23"/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247650" y="3503200"/>
            <a:ext cx="39777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89"/>
              <a:buNone/>
            </a:pPr>
            <a:r>
              <a:rPr b="1" lang="es-ES" sz="1400">
                <a:latin typeface="Arial"/>
                <a:ea typeface="Arial"/>
                <a:cs typeface="Arial"/>
                <a:sym typeface="Arial"/>
              </a:rPr>
              <a:t>Science Diplomacy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ES" sz="1400">
                <a:latin typeface="Arial"/>
                <a:ea typeface="Arial"/>
                <a:cs typeface="Arial"/>
                <a:sym typeface="Arial"/>
              </a:rPr>
              <a:t>Introduction to Science Diplomacy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ES" sz="1400">
                <a:latin typeface="Arial"/>
                <a:ea typeface="Arial"/>
                <a:cs typeface="Arial"/>
                <a:sym typeface="Arial"/>
              </a:rPr>
              <a:t>Science Diplomacy Tools and Project Brainstorming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ES" sz="1400">
                <a:latin typeface="Arial"/>
                <a:ea typeface="Arial"/>
                <a:cs typeface="Arial"/>
                <a:sym typeface="Arial"/>
              </a:rPr>
              <a:t>Introduction to the UNFCCC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ES" sz="1400">
                <a:latin typeface="Arial"/>
                <a:ea typeface="Arial"/>
                <a:cs typeface="Arial"/>
                <a:sym typeface="Arial"/>
              </a:rPr>
              <a:t>Conflict Resolution and Consensus Building Theory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ES" sz="1400">
                <a:latin typeface="Arial"/>
                <a:ea typeface="Arial"/>
                <a:cs typeface="Arial"/>
                <a:sym typeface="Arial"/>
              </a:rPr>
              <a:t>Diplomatic Protocol for Scientists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89"/>
              <a:buNone/>
            </a:pPr>
            <a:r>
              <a:rPr lang="es-ES" sz="1400">
                <a:latin typeface="Arial"/>
                <a:ea typeface="Arial"/>
                <a:cs typeface="Arial"/>
                <a:sym typeface="Arial"/>
              </a:rPr>
              <a:t>*Monthly Office Hours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89"/>
              <a:buNone/>
            </a:pPr>
            <a:r>
              <a:rPr b="1" lang="es-ES" sz="1400">
                <a:latin typeface="Arial"/>
                <a:ea typeface="Arial"/>
                <a:cs typeface="Arial"/>
                <a:sym typeface="Arial"/>
              </a:rPr>
              <a:t>Under Development: STeP Conference: April 22-24, 2024 in Antigua Guatemal</a:t>
            </a:r>
            <a:r>
              <a:rPr b="1" lang="es-ES" sz="1400">
                <a:latin typeface="Arial"/>
                <a:ea typeface="Arial"/>
                <a:cs typeface="Arial"/>
                <a:sym typeface="Arial"/>
              </a:rPr>
              <a:t>a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7389300" y="847475"/>
            <a:ext cx="4667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 Diplomacy Projects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Fellows working in multi-country and multidisciplinary teams </a:t>
            </a:r>
            <a:r>
              <a:rPr b="1"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mentors </a:t>
            </a: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April 2024 on the following topics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7"/>
          <p:cNvGrpSpPr/>
          <p:nvPr/>
        </p:nvGrpSpPr>
        <p:grpSpPr>
          <a:xfrm>
            <a:off x="8017161" y="1688051"/>
            <a:ext cx="3170459" cy="1418895"/>
            <a:chOff x="7436474" y="1448021"/>
            <a:chExt cx="4620314" cy="2080797"/>
          </a:xfrm>
        </p:grpSpPr>
        <p:pic>
          <p:nvPicPr>
            <p:cNvPr id="139" name="Google Shape;139;p7"/>
            <p:cNvPicPr preferRelativeResize="0"/>
            <p:nvPr/>
          </p:nvPicPr>
          <p:blipFill rotWithShape="1">
            <a:blip r:embed="rId7">
              <a:alphaModFix/>
            </a:blip>
            <a:srcRect b="0" l="15534" r="17477" t="0"/>
            <a:stretch/>
          </p:blipFill>
          <p:spPr>
            <a:xfrm>
              <a:off x="7440187" y="2549931"/>
              <a:ext cx="1047508" cy="91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7"/>
            <p:cNvPicPr preferRelativeResize="0"/>
            <p:nvPr/>
          </p:nvPicPr>
          <p:blipFill rotWithShape="1">
            <a:blip r:embed="rId8">
              <a:alphaModFix/>
            </a:blip>
            <a:srcRect b="0" l="6934" r="4048" t="0"/>
            <a:stretch/>
          </p:blipFill>
          <p:spPr>
            <a:xfrm>
              <a:off x="9745276" y="2550971"/>
              <a:ext cx="1106588" cy="9778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1" name="Google Shape;141;p7"/>
            <p:cNvGrpSpPr/>
            <p:nvPr/>
          </p:nvGrpSpPr>
          <p:grpSpPr>
            <a:xfrm>
              <a:off x="7436474" y="1448021"/>
              <a:ext cx="4567459" cy="1042655"/>
              <a:chOff x="6953981" y="1414298"/>
              <a:chExt cx="3984881" cy="892967"/>
            </a:xfrm>
          </p:grpSpPr>
          <p:pic>
            <p:nvPicPr>
              <p:cNvPr id="142" name="Google Shape;142;p7"/>
              <p:cNvPicPr preferRelativeResize="0"/>
              <p:nvPr/>
            </p:nvPicPr>
            <p:blipFill rotWithShape="1">
              <a:blip r:embed="rId9">
                <a:alphaModFix/>
              </a:blip>
              <a:srcRect b="2210" l="0" r="0" t="0"/>
              <a:stretch/>
            </p:blipFill>
            <p:spPr>
              <a:xfrm>
                <a:off x="6953981" y="1414298"/>
                <a:ext cx="913129" cy="8929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3" name="Google Shape;143;p7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10019532" y="1417821"/>
                <a:ext cx="919330" cy="8894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" name="Google Shape;144;p7"/>
              <p:cNvPicPr preferRelativeResize="0"/>
              <p:nvPr/>
            </p:nvPicPr>
            <p:blipFill rotWithShape="1">
              <a:blip r:embed="rId11">
                <a:alphaModFix/>
              </a:blip>
              <a:srcRect b="0" l="13628" r="8136" t="0"/>
              <a:stretch/>
            </p:blipFill>
            <p:spPr>
              <a:xfrm>
                <a:off x="7938148" y="1426266"/>
                <a:ext cx="945960" cy="880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5" name="Google Shape;145;p7"/>
              <p:cNvPicPr preferRelativeResize="0"/>
              <p:nvPr/>
            </p:nvPicPr>
            <p:blipFill rotWithShape="1">
              <a:blip r:embed="rId12">
                <a:alphaModFix/>
              </a:blip>
              <a:srcRect b="0" l="21303" r="5311" t="0"/>
              <a:stretch/>
            </p:blipFill>
            <p:spPr>
              <a:xfrm>
                <a:off x="8962167" y="1426266"/>
                <a:ext cx="971572" cy="8809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6" name="Google Shape;146;p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8599065" y="2549931"/>
              <a:ext cx="974304" cy="91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7"/>
            <p:cNvPicPr preferRelativeResize="0"/>
            <p:nvPr/>
          </p:nvPicPr>
          <p:blipFill rotWithShape="1">
            <a:blip r:embed="rId14">
              <a:alphaModFix/>
            </a:blip>
            <a:srcRect b="0" l="29473" r="0" t="0"/>
            <a:stretch/>
          </p:blipFill>
          <p:spPr>
            <a:xfrm>
              <a:off x="10950200" y="2537706"/>
              <a:ext cx="1106588" cy="9778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p7"/>
          <p:cNvSpPr txBox="1"/>
          <p:nvPr/>
        </p:nvSpPr>
        <p:spPr>
          <a:xfrm>
            <a:off x="7378500" y="3195814"/>
            <a:ext cx="4689000" cy="31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E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Nations Oceans Conference (UNOC) Stakeholder Meeting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E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Niño and Health in LAC: how are countries/ sectors preparing?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E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of Local Community and Indigenous Peoples Committees in international/multilateral organizations</a:t>
            </a:r>
            <a:endParaRPr b="0" i="0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E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Diplomacy and Emerging Issues Affecting Climate Change: AI and Blockchain technology</a:t>
            </a:r>
            <a:endParaRPr b="0" i="0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E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Health and One Health and non-economic loss and damages (NELDs) in the Americas.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E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 of Green Infrastructure in Cities for Climate Change Resilience across LAC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E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 analysis of the implementation of oil drilling and mineral mining bans in LAC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E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and Impact of Climate Governance</a:t>
            </a:r>
            <a:endParaRPr b="0" i="0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148125" y="885674"/>
            <a:ext cx="381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Development 2023-2024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/>
        </p:nvSpPr>
        <p:spPr>
          <a:xfrm>
            <a:off x="218900" y="1131375"/>
            <a:ext cx="5774700" cy="5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b="1" lang="es-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Ongoing Program Implementation Activities</a:t>
            </a:r>
            <a:r>
              <a:rPr i="1" lang="es-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i="1"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b="1" lang="es-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Mentorship Program &amp; Alumni Engagement Strategy</a:t>
            </a:r>
            <a:endParaRPr b="1"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s-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Objective: Strengthen the individual network of the STeP Fellows so they may better align skills and values needed to thrive in a transdisciplinary science-policy interface.    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b="1" lang="es-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Supervisor Engagement Strategy</a:t>
            </a:r>
            <a:endParaRPr b="1"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s-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Objective: Create a community and network for fellow host institutions to share strategies for the institutionalization of STeP fellowship programs.  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b="1" lang="es-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Action STePs </a:t>
            </a:r>
            <a:endParaRPr b="1"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s-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Objective 1: Capture, highlight and share the individual, on-the-ground, impact of STeP Fellows.  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6067650" y="3452600"/>
            <a:ext cx="5774700" cy="23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rPr b="1" lang="es-E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Recruitment &amp; Selection Generation 4 (May 2024-2025)</a:t>
            </a:r>
            <a:endParaRPr b="1"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rPr b="1" lang="es-E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Create</a:t>
            </a:r>
            <a:r>
              <a:rPr b="1" lang="es-E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Professional Development Schedule 2024-2025</a:t>
            </a:r>
            <a:endParaRPr b="1"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rPr b="1" lang="es-E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Fundraising &amp; In-Kind support </a:t>
            </a:r>
            <a:endParaRPr b="1"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rPr b="1" lang="es-E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Planning beyond pilot pase: long-term program implementation </a:t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703028" y="280804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Arial"/>
              <a:buNone/>
            </a:pPr>
            <a:r>
              <a:rPr b="1" i="0" lang="es-ES" sz="2500">
                <a:solidFill>
                  <a:srgbClr val="5A7F3E"/>
                </a:solidFill>
                <a:latin typeface="Arial"/>
                <a:ea typeface="Arial"/>
                <a:cs typeface="Arial"/>
                <a:sym typeface="Arial"/>
              </a:rPr>
              <a:t>Science Technology and Policy (STeP) Fellowship Program Update</a:t>
            </a:r>
            <a:endParaRPr b="1" i="0" sz="2500">
              <a:solidFill>
                <a:srgbClr val="5A7F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8500" y="934550"/>
            <a:ext cx="4476524" cy="251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063" y="174725"/>
            <a:ext cx="10179884" cy="5726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. Theme IAI 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Theme IAI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2021-09-15T02:17:59Z</dcterms:created>
  <dc:creator>Microsoft Office User</dc:creator>
</cp:coreProperties>
</file>