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5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</p:sldIdLst>
  <p:sldSz cy="6858000" cx="12192000"/>
  <p:notesSz cx="6858000" cy="9144000"/>
  <p:embeddedFontLst>
    <p:embeddedFont>
      <p:font typeface="Montserrat SemiBold"/>
      <p:regular r:id="rId16"/>
      <p:bold r:id="rId17"/>
      <p:italic r:id="rId18"/>
      <p:boldItalic r:id="rId19"/>
    </p:embeddedFont>
    <p:embeddedFont>
      <p:font typeface="Montserrat"/>
      <p:regular r:id="rId20"/>
      <p:bold r:id="rId21"/>
      <p:italic r:id="rId22"/>
      <p:boldItalic r:id="rId23"/>
    </p:embeddedFont>
    <p:embeddedFont>
      <p:font typeface="Gill Sans"/>
      <p:regular r:id="rId24"/>
      <p:bold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457">
          <p15:clr>
            <a:srgbClr val="A4A3A4"/>
          </p15:clr>
        </p15:guide>
        <p15:guide id="2" pos="2547">
          <p15:clr>
            <a:srgbClr val="A4A3A4"/>
          </p15:clr>
        </p15:guide>
        <p15:guide id="3" pos="5110">
          <p15:clr>
            <a:srgbClr val="A4A3A4"/>
          </p15:clr>
        </p15:guide>
        <p15:guide id="4" orient="horz" pos="2863">
          <p15:clr>
            <a:srgbClr val="A4A3A4"/>
          </p15:clr>
        </p15:guide>
      </p15:sldGuideLst>
    </p:ext>
    <p:ext uri="GoogleSlidesCustomDataVersion2">
      <go:slidesCustomData xmlns:go="http://customooxmlschemas.google.com/" r:id="rId26" roundtripDataSignature="AMtx7mgjQ6Tx0I9UIDPChySyBgdE/rhR2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457" orient="horz"/>
        <p:guide pos="2547"/>
        <p:guide pos="5110"/>
        <p:guide pos="2863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regular.fntdata"/><Relationship Id="rId22" Type="http://schemas.openxmlformats.org/officeDocument/2006/relationships/font" Target="fonts/Montserrat-italic.fntdata"/><Relationship Id="rId21" Type="http://schemas.openxmlformats.org/officeDocument/2006/relationships/font" Target="fonts/Montserrat-bold.fntdata"/><Relationship Id="rId24" Type="http://schemas.openxmlformats.org/officeDocument/2006/relationships/font" Target="fonts/GillSans-regular.fntdata"/><Relationship Id="rId23" Type="http://schemas.openxmlformats.org/officeDocument/2006/relationships/font" Target="fonts/Montserrat-boldItalic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customschemas.google.com/relationships/presentationmetadata" Target="metadata"/><Relationship Id="rId25" Type="http://schemas.openxmlformats.org/officeDocument/2006/relationships/font" Target="fonts/GillSans-bold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font" Target="fonts/MontserratSemiBold-bold.fntdata"/><Relationship Id="rId16" Type="http://schemas.openxmlformats.org/officeDocument/2006/relationships/font" Target="fonts/MontserratSemiBold-regular.fntdata"/><Relationship Id="rId19" Type="http://schemas.openxmlformats.org/officeDocument/2006/relationships/font" Target="fonts/MontserratSemiBold-boldItalic.fntdata"/><Relationship Id="rId18" Type="http://schemas.openxmlformats.org/officeDocument/2006/relationships/font" Target="fonts/MontserratSemiBold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s-E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3" name="Google Shape;63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eb44612998_0_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" name="Google Shape;69;g1eb44612998_0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0" name="Google Shape;70;g1eb44612998_0_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" name="Google Shape;77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8" name="Google Shape;78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7" name="Google Shape;87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" name="Google Shape;98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9" name="Google Shape;99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" name="Google Shape;110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1" name="Google Shape;111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3" name="Google Shape;123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24" name="Google Shape;124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7" name="Google Shape;147;p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48" name="Google Shape;148;p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6" name="Google Shape;156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7" name="Google Shape;157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">
  <p:cSld name="Diseño personalizado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A7F3E"/>
              </a:buClr>
              <a:buSzPts val="3200"/>
              <a:buFont typeface="Montserrat SemiBold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1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53" name="Google Shape;53;p21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2"/>
          <p:cNvSpPr txBox="1"/>
          <p:nvPr>
            <p:ph type="title"/>
          </p:nvPr>
        </p:nvSpPr>
        <p:spPr>
          <a:xfrm>
            <a:off x="838200" y="328255"/>
            <a:ext cx="10515600" cy="5550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A7F3E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2"/>
          <p:cNvSpPr txBox="1"/>
          <p:nvPr>
            <p:ph idx="1" type="body"/>
          </p:nvPr>
        </p:nvSpPr>
        <p:spPr>
          <a:xfrm rot="5400000">
            <a:off x="3703355" y="-1714218"/>
            <a:ext cx="4630431" cy="103607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3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A7F3E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3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CO">
  <p:cSld name="BLANCO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3"/>
          <p:cNvSpPr txBox="1"/>
          <p:nvPr>
            <p:ph type="title"/>
          </p:nvPr>
        </p:nvSpPr>
        <p:spPr>
          <a:xfrm>
            <a:off x="838200" y="328255"/>
            <a:ext cx="10515600" cy="5550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A7F3E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3"/>
          <p:cNvSpPr txBox="1"/>
          <p:nvPr>
            <p:ph idx="1" type="body"/>
          </p:nvPr>
        </p:nvSpPr>
        <p:spPr>
          <a:xfrm>
            <a:off x="838200" y="1150936"/>
            <a:ext cx="10360740" cy="46304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A7F3E"/>
              </a:buClr>
              <a:buSzPts val="6000"/>
              <a:buFont typeface="Montserrat SemiBold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A7F3E"/>
              </a:buClr>
              <a:buSzPts val="6000"/>
              <a:buFont typeface="Montserrat SemiBold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6"/>
          <p:cNvSpPr txBox="1"/>
          <p:nvPr>
            <p:ph type="title"/>
          </p:nvPr>
        </p:nvSpPr>
        <p:spPr>
          <a:xfrm>
            <a:off x="838200" y="328255"/>
            <a:ext cx="10515600" cy="5550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A7F3E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6"/>
          <p:cNvSpPr txBox="1"/>
          <p:nvPr>
            <p:ph idx="1" type="body"/>
          </p:nvPr>
        </p:nvSpPr>
        <p:spPr>
          <a:xfrm>
            <a:off x="838200" y="1253331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6"/>
          <p:cNvSpPr txBox="1"/>
          <p:nvPr>
            <p:ph idx="2" type="body"/>
          </p:nvPr>
        </p:nvSpPr>
        <p:spPr>
          <a:xfrm>
            <a:off x="6172200" y="1253331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7"/>
          <p:cNvSpPr txBox="1"/>
          <p:nvPr>
            <p:ph type="title"/>
          </p:nvPr>
        </p:nvSpPr>
        <p:spPr>
          <a:xfrm>
            <a:off x="839788" y="365126"/>
            <a:ext cx="10515600" cy="517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A7F3E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0" name="Google Shape;40;p1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1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2" name="Google Shape;42;p1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8"/>
          <p:cNvSpPr txBox="1"/>
          <p:nvPr>
            <p:ph type="title"/>
          </p:nvPr>
        </p:nvSpPr>
        <p:spPr>
          <a:xfrm>
            <a:off x="838200" y="328255"/>
            <a:ext cx="10515600" cy="5550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A7F3E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A7F3E"/>
              </a:buClr>
              <a:buSzPts val="3200"/>
              <a:buFont typeface="Montserrat SemiBold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49" name="Google Shape;49;p20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6.pn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theme" Target="../theme/theme3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8.xml"/><Relationship Id="rId10" Type="http://schemas.openxmlformats.org/officeDocument/2006/relationships/slideLayout" Target="../slideLayouts/slideLayout7.xml"/><Relationship Id="rId13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9.xml"/><Relationship Id="rId1" Type="http://schemas.openxmlformats.org/officeDocument/2006/relationships/image" Target="../media/image5.png"/><Relationship Id="rId2" Type="http://schemas.openxmlformats.org/officeDocument/2006/relationships/image" Target="../media/image2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9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1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669"/>
            <a:ext cx="12192000" cy="6856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05383" y="893036"/>
            <a:ext cx="2833722" cy="284464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" name="Google Shape;12;p10"/>
          <p:cNvCxnSpPr/>
          <p:nvPr/>
        </p:nvCxnSpPr>
        <p:spPr>
          <a:xfrm flipH="1" rot="10800000">
            <a:off x="3869176" y="3846489"/>
            <a:ext cx="8316000" cy="22302"/>
          </a:xfrm>
          <a:prstGeom prst="straightConnector1">
            <a:avLst/>
          </a:prstGeom>
          <a:noFill/>
          <a:ln cap="flat" cmpd="sng" w="12700">
            <a:solidFill>
              <a:srgbClr val="EB712B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" name="Google Shape;13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7283" y="4098581"/>
            <a:ext cx="2239631" cy="223963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2"/>
          <p:cNvSpPr txBox="1"/>
          <p:nvPr>
            <p:ph type="title"/>
          </p:nvPr>
        </p:nvSpPr>
        <p:spPr>
          <a:xfrm>
            <a:off x="838200" y="328255"/>
            <a:ext cx="10515600" cy="5550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A7F3E"/>
              </a:buClr>
              <a:buSzPts val="2500"/>
              <a:buFont typeface="Montserrat SemiBold"/>
              <a:buNone/>
              <a:defRPr b="1" i="1" sz="2500" u="none" cap="none" strike="noStrike">
                <a:solidFill>
                  <a:srgbClr val="5A7F3E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Google Shape;17;p12"/>
          <p:cNvSpPr txBox="1"/>
          <p:nvPr>
            <p:ph idx="1" type="body"/>
          </p:nvPr>
        </p:nvSpPr>
        <p:spPr>
          <a:xfrm>
            <a:off x="838200" y="1150936"/>
            <a:ext cx="10360740" cy="46304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1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8" name="Google Shape;18;p1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0966148" y="5724074"/>
            <a:ext cx="1094511" cy="1098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8092" y="8761"/>
            <a:ext cx="12192000" cy="685666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" name="Google Shape;20;p12"/>
          <p:cNvCxnSpPr/>
          <p:nvPr/>
        </p:nvCxnSpPr>
        <p:spPr>
          <a:xfrm>
            <a:off x="2500699" y="6411396"/>
            <a:ext cx="8294076" cy="0"/>
          </a:xfrm>
          <a:prstGeom prst="straightConnector1">
            <a:avLst/>
          </a:prstGeom>
          <a:noFill/>
          <a:ln cap="flat" cmpd="sng" w="12700">
            <a:solidFill>
              <a:srgbClr val="EB712B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1" name="Google Shape;21;p12"/>
          <p:cNvSpPr/>
          <p:nvPr/>
        </p:nvSpPr>
        <p:spPr>
          <a:xfrm>
            <a:off x="10986760" y="5751646"/>
            <a:ext cx="1040043" cy="1047024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" name="Google Shape;22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86760" y="5781367"/>
            <a:ext cx="979106" cy="980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82666" y="6213087"/>
            <a:ext cx="1932878" cy="386576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7.png"/><Relationship Id="rId4" Type="http://schemas.openxmlformats.org/officeDocument/2006/relationships/image" Target="../media/image2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jpg"/><Relationship Id="rId4" Type="http://schemas.openxmlformats.org/officeDocument/2006/relationships/image" Target="../media/image11.jpg"/><Relationship Id="rId5" Type="http://schemas.openxmlformats.org/officeDocument/2006/relationships/image" Target="../media/image7.jpg"/><Relationship Id="rId6" Type="http://schemas.openxmlformats.org/officeDocument/2006/relationships/image" Target="../media/image1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jpg"/><Relationship Id="rId4" Type="http://schemas.openxmlformats.org/officeDocument/2006/relationships/image" Target="../media/image9.jpg"/><Relationship Id="rId5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docs.google.com/document/d/1YGVeZKaBox6K2apod1V9jhlNoKKb2-0BQ_1ADcv1Hrs/edit" TargetMode="External"/><Relationship Id="rId4" Type="http://schemas.openxmlformats.org/officeDocument/2006/relationships/image" Target="../media/image25.png"/></Relationships>
</file>

<file path=ppt/slides/_rels/slide7.xml.rels><?xml version="1.0" encoding="UTF-8" standalone="yes"?><Relationships xmlns="http://schemas.openxmlformats.org/package/2006/relationships"><Relationship Id="rId11" Type="http://schemas.openxmlformats.org/officeDocument/2006/relationships/image" Target="../media/image28.png"/><Relationship Id="rId10" Type="http://schemas.openxmlformats.org/officeDocument/2006/relationships/image" Target="../media/image22.png"/><Relationship Id="rId1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19.png"/><Relationship Id="rId5" Type="http://schemas.openxmlformats.org/officeDocument/2006/relationships/image" Target="../media/image23.png"/><Relationship Id="rId6" Type="http://schemas.openxmlformats.org/officeDocument/2006/relationships/image" Target="../media/image15.png"/><Relationship Id="rId7" Type="http://schemas.openxmlformats.org/officeDocument/2006/relationships/image" Target="../media/image13.png"/><Relationship Id="rId8" Type="http://schemas.openxmlformats.org/officeDocument/2006/relationships/image" Target="../media/image2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"/>
          <p:cNvSpPr txBox="1"/>
          <p:nvPr/>
        </p:nvSpPr>
        <p:spPr>
          <a:xfrm>
            <a:off x="3767975" y="1975000"/>
            <a:ext cx="81747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rPr b="1" lang="es-ES" sz="3700">
                <a:solidFill>
                  <a:srgbClr val="004328"/>
                </a:solidFill>
              </a:rPr>
              <a:t>56.a Reunión del Consejo Ejecutivo del IAI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1"/>
          <p:cNvSpPr txBox="1"/>
          <p:nvPr/>
        </p:nvSpPr>
        <p:spPr>
          <a:xfrm>
            <a:off x="3767966" y="3954483"/>
            <a:ext cx="8238600" cy="21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170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s-E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Marcella Ohira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1708"/>
              </a:lnSpc>
              <a:spcBef>
                <a:spcPts val="198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400"/>
              <a:t>Vicedirectora Ejecutiva y Directora de Desarrollo de Capacidades</a:t>
            </a:r>
            <a:endParaRPr sz="2400"/>
          </a:p>
          <a:p>
            <a:pPr indent="0" lvl="0" marL="0" marR="0" rtl="0" algn="l">
              <a:lnSpc>
                <a:spcPct val="111708"/>
              </a:lnSpc>
              <a:spcBef>
                <a:spcPts val="198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1708"/>
              </a:lnSpc>
              <a:spcBef>
                <a:spcPts val="148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s-E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14 Nov</a:t>
            </a:r>
            <a:r>
              <a:rPr lang="es-ES" sz="2400">
                <a:solidFill>
                  <a:schemeClr val="dk1"/>
                </a:solidFill>
              </a:rPr>
              <a:t>iembre</a:t>
            </a:r>
            <a:r>
              <a:rPr b="0" i="0" lang="es-E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2023 Videoconfere</a:t>
            </a:r>
            <a:r>
              <a:rPr lang="es-ES" sz="2400">
                <a:solidFill>
                  <a:schemeClr val="dk1"/>
                </a:solidFill>
              </a:rPr>
              <a:t>ncia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eb44612998_0_7"/>
          <p:cNvSpPr txBox="1"/>
          <p:nvPr>
            <p:ph type="title"/>
          </p:nvPr>
        </p:nvSpPr>
        <p:spPr>
          <a:xfrm>
            <a:off x="838200" y="328250"/>
            <a:ext cx="6438600" cy="55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A7F3E"/>
              </a:buClr>
              <a:buSzPct val="100000"/>
              <a:buFont typeface="Arial"/>
              <a:buNone/>
            </a:pPr>
            <a:r>
              <a:rPr i="0" lang="es-ES">
                <a:latin typeface="Arial"/>
                <a:ea typeface="Arial"/>
                <a:cs typeface="Arial"/>
                <a:sym typeface="Arial"/>
              </a:rPr>
              <a:t>56.a Reunión del Consejo Ejecutivo del IAI</a:t>
            </a:r>
            <a:endParaRPr i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g1eb44612998_0_7"/>
          <p:cNvSpPr txBox="1"/>
          <p:nvPr/>
        </p:nvSpPr>
        <p:spPr>
          <a:xfrm>
            <a:off x="272925" y="1290975"/>
            <a:ext cx="11823900" cy="464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E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IAI Conferencia de las Partes 31 Decisiones: EL CENTRO DE DIPLOMACIA CIENTÍFICA - Dirigido a las Partes</a:t>
            </a:r>
            <a:endParaRPr b="1"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XXXI/18. La Conferencia de las Partes aprueba la creación del Centro de Diplomacia Científica de la IAI y su plan de trabajo para los primeros tres años basado en las recomendaciones de la Junta Asesora del Centro de Diplomacia Científica.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XXXI/19. Se instruye a la Dirección de la IAI a desarrollar e implementar las actividades bajo el Centro de Diplomacia Científica, según corresponda y sujeto a la disponibilidad de recursos financieros externos, y presentar informes sobre su desarrollo en futuras reuniones de la Conferencia de las Partes.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XXXI/20. Se alienta a las Partes a trabajar con la Junta Asesora del CDC con el apoyo de la Dirección de la IAI en el desarrollo y respaldo de los programas y actividades del Centro.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XXXI/21. Se anima a las Partes a participar en los programas y actividades del CDC y a contribuir al trabajo del Centro con el objetivo de fomentar el diálogo sobre políticas científicas y mejorar la colaboración relacionada con el cambio ambiental global en las Américas.</a:t>
            </a:r>
            <a:endParaRPr b="1"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4" name="Google Shape;74;g1eb44612998_0_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33225" y="77824"/>
            <a:ext cx="2273971" cy="1055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"/>
          <p:cNvSpPr txBox="1"/>
          <p:nvPr>
            <p:ph type="title"/>
          </p:nvPr>
        </p:nvSpPr>
        <p:spPr>
          <a:xfrm>
            <a:off x="838200" y="328250"/>
            <a:ext cx="6231300" cy="55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A7F3E"/>
              </a:buClr>
              <a:buSzPct val="100000"/>
              <a:buFont typeface="Arial"/>
              <a:buNone/>
            </a:pPr>
            <a:r>
              <a:rPr i="0" lang="es-ES">
                <a:latin typeface="Arial"/>
                <a:ea typeface="Arial"/>
                <a:cs typeface="Arial"/>
                <a:sym typeface="Arial"/>
              </a:rPr>
              <a:t>56.a Reunión del Consejo Ejecutivo del IAI</a:t>
            </a:r>
            <a:r>
              <a:rPr i="0" lang="es-ES">
                <a:latin typeface="Arial"/>
                <a:ea typeface="Arial"/>
                <a:cs typeface="Arial"/>
                <a:sym typeface="Arial"/>
              </a:rPr>
              <a:t> </a:t>
            </a:r>
            <a:endParaRPr i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3"/>
          <p:cNvSpPr txBox="1"/>
          <p:nvPr/>
        </p:nvSpPr>
        <p:spPr>
          <a:xfrm>
            <a:off x="241675" y="1462800"/>
            <a:ext cx="11226900" cy="141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s-ES" sz="2300">
                <a:solidFill>
                  <a:srgbClr val="009691"/>
                </a:solidFill>
                <a:latin typeface="Calibri"/>
                <a:ea typeface="Calibri"/>
                <a:cs typeface="Calibri"/>
                <a:sym typeface="Calibri"/>
              </a:rPr>
              <a:t>Desarrollo de capacidades: Programa de capacitación en diplomacia científica para formuladores de políticas en las Américas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Taller de Introducción a la Diplomacia Científica: Panamá | 16-21 de octubre de 2023</a:t>
            </a:r>
            <a:endParaRPr b="1" i="1" sz="1800" u="none" cap="none" strike="noStrike">
              <a:solidFill>
                <a:srgbClr val="00969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2" name="Google Shape;82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2976962"/>
            <a:ext cx="10085599" cy="313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3"/>
          <p:cNvPicPr preferRelativeResize="0"/>
          <p:nvPr/>
        </p:nvPicPr>
        <p:blipFill rotWithShape="1">
          <a:blip r:embed="rId4">
            <a:alphaModFix/>
          </a:blip>
          <a:srcRect b="78600" l="2468" r="44794" t="0"/>
          <a:stretch/>
        </p:blipFill>
        <p:spPr>
          <a:xfrm>
            <a:off x="6942975" y="237425"/>
            <a:ext cx="5090900" cy="1161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4"/>
          <p:cNvSpPr txBox="1"/>
          <p:nvPr>
            <p:ph type="title"/>
          </p:nvPr>
        </p:nvSpPr>
        <p:spPr>
          <a:xfrm>
            <a:off x="838200" y="328250"/>
            <a:ext cx="6127500" cy="55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5A7F3E"/>
              </a:buClr>
              <a:buSzPct val="100000"/>
              <a:buFont typeface="Arial"/>
              <a:buNone/>
            </a:pPr>
            <a:r>
              <a:rPr i="0" lang="es-ES">
                <a:latin typeface="Arial"/>
                <a:ea typeface="Arial"/>
                <a:cs typeface="Arial"/>
                <a:sym typeface="Arial"/>
              </a:rPr>
              <a:t>56.a Reunión del Consejo Ejecutivo del IAI </a:t>
            </a:r>
            <a:endParaRPr i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4"/>
          <p:cNvSpPr txBox="1"/>
          <p:nvPr/>
        </p:nvSpPr>
        <p:spPr>
          <a:xfrm>
            <a:off x="6305850" y="685925"/>
            <a:ext cx="5826900" cy="572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ES" sz="1900">
                <a:solidFill>
                  <a:srgbClr val="638C1C"/>
                </a:solidFill>
              </a:rPr>
              <a:t>11 Países 50 Gobernadores. Participación de Funcionarios Puntos Focales del IAI</a:t>
            </a:r>
            <a:endParaRPr b="1" sz="1900">
              <a:solidFill>
                <a:srgbClr val="638C1C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b="1" lang="es-ES" sz="1800">
                <a:solidFill>
                  <a:schemeClr val="dk1"/>
                </a:solidFill>
              </a:rPr>
              <a:t>Fortalecer las capacidades de diplomacia científica y apoyar a los tomadores de decisiones clave y a los funcionarios gubernamentales.</a:t>
            </a:r>
            <a:endParaRPr b="1" sz="1800">
              <a:solidFill>
                <a:schemeClr val="dk1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b="1" lang="es-ES" sz="1800">
                <a:solidFill>
                  <a:schemeClr val="dk1"/>
                </a:solidFill>
              </a:rPr>
              <a:t>Promover/facilitar el diálogo regional para una red interamericana de diplomacia científica y forjar la cooperación internacional.</a:t>
            </a:r>
            <a:endParaRPr b="1" sz="1800">
              <a:solidFill>
                <a:schemeClr val="dk1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b="1" lang="es-ES" sz="1800">
                <a:solidFill>
                  <a:schemeClr val="dk1"/>
                </a:solidFill>
              </a:rPr>
              <a:t>Promover el papel de la ciencia en áreas prioritarias de política para la región.</a:t>
            </a:r>
            <a:endParaRPr b="1" sz="1800">
              <a:solidFill>
                <a:schemeClr val="dk1"/>
              </a:solidFill>
            </a:endParaRP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Montserrat SemiBold"/>
              <a:buNone/>
            </a:pPr>
            <a:r>
              <a:t/>
            </a:r>
            <a:endParaRPr b="1" i="0" sz="1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900">
                <a:solidFill>
                  <a:srgbClr val="638C1C"/>
                </a:solidFill>
              </a:rPr>
              <a:t>Estructura del taller:</a:t>
            </a:r>
            <a:endParaRPr b="1" sz="1900">
              <a:solidFill>
                <a:srgbClr val="638C1C"/>
              </a:solidFill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rgbClr val="638C1C"/>
              </a:solidFill>
            </a:endParaRPr>
          </a:p>
          <a:p>
            <a:pPr indent="-3683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38C1C"/>
              </a:buClr>
              <a:buSzPts val="2200"/>
              <a:buAutoNum type="arabicPeriod"/>
            </a:pPr>
            <a:r>
              <a:rPr b="1" lang="es-ES" sz="1900">
                <a:solidFill>
                  <a:srgbClr val="638C1C"/>
                </a:solidFill>
              </a:rPr>
              <a:t>Excursión: Estación Científica Coiba</a:t>
            </a:r>
            <a:endParaRPr b="1" sz="1900">
              <a:solidFill>
                <a:srgbClr val="638C1C"/>
              </a:solidFill>
            </a:endParaRPr>
          </a:p>
          <a:p>
            <a:pPr indent="-3683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38C1C"/>
              </a:buClr>
              <a:buSzPts val="2200"/>
              <a:buAutoNum type="arabicPeriod"/>
            </a:pPr>
            <a:r>
              <a:rPr b="1" lang="es-ES" sz="1900">
                <a:solidFill>
                  <a:srgbClr val="638C1C"/>
                </a:solidFill>
              </a:rPr>
              <a:t>Foro de diplomacia científica</a:t>
            </a:r>
            <a:endParaRPr b="1" sz="1900">
              <a:solidFill>
                <a:srgbClr val="638C1C"/>
              </a:solidFill>
            </a:endParaRPr>
          </a:p>
          <a:p>
            <a:pPr indent="-3683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38C1C"/>
              </a:buClr>
              <a:buSzPts val="2200"/>
              <a:buAutoNum type="arabicPeriod"/>
            </a:pPr>
            <a:r>
              <a:rPr b="1" lang="es-ES" sz="1900">
                <a:solidFill>
                  <a:srgbClr val="638C1C"/>
                </a:solidFill>
              </a:rPr>
              <a:t>Taller de diplomacia científica</a:t>
            </a:r>
            <a:endParaRPr b="1" sz="1900">
              <a:solidFill>
                <a:srgbClr val="638C1C"/>
              </a:solidFill>
            </a:endParaRPr>
          </a:p>
        </p:txBody>
      </p:sp>
      <p:sp>
        <p:nvSpPr>
          <p:cNvPr id="91" name="Google Shape;91;p4"/>
          <p:cNvSpPr/>
          <p:nvPr/>
        </p:nvSpPr>
        <p:spPr>
          <a:xfrm>
            <a:off x="670575" y="1281675"/>
            <a:ext cx="5569500" cy="501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2" name="Google Shape;92;p4"/>
          <p:cNvPicPr preferRelativeResize="0"/>
          <p:nvPr/>
        </p:nvPicPr>
        <p:blipFill rotWithShape="1">
          <a:blip r:embed="rId3">
            <a:alphaModFix/>
          </a:blip>
          <a:srcRect b="0" l="0" r="12002" t="0"/>
          <a:stretch/>
        </p:blipFill>
        <p:spPr>
          <a:xfrm>
            <a:off x="768041" y="1370510"/>
            <a:ext cx="2720524" cy="2480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99128" y="1370511"/>
            <a:ext cx="2757124" cy="2675468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4"/>
          <p:cNvPicPr preferRelativeResize="0"/>
          <p:nvPr/>
        </p:nvPicPr>
        <p:blipFill rotWithShape="1">
          <a:blip r:embed="rId5">
            <a:alphaModFix/>
          </a:blip>
          <a:srcRect b="0" l="13222" r="16328" t="0"/>
          <a:stretch/>
        </p:blipFill>
        <p:spPr>
          <a:xfrm>
            <a:off x="768047" y="3825457"/>
            <a:ext cx="2720524" cy="2374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4"/>
          <p:cNvPicPr preferRelativeResize="0"/>
          <p:nvPr/>
        </p:nvPicPr>
        <p:blipFill rotWithShape="1">
          <a:blip r:embed="rId6">
            <a:alphaModFix/>
          </a:blip>
          <a:srcRect b="0" l="13254" r="0" t="0"/>
          <a:stretch/>
        </p:blipFill>
        <p:spPr>
          <a:xfrm>
            <a:off x="3474780" y="3851125"/>
            <a:ext cx="2681471" cy="23493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"/>
          <p:cNvSpPr txBox="1"/>
          <p:nvPr>
            <p:ph type="title"/>
          </p:nvPr>
        </p:nvSpPr>
        <p:spPr>
          <a:xfrm>
            <a:off x="838200" y="328255"/>
            <a:ext cx="10515600" cy="5550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5A7F3E"/>
              </a:buClr>
              <a:buSzPts val="2500"/>
              <a:buFont typeface="Arial"/>
              <a:buNone/>
            </a:pPr>
            <a:r>
              <a:rPr i="0" lang="es-ES">
                <a:latin typeface="Arial"/>
                <a:ea typeface="Arial"/>
                <a:cs typeface="Arial"/>
                <a:sym typeface="Arial"/>
              </a:rPr>
              <a:t>56.a Reunión del Consejo Ejecutivo del IAI </a:t>
            </a:r>
            <a:endParaRPr i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5"/>
          <p:cNvSpPr txBox="1"/>
          <p:nvPr/>
        </p:nvSpPr>
        <p:spPr>
          <a:xfrm>
            <a:off x="6373092" y="1370511"/>
            <a:ext cx="5826825" cy="45673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Montserrat SemiBold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03" name="Google Shape;103;p5"/>
          <p:cNvSpPr/>
          <p:nvPr/>
        </p:nvSpPr>
        <p:spPr>
          <a:xfrm>
            <a:off x="518829" y="1119280"/>
            <a:ext cx="5193000" cy="4619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5"/>
          <p:cNvSpPr txBox="1"/>
          <p:nvPr/>
        </p:nvSpPr>
        <p:spPr>
          <a:xfrm>
            <a:off x="5797500" y="873900"/>
            <a:ext cx="6145200" cy="51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900">
                <a:solidFill>
                  <a:schemeClr val="dk1"/>
                </a:solidFill>
              </a:rPr>
              <a:t>Contenido del taller y áreas temáticas</a:t>
            </a:r>
            <a:endParaRPr b="1"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chemeClr val="dk1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s-ES" sz="1800">
                <a:solidFill>
                  <a:schemeClr val="dk1"/>
                </a:solidFill>
              </a:rPr>
              <a:t>Conceptos, instrumentos y ejemplos regionales de diplomacia científica.</a:t>
            </a:r>
            <a:endParaRPr sz="1800">
              <a:solidFill>
                <a:schemeClr val="dk1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s-ES" sz="1800">
                <a:solidFill>
                  <a:schemeClr val="dk1"/>
                </a:solidFill>
              </a:rPr>
              <a:t>Diplomacia científica y cambio global en ALC</a:t>
            </a:r>
            <a:endParaRPr sz="1800">
              <a:solidFill>
                <a:schemeClr val="dk1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s-ES" sz="1800">
                <a:solidFill>
                  <a:schemeClr val="dk1"/>
                </a:solidFill>
              </a:rPr>
              <a:t>Procesos intergubernamentales relevantes para GEC</a:t>
            </a:r>
            <a:endParaRPr sz="1800">
              <a:solidFill>
                <a:schemeClr val="dk1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s-ES" sz="1800">
                <a:solidFill>
                  <a:schemeClr val="dk1"/>
                </a:solidFill>
              </a:rPr>
              <a:t>Estrategias nacionales de diplomacia científica</a:t>
            </a:r>
            <a:endParaRPr sz="1800">
              <a:solidFill>
                <a:schemeClr val="dk1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s-ES" sz="1800">
                <a:solidFill>
                  <a:schemeClr val="dk1"/>
                </a:solidFill>
              </a:rPr>
              <a:t>Cuestiones emergentes/en evolución en la diplomacia científica y la innovación</a:t>
            </a:r>
            <a:endParaRPr sz="1800">
              <a:solidFill>
                <a:schemeClr val="dk1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s-ES" sz="1800">
                <a:solidFill>
                  <a:schemeClr val="dk1"/>
                </a:solidFill>
              </a:rPr>
              <a:t>Asesoramiento científico para apoyar los procesos políticos</a:t>
            </a:r>
            <a:endParaRPr sz="1800">
              <a:solidFill>
                <a:schemeClr val="dk1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s-ES" sz="1800">
                <a:solidFill>
                  <a:schemeClr val="dk1"/>
                </a:solidFill>
              </a:rPr>
              <a:t>Diplomacia científica, equidad, diversidad, inclusión-EDI</a:t>
            </a:r>
            <a:endParaRPr sz="1800">
              <a:solidFill>
                <a:schemeClr val="dk1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s-ES" sz="1800">
                <a:solidFill>
                  <a:schemeClr val="dk1"/>
                </a:solidFill>
              </a:rPr>
              <a:t>Acción Climática, Biodiversidad</a:t>
            </a:r>
            <a:endParaRPr sz="1800">
              <a:solidFill>
                <a:schemeClr val="dk1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s-ES" sz="1800">
                <a:solidFill>
                  <a:schemeClr val="dk1"/>
                </a:solidFill>
              </a:rPr>
              <a:t>Habilidades de diplomacia científica: capacitación práctica/negociación internacional - CoP CMNUCC</a:t>
            </a:r>
            <a:endParaRPr b="1" sz="1900">
              <a:solidFill>
                <a:schemeClr val="dk1"/>
              </a:solidFill>
            </a:endParaRPr>
          </a:p>
        </p:txBody>
      </p:sp>
      <p:pic>
        <p:nvPicPr>
          <p:cNvPr id="105" name="Google Shape;10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93115" y="1447449"/>
            <a:ext cx="2176951" cy="3097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5"/>
          <p:cNvPicPr preferRelativeResize="0"/>
          <p:nvPr/>
        </p:nvPicPr>
        <p:blipFill rotWithShape="1">
          <a:blip r:embed="rId4">
            <a:alphaModFix/>
          </a:blip>
          <a:srcRect b="0" l="12002" r="0" t="0"/>
          <a:stretch/>
        </p:blipFill>
        <p:spPr>
          <a:xfrm>
            <a:off x="658250" y="1370501"/>
            <a:ext cx="2457124" cy="2291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58250" y="4786850"/>
            <a:ext cx="4944752" cy="82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6"/>
          <p:cNvSpPr txBox="1"/>
          <p:nvPr>
            <p:ph type="title"/>
          </p:nvPr>
        </p:nvSpPr>
        <p:spPr>
          <a:xfrm>
            <a:off x="838200" y="328255"/>
            <a:ext cx="10515600" cy="5550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5A7F3E"/>
              </a:buClr>
              <a:buSzPts val="2500"/>
              <a:buFont typeface="Arial"/>
              <a:buNone/>
            </a:pPr>
            <a:r>
              <a:rPr i="0" lang="es-ES">
                <a:latin typeface="Arial"/>
                <a:ea typeface="Arial"/>
                <a:cs typeface="Arial"/>
                <a:sym typeface="Arial"/>
              </a:rPr>
              <a:t>56.a Reunión del Consejo Ejecutivo del IAI </a:t>
            </a:r>
            <a:endParaRPr i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6"/>
          <p:cNvSpPr/>
          <p:nvPr/>
        </p:nvSpPr>
        <p:spPr>
          <a:xfrm>
            <a:off x="222575" y="2496500"/>
            <a:ext cx="3232800" cy="319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746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❖"/>
            </a:pPr>
            <a:r>
              <a:rPr b="1"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Declaración de Panamá: coproducida por representantes gubernamentales + ponentes en el Taller de Panamá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746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❖"/>
            </a:pPr>
            <a:r>
              <a:rPr b="1" i="0" lang="es-ES" sz="18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https://docs.google.com/document/d/1YGVeZKaBox6K2apod1V9jhlNoKKb2-0BQ_1ADcv1Hrs</a:t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6"/>
          <p:cNvSpPr/>
          <p:nvPr/>
        </p:nvSpPr>
        <p:spPr>
          <a:xfrm>
            <a:off x="3592175" y="2496575"/>
            <a:ext cx="3812700" cy="319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6"/>
          <p:cNvSpPr/>
          <p:nvPr/>
        </p:nvSpPr>
        <p:spPr>
          <a:xfrm>
            <a:off x="7632275" y="3059375"/>
            <a:ext cx="4310400" cy="252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❖"/>
            </a:pPr>
            <a:r>
              <a:rPr b="1"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Centro de Diplomacia Científica del IAI se convierte en referencia regional y conexiones globales: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❖"/>
            </a:pPr>
            <a:r>
              <a:rPr b="1"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Evento paralelo en la reunión del GRC </a:t>
            </a:r>
            <a:r>
              <a:rPr b="1"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Américas</a:t>
            </a:r>
            <a:r>
              <a:rPr b="1"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(7-9 de noviembre de 2023, Argentina)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❖"/>
            </a:pPr>
            <a:r>
              <a:rPr b="1"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Asociaciones DiploCientifica, UE, GESDA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6"/>
          <p:cNvSpPr txBox="1"/>
          <p:nvPr/>
        </p:nvSpPr>
        <p:spPr>
          <a:xfrm>
            <a:off x="222575" y="1561550"/>
            <a:ext cx="7024500" cy="55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es-ES" sz="2400">
                <a:solidFill>
                  <a:schemeClr val="dk1"/>
                </a:solidFill>
              </a:rPr>
              <a:t>Principales resultados del Taller de Panamá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6"/>
          <p:cNvSpPr txBox="1"/>
          <p:nvPr/>
        </p:nvSpPr>
        <p:spPr>
          <a:xfrm>
            <a:off x="3637475" y="2594750"/>
            <a:ext cx="3812700" cy="25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❖"/>
            </a:pPr>
            <a:r>
              <a:rPr b="1"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Talleres itinerantes en 2024-2026: Manifestaciones de interés para futuros eventos de Diplomacia Científica: Brasil, Paraguay, Chile.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❖"/>
            </a:pPr>
            <a:r>
              <a:rPr b="1"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Nodos nacionales de SD establecidos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❖"/>
            </a:pPr>
            <a:r>
              <a:rPr b="1"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Patrocinado por países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6"/>
          <p:cNvSpPr/>
          <p:nvPr/>
        </p:nvSpPr>
        <p:spPr>
          <a:xfrm>
            <a:off x="7830250" y="400200"/>
            <a:ext cx="3406800" cy="2436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0" name="Google Shape;120;p6"/>
          <p:cNvPicPr preferRelativeResize="0"/>
          <p:nvPr/>
        </p:nvPicPr>
        <p:blipFill rotWithShape="1">
          <a:blip r:embed="rId4">
            <a:alphaModFix/>
          </a:blip>
          <a:srcRect b="15647" l="0" r="0" t="0"/>
          <a:stretch/>
        </p:blipFill>
        <p:spPr>
          <a:xfrm>
            <a:off x="7979950" y="515324"/>
            <a:ext cx="3107399" cy="22066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"/>
          <p:cNvSpPr txBox="1"/>
          <p:nvPr>
            <p:ph type="title"/>
          </p:nvPr>
        </p:nvSpPr>
        <p:spPr>
          <a:xfrm>
            <a:off x="838200" y="330620"/>
            <a:ext cx="10515600" cy="5550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A7F3E"/>
              </a:buClr>
              <a:buSzPts val="2250"/>
              <a:buFont typeface="Arial"/>
              <a:buNone/>
            </a:pPr>
            <a:r>
              <a:rPr i="0" lang="es-ES" sz="2050">
                <a:latin typeface="Arial"/>
                <a:ea typeface="Arial"/>
                <a:cs typeface="Arial"/>
                <a:sym typeface="Arial"/>
              </a:rPr>
              <a:t>Actualización del Programa de Fellowship de ciencia, tecnología y políticas (STeP)</a:t>
            </a:r>
            <a:endParaRPr i="0" sz="205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7"/>
          <p:cNvSpPr txBox="1"/>
          <p:nvPr>
            <p:ph idx="1" type="body"/>
          </p:nvPr>
        </p:nvSpPr>
        <p:spPr>
          <a:xfrm>
            <a:off x="231000" y="1309175"/>
            <a:ext cx="43482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400">
                <a:latin typeface="Arial"/>
                <a:ea typeface="Arial"/>
                <a:cs typeface="Arial"/>
                <a:sym typeface="Arial"/>
              </a:rPr>
              <a:t>Orientación</a:t>
            </a:r>
            <a:endParaRPr b="1" sz="1400">
              <a:latin typeface="Arial"/>
              <a:ea typeface="Arial"/>
              <a:cs typeface="Arial"/>
              <a:sym typeface="Arial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s-ES" sz="1300">
                <a:latin typeface="Arial"/>
                <a:ea typeface="Arial"/>
                <a:cs typeface="Arial"/>
                <a:sym typeface="Arial"/>
              </a:rPr>
              <a:t>Introducción a las organizaciones multinacionales</a:t>
            </a:r>
            <a:endParaRPr sz="1300">
              <a:latin typeface="Arial"/>
              <a:ea typeface="Arial"/>
              <a:cs typeface="Arial"/>
              <a:sym typeface="Arial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s-ES" sz="1300">
                <a:latin typeface="Arial"/>
                <a:ea typeface="Arial"/>
                <a:cs typeface="Arial"/>
                <a:sym typeface="Arial"/>
              </a:rPr>
              <a:t>Proceso de toma de decisiones internacionales</a:t>
            </a:r>
            <a:endParaRPr sz="1300">
              <a:latin typeface="Arial"/>
              <a:ea typeface="Arial"/>
              <a:cs typeface="Arial"/>
              <a:sym typeface="Arial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s-ES" sz="1300">
                <a:latin typeface="Arial"/>
                <a:ea typeface="Arial"/>
                <a:cs typeface="Arial"/>
                <a:sym typeface="Arial"/>
              </a:rPr>
              <a:t>Enfoque transdisciplinario de la ciencia y la vida</a:t>
            </a:r>
            <a:endParaRPr sz="13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7"/>
          <p:cNvSpPr txBox="1"/>
          <p:nvPr>
            <p:ph idx="1" type="body"/>
          </p:nvPr>
        </p:nvSpPr>
        <p:spPr>
          <a:xfrm>
            <a:off x="231000" y="2355875"/>
            <a:ext cx="4542600" cy="9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23"/>
              <a:buNone/>
            </a:pPr>
            <a:r>
              <a:rPr b="1" lang="es-ES" sz="1400">
                <a:latin typeface="Arial"/>
                <a:ea typeface="Arial"/>
                <a:cs typeface="Arial"/>
                <a:sym typeface="Arial"/>
              </a:rPr>
              <a:t>Comunicación en la interfaz de política científica</a:t>
            </a:r>
            <a:endParaRPr b="1" sz="1400"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S" sz="1200">
                <a:latin typeface="Arial"/>
                <a:ea typeface="Arial"/>
                <a:cs typeface="Arial"/>
                <a:sym typeface="Arial"/>
              </a:rPr>
              <a:t>Documentos de evidencia para tomadores de decisiones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S" sz="1200">
                <a:latin typeface="Arial"/>
                <a:ea typeface="Arial"/>
                <a:cs typeface="Arial"/>
                <a:sym typeface="Arial"/>
              </a:rPr>
              <a:t>Consideraciones técnicas para redactar y entregar una nota de evidencia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23"/>
              <a:buNone/>
            </a:pPr>
            <a:r>
              <a:t/>
            </a:r>
            <a:endParaRPr b="1" sz="1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7"/>
          <p:cNvSpPr txBox="1"/>
          <p:nvPr>
            <p:ph idx="1" type="body"/>
          </p:nvPr>
        </p:nvSpPr>
        <p:spPr>
          <a:xfrm>
            <a:off x="231000" y="3355950"/>
            <a:ext cx="39483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789"/>
              <a:buNone/>
            </a:pPr>
            <a:r>
              <a:rPr b="1" lang="es-ES" sz="1400">
                <a:latin typeface="Arial"/>
                <a:ea typeface="Arial"/>
                <a:cs typeface="Arial"/>
                <a:sym typeface="Arial"/>
              </a:rPr>
              <a:t>Diplomacia científica</a:t>
            </a:r>
            <a:endParaRPr b="1" sz="1400"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S" sz="1200">
                <a:latin typeface="Arial"/>
                <a:ea typeface="Arial"/>
                <a:cs typeface="Arial"/>
                <a:sym typeface="Arial"/>
              </a:rPr>
              <a:t>Introducción a la diplomacia científica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S" sz="1200">
                <a:latin typeface="Arial"/>
                <a:ea typeface="Arial"/>
                <a:cs typeface="Arial"/>
                <a:sym typeface="Arial"/>
              </a:rPr>
              <a:t>Herramientas de diplomacia científica y lluvia de ideas de proyectos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S" sz="1200">
                <a:latin typeface="Arial"/>
                <a:ea typeface="Arial"/>
                <a:cs typeface="Arial"/>
                <a:sym typeface="Arial"/>
              </a:rPr>
              <a:t>Introducción a la CMNUCC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S" sz="1200">
                <a:latin typeface="Arial"/>
                <a:ea typeface="Arial"/>
                <a:cs typeface="Arial"/>
                <a:sym typeface="Arial"/>
              </a:rPr>
              <a:t>Teoría de la resolución de conflictos y la construcción de consenso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-ES" sz="1200">
                <a:latin typeface="Arial"/>
                <a:ea typeface="Arial"/>
                <a:cs typeface="Arial"/>
                <a:sym typeface="Arial"/>
              </a:rPr>
              <a:t>Protocolo diplomático para científicos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789"/>
              <a:buNone/>
            </a:pPr>
            <a:r>
              <a:rPr lang="es-ES" sz="1400">
                <a:latin typeface="Arial"/>
                <a:ea typeface="Arial"/>
                <a:cs typeface="Arial"/>
                <a:sym typeface="Arial"/>
              </a:rPr>
              <a:t>*Horario de oficina mensual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789"/>
              <a:buNone/>
            </a:pPr>
            <a:r>
              <a:rPr b="1" lang="es-ES" sz="1400">
                <a:latin typeface="Arial"/>
                <a:ea typeface="Arial"/>
                <a:cs typeface="Arial"/>
                <a:sym typeface="Arial"/>
              </a:rPr>
              <a:t>En desarrollo: Conferencia STeP: 22 al 24 de abril de 2024 en Antigua Guatemala</a:t>
            </a:r>
            <a:endParaRPr b="1" sz="1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7"/>
          <p:cNvSpPr txBox="1"/>
          <p:nvPr/>
        </p:nvSpPr>
        <p:spPr>
          <a:xfrm>
            <a:off x="7389300" y="847475"/>
            <a:ext cx="46674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lang="es-E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Proyectos de diplomacia científica</a:t>
            </a:r>
            <a:endParaRPr b="1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Becarios que trabajan en equipos multinacionales y multidisciplinarios con mentores hasta abril de 2024 en los siguientes temas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1" name="Google Shape;131;p7"/>
          <p:cNvGrpSpPr/>
          <p:nvPr/>
        </p:nvGrpSpPr>
        <p:grpSpPr>
          <a:xfrm>
            <a:off x="8017161" y="1688051"/>
            <a:ext cx="3170459" cy="1418895"/>
            <a:chOff x="7436474" y="1448021"/>
            <a:chExt cx="4620314" cy="2080797"/>
          </a:xfrm>
        </p:grpSpPr>
        <p:pic>
          <p:nvPicPr>
            <p:cNvPr id="132" name="Google Shape;132;p7"/>
            <p:cNvPicPr preferRelativeResize="0"/>
            <p:nvPr/>
          </p:nvPicPr>
          <p:blipFill rotWithShape="1">
            <a:blip r:embed="rId3">
              <a:alphaModFix/>
            </a:blip>
            <a:srcRect b="0" l="15534" r="17477" t="0"/>
            <a:stretch/>
          </p:blipFill>
          <p:spPr>
            <a:xfrm>
              <a:off x="7440187" y="2549931"/>
              <a:ext cx="1047508" cy="9194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7"/>
            <p:cNvPicPr preferRelativeResize="0"/>
            <p:nvPr/>
          </p:nvPicPr>
          <p:blipFill rotWithShape="1">
            <a:blip r:embed="rId4">
              <a:alphaModFix/>
            </a:blip>
            <a:srcRect b="0" l="6934" r="4047" t="0"/>
            <a:stretch/>
          </p:blipFill>
          <p:spPr>
            <a:xfrm>
              <a:off x="9745276" y="2550971"/>
              <a:ext cx="1106588" cy="97784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34" name="Google Shape;134;p7"/>
            <p:cNvGrpSpPr/>
            <p:nvPr/>
          </p:nvGrpSpPr>
          <p:grpSpPr>
            <a:xfrm>
              <a:off x="7436474" y="1448021"/>
              <a:ext cx="4567459" cy="1042655"/>
              <a:chOff x="6953981" y="1414298"/>
              <a:chExt cx="3984881" cy="892967"/>
            </a:xfrm>
          </p:grpSpPr>
          <p:pic>
            <p:nvPicPr>
              <p:cNvPr id="135" name="Google Shape;135;p7"/>
              <p:cNvPicPr preferRelativeResize="0"/>
              <p:nvPr/>
            </p:nvPicPr>
            <p:blipFill rotWithShape="1">
              <a:blip r:embed="rId5">
                <a:alphaModFix/>
              </a:blip>
              <a:srcRect b="2210" l="0" r="0" t="0"/>
              <a:stretch/>
            </p:blipFill>
            <p:spPr>
              <a:xfrm>
                <a:off x="6953981" y="1414298"/>
                <a:ext cx="913129" cy="89296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6" name="Google Shape;136;p7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10019532" y="1417821"/>
                <a:ext cx="919330" cy="88944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7" name="Google Shape;137;p7"/>
              <p:cNvPicPr preferRelativeResize="0"/>
              <p:nvPr/>
            </p:nvPicPr>
            <p:blipFill rotWithShape="1">
              <a:blip r:embed="rId7">
                <a:alphaModFix/>
              </a:blip>
              <a:srcRect b="0" l="13628" r="8136" t="0"/>
              <a:stretch/>
            </p:blipFill>
            <p:spPr>
              <a:xfrm>
                <a:off x="7938148" y="1426266"/>
                <a:ext cx="945960" cy="8809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8" name="Google Shape;138;p7"/>
              <p:cNvPicPr preferRelativeResize="0"/>
              <p:nvPr/>
            </p:nvPicPr>
            <p:blipFill rotWithShape="1">
              <a:blip r:embed="rId8">
                <a:alphaModFix/>
              </a:blip>
              <a:srcRect b="0" l="21303" r="5311" t="0"/>
              <a:stretch/>
            </p:blipFill>
            <p:spPr>
              <a:xfrm>
                <a:off x="8962167" y="1426266"/>
                <a:ext cx="971572" cy="8809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39" name="Google Shape;139;p7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8599065" y="2549931"/>
              <a:ext cx="974304" cy="9194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0" name="Google Shape;140;p7"/>
            <p:cNvPicPr preferRelativeResize="0"/>
            <p:nvPr/>
          </p:nvPicPr>
          <p:blipFill rotWithShape="1">
            <a:blip r:embed="rId10">
              <a:alphaModFix/>
            </a:blip>
            <a:srcRect b="0" l="29473" r="0" t="0"/>
            <a:stretch/>
          </p:blipFill>
          <p:spPr>
            <a:xfrm>
              <a:off x="10950200" y="2537706"/>
              <a:ext cx="1106588" cy="97786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1" name="Google Shape;141;p7"/>
          <p:cNvSpPr txBox="1"/>
          <p:nvPr/>
        </p:nvSpPr>
        <p:spPr>
          <a:xfrm>
            <a:off x="7224750" y="3106950"/>
            <a:ext cx="4996500" cy="311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s-ES" sz="1000">
                <a:solidFill>
                  <a:schemeClr val="dk1"/>
                </a:solidFill>
              </a:rPr>
              <a:t>Reunión de partes interesadas de la Conferencia de las Naciones Unidas sobre los Océanos (UNOC)</a:t>
            </a:r>
            <a:endParaRPr sz="10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s-ES" sz="1000">
                <a:solidFill>
                  <a:schemeClr val="dk1"/>
                </a:solidFill>
              </a:rPr>
              <a:t>El Niño y la Salud en ALC: ¿cómo se están preparando los países/sectores?</a:t>
            </a:r>
            <a:endParaRPr sz="10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s-ES" sz="1000">
                <a:solidFill>
                  <a:schemeClr val="dk1"/>
                </a:solidFill>
              </a:rPr>
              <a:t>Análisis de los Comités Comunitarios Locales y de Pueblos Indígenas en organismos internacionales/multilaterales</a:t>
            </a:r>
            <a:endParaRPr sz="10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s-ES" sz="1000">
                <a:solidFill>
                  <a:schemeClr val="dk1"/>
                </a:solidFill>
              </a:rPr>
              <a:t>Diplomacia científica y cuestiones emergentes que afectan el cambio climático: IA y tecnología Blockchain</a:t>
            </a:r>
            <a:endParaRPr sz="10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s-ES" sz="1000">
                <a:solidFill>
                  <a:schemeClr val="dk1"/>
                </a:solidFill>
              </a:rPr>
              <a:t>Salud Global y Una Salud y pérdidas y daños no económicos (NELD) en las Américas.</a:t>
            </a:r>
            <a:endParaRPr sz="10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s-ES" sz="1000">
                <a:solidFill>
                  <a:schemeClr val="dk1"/>
                </a:solidFill>
              </a:rPr>
              <a:t>Evaluación de la infraestructura verde en las ciudades para la resiliencia al cambio climático en ALC</a:t>
            </a:r>
            <a:endParaRPr sz="10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s-ES" sz="1000">
                <a:solidFill>
                  <a:schemeClr val="dk1"/>
                </a:solidFill>
              </a:rPr>
              <a:t>Análisis comparativo de la implementación de prohibiciones de perforación petrolera y minería de minerales en ALC</a:t>
            </a:r>
            <a:endParaRPr sz="10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s-ES" sz="1000">
                <a:solidFill>
                  <a:schemeClr val="dk1"/>
                </a:solidFill>
              </a:rPr>
              <a:t>Análisis e Impacto de la Gobernanza Climática</a:t>
            </a:r>
            <a:endParaRPr sz="10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7"/>
          <p:cNvSpPr txBox="1"/>
          <p:nvPr/>
        </p:nvSpPr>
        <p:spPr>
          <a:xfrm>
            <a:off x="105275" y="847474"/>
            <a:ext cx="3819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Desarrollo Profesional 2023-2024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" name="Google Shape;143;p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924875" y="659800"/>
            <a:ext cx="3598750" cy="5292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7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4195938" y="5291016"/>
            <a:ext cx="2109243" cy="934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8"/>
          <p:cNvSpPr txBox="1"/>
          <p:nvPr/>
        </p:nvSpPr>
        <p:spPr>
          <a:xfrm>
            <a:off x="218900" y="1131375"/>
            <a:ext cx="6006300" cy="54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ES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Actividades de implementación del programa en curso</a:t>
            </a:r>
            <a:endParaRPr b="1"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ES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Programa de tutoría y estrategia de participación de antiguos alumnos</a:t>
            </a:r>
            <a:endParaRPr b="1"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r>
              <a:rPr lang="es-ES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Objetivo: Fortalecer la red individual de los becarios STeP para que puedan alinear mejor las habilidades y los valores necesarios para prosperar en una interfaz transdisciplinaria entre ciencia y política.</a:t>
            </a:r>
            <a:r>
              <a:rPr b="0" i="0" lang="es-ES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  </a:t>
            </a:r>
            <a:endParaRPr b="0" i="0" sz="18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r>
              <a:rPr b="1" lang="es-ES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Estrategia de participación del supervisor</a:t>
            </a:r>
            <a:endParaRPr b="1" i="0" sz="18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r>
              <a:rPr lang="es-ES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Objetivo: Crear una comunidad y una red para que las instituciones anfitrionas compartan estrategias para la institucionalización de los programas de becas STeP.</a:t>
            </a:r>
            <a:r>
              <a:rPr b="0" i="0" lang="es-ES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endParaRPr b="0" i="0" sz="18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r>
              <a:rPr b="1" lang="es-ES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Acción </a:t>
            </a:r>
            <a:r>
              <a:rPr b="1" i="0" lang="es-ES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STeP</a:t>
            </a:r>
            <a:endParaRPr b="1" i="0" sz="18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r>
              <a:rPr lang="es-ES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Objetivo 1: Captar, resaltar y compartir el impacto individual sobre el terreno de los becarios STeP.</a:t>
            </a:r>
            <a:endParaRPr b="0" i="0" sz="18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1" name="Google Shape;151;p8"/>
          <p:cNvSpPr txBox="1"/>
          <p:nvPr/>
        </p:nvSpPr>
        <p:spPr>
          <a:xfrm>
            <a:off x="6067650" y="3452600"/>
            <a:ext cx="5774700" cy="26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ES" sz="16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Reclutamiento y Selección Generación 4 (mayo 2024-2025)</a:t>
            </a:r>
            <a:endParaRPr b="1" sz="16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ES" sz="16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Crear cronograma de desarrollo profesional 2024-2025</a:t>
            </a:r>
            <a:endParaRPr b="1" sz="16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ES" sz="16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Recaudación de fondos y apoyo en especie</a:t>
            </a:r>
            <a:endParaRPr b="1" sz="16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ES" sz="16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Planificación más allá del paso piloto: implementación del programa a largo plazo</a:t>
            </a:r>
            <a:endParaRPr b="1" sz="16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ill Sans"/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2" name="Google Shape;152;p8"/>
          <p:cNvSpPr txBox="1"/>
          <p:nvPr/>
        </p:nvSpPr>
        <p:spPr>
          <a:xfrm>
            <a:off x="703028" y="280804"/>
            <a:ext cx="10515600" cy="5550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A7F3E"/>
              </a:buClr>
              <a:buSzPts val="2250"/>
              <a:buFont typeface="Arial"/>
              <a:buNone/>
            </a:pPr>
            <a:r>
              <a:rPr b="1" lang="es-ES" sz="2050">
                <a:solidFill>
                  <a:srgbClr val="5A7F3E"/>
                </a:solidFill>
              </a:rPr>
              <a:t>Actualización del Programa de Fellowship de ciencia, tecnología y políticas (STeP)</a:t>
            </a:r>
            <a:endParaRPr b="1" i="0" sz="2500" u="none" cap="none" strike="noStrike">
              <a:solidFill>
                <a:srgbClr val="5A7F3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3" name="Google Shape;153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18463" y="835850"/>
            <a:ext cx="4673068" cy="2628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6063" y="174725"/>
            <a:ext cx="10179884" cy="57261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1_Theme IAI">
  <a:themeElements>
    <a:clrScheme name="Grayscale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2. Theme IAI 2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2021-09-15T02:17:59Z</dcterms:created>
  <dc:creator>Microsoft Office User</dc:creator>
</cp:coreProperties>
</file>