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Noto Sans Symbols"/>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57">
          <p15:clr>
            <a:srgbClr val="A4A3A4"/>
          </p15:clr>
        </p15:guide>
        <p15:guide id="2" pos="2547">
          <p15:clr>
            <a:srgbClr val="A4A3A4"/>
          </p15:clr>
        </p15:guide>
        <p15:guide id="3" pos="5110">
          <p15:clr>
            <a:srgbClr val="A4A3A4"/>
          </p15:clr>
        </p15:guide>
        <p15:guide id="4" orient="horz" pos="2863">
          <p15:clr>
            <a:srgbClr val="A4A3A4"/>
          </p15:clr>
        </p15:guide>
      </p15:sldGuideLst>
    </p:ext>
    <p:ext uri="GoogleSlidesCustomDataVersion2">
      <go:slidesCustomData xmlns:go="http://customooxmlschemas.google.com/" r:id="rId23" roundtripDataSignature="AMtx7mhizcK/+VWpmjpydwSLlK1eLmb/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57" orient="horz"/>
        <p:guide pos="2547"/>
        <p:guide pos="5110"/>
        <p:guide pos="286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5.xml"/><Relationship Id="rId22" Type="http://schemas.openxmlformats.org/officeDocument/2006/relationships/font" Target="fonts/NotoSansSymbols-bold.fntdata"/><Relationship Id="rId10" Type="http://schemas.openxmlformats.org/officeDocument/2006/relationships/slide" Target="slides/slide4.xml"/><Relationship Id="rId21" Type="http://schemas.openxmlformats.org/officeDocument/2006/relationships/font" Target="fonts/NotoSansSymbols-regular.fntdata"/><Relationship Id="rId13" Type="http://schemas.openxmlformats.org/officeDocument/2006/relationships/font" Target="fonts/MontserratSemiBold-regular.fntdata"/><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5" Type="http://schemas.openxmlformats.org/officeDocument/2006/relationships/slideMaster" Target="slideMasters/slideMaster2.xml"/><Relationship Id="rId19" Type="http://schemas.openxmlformats.org/officeDocument/2006/relationships/font" Target="fonts/Montserrat-italic.fntdata"/><Relationship Id="rId6" Type="http://schemas.openxmlformats.org/officeDocument/2006/relationships/notesMaster" Target="notesMasters/notesMaster1.xml"/><Relationship Id="rId18"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The committee is made up of representatives from the SAC, Parties, staff, STeP fellows and associates. Monthly work meetings are being held to define the priority topics on which the IAI will focus.</a:t>
            </a:r>
            <a:endParaRPr/>
          </a:p>
        </p:txBody>
      </p:sp>
      <p:sp>
        <p:nvSpPr>
          <p:cNvPr id="78" name="Google Shape;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s-ES">
                <a:latin typeface="Arial"/>
                <a:ea typeface="Arial"/>
                <a:cs typeface="Arial"/>
                <a:sym typeface="Arial"/>
              </a:rPr>
              <a:t>The Executive Directorate had extensive participation during the Latin American Climate Week in Panama, where it participated in 5 events.</a:t>
            </a:r>
            <a:endParaRPr/>
          </a:p>
          <a:p>
            <a:pPr indent="0" lvl="0" marL="0" rtl="0" algn="l">
              <a:spcBef>
                <a:spcPts val="0"/>
              </a:spcBef>
              <a:spcAft>
                <a:spcPts val="0"/>
              </a:spcAft>
              <a:buNone/>
            </a:pPr>
            <a:r>
              <a:t/>
            </a:r>
            <a:endParaRPr/>
          </a:p>
        </p:txBody>
      </p:sp>
      <p:sp>
        <p:nvSpPr>
          <p:cNvPr id="86" name="Google Shape;8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latin typeface="Arial"/>
                <a:ea typeface="Arial"/>
                <a:cs typeface="Arial"/>
                <a:sym typeface="Arial"/>
              </a:rPr>
              <a:t>In-person workshops were held with STRI in SRI Panama, and in Leticia, Colombia, with SINCHI and the Humboldt Institute. Virtual workshops were also held with stakeholders from Asia and Africa in July and October 2023.</a:t>
            </a:r>
            <a:endParaRPr/>
          </a:p>
        </p:txBody>
      </p:sp>
      <p:sp>
        <p:nvSpPr>
          <p:cNvPr id="105" name="Google Shape;10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14"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A7F3E"/>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p:nvPr>
            <p:ph idx="2" type="pic"/>
          </p:nvPr>
        </p:nvSpPr>
        <p:spPr>
          <a:xfrm>
            <a:off x="5183188" y="987425"/>
            <a:ext cx="6172200" cy="4873625"/>
          </a:xfrm>
          <a:prstGeom prst="rect">
            <a:avLst/>
          </a:prstGeom>
          <a:noFill/>
          <a:ln>
            <a:noFill/>
          </a:ln>
        </p:spPr>
      </p:sp>
      <p:sp>
        <p:nvSpPr>
          <p:cNvPr id="57" name="Google Shape;57;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58" name="Google Shape;58;p18"/>
          <p:cNvPicPr preferRelativeResize="0"/>
          <p:nvPr/>
        </p:nvPicPr>
        <p:blipFill rotWithShape="1">
          <a:blip r:embed="rId2">
            <a:alphaModFix/>
          </a:blip>
          <a:srcRect b="0" l="0" r="0" t="0"/>
          <a:stretch/>
        </p:blipFill>
        <p:spPr>
          <a:xfrm>
            <a:off x="882666" y="6213087"/>
            <a:ext cx="1932878" cy="3865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 name="Shape 59"/>
        <p:cNvGrpSpPr/>
        <p:nvPr/>
      </p:nvGrpSpPr>
      <p:grpSpPr>
        <a:xfrm>
          <a:off x="0" y="0"/>
          <a:ext cx="0" cy="0"/>
          <a:chOff x="0" y="0"/>
          <a:chExt cx="0" cy="0"/>
        </a:xfrm>
      </p:grpSpPr>
      <p:sp>
        <p:nvSpPr>
          <p:cNvPr id="60" name="Google Shape;60;p19"/>
          <p:cNvSpPr txBox="1"/>
          <p:nvPr>
            <p:ph type="title"/>
          </p:nvPr>
        </p:nvSpPr>
        <p:spPr>
          <a:xfrm>
            <a:off x="838200" y="328255"/>
            <a:ext cx="10515600" cy="5550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A7F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9"/>
          <p:cNvSpPr txBox="1"/>
          <p:nvPr>
            <p:ph idx="1" type="body"/>
          </p:nvPr>
        </p:nvSpPr>
        <p:spPr>
          <a:xfrm rot="5400000">
            <a:off x="3703355" y="-1714218"/>
            <a:ext cx="4630431" cy="103607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2" name="Google Shape;62;p19"/>
          <p:cNvPicPr preferRelativeResize="0"/>
          <p:nvPr/>
        </p:nvPicPr>
        <p:blipFill rotWithShape="1">
          <a:blip r:embed="rId2">
            <a:alphaModFix/>
          </a:blip>
          <a:srcRect b="0" l="0" r="0" t="0"/>
          <a:stretch/>
        </p:blipFill>
        <p:spPr>
          <a:xfrm>
            <a:off x="882666" y="6213087"/>
            <a:ext cx="1932878" cy="3865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3" name="Shape 63"/>
        <p:cNvGrpSpPr/>
        <p:nvPr/>
      </p:nvGrpSpPr>
      <p:grpSpPr>
        <a:xfrm>
          <a:off x="0" y="0"/>
          <a:ext cx="0" cy="0"/>
          <a:chOff x="0" y="0"/>
          <a:chExt cx="0" cy="0"/>
        </a:xfrm>
      </p:grpSpPr>
      <p:sp>
        <p:nvSpPr>
          <p:cNvPr id="64" name="Google Shape;64;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A7F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6" name="Google Shape;66;p20"/>
          <p:cNvPicPr preferRelativeResize="0"/>
          <p:nvPr/>
        </p:nvPicPr>
        <p:blipFill rotWithShape="1">
          <a:blip r:embed="rId2">
            <a:alphaModFix/>
          </a:blip>
          <a:srcRect b="0" l="0" r="0" t="0"/>
          <a:stretch/>
        </p:blipFill>
        <p:spPr>
          <a:xfrm>
            <a:off x="882666" y="6213087"/>
            <a:ext cx="1932878" cy="3865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O">
  <p:cSld name="BLANCO">
    <p:spTree>
      <p:nvGrpSpPr>
        <p:cNvPr id="67" name="Shape 67"/>
        <p:cNvGrpSpPr/>
        <p:nvPr/>
      </p:nvGrpSpPr>
      <p:grpSpPr>
        <a:xfrm>
          <a:off x="0" y="0"/>
          <a:ext cx="0" cy="0"/>
          <a:chOff x="0" y="0"/>
          <a:chExt cx="0" cy="0"/>
        </a:xfrm>
      </p:grpSpPr>
      <p:sp>
        <p:nvSpPr>
          <p:cNvPr id="68" name="Google Shape;68;p21"/>
          <p:cNvSpPr/>
          <p:nvPr/>
        </p:nvSpPr>
        <p:spPr>
          <a:xfrm>
            <a:off x="0" y="0"/>
            <a:ext cx="12192000" cy="6858000"/>
          </a:xfrm>
          <a:prstGeom prst="rect">
            <a:avLst/>
          </a:prstGeom>
          <a:solidFill>
            <a:schemeClr val="lt1"/>
          </a:solidFill>
          <a:ln cap="flat" cmpd="sng" w="12700">
            <a:solidFill>
              <a:srgbClr val="A1A1A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0"/>
          <p:cNvSpPr txBox="1"/>
          <p:nvPr>
            <p:ph type="title"/>
          </p:nvPr>
        </p:nvSpPr>
        <p:spPr>
          <a:xfrm>
            <a:off x="838200" y="328255"/>
            <a:ext cx="10515600" cy="5550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A7F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0"/>
          <p:cNvSpPr txBox="1"/>
          <p:nvPr>
            <p:ph idx="1" type="body"/>
          </p:nvPr>
        </p:nvSpPr>
        <p:spPr>
          <a:xfrm>
            <a:off x="838200" y="1150936"/>
            <a:ext cx="10360740" cy="46304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5A7F3E"/>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A7F3E"/>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31" name="Google Shape;31;p12"/>
          <p:cNvPicPr preferRelativeResize="0"/>
          <p:nvPr/>
        </p:nvPicPr>
        <p:blipFill rotWithShape="1">
          <a:blip r:embed="rId2">
            <a:alphaModFix/>
          </a:blip>
          <a:srcRect b="0" l="0" r="0" t="0"/>
          <a:stretch/>
        </p:blipFill>
        <p:spPr>
          <a:xfrm>
            <a:off x="882666" y="6213087"/>
            <a:ext cx="1932878" cy="3865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13"/>
          <p:cNvSpPr txBox="1"/>
          <p:nvPr>
            <p:ph type="title"/>
          </p:nvPr>
        </p:nvSpPr>
        <p:spPr>
          <a:xfrm>
            <a:off x="838200" y="328255"/>
            <a:ext cx="10515600" cy="5550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A7F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3"/>
          <p:cNvSpPr txBox="1"/>
          <p:nvPr>
            <p:ph idx="1" type="body"/>
          </p:nvPr>
        </p:nvSpPr>
        <p:spPr>
          <a:xfrm>
            <a:off x="838200" y="1253331"/>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3"/>
          <p:cNvSpPr txBox="1"/>
          <p:nvPr>
            <p:ph idx="2" type="body"/>
          </p:nvPr>
        </p:nvSpPr>
        <p:spPr>
          <a:xfrm>
            <a:off x="6172200" y="1253331"/>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6" name="Google Shape;36;p13"/>
          <p:cNvPicPr preferRelativeResize="0"/>
          <p:nvPr/>
        </p:nvPicPr>
        <p:blipFill rotWithShape="1">
          <a:blip r:embed="rId2">
            <a:alphaModFix/>
          </a:blip>
          <a:srcRect b="0" l="0" r="0" t="0"/>
          <a:stretch/>
        </p:blipFill>
        <p:spPr>
          <a:xfrm>
            <a:off x="882666" y="6213087"/>
            <a:ext cx="1932878" cy="3865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14"/>
          <p:cNvSpPr txBox="1"/>
          <p:nvPr>
            <p:ph type="title"/>
          </p:nvPr>
        </p:nvSpPr>
        <p:spPr>
          <a:xfrm>
            <a:off x="839788" y="365126"/>
            <a:ext cx="10515600" cy="5174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A7F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3" name="Google Shape;43;p14"/>
          <p:cNvPicPr preferRelativeResize="0"/>
          <p:nvPr/>
        </p:nvPicPr>
        <p:blipFill rotWithShape="1">
          <a:blip r:embed="rId2">
            <a:alphaModFix/>
          </a:blip>
          <a:srcRect b="0" l="0" r="0" t="0"/>
          <a:stretch/>
        </p:blipFill>
        <p:spPr>
          <a:xfrm>
            <a:off x="882666" y="6213087"/>
            <a:ext cx="1932878" cy="3865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15"/>
          <p:cNvSpPr txBox="1"/>
          <p:nvPr>
            <p:ph type="title"/>
          </p:nvPr>
        </p:nvSpPr>
        <p:spPr>
          <a:xfrm>
            <a:off x="838200" y="328255"/>
            <a:ext cx="10515600" cy="5550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A7F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6" name="Google Shape;46;p15"/>
          <p:cNvPicPr preferRelativeResize="0"/>
          <p:nvPr/>
        </p:nvPicPr>
        <p:blipFill rotWithShape="1">
          <a:blip r:embed="rId2">
            <a:alphaModFix/>
          </a:blip>
          <a:srcRect b="0" l="0" r="0" t="0"/>
          <a:stretch/>
        </p:blipFill>
        <p:spPr>
          <a:xfrm>
            <a:off x="882666" y="6213087"/>
            <a:ext cx="1932878" cy="3865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pic>
        <p:nvPicPr>
          <p:cNvPr id="48" name="Google Shape;48;p16"/>
          <p:cNvPicPr preferRelativeResize="0"/>
          <p:nvPr/>
        </p:nvPicPr>
        <p:blipFill rotWithShape="1">
          <a:blip r:embed="rId2">
            <a:alphaModFix/>
          </a:blip>
          <a:srcRect b="0" l="0" r="0" t="0"/>
          <a:stretch/>
        </p:blipFill>
        <p:spPr>
          <a:xfrm>
            <a:off x="882666" y="6213087"/>
            <a:ext cx="1932878" cy="3865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A7F3E"/>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800"/>
              <a:buNone/>
              <a:defRPr sz="28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2" name="Google Shape;52;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53" name="Google Shape;53;p17"/>
          <p:cNvPicPr preferRelativeResize="0"/>
          <p:nvPr/>
        </p:nvPicPr>
        <p:blipFill rotWithShape="1">
          <a:blip r:embed="rId2">
            <a:alphaModFix/>
          </a:blip>
          <a:srcRect b="0" l="0" r="0" t="0"/>
          <a:stretch/>
        </p:blipFill>
        <p:spPr>
          <a:xfrm>
            <a:off x="882666" y="6213087"/>
            <a:ext cx="1932878" cy="3865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7"/>
          <p:cNvPicPr preferRelativeResize="0"/>
          <p:nvPr/>
        </p:nvPicPr>
        <p:blipFill rotWithShape="1">
          <a:blip r:embed="rId1">
            <a:alphaModFix/>
          </a:blip>
          <a:srcRect b="0" l="0" r="0" t="0"/>
          <a:stretch/>
        </p:blipFill>
        <p:spPr>
          <a:xfrm>
            <a:off x="0" y="669"/>
            <a:ext cx="12192000" cy="6856661"/>
          </a:xfrm>
          <a:prstGeom prst="rect">
            <a:avLst/>
          </a:prstGeom>
          <a:noFill/>
          <a:ln>
            <a:noFill/>
          </a:ln>
        </p:spPr>
      </p:pic>
      <p:pic>
        <p:nvPicPr>
          <p:cNvPr id="11" name="Google Shape;11;p7"/>
          <p:cNvPicPr preferRelativeResize="0"/>
          <p:nvPr/>
        </p:nvPicPr>
        <p:blipFill rotWithShape="1">
          <a:blip r:embed="rId2">
            <a:alphaModFix/>
          </a:blip>
          <a:srcRect b="0" l="0" r="0" t="0"/>
          <a:stretch/>
        </p:blipFill>
        <p:spPr>
          <a:xfrm>
            <a:off x="605383" y="893036"/>
            <a:ext cx="2833722" cy="2844641"/>
          </a:xfrm>
          <a:prstGeom prst="rect">
            <a:avLst/>
          </a:prstGeom>
          <a:noFill/>
          <a:ln>
            <a:noFill/>
          </a:ln>
        </p:spPr>
      </p:pic>
      <p:cxnSp>
        <p:nvCxnSpPr>
          <p:cNvPr id="12" name="Google Shape;12;p7"/>
          <p:cNvCxnSpPr/>
          <p:nvPr/>
        </p:nvCxnSpPr>
        <p:spPr>
          <a:xfrm flipH="1" rot="10800000">
            <a:off x="3869176" y="3846489"/>
            <a:ext cx="8316000" cy="22302"/>
          </a:xfrm>
          <a:prstGeom prst="straightConnector1">
            <a:avLst/>
          </a:prstGeom>
          <a:noFill/>
          <a:ln cap="flat" cmpd="sng" w="12700">
            <a:solidFill>
              <a:srgbClr val="EB712B"/>
            </a:solidFill>
            <a:prstDash val="solid"/>
            <a:miter lim="800000"/>
            <a:headEnd len="sm" w="sm" type="none"/>
            <a:tailEnd len="sm" w="sm" type="none"/>
          </a:ln>
        </p:spPr>
      </p:cxnSp>
      <p:pic>
        <p:nvPicPr>
          <p:cNvPr id="13" name="Google Shape;13;p7"/>
          <p:cNvPicPr preferRelativeResize="0"/>
          <p:nvPr/>
        </p:nvPicPr>
        <p:blipFill rotWithShape="1">
          <a:blip r:embed="rId3">
            <a:alphaModFix/>
          </a:blip>
          <a:srcRect b="0" l="0" r="0" t="0"/>
          <a:stretch/>
        </p:blipFill>
        <p:spPr>
          <a:xfrm>
            <a:off x="967283" y="4098581"/>
            <a:ext cx="2239631" cy="22396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9"/>
          <p:cNvSpPr txBox="1"/>
          <p:nvPr>
            <p:ph type="title"/>
          </p:nvPr>
        </p:nvSpPr>
        <p:spPr>
          <a:xfrm>
            <a:off x="838200" y="328255"/>
            <a:ext cx="10515600" cy="55505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A7F3E"/>
              </a:buClr>
              <a:buSzPts val="2500"/>
              <a:buFont typeface="Montserrat SemiBold"/>
              <a:buNone/>
              <a:defRPr b="1" i="1" sz="2500" u="none" cap="none" strike="noStrike">
                <a:solidFill>
                  <a:srgbClr val="5A7F3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9"/>
          <p:cNvSpPr txBox="1"/>
          <p:nvPr>
            <p:ph idx="1" type="body"/>
          </p:nvPr>
        </p:nvSpPr>
        <p:spPr>
          <a:xfrm>
            <a:off x="838200" y="1150936"/>
            <a:ext cx="10360740" cy="46304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chemeClr val="dk1"/>
              </a:buClr>
              <a:buSzPts val="2400"/>
              <a:buFont typeface="Arial"/>
              <a:buNone/>
              <a:defRPr b="0" i="1" sz="2400" u="none" cap="none" strike="noStrike">
                <a:solidFill>
                  <a:schemeClr val="dk1"/>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8" name="Google Shape;18;p9"/>
          <p:cNvPicPr preferRelativeResize="0"/>
          <p:nvPr/>
        </p:nvPicPr>
        <p:blipFill rotWithShape="1">
          <a:blip r:embed="rId1">
            <a:alphaModFix/>
          </a:blip>
          <a:srcRect b="0" l="0" r="0" t="0"/>
          <a:stretch/>
        </p:blipFill>
        <p:spPr>
          <a:xfrm>
            <a:off x="10966148" y="5724074"/>
            <a:ext cx="1094511" cy="1098729"/>
          </a:xfrm>
          <a:prstGeom prst="rect">
            <a:avLst/>
          </a:prstGeom>
          <a:noFill/>
          <a:ln>
            <a:noFill/>
          </a:ln>
        </p:spPr>
      </p:pic>
      <p:pic>
        <p:nvPicPr>
          <p:cNvPr id="19" name="Google Shape;19;p9"/>
          <p:cNvPicPr preferRelativeResize="0"/>
          <p:nvPr/>
        </p:nvPicPr>
        <p:blipFill rotWithShape="1">
          <a:blip r:embed="rId2">
            <a:alphaModFix/>
          </a:blip>
          <a:srcRect b="0" l="0" r="0" t="0"/>
          <a:stretch/>
        </p:blipFill>
        <p:spPr>
          <a:xfrm>
            <a:off x="-8092" y="8761"/>
            <a:ext cx="12192000" cy="6856661"/>
          </a:xfrm>
          <a:prstGeom prst="rect">
            <a:avLst/>
          </a:prstGeom>
          <a:noFill/>
          <a:ln>
            <a:noFill/>
          </a:ln>
        </p:spPr>
      </p:pic>
      <p:cxnSp>
        <p:nvCxnSpPr>
          <p:cNvPr id="20" name="Google Shape;20;p9"/>
          <p:cNvCxnSpPr/>
          <p:nvPr/>
        </p:nvCxnSpPr>
        <p:spPr>
          <a:xfrm>
            <a:off x="2500699" y="6411396"/>
            <a:ext cx="8294076" cy="0"/>
          </a:xfrm>
          <a:prstGeom prst="straightConnector1">
            <a:avLst/>
          </a:prstGeom>
          <a:noFill/>
          <a:ln cap="flat" cmpd="sng" w="12700">
            <a:solidFill>
              <a:srgbClr val="EB712B"/>
            </a:solidFill>
            <a:prstDash val="solid"/>
            <a:miter lim="800000"/>
            <a:headEnd len="sm" w="sm" type="none"/>
            <a:tailEnd len="sm" w="sm" type="none"/>
          </a:ln>
        </p:spPr>
      </p:cxnSp>
      <p:pic>
        <p:nvPicPr>
          <p:cNvPr id="21" name="Google Shape;21;p9"/>
          <p:cNvPicPr preferRelativeResize="0"/>
          <p:nvPr/>
        </p:nvPicPr>
        <p:blipFill rotWithShape="1">
          <a:blip r:embed="rId3">
            <a:alphaModFix/>
          </a:blip>
          <a:srcRect b="0" l="0" r="0" t="0"/>
          <a:stretch/>
        </p:blipFill>
        <p:spPr>
          <a:xfrm>
            <a:off x="882666" y="6213087"/>
            <a:ext cx="1932878" cy="38657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2.jpg"/><Relationship Id="rId6"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nvSpPr>
        <p:spPr>
          <a:xfrm>
            <a:off x="3767966" y="1974994"/>
            <a:ext cx="7622400" cy="12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900">
                <a:solidFill>
                  <a:srgbClr val="004328"/>
                </a:solidFill>
              </a:rPr>
              <a:t>56th Meeting of the IAI Executive Council</a:t>
            </a:r>
            <a:endParaRPr/>
          </a:p>
        </p:txBody>
      </p:sp>
      <p:sp>
        <p:nvSpPr>
          <p:cNvPr id="74" name="Google Shape;74;p1"/>
          <p:cNvSpPr txBox="1"/>
          <p:nvPr/>
        </p:nvSpPr>
        <p:spPr>
          <a:xfrm>
            <a:off x="3767966" y="4612504"/>
            <a:ext cx="5886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s-ES" sz="2400">
                <a:solidFill>
                  <a:schemeClr val="dk1"/>
                </a:solidFill>
              </a:rPr>
              <a:t>Video conference</a:t>
            </a:r>
            <a:endParaRPr sz="2400">
              <a:solidFill>
                <a:schemeClr val="dk1"/>
              </a:solidFill>
            </a:endParaRPr>
          </a:p>
          <a:p>
            <a:pPr indent="0" lvl="0" marL="0" rtl="0" algn="l">
              <a:spcBef>
                <a:spcPts val="0"/>
              </a:spcBef>
              <a:spcAft>
                <a:spcPts val="0"/>
              </a:spcAft>
              <a:buSzPts val="1100"/>
              <a:buNone/>
            </a:pPr>
            <a:r>
              <a:rPr lang="es-ES" sz="2400">
                <a:solidFill>
                  <a:schemeClr val="dk1"/>
                </a:solidFill>
              </a:rPr>
              <a:t>14 </a:t>
            </a:r>
            <a:r>
              <a:rPr lang="es-ES" sz="2400">
                <a:solidFill>
                  <a:schemeClr val="dk1"/>
                </a:solidFill>
              </a:rPr>
              <a:t>November, 2023</a:t>
            </a: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title"/>
          </p:nvPr>
        </p:nvSpPr>
        <p:spPr>
          <a:xfrm>
            <a:off x="838200" y="328255"/>
            <a:ext cx="10515600" cy="55505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4328"/>
              </a:buClr>
              <a:buSzPct val="100000"/>
              <a:buFont typeface="Arial"/>
              <a:buNone/>
            </a:pPr>
            <a:r>
              <a:rPr i="0" lang="es-ES" sz="2800">
                <a:solidFill>
                  <a:srgbClr val="004328"/>
                </a:solidFill>
                <a:latin typeface="Arial"/>
                <a:ea typeface="Arial"/>
                <a:cs typeface="Arial"/>
                <a:sym typeface="Arial"/>
              </a:rPr>
              <a:t>Research and training program on the nexus between oceans, islands and coastal systems.</a:t>
            </a:r>
            <a:endParaRPr i="0">
              <a:latin typeface="Arial"/>
              <a:ea typeface="Arial"/>
              <a:cs typeface="Arial"/>
              <a:sym typeface="Arial"/>
            </a:endParaRPr>
          </a:p>
        </p:txBody>
      </p:sp>
      <p:sp>
        <p:nvSpPr>
          <p:cNvPr id="81" name="Google Shape;81;p2"/>
          <p:cNvSpPr txBox="1"/>
          <p:nvPr/>
        </p:nvSpPr>
        <p:spPr>
          <a:xfrm>
            <a:off x="340500" y="1199850"/>
            <a:ext cx="11511000" cy="47478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600"/>
              </a:spcBef>
              <a:spcAft>
                <a:spcPts val="0"/>
              </a:spcAft>
              <a:buClr>
                <a:schemeClr val="dk1"/>
              </a:buClr>
              <a:buSzPts val="2400"/>
              <a:buChar char="•"/>
            </a:pPr>
            <a:r>
              <a:rPr lang="es-ES" sz="2400">
                <a:solidFill>
                  <a:schemeClr val="dk1"/>
                </a:solidFill>
              </a:rPr>
              <a:t>The Oceans, Islands and Coastal Regions </a:t>
            </a:r>
            <a:endParaRPr sz="2400">
              <a:solidFill>
                <a:schemeClr val="dk1"/>
              </a:solidFill>
            </a:endParaRPr>
          </a:p>
          <a:p>
            <a:pPr indent="0" lvl="0" marL="457200" rtl="0" algn="l">
              <a:lnSpc>
                <a:spcPct val="115000"/>
              </a:lnSpc>
              <a:spcBef>
                <a:spcPts val="600"/>
              </a:spcBef>
              <a:spcAft>
                <a:spcPts val="0"/>
              </a:spcAft>
              <a:buNone/>
            </a:pPr>
            <a:r>
              <a:rPr lang="es-ES" sz="2400">
                <a:solidFill>
                  <a:schemeClr val="dk1"/>
                </a:solidFill>
              </a:rPr>
              <a:t>Committee was formed and monthly meetings </a:t>
            </a:r>
            <a:endParaRPr sz="2400">
              <a:solidFill>
                <a:schemeClr val="dk1"/>
              </a:solidFill>
            </a:endParaRPr>
          </a:p>
          <a:p>
            <a:pPr indent="0" lvl="0" marL="457200" rtl="0" algn="l">
              <a:lnSpc>
                <a:spcPct val="115000"/>
              </a:lnSpc>
              <a:spcBef>
                <a:spcPts val="600"/>
              </a:spcBef>
              <a:spcAft>
                <a:spcPts val="0"/>
              </a:spcAft>
              <a:buNone/>
            </a:pPr>
            <a:r>
              <a:rPr lang="es-ES" sz="2400">
                <a:solidFill>
                  <a:schemeClr val="dk1"/>
                </a:solidFill>
              </a:rPr>
              <a:t>are being held to define priority topics.</a:t>
            </a:r>
            <a:endParaRPr sz="2400">
              <a:solidFill>
                <a:schemeClr val="dk1"/>
              </a:solidFill>
            </a:endParaRPr>
          </a:p>
          <a:p>
            <a:pPr indent="-381000" lvl="0" marL="457200" rtl="0" algn="l">
              <a:lnSpc>
                <a:spcPct val="115000"/>
              </a:lnSpc>
              <a:spcBef>
                <a:spcPts val="600"/>
              </a:spcBef>
              <a:spcAft>
                <a:spcPts val="0"/>
              </a:spcAft>
              <a:buClr>
                <a:schemeClr val="dk1"/>
              </a:buClr>
              <a:buSzPts val="2400"/>
              <a:buChar char="•"/>
            </a:pPr>
            <a:r>
              <a:rPr lang="es-ES" sz="2400">
                <a:solidFill>
                  <a:schemeClr val="dk1"/>
                </a:solidFill>
              </a:rPr>
              <a:t>Discussion is starting on the next Belmont Forum </a:t>
            </a:r>
            <a:endParaRPr sz="2400">
              <a:solidFill>
                <a:schemeClr val="dk1"/>
              </a:solidFill>
            </a:endParaRPr>
          </a:p>
          <a:p>
            <a:pPr indent="0" lvl="0" marL="457200" rtl="0" algn="l">
              <a:lnSpc>
                <a:spcPct val="115000"/>
              </a:lnSpc>
              <a:spcBef>
                <a:spcPts val="600"/>
              </a:spcBef>
              <a:spcAft>
                <a:spcPts val="0"/>
              </a:spcAft>
              <a:buNone/>
            </a:pPr>
            <a:r>
              <a:rPr lang="es-ES" sz="2400">
                <a:solidFill>
                  <a:schemeClr val="dk1"/>
                </a:solidFill>
              </a:rPr>
              <a:t>CRA which will focus on oceans.</a:t>
            </a:r>
            <a:endParaRPr sz="2400">
              <a:solidFill>
                <a:schemeClr val="dk1"/>
              </a:solidFill>
            </a:endParaRPr>
          </a:p>
          <a:p>
            <a:pPr indent="-381000" lvl="0" marL="457200" rtl="0" algn="l">
              <a:lnSpc>
                <a:spcPct val="115000"/>
              </a:lnSpc>
              <a:spcBef>
                <a:spcPts val="600"/>
              </a:spcBef>
              <a:spcAft>
                <a:spcPts val="0"/>
              </a:spcAft>
              <a:buClr>
                <a:schemeClr val="dk1"/>
              </a:buClr>
              <a:buSzPts val="2400"/>
              <a:buChar char="•"/>
            </a:pPr>
            <a:r>
              <a:rPr lang="es-ES" sz="2400">
                <a:solidFill>
                  <a:schemeClr val="dk1"/>
                </a:solidFill>
              </a:rPr>
              <a:t>Participated in the parallel event:</a:t>
            </a:r>
            <a:endParaRPr sz="2400">
              <a:solidFill>
                <a:schemeClr val="dk1"/>
              </a:solidFill>
            </a:endParaRPr>
          </a:p>
          <a:p>
            <a:pPr indent="0" lvl="0" marL="457200" rtl="0" algn="l">
              <a:lnSpc>
                <a:spcPct val="115000"/>
              </a:lnSpc>
              <a:spcBef>
                <a:spcPts val="600"/>
              </a:spcBef>
              <a:spcAft>
                <a:spcPts val="0"/>
              </a:spcAft>
              <a:buNone/>
            </a:pPr>
            <a:r>
              <a:rPr lang="es-ES" sz="2400">
                <a:solidFill>
                  <a:schemeClr val="dk1"/>
                </a:solidFill>
              </a:rPr>
              <a:t>“Establishing a joint scientific agenda for the Americas: How can research councils contribute to the sustainability of the oceans?” during the regional meeting of the Global Research Council in Buenos Aires in November.</a:t>
            </a:r>
            <a:endParaRPr sz="2400">
              <a:solidFill>
                <a:schemeClr val="dk1"/>
              </a:solidFill>
            </a:endParaRPr>
          </a:p>
          <a:p>
            <a:pPr indent="-381000" lvl="0" marL="457200" rtl="0" algn="l">
              <a:lnSpc>
                <a:spcPct val="115000"/>
              </a:lnSpc>
              <a:spcBef>
                <a:spcPts val="600"/>
              </a:spcBef>
              <a:spcAft>
                <a:spcPts val="0"/>
              </a:spcAft>
              <a:buClr>
                <a:schemeClr val="dk1"/>
              </a:buClr>
              <a:buSzPts val="2400"/>
              <a:buChar char="•"/>
            </a:pPr>
            <a:r>
              <a:rPr lang="es-ES" sz="2400">
                <a:solidFill>
                  <a:schemeClr val="dk1"/>
                </a:solidFill>
              </a:rPr>
              <a:t>A side event will be held at the Oceans Pavilion during COP 28 in Dubai.</a:t>
            </a:r>
            <a:endParaRPr sz="2400">
              <a:solidFill>
                <a:schemeClr val="dk1"/>
              </a:solidFill>
            </a:endParaRPr>
          </a:p>
        </p:txBody>
      </p:sp>
      <p:pic>
        <p:nvPicPr>
          <p:cNvPr id="82" name="Google Shape;82;p2"/>
          <p:cNvPicPr preferRelativeResize="0"/>
          <p:nvPr/>
        </p:nvPicPr>
        <p:blipFill rotWithShape="1">
          <a:blip r:embed="rId3">
            <a:alphaModFix/>
          </a:blip>
          <a:srcRect b="0" l="0" r="0" t="0"/>
          <a:stretch/>
        </p:blipFill>
        <p:spPr>
          <a:xfrm>
            <a:off x="7671460" y="975367"/>
            <a:ext cx="3837164" cy="278911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ph type="title"/>
          </p:nvPr>
        </p:nvSpPr>
        <p:spPr>
          <a:xfrm>
            <a:off x="838200" y="328255"/>
            <a:ext cx="10515600" cy="555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328"/>
              </a:buClr>
              <a:buSzPts val="2800"/>
              <a:buFont typeface="Arial"/>
              <a:buNone/>
            </a:pPr>
            <a:r>
              <a:rPr i="0" lang="es-ES" sz="2800">
                <a:solidFill>
                  <a:srgbClr val="004328"/>
                </a:solidFill>
                <a:latin typeface="Arial"/>
                <a:ea typeface="Arial"/>
                <a:cs typeface="Arial"/>
                <a:sym typeface="Arial"/>
              </a:rPr>
              <a:t>Participation during the Latin American Climate Week.</a:t>
            </a:r>
            <a:endParaRPr i="0">
              <a:latin typeface="Arial"/>
              <a:ea typeface="Arial"/>
              <a:cs typeface="Arial"/>
              <a:sym typeface="Arial"/>
            </a:endParaRPr>
          </a:p>
        </p:txBody>
      </p:sp>
      <p:sp>
        <p:nvSpPr>
          <p:cNvPr id="89" name="Google Shape;89;p3"/>
          <p:cNvSpPr txBox="1"/>
          <p:nvPr/>
        </p:nvSpPr>
        <p:spPr>
          <a:xfrm>
            <a:off x="576500" y="1149150"/>
            <a:ext cx="5566500" cy="2421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chemeClr val="dk1"/>
              </a:buClr>
              <a:buSzPts val="2400"/>
              <a:buFont typeface="Arial"/>
              <a:buChar char="•"/>
            </a:pPr>
            <a:r>
              <a:rPr lang="es-ES" sz="2400">
                <a:solidFill>
                  <a:schemeClr val="dk1"/>
                </a:solidFill>
              </a:rPr>
              <a:t>The central event was a High Level Symposium on “Strengthening collaboration between Ministries of Environment, Meteorological and Hydrological Services and Disaster Risk Management Offices”.</a:t>
            </a:r>
            <a:endParaRPr/>
          </a:p>
          <a:p>
            <a:pPr indent="0" lvl="0" marL="0" marR="0" rtl="0" algn="l">
              <a:lnSpc>
                <a:spcPct val="100000"/>
              </a:lnSpc>
              <a:spcBef>
                <a:spcPts val="600"/>
              </a:spcBef>
              <a:spcAft>
                <a:spcPts val="0"/>
              </a:spcAft>
              <a:buNone/>
            </a:pPr>
            <a:r>
              <a:t/>
            </a:r>
            <a:endParaRPr b="0" i="0" sz="2400">
              <a:solidFill>
                <a:schemeClr val="dk1"/>
              </a:solidFill>
              <a:latin typeface="Arial"/>
              <a:ea typeface="Arial"/>
              <a:cs typeface="Arial"/>
              <a:sym typeface="Arial"/>
            </a:endParaRPr>
          </a:p>
        </p:txBody>
      </p:sp>
      <p:pic>
        <p:nvPicPr>
          <p:cNvPr id="90" name="Google Shape;90;p3"/>
          <p:cNvPicPr preferRelativeResize="0"/>
          <p:nvPr/>
        </p:nvPicPr>
        <p:blipFill rotWithShape="1">
          <a:blip r:embed="rId3">
            <a:alphaModFix/>
          </a:blip>
          <a:srcRect b="0" l="0" r="0" t="0"/>
          <a:stretch/>
        </p:blipFill>
        <p:spPr>
          <a:xfrm>
            <a:off x="6142917" y="1175655"/>
            <a:ext cx="5899899" cy="3078528"/>
          </a:xfrm>
          <a:prstGeom prst="rect">
            <a:avLst/>
          </a:prstGeom>
          <a:noFill/>
          <a:ln>
            <a:noFill/>
          </a:ln>
        </p:spPr>
      </p:pic>
      <p:sp>
        <p:nvSpPr>
          <p:cNvPr id="91" name="Google Shape;91;p3"/>
          <p:cNvSpPr txBox="1"/>
          <p:nvPr/>
        </p:nvSpPr>
        <p:spPr>
          <a:xfrm>
            <a:off x="576500" y="4254175"/>
            <a:ext cx="11615400" cy="2108700"/>
          </a:xfrm>
          <a:prstGeom prst="rect">
            <a:avLst/>
          </a:prstGeom>
          <a:noFill/>
          <a:ln>
            <a:noFill/>
          </a:ln>
        </p:spPr>
        <p:txBody>
          <a:bodyPr anchorCtr="0" anchor="t" bIns="91425" lIns="91425" spcFirstLastPara="1" rIns="91425" wrap="square" tIns="91425">
            <a:spAutoFit/>
          </a:bodyPr>
          <a:lstStyle/>
          <a:p>
            <a:pPr indent="-381000" lvl="0" marL="457200" rtl="0" algn="l">
              <a:spcBef>
                <a:spcPts val="600"/>
              </a:spcBef>
              <a:spcAft>
                <a:spcPts val="0"/>
              </a:spcAft>
              <a:buClr>
                <a:schemeClr val="dk1"/>
              </a:buClr>
              <a:buSzPts val="2400"/>
              <a:buChar char="•"/>
            </a:pPr>
            <a:r>
              <a:rPr lang="es-ES" sz="2400">
                <a:solidFill>
                  <a:schemeClr val="dk1"/>
                </a:solidFill>
              </a:rPr>
              <a:t>Participated in events on climate services and the use of early warning systems on health, drought, fires and other issues.</a:t>
            </a:r>
            <a:endParaRPr sz="2400">
              <a:solidFill>
                <a:schemeClr val="dk1"/>
              </a:solidFill>
            </a:endParaRPr>
          </a:p>
          <a:p>
            <a:pPr indent="-381000" lvl="0" marL="457200" rtl="0" algn="l">
              <a:spcBef>
                <a:spcPts val="600"/>
              </a:spcBef>
              <a:spcAft>
                <a:spcPts val="0"/>
              </a:spcAft>
              <a:buClr>
                <a:schemeClr val="dk1"/>
              </a:buClr>
              <a:buSzPts val="2400"/>
              <a:buChar char="•"/>
            </a:pPr>
            <a:r>
              <a:rPr lang="es-ES" sz="2400">
                <a:solidFill>
                  <a:schemeClr val="dk1"/>
                </a:solidFill>
              </a:rPr>
              <a:t>An event was held on Climate Resilient Development in the Central American Dry Corridor organized by the recently formed Central American Science Network on Climate Change RC4.</a:t>
            </a:r>
            <a:endParaRPr sz="24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ph type="title"/>
          </p:nvPr>
        </p:nvSpPr>
        <p:spPr>
          <a:xfrm>
            <a:off x="838200" y="328255"/>
            <a:ext cx="10515600" cy="555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328"/>
              </a:buClr>
              <a:buSzPts val="2800"/>
              <a:buFont typeface="Arial"/>
              <a:buNone/>
            </a:pPr>
            <a:r>
              <a:rPr i="0" lang="es-ES" sz="2800">
                <a:solidFill>
                  <a:srgbClr val="004328"/>
                </a:solidFill>
                <a:latin typeface="Arial"/>
                <a:ea typeface="Arial"/>
                <a:cs typeface="Arial"/>
                <a:sym typeface="Arial"/>
              </a:rPr>
              <a:t>Participation during COP28 in Dubai.</a:t>
            </a:r>
            <a:endParaRPr i="0">
              <a:latin typeface="Arial"/>
              <a:ea typeface="Arial"/>
              <a:cs typeface="Arial"/>
              <a:sym typeface="Arial"/>
            </a:endParaRPr>
          </a:p>
        </p:txBody>
      </p:sp>
      <p:sp>
        <p:nvSpPr>
          <p:cNvPr id="98" name="Google Shape;98;p4"/>
          <p:cNvSpPr txBox="1"/>
          <p:nvPr/>
        </p:nvSpPr>
        <p:spPr>
          <a:xfrm>
            <a:off x="226225" y="1011250"/>
            <a:ext cx="8650200" cy="5728200"/>
          </a:xfrm>
          <a:prstGeom prst="rect">
            <a:avLst/>
          </a:prstGeom>
          <a:noFill/>
          <a:ln>
            <a:noFill/>
          </a:ln>
        </p:spPr>
        <p:txBody>
          <a:bodyPr anchorCtr="0" anchor="t" bIns="45700" lIns="91425" spcFirstLastPara="1" rIns="91425" wrap="square" tIns="45700">
            <a:noAutofit/>
          </a:bodyPr>
          <a:lstStyle/>
          <a:p>
            <a:pPr indent="-368300" lvl="0" marL="457200" rtl="0" algn="l">
              <a:spcBef>
                <a:spcPts val="600"/>
              </a:spcBef>
              <a:spcAft>
                <a:spcPts val="0"/>
              </a:spcAft>
              <a:buClr>
                <a:schemeClr val="dk1"/>
              </a:buClr>
              <a:buSzPts val="2200"/>
              <a:buChar char="•"/>
            </a:pPr>
            <a:r>
              <a:rPr lang="es-ES" sz="2200">
                <a:solidFill>
                  <a:schemeClr val="dk1"/>
                </a:solidFill>
              </a:rPr>
              <a:t>The Executive Directorate will have extensive participation during COP 28 of the Framework Convention on Climate Change in Dubai.</a:t>
            </a:r>
            <a:endParaRPr sz="2200">
              <a:solidFill>
                <a:schemeClr val="dk1"/>
              </a:solidFill>
            </a:endParaRPr>
          </a:p>
          <a:p>
            <a:pPr indent="-368300" lvl="0" marL="457200" rtl="0" algn="l">
              <a:spcBef>
                <a:spcPts val="600"/>
              </a:spcBef>
              <a:spcAft>
                <a:spcPts val="0"/>
              </a:spcAft>
              <a:buClr>
                <a:schemeClr val="dk1"/>
              </a:buClr>
              <a:buSzPts val="2200"/>
              <a:buChar char="•"/>
            </a:pPr>
            <a:r>
              <a:rPr lang="es-ES" sz="2200">
                <a:solidFill>
                  <a:schemeClr val="dk1"/>
                </a:solidFill>
              </a:rPr>
              <a:t>Guatemala is being supported as the pro tempore Presidency of the AILAC Group, which includes Chile, Colombia, Costa Rica, Panama, Honduras, Paraguay and Peru.</a:t>
            </a:r>
            <a:endParaRPr sz="2200">
              <a:solidFill>
                <a:schemeClr val="dk1"/>
              </a:solidFill>
            </a:endParaRPr>
          </a:p>
          <a:p>
            <a:pPr indent="-368300" lvl="0" marL="457200" rtl="0" algn="l">
              <a:spcBef>
                <a:spcPts val="600"/>
              </a:spcBef>
              <a:spcAft>
                <a:spcPts val="0"/>
              </a:spcAft>
              <a:buClr>
                <a:schemeClr val="dk1"/>
              </a:buClr>
              <a:buSzPts val="2200"/>
              <a:buChar char="•"/>
            </a:pPr>
            <a:r>
              <a:rPr lang="es-ES" sz="2200">
                <a:solidFill>
                  <a:schemeClr val="dk1"/>
                </a:solidFill>
              </a:rPr>
              <a:t>Two events on climate and health will be organized, one in the Ecuador Pavilion and the other in the Guatemala Pavilion.</a:t>
            </a:r>
            <a:endParaRPr sz="2200">
              <a:solidFill>
                <a:schemeClr val="dk1"/>
              </a:solidFill>
            </a:endParaRPr>
          </a:p>
          <a:p>
            <a:pPr indent="-368300" lvl="0" marL="457200" rtl="0" algn="l">
              <a:spcBef>
                <a:spcPts val="600"/>
              </a:spcBef>
              <a:spcAft>
                <a:spcPts val="0"/>
              </a:spcAft>
              <a:buClr>
                <a:schemeClr val="dk1"/>
              </a:buClr>
              <a:buSzPts val="2200"/>
              <a:buChar char="•"/>
            </a:pPr>
            <a:r>
              <a:rPr lang="es-ES" sz="2200">
                <a:solidFill>
                  <a:schemeClr val="dk1"/>
                </a:solidFill>
              </a:rPr>
              <a:t>Two events will be organized in the Dominican Republic Pavilion, one on Scientific Diplomacy and another on the use of emerging technologies for mitigation.</a:t>
            </a:r>
            <a:endParaRPr sz="2200">
              <a:solidFill>
                <a:schemeClr val="dk1"/>
              </a:solidFill>
            </a:endParaRPr>
          </a:p>
          <a:p>
            <a:pPr indent="-368300" lvl="0" marL="457200" rtl="0" algn="l">
              <a:spcBef>
                <a:spcPts val="600"/>
              </a:spcBef>
              <a:spcAft>
                <a:spcPts val="0"/>
              </a:spcAft>
              <a:buClr>
                <a:schemeClr val="dk1"/>
              </a:buClr>
              <a:buSzPts val="2200"/>
              <a:buChar char="•"/>
            </a:pPr>
            <a:r>
              <a:rPr lang="es-ES" sz="2200">
                <a:solidFill>
                  <a:schemeClr val="dk1"/>
                </a:solidFill>
              </a:rPr>
              <a:t>An event will be organized in the Pavilion of the Central American Integration System SICA on climate change, water and agriculture.</a:t>
            </a:r>
            <a:endParaRPr sz="2200">
              <a:solidFill>
                <a:schemeClr val="dk1"/>
              </a:solidFill>
            </a:endParaRPr>
          </a:p>
        </p:txBody>
      </p:sp>
      <p:pic>
        <p:nvPicPr>
          <p:cNvPr descr="AILAC | AILAC Asociación Independiente de América Latina y el Caribe" id="99" name="Google Shape;99;p4"/>
          <p:cNvPicPr preferRelativeResize="0"/>
          <p:nvPr/>
        </p:nvPicPr>
        <p:blipFill rotWithShape="1">
          <a:blip r:embed="rId3">
            <a:alphaModFix/>
          </a:blip>
          <a:srcRect b="0" l="0" r="0" t="0"/>
          <a:stretch/>
        </p:blipFill>
        <p:spPr>
          <a:xfrm>
            <a:off x="9103077" y="2641352"/>
            <a:ext cx="2578475" cy="773550"/>
          </a:xfrm>
          <a:prstGeom prst="rect">
            <a:avLst/>
          </a:prstGeom>
          <a:noFill/>
          <a:ln>
            <a:noFill/>
          </a:ln>
        </p:spPr>
      </p:pic>
      <p:pic>
        <p:nvPicPr>
          <p:cNvPr id="100" name="Google Shape;100;p4"/>
          <p:cNvPicPr preferRelativeResize="0"/>
          <p:nvPr/>
        </p:nvPicPr>
        <p:blipFill rotWithShape="1">
          <a:blip r:embed="rId4">
            <a:alphaModFix/>
          </a:blip>
          <a:srcRect b="0" l="0" r="0" t="0"/>
          <a:stretch/>
        </p:blipFill>
        <p:spPr>
          <a:xfrm>
            <a:off x="9710957" y="3611854"/>
            <a:ext cx="1362699" cy="1362699"/>
          </a:xfrm>
          <a:prstGeom prst="rect">
            <a:avLst/>
          </a:prstGeom>
          <a:noFill/>
          <a:ln>
            <a:noFill/>
          </a:ln>
        </p:spPr>
      </p:pic>
      <p:pic>
        <p:nvPicPr>
          <p:cNvPr id="101" name="Google Shape;101;p4"/>
          <p:cNvPicPr preferRelativeResize="0"/>
          <p:nvPr/>
        </p:nvPicPr>
        <p:blipFill>
          <a:blip r:embed="rId5">
            <a:alphaModFix/>
          </a:blip>
          <a:stretch>
            <a:fillRect/>
          </a:stretch>
        </p:blipFill>
        <p:spPr>
          <a:xfrm>
            <a:off x="9103075" y="1011251"/>
            <a:ext cx="2578474" cy="13601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ph type="title"/>
          </p:nvPr>
        </p:nvSpPr>
        <p:spPr>
          <a:xfrm>
            <a:off x="838200" y="328255"/>
            <a:ext cx="10515600" cy="555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328"/>
              </a:buClr>
              <a:buSzPts val="2800"/>
              <a:buFont typeface="Arial"/>
              <a:buNone/>
            </a:pPr>
            <a:r>
              <a:rPr i="0" lang="es-ES" sz="2800">
                <a:solidFill>
                  <a:srgbClr val="004328"/>
                </a:solidFill>
                <a:latin typeface="Arial"/>
                <a:ea typeface="Arial"/>
                <a:cs typeface="Arial"/>
                <a:sym typeface="Arial"/>
              </a:rPr>
              <a:t>Other research and training activities.</a:t>
            </a:r>
            <a:endParaRPr i="0">
              <a:latin typeface="Arial"/>
              <a:ea typeface="Arial"/>
              <a:cs typeface="Arial"/>
              <a:sym typeface="Arial"/>
            </a:endParaRPr>
          </a:p>
        </p:txBody>
      </p:sp>
      <p:sp>
        <p:nvSpPr>
          <p:cNvPr id="108" name="Google Shape;108;p5"/>
          <p:cNvSpPr txBox="1"/>
          <p:nvPr/>
        </p:nvSpPr>
        <p:spPr>
          <a:xfrm>
            <a:off x="408300" y="985950"/>
            <a:ext cx="11623200" cy="15417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chemeClr val="dk1"/>
              </a:buClr>
              <a:buSzPts val="2200"/>
              <a:buFont typeface="Arial"/>
              <a:buChar char="•"/>
            </a:pPr>
            <a:r>
              <a:rPr lang="es-ES" sz="2200">
                <a:solidFill>
                  <a:schemeClr val="dk1"/>
                </a:solidFill>
              </a:rPr>
              <a:t>The IAI Executive Directorate continued developing the CRA on Amazonia and Tropical Forests with FAPESP and the Belmont Forum. This call for research grants will be presented at the Belmont Forum plenary in November 2023, and the call is expected to be launched in June 2024.</a:t>
            </a:r>
            <a:endParaRPr sz="1200"/>
          </a:p>
          <a:p>
            <a:pPr indent="-190500" lvl="0" marL="342900" marR="0" rtl="0" algn="l">
              <a:lnSpc>
                <a:spcPct val="100000"/>
              </a:lnSpc>
              <a:spcBef>
                <a:spcPts val="0"/>
              </a:spcBef>
              <a:spcAft>
                <a:spcPts val="0"/>
              </a:spcAft>
              <a:buClr>
                <a:srgbClr val="638C1C"/>
              </a:buClr>
              <a:buSzPts val="2400"/>
              <a:buFont typeface="Arial"/>
              <a:buNone/>
            </a:pPr>
            <a:r>
              <a:t/>
            </a:r>
            <a:endParaRPr b="0" i="0" sz="2400">
              <a:solidFill>
                <a:schemeClr val="dk1"/>
              </a:solidFill>
              <a:latin typeface="Arial"/>
              <a:ea typeface="Arial"/>
              <a:cs typeface="Arial"/>
              <a:sym typeface="Arial"/>
            </a:endParaRPr>
          </a:p>
          <a:p>
            <a:pPr indent="-190500" lvl="0" marL="342900" marR="0" rtl="0" algn="l">
              <a:lnSpc>
                <a:spcPct val="100000"/>
              </a:lnSpc>
              <a:spcBef>
                <a:spcPts val="0"/>
              </a:spcBef>
              <a:spcAft>
                <a:spcPts val="0"/>
              </a:spcAft>
              <a:buClr>
                <a:srgbClr val="638C1C"/>
              </a:buClr>
              <a:buSzPts val="2400"/>
              <a:buFont typeface="Arial"/>
              <a:buNone/>
            </a:pPr>
            <a:r>
              <a:t/>
            </a:r>
            <a:endParaRPr b="0" i="0" sz="2400">
              <a:solidFill>
                <a:schemeClr val="dk1"/>
              </a:solidFill>
              <a:latin typeface="Arial"/>
              <a:ea typeface="Arial"/>
              <a:cs typeface="Arial"/>
              <a:sym typeface="Arial"/>
            </a:endParaRPr>
          </a:p>
          <a:p>
            <a:pPr indent="-190500" lvl="0" marL="342900" marR="0" rtl="0" algn="l">
              <a:lnSpc>
                <a:spcPct val="100000"/>
              </a:lnSpc>
              <a:spcBef>
                <a:spcPts val="0"/>
              </a:spcBef>
              <a:spcAft>
                <a:spcPts val="0"/>
              </a:spcAft>
              <a:buClr>
                <a:srgbClr val="638C1C"/>
              </a:buClr>
              <a:buSzPts val="2400"/>
              <a:buFont typeface="Arial"/>
              <a:buNone/>
            </a:pPr>
            <a:r>
              <a:t/>
            </a:r>
            <a:endParaRPr b="0" i="0" sz="2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a:solidFill>
                <a:schemeClr val="dk1"/>
              </a:solidFill>
              <a:latin typeface="Noto Sans Symbols"/>
              <a:ea typeface="Noto Sans Symbols"/>
              <a:cs typeface="Noto Sans Symbols"/>
              <a:sym typeface="Noto Sans Symbols"/>
            </a:endParaRPr>
          </a:p>
        </p:txBody>
      </p:sp>
      <p:pic>
        <p:nvPicPr>
          <p:cNvPr id="109" name="Google Shape;109;p5"/>
          <p:cNvPicPr preferRelativeResize="0"/>
          <p:nvPr/>
        </p:nvPicPr>
        <p:blipFill rotWithShape="1">
          <a:blip r:embed="rId3">
            <a:alphaModFix/>
          </a:blip>
          <a:srcRect b="0" l="0" r="0" t="0"/>
          <a:stretch/>
        </p:blipFill>
        <p:spPr>
          <a:xfrm>
            <a:off x="1084443" y="3029331"/>
            <a:ext cx="795020" cy="742950"/>
          </a:xfrm>
          <a:prstGeom prst="rect">
            <a:avLst/>
          </a:prstGeom>
          <a:noFill/>
          <a:ln>
            <a:noFill/>
          </a:ln>
        </p:spPr>
      </p:pic>
      <p:pic>
        <p:nvPicPr>
          <p:cNvPr id="110" name="Google Shape;110;p5"/>
          <p:cNvPicPr preferRelativeResize="0"/>
          <p:nvPr/>
        </p:nvPicPr>
        <p:blipFill rotWithShape="1">
          <a:blip r:embed="rId4">
            <a:alphaModFix/>
          </a:blip>
          <a:srcRect b="0" l="0" r="0" t="0"/>
          <a:stretch/>
        </p:blipFill>
        <p:spPr>
          <a:xfrm>
            <a:off x="3906937" y="2919476"/>
            <a:ext cx="2094230" cy="971550"/>
          </a:xfrm>
          <a:prstGeom prst="rect">
            <a:avLst/>
          </a:prstGeom>
          <a:noFill/>
          <a:ln>
            <a:noFill/>
          </a:ln>
        </p:spPr>
      </p:pic>
      <p:pic>
        <p:nvPicPr>
          <p:cNvPr id="111" name="Google Shape;111;p5"/>
          <p:cNvPicPr preferRelativeResize="0"/>
          <p:nvPr/>
        </p:nvPicPr>
        <p:blipFill rotWithShape="1">
          <a:blip r:embed="rId5">
            <a:alphaModFix/>
          </a:blip>
          <a:srcRect b="0" l="0" r="0" t="0"/>
          <a:stretch/>
        </p:blipFill>
        <p:spPr>
          <a:xfrm>
            <a:off x="2124647" y="3176651"/>
            <a:ext cx="1731010" cy="449580"/>
          </a:xfrm>
          <a:prstGeom prst="rect">
            <a:avLst/>
          </a:prstGeom>
          <a:noFill/>
          <a:ln>
            <a:noFill/>
          </a:ln>
        </p:spPr>
      </p:pic>
      <p:pic>
        <p:nvPicPr>
          <p:cNvPr id="112" name="Google Shape;112;p5"/>
          <p:cNvPicPr preferRelativeResize="0"/>
          <p:nvPr/>
        </p:nvPicPr>
        <p:blipFill rotWithShape="1">
          <a:blip r:embed="rId6">
            <a:alphaModFix/>
          </a:blip>
          <a:srcRect b="0" l="0" r="0" t="0"/>
          <a:stretch/>
        </p:blipFill>
        <p:spPr>
          <a:xfrm rot="10800000">
            <a:off x="6221848" y="2408892"/>
            <a:ext cx="4323461" cy="1809975"/>
          </a:xfrm>
          <a:prstGeom prst="rect">
            <a:avLst/>
          </a:prstGeom>
          <a:noFill/>
          <a:ln>
            <a:noFill/>
          </a:ln>
        </p:spPr>
      </p:pic>
      <p:sp>
        <p:nvSpPr>
          <p:cNvPr id="113" name="Google Shape;113;p5"/>
          <p:cNvSpPr txBox="1"/>
          <p:nvPr/>
        </p:nvSpPr>
        <p:spPr>
          <a:xfrm>
            <a:off x="10545289" y="2990726"/>
            <a:ext cx="12549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Leticia</a:t>
            </a:r>
            <a:br>
              <a:rPr lang="es-ES" sz="1800">
                <a:solidFill>
                  <a:schemeClr val="dk1"/>
                </a:solidFill>
                <a:latin typeface="Calibri"/>
                <a:ea typeface="Calibri"/>
                <a:cs typeface="Calibri"/>
                <a:sym typeface="Calibri"/>
              </a:rPr>
            </a:br>
            <a:r>
              <a:rPr lang="es-ES" sz="1800">
                <a:solidFill>
                  <a:schemeClr val="dk1"/>
                </a:solidFill>
                <a:latin typeface="Calibri"/>
                <a:ea typeface="Calibri"/>
                <a:cs typeface="Calibri"/>
                <a:sym typeface="Calibri"/>
              </a:rPr>
              <a:t>workshop</a:t>
            </a:r>
            <a:endParaRPr/>
          </a:p>
        </p:txBody>
      </p:sp>
      <p:sp>
        <p:nvSpPr>
          <p:cNvPr id="114" name="Google Shape;114;p5"/>
          <p:cNvSpPr txBox="1"/>
          <p:nvPr/>
        </p:nvSpPr>
        <p:spPr>
          <a:xfrm>
            <a:off x="536250" y="4371725"/>
            <a:ext cx="11119500" cy="1539300"/>
          </a:xfrm>
          <a:prstGeom prst="rect">
            <a:avLst/>
          </a:prstGeom>
          <a:noFill/>
          <a:ln>
            <a:noFill/>
          </a:ln>
        </p:spPr>
        <p:txBody>
          <a:bodyPr anchorCtr="0" anchor="t" bIns="91425" lIns="91425" spcFirstLastPara="1" rIns="91425" wrap="square" tIns="91425">
            <a:spAutoFit/>
          </a:bodyPr>
          <a:lstStyle/>
          <a:p>
            <a:pPr indent="-330200" lvl="0" marL="342900" rtl="0" algn="l">
              <a:spcBef>
                <a:spcPts val="0"/>
              </a:spcBef>
              <a:spcAft>
                <a:spcPts val="0"/>
              </a:spcAft>
              <a:buClr>
                <a:schemeClr val="dk1"/>
              </a:buClr>
              <a:buSzPts val="2200"/>
              <a:buChar char="•"/>
            </a:pPr>
            <a:r>
              <a:rPr lang="es-ES" sz="2200">
                <a:solidFill>
                  <a:schemeClr val="dk1"/>
                </a:solidFill>
              </a:rPr>
              <a:t>A regional workshop on GEO Andes Mountains is being developed with the Mountain Research Initiative (MRI), IDEAM Colombia, the Humboldt Institute, ANDEX and AmeriGEO (Bogotá́, Colombia, February 20-22, 2024). The participation of 30 experts from the region is expected and the invitations and call are now open.</a:t>
            </a:r>
            <a:endParaRPr sz="1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b="0" l="0" r="0" t="0"/>
          <a:stretch/>
        </p:blipFill>
        <p:spPr>
          <a:xfrm>
            <a:off x="1006063" y="174725"/>
            <a:ext cx="10179884" cy="572618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 IAI">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2021-09-15T02:17:59Z</dcterms:created>
  <dc:creator>Microsoft Office User</dc:creator>
</cp:coreProperties>
</file>