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Noto Sans Symbol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57">
          <p15:clr>
            <a:srgbClr val="A4A3A4"/>
          </p15:clr>
        </p15:guide>
        <p15:guide id="2" pos="2547">
          <p15:clr>
            <a:srgbClr val="A4A3A4"/>
          </p15:clr>
        </p15:guide>
        <p15:guide id="3" pos="5110">
          <p15:clr>
            <a:srgbClr val="A4A3A4"/>
          </p15:clr>
        </p15:guide>
        <p15:guide id="4" orient="horz" pos="2863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CP4rvNyj4Q45HyOl0a4xpmiez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57" orient="horz"/>
        <p:guide pos="2547"/>
        <p:guide pos="5110"/>
        <p:guide pos="28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NotoSansSymbols-bold.fntdata"/><Relationship Id="rId10" Type="http://schemas.openxmlformats.org/officeDocument/2006/relationships/slide" Target="slides/slide4.xml"/><Relationship Id="rId21" Type="http://schemas.openxmlformats.org/officeDocument/2006/relationships/font" Target="fonts/NotoSansSymbols-regular.fntdata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El comité está formado </a:t>
            </a:r>
            <a:r>
              <a:rPr b="0" i="0"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representantes del SAC, Partes, personal, becarios STeP y asociados.  Se están teniendo reuniones mensuales de trabajo para definir los temas prioritarios donde se enfocará el IAI.</a:t>
            </a:r>
            <a:endParaRPr/>
          </a:p>
        </p:txBody>
      </p:sp>
      <p:sp>
        <p:nvSpPr>
          <p:cNvPr id="78" name="Google Shape;7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Dirección Ejecutiva tuvo una amplia participación durante la Semana de Clima de Latinoamérica en Panamá, donde se participó en 5 eventos.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realizaron talleres presenciales con STRI en SRI Panamá́, y en Leticia, Colombia, con SINCHI e Instituto Humboldt. También se llevaron a cabo talleres virtuales con interesados de Asia y África en julio y octubre de 2023. </a:t>
            </a:r>
            <a:endParaRPr/>
          </a:p>
        </p:txBody>
      </p:sp>
      <p:sp>
        <p:nvSpPr>
          <p:cNvPr id="104" name="Google Shape;10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58" name="Google Shape;5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" type="body"/>
          </p:nvPr>
        </p:nvSpPr>
        <p:spPr>
          <a:xfrm rot="5400000">
            <a:off x="3703355" y="-1714218"/>
            <a:ext cx="4630431" cy="10360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6" name="Google Shape;6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O">
  <p:cSld name="BLANC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1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838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6172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9788" y="365126"/>
            <a:ext cx="10515600" cy="51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53" name="Google Shape;5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69"/>
            <a:ext cx="12192000" cy="68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383" y="893036"/>
            <a:ext cx="2833722" cy="2844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7"/>
          <p:cNvCxnSpPr/>
          <p:nvPr/>
        </p:nvCxnSpPr>
        <p:spPr>
          <a:xfrm flipH="1" rot="10800000">
            <a:off x="3869176" y="3846489"/>
            <a:ext cx="8316000" cy="22302"/>
          </a:xfrm>
          <a:prstGeom prst="straightConnector1">
            <a:avLst/>
          </a:prstGeom>
          <a:noFill/>
          <a:ln cap="flat" cmpd="sng" w="12700">
            <a:solidFill>
              <a:srgbClr val="EB712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283" y="4098581"/>
            <a:ext cx="2239631" cy="22396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Montserrat SemiBold"/>
              <a:buNone/>
              <a:defRPr b="1" i="1" sz="2500" u="none" cap="none" strike="noStrike">
                <a:solidFill>
                  <a:srgbClr val="5A7F3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66148" y="5724074"/>
            <a:ext cx="1094511" cy="109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092" y="8761"/>
            <a:ext cx="12192000" cy="6856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9"/>
          <p:cNvCxnSpPr/>
          <p:nvPr/>
        </p:nvCxnSpPr>
        <p:spPr>
          <a:xfrm>
            <a:off x="2500699" y="6411396"/>
            <a:ext cx="8294076" cy="0"/>
          </a:xfrm>
          <a:prstGeom prst="straightConnector1">
            <a:avLst/>
          </a:prstGeom>
          <a:noFill/>
          <a:ln cap="flat" cmpd="sng" w="12700">
            <a:solidFill>
              <a:srgbClr val="EB712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" name="Google Shape;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/>
        </p:nvSpPr>
        <p:spPr>
          <a:xfrm>
            <a:off x="3767966" y="1974994"/>
            <a:ext cx="7622523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900" u="none" cap="none" strike="noStrike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56.a Reunión del Consejo Ejecutivo</a:t>
            </a:r>
            <a:endParaRPr/>
          </a:p>
        </p:txBody>
      </p:sp>
      <p:sp>
        <p:nvSpPr>
          <p:cNvPr id="74" name="Google Shape;74;p1"/>
          <p:cNvSpPr txBox="1"/>
          <p:nvPr/>
        </p:nvSpPr>
        <p:spPr>
          <a:xfrm>
            <a:off x="3767966" y="4612504"/>
            <a:ext cx="58860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Videoconferencia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de noviembre de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28"/>
              </a:buClr>
              <a:buSzPct val="100000"/>
              <a:buFont typeface="Arial"/>
              <a:buNone/>
            </a:pPr>
            <a:r>
              <a:rPr i="0" lang="es-ES" sz="2800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Programa de Investigación y capacitación sobre el nexo entre océanos, islas y sistemas costeros.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683375" y="1104325"/>
            <a:ext cx="11377800" cy="52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conformó el Comité de Océanos,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Islas y Regiones Costeras y se están teniendo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reuniones mensuales para definir temas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prioritarios.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está iniciando la discusión sobre el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próximo CRA del Foro Belmont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se enfocará en océanos.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participó en el evento paralelo: “Estableciendo una agenda científica conjunta para las Américas:  ¿Cómo pueden los consejos de investigación contribuir a la sustentabilidad de los océanos?” durante la reunión regional del Global Research Council en Buenos Aires en noviembre.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participará en un evento paralelo en el Pabellón de Océanos durante la COP 28 en Dubái.</a:t>
            </a:r>
            <a:endParaRPr/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1460" y="975367"/>
            <a:ext cx="3837164" cy="278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28"/>
              </a:buClr>
              <a:buSzPts val="2800"/>
              <a:buFont typeface="Arial"/>
              <a:buNone/>
            </a:pPr>
            <a:r>
              <a:rPr i="0" lang="es-ES" sz="2800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Participación durante la Semana de Clima de Latinoamérica.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576498" y="1149150"/>
            <a:ext cx="11132838" cy="4598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evento central fue un Simposio de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Alto Nivel sobre el “Fortalecimiento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colaboración entre Ministerios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Medio Ambiente, Servicios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Meteorológicos e Hidrológicos y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Oficinas de Gestión de Riesgos de </a:t>
            </a:r>
            <a:b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Desastres”.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8C1C"/>
              </a:buClr>
              <a:buSzPts val="2400"/>
              <a:buFont typeface="Montserrat SemiBold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participó en eventos sobre servicios climáticos y el uso de sistemas de alerta temprana en temas de salud, sequía, incendios y otros.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tuvo un evento sobre Desarrollo Resiliente al Clima en el Corredor Seco Centroamericano organizado por la recientemente formada Red Centroamericana de Ciencias sobre Cambio Climático RC4.</a:t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2917" y="1175655"/>
            <a:ext cx="5899899" cy="307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28"/>
              </a:buClr>
              <a:buSzPts val="2800"/>
              <a:buFont typeface="Arial"/>
              <a:buNone/>
            </a:pPr>
            <a:r>
              <a:rPr i="0" lang="es-ES" sz="2800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Participación durante la COP28 en Dubái.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659625" y="1011250"/>
            <a:ext cx="8290800" cy="5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Dirección Ejecutiva tendrá una amplia participación durante la COP 28 de la Convención Marco de Cambio Climático en Dubái.</a:t>
            </a:r>
            <a:endParaRPr sz="1200"/>
          </a:p>
          <a:p>
            <a:pPr indent="-3302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está apoyando a Guatemala como Presidencia pro tempore del Grupo AILAC que incluye a Chile, Colombia, Costa Rica, Panamá, Honduras, Paraguay y Perú.</a:t>
            </a:r>
            <a:endParaRPr sz="1200"/>
          </a:p>
          <a:p>
            <a:pPr indent="-3302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organizarán dos eventos sobre clima y salud, uno en el Pabellón de Ecuador y otro en el Pabellón de Guatemala.</a:t>
            </a:r>
            <a:endParaRPr sz="1200"/>
          </a:p>
          <a:p>
            <a:pPr indent="-3302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organizarán dos eventos en el Pabellón de República Dominicana, uno sobre Diplomacia Científica y otro sobre uso de tecnologías emergentes para la mitigación.</a:t>
            </a:r>
            <a:endParaRPr sz="1200"/>
          </a:p>
          <a:p>
            <a:pPr indent="-3302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organizará un evento en el Pabellón del Sistema Centroamericano de Integración SICA sobre cambio climático, agua y agricultura.</a:t>
            </a:r>
            <a:endParaRPr sz="1200"/>
          </a:p>
        </p:txBody>
      </p:sp>
      <p:pic>
        <p:nvPicPr>
          <p:cNvPr descr="AILAC | AILAC Asociación Independiente de América Latina y el Caribe"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3077" y="2641352"/>
            <a:ext cx="2578475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0957" y="3611854"/>
            <a:ext cx="1362699" cy="136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03075" y="1011251"/>
            <a:ext cx="2578474" cy="13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28"/>
              </a:buClr>
              <a:buSzPts val="2800"/>
              <a:buFont typeface="Arial"/>
              <a:buNone/>
            </a:pPr>
            <a:r>
              <a:rPr i="0" lang="es-ES" sz="2800">
                <a:solidFill>
                  <a:srgbClr val="004328"/>
                </a:solidFill>
                <a:latin typeface="Arial"/>
                <a:ea typeface="Arial"/>
                <a:cs typeface="Arial"/>
                <a:sym typeface="Arial"/>
              </a:rPr>
              <a:t>Otras actividades de investigación y capacitación.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583950" y="1016175"/>
            <a:ext cx="110241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Dirección Ejecutiva del IAI continuó desarrollando el CRA sobre Amazonia y Bosques Tropicales con FAPESP y el Belmont Fórum. Esta convocatoria para becas de investigación se presentará en el plenario del Belmont Fórum en noviembre de 2023, y se espera que la convocatoria se lance en junio de 2024.</a:t>
            </a:r>
            <a:endParaRPr sz="1200"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400"/>
              <a:buFont typeface="Arial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400"/>
              <a:buFont typeface="Arial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400"/>
              <a:buFont typeface="Arial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400"/>
              <a:buFont typeface="Arial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443" y="3029331"/>
            <a:ext cx="79502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6937" y="2919476"/>
            <a:ext cx="209423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647" y="3176651"/>
            <a:ext cx="1731010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6222673" y="2557242"/>
            <a:ext cx="4323461" cy="18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10545289" y="2990726"/>
            <a:ext cx="1254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Leticia</a:t>
            </a:r>
            <a:b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583950" y="4386125"/>
            <a:ext cx="11792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s-ES" sz="2200">
                <a:solidFill>
                  <a:schemeClr val="dk1"/>
                </a:solidFill>
              </a:rPr>
              <a:t>Se está desarrollando un taller regional sobre GEO Montañas Andes con la Iniciativa de Investigación de Montañas (MRI), IDEAM Colombia, el Instituto Humboldt, ANDEX y AmeriGEO (Bogotá́, Colombia, 20-22 de febrero de 2024).  Se espera la participación de 30 expertos de la región y las invitaciones y la convocatoria ya están abiertas.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eme IAI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2021-09-15T02:17:59Z</dcterms:created>
  <dc:creator>Microsoft Office User</dc:creator>
</cp:coreProperties>
</file>