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  <p:sldMasterId id="2147483734" r:id="rId2"/>
    <p:sldMasterId id="2147483747" r:id="rId3"/>
  </p:sldMasterIdLst>
  <p:notesMasterIdLst>
    <p:notesMasterId r:id="rId16"/>
  </p:notesMasterIdLst>
  <p:handoutMasterIdLst>
    <p:handoutMasterId r:id="rId17"/>
  </p:handoutMasterIdLst>
  <p:sldIdLst>
    <p:sldId id="1558" r:id="rId4"/>
    <p:sldId id="1603" r:id="rId5"/>
    <p:sldId id="1575" r:id="rId6"/>
    <p:sldId id="649" r:id="rId7"/>
    <p:sldId id="1602" r:id="rId8"/>
    <p:sldId id="1601" r:id="rId9"/>
    <p:sldId id="280" r:id="rId10"/>
    <p:sldId id="1590" r:id="rId11"/>
    <p:sldId id="1599" r:id="rId12"/>
    <p:sldId id="1595" r:id="rId13"/>
    <p:sldId id="1597" r:id="rId14"/>
    <p:sldId id="160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070A64F-D87E-4568-B90F-45F5F49C2958}">
          <p14:sldIdLst>
            <p14:sldId id="1558"/>
            <p14:sldId id="1603"/>
            <p14:sldId id="1575"/>
            <p14:sldId id="649"/>
            <p14:sldId id="1602"/>
            <p14:sldId id="1601"/>
            <p14:sldId id="280"/>
            <p14:sldId id="1590"/>
            <p14:sldId id="1599"/>
            <p14:sldId id="1595"/>
            <p14:sldId id="1597"/>
            <p14:sldId id="1600"/>
          </p14:sldIdLst>
        </p14:section>
        <p14:section name="Untitled Section" id="{F56B4AE3-22D2-4EAA-93F8-E52855A4C11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296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hiddenSlides="1" frameSlides="1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0225C0"/>
    <a:srgbClr val="082FC0"/>
    <a:srgbClr val="660E16"/>
    <a:srgbClr val="4DBCF7"/>
    <a:srgbClr val="78D4F7"/>
    <a:srgbClr val="FFFFFF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62"/>
    <p:restoredTop sz="95775" autoAdjust="0"/>
  </p:normalViewPr>
  <p:slideViewPr>
    <p:cSldViewPr snapToGrid="0">
      <p:cViewPr varScale="1">
        <p:scale>
          <a:sx n="118" d="100"/>
          <a:sy n="118" d="100"/>
        </p:scale>
        <p:origin x="1632" y="200"/>
      </p:cViewPr>
      <p:guideLst>
        <p:guide orient="horz" pos="2160"/>
        <p:guide pos="2880"/>
        <p:guide pos="29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45952-5B3A-E140-8039-84195493F62F}" type="datetimeFigureOut">
              <a:rPr lang="en-US" smtClean="0"/>
              <a:pPr/>
              <a:t>8/25/22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74581-94FC-2542-872A-F1C529833F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04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76E85-B649-4935-8A40-56C5F7068C31}" type="datetimeFigureOut">
              <a:rPr lang="en-US" smtClean="0"/>
              <a:pPr/>
              <a:t>8/25/22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B8E93-6111-4626-B561-4326A9EAE4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66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500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97ECA2-E60F-4932-8384-38DE9052DE24}" type="datetime1">
              <a:rPr kumimoji="0" lang="en-US" sz="11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5001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8/25/22</a:t>
            </a:fld>
            <a:endParaRPr kumimoji="0" lang="en-US" sz="11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500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500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A2ADD-3788-49A7-A77E-AC8EA308A2B4}" type="slidenum">
              <a:rPr kumimoji="0" lang="en-US" sz="11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5001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1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865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500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97ECA2-E60F-4932-8384-38DE9052DE24}" type="datetime1">
              <a:rPr kumimoji="0" lang="en-US" sz="11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5001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8/25/22</a:t>
            </a:fld>
            <a:endParaRPr kumimoji="0" lang="en-US" sz="11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500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500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A2ADD-3788-49A7-A77E-AC8EA308A2B4}" type="slidenum">
              <a:rPr kumimoji="0" lang="en-US" sz="11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5001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793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reference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5B8E93-6111-4626-B561-4326A9EAE4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287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Real emissions would involve slowly-evolving, fine-scale plumes </a:t>
            </a:r>
            <a:r>
              <a:rPr lang="en-US" b="1" dirty="0"/>
              <a:t>but</a:t>
            </a:r>
            <a:r>
              <a:rPr lang="en-US" dirty="0"/>
              <a:t> we simulate emissions as being  All studies have used Eulerian grids with resolutions from 1 degree (MacMartin CESM) to 10 degrees (2-D model)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Plume scale processes occur at meters; these could affect our outcomes, and the response of the stratosphere to any “realistic” deployment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Questions: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922338" lvl="1" indent="-457200">
              <a:buFont typeface="+mj-lt"/>
              <a:buAutoNum type="arabicPeriod"/>
            </a:pPr>
            <a:r>
              <a:rPr lang="en-US" dirty="0"/>
              <a:t>What would stratospheric aerosols look like if we injected plumes of sulfur rather than simulating continuous injections?</a:t>
            </a:r>
          </a:p>
          <a:p>
            <a:pPr marL="922338" lvl="1" indent="-457200">
              <a:buFont typeface="+mj-lt"/>
              <a:buAutoNum type="arabicPeriod"/>
            </a:pPr>
            <a:r>
              <a:rPr lang="en-US" dirty="0"/>
              <a:t>How far do we need to go to capture this?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8567AF-9234-5441-8C2A-CAB0B3B935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608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500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97ECA2-E60F-4932-8384-38DE9052DE24}" type="datetime1">
              <a:rPr kumimoji="0" lang="en-US" sz="11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5001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8/25/22</a:t>
            </a:fld>
            <a:endParaRPr kumimoji="0" lang="en-US" sz="11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500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500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A2ADD-3788-49A7-A77E-AC8EA308A2B4}" type="slidenum">
              <a:rPr kumimoji="0" lang="en-US" sz="11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5001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1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933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500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97ECA2-E60F-4932-8384-38DE9052DE24}" type="datetime1">
              <a:rPr kumimoji="0" lang="en-US" sz="11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5001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8/25/22</a:t>
            </a:fld>
            <a:endParaRPr kumimoji="0" lang="en-US" sz="11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500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500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A2ADD-3788-49A7-A77E-AC8EA308A2B4}" type="slidenum">
              <a:rPr kumimoji="0" lang="en-US" sz="11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5001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1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971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500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97ECA2-E60F-4932-8384-38DE9052DE24}" type="datetime1">
              <a:rPr kumimoji="0" lang="en-US" sz="11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5001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8/25/22</a:t>
            </a:fld>
            <a:endParaRPr kumimoji="0" lang="en-US" sz="11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500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500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A2ADD-3788-49A7-A77E-AC8EA308A2B4}" type="slidenum">
              <a:rPr kumimoji="0" lang="en-US" sz="11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5001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1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55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500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97ECA2-E60F-4932-8384-38DE9052DE24}" type="datetime1">
              <a:rPr kumimoji="0" lang="en-US" sz="11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5001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8/25/22</a:t>
            </a:fld>
            <a:endParaRPr kumimoji="0" lang="en-US" sz="11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500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500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A2ADD-3788-49A7-A77E-AC8EA308A2B4}" type="slidenum">
              <a:rPr kumimoji="0" lang="en-US" sz="11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5001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1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229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AC19-C303-4E8C-9F34-2AF5779B26F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8/25/22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EF06-E109-404F-97E2-A971644E4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029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AC19-C303-4E8C-9F34-2AF5779B26F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8/25/22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EF06-E109-404F-97E2-A971644E4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325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AC19-C303-4E8C-9F34-2AF5779B26F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8/25/22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EF06-E109-404F-97E2-A971644E4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52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40004" y="1440000"/>
            <a:ext cx="8080375" cy="4680000"/>
          </a:xfrm>
        </p:spPr>
        <p:txBody>
          <a:bodyPr anchor="ctr"/>
          <a:lstStyle>
            <a:lvl1pPr>
              <a:defRPr>
                <a:solidFill>
                  <a:srgbClr val="4C9BDB"/>
                </a:solidFill>
              </a:defRPr>
            </a:lvl1pPr>
          </a:lstStyle>
          <a:p>
            <a:endParaRPr lang="en-US"/>
          </a:p>
        </p:txBody>
      </p:sp>
      <p:pic>
        <p:nvPicPr>
          <p:cNvPr id="5" name="GCP Logo Widescre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10" y="8"/>
            <a:ext cx="1311834" cy="746125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856108" y="119646"/>
            <a:ext cx="7287891" cy="506849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rgbClr val="4C9BDB"/>
                </a:solidFill>
                <a:latin typeface="Calibri"/>
                <a:cs typeface="Calibri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7695" y="823853"/>
            <a:ext cx="8958385" cy="6842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0">
                <a:solidFill>
                  <a:srgbClr val="4C9BDB"/>
                </a:solidFill>
                <a:latin typeface="Calibri"/>
                <a:cs typeface="Calibri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97695" y="5692800"/>
            <a:ext cx="8958385" cy="1077321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400" b="0">
                <a:solidFill>
                  <a:srgbClr val="4C9BDB"/>
                </a:solidFill>
                <a:latin typeface="Calibri"/>
                <a:cs typeface="Calibri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GCP Logo 4:3" descr="GCProject-white-CMJN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"/>
            <a:ext cx="1741456" cy="746125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362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2CF91-C0B6-6D47-BB1B-9A950A61701E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8/25/22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EF06-E109-404F-97E2-A971644E4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845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874F3-E562-134F-B133-03E99D613D22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8/25/22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EF06-E109-404F-97E2-A971644E4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154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EC56-7F33-C641-80F3-9216D9E6D2EB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8/25/22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EF06-E109-404F-97E2-A971644E4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229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4B21D-CF8D-404D-8273-8E37B85523B3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8/25/22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EF06-E109-404F-97E2-A971644E4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425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5C7F-4B6B-304A-84FE-F76CDFFA2544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8/25/22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EF06-E109-404F-97E2-A971644E4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635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9CD6-21E9-3040-8DBD-3F0FD2B9CCD2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8/25/22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EF06-E109-404F-97E2-A971644E4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097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F3BF2-6F6F-2C4F-B0EE-ED7400054001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8/25/22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EF06-E109-404F-97E2-A971644E4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196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AC19-C303-4E8C-9F34-2AF5779B26F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8/25/22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EF06-E109-404F-97E2-A971644E4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051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D5796-4969-BC4F-AAA7-D43FE287088F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8/25/22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EF06-E109-404F-97E2-A971644E4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688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1EA41-7F05-E44B-89B3-571017B6C7A4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8/25/22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EF06-E109-404F-97E2-A971644E4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4010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D8338-90DA-6F4C-945D-11199E501623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8/25/22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EF06-E109-404F-97E2-A971644E4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695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D6BF3-E6D4-DA46-9239-365CCA084F44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8/25/22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EF06-E109-404F-97E2-A971644E4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06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40004" y="1440000"/>
            <a:ext cx="8080375" cy="4680000"/>
          </a:xfrm>
        </p:spPr>
        <p:txBody>
          <a:bodyPr anchor="ctr"/>
          <a:lstStyle>
            <a:lvl1pPr>
              <a:defRPr>
                <a:solidFill>
                  <a:srgbClr val="4C9BDB"/>
                </a:solidFill>
              </a:defRPr>
            </a:lvl1pPr>
          </a:lstStyle>
          <a:p>
            <a:endParaRPr lang="en-US"/>
          </a:p>
        </p:txBody>
      </p:sp>
      <p:pic>
        <p:nvPicPr>
          <p:cNvPr id="5" name="GCP Logo Widescre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10" y="8"/>
            <a:ext cx="1311834" cy="746125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856108" y="119646"/>
            <a:ext cx="7287891" cy="506849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rgbClr val="4C9BDB"/>
                </a:solidFill>
                <a:latin typeface="Calibri"/>
                <a:cs typeface="Calibri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7695" y="823853"/>
            <a:ext cx="8958385" cy="6842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0">
                <a:solidFill>
                  <a:srgbClr val="4C9BDB"/>
                </a:solidFill>
                <a:latin typeface="Calibri"/>
                <a:cs typeface="Calibri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97695" y="5692800"/>
            <a:ext cx="8958385" cy="1077321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400" b="0">
                <a:solidFill>
                  <a:srgbClr val="4C9BDB"/>
                </a:solidFill>
                <a:latin typeface="Calibri"/>
                <a:cs typeface="Calibri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GCP Logo 4:3" descr="GCProject-white-CMJN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"/>
            <a:ext cx="1741456" cy="746125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3732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2547350"/>
            <a:ext cx="9144000" cy="3345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7116" y="3195324"/>
            <a:ext cx="6858000" cy="1264373"/>
          </a:xfrm>
        </p:spPr>
        <p:txBody>
          <a:bodyPr lIns="0" anchor="b"/>
          <a:lstStyle>
            <a:lvl1pPr algn="l"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116" y="4630585"/>
            <a:ext cx="6858000" cy="751434"/>
          </a:xfrm>
        </p:spPr>
        <p:txBody>
          <a:bodyPr lIns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183" y="6184310"/>
            <a:ext cx="393192" cy="274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407" y="457708"/>
            <a:ext cx="4315968" cy="125577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07116" y="6182971"/>
            <a:ext cx="1585008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900" b="1" dirty="0">
                <a:solidFill>
                  <a:schemeClr val="accent1"/>
                </a:solidFill>
              </a:rPr>
              <a:t>LAE.MIT.EDU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07117" y="2002684"/>
            <a:ext cx="2917031" cy="358775"/>
          </a:xfrm>
        </p:spPr>
        <p:txBody>
          <a:bodyPr lIns="0" anchor="b"/>
          <a:lstStyle>
            <a:lvl1pPr>
              <a:defRPr sz="12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LOCATION | MARCH 20, 2017</a:t>
            </a:r>
          </a:p>
        </p:txBody>
      </p:sp>
    </p:spTree>
    <p:extLst>
      <p:ext uri="{BB962C8B-B14F-4D97-AF65-F5344CB8AC3E}">
        <p14:creationId xmlns:p14="http://schemas.microsoft.com/office/powerpoint/2010/main" val="2455919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60795"/>
            <a:ext cx="7886700" cy="43708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25678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61913"/>
            <a:ext cx="4461510" cy="43638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0"/>
          </p:nvPr>
        </p:nvSpPr>
        <p:spPr>
          <a:xfrm>
            <a:off x="5257800" y="1661913"/>
            <a:ext cx="3257550" cy="436380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967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8060" y="571500"/>
            <a:ext cx="4988481" cy="4719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28060" y="1561862"/>
            <a:ext cx="4988481" cy="44579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86100" cy="6858000"/>
          </a:xfrm>
        </p:spPr>
        <p:txBody>
          <a:bodyPr/>
          <a:lstStyle/>
          <a:p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528060" y="1302631"/>
            <a:ext cx="1032510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431" y="6234256"/>
            <a:ext cx="2660904" cy="34137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214692" y="6227382"/>
            <a:ext cx="300659" cy="207749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fld id="{9A65C05F-793B-B441-9C62-B88816E9EC9F}" type="slidenum">
              <a:rPr lang="en-US" sz="750" b="1" i="0" smtClean="0">
                <a:ln>
                  <a:noFill/>
                </a:ln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750" b="1" i="0" dirty="0">
              <a:ln>
                <a:noFill/>
              </a:ln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8268414" y="6479930"/>
            <a:ext cx="1932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53420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39184"/>
            <a:ext cx="9144000" cy="2718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822961"/>
            <a:ext cx="4359014" cy="3897885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28650" y="581660"/>
            <a:ext cx="103251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426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AC19-C303-4E8C-9F34-2AF5779B26F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8/25/22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EF06-E109-404F-97E2-A971644E4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151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39184"/>
            <a:ext cx="9144000" cy="2718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571500"/>
            <a:ext cx="3925253" cy="289306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700" b="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28650" y="3853180"/>
            <a:ext cx="103251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4467570"/>
            <a:ext cx="3925253" cy="355600"/>
          </a:xfrm>
        </p:spPr>
        <p:txBody>
          <a:bodyPr lIns="0"/>
          <a:lstStyle>
            <a:lvl1pPr>
              <a:defRPr b="0" i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Title, Company name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4075684"/>
            <a:ext cx="3925253" cy="355600"/>
          </a:xfrm>
        </p:spPr>
        <p:txBody>
          <a:bodyPr lIns="0"/>
          <a:lstStyle>
            <a:lvl1pPr>
              <a:defRPr b="1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FIRSTNAME LASTNAME</a:t>
            </a:r>
          </a:p>
        </p:txBody>
      </p:sp>
    </p:spTree>
    <p:extLst>
      <p:ext uri="{BB962C8B-B14F-4D97-AF65-F5344CB8AC3E}">
        <p14:creationId xmlns:p14="http://schemas.microsoft.com/office/powerpoint/2010/main" val="123768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143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28060" y="571500"/>
            <a:ext cx="4988481" cy="471902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86100" cy="6858000"/>
          </a:xfrm>
        </p:spPr>
        <p:txBody>
          <a:bodyPr/>
          <a:lstStyle/>
          <a:p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528060" y="1302631"/>
            <a:ext cx="1032510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3528060" y="1815548"/>
            <a:ext cx="4987291" cy="3949148"/>
          </a:xfr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1500"/>
              </a:spcAft>
              <a:buClrTx/>
              <a:buSzTx/>
              <a:buFont typeface="Arial"/>
              <a:buNone/>
              <a:tabLst/>
              <a:defRPr sz="1500" b="1" baseline="0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431" y="6234256"/>
            <a:ext cx="2660904" cy="3413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8214692" y="6227382"/>
            <a:ext cx="300659" cy="207749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fld id="{9A65C05F-793B-B441-9C62-B88816E9EC9F}" type="slidenum">
              <a:rPr lang="en-US" sz="750" b="1" i="0" smtClean="0">
                <a:ln>
                  <a:noFill/>
                </a:ln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750" b="1" i="0" dirty="0">
              <a:ln>
                <a:noFill/>
              </a:ln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8268414" y="6479930"/>
            <a:ext cx="1932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1107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628650" y="1815548"/>
            <a:ext cx="5508826" cy="3949148"/>
          </a:xfr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1500"/>
              </a:spcAft>
              <a:buClrTx/>
              <a:buSzTx/>
              <a:buFont typeface="Arial"/>
              <a:buNone/>
              <a:tabLst/>
              <a:defRPr sz="1500" b="1" baseline="0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28650" y="579121"/>
            <a:ext cx="5508825" cy="496642"/>
          </a:xfrm>
        </p:spPr>
        <p:txBody>
          <a:bodyPr>
            <a:noAutofit/>
          </a:bodyPr>
          <a:lstStyle>
            <a:lvl1pPr>
              <a:defRPr sz="2100" b="1"/>
            </a:lvl1pPr>
          </a:lstStyle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103904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AC19-C303-4E8C-9F34-2AF5779B26F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8/25/22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EF06-E109-404F-97E2-A971644E4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281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AC19-C303-4E8C-9F34-2AF5779B26F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8/25/22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EF06-E109-404F-97E2-A971644E4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676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AC19-C303-4E8C-9F34-2AF5779B26F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8/25/22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EF06-E109-404F-97E2-A971644E4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024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AC19-C303-4E8C-9F34-2AF5779B26F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8/25/22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EF06-E109-404F-97E2-A971644E4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565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AC19-C303-4E8C-9F34-2AF5779B26F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8/25/22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EF06-E109-404F-97E2-A971644E4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505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AC19-C303-4E8C-9F34-2AF5779B26F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8/25/22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8EF06-E109-404F-97E2-A971644E4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681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1AC19-C303-4E8C-9F34-2AF5779B26F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8/25/22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8EF06-E109-404F-97E2-A971644E4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1059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AF14A-AA9F-A94C-99EF-E478570CE60A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8/25/22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8EF06-E109-404F-97E2-A971644E4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0928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579120"/>
            <a:ext cx="7886700" cy="496642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660795"/>
            <a:ext cx="7886700" cy="40802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431" y="6234256"/>
            <a:ext cx="2660904" cy="34137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214692" y="6227382"/>
            <a:ext cx="300659" cy="207749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fld id="{9A65C05F-793B-B441-9C62-B88816E9EC9F}" type="slidenum">
              <a:rPr lang="en-US" sz="750" b="1" i="0" smtClean="0">
                <a:ln>
                  <a:noFill/>
                </a:ln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750" b="1" i="0" dirty="0">
              <a:ln>
                <a:noFill/>
              </a:ln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8268414" y="6479930"/>
            <a:ext cx="1932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628650" y="1292832"/>
            <a:ext cx="1032510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904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</p:sldLayoutIdLst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100" b="1" kern="1200">
          <a:solidFill>
            <a:schemeClr val="accent1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/>
        <a:buNone/>
        <a:defRPr sz="1500" kern="1200">
          <a:solidFill>
            <a:schemeClr val="accent6"/>
          </a:solidFill>
          <a:latin typeface="Arial" charset="0"/>
          <a:ea typeface="Arial" charset="0"/>
          <a:cs typeface="Arial" charset="0"/>
        </a:defRPr>
      </a:lvl1pPr>
      <a:lvl2pPr marL="348854" indent="-178594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tabLst/>
        <a:defRPr sz="1500" kern="1200">
          <a:solidFill>
            <a:schemeClr val="accent6"/>
          </a:solidFill>
          <a:latin typeface="Arial" charset="0"/>
          <a:ea typeface="Arial" charset="0"/>
          <a:cs typeface="Arial" charset="0"/>
        </a:defRPr>
      </a:lvl2pPr>
      <a:lvl3pPr marL="691754" indent="-178594" algn="l" defTabSz="685800" rtl="0" eaLnBrk="1" latinLnBrk="0" hangingPunct="1">
        <a:lnSpc>
          <a:spcPct val="90000"/>
        </a:lnSpc>
        <a:spcBef>
          <a:spcPts val="375"/>
        </a:spcBef>
        <a:buFont typeface=".AppleSystemUIFont" charset="-120"/>
        <a:buChar char="-"/>
        <a:tabLst/>
        <a:defRPr sz="1350" kern="1200">
          <a:solidFill>
            <a:schemeClr val="accent6">
              <a:lumMod val="60000"/>
              <a:lumOff val="40000"/>
            </a:schemeClr>
          </a:solidFill>
          <a:latin typeface="Arial" charset="0"/>
          <a:ea typeface="Arial" charset="0"/>
          <a:cs typeface="Arial" charset="0"/>
        </a:defRPr>
      </a:lvl3pPr>
      <a:lvl4pPr marL="1033463" indent="-178594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tabLst/>
        <a:defRPr sz="1350" kern="1200">
          <a:solidFill>
            <a:schemeClr val="accent6"/>
          </a:solidFill>
          <a:latin typeface="Arial" charset="0"/>
          <a:ea typeface="Arial" charset="0"/>
          <a:cs typeface="Arial" charset="0"/>
        </a:defRPr>
      </a:lvl4pPr>
      <a:lvl5pPr marL="1376363" indent="-178594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tabLst/>
        <a:defRPr sz="1350" kern="1200">
          <a:solidFill>
            <a:schemeClr val="accent6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44">
          <p15:clr>
            <a:srgbClr val="F26B43"/>
          </p15:clr>
        </p15:guide>
        <p15:guide id="3" orient="horz" pos="3624">
          <p15:clr>
            <a:srgbClr val="F26B43"/>
          </p15:clr>
        </p15:guide>
        <p15:guide id="4" pos="7152">
          <p15:clr>
            <a:srgbClr val="F26B43"/>
          </p15:clr>
        </p15:guide>
        <p15:guide id="5" orient="horz" pos="360">
          <p15:clr>
            <a:srgbClr val="F26B43"/>
          </p15:clr>
        </p15:guide>
        <p15:guide id="6" orient="horz" pos="984">
          <p15:clr>
            <a:srgbClr val="F26B43"/>
          </p15:clr>
        </p15:guide>
        <p15:guide id="7" pos="528">
          <p15:clr>
            <a:srgbClr val="F26B43"/>
          </p15:clr>
        </p15:guide>
        <p15:guide id="8" orient="horz" pos="37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pod.nasa.gov/apod/ap180624.html" TargetMode="External"/><Relationship Id="rId7" Type="http://schemas.openxmlformats.org/officeDocument/2006/relationships/image" Target="../media/image21.png"/><Relationship Id="rId2" Type="http://schemas.openxmlformats.org/officeDocument/2006/relationships/hyperlink" Target="https://earthobservatory.nasa.gov/images/149347/hunga-tonga-hunga-haapai-erupts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A4282B9-4CC2-BD4B-9D91-0462CC171116}"/>
              </a:ext>
            </a:extLst>
          </p:cNvPr>
          <p:cNvGrpSpPr/>
          <p:nvPr/>
        </p:nvGrpSpPr>
        <p:grpSpPr>
          <a:xfrm>
            <a:off x="1465328" y="1369140"/>
            <a:ext cx="6213343" cy="3409863"/>
            <a:chOff x="-206326" y="876300"/>
            <a:chExt cx="9556652" cy="5628456"/>
          </a:xfrm>
        </p:grpSpPr>
        <p:grpSp>
          <p:nvGrpSpPr>
            <p:cNvPr id="19" name="Group 18"/>
            <p:cNvGrpSpPr/>
            <p:nvPr/>
          </p:nvGrpSpPr>
          <p:grpSpPr>
            <a:xfrm>
              <a:off x="-206326" y="876300"/>
              <a:ext cx="9556652" cy="5549900"/>
              <a:chOff x="-314110" y="-38100"/>
              <a:chExt cx="9556652" cy="5549900"/>
            </a:xfrm>
          </p:grpSpPr>
          <p:pic>
            <p:nvPicPr>
              <p:cNvPr id="6" name="68D5302E-EC9F-4DCC-9F17-A49096DF6F68" descr="C158294B-BDAB-4308-A63A-5125C2E3B2B5@arp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39700" y="-38100"/>
                <a:ext cx="3771900" cy="30025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" name="Group 3"/>
              <p:cNvGrpSpPr/>
              <p:nvPr/>
            </p:nvGrpSpPr>
            <p:grpSpPr>
              <a:xfrm>
                <a:off x="-314110" y="1689100"/>
                <a:ext cx="9556652" cy="3822700"/>
                <a:chOff x="76200" y="1850245"/>
                <a:chExt cx="9144000" cy="3712355"/>
              </a:xfrm>
            </p:grpSpPr>
            <p:pic>
              <p:nvPicPr>
                <p:cNvPr id="5" name="Picture 4" descr="Picture3.png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76200" y="2743200"/>
                  <a:ext cx="8991600" cy="2819400"/>
                </a:xfrm>
                <a:prstGeom prst="rect">
                  <a:avLst/>
                </a:prstGeom>
              </p:spPr>
            </p:pic>
            <p:pic>
              <p:nvPicPr>
                <p:cNvPr id="7" name="Picture 6" descr="skew trajectory.bmp"/>
                <p:cNvPicPr>
                  <a:picLocks noChangeAspect="1"/>
                </p:cNvPicPr>
                <p:nvPr/>
              </p:nvPicPr>
              <p:blipFill>
                <a:blip r:embed="rId5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0200" y="2688445"/>
                  <a:ext cx="4495800" cy="2522034"/>
                </a:xfrm>
                <a:prstGeom prst="rect">
                  <a:avLst/>
                </a:prstGeom>
              </p:spPr>
            </p:pic>
            <p:pic>
              <p:nvPicPr>
                <p:cNvPr id="8" name="Picture 7" descr="plumeT0fullScale.jpg"/>
                <p:cNvPicPr>
                  <a:picLocks noChangeAspect="1"/>
                </p:cNvPicPr>
                <p:nvPr/>
              </p:nvPicPr>
              <p:blipFill>
                <a:blip r:embed="rId6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3962400" y="2612245"/>
                  <a:ext cx="5257800" cy="1295400"/>
                </a:xfrm>
                <a:prstGeom prst="rect">
                  <a:avLst/>
                </a:prstGeom>
              </p:spPr>
            </p:pic>
            <p:pic>
              <p:nvPicPr>
                <p:cNvPr id="9" name="Picture 8" descr="Picture4.jpg"/>
                <p:cNvPicPr>
                  <a:picLocks noChangeAspect="1"/>
                </p:cNvPicPr>
                <p:nvPr/>
              </p:nvPicPr>
              <p:blipFill>
                <a:blip r:embed="rId7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114800" y="2468880"/>
                  <a:ext cx="763833" cy="1036320"/>
                </a:xfrm>
                <a:prstGeom prst="rect">
                  <a:avLst/>
                </a:prstGeom>
              </p:spPr>
            </p:pic>
            <p:pic>
              <p:nvPicPr>
                <p:cNvPr id="10" name="Picture 9" descr="Picture4.jpg"/>
                <p:cNvPicPr>
                  <a:picLocks noChangeAspect="1"/>
                </p:cNvPicPr>
                <p:nvPr/>
              </p:nvPicPr>
              <p:blipFill>
                <a:blip r:embed="rId7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3567" y="1850245"/>
                  <a:ext cx="763833" cy="1036320"/>
                </a:xfrm>
                <a:prstGeom prst="rect">
                  <a:avLst/>
                </a:prstGeom>
              </p:spPr>
            </p:pic>
            <p:sp>
              <p:nvSpPr>
                <p:cNvPr id="11" name="Arc 10"/>
                <p:cNvSpPr/>
                <p:nvPr/>
              </p:nvSpPr>
              <p:spPr>
                <a:xfrm flipH="1">
                  <a:off x="2895600" y="3429000"/>
                  <a:ext cx="2057400" cy="1295400"/>
                </a:xfrm>
                <a:prstGeom prst="arc">
                  <a:avLst>
                    <a:gd name="adj1" fmla="val 16200000"/>
                    <a:gd name="adj2" fmla="val 21321118"/>
                  </a:avLst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Arc 11"/>
                <p:cNvSpPr/>
                <p:nvPr/>
              </p:nvSpPr>
              <p:spPr>
                <a:xfrm flipV="1">
                  <a:off x="2590800" y="2057400"/>
                  <a:ext cx="2438400" cy="2743200"/>
                </a:xfrm>
                <a:prstGeom prst="arc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 bwMode="auto">
              <a:xfrm>
                <a:off x="2705100" y="1854200"/>
                <a:ext cx="1524000" cy="355600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>
                <a:off x="2451100" y="2387600"/>
                <a:ext cx="1041400" cy="596900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pic>
          <p:nvPicPr>
            <p:cNvPr id="17" name="Picture 16" descr="turbulent viscosity 150m 2 max=0.004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334000" y="4646220"/>
              <a:ext cx="3810000" cy="1858536"/>
            </a:xfrm>
            <a:prstGeom prst="rect">
              <a:avLst/>
            </a:prstGeom>
          </p:spPr>
        </p:pic>
      </p:grpSp>
      <p:sp>
        <p:nvSpPr>
          <p:cNvPr id="27" name="Title 1"/>
          <p:cNvSpPr txBox="1">
            <a:spLocks/>
          </p:cNvSpPr>
          <p:nvPr/>
        </p:nvSpPr>
        <p:spPr bwMode="auto">
          <a:xfrm>
            <a:off x="8087" y="318697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5" tIns="46028" rIns="92055" bIns="4602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5pPr>
            <a:lvl6pPr marL="457098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6pPr>
            <a:lvl7pPr marL="914197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7pPr>
            <a:lvl8pPr marL="1371296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8pPr>
            <a:lvl9pPr marL="1828396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The Stratospheric Controlled Perturbation Experiment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SCoPEx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): Science Motivation and Design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3211D74-4CB1-6B19-F951-F87A13243AF5}"/>
              </a:ext>
            </a:extLst>
          </p:cNvPr>
          <p:cNvSpPr txBox="1">
            <a:spLocks/>
          </p:cNvSpPr>
          <p:nvPr/>
        </p:nvSpPr>
        <p:spPr>
          <a:xfrm>
            <a:off x="74887" y="4871453"/>
            <a:ext cx="8994226" cy="1779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Frank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Keutsch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, Harvard University, August 25 2022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Meiryo" panose="020B0604030504040204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Americas Conference on Solar Radiation Modification: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Science, Governance and Implications for the Region</a:t>
            </a:r>
          </a:p>
          <a:p>
            <a:pPr algn="ctr">
              <a:spcBef>
                <a:spcPct val="20000"/>
              </a:spcBef>
              <a:defRPr/>
            </a:pPr>
            <a:r>
              <a:rPr lang="en-GB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University of the West Indies, Kingston, Jamaica </a:t>
            </a:r>
          </a:p>
          <a:p>
            <a:pPr algn="ctr">
              <a:spcBef>
                <a:spcPct val="20000"/>
              </a:spcBef>
              <a:defRPr/>
            </a:pPr>
            <a:endParaRPr lang="en-GB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486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 bwMode="auto">
          <a:xfrm>
            <a:off x="0" y="39756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5" tIns="46028" rIns="92055" bIns="4602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5pPr>
            <a:lvl6pPr marL="457098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6pPr>
            <a:lvl7pPr marL="914197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7pPr>
            <a:lvl8pPr marL="1371296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8pPr>
            <a:lvl9pPr marL="1828396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Small Scale Stratospheric Controlled Perturbation Experiment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SCoPEx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) Operational Ground Tests</a:t>
            </a:r>
          </a:p>
        </p:txBody>
      </p:sp>
      <p:sp>
        <p:nvSpPr>
          <p:cNvPr id="29" name="Slide Number Placeholder 2">
            <a:extLst>
              <a:ext uri="{FF2B5EF4-FFF2-40B4-BE49-F238E27FC236}">
                <a16:creationId xmlns:a16="http://schemas.microsoft.com/office/drawing/2014/main" id="{F0C785BA-03C8-C64E-886C-6B66B1517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0AA31-A0A6-435F-A606-895BC0E79C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 descr="A picture containing outdoor, porch&#10;&#10;Description automatically generated">
            <a:extLst>
              <a:ext uri="{FF2B5EF4-FFF2-40B4-BE49-F238E27FC236}">
                <a16:creationId xmlns:a16="http://schemas.microsoft.com/office/drawing/2014/main" id="{E096EB0F-0F43-0854-9531-6751FD173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70" y="1686301"/>
            <a:ext cx="3135085" cy="4150789"/>
          </a:xfrm>
          <a:prstGeom prst="rect">
            <a:avLst/>
          </a:prstGeom>
        </p:spPr>
      </p:pic>
      <p:pic>
        <p:nvPicPr>
          <p:cNvPr id="34" name="Picture 33" descr="Diagram&#10;&#10;Description automatically generated">
            <a:extLst>
              <a:ext uri="{FF2B5EF4-FFF2-40B4-BE49-F238E27FC236}">
                <a16:creationId xmlns:a16="http://schemas.microsoft.com/office/drawing/2014/main" id="{380BA43D-9D3D-6F8A-FEB1-F7ECFB2082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"/>
          <a:stretch/>
        </p:blipFill>
        <p:spPr>
          <a:xfrm>
            <a:off x="174171" y="1433582"/>
            <a:ext cx="4990761" cy="465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94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 bwMode="auto">
          <a:xfrm>
            <a:off x="0" y="39756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5" tIns="46028" rIns="92055" bIns="4602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5pPr>
            <a:lvl6pPr marL="457098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6pPr>
            <a:lvl7pPr marL="914197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7pPr>
            <a:lvl8pPr marL="1371296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8pPr>
            <a:lvl9pPr marL="1828396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9pPr>
          </a:lstStyle>
          <a:p>
            <a:pPr lvl="0">
              <a:defRPr/>
            </a:pPr>
            <a:r>
              <a:rPr lang="en-US" sz="3200" b="1" kern="0" dirty="0">
                <a:solidFill>
                  <a:srgbClr val="FFFF00"/>
                </a:solidFill>
              </a:rPr>
              <a:t>Small Scale Stratospheric Controlled Perturbation Experiment (</a:t>
            </a:r>
            <a:r>
              <a:rPr lang="en-US" sz="3200" b="1" kern="0" dirty="0" err="1">
                <a:solidFill>
                  <a:srgbClr val="FFFF00"/>
                </a:solidFill>
              </a:rPr>
              <a:t>SCoPEx</a:t>
            </a:r>
            <a:r>
              <a:rPr lang="en-US" sz="3200" b="1" kern="0" dirty="0">
                <a:solidFill>
                  <a:srgbClr val="FFFF00"/>
                </a:solidFill>
              </a:rPr>
              <a:t>) Operational Ground Tests</a:t>
            </a:r>
          </a:p>
        </p:txBody>
      </p:sp>
      <p:sp>
        <p:nvSpPr>
          <p:cNvPr id="29" name="Slide Number Placeholder 2">
            <a:extLst>
              <a:ext uri="{FF2B5EF4-FFF2-40B4-BE49-F238E27FC236}">
                <a16:creationId xmlns:a16="http://schemas.microsoft.com/office/drawing/2014/main" id="{F0C785BA-03C8-C64E-886C-6B66B1517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0AA31-A0A6-435F-A606-895BC0E79C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33" descr="Diagram&#10;&#10;Description automatically generated">
            <a:extLst>
              <a:ext uri="{FF2B5EF4-FFF2-40B4-BE49-F238E27FC236}">
                <a16:creationId xmlns:a16="http://schemas.microsoft.com/office/drawing/2014/main" id="{380BA43D-9D3D-6F8A-FEB1-F7ECFB2082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"/>
          <a:stretch/>
        </p:blipFill>
        <p:spPr>
          <a:xfrm>
            <a:off x="174171" y="1433582"/>
            <a:ext cx="4990761" cy="4656229"/>
          </a:xfrm>
          <a:prstGeom prst="rect">
            <a:avLst/>
          </a:prstGeom>
        </p:spPr>
      </p:pic>
      <p:pic>
        <p:nvPicPr>
          <p:cNvPr id="2" name="SCoPEx_props_20220816" descr="SCoPEx_props_20220816">
            <a:hlinkClick r:id="" action="ppaction://media"/>
            <a:extLst>
              <a:ext uri="{FF2B5EF4-FFF2-40B4-BE49-F238E27FC236}">
                <a16:creationId xmlns:a16="http://schemas.microsoft.com/office/drawing/2014/main" id="{48C8663E-C002-1C73-D5F8-78B055FC43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93925" y="1433582"/>
            <a:ext cx="2805046" cy="498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8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2">
            <a:extLst>
              <a:ext uri="{FF2B5EF4-FFF2-40B4-BE49-F238E27FC236}">
                <a16:creationId xmlns:a16="http://schemas.microsoft.com/office/drawing/2014/main" id="{F0C785BA-03C8-C64E-886C-6B66B1517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0AA31-A0A6-435F-A606-895BC0E79C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7B0DA2-5E78-6D73-B4D4-33B2485EC83B}"/>
              </a:ext>
            </a:extLst>
          </p:cNvPr>
          <p:cNvSpPr/>
          <p:nvPr/>
        </p:nvSpPr>
        <p:spPr>
          <a:xfrm>
            <a:off x="10886" y="2857892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What information would you need to decide whether  intentional perturbative experiments should move forward in your country?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What is missing or excessive in the model framework developed by the Advisory Committee?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7632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2">
            <a:extLst>
              <a:ext uri="{FF2B5EF4-FFF2-40B4-BE49-F238E27FC236}">
                <a16:creationId xmlns:a16="http://schemas.microsoft.com/office/drawing/2014/main" id="{F0C785BA-03C8-C64E-886C-6B66B1517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0AA31-A0A6-435F-A606-895BC0E79C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7B0DA2-5E78-6D73-B4D4-33B2485EC83B}"/>
              </a:ext>
            </a:extLst>
          </p:cNvPr>
          <p:cNvSpPr/>
          <p:nvPr/>
        </p:nvSpPr>
        <p:spPr>
          <a:xfrm>
            <a:off x="10886" y="285789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information would you need to decide whether  intentional perturbative experiments should move forward?</a:t>
            </a:r>
          </a:p>
        </p:txBody>
      </p:sp>
    </p:spTree>
    <p:extLst>
      <p:ext uri="{BB962C8B-B14F-4D97-AF65-F5344CB8AC3E}">
        <p14:creationId xmlns:p14="http://schemas.microsoft.com/office/powerpoint/2010/main" val="3191319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76D988A0-555C-3406-7769-66E312DC7C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5686" r="3082" b="-28"/>
          <a:stretch/>
        </p:blipFill>
        <p:spPr>
          <a:xfrm>
            <a:off x="-1599" y="1002398"/>
            <a:ext cx="9104356" cy="360317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0" y="39756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5" tIns="46028" rIns="92055" bIns="4602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5pPr>
            <a:lvl6pPr marL="457098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6pPr>
            <a:lvl7pPr marL="914197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7pPr>
            <a:lvl8pPr marL="1371296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8pPr>
            <a:lvl9pPr marL="1828396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Stratospheric Aerosol Injection Research: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Nearly Exclusively Models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A3385F9-6F3A-E845-94A5-908C615DBC47}"/>
              </a:ext>
            </a:extLst>
          </p:cNvPr>
          <p:cNvSpPr/>
          <p:nvPr/>
        </p:nvSpPr>
        <p:spPr>
          <a:xfrm>
            <a:off x="33586" y="4781783"/>
            <a:ext cx="91104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Models often show significant risk reduction from SAI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observations are needed to relate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model world to the real world?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EBCA023-C914-E748-A03D-1D752BC5F6F4}"/>
              </a:ext>
            </a:extLst>
          </p:cNvPr>
          <p:cNvSpPr txBox="1">
            <a:spLocks/>
          </p:cNvSpPr>
          <p:nvPr/>
        </p:nvSpPr>
        <p:spPr>
          <a:xfrm>
            <a:off x="6962332" y="6366407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0AA31-A0A6-435F-A606-895BC0E79C4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98FB58-B535-FE68-ED69-8A230E7C4160}"/>
              </a:ext>
            </a:extLst>
          </p:cNvPr>
          <p:cNvSpPr/>
          <p:nvPr/>
        </p:nvSpPr>
        <p:spPr>
          <a:xfrm>
            <a:off x="68772" y="4205461"/>
            <a:ext cx="90339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Number of warm nights are significantly lower with SAI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BFA610-5041-E154-EB8B-B2AB67A1A055}"/>
              </a:ext>
            </a:extLst>
          </p:cNvPr>
          <p:cNvSpPr/>
          <p:nvPr/>
        </p:nvSpPr>
        <p:spPr>
          <a:xfrm>
            <a:off x="33586" y="6461651"/>
            <a:ext cx="90339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kern="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Alamou</a:t>
            </a:r>
            <a:r>
              <a:rPr lang="en-US" sz="16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E. A. et al. Journal of Geophysical Research 2022</a:t>
            </a:r>
          </a:p>
        </p:txBody>
      </p:sp>
    </p:spTree>
    <p:extLst>
      <p:ext uri="{BB962C8B-B14F-4D97-AF65-F5344CB8AC3E}">
        <p14:creationId xmlns:p14="http://schemas.microsoft.com/office/powerpoint/2010/main" val="2296113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9806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Stratospheric solar geoengineering research: the need for field experiments</a:t>
            </a:r>
          </a:p>
        </p:txBody>
      </p:sp>
      <p:grpSp>
        <p:nvGrpSpPr>
          <p:cNvPr id="24" name="Group 64">
            <a:extLst>
              <a:ext uri="{FF2B5EF4-FFF2-40B4-BE49-F238E27FC236}">
                <a16:creationId xmlns:a16="http://schemas.microsoft.com/office/drawing/2014/main" id="{D554B567-7822-2441-B52A-89A91F8221C5}"/>
              </a:ext>
            </a:extLst>
          </p:cNvPr>
          <p:cNvGrpSpPr/>
          <p:nvPr/>
        </p:nvGrpSpPr>
        <p:grpSpPr>
          <a:xfrm rot="18349391">
            <a:off x="1769030" y="2895114"/>
            <a:ext cx="1922016" cy="320695"/>
            <a:chOff x="4868591" y="3433402"/>
            <a:chExt cx="1971244" cy="320695"/>
          </a:xfrm>
        </p:grpSpPr>
        <p:sp>
          <p:nvSpPr>
            <p:cNvPr id="25" name="Right Arrow 24">
              <a:extLst>
                <a:ext uri="{FF2B5EF4-FFF2-40B4-BE49-F238E27FC236}">
                  <a16:creationId xmlns:a16="http://schemas.microsoft.com/office/drawing/2014/main" id="{1DFFD582-6CB9-1D47-BE9E-6FCE221F925E}"/>
                </a:ext>
              </a:extLst>
            </p:cNvPr>
            <p:cNvSpPr/>
            <p:nvPr/>
          </p:nvSpPr>
          <p:spPr>
            <a:xfrm>
              <a:off x="5182927" y="3433402"/>
              <a:ext cx="1656908" cy="3174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ight Arrow 25">
              <a:extLst>
                <a:ext uri="{FF2B5EF4-FFF2-40B4-BE49-F238E27FC236}">
                  <a16:creationId xmlns:a16="http://schemas.microsoft.com/office/drawing/2014/main" id="{2AA8973D-E6E3-AE4C-BBDC-E0E66DB2A184}"/>
                </a:ext>
              </a:extLst>
            </p:cNvPr>
            <p:cNvSpPr/>
            <p:nvPr/>
          </p:nvSpPr>
          <p:spPr>
            <a:xfrm flipH="1" flipV="1">
              <a:off x="4868591" y="3436620"/>
              <a:ext cx="1656908" cy="3174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7605512-C2BA-3340-A1B2-15D4833A0CB3}"/>
              </a:ext>
            </a:extLst>
          </p:cNvPr>
          <p:cNvGrpSpPr/>
          <p:nvPr/>
        </p:nvGrpSpPr>
        <p:grpSpPr>
          <a:xfrm>
            <a:off x="1108307" y="3859552"/>
            <a:ext cx="5059448" cy="1302380"/>
            <a:chOff x="722820" y="4463740"/>
            <a:chExt cx="5059448" cy="1302380"/>
          </a:xfrm>
        </p:grpSpPr>
        <p:grpSp>
          <p:nvGrpSpPr>
            <p:cNvPr id="46" name="Group 44">
              <a:extLst>
                <a:ext uri="{FF2B5EF4-FFF2-40B4-BE49-F238E27FC236}">
                  <a16:creationId xmlns:a16="http://schemas.microsoft.com/office/drawing/2014/main" id="{25C8B8BB-B000-8C4D-B075-67EEC7DD41A4}"/>
                </a:ext>
              </a:extLst>
            </p:cNvPr>
            <p:cNvGrpSpPr/>
            <p:nvPr/>
          </p:nvGrpSpPr>
          <p:grpSpPr>
            <a:xfrm>
              <a:off x="722820" y="4463740"/>
              <a:ext cx="1393330" cy="1280160"/>
              <a:chOff x="3104125" y="4213088"/>
              <a:chExt cx="1393330" cy="1280160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418F31F6-2297-EF47-82A6-376FEF0DEB7A}"/>
                  </a:ext>
                </a:extLst>
              </p:cNvPr>
              <p:cNvSpPr/>
              <p:nvPr/>
            </p:nvSpPr>
            <p:spPr>
              <a:xfrm>
                <a:off x="3160710" y="4213088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51000"/>
                      <a:satMod val="130000"/>
                      <a:alpha val="24000"/>
                    </a:schemeClr>
                  </a:gs>
                  <a:gs pos="80000">
                    <a:schemeClr val="accent1">
                      <a:shade val="93000"/>
                      <a:satMod val="130000"/>
                      <a:alpha val="24000"/>
                    </a:schemeClr>
                  </a:gs>
                  <a:gs pos="100000">
                    <a:schemeClr val="accent1">
                      <a:shade val="94000"/>
                      <a:satMod val="135000"/>
                      <a:alpha val="24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456A5BE7-C379-D845-BD34-A096F5EFF060}"/>
                  </a:ext>
                </a:extLst>
              </p:cNvPr>
              <p:cNvSpPr/>
              <p:nvPr/>
            </p:nvSpPr>
            <p:spPr>
              <a:xfrm>
                <a:off x="3104125" y="4471830"/>
                <a:ext cx="139333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Meiryo" panose="020B0604030504040204" pitchFamily="34" charset="-128"/>
                    <a:cs typeface="Arial"/>
                  </a:rPr>
                  <a:t>Field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Meiryo" panose="020B0604030504040204" pitchFamily="34" charset="-128"/>
                    <a:cs typeface="Arial"/>
                  </a:rPr>
                  <a:t>Observations</a:t>
                </a:r>
              </a:p>
            </p:txBody>
          </p:sp>
        </p:grpSp>
        <p:grpSp>
          <p:nvGrpSpPr>
            <p:cNvPr id="47" name="Group 48">
              <a:extLst>
                <a:ext uri="{FF2B5EF4-FFF2-40B4-BE49-F238E27FC236}">
                  <a16:creationId xmlns:a16="http://schemas.microsoft.com/office/drawing/2014/main" id="{79DC77B2-5B02-864E-851D-D7332EB90EBE}"/>
                </a:ext>
              </a:extLst>
            </p:cNvPr>
            <p:cNvGrpSpPr/>
            <p:nvPr/>
          </p:nvGrpSpPr>
          <p:grpSpPr>
            <a:xfrm>
              <a:off x="4502108" y="4485960"/>
              <a:ext cx="1280160" cy="1280160"/>
              <a:chOff x="-178466" y="1380673"/>
              <a:chExt cx="1280160" cy="1280160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DD98E2AD-F173-B848-B9EC-183CFD2D5CAF}"/>
                  </a:ext>
                </a:extLst>
              </p:cNvPr>
              <p:cNvSpPr/>
              <p:nvPr/>
            </p:nvSpPr>
            <p:spPr>
              <a:xfrm>
                <a:off x="-178466" y="1380673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51000"/>
                      <a:satMod val="130000"/>
                      <a:alpha val="24000"/>
                    </a:schemeClr>
                  </a:gs>
                  <a:gs pos="80000">
                    <a:schemeClr val="accent1">
                      <a:shade val="93000"/>
                      <a:satMod val="130000"/>
                      <a:alpha val="24000"/>
                    </a:schemeClr>
                  </a:gs>
                  <a:gs pos="100000">
                    <a:schemeClr val="accent1">
                      <a:shade val="94000"/>
                      <a:satMod val="135000"/>
                      <a:alpha val="24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6B17FB77-454A-314F-AE54-8ACAF06B9678}"/>
                  </a:ext>
                </a:extLst>
              </p:cNvPr>
              <p:cNvSpPr/>
              <p:nvPr/>
            </p:nvSpPr>
            <p:spPr>
              <a:xfrm>
                <a:off x="-171017" y="1619556"/>
                <a:ext cx="122341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Meiryo" panose="020B0604030504040204" pitchFamily="34" charset="-128"/>
                    <a:cs typeface="Arial"/>
                  </a:rPr>
                  <a:t>Physics,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Meiryo" panose="020B0604030504040204" pitchFamily="34" charset="-128"/>
                    <a:cs typeface="Arial"/>
                  </a:rPr>
                  <a:t>Laboratory </a:t>
                </a:r>
                <a:b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Meiryo" panose="020B0604030504040204" pitchFamily="34" charset="-128"/>
                    <a:cs typeface="Arial"/>
                  </a:rPr>
                </a:br>
                <a:r>
                  <a:rPr lang="en-US" sz="1600" dirty="0">
                    <a:solidFill>
                      <a:prstClr val="white"/>
                    </a:solidFill>
                    <a:latin typeface="Arial"/>
                    <a:ea typeface="Meiryo" panose="020B0604030504040204" pitchFamily="34" charset="-128"/>
                    <a:cs typeface="Arial"/>
                  </a:rPr>
                  <a:t>Studies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eiryo" panose="020B0604030504040204" pitchFamily="34" charset="-128"/>
                  <a:cs typeface="Arial"/>
                </a:endParaRP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76398D8-D981-BF4A-BD22-B0BD6DD30A5E}"/>
              </a:ext>
            </a:extLst>
          </p:cNvPr>
          <p:cNvGrpSpPr/>
          <p:nvPr/>
        </p:nvGrpSpPr>
        <p:grpSpPr>
          <a:xfrm>
            <a:off x="3056454" y="1054216"/>
            <a:ext cx="1280160" cy="1280160"/>
            <a:chOff x="5939958" y="1368471"/>
            <a:chExt cx="1280160" cy="128016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759D09C-E6E1-5B45-B46A-C799EB339D93}"/>
                </a:ext>
              </a:extLst>
            </p:cNvPr>
            <p:cNvSpPr/>
            <p:nvPr/>
          </p:nvSpPr>
          <p:spPr>
            <a:xfrm>
              <a:off x="5939958" y="1368471"/>
              <a:ext cx="1280160" cy="128016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24000"/>
                  </a:schemeClr>
                </a:gs>
                <a:gs pos="80000">
                  <a:schemeClr val="accent1">
                    <a:shade val="93000"/>
                    <a:satMod val="130000"/>
                    <a:alpha val="24000"/>
                  </a:schemeClr>
                </a:gs>
                <a:gs pos="100000">
                  <a:schemeClr val="accent1">
                    <a:shade val="94000"/>
                    <a:satMod val="135000"/>
                    <a:alpha val="24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0DFC42B-EBDC-9E4C-84EA-47057AEF676C}"/>
                </a:ext>
              </a:extLst>
            </p:cNvPr>
            <p:cNvSpPr/>
            <p:nvPr/>
          </p:nvSpPr>
          <p:spPr>
            <a:xfrm>
              <a:off x="6156986" y="1839274"/>
              <a:ext cx="84610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eiryo" panose="020B0604030504040204" pitchFamily="34" charset="-128"/>
                  <a:cs typeface="Arial"/>
                </a:rPr>
                <a:t>Models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61" name="Group 2">
            <a:extLst>
              <a:ext uri="{FF2B5EF4-FFF2-40B4-BE49-F238E27FC236}">
                <a16:creationId xmlns:a16="http://schemas.microsoft.com/office/drawing/2014/main" id="{363B1B80-9CC0-1741-85F3-E88FA86DEAC7}"/>
              </a:ext>
            </a:extLst>
          </p:cNvPr>
          <p:cNvGrpSpPr/>
          <p:nvPr/>
        </p:nvGrpSpPr>
        <p:grpSpPr>
          <a:xfrm rot="9082045">
            <a:off x="4439808" y="1168576"/>
            <a:ext cx="1656908" cy="748761"/>
            <a:chOff x="4086611" y="3826978"/>
            <a:chExt cx="1656908" cy="748761"/>
          </a:xfrm>
        </p:grpSpPr>
        <p:sp>
          <p:nvSpPr>
            <p:cNvPr id="62" name="Right Arrow 61">
              <a:extLst>
                <a:ext uri="{FF2B5EF4-FFF2-40B4-BE49-F238E27FC236}">
                  <a16:creationId xmlns:a16="http://schemas.microsoft.com/office/drawing/2014/main" id="{24CC800D-9D95-6D41-9C24-288AFC7C8A32}"/>
                </a:ext>
              </a:extLst>
            </p:cNvPr>
            <p:cNvSpPr/>
            <p:nvPr/>
          </p:nvSpPr>
          <p:spPr>
            <a:xfrm rot="12517955">
              <a:off x="4086611" y="3826978"/>
              <a:ext cx="1656908" cy="3174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1FD2480-054B-444C-9DFA-37C94051941E}"/>
                </a:ext>
              </a:extLst>
            </p:cNvPr>
            <p:cNvSpPr/>
            <p:nvPr/>
          </p:nvSpPr>
          <p:spPr>
            <a:xfrm rot="12586746">
              <a:off x="4120233" y="4119204"/>
              <a:ext cx="1326004" cy="4565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eiryo" panose="020B0604030504040204" pitchFamily="34" charset="-128"/>
                  <a:cs typeface="Arial"/>
                </a:rPr>
                <a:t>Predictions</a:t>
              </a: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07FDB35A-A9D3-064C-8A16-4A4C0CDFB795}"/>
              </a:ext>
            </a:extLst>
          </p:cNvPr>
          <p:cNvSpPr/>
          <p:nvPr/>
        </p:nvSpPr>
        <p:spPr>
          <a:xfrm>
            <a:off x="6513651" y="1380756"/>
            <a:ext cx="174066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eiryo" panose="020B0604030504040204" pitchFamily="34" charset="-128"/>
                <a:cs typeface="Arial"/>
              </a:rPr>
              <a:t>Temperature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eiryo" panose="020B0604030504040204" pitchFamily="34" charset="-128"/>
                <a:cs typeface="Arial"/>
              </a:rPr>
              <a:t>Precipitation</a:t>
            </a:r>
          </a:p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  <a:latin typeface="Arial"/>
                <a:ea typeface="Meiryo" panose="020B0604030504040204" pitchFamily="34" charset="-128"/>
                <a:cs typeface="Arial"/>
              </a:rPr>
              <a:t>Circulation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eiryo" panose="020B0604030504040204" pitchFamily="34" charset="-128"/>
                <a:cs typeface="Arial"/>
              </a:rPr>
              <a:t>Diffuse Radiation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eiryo" panose="020B0604030504040204" pitchFamily="34" charset="-128"/>
                <a:cs typeface="Arial"/>
              </a:rPr>
              <a:t>Ozone,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Arial"/>
                <a:ea typeface="Meiryo" panose="020B0604030504040204" pitchFamily="34" charset="-128"/>
                <a:cs typeface="Arial"/>
              </a:rPr>
              <a:t>Impacts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eiryo" panose="020B0604030504040204" pitchFamily="34" charset="-128"/>
                <a:cs typeface="Arial"/>
              </a:rPr>
              <a:t>…</a:t>
            </a:r>
          </a:p>
        </p:txBody>
      </p:sp>
      <p:grpSp>
        <p:nvGrpSpPr>
          <p:cNvPr id="73" name="Group 64">
            <a:extLst>
              <a:ext uri="{FF2B5EF4-FFF2-40B4-BE49-F238E27FC236}">
                <a16:creationId xmlns:a16="http://schemas.microsoft.com/office/drawing/2014/main" id="{AC28E997-03A0-574D-BEA7-210F3B41C1FF}"/>
              </a:ext>
            </a:extLst>
          </p:cNvPr>
          <p:cNvGrpSpPr/>
          <p:nvPr/>
        </p:nvGrpSpPr>
        <p:grpSpPr>
          <a:xfrm rot="3250609" flipH="1">
            <a:off x="3686769" y="2895114"/>
            <a:ext cx="1922016" cy="320695"/>
            <a:chOff x="4868591" y="3433402"/>
            <a:chExt cx="1971244" cy="320695"/>
          </a:xfrm>
        </p:grpSpPr>
        <p:sp>
          <p:nvSpPr>
            <p:cNvPr id="74" name="Right Arrow 73">
              <a:extLst>
                <a:ext uri="{FF2B5EF4-FFF2-40B4-BE49-F238E27FC236}">
                  <a16:creationId xmlns:a16="http://schemas.microsoft.com/office/drawing/2014/main" id="{464E136E-2F85-DE40-9856-A3610A4CA3FE}"/>
                </a:ext>
              </a:extLst>
            </p:cNvPr>
            <p:cNvSpPr/>
            <p:nvPr/>
          </p:nvSpPr>
          <p:spPr>
            <a:xfrm>
              <a:off x="5182927" y="3433402"/>
              <a:ext cx="1656908" cy="3174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ight Arrow 74">
              <a:extLst>
                <a:ext uri="{FF2B5EF4-FFF2-40B4-BE49-F238E27FC236}">
                  <a16:creationId xmlns:a16="http://schemas.microsoft.com/office/drawing/2014/main" id="{D4ECEF10-66B1-E947-92DC-0BDDA2508F14}"/>
                </a:ext>
              </a:extLst>
            </p:cNvPr>
            <p:cNvSpPr/>
            <p:nvPr/>
          </p:nvSpPr>
          <p:spPr>
            <a:xfrm flipH="1" flipV="1">
              <a:off x="4868591" y="3436620"/>
              <a:ext cx="1656908" cy="3174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C6DE867-A9CB-3537-270E-68701BA1DF76}"/>
              </a:ext>
            </a:extLst>
          </p:cNvPr>
          <p:cNvGrpSpPr/>
          <p:nvPr/>
        </p:nvGrpSpPr>
        <p:grpSpPr>
          <a:xfrm rot="10996563">
            <a:off x="2842793" y="3171441"/>
            <a:ext cx="1656908" cy="900246"/>
            <a:chOff x="3363235" y="3102614"/>
            <a:chExt cx="1656908" cy="900246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32068AB8-426F-37F4-7A34-CFB95C948C69}"/>
                </a:ext>
              </a:extLst>
            </p:cNvPr>
            <p:cNvSpPr/>
            <p:nvPr/>
          </p:nvSpPr>
          <p:spPr>
            <a:xfrm rot="12601633">
              <a:off x="3363235" y="3271488"/>
              <a:ext cx="1656908" cy="3174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43D22C4-9B8E-0F6B-7FF3-A131E6F4F7C5}"/>
                </a:ext>
              </a:extLst>
            </p:cNvPr>
            <p:cNvSpPr/>
            <p:nvPr/>
          </p:nvSpPr>
          <p:spPr>
            <a:xfrm rot="12586746">
              <a:off x="3612893" y="3102614"/>
              <a:ext cx="1380835" cy="900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eiryo" panose="020B0604030504040204" pitchFamily="34" charset="-128"/>
                  <a:cs typeface="Arial"/>
                </a:rPr>
                <a:t>Inform new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eiryo" panose="020B0604030504040204" pitchFamily="34" charset="-128"/>
                  <a:cs typeface="Arial"/>
                </a:rPr>
                <a:t>studies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D175CE3-4D52-9DC3-8372-EED106F8D428}"/>
              </a:ext>
            </a:extLst>
          </p:cNvPr>
          <p:cNvSpPr/>
          <p:nvPr/>
        </p:nvSpPr>
        <p:spPr>
          <a:xfrm rot="3220329">
            <a:off x="4355822" y="2265584"/>
            <a:ext cx="1534685" cy="9002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eiryo" panose="020B0604030504040204" pitchFamily="34" charset="-128"/>
                <a:cs typeface="Arial"/>
              </a:rPr>
              <a:t>Updated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eiryo" panose="020B0604030504040204" pitchFamily="34" charset="-128"/>
                <a:cs typeface="Arial"/>
              </a:rPr>
              <a:t>Mechanisms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195F77-D27E-9685-7285-8D20432DCCE7}"/>
              </a:ext>
            </a:extLst>
          </p:cNvPr>
          <p:cNvSpPr txBox="1"/>
          <p:nvPr/>
        </p:nvSpPr>
        <p:spPr>
          <a:xfrm>
            <a:off x="1" y="5225823"/>
            <a:ext cx="91439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Observations of: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Natural perturbations: volcanic eruptions, thunderstorms and wildfires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Unintentional human </a:t>
            </a:r>
            <a:r>
              <a:rPr lang="en-US" sz="20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perturbations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rocket and aircraft plumes</a:t>
            </a:r>
          </a:p>
          <a:p>
            <a:pPr>
              <a:defRPr/>
            </a:pPr>
            <a:r>
              <a:rPr lang="en-US" sz="20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Intentional human perturbations: perturbations for process level studies, NOT, </a:t>
            </a:r>
            <a:br>
              <a:rPr lang="en-US" sz="20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for global climate response.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2E14EB-375D-87B1-A5E4-0AF628E87933}"/>
              </a:ext>
            </a:extLst>
          </p:cNvPr>
          <p:cNvSpPr txBox="1"/>
          <p:nvPr/>
        </p:nvSpPr>
        <p:spPr>
          <a:xfrm>
            <a:off x="6521578" y="1209735"/>
            <a:ext cx="1709928" cy="1920240"/>
          </a:xfrm>
          <a:prstGeom prst="rect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24000"/>
                </a:schemeClr>
              </a:gs>
              <a:gs pos="80000">
                <a:schemeClr val="accent1">
                  <a:shade val="93000"/>
                  <a:satMod val="130000"/>
                  <a:alpha val="24000"/>
                </a:schemeClr>
              </a:gs>
              <a:gs pos="100000">
                <a:schemeClr val="accent1">
                  <a:shade val="94000"/>
                  <a:satMod val="135000"/>
                  <a:alpha val="24000"/>
                </a:schemeClr>
              </a:gs>
            </a:gsLst>
            <a:lin ang="16200000" scaled="0"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847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8693C48-EC94-4753-B2EB-E5C6F22050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41"/>
          <a:stretch/>
        </p:blipFill>
        <p:spPr>
          <a:xfrm>
            <a:off x="4678240" y="1444556"/>
            <a:ext cx="4150298" cy="333907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0" y="39756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5" tIns="46028" rIns="92055" bIns="4602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5pPr>
            <a:lvl6pPr marL="457098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6pPr>
            <a:lvl7pPr marL="914197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7pPr>
            <a:lvl8pPr marL="1371296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8pPr>
            <a:lvl9pPr marL="1828396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What do we know: Stratospheric Temperature Increase from Sulfate Aerosol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330280" y="994949"/>
            <a:ext cx="4887015" cy="48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Stratospheric Temperature</a:t>
            </a:r>
            <a:endParaRPr kumimoji="0" lang="en-US" sz="2400" b="1" i="0" u="none" strike="noStrike" kern="1200" cap="none" spc="0" normalizeH="0" baseline="3000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7203503" y="1821638"/>
            <a:ext cx="0" cy="196659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166658" y="4790114"/>
            <a:ext cx="52142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Changes in atmospheric circulation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678240" y="4114907"/>
            <a:ext cx="31761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Robock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Rev. </a:t>
            </a:r>
            <a:r>
              <a:rPr kumimoji="0" lang="sk-SK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Geophys</a:t>
            </a: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., 38, 191-219 2000 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CB24FF5D-08B3-1845-85CC-C1AA9E323185}"/>
              </a:ext>
            </a:extLst>
          </p:cNvPr>
          <p:cNvSpPr txBox="1">
            <a:spLocks/>
          </p:cNvSpPr>
          <p:nvPr/>
        </p:nvSpPr>
        <p:spPr>
          <a:xfrm>
            <a:off x="6962332" y="6366407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0AA31-A0A6-435F-A606-895BC0E79C4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F5A6AE-3DB4-AEE1-8B49-7C5E1A4ED228}"/>
              </a:ext>
            </a:extLst>
          </p:cNvPr>
          <p:cNvGrpSpPr/>
          <p:nvPr/>
        </p:nvGrpSpPr>
        <p:grpSpPr>
          <a:xfrm>
            <a:off x="43420" y="982891"/>
            <a:ext cx="3700296" cy="3982837"/>
            <a:chOff x="0" y="1178520"/>
            <a:chExt cx="3700296" cy="398283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E35ECB5-D96F-B90C-DBB0-46315CC6D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44" y="1625666"/>
              <a:ext cx="3347480" cy="3535691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566D049-CF7F-3AF8-3FFC-7CEC6E135EC7}"/>
                </a:ext>
              </a:extLst>
            </p:cNvPr>
            <p:cNvSpPr txBox="1"/>
            <p:nvPr/>
          </p:nvSpPr>
          <p:spPr>
            <a:xfrm>
              <a:off x="0" y="1178520"/>
              <a:ext cx="3700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Mt. Pinatubo Eruption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9FCE5CC-2655-E4BF-A9F6-B8EB3A4D88BC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3434444" y="3165975"/>
            <a:ext cx="3769059" cy="31908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5F241322-371D-FCD1-2A9D-E0201E44A4C8}"/>
              </a:ext>
            </a:extLst>
          </p:cNvPr>
          <p:cNvSpPr/>
          <p:nvPr/>
        </p:nvSpPr>
        <p:spPr>
          <a:xfrm>
            <a:off x="1130345" y="1590806"/>
            <a:ext cx="2260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~ 10 MT sulfur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1CF776-2FB6-FA0B-6EE2-100D9D81D05C}"/>
              </a:ext>
            </a:extLst>
          </p:cNvPr>
          <p:cNvSpPr/>
          <p:nvPr/>
        </p:nvSpPr>
        <p:spPr>
          <a:xfrm>
            <a:off x="1047707" y="1946044"/>
            <a:ext cx="2430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Sulfate Aerosol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193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8693C48-EC94-4753-B2EB-E5C6F22050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41"/>
          <a:stretch/>
        </p:blipFill>
        <p:spPr>
          <a:xfrm>
            <a:off x="4678240" y="1444556"/>
            <a:ext cx="4150298" cy="333907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0" y="39756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5" tIns="46028" rIns="92055" bIns="4602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5pPr>
            <a:lvl6pPr marL="457098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6pPr>
            <a:lvl7pPr marL="914197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7pPr>
            <a:lvl8pPr marL="1371296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8pPr>
            <a:lvl9pPr marL="1828396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What do we know: Stratospheric Temperature Increase from Sulfate Aerosol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330280" y="994949"/>
            <a:ext cx="4887015" cy="48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Stratospheric Temperature</a:t>
            </a:r>
            <a:endParaRPr kumimoji="0" lang="en-US" sz="2400" b="1" i="0" u="none" strike="noStrike" kern="1200" cap="none" spc="0" normalizeH="0" baseline="3000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7203503" y="1821638"/>
            <a:ext cx="0" cy="196659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166658" y="4790114"/>
            <a:ext cx="52142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Changes in atmospheric circulation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3420" y="5306682"/>
            <a:ext cx="9144000" cy="149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 Alternative materials (calcite, alumina, diamond) may greatly reduce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risk but don’t exist naturally in stratosphere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 pitchFamily="2" charset="2"/>
              </a:rPr>
              <a:t>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 pitchFamily="2" charset="2"/>
              </a:rPr>
              <a:t>- Only stratospheric field experiments with injection can compare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 pitchFamily="2" charset="2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 pitchFamily="2" charset="2"/>
              </a:rPr>
              <a:t>  laboratory with real stratospheric behavior</a:t>
            </a:r>
            <a:endParaRPr kumimoji="0" lang="en-US" sz="2200" b="0" i="0" u="none" strike="noStrike" kern="1200" cap="none" spc="0" normalizeH="0" baseline="3000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78240" y="4114907"/>
            <a:ext cx="31761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Robock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Rev. </a:t>
            </a:r>
            <a:r>
              <a:rPr kumimoji="0" lang="sk-SK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Geophys</a:t>
            </a: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., 38, 191-219 2000 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CB24FF5D-08B3-1845-85CC-C1AA9E323185}"/>
              </a:ext>
            </a:extLst>
          </p:cNvPr>
          <p:cNvSpPr txBox="1">
            <a:spLocks/>
          </p:cNvSpPr>
          <p:nvPr/>
        </p:nvSpPr>
        <p:spPr>
          <a:xfrm>
            <a:off x="6962332" y="6366407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0AA31-A0A6-435F-A606-895BC0E79C4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F5A6AE-3DB4-AEE1-8B49-7C5E1A4ED228}"/>
              </a:ext>
            </a:extLst>
          </p:cNvPr>
          <p:cNvGrpSpPr/>
          <p:nvPr/>
        </p:nvGrpSpPr>
        <p:grpSpPr>
          <a:xfrm>
            <a:off x="43420" y="982891"/>
            <a:ext cx="3700296" cy="3982837"/>
            <a:chOff x="0" y="1178520"/>
            <a:chExt cx="3700296" cy="398283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E35ECB5-D96F-B90C-DBB0-46315CC6D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44" y="1625666"/>
              <a:ext cx="3347480" cy="3535691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566D049-CF7F-3AF8-3FFC-7CEC6E135EC7}"/>
                </a:ext>
              </a:extLst>
            </p:cNvPr>
            <p:cNvSpPr txBox="1"/>
            <p:nvPr/>
          </p:nvSpPr>
          <p:spPr>
            <a:xfrm>
              <a:off x="0" y="1178520"/>
              <a:ext cx="3700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Mt. Pinatubo Eruption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9FCE5CC-2655-E4BF-A9F6-B8EB3A4D88BC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3434444" y="3165975"/>
            <a:ext cx="3769059" cy="31908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5F241322-371D-FCD1-2A9D-E0201E44A4C8}"/>
              </a:ext>
            </a:extLst>
          </p:cNvPr>
          <p:cNvSpPr/>
          <p:nvPr/>
        </p:nvSpPr>
        <p:spPr>
          <a:xfrm>
            <a:off x="1130345" y="1590806"/>
            <a:ext cx="2260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~ 10 MT sulfur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1CF776-2FB6-FA0B-6EE2-100D9D81D05C}"/>
              </a:ext>
            </a:extLst>
          </p:cNvPr>
          <p:cNvSpPr/>
          <p:nvPr/>
        </p:nvSpPr>
        <p:spPr>
          <a:xfrm>
            <a:off x="1047707" y="1946044"/>
            <a:ext cx="2430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Sulfate Aerosol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083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8435C25-6213-4CF4-ACFE-A9BA907A1738}"/>
              </a:ext>
            </a:extLst>
          </p:cNvPr>
          <p:cNvSpPr/>
          <p:nvPr/>
        </p:nvSpPr>
        <p:spPr>
          <a:xfrm rot="5400000">
            <a:off x="1639659" y="-2260384"/>
            <a:ext cx="6903628" cy="1142439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4000">
                <a:schemeClr val="accent5">
                  <a:lumMod val="60000"/>
                  <a:lumOff val="40000"/>
                  <a:alpha val="10000"/>
                </a:schemeClr>
              </a:gs>
              <a:gs pos="77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  <a:alpha val="2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26486B-C540-4A76-8227-E38E344AD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3196"/>
            <a:ext cx="9144000" cy="1200329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Injection would involve localized processes: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kern="0" dirty="0">
                <a:solidFill>
                  <a:schemeClr val="tx1"/>
                </a:solidFill>
              </a:rPr>
              <a:t>Need for observations to test model </a:t>
            </a:r>
            <a:r>
              <a:rPr lang="en-US" sz="2800" kern="0" dirty="0" err="1">
                <a:solidFill>
                  <a:schemeClr val="tx1"/>
                </a:solidFill>
              </a:rPr>
              <a:t>sssumptions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F363BDA5-8703-4D3B-90D1-DF997748DD7A}"/>
              </a:ext>
            </a:extLst>
          </p:cNvPr>
          <p:cNvSpPr/>
          <p:nvPr/>
        </p:nvSpPr>
        <p:spPr>
          <a:xfrm rot="5400000">
            <a:off x="1985841" y="-1574594"/>
            <a:ext cx="1276277" cy="10651629"/>
          </a:xfrm>
          <a:prstGeom prst="triangle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58000">
                <a:schemeClr val="accent5">
                  <a:lumMod val="60000"/>
                  <a:lumOff val="40000"/>
                </a:schemeClr>
              </a:gs>
              <a:gs pos="83000">
                <a:schemeClr val="accent5">
                  <a:lumMod val="7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284B3FE-5726-49AC-A7B3-8FB174692C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9702" y="3168467"/>
            <a:ext cx="1060917" cy="1336758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83E09F-AB3E-4E65-AF8F-AAA371E21D33}"/>
              </a:ext>
            </a:extLst>
          </p:cNvPr>
          <p:cNvSpPr txBox="1"/>
          <p:nvPr/>
        </p:nvSpPr>
        <p:spPr>
          <a:xfrm>
            <a:off x="5056649" y="4163650"/>
            <a:ext cx="277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Slow plume dispersion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(Newman et al 2001)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A61C91-1298-468D-B436-A39D2F4A6B5E}"/>
              </a:ext>
            </a:extLst>
          </p:cNvPr>
          <p:cNvSpPr txBox="1"/>
          <p:nvPr/>
        </p:nvSpPr>
        <p:spPr>
          <a:xfrm>
            <a:off x="2868078" y="2498266"/>
            <a:ext cx="2778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Complex, non-linear plume chemistry and aerosol formation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7089B8-7A3E-4AAA-87BD-77F9D464BB3E}"/>
              </a:ext>
            </a:extLst>
          </p:cNvPr>
          <p:cNvSpPr txBox="1"/>
          <p:nvPr/>
        </p:nvSpPr>
        <p:spPr>
          <a:xfrm>
            <a:off x="384038" y="4240082"/>
            <a:ext cx="3121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Mixing of the plume with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complex background,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including plume interactions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8A324E-92F0-4295-AFE9-03D0B9E9BA25}"/>
              </a:ext>
            </a:extLst>
          </p:cNvPr>
          <p:cNvSpPr txBox="1"/>
          <p:nvPr/>
        </p:nvSpPr>
        <p:spPr>
          <a:xfrm>
            <a:off x="6830854" y="2602392"/>
            <a:ext cx="2253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Localized emissions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complex paths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44CBF0-C346-4C47-AB1B-391B0AD4DD18}"/>
              </a:ext>
            </a:extLst>
          </p:cNvPr>
          <p:cNvSpPr/>
          <p:nvPr/>
        </p:nvSpPr>
        <p:spPr>
          <a:xfrm rot="5400000">
            <a:off x="7891125" y="3897937"/>
            <a:ext cx="132803" cy="1115648"/>
          </a:xfrm>
          <a:prstGeom prst="rect">
            <a:avLst/>
          </a:prstGeom>
          <a:solidFill>
            <a:srgbClr val="FFF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520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6">
            <a:extLst>
              <a:ext uri="{FF2B5EF4-FFF2-40B4-BE49-F238E27FC236}">
                <a16:creationId xmlns:a16="http://schemas.microsoft.com/office/drawing/2014/main" id="{8816C09B-EC42-F042-FF19-5056822ED1A7}"/>
              </a:ext>
            </a:extLst>
          </p:cNvPr>
          <p:cNvSpPr/>
          <p:nvPr/>
        </p:nvSpPr>
        <p:spPr>
          <a:xfrm rot="5400000">
            <a:off x="3616302" y="-2967098"/>
            <a:ext cx="1276277" cy="8887998"/>
          </a:xfrm>
          <a:prstGeom prst="triangle">
            <a:avLst/>
          </a:prstGeom>
          <a:gradFill flip="none" rotWithShape="1">
            <a:gsLst>
              <a:gs pos="0">
                <a:srgbClr val="FFCF2B">
                  <a:lumMod val="75000"/>
                </a:srgbClr>
              </a:gs>
              <a:gs pos="58000">
                <a:srgbClr val="FFCF2B">
                  <a:lumMod val="60000"/>
                  <a:lumOff val="40000"/>
                </a:srgbClr>
              </a:gs>
              <a:gs pos="83000">
                <a:srgbClr val="FFCF2B">
                  <a:lumMod val="75000"/>
                </a:srgbClr>
              </a:gs>
              <a:gs pos="100000">
                <a:srgbClr val="FFCF2B">
                  <a:lumMod val="60000"/>
                  <a:lumOff val="40000"/>
                </a:srgb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0" y="24809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5" tIns="46028" rIns="92055" bIns="4602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5pPr>
            <a:lvl6pPr marL="457098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6pPr>
            <a:lvl7pPr marL="914197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7pPr>
            <a:lvl8pPr marL="1371296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8pPr>
            <a:lvl9pPr marL="1828396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Scales of Observations Useful for </a:t>
            </a:r>
            <a:r>
              <a:rPr lang="en-US" sz="2800" b="1" kern="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Testing Stratospheric Aerosol Injection Models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3F9B20-C402-0397-61F8-CF780D2B9EA6}"/>
              </a:ext>
            </a:extLst>
          </p:cNvPr>
          <p:cNvSpPr txBox="1"/>
          <p:nvPr/>
        </p:nvSpPr>
        <p:spPr>
          <a:xfrm>
            <a:off x="-27998" y="6199966"/>
            <a:ext cx="46348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https://earthobservatory.nasa.gov/images/149347/hunga-tonga-hunga-haapai-erupts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CCEA93-D236-38D9-E4B4-BA2C95478BDD}"/>
              </a:ext>
            </a:extLst>
          </p:cNvPr>
          <p:cNvSpPr txBox="1"/>
          <p:nvPr/>
        </p:nvSpPr>
        <p:spPr>
          <a:xfrm>
            <a:off x="4547591" y="6225803"/>
            <a:ext cx="4686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https://apod.nasa.gov/apod/ap180624.html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courtesy Armand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Neukerman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5262A63C-7521-7893-94F7-90A1841FB401}"/>
              </a:ext>
            </a:extLst>
          </p:cNvPr>
          <p:cNvSpPr txBox="1">
            <a:spLocks/>
          </p:cNvSpPr>
          <p:nvPr/>
        </p:nvSpPr>
        <p:spPr>
          <a:xfrm>
            <a:off x="6962332" y="6366407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0AA31-A0A6-435F-A606-895BC0E79C4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A2DEB34-961C-618F-0D96-1D112E4F3D80}"/>
              </a:ext>
            </a:extLst>
          </p:cNvPr>
          <p:cNvSpPr/>
          <p:nvPr/>
        </p:nvSpPr>
        <p:spPr>
          <a:xfrm>
            <a:off x="-62864" y="1138645"/>
            <a:ext cx="19026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LARGE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9AA0748-A87F-B39B-A688-DA9D5A8E30F4}"/>
              </a:ext>
            </a:extLst>
          </p:cNvPr>
          <p:cNvSpPr/>
          <p:nvPr/>
        </p:nvSpPr>
        <p:spPr>
          <a:xfrm>
            <a:off x="7890629" y="1354088"/>
            <a:ext cx="190260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Small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4D14294-7678-9735-9A77-46E9635C6510}"/>
              </a:ext>
            </a:extLst>
          </p:cNvPr>
          <p:cNvGrpSpPr/>
          <p:nvPr/>
        </p:nvGrpSpPr>
        <p:grpSpPr>
          <a:xfrm>
            <a:off x="200202" y="2709335"/>
            <a:ext cx="1654071" cy="3398496"/>
            <a:chOff x="200202" y="2171442"/>
            <a:chExt cx="1654071" cy="339849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524C3D9-D0D8-77D2-D6D3-1676C0E59171}"/>
                </a:ext>
              </a:extLst>
            </p:cNvPr>
            <p:cNvSpPr/>
            <p:nvPr/>
          </p:nvSpPr>
          <p:spPr>
            <a:xfrm>
              <a:off x="214735" y="5169828"/>
              <a:ext cx="163953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Volcanoes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1E79AAD-5C3A-CCFE-4655-6FB93DCA0DC3}"/>
                </a:ext>
              </a:extLst>
            </p:cNvPr>
            <p:cNvSpPr/>
            <p:nvPr/>
          </p:nvSpPr>
          <p:spPr>
            <a:xfrm>
              <a:off x="200202" y="2171442"/>
              <a:ext cx="163953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Hunga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Tonga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6FA3727-06DB-1EFA-FA40-D137F56585BA}"/>
              </a:ext>
            </a:extLst>
          </p:cNvPr>
          <p:cNvGrpSpPr/>
          <p:nvPr/>
        </p:nvGrpSpPr>
        <p:grpSpPr>
          <a:xfrm>
            <a:off x="2171038" y="2555447"/>
            <a:ext cx="2527267" cy="3728665"/>
            <a:chOff x="2171038" y="2017554"/>
            <a:chExt cx="2527267" cy="372866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7FEAB83-2F34-0A55-79D7-C3B8D0921125}"/>
                </a:ext>
              </a:extLst>
            </p:cNvPr>
            <p:cNvSpPr/>
            <p:nvPr/>
          </p:nvSpPr>
          <p:spPr>
            <a:xfrm>
              <a:off x="2171038" y="5038333"/>
              <a:ext cx="252726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Pyrocumulus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Convection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0F18496-B720-3962-AE54-2E6725AD2D30}"/>
                </a:ext>
              </a:extLst>
            </p:cNvPr>
            <p:cNvSpPr/>
            <p:nvPr/>
          </p:nvSpPr>
          <p:spPr>
            <a:xfrm>
              <a:off x="2614902" y="2017554"/>
              <a:ext cx="163953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overshoots at 19 km Kansas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34006BB-A5EC-14E4-26D8-E6BC23452397}"/>
              </a:ext>
            </a:extLst>
          </p:cNvPr>
          <p:cNvGrpSpPr/>
          <p:nvPr/>
        </p:nvGrpSpPr>
        <p:grpSpPr>
          <a:xfrm>
            <a:off x="4606866" y="2709335"/>
            <a:ext cx="2447257" cy="3511789"/>
            <a:chOff x="4606866" y="2171442"/>
            <a:chExt cx="2447257" cy="351178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9F4AC92-D263-03BC-FCE7-57276B647AFF}"/>
                </a:ext>
              </a:extLst>
            </p:cNvPr>
            <p:cNvGrpSpPr/>
            <p:nvPr/>
          </p:nvGrpSpPr>
          <p:grpSpPr>
            <a:xfrm>
              <a:off x="4606866" y="2585276"/>
              <a:ext cx="2447257" cy="3097955"/>
              <a:chOff x="4606866" y="2585276"/>
              <a:chExt cx="2447257" cy="309795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E75A309-F432-B60B-0B9E-717DCE41A4E2}"/>
                  </a:ext>
                </a:extLst>
              </p:cNvPr>
              <p:cNvSpPr/>
              <p:nvPr/>
            </p:nvSpPr>
            <p:spPr>
              <a:xfrm>
                <a:off x="4606866" y="4975345"/>
                <a:ext cx="2447257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Rocket/Aircraft plumes</a:t>
                </a:r>
              </a:p>
            </p:txBody>
          </p:sp>
          <p:pic>
            <p:nvPicPr>
              <p:cNvPr id="1028" name="Picture 4" descr="See Explanation.  Clicking on the picture will download&#10;the highest resolution version available.">
                <a:extLst>
                  <a:ext uri="{FF2B5EF4-FFF2-40B4-BE49-F238E27FC236}">
                    <a16:creationId xmlns:a16="http://schemas.microsoft.com/office/drawing/2014/main" id="{ED6DB2E9-EC43-E4BD-AD67-017BEF3E4D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2461" y="2585276"/>
                <a:ext cx="1556067" cy="222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60E9A09-AF3B-F087-5419-8CA6B03BE4D9}"/>
                </a:ext>
              </a:extLst>
            </p:cNvPr>
            <p:cNvSpPr/>
            <p:nvPr/>
          </p:nvSpPr>
          <p:spPr>
            <a:xfrm>
              <a:off x="5010725" y="2171442"/>
              <a:ext cx="163953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Space Shuttle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082F255-5C30-0155-2055-3CBE6DB0120F}"/>
              </a:ext>
            </a:extLst>
          </p:cNvPr>
          <p:cNvGrpSpPr/>
          <p:nvPr/>
        </p:nvGrpSpPr>
        <p:grpSpPr>
          <a:xfrm>
            <a:off x="7000085" y="2709335"/>
            <a:ext cx="2355818" cy="3521606"/>
            <a:chOff x="7000085" y="2171442"/>
            <a:chExt cx="2355818" cy="352160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D392C89-1376-E9FD-3223-B139FCD9938A}"/>
                </a:ext>
              </a:extLst>
            </p:cNvPr>
            <p:cNvGrpSpPr/>
            <p:nvPr/>
          </p:nvGrpSpPr>
          <p:grpSpPr>
            <a:xfrm>
              <a:off x="7000085" y="2585276"/>
              <a:ext cx="2355818" cy="3107772"/>
              <a:chOff x="7000085" y="2585276"/>
              <a:chExt cx="2355818" cy="3107772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FABBBC3-6BBE-B237-E6AB-DC2B23325D70}"/>
                  </a:ext>
                </a:extLst>
              </p:cNvPr>
              <p:cNvSpPr/>
              <p:nvPr/>
            </p:nvSpPr>
            <p:spPr>
              <a:xfrm>
                <a:off x="7000085" y="4985162"/>
                <a:ext cx="2355818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Aerosol </a:t>
                </a:r>
                <a:b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Injection Nozzle</a:t>
                </a:r>
              </a:p>
            </p:txBody>
          </p:sp>
          <p:pic>
            <p:nvPicPr>
              <p:cNvPr id="1030" name="Picture 6">
                <a:extLst>
                  <a:ext uri="{FF2B5EF4-FFF2-40B4-BE49-F238E27FC236}">
                    <a16:creationId xmlns:a16="http://schemas.microsoft.com/office/drawing/2014/main" id="{D16E0E12-6928-BE07-744E-E1535781FC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08914" y="2585276"/>
                <a:ext cx="1538161" cy="22418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7DC95D4-89E8-F6E5-F943-D35801246AA2}"/>
                </a:ext>
              </a:extLst>
            </p:cNvPr>
            <p:cNvSpPr/>
            <p:nvPr/>
          </p:nvSpPr>
          <p:spPr>
            <a:xfrm>
              <a:off x="7299811" y="2171442"/>
              <a:ext cx="175636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CaCO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Nozzle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0DBCCA8-8E73-78EB-0FA0-23F6E5FB5A09}"/>
              </a:ext>
            </a:extLst>
          </p:cNvPr>
          <p:cNvSpPr txBox="1"/>
          <p:nvPr/>
        </p:nvSpPr>
        <p:spPr>
          <a:xfrm>
            <a:off x="7370566" y="2004562"/>
            <a:ext cx="1614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Injection Scale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79B362-B46D-C935-1CBA-2D5D98BD1074}"/>
              </a:ext>
            </a:extLst>
          </p:cNvPr>
          <p:cNvSpPr txBox="1"/>
          <p:nvPr/>
        </p:nvSpPr>
        <p:spPr>
          <a:xfrm>
            <a:off x="3434671" y="1978835"/>
            <a:ext cx="2527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Mixing/Plume Evolution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97B6087-E630-258C-EBF0-430DF885F84F}"/>
              </a:ext>
            </a:extLst>
          </p:cNvPr>
          <p:cNvCxnSpPr/>
          <p:nvPr/>
        </p:nvCxnSpPr>
        <p:spPr>
          <a:xfrm flipH="1">
            <a:off x="888438" y="2437913"/>
            <a:ext cx="7140694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6BE05C4-3E0A-6574-9383-7DAB252A4EAD}"/>
              </a:ext>
            </a:extLst>
          </p:cNvPr>
          <p:cNvSpPr txBox="1"/>
          <p:nvPr/>
        </p:nvSpPr>
        <p:spPr>
          <a:xfrm>
            <a:off x="214734" y="2052406"/>
            <a:ext cx="23627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Climate Model Scale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picture containing nature, wave, snow&#10;&#10;Description automatically generated">
            <a:extLst>
              <a:ext uri="{FF2B5EF4-FFF2-40B4-BE49-F238E27FC236}">
                <a16:creationId xmlns:a16="http://schemas.microsoft.com/office/drawing/2014/main" id="{58A1BFF8-2406-E21A-0D20-D4830655F7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" y="3305253"/>
            <a:ext cx="2258157" cy="2150111"/>
          </a:xfrm>
          <a:prstGeom prst="rect">
            <a:avLst/>
          </a:prstGeom>
        </p:spPr>
      </p:pic>
      <p:pic>
        <p:nvPicPr>
          <p:cNvPr id="10" name="Picture 9" descr="A satellite image of a storm&#10;&#10;Description automatically generated with low confidence">
            <a:extLst>
              <a:ext uri="{FF2B5EF4-FFF2-40B4-BE49-F238E27FC236}">
                <a16:creationId xmlns:a16="http://schemas.microsoft.com/office/drawing/2014/main" id="{BF27F541-06F7-A060-180B-02117FC6AA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345" y="3328177"/>
            <a:ext cx="2041979" cy="206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87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31916" y="1466567"/>
            <a:ext cx="8337955" cy="4842158"/>
            <a:chOff x="-314110" y="-38100"/>
            <a:chExt cx="9556652" cy="5549900"/>
          </a:xfrm>
        </p:grpSpPr>
        <p:pic>
          <p:nvPicPr>
            <p:cNvPr id="6" name="68D5302E-EC9F-4DCC-9F17-A49096DF6F68" descr="C158294B-BDAB-4308-A63A-5125C2E3B2B5@arp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9700" y="-38100"/>
              <a:ext cx="3771900" cy="3002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-314110" y="1689100"/>
              <a:ext cx="9556652" cy="3822700"/>
              <a:chOff x="76200" y="1850245"/>
              <a:chExt cx="9144000" cy="3712355"/>
            </a:xfrm>
          </p:grpSpPr>
          <p:pic>
            <p:nvPicPr>
              <p:cNvPr id="5" name="Picture 4" descr="Picture3.p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200" y="2743200"/>
                <a:ext cx="8991600" cy="2819400"/>
              </a:xfrm>
              <a:prstGeom prst="rect">
                <a:avLst/>
              </a:prstGeom>
            </p:spPr>
          </p:pic>
          <p:pic>
            <p:nvPicPr>
              <p:cNvPr id="7" name="Picture 6" descr="skew trajectory.bmp"/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00200" y="2688445"/>
                <a:ext cx="4495800" cy="2522034"/>
              </a:xfrm>
              <a:prstGeom prst="rect">
                <a:avLst/>
              </a:prstGeom>
            </p:spPr>
          </p:pic>
          <p:pic>
            <p:nvPicPr>
              <p:cNvPr id="8" name="Picture 7" descr="plumeT0fullScale.jpg"/>
              <p:cNvPicPr>
                <a:picLocks noChangeAspect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962400" y="2612245"/>
                <a:ext cx="5257800" cy="1295400"/>
              </a:xfrm>
              <a:prstGeom prst="rect">
                <a:avLst/>
              </a:prstGeom>
            </p:spPr>
          </p:pic>
          <p:pic>
            <p:nvPicPr>
              <p:cNvPr id="9" name="Picture 8" descr="Picture4.jpg"/>
              <p:cNvPicPr>
                <a:picLocks noChangeAspect="1"/>
              </p:cNvPicPr>
              <p:nvPr/>
            </p:nvPicPr>
            <p:blipFill>
              <a:blip r:embed="rId7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114800" y="2468880"/>
                <a:ext cx="763833" cy="1036320"/>
              </a:xfrm>
              <a:prstGeom prst="rect">
                <a:avLst/>
              </a:prstGeom>
            </p:spPr>
          </p:pic>
          <p:pic>
            <p:nvPicPr>
              <p:cNvPr id="10" name="Picture 9" descr="Picture4.jpg"/>
              <p:cNvPicPr>
                <a:picLocks noChangeAspect="1"/>
              </p:cNvPicPr>
              <p:nvPr/>
            </p:nvPicPr>
            <p:blipFill>
              <a:blip r:embed="rId7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03567" y="1850245"/>
                <a:ext cx="763833" cy="1036320"/>
              </a:xfrm>
              <a:prstGeom prst="rect">
                <a:avLst/>
              </a:prstGeom>
            </p:spPr>
          </p:pic>
          <p:sp>
            <p:nvSpPr>
              <p:cNvPr id="11" name="Arc 10"/>
              <p:cNvSpPr/>
              <p:nvPr/>
            </p:nvSpPr>
            <p:spPr>
              <a:xfrm flipH="1">
                <a:off x="2895600" y="3429000"/>
                <a:ext cx="2057400" cy="1295400"/>
              </a:xfrm>
              <a:prstGeom prst="arc">
                <a:avLst>
                  <a:gd name="adj1" fmla="val 16200000"/>
                  <a:gd name="adj2" fmla="val 21321118"/>
                </a:avLst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Arc 11"/>
              <p:cNvSpPr/>
              <p:nvPr/>
            </p:nvSpPr>
            <p:spPr>
              <a:xfrm flipV="1">
                <a:off x="2590800" y="2057400"/>
                <a:ext cx="2438400" cy="2743200"/>
              </a:xfrm>
              <a:prstGeom prst="arc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4" name="Straight Connector 13"/>
            <p:cNvCxnSpPr/>
            <p:nvPr/>
          </p:nvCxnSpPr>
          <p:spPr bwMode="auto">
            <a:xfrm>
              <a:off x="2705100" y="1854200"/>
              <a:ext cx="1524000" cy="355600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2451100" y="2387600"/>
              <a:ext cx="1041400" cy="596900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16" name="Group 15"/>
          <p:cNvGrpSpPr/>
          <p:nvPr/>
        </p:nvGrpSpPr>
        <p:grpSpPr>
          <a:xfrm>
            <a:off x="4375751" y="4646220"/>
            <a:ext cx="4768249" cy="1858536"/>
            <a:chOff x="2699351" y="4800600"/>
            <a:chExt cx="4768249" cy="1858536"/>
          </a:xfrm>
        </p:grpSpPr>
        <p:pic>
          <p:nvPicPr>
            <p:cNvPr id="17" name="Picture 16" descr="turbulent viscosity 150m 2 max=0.004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657600" y="4800600"/>
              <a:ext cx="3810000" cy="1858536"/>
            </a:xfrm>
            <a:prstGeom prst="rect">
              <a:avLst/>
            </a:prstGeom>
          </p:spPr>
        </p:pic>
        <p:cxnSp>
          <p:nvCxnSpPr>
            <p:cNvPr id="21" name="Straight Arrow Connector 20"/>
            <p:cNvCxnSpPr/>
            <p:nvPr/>
          </p:nvCxnSpPr>
          <p:spPr bwMode="auto">
            <a:xfrm>
              <a:off x="3505200" y="5334000"/>
              <a:ext cx="0" cy="9906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arrow" w="sm" len="sm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2699351" y="5768856"/>
              <a:ext cx="772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150 m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 bwMode="auto">
            <a:xfrm flipH="1">
              <a:off x="3886200" y="5105400"/>
              <a:ext cx="350520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arrow" w="sm" len="sm"/>
              <a:tailEnd type="arrow"/>
            </a:ln>
            <a:effectLst/>
          </p:spPr>
        </p:cxnSp>
        <p:sp>
          <p:nvSpPr>
            <p:cNvPr id="24" name="TextBox 23"/>
            <p:cNvSpPr txBox="1"/>
            <p:nvPr/>
          </p:nvSpPr>
          <p:spPr>
            <a:xfrm>
              <a:off x="5410200" y="4800600"/>
              <a:ext cx="772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500 m</a:t>
              </a:r>
            </a:p>
          </p:txBody>
        </p:sp>
      </p:grpSp>
      <p:cxnSp>
        <p:nvCxnSpPr>
          <p:cNvPr id="25" name="Straight Arrow Connector 24"/>
          <p:cNvCxnSpPr/>
          <p:nvPr/>
        </p:nvCxnSpPr>
        <p:spPr bwMode="auto">
          <a:xfrm>
            <a:off x="1971196" y="1737965"/>
            <a:ext cx="0" cy="234825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arrow" w="sm" len="sm"/>
            <a:tailEnd type="arrow"/>
          </a:ln>
          <a:effectLst/>
        </p:spPr>
      </p:cxnSp>
      <p:sp>
        <p:nvSpPr>
          <p:cNvPr id="2" name="TextBox 1"/>
          <p:cNvSpPr txBox="1"/>
          <p:nvPr/>
        </p:nvSpPr>
        <p:spPr>
          <a:xfrm rot="16200000">
            <a:off x="1333062" y="2484810"/>
            <a:ext cx="896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20km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93007" y="6138775"/>
            <a:ext cx="37386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Plume: &lt; 1 kg,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 cm</a:t>
            </a:r>
            <a:r>
              <a: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0.3 µm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CaCO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0" y="39756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5" tIns="46028" rIns="92055" bIns="4602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5pPr>
            <a:lvl6pPr marL="457098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6pPr>
            <a:lvl7pPr marL="914197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7pPr>
            <a:lvl8pPr marL="1371296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8pPr>
            <a:lvl9pPr marL="1828396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Small Scale Stratospheric Controlled Perturbation Experiment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SCoPEx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-31916" y="5705651"/>
            <a:ext cx="40062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Outcome: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improved risk/efficacy assessment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Slide Number Placeholder 2">
            <a:extLst>
              <a:ext uri="{FF2B5EF4-FFF2-40B4-BE49-F238E27FC236}">
                <a16:creationId xmlns:a16="http://schemas.microsoft.com/office/drawing/2014/main" id="{F0C785BA-03C8-C64E-886C-6B66B1517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0AA31-A0A6-435F-A606-895BC0E79C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346E7A1-E5F2-BC47-B4DB-847F95A16A62}"/>
              </a:ext>
            </a:extLst>
          </p:cNvPr>
          <p:cNvSpPr/>
          <p:nvPr/>
        </p:nvSpPr>
        <p:spPr>
          <a:xfrm>
            <a:off x="0" y="6488668"/>
            <a:ext cx="9175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88" marR="0" lvl="0" indent="-28575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comparison: 747 flight 1-2 kg aerosol / minute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FAA768-8645-BD44-A5E7-14F5172499F4}"/>
              </a:ext>
            </a:extLst>
          </p:cNvPr>
          <p:cNvSpPr/>
          <p:nvPr/>
        </p:nvSpPr>
        <p:spPr>
          <a:xfrm>
            <a:off x="3648926" y="1083882"/>
            <a:ext cx="549507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24" marR="0" lvl="0" indent="-34282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0" dirty="0">
                <a:solidFill>
                  <a:srgbClr val="FFFF00"/>
                </a:solidFill>
                <a:latin typeface="Calibri"/>
              </a:rPr>
              <a:t>Experiment at 20 km altitude in stratosphere</a:t>
            </a:r>
          </a:p>
          <a:p>
            <a:pPr marL="342824" marR="0" lvl="0" indent="-34282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Duration less than one day</a:t>
            </a:r>
          </a:p>
          <a:p>
            <a:pPr marL="342824" marR="0" lvl="0" indent="-34282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0" dirty="0">
                <a:solidFill>
                  <a:srgbClr val="FFFF00"/>
                </a:solidFill>
                <a:latin typeface="Calibri"/>
              </a:rPr>
              <a:t>Size of plume &lt; 10km, ~1 kg material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824" marR="0" lvl="0" indent="-34282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Injected material poses no risk</a:t>
            </a:r>
          </a:p>
          <a:p>
            <a:pPr marL="342824" marR="0" lvl="0" indent="-34282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0" dirty="0">
                <a:solidFill>
                  <a:srgbClr val="FFFF00"/>
                </a:solidFill>
                <a:latin typeface="Calibri"/>
              </a:rPr>
              <a:t>First flight(s) platform test without injection</a:t>
            </a:r>
          </a:p>
        </p:txBody>
      </p:sp>
    </p:spTree>
    <p:extLst>
      <p:ext uri="{BB962C8B-B14F-4D97-AF65-F5344CB8AC3E}">
        <p14:creationId xmlns:p14="http://schemas.microsoft.com/office/powerpoint/2010/main" val="944105247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LAB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054A3"/>
      </a:accent1>
      <a:accent2>
        <a:srgbClr val="50C8EC"/>
      </a:accent2>
      <a:accent3>
        <a:srgbClr val="FA8A3A"/>
      </a:accent3>
      <a:accent4>
        <a:srgbClr val="BADB00"/>
      </a:accent4>
      <a:accent5>
        <a:srgbClr val="FFCF2B"/>
      </a:accent5>
      <a:accent6>
        <a:srgbClr val="41404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1783</TotalTime>
  <Words>680</Words>
  <Application>Microsoft Macintosh PowerPoint</Application>
  <PresentationFormat>On-screen Show (4:3)</PresentationFormat>
  <Paragraphs>121</Paragraphs>
  <Slides>12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.AppleSystemUIFont</vt:lpstr>
      <vt:lpstr>Arial</vt:lpstr>
      <vt:lpstr>Calibri</vt:lpstr>
      <vt:lpstr>Times New Roman</vt:lpstr>
      <vt:lpstr>4_Office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Injection would involve localized processes:  Need for observations to test model sssumptions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Hunting down atmospheric emissions through field measurements of formaldehyde</dc:title>
  <dc:creator>Jen</dc:creator>
  <cp:lastModifiedBy>Keutsch, Frank N</cp:lastModifiedBy>
  <cp:revision>596</cp:revision>
  <cp:lastPrinted>2017-05-12T18:18:17Z</cp:lastPrinted>
  <dcterms:created xsi:type="dcterms:W3CDTF">2018-01-17T14:30:51Z</dcterms:created>
  <dcterms:modified xsi:type="dcterms:W3CDTF">2022-08-25T20:20:34Z</dcterms:modified>
</cp:coreProperties>
</file>