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86" r:id="rId3"/>
    <p:sldId id="283" r:id="rId4"/>
    <p:sldId id="284" r:id="rId5"/>
    <p:sldId id="287" r:id="rId6"/>
    <p:sldId id="289" r:id="rId7"/>
    <p:sldId id="285" r:id="rId8"/>
    <p:sldId id="288" r:id="rId9"/>
    <p:sldId id="290" r:id="rId10"/>
    <p:sldId id="567" r:id="rId11"/>
    <p:sldId id="565" r:id="rId12"/>
    <p:sldId id="566" r:id="rId13"/>
    <p:sldId id="561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ECC60-055E-4CCE-ADE9-131E22986B59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382B-E59C-418E-8782-EC1BAB0C3E7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513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46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7A2D8-9485-C02F-B456-0E2000883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2872F7-1CFC-6EF8-FB88-59496EA7F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B7DD2-E8BF-B858-DFA7-B1A62F54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8B824-118E-B3B6-2948-6924041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037F5-8CEC-665C-3072-B5E1AE1C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023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D96A6-D7AC-0BF9-9434-5285493C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FA3C05-F793-FB6D-E7BD-532EC617A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06EB9-1695-FAB5-A9D4-D5A8E78E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43D32-521C-DB4B-0FDF-548D99FD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B30DF9-AE4C-0B8A-6286-D02CD45F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871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57FB3C-3B68-5D4E-D9A4-E4DCD50F5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15B554-9C6E-921E-6A8F-0E762D06D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680C2-10CC-9B25-73F6-EBB18ED1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BC1D8F-503B-6869-1B2D-5FD50ED4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32CE11-9B97-E31C-6193-D7572189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988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 con imagen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9819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6611B-D799-57E6-E0C3-FFE4132C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36182-6DE0-3462-98D9-212E130B1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02A4D-5A98-82A3-23EE-D6AB23B8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A6709-3424-656C-D5B3-897A828F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A5725-6D2C-11F5-4A1D-49C27C8B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521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E5E52-33E3-7BB1-F18E-540CB2FD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63DCE6-A582-B9D4-D763-6A14B44EE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876F40-4E01-B904-D877-A50FA3E5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E8720-5A7E-DA99-7DA0-BFB2311E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2FC20B-DE0A-5AAA-8673-FFD046DB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139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6DEC5-E117-71C7-6222-D1448E3E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691B2-3FD5-44BA-CB57-9A32D123D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5BFC12-CE18-988B-425F-9D953E109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B2DBAC-B1DA-A1C3-2B86-D3D55580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757D04-6878-5525-E064-A32EC452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D0700-B973-C041-D7AA-5C75C5E0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04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119D0-AFCC-1E62-31BC-16E31DCD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59B99-E3B5-E983-74BE-4A455B0F1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F9F2D-25F1-4D97-43B0-897A19132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C7114A-7AA8-032B-6043-244802FCA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1E7908-6074-021C-3B3E-479F85241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0E8504-476E-99A6-2CC3-EFEB3D5A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A8EA94-5F47-530C-F1A2-622CA109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497FD4-A6E9-4157-472E-632854D4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304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D48FA-5DCF-3ECE-74F6-B2E95AFA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771EBE-2DE8-3F4B-6DEF-13B46A54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F69A40-465C-E01F-615C-8A9C5CB5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74D1CF-111D-5D1B-34FF-72BB6BE0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097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945CD9-E1F8-C0F1-90DB-5B6EA00E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68D5E6-3E68-D184-EC06-D1839672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42B0B7-184C-6E05-8197-540F7DE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692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F7378-AFEF-CD5A-8912-80B3844D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85FD2-49E4-EFB5-6C5F-A07F6BD49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93EB04-E638-1FE4-3BF7-3ACB71576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D6A8B6-8D90-0DBC-EBFB-90C4CFC5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32FD4A-F54E-0AA2-2D97-6E6DF6B0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43A74-18FC-D9B3-1912-CE71C99B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137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6298-BA0C-F3DB-94AD-06082FB8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F2C799-E4B2-A4D3-C6D1-26A23B264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E57705-BF84-EE6C-CCEC-D2B0332C7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BDE6B2-5A13-1927-D0C8-3E06D9E7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AF313F-F2DA-AB19-5C72-C2362659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70B75F-A74F-A0DA-B000-263BA3EA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837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C0B0D9-EED4-35DE-8865-DD8BC7D2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902658-690F-386C-0CCC-8FF34C700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C043D2-ABFE-EB39-4D44-1DCE04F6D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171C-D0AE-41E2-8762-DB13A7763E60}" type="datetimeFigureOut">
              <a:rPr lang="es-AR" smtClean="0"/>
              <a:t>24/8/2022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DEA38-5836-F7B2-67B6-35A67DF6B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530964-7CE6-2CC8-424C-4C5454944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9D56-74C8-4662-AD2E-E65BAFEF85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607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3335493"/>
            <a:ext cx="6798250" cy="2278478"/>
          </a:xfrm>
        </p:spPr>
        <p:txBody>
          <a:bodyPr rtlCol="0"/>
          <a:lstStyle/>
          <a:p>
            <a:pPr rtl="0"/>
            <a:r>
              <a:rPr lang="es-ES" sz="3600" b="0" spc="0" dirty="0">
                <a:latin typeface="Calibri" panose="020F0502020204030204" pitchFamily="34" charset="0"/>
                <a:cs typeface="Calibri" panose="020F0502020204030204" pitchFamily="34" charset="0"/>
              </a:rPr>
              <a:t>South </a:t>
            </a:r>
            <a:r>
              <a:rPr lang="es-ES" sz="3600" b="0" spc="0" dirty="0" err="1">
                <a:latin typeface="Calibri" panose="020F0502020204030204" pitchFamily="34" charset="0"/>
                <a:cs typeface="Calibri" panose="020F0502020204030204" pitchFamily="34" charset="0"/>
              </a:rPr>
              <a:t>american</a:t>
            </a:r>
            <a:r>
              <a:rPr lang="es-ES" sz="3600" b="0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0" spc="0" dirty="0" err="1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es-ES" sz="3600" b="0" spc="0" dirty="0">
                <a:latin typeface="Calibri" panose="020F0502020204030204" pitchFamily="34" charset="0"/>
                <a:cs typeface="Calibri" panose="020F0502020204030204" pitchFamily="34" charset="0"/>
              </a:rPr>
              <a:t> response </a:t>
            </a:r>
            <a:r>
              <a:rPr lang="es-ES" sz="3600" b="0" spc="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3600" b="0" spc="0" dirty="0">
                <a:latin typeface="Calibri" panose="020F0502020204030204" pitchFamily="34" charset="0"/>
                <a:cs typeface="Calibri" panose="020F0502020204030204" pitchFamily="34" charset="0"/>
              </a:rPr>
              <a:t> solar </a:t>
            </a:r>
            <a:r>
              <a:rPr lang="es-ES" sz="3600" b="0" spc="0" dirty="0" err="1">
                <a:latin typeface="Calibri" panose="020F0502020204030204" pitchFamily="34" charset="0"/>
                <a:cs typeface="Calibri" panose="020F0502020204030204" pitchFamily="34" charset="0"/>
              </a:rPr>
              <a:t>radiation</a:t>
            </a:r>
            <a:r>
              <a:rPr lang="es-ES" sz="3600" b="0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0" spc="0" dirty="0" err="1">
                <a:latin typeface="Calibri" panose="020F0502020204030204" pitchFamily="34" charset="0"/>
                <a:cs typeface="Calibri" panose="020F0502020204030204" pitchFamily="34" charset="0"/>
              </a:rPr>
              <a:t>modification</a:t>
            </a:r>
            <a:endParaRPr lang="es-ES" sz="3600" b="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713081-D67A-E8E5-5F40-66939640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91" y="252017"/>
            <a:ext cx="2933671" cy="701156"/>
          </a:xfrm>
          <a:prstGeom prst="rect">
            <a:avLst/>
          </a:prstGeom>
        </p:spPr>
      </p:pic>
      <p:sp>
        <p:nvSpPr>
          <p:cNvPr id="9" name="Rectángulo 8" descr="Toma elevada de plumas blancas">
            <a:extLst>
              <a:ext uri="{FF2B5EF4-FFF2-40B4-BE49-F238E27FC236}">
                <a16:creationId xmlns:a16="http://schemas.microsoft.com/office/drawing/2014/main" id="{4329B7C4-9EC5-74B2-B201-F0C13B27D8F9}"/>
              </a:ext>
            </a:extLst>
          </p:cNvPr>
          <p:cNvSpPr/>
          <p:nvPr/>
        </p:nvSpPr>
        <p:spPr>
          <a:xfrm>
            <a:off x="9955482" y="23750"/>
            <a:ext cx="2236518" cy="68342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3810141"/>
            <a:ext cx="3401478" cy="1815861"/>
          </a:xfrm>
        </p:spPr>
        <p:txBody>
          <a:bodyPr rtlCol="0"/>
          <a:lstStyle/>
          <a:p>
            <a:pPr algn="ctr" rtl="0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Inés Camilloni</a:t>
            </a:r>
          </a:p>
          <a:p>
            <a:pPr rtl="0"/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Buenos Aires/CONICET</a:t>
            </a:r>
          </a:p>
          <a:p>
            <a:pPr algn="ctr" rtl="0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Argentina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2A10E2B-A0CC-604C-EF7B-FB427A2B8734}"/>
              </a:ext>
            </a:extLst>
          </p:cNvPr>
          <p:cNvCxnSpPr>
            <a:cxnSpLocks/>
          </p:cNvCxnSpPr>
          <p:nvPr/>
        </p:nvCxnSpPr>
        <p:spPr>
          <a:xfrm>
            <a:off x="9971946" y="21922"/>
            <a:ext cx="2220054" cy="18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AECC837-253F-9808-D119-6DA7F0382318}"/>
              </a:ext>
            </a:extLst>
          </p:cNvPr>
          <p:cNvCxnSpPr>
            <a:cxnSpLocks/>
          </p:cNvCxnSpPr>
          <p:nvPr/>
        </p:nvCxnSpPr>
        <p:spPr>
          <a:xfrm>
            <a:off x="9939894" y="6831129"/>
            <a:ext cx="225210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6550799-EDC4-50AB-907C-85A43CC09DB9}"/>
              </a:ext>
            </a:extLst>
          </p:cNvPr>
          <p:cNvSpPr txBox="1"/>
          <p:nvPr/>
        </p:nvSpPr>
        <p:spPr>
          <a:xfrm>
            <a:off x="286990" y="903341"/>
            <a:ext cx="45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Americas Conference on Solar Radiation Modification: Science, Governance and Implications for the Region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3EF7228-B1D7-9B40-EA64-9B830131B338}"/>
              </a:ext>
            </a:extLst>
          </p:cNvPr>
          <p:cNvSpPr txBox="1"/>
          <p:nvPr/>
        </p:nvSpPr>
        <p:spPr>
          <a:xfrm>
            <a:off x="10037965" y="6157928"/>
            <a:ext cx="205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24-25 August 2022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the West Indies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Kingston, Jamaica</a:t>
            </a:r>
            <a:endParaRPr lang="es-A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6105043E-B29A-6D63-A906-8438BD23BCE9}"/>
              </a:ext>
            </a:extLst>
          </p:cNvPr>
          <p:cNvSpPr txBox="1"/>
          <p:nvPr/>
        </p:nvSpPr>
        <p:spPr>
          <a:xfrm>
            <a:off x="3282438" y="531369"/>
            <a:ext cx="8909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2400" b="1" dirty="0"/>
              <a:t>VIC: </a:t>
            </a:r>
            <a:r>
              <a:rPr lang="en-GB" sz="2400" b="1" i="1" dirty="0"/>
              <a:t>Variable Infiltration Capacity Model</a:t>
            </a:r>
            <a:endParaRPr lang="es-AR" b="1" dirty="0"/>
          </a:p>
        </p:txBody>
      </p:sp>
      <p:sp>
        <p:nvSpPr>
          <p:cNvPr id="26" name="Subtítulo 3">
            <a:extLst>
              <a:ext uri="{FF2B5EF4-FFF2-40B4-BE49-F238E27FC236}">
                <a16:creationId xmlns:a16="http://schemas.microsoft.com/office/drawing/2014/main" id="{F1C9E6E6-6BF5-1B18-B337-389732B24391}"/>
              </a:ext>
            </a:extLst>
          </p:cNvPr>
          <p:cNvSpPr txBox="1">
            <a:spLocks/>
          </p:cNvSpPr>
          <p:nvPr/>
        </p:nvSpPr>
        <p:spPr>
          <a:xfrm>
            <a:off x="0" y="85894"/>
            <a:ext cx="12192000" cy="523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252000" tIns="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2. HYDROLOGICAL SIMULATIONS</a:t>
            </a:r>
            <a:endParaRPr lang="es-ES" sz="2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2815E118-F83C-A244-BD2B-B1998C457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r="1599"/>
          <a:stretch/>
        </p:blipFill>
        <p:spPr>
          <a:xfrm>
            <a:off x="4058354" y="2091251"/>
            <a:ext cx="3815980" cy="36377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Shape 2">
            <a:extLst>
              <a:ext uri="{FF2B5EF4-FFF2-40B4-BE49-F238E27FC236}">
                <a16:creationId xmlns:a16="http://schemas.microsoft.com/office/drawing/2014/main" id="{55FAB699-4FA6-B44F-F86C-1C1AE1312F44}"/>
              </a:ext>
            </a:extLst>
          </p:cNvPr>
          <p:cNvSpPr txBox="1"/>
          <p:nvPr/>
        </p:nvSpPr>
        <p:spPr>
          <a:xfrm>
            <a:off x="165493" y="1341969"/>
            <a:ext cx="4042467" cy="94458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Meteorological data (GLENS)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pPr marL="161951" indent="-16195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Daily precipitation </a:t>
            </a:r>
          </a:p>
          <a:p>
            <a:pPr marL="161951" indent="-16195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Daily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</a:rPr>
              <a:t>Tmax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</a:rPr>
              <a:t>Tmin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>
              <a:lnSpc>
                <a:spcPct val="150000"/>
              </a:lnSpc>
            </a:pPr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TextShape 2">
            <a:extLst>
              <a:ext uri="{FF2B5EF4-FFF2-40B4-BE49-F238E27FC236}">
                <a16:creationId xmlns:a16="http://schemas.microsoft.com/office/drawing/2014/main" id="{1E347975-E0A2-493E-3334-E810C70D8ABA}"/>
              </a:ext>
            </a:extLst>
          </p:cNvPr>
          <p:cNvSpPr txBox="1"/>
          <p:nvPr/>
        </p:nvSpPr>
        <p:spPr>
          <a:xfrm>
            <a:off x="165493" y="2467110"/>
            <a:ext cx="3408484" cy="94458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Soil data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pPr marL="161951" indent="-16195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5-min Global Soil Data Task dataset from the Distributed Active Archive Center</a:t>
            </a:r>
          </a:p>
          <a:p>
            <a:pPr>
              <a:lnSpc>
                <a:spcPct val="150000"/>
              </a:lnSpc>
            </a:pPr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TextShape 2">
            <a:extLst>
              <a:ext uri="{FF2B5EF4-FFF2-40B4-BE49-F238E27FC236}">
                <a16:creationId xmlns:a16="http://schemas.microsoft.com/office/drawing/2014/main" id="{56EA1493-58A1-60C9-0E02-8749BEDCEC5C}"/>
              </a:ext>
            </a:extLst>
          </p:cNvPr>
          <p:cNvSpPr txBox="1"/>
          <p:nvPr/>
        </p:nvSpPr>
        <p:spPr>
          <a:xfrm>
            <a:off x="165493" y="3738119"/>
            <a:ext cx="4042467" cy="94458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Vegetation data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pPr marL="161951" indent="-16195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University of Maryland’s 1-km </a:t>
            </a:r>
          </a:p>
          <a:p>
            <a:pPr>
              <a:buClr>
                <a:srgbClr val="000000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Global Land Cover product </a:t>
            </a:r>
          </a:p>
          <a:p>
            <a:pPr>
              <a:lnSpc>
                <a:spcPct val="150000"/>
              </a:lnSpc>
            </a:pPr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21C40A-0681-BE57-345A-B3B773616481}"/>
              </a:ext>
            </a:extLst>
          </p:cNvPr>
          <p:cNvSpPr txBox="1"/>
          <p:nvPr/>
        </p:nvSpPr>
        <p:spPr>
          <a:xfrm>
            <a:off x="1025357" y="1067025"/>
            <a:ext cx="785793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A396737-4F55-22D1-0156-49F755F0C7EF}"/>
              </a:ext>
            </a:extLst>
          </p:cNvPr>
          <p:cNvSpPr/>
          <p:nvPr/>
        </p:nvSpPr>
        <p:spPr>
          <a:xfrm>
            <a:off x="51872" y="5516031"/>
            <a:ext cx="3163388" cy="1199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51" indent="-16195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Daily/monthly streamflow at closing points </a:t>
            </a:r>
          </a:p>
          <a:p>
            <a:pPr marL="161951" indent="-16195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Daily/monthly gridded  runoff, ET, etc.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5261EB-CB4A-2741-A213-529A886CA843}"/>
              </a:ext>
            </a:extLst>
          </p:cNvPr>
          <p:cNvSpPr txBox="1"/>
          <p:nvPr/>
        </p:nvSpPr>
        <p:spPr>
          <a:xfrm>
            <a:off x="746648" y="5146699"/>
            <a:ext cx="992579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41494B3-EA96-BF9E-8DD7-F6C4BCC6D768}"/>
              </a:ext>
            </a:extLst>
          </p:cNvPr>
          <p:cNvSpPr txBox="1"/>
          <p:nvPr/>
        </p:nvSpPr>
        <p:spPr>
          <a:xfrm>
            <a:off x="9497833" y="1851967"/>
            <a:ext cx="1601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Paraguay </a:t>
            </a:r>
            <a:r>
              <a:rPr lang="es-AR" b="1" dirty="0" err="1"/>
              <a:t>River</a:t>
            </a:r>
            <a:endParaRPr lang="es-AR" b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s-AR" dirty="0" err="1">
                <a:solidFill>
                  <a:schemeClr val="accent1">
                    <a:lumMod val="50000"/>
                  </a:schemeClr>
                </a:solidFill>
              </a:rPr>
              <a:t>Ladario</a:t>
            </a:r>
            <a:endParaRPr lang="es-AR" dirty="0">
              <a:solidFill>
                <a:schemeClr val="accent1">
                  <a:lumMod val="50000"/>
                </a:schemeClr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accent1">
                    <a:lumMod val="50000"/>
                  </a:schemeClr>
                </a:solidFill>
              </a:rPr>
              <a:t>Asunción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00D7B2E-9E7F-9FAD-88CD-E5C5941002DA}"/>
              </a:ext>
            </a:extLst>
          </p:cNvPr>
          <p:cNvSpPr txBox="1"/>
          <p:nvPr/>
        </p:nvSpPr>
        <p:spPr>
          <a:xfrm>
            <a:off x="9552827" y="2824394"/>
            <a:ext cx="16964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Paraná </a:t>
            </a:r>
            <a:r>
              <a:rPr lang="es-AR" b="1" dirty="0" err="1"/>
              <a:t>River</a:t>
            </a:r>
            <a:endParaRPr lang="es-AR" b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s-AR" dirty="0" err="1">
                <a:solidFill>
                  <a:schemeClr val="tx2"/>
                </a:solidFill>
              </a:rPr>
              <a:t>Jupiá</a:t>
            </a:r>
            <a:r>
              <a:rPr lang="es-AR" dirty="0">
                <a:solidFill>
                  <a:schemeClr val="tx2"/>
                </a:solidFill>
              </a:rPr>
              <a:t> (JP)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2"/>
                </a:solidFill>
              </a:rPr>
              <a:t>Itaipú (IT)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2"/>
                </a:solidFill>
              </a:rPr>
              <a:t>Posadas (PO)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s-AR" dirty="0" err="1">
                <a:solidFill>
                  <a:schemeClr val="tx2"/>
                </a:solidFill>
              </a:rPr>
              <a:t>Yaciretá</a:t>
            </a:r>
            <a:r>
              <a:rPr lang="es-AR" dirty="0">
                <a:solidFill>
                  <a:schemeClr val="tx2"/>
                </a:solidFill>
              </a:rPr>
              <a:t> (YT)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264F9AA-0413-915E-45AA-D29C9D4B74BC}"/>
              </a:ext>
            </a:extLst>
          </p:cNvPr>
          <p:cNvSpPr txBox="1"/>
          <p:nvPr/>
        </p:nvSpPr>
        <p:spPr>
          <a:xfrm>
            <a:off x="9432574" y="4425646"/>
            <a:ext cx="2534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Uruguay </a:t>
            </a:r>
            <a:r>
              <a:rPr lang="es-AR" b="1" dirty="0" err="1"/>
              <a:t>River</a:t>
            </a:r>
            <a:endParaRPr lang="es-AR" b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2"/>
                </a:solidFill>
              </a:rPr>
              <a:t>Paso de los Libres (PL)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2"/>
                </a:solidFill>
              </a:rPr>
              <a:t>Salto Grande (SG)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C5CB338-7C11-E2E4-562C-D5F6E48100C6}"/>
              </a:ext>
            </a:extLst>
          </p:cNvPr>
          <p:cNvSpPr txBox="1"/>
          <p:nvPr/>
        </p:nvSpPr>
        <p:spPr>
          <a:xfrm>
            <a:off x="9612811" y="5510107"/>
            <a:ext cx="1576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Iguazú </a:t>
            </a:r>
            <a:r>
              <a:rPr lang="es-AR" b="1" dirty="0" err="1"/>
              <a:t>River</a:t>
            </a:r>
            <a:endParaRPr lang="es-AR" b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accent1">
                    <a:lumMod val="50000"/>
                  </a:schemeClr>
                </a:solidFill>
              </a:rPr>
              <a:t>Salto </a:t>
            </a:r>
            <a:r>
              <a:rPr lang="es-AR" dirty="0" err="1">
                <a:solidFill>
                  <a:schemeClr val="accent1">
                    <a:lumMod val="50000"/>
                  </a:schemeClr>
                </a:solidFill>
              </a:rPr>
              <a:t>Caxias</a:t>
            </a:r>
            <a:endParaRPr lang="es-A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0E26FB5-6351-90D9-4946-BE5C86F51597}"/>
              </a:ext>
            </a:extLst>
          </p:cNvPr>
          <p:cNvSpPr txBox="1"/>
          <p:nvPr/>
        </p:nvSpPr>
        <p:spPr>
          <a:xfrm>
            <a:off x="9432574" y="1230210"/>
            <a:ext cx="1792094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CLOSING POINTS</a:t>
            </a:r>
          </a:p>
        </p:txBody>
      </p:sp>
    </p:spTree>
    <p:extLst>
      <p:ext uri="{BB962C8B-B14F-4D97-AF65-F5344CB8AC3E}">
        <p14:creationId xmlns:p14="http://schemas.microsoft.com/office/powerpoint/2010/main" val="38716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2" grpId="0"/>
      <p:bldP spid="23" grpId="0"/>
      <p:bldP spid="24" grpId="0"/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60457-2F89-2F5D-5C27-B21B2E1C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16632"/>
            <a:ext cx="12188825" cy="140895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Changes (%) in the mean (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Qmean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), extremely low (Q5) and extremely high (Q95) Paraná River streamflow simulated by the VIC hydrology model</a:t>
            </a:r>
            <a:endParaRPr lang="es-A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88F884-08AB-4928-8EF3-3BD8B4DBA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844825"/>
            <a:ext cx="7799462" cy="4591479"/>
          </a:xfrm>
          <a:prstGeom prst="rect">
            <a:avLst/>
          </a:prstGeom>
        </p:spPr>
      </p:pic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372896B0-50BF-B4A4-7AC6-800BCD2F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r="1599"/>
          <a:stretch/>
        </p:blipFill>
        <p:spPr>
          <a:xfrm>
            <a:off x="8544272" y="2924944"/>
            <a:ext cx="3236128" cy="3084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4C09777D-F838-FE98-D708-5D541177C8C7}"/>
              </a:ext>
            </a:extLst>
          </p:cNvPr>
          <p:cNvSpPr/>
          <p:nvPr/>
        </p:nvSpPr>
        <p:spPr>
          <a:xfrm>
            <a:off x="10488488" y="4005065"/>
            <a:ext cx="144016" cy="11772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554F51EA-9071-8E34-C00E-C092E7708437}"/>
              </a:ext>
            </a:extLst>
          </p:cNvPr>
          <p:cNvSpPr/>
          <p:nvPr/>
        </p:nvSpPr>
        <p:spPr>
          <a:xfrm>
            <a:off x="10269164" y="4221088"/>
            <a:ext cx="219324" cy="18941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8172A23B-A100-BCCB-1699-AF627CA7E13E}"/>
              </a:ext>
            </a:extLst>
          </p:cNvPr>
          <p:cNvSpPr/>
          <p:nvPr/>
        </p:nvSpPr>
        <p:spPr>
          <a:xfrm>
            <a:off x="1271464" y="3212977"/>
            <a:ext cx="144016" cy="11772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F0FA0288-BD34-8C58-34D9-9436DC017BE9}"/>
              </a:ext>
            </a:extLst>
          </p:cNvPr>
          <p:cNvSpPr/>
          <p:nvPr/>
        </p:nvSpPr>
        <p:spPr>
          <a:xfrm>
            <a:off x="1233810" y="4221088"/>
            <a:ext cx="219324" cy="18941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354A9B36-86DE-C40D-BF94-4E2F59657A85}"/>
              </a:ext>
            </a:extLst>
          </p:cNvPr>
          <p:cNvSpPr/>
          <p:nvPr/>
        </p:nvSpPr>
        <p:spPr>
          <a:xfrm>
            <a:off x="10103502" y="4508797"/>
            <a:ext cx="219324" cy="189412"/>
          </a:xfrm>
          <a:prstGeom prst="triangle">
            <a:avLst/>
          </a:pr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566909B6-D825-17FF-EDDC-40948FB72888}"/>
              </a:ext>
            </a:extLst>
          </p:cNvPr>
          <p:cNvSpPr/>
          <p:nvPr/>
        </p:nvSpPr>
        <p:spPr>
          <a:xfrm>
            <a:off x="1622360" y="5282920"/>
            <a:ext cx="219324" cy="189412"/>
          </a:xfrm>
          <a:prstGeom prst="triangle">
            <a:avLst/>
          </a:pr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2C6F21F-9AA6-9CA1-12B9-614A6FE5A773}"/>
              </a:ext>
            </a:extLst>
          </p:cNvPr>
          <p:cNvSpPr txBox="1"/>
          <p:nvPr/>
        </p:nvSpPr>
        <p:spPr>
          <a:xfrm>
            <a:off x="10200456" y="652715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Camilloni et al. (2022)</a:t>
            </a:r>
          </a:p>
        </p:txBody>
      </p:sp>
    </p:spTree>
    <p:extLst>
      <p:ext uri="{BB962C8B-B14F-4D97-AF65-F5344CB8AC3E}">
        <p14:creationId xmlns:p14="http://schemas.microsoft.com/office/powerpoint/2010/main" val="33447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8D35A6-E5D4-7C81-5B86-DA69AE5F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44" y="2306160"/>
            <a:ext cx="7644956" cy="357111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48FC72F-ED66-5CB9-626B-9EDACAD5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16632"/>
            <a:ext cx="12188825" cy="140895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Changes (%) in the mean (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Qmean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), extremely low (Q5) and extremely high (Q95) Uruguay River streamflow simulated by the VIC hydrology model</a:t>
            </a:r>
            <a:endParaRPr lang="es-A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A7126343-3CEC-F9F6-C530-E2980B456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r="1599"/>
          <a:stretch/>
        </p:blipFill>
        <p:spPr>
          <a:xfrm>
            <a:off x="8400256" y="2564904"/>
            <a:ext cx="3236128" cy="3084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2C5C1464-65AA-CAD8-C381-4B556DD41342}"/>
              </a:ext>
            </a:extLst>
          </p:cNvPr>
          <p:cNvSpPr/>
          <p:nvPr/>
        </p:nvSpPr>
        <p:spPr>
          <a:xfrm>
            <a:off x="9840416" y="4437113"/>
            <a:ext cx="144016" cy="11772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8B1D8E3F-B696-2D74-3FFB-B7549A8F4FD2}"/>
              </a:ext>
            </a:extLst>
          </p:cNvPr>
          <p:cNvSpPr/>
          <p:nvPr/>
        </p:nvSpPr>
        <p:spPr>
          <a:xfrm>
            <a:off x="2711624" y="3717033"/>
            <a:ext cx="144016" cy="11772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03A4287F-C0F6-138E-109E-3B688B14215F}"/>
              </a:ext>
            </a:extLst>
          </p:cNvPr>
          <p:cNvSpPr/>
          <p:nvPr/>
        </p:nvSpPr>
        <p:spPr>
          <a:xfrm>
            <a:off x="9737676" y="4529671"/>
            <a:ext cx="219324" cy="18941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1AACD292-3C37-2A7D-9546-E1F83AE47A44}"/>
              </a:ext>
            </a:extLst>
          </p:cNvPr>
          <p:cNvSpPr/>
          <p:nvPr/>
        </p:nvSpPr>
        <p:spPr>
          <a:xfrm>
            <a:off x="2125339" y="4679748"/>
            <a:ext cx="219324" cy="18941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18B8CD-3300-AAE6-5FC5-1790A5C54055}"/>
              </a:ext>
            </a:extLst>
          </p:cNvPr>
          <p:cNvSpPr txBox="1"/>
          <p:nvPr/>
        </p:nvSpPr>
        <p:spPr>
          <a:xfrm>
            <a:off x="10200456" y="652715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Camilloni et al. (2022)</a:t>
            </a:r>
          </a:p>
        </p:txBody>
      </p:sp>
    </p:spTree>
    <p:extLst>
      <p:ext uri="{BB962C8B-B14F-4D97-AF65-F5344CB8AC3E}">
        <p14:creationId xmlns:p14="http://schemas.microsoft.com/office/powerpoint/2010/main" val="13068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E102B-1433-40CD-8C37-8FB495BB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61064"/>
            <a:ext cx="12188825" cy="71108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s-AR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es-AR" b="1" dirty="0" err="1">
                <a:solidFill>
                  <a:schemeClr val="bg1"/>
                </a:solidFill>
                <a:latin typeface="+mn-lt"/>
              </a:rPr>
              <a:t>Summary</a:t>
            </a:r>
            <a:endParaRPr lang="es-A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AF2D09-58B7-4697-8338-CF7DF0005FC3}"/>
              </a:ext>
            </a:extLst>
          </p:cNvPr>
          <p:cNvSpPr txBox="1"/>
          <p:nvPr/>
        </p:nvSpPr>
        <p:spPr>
          <a:xfrm>
            <a:off x="281130" y="1251992"/>
            <a:ext cx="11459051" cy="70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Relative to the historical conditions (1980–2010), SAI can offset the projected increase in the magnitude of </a:t>
            </a:r>
            <a:r>
              <a:rPr lang="en-US" sz="2400" dirty="0">
                <a:solidFill>
                  <a:schemeClr val="accent1"/>
                </a:solidFill>
              </a:rPr>
              <a:t>mean and extreme temperatures</a:t>
            </a:r>
            <a:r>
              <a:rPr lang="en-US" sz="2400" dirty="0"/>
              <a:t>. The </a:t>
            </a:r>
            <a:r>
              <a:rPr lang="en-US" sz="2400" dirty="0">
                <a:solidFill>
                  <a:schemeClr val="accent1"/>
                </a:solidFill>
              </a:rPr>
              <a:t>cooling effect of SAI </a:t>
            </a:r>
            <a:r>
              <a:rPr lang="en-US" sz="2400" dirty="0"/>
              <a:t>is not spatially homogenous.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response of SAI </a:t>
            </a:r>
            <a:r>
              <a:rPr lang="en-US" sz="2400" dirty="0">
                <a:solidFill>
                  <a:schemeClr val="accent1"/>
                </a:solidFill>
              </a:rPr>
              <a:t>on precipitation is not uniform </a:t>
            </a:r>
            <a:r>
              <a:rPr lang="en-US" sz="2400" dirty="0"/>
              <a:t>with for example an increase in the northern sector of the LPB and a reduction to the south </a:t>
            </a:r>
          </a:p>
          <a:p>
            <a:pPr>
              <a:lnSpc>
                <a:spcPts val="3000"/>
              </a:lnSpc>
            </a:pPr>
            <a:endParaRPr lang="es-AR" sz="2400" dirty="0">
              <a:solidFill>
                <a:schemeClr val="tx2"/>
              </a:solidFill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Precipitation extremes are projected to decrease </a:t>
            </a:r>
            <a:r>
              <a:rPr lang="en-US" sz="2400" dirty="0"/>
              <a:t>under the SAI scenario with different magnitudes depending on the location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SAI mostly </a:t>
            </a:r>
            <a:r>
              <a:rPr lang="en-US" sz="2400" dirty="0">
                <a:solidFill>
                  <a:schemeClr val="accent1"/>
                </a:solidFill>
              </a:rPr>
              <a:t>increases mean and extreme flows </a:t>
            </a:r>
            <a:r>
              <a:rPr lang="en-US" sz="2400" dirty="0"/>
              <a:t>of the main rivers of LPB. A </a:t>
            </a:r>
            <a:r>
              <a:rPr lang="en-US" sz="2400" dirty="0">
                <a:solidFill>
                  <a:schemeClr val="accent1"/>
                </a:solidFill>
              </a:rPr>
              <a:t>reduction in the flow variability </a:t>
            </a:r>
            <a:r>
              <a:rPr lang="en-US" sz="2400" dirty="0"/>
              <a:t>of the river and less severe drought conditions over the basin are also associated to the SAI scenario. However, this latter advantage could come at the expense of </a:t>
            </a:r>
            <a:r>
              <a:rPr lang="en-US" sz="2400" dirty="0">
                <a:solidFill>
                  <a:schemeClr val="tx2"/>
                </a:solidFill>
              </a:rPr>
              <a:t>a </a:t>
            </a:r>
            <a:r>
              <a:rPr lang="en-US" sz="2400" dirty="0">
                <a:solidFill>
                  <a:schemeClr val="accent1"/>
                </a:solidFill>
              </a:rPr>
              <a:t>slightly higher risk of flooding </a:t>
            </a:r>
            <a:r>
              <a:rPr lang="en-US" sz="2400" dirty="0"/>
              <a:t>under extremely high flow conditions.</a:t>
            </a:r>
            <a:endParaRPr lang="es-AR" sz="240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858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D5B0D-07BD-F6B6-847D-7E57747A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731"/>
            <a:ext cx="12192000" cy="71108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s-AR" b="1" dirty="0" err="1">
                <a:solidFill>
                  <a:schemeClr val="bg1"/>
                </a:solidFill>
                <a:latin typeface="+mn-lt"/>
              </a:rPr>
              <a:t>Objective</a:t>
            </a:r>
            <a:endParaRPr lang="es-A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FECC553-6889-47A4-F77F-FD64823C6512}"/>
              </a:ext>
            </a:extLst>
          </p:cNvPr>
          <p:cNvSpPr txBox="1">
            <a:spLocks/>
          </p:cNvSpPr>
          <p:nvPr/>
        </p:nvSpPr>
        <p:spPr>
          <a:xfrm>
            <a:off x="1318160" y="3286496"/>
            <a:ext cx="9096499" cy="71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3600" dirty="0" err="1">
                <a:latin typeface="+mn-lt"/>
              </a:rPr>
              <a:t>To</a:t>
            </a:r>
            <a:r>
              <a:rPr lang="es-AR" sz="3600" dirty="0">
                <a:latin typeface="+mn-lt"/>
              </a:rPr>
              <a:t> </a:t>
            </a:r>
            <a:r>
              <a:rPr lang="es-AR" sz="3600" dirty="0" err="1">
                <a:latin typeface="+mn-lt"/>
              </a:rPr>
              <a:t>analyze</a:t>
            </a:r>
            <a:r>
              <a:rPr lang="es-AR" sz="3600" dirty="0">
                <a:latin typeface="+mn-lt"/>
              </a:rPr>
              <a:t> </a:t>
            </a:r>
            <a:r>
              <a:rPr lang="es-AR" sz="3600" dirty="0" err="1">
                <a:latin typeface="+mn-lt"/>
              </a:rPr>
              <a:t>the</a:t>
            </a:r>
            <a:r>
              <a:rPr lang="es-AR" sz="3600" dirty="0">
                <a:latin typeface="+mn-lt"/>
              </a:rPr>
              <a:t> South American </a:t>
            </a:r>
            <a:r>
              <a:rPr lang="es-AR" sz="3600" dirty="0" err="1">
                <a:latin typeface="+mn-lt"/>
              </a:rPr>
              <a:t>hydroclimate</a:t>
            </a:r>
            <a:r>
              <a:rPr lang="es-AR" sz="3600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response to Solar Radiation Modification using Stratospheric Aerosol Injection (SAI) in comparison to a high emission scenario in terms of changes in mean and extreme temperature and rainfall, and water availability and hydrological extremes in La Plata Basin</a:t>
            </a:r>
            <a:endParaRPr lang="es-A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0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30A667-743D-F3BA-78BF-8C2B1DFF382A}"/>
              </a:ext>
            </a:extLst>
          </p:cNvPr>
          <p:cNvPicPr/>
          <p:nvPr/>
        </p:nvPicPr>
        <p:blipFill rotWithShape="1">
          <a:blip r:embed="rId2"/>
          <a:srcRect b="70567"/>
          <a:stretch/>
        </p:blipFill>
        <p:spPr bwMode="auto">
          <a:xfrm>
            <a:off x="5698334" y="1966049"/>
            <a:ext cx="5005211" cy="209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956C22-EE23-BF53-C410-FE2C9C2A4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97" y="1813907"/>
            <a:ext cx="3583527" cy="26597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105043E-B29A-6D63-A906-8438BD23BCE9}"/>
              </a:ext>
            </a:extLst>
          </p:cNvPr>
          <p:cNvSpPr txBox="1"/>
          <p:nvPr/>
        </p:nvSpPr>
        <p:spPr>
          <a:xfrm>
            <a:off x="2315390" y="407414"/>
            <a:ext cx="8909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2400" b="1" dirty="0"/>
              <a:t>GLENS Project: </a:t>
            </a:r>
            <a:r>
              <a:rPr lang="en-GB" sz="2400" b="1" i="1" dirty="0"/>
              <a:t>Community Earth System Model CESM1</a:t>
            </a:r>
            <a:r>
              <a:rPr lang="en-GB" sz="2400" b="1" dirty="0"/>
              <a:t> </a:t>
            </a:r>
            <a:endParaRPr lang="es-AR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5F4039F-84E8-0FDF-EEAA-F7451FC71196}"/>
              </a:ext>
            </a:extLst>
          </p:cNvPr>
          <p:cNvSpPr txBox="1"/>
          <p:nvPr/>
        </p:nvSpPr>
        <p:spPr>
          <a:xfrm>
            <a:off x="916550" y="4837387"/>
            <a:ext cx="505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Historical: 1980-2010</a:t>
            </a:r>
            <a:endParaRPr lang="es-AR" sz="2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D968388-A877-7529-C6B1-B4D99C51DA11}"/>
              </a:ext>
            </a:extLst>
          </p:cNvPr>
          <p:cNvSpPr txBox="1"/>
          <p:nvPr/>
        </p:nvSpPr>
        <p:spPr>
          <a:xfrm>
            <a:off x="952175" y="5357134"/>
            <a:ext cx="604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Control: RCP8.5 (High emission scenario)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CB40504-8B38-348A-C548-B6EE56879CB3}"/>
              </a:ext>
            </a:extLst>
          </p:cNvPr>
          <p:cNvSpPr txBox="1"/>
          <p:nvPr/>
        </p:nvSpPr>
        <p:spPr>
          <a:xfrm>
            <a:off x="916550" y="5858752"/>
            <a:ext cx="604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Feedback: SAI (Solar Radiation Modification)</a:t>
            </a:r>
            <a:endParaRPr lang="es-AR" sz="2000" dirty="0"/>
          </a:p>
        </p:txBody>
      </p:sp>
      <p:pic>
        <p:nvPicPr>
          <p:cNvPr id="21" name="Gráfico 20" descr="Círculo con flecha izquierda">
            <a:extLst>
              <a:ext uri="{FF2B5EF4-FFF2-40B4-BE49-F238E27FC236}">
                <a16:creationId xmlns:a16="http://schemas.microsoft.com/office/drawing/2014/main" id="{F3AB306F-B392-3A32-039A-15AEF54CA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053" y="4798252"/>
            <a:ext cx="502920" cy="50292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0478D0B-98C7-24A6-E931-9706007A2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535" y="2124248"/>
            <a:ext cx="1165860" cy="1120140"/>
          </a:xfrm>
          <a:prstGeom prst="rect">
            <a:avLst/>
          </a:prstGeom>
        </p:spPr>
      </p:pic>
      <p:sp>
        <p:nvSpPr>
          <p:cNvPr id="26" name="Subtítulo 3">
            <a:extLst>
              <a:ext uri="{FF2B5EF4-FFF2-40B4-BE49-F238E27FC236}">
                <a16:creationId xmlns:a16="http://schemas.microsoft.com/office/drawing/2014/main" id="{F1C9E6E6-6BF5-1B18-B337-389732B24391}"/>
              </a:ext>
            </a:extLst>
          </p:cNvPr>
          <p:cNvSpPr txBox="1">
            <a:spLocks/>
          </p:cNvSpPr>
          <p:nvPr/>
        </p:nvSpPr>
        <p:spPr>
          <a:xfrm>
            <a:off x="0" y="85894"/>
            <a:ext cx="12192000" cy="523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252000" tIns="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1. CLIMATE SIMULATIONS</a:t>
            </a:r>
            <a:endParaRPr lang="es-ES" sz="2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1AE679C-B0C2-30BC-0376-1AAC9C315512}"/>
              </a:ext>
            </a:extLst>
          </p:cNvPr>
          <p:cNvSpPr txBox="1"/>
          <p:nvPr/>
        </p:nvSpPr>
        <p:spPr>
          <a:xfrm>
            <a:off x="735816" y="1313002"/>
            <a:ext cx="395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simulations consist in simultaneous SAI of sulfur dioxide at four locations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áfico 1" descr="Círculo con flecha izquierda">
            <a:extLst>
              <a:ext uri="{FF2B5EF4-FFF2-40B4-BE49-F238E27FC236}">
                <a16:creationId xmlns:a16="http://schemas.microsoft.com/office/drawing/2014/main" id="{ACC7659F-6F50-2BEF-1DC9-00BCB079F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053" y="5308482"/>
            <a:ext cx="502920" cy="502920"/>
          </a:xfrm>
          <a:prstGeom prst="rect">
            <a:avLst/>
          </a:prstGeom>
        </p:spPr>
      </p:pic>
      <p:pic>
        <p:nvPicPr>
          <p:cNvPr id="3" name="Gráfico 2" descr="Círculo con flecha izquierda">
            <a:extLst>
              <a:ext uri="{FF2B5EF4-FFF2-40B4-BE49-F238E27FC236}">
                <a16:creationId xmlns:a16="http://schemas.microsoft.com/office/drawing/2014/main" id="{2211806F-3B6B-FEC1-47B2-FFC6A82D0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053" y="5818712"/>
            <a:ext cx="502920" cy="502920"/>
          </a:xfrm>
          <a:prstGeom prst="rect">
            <a:avLst/>
          </a:prstGeom>
        </p:spPr>
      </p:pic>
      <p:sp>
        <p:nvSpPr>
          <p:cNvPr id="6" name="CuadroTexto 3">
            <a:extLst>
              <a:ext uri="{FF2B5EF4-FFF2-40B4-BE49-F238E27FC236}">
                <a16:creationId xmlns:a16="http://schemas.microsoft.com/office/drawing/2014/main" id="{D5352657-A050-ACB7-2B0E-83CFFF5B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3545" y="6550223"/>
            <a:ext cx="1531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1400" dirty="0" err="1"/>
              <a:t>Tilmes</a:t>
            </a:r>
            <a:r>
              <a:rPr lang="es-AR" altLang="es-AR" sz="1400" dirty="0"/>
              <a:t> et al (2018)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C004A9-031F-FB14-7582-848FDFED5582}"/>
              </a:ext>
            </a:extLst>
          </p:cNvPr>
          <p:cNvSpPr txBox="1"/>
          <p:nvPr/>
        </p:nvSpPr>
        <p:spPr>
          <a:xfrm>
            <a:off x="6126978" y="5557189"/>
            <a:ext cx="2927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2021-2050 and 2051-2080</a:t>
            </a:r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F3D92F7F-8B97-98FF-B695-78A5D49B25EC}"/>
              </a:ext>
            </a:extLst>
          </p:cNvPr>
          <p:cNvSpPr/>
          <p:nvPr/>
        </p:nvSpPr>
        <p:spPr>
          <a:xfrm>
            <a:off x="5774955" y="5357181"/>
            <a:ext cx="288276" cy="8057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9608AC3-F22A-287F-8BF1-2E93000338CC}"/>
              </a:ext>
            </a:extLst>
          </p:cNvPr>
          <p:cNvSpPr/>
          <p:nvPr/>
        </p:nvSpPr>
        <p:spPr>
          <a:xfrm>
            <a:off x="230467" y="4764007"/>
            <a:ext cx="11713027" cy="1561981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77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Dibujo de ingeniería, Mapa&#10;&#10;Descripción generada automáticamente">
            <a:extLst>
              <a:ext uri="{FF2B5EF4-FFF2-40B4-BE49-F238E27FC236}">
                <a16:creationId xmlns:a16="http://schemas.microsoft.com/office/drawing/2014/main" id="{868CC4F3-69F7-DD99-7C45-65CE9315C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4"/>
          <a:stretch/>
        </p:blipFill>
        <p:spPr>
          <a:xfrm>
            <a:off x="1471442" y="768852"/>
            <a:ext cx="9403099" cy="3963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0DB59E-20A3-9CAE-4AD4-4F4EDB0A3454}"/>
              </a:ext>
            </a:extLst>
          </p:cNvPr>
          <p:cNvSpPr txBox="1"/>
          <p:nvPr/>
        </p:nvSpPr>
        <p:spPr>
          <a:xfrm flipH="1">
            <a:off x="1577339" y="184077"/>
            <a:ext cx="203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Minimum</a:t>
            </a:r>
            <a:r>
              <a:rPr lang="es-AR" sz="1600" b="1" dirty="0"/>
              <a:t> </a:t>
            </a:r>
            <a:r>
              <a:rPr lang="es-AR" sz="1600" b="1" dirty="0" err="1"/>
              <a:t>Temperature</a:t>
            </a:r>
            <a:endParaRPr lang="es-AR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61459B-B360-E09F-1955-A5B7948982E7}"/>
              </a:ext>
            </a:extLst>
          </p:cNvPr>
          <p:cNvSpPr txBox="1"/>
          <p:nvPr/>
        </p:nvSpPr>
        <p:spPr>
          <a:xfrm flipH="1">
            <a:off x="5833109" y="197352"/>
            <a:ext cx="203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Maximum</a:t>
            </a:r>
            <a:r>
              <a:rPr lang="es-AR" sz="1600" b="1" dirty="0"/>
              <a:t> </a:t>
            </a:r>
            <a:r>
              <a:rPr lang="es-AR" sz="1600" b="1" dirty="0" err="1"/>
              <a:t>Temperature</a:t>
            </a:r>
            <a:endParaRPr lang="es-AR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4373CA-0ECE-98CE-7D05-91F39663834C}"/>
              </a:ext>
            </a:extLst>
          </p:cNvPr>
          <p:cNvSpPr txBox="1"/>
          <p:nvPr/>
        </p:nvSpPr>
        <p:spPr>
          <a:xfrm rot="16200000" flipH="1">
            <a:off x="-77655" y="1616845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 RCP8.5 </a:t>
            </a:r>
            <a:r>
              <a:rPr lang="es-AR" sz="1600" b="1" dirty="0" err="1"/>
              <a:t>scenario</a:t>
            </a:r>
            <a:endParaRPr lang="es-AR" sz="16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9040EC-69C9-F4A1-011A-101ABE564921}"/>
              </a:ext>
            </a:extLst>
          </p:cNvPr>
          <p:cNvSpPr txBox="1"/>
          <p:nvPr/>
        </p:nvSpPr>
        <p:spPr>
          <a:xfrm rot="16200000" flipH="1">
            <a:off x="-77656" y="3545472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SRM </a:t>
            </a:r>
            <a:r>
              <a:rPr lang="es-AR" sz="1600" b="1" dirty="0" err="1"/>
              <a:t>scenario</a:t>
            </a:r>
            <a:endParaRPr lang="es-AR" sz="1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1D4AC1-4D27-CF45-28DC-30A70ABC9A4E}"/>
              </a:ext>
            </a:extLst>
          </p:cNvPr>
          <p:cNvSpPr txBox="1"/>
          <p:nvPr/>
        </p:nvSpPr>
        <p:spPr>
          <a:xfrm flipH="1">
            <a:off x="3580555" y="184076"/>
            <a:ext cx="9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Coldest</a:t>
            </a:r>
            <a:r>
              <a:rPr lang="es-AR" sz="1600" b="1" dirty="0"/>
              <a:t> </a:t>
            </a:r>
            <a:r>
              <a:rPr lang="es-AR" sz="1600" b="1" dirty="0" err="1"/>
              <a:t>night</a:t>
            </a:r>
            <a:endParaRPr lang="es-AR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EB8F5B-D5AC-D4E4-F5A2-4D671301C6A7}"/>
              </a:ext>
            </a:extLst>
          </p:cNvPr>
          <p:cNvSpPr txBox="1"/>
          <p:nvPr/>
        </p:nvSpPr>
        <p:spPr>
          <a:xfrm flipH="1">
            <a:off x="4814516" y="184075"/>
            <a:ext cx="9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Warmestnight</a:t>
            </a:r>
            <a:endParaRPr lang="es-AR" sz="1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A0EBDB-5A84-DB0F-2170-4DD289E9105B}"/>
              </a:ext>
            </a:extLst>
          </p:cNvPr>
          <p:cNvSpPr txBox="1"/>
          <p:nvPr/>
        </p:nvSpPr>
        <p:spPr>
          <a:xfrm flipH="1">
            <a:off x="9089337" y="188962"/>
            <a:ext cx="9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Warmestday</a:t>
            </a:r>
            <a:endParaRPr lang="es-AR" sz="16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2CAC2E-3DD4-0105-700F-8CC0B6CEC53A}"/>
              </a:ext>
            </a:extLst>
          </p:cNvPr>
          <p:cNvSpPr txBox="1"/>
          <p:nvPr/>
        </p:nvSpPr>
        <p:spPr>
          <a:xfrm flipH="1">
            <a:off x="7730428" y="197352"/>
            <a:ext cx="9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Coldest</a:t>
            </a:r>
            <a:r>
              <a:rPr lang="es-AR" sz="1600" b="1" dirty="0"/>
              <a:t> </a:t>
            </a:r>
            <a:r>
              <a:rPr lang="es-AR" sz="1600" b="1" dirty="0" err="1"/>
              <a:t>day</a:t>
            </a:r>
            <a:endParaRPr lang="es-AR" sz="16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5158B6-F16A-0CE0-70C5-3AA612FD5D4E}"/>
              </a:ext>
            </a:extLst>
          </p:cNvPr>
          <p:cNvSpPr txBox="1"/>
          <p:nvPr/>
        </p:nvSpPr>
        <p:spPr>
          <a:xfrm rot="16200000">
            <a:off x="8195962" y="3198169"/>
            <a:ext cx="6858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AR" sz="2400" b="1" dirty="0">
                <a:solidFill>
                  <a:schemeClr val="bg1"/>
                </a:solidFill>
              </a:rPr>
              <a:t>2051-2080</a:t>
            </a:r>
          </a:p>
        </p:txBody>
      </p:sp>
    </p:spTree>
    <p:extLst>
      <p:ext uri="{BB962C8B-B14F-4D97-AF65-F5344CB8AC3E}">
        <p14:creationId xmlns:p14="http://schemas.microsoft.com/office/powerpoint/2010/main" val="19943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Dibujo de ingeniería, Mapa&#10;&#10;Descripción generada automáticamente">
            <a:extLst>
              <a:ext uri="{FF2B5EF4-FFF2-40B4-BE49-F238E27FC236}">
                <a16:creationId xmlns:a16="http://schemas.microsoft.com/office/drawing/2014/main" id="{868CC4F3-69F7-DD99-7C45-65CE9315C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2" y="768852"/>
            <a:ext cx="9403099" cy="58917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0DB59E-20A3-9CAE-4AD4-4F4EDB0A3454}"/>
              </a:ext>
            </a:extLst>
          </p:cNvPr>
          <p:cNvSpPr txBox="1"/>
          <p:nvPr/>
        </p:nvSpPr>
        <p:spPr>
          <a:xfrm flipH="1">
            <a:off x="1577339" y="184077"/>
            <a:ext cx="203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Minimum</a:t>
            </a:r>
            <a:r>
              <a:rPr lang="es-AR" sz="1600" b="1" dirty="0"/>
              <a:t> </a:t>
            </a:r>
            <a:r>
              <a:rPr lang="es-AR" sz="1600" b="1" dirty="0" err="1"/>
              <a:t>Temperature</a:t>
            </a:r>
            <a:endParaRPr lang="es-AR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61459B-B360-E09F-1955-A5B7948982E7}"/>
              </a:ext>
            </a:extLst>
          </p:cNvPr>
          <p:cNvSpPr txBox="1"/>
          <p:nvPr/>
        </p:nvSpPr>
        <p:spPr>
          <a:xfrm flipH="1">
            <a:off x="5833109" y="197352"/>
            <a:ext cx="203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Maximum</a:t>
            </a:r>
            <a:r>
              <a:rPr lang="es-AR" sz="1600" b="1" dirty="0"/>
              <a:t> </a:t>
            </a:r>
            <a:r>
              <a:rPr lang="es-AR" sz="1600" b="1" dirty="0" err="1"/>
              <a:t>Temperature</a:t>
            </a:r>
            <a:endParaRPr lang="es-AR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4373CA-0ECE-98CE-7D05-91F39663834C}"/>
              </a:ext>
            </a:extLst>
          </p:cNvPr>
          <p:cNvSpPr txBox="1"/>
          <p:nvPr/>
        </p:nvSpPr>
        <p:spPr>
          <a:xfrm rot="16200000" flipH="1">
            <a:off x="-77655" y="1616845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 RCP8.5 </a:t>
            </a:r>
            <a:r>
              <a:rPr lang="es-AR" sz="1600" b="1" dirty="0" err="1"/>
              <a:t>scenario</a:t>
            </a:r>
            <a:endParaRPr lang="es-AR" sz="16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9040EC-69C9-F4A1-011A-101ABE564921}"/>
              </a:ext>
            </a:extLst>
          </p:cNvPr>
          <p:cNvSpPr txBox="1"/>
          <p:nvPr/>
        </p:nvSpPr>
        <p:spPr>
          <a:xfrm rot="16200000" flipH="1">
            <a:off x="-77656" y="3545472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SRM </a:t>
            </a:r>
            <a:r>
              <a:rPr lang="es-AR" sz="1600" b="1" dirty="0" err="1"/>
              <a:t>scenario</a:t>
            </a:r>
            <a:endParaRPr lang="es-AR" sz="1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1D4AC1-4D27-CF45-28DC-30A70ABC9A4E}"/>
              </a:ext>
            </a:extLst>
          </p:cNvPr>
          <p:cNvSpPr txBox="1"/>
          <p:nvPr/>
        </p:nvSpPr>
        <p:spPr>
          <a:xfrm flipH="1">
            <a:off x="3580555" y="184076"/>
            <a:ext cx="9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Coldest</a:t>
            </a:r>
            <a:r>
              <a:rPr lang="es-AR" sz="1600" b="1" dirty="0"/>
              <a:t> </a:t>
            </a:r>
            <a:r>
              <a:rPr lang="es-AR" sz="1600" b="1" dirty="0" err="1"/>
              <a:t>night</a:t>
            </a:r>
            <a:endParaRPr lang="es-AR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EB8F5B-D5AC-D4E4-F5A2-4D671301C6A7}"/>
              </a:ext>
            </a:extLst>
          </p:cNvPr>
          <p:cNvSpPr txBox="1"/>
          <p:nvPr/>
        </p:nvSpPr>
        <p:spPr>
          <a:xfrm flipH="1">
            <a:off x="4814516" y="184075"/>
            <a:ext cx="9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Warmestnight</a:t>
            </a:r>
            <a:endParaRPr lang="es-AR" sz="1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A0EBDB-5A84-DB0F-2170-4DD289E9105B}"/>
              </a:ext>
            </a:extLst>
          </p:cNvPr>
          <p:cNvSpPr txBox="1"/>
          <p:nvPr/>
        </p:nvSpPr>
        <p:spPr>
          <a:xfrm flipH="1">
            <a:off x="9089337" y="188962"/>
            <a:ext cx="9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Warmestday</a:t>
            </a:r>
            <a:endParaRPr lang="es-AR" sz="16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2CAC2E-3DD4-0105-700F-8CC0B6CEC53A}"/>
              </a:ext>
            </a:extLst>
          </p:cNvPr>
          <p:cNvSpPr txBox="1"/>
          <p:nvPr/>
        </p:nvSpPr>
        <p:spPr>
          <a:xfrm flipH="1">
            <a:off x="7730428" y="197352"/>
            <a:ext cx="9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/>
              <a:t>Coldest</a:t>
            </a:r>
            <a:r>
              <a:rPr lang="es-AR" sz="1600" b="1" dirty="0"/>
              <a:t> </a:t>
            </a:r>
            <a:r>
              <a:rPr lang="es-AR" sz="1600" b="1" dirty="0" err="1"/>
              <a:t>day</a:t>
            </a:r>
            <a:endParaRPr lang="es-AR" sz="16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1D86A5-7B15-F822-6102-1F818E21AB39}"/>
              </a:ext>
            </a:extLst>
          </p:cNvPr>
          <p:cNvSpPr txBox="1"/>
          <p:nvPr/>
        </p:nvSpPr>
        <p:spPr>
          <a:xfrm rot="16200000" flipH="1">
            <a:off x="-51874" y="5355223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SRM – RCP8.5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5158B6-F16A-0CE0-70C5-3AA612FD5D4E}"/>
              </a:ext>
            </a:extLst>
          </p:cNvPr>
          <p:cNvSpPr txBox="1"/>
          <p:nvPr/>
        </p:nvSpPr>
        <p:spPr>
          <a:xfrm rot="16200000">
            <a:off x="8195962" y="3198169"/>
            <a:ext cx="6858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AR" sz="2400" b="1" dirty="0">
                <a:solidFill>
                  <a:schemeClr val="bg1"/>
                </a:solidFill>
              </a:rPr>
              <a:t>2051-2080</a:t>
            </a:r>
          </a:p>
        </p:txBody>
      </p:sp>
    </p:spTree>
    <p:extLst>
      <p:ext uri="{BB962C8B-B14F-4D97-AF65-F5344CB8AC3E}">
        <p14:creationId xmlns:p14="http://schemas.microsoft.com/office/powerpoint/2010/main" val="12671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61775802-F022-8C73-ECAC-F7E435F1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41" y="1337747"/>
            <a:ext cx="7792898" cy="4938410"/>
          </a:xfrm>
          <a:prstGeom prst="rect">
            <a:avLst/>
          </a:prstGeom>
        </p:spPr>
      </p:pic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11C53495-8737-55F3-92FE-A3A2D0A33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7" y="937071"/>
            <a:ext cx="2269729" cy="28211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297C1D-BD61-8D9F-08F3-8DC153B603C0}"/>
              </a:ext>
            </a:extLst>
          </p:cNvPr>
          <p:cNvSpPr txBox="1"/>
          <p:nvPr/>
        </p:nvSpPr>
        <p:spPr>
          <a:xfrm>
            <a:off x="290217" y="3979870"/>
            <a:ext cx="43270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s-AR" sz="1600" b="1" dirty="0">
                <a:effectLst/>
                <a:ea typeface="Times New Roman" panose="02020603050405020304" pitchFamily="18" charset="0"/>
              </a:rPr>
              <a:t>NWS</a:t>
            </a:r>
            <a:r>
              <a:rPr lang="es-AR" sz="1600" b="1" dirty="0">
                <a:ea typeface="Times New Roman" panose="02020603050405020304" pitchFamily="18" charset="0"/>
              </a:rPr>
              <a:t>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Northwestern</a:t>
            </a:r>
            <a:r>
              <a:rPr lang="es-A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ea typeface="Times New Roman" panose="02020603050405020304" pitchFamily="18" charset="0"/>
              </a:rPr>
              <a:t>NSA: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Northern</a:t>
            </a:r>
            <a:r>
              <a:rPr lang="es-A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SAM: 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South American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Monsoon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region</a:t>
            </a:r>
            <a:endParaRPr lang="es-AR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NES: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ortheastern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SWS: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outhwestern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SES: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outheastern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SSA: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outhern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endParaRPr lang="es-AR" sz="160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B613DA-CC0A-7F61-4B2B-7A072E6CEF91}"/>
              </a:ext>
            </a:extLst>
          </p:cNvPr>
          <p:cNvSpPr/>
          <p:nvPr/>
        </p:nvSpPr>
        <p:spPr>
          <a:xfrm>
            <a:off x="9631680" y="1255776"/>
            <a:ext cx="1853184" cy="271881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BC7567B-97E5-13A8-ADBE-E974A58311F4}"/>
              </a:ext>
            </a:extLst>
          </p:cNvPr>
          <p:cNvSpPr txBox="1"/>
          <p:nvPr/>
        </p:nvSpPr>
        <p:spPr>
          <a:xfrm>
            <a:off x="0" y="73070"/>
            <a:ext cx="12192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AR" sz="2400" b="1" dirty="0">
                <a:solidFill>
                  <a:schemeClr val="bg1"/>
                </a:solidFill>
              </a:rPr>
              <a:t>Regional </a:t>
            </a:r>
            <a:r>
              <a:rPr lang="es-AR" sz="2400" b="1" dirty="0" err="1">
                <a:solidFill>
                  <a:schemeClr val="bg1"/>
                </a:solidFill>
              </a:rPr>
              <a:t>changes</a:t>
            </a:r>
            <a:r>
              <a:rPr lang="es-AR" sz="2400" b="1" dirty="0">
                <a:solidFill>
                  <a:schemeClr val="bg1"/>
                </a:solidFill>
              </a:rPr>
              <a:t>: Mean and extreme </a:t>
            </a:r>
            <a:r>
              <a:rPr lang="es-AR" sz="2400" b="1" dirty="0" err="1">
                <a:solidFill>
                  <a:schemeClr val="bg1"/>
                </a:solidFill>
              </a:rPr>
              <a:t>temperature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32901DF7-490A-2932-70CF-A54D597FD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6"/>
          <a:stretch/>
        </p:blipFill>
        <p:spPr>
          <a:xfrm>
            <a:off x="2024152" y="617976"/>
            <a:ext cx="7050038" cy="40111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8767147-B750-3102-9CA5-28D7E7EE238D}"/>
              </a:ext>
            </a:extLst>
          </p:cNvPr>
          <p:cNvSpPr txBox="1"/>
          <p:nvPr/>
        </p:nvSpPr>
        <p:spPr>
          <a:xfrm rot="16200000">
            <a:off x="8195962" y="3198169"/>
            <a:ext cx="6858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AR" sz="2400" b="1" dirty="0">
                <a:solidFill>
                  <a:schemeClr val="bg1"/>
                </a:solidFill>
              </a:rPr>
              <a:t>2051-2080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22843E-95F7-5CAC-A59A-F1025EB0259E}"/>
              </a:ext>
            </a:extLst>
          </p:cNvPr>
          <p:cNvSpPr txBox="1"/>
          <p:nvPr/>
        </p:nvSpPr>
        <p:spPr>
          <a:xfrm>
            <a:off x="6890079" y="195066"/>
            <a:ext cx="1977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Consecutive </a:t>
            </a:r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dry</a:t>
            </a:r>
            <a:r>
              <a:rPr lang="es-AR" sz="16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days</a:t>
            </a:r>
            <a:endParaRPr lang="es-A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300805-5AB8-5A7B-544A-A8875D13E33D}"/>
              </a:ext>
            </a:extLst>
          </p:cNvPr>
          <p:cNvSpPr txBox="1"/>
          <p:nvPr/>
        </p:nvSpPr>
        <p:spPr>
          <a:xfrm>
            <a:off x="2609847" y="195066"/>
            <a:ext cx="127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Precipitation</a:t>
            </a:r>
            <a:endParaRPr lang="es-A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9036EB-5D03-3F80-D984-8B412B87F101}"/>
              </a:ext>
            </a:extLst>
          </p:cNvPr>
          <p:cNvSpPr txBox="1"/>
          <p:nvPr/>
        </p:nvSpPr>
        <p:spPr>
          <a:xfrm>
            <a:off x="4757896" y="195066"/>
            <a:ext cx="1582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Westtest</a:t>
            </a:r>
            <a:r>
              <a:rPr lang="es-AR" sz="16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pentad</a:t>
            </a:r>
            <a:endParaRPr lang="es-A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4826D7-A3EF-82ED-0DCE-686777273BF8}"/>
              </a:ext>
            </a:extLst>
          </p:cNvPr>
          <p:cNvSpPr txBox="1"/>
          <p:nvPr/>
        </p:nvSpPr>
        <p:spPr>
          <a:xfrm rot="16200000" flipH="1">
            <a:off x="-77655" y="1616845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 RCP8.5 </a:t>
            </a:r>
            <a:r>
              <a:rPr lang="es-AR" sz="1600" b="1" dirty="0" err="1"/>
              <a:t>scenario</a:t>
            </a:r>
            <a:endParaRPr lang="es-AR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251CD3-0394-AB6A-51E7-0BA0C0CEB6EE}"/>
              </a:ext>
            </a:extLst>
          </p:cNvPr>
          <p:cNvSpPr txBox="1"/>
          <p:nvPr/>
        </p:nvSpPr>
        <p:spPr>
          <a:xfrm rot="16200000" flipH="1">
            <a:off x="-77656" y="3545472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SRM </a:t>
            </a:r>
            <a:r>
              <a:rPr lang="es-AR" sz="1600" b="1" dirty="0" err="1"/>
              <a:t>scenario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34920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32901DF7-490A-2932-70CF-A54D597FD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52" y="617976"/>
            <a:ext cx="7050038" cy="60106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8767147-B750-3102-9CA5-28D7E7EE238D}"/>
              </a:ext>
            </a:extLst>
          </p:cNvPr>
          <p:cNvSpPr txBox="1"/>
          <p:nvPr/>
        </p:nvSpPr>
        <p:spPr>
          <a:xfrm rot="16200000">
            <a:off x="8195962" y="3198169"/>
            <a:ext cx="6858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AR" sz="2400" b="1" dirty="0">
                <a:solidFill>
                  <a:schemeClr val="bg1"/>
                </a:solidFill>
              </a:rPr>
              <a:t>2051-2080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300805-5AB8-5A7B-544A-A8875D13E33D}"/>
              </a:ext>
            </a:extLst>
          </p:cNvPr>
          <p:cNvSpPr txBox="1"/>
          <p:nvPr/>
        </p:nvSpPr>
        <p:spPr>
          <a:xfrm>
            <a:off x="2609847" y="195066"/>
            <a:ext cx="127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Precipitation</a:t>
            </a:r>
            <a:endParaRPr lang="es-A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4826D7-A3EF-82ED-0DCE-686777273BF8}"/>
              </a:ext>
            </a:extLst>
          </p:cNvPr>
          <p:cNvSpPr txBox="1"/>
          <p:nvPr/>
        </p:nvSpPr>
        <p:spPr>
          <a:xfrm rot="16200000" flipH="1">
            <a:off x="-77655" y="1616845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 RCP8.5 </a:t>
            </a:r>
            <a:r>
              <a:rPr lang="es-AR" sz="1600" b="1" dirty="0" err="1"/>
              <a:t>scenario</a:t>
            </a:r>
            <a:endParaRPr lang="es-AR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251CD3-0394-AB6A-51E7-0BA0C0CEB6EE}"/>
              </a:ext>
            </a:extLst>
          </p:cNvPr>
          <p:cNvSpPr txBox="1"/>
          <p:nvPr/>
        </p:nvSpPr>
        <p:spPr>
          <a:xfrm rot="16200000" flipH="1">
            <a:off x="-77656" y="3545472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SRM </a:t>
            </a:r>
            <a:r>
              <a:rPr lang="es-AR" sz="1600" b="1" dirty="0" err="1"/>
              <a:t>scenario</a:t>
            </a:r>
            <a:endParaRPr lang="es-AR" sz="1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7572E6-8D3D-4230-70C0-06D69FC5C79A}"/>
              </a:ext>
            </a:extLst>
          </p:cNvPr>
          <p:cNvSpPr txBox="1"/>
          <p:nvPr/>
        </p:nvSpPr>
        <p:spPr>
          <a:xfrm rot="16200000" flipH="1">
            <a:off x="-51874" y="5355223"/>
            <a:ext cx="203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SRM – RCP8.5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571F03-1D6B-53F5-7F45-5B4718E47CB7}"/>
              </a:ext>
            </a:extLst>
          </p:cNvPr>
          <p:cNvSpPr txBox="1"/>
          <p:nvPr/>
        </p:nvSpPr>
        <p:spPr>
          <a:xfrm>
            <a:off x="6804354" y="195066"/>
            <a:ext cx="1977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Consecutive </a:t>
            </a:r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dry</a:t>
            </a:r>
            <a:r>
              <a:rPr lang="es-AR" sz="16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days</a:t>
            </a:r>
            <a:endParaRPr lang="es-A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854063-7180-68AF-0266-7E14FA044176}"/>
              </a:ext>
            </a:extLst>
          </p:cNvPr>
          <p:cNvSpPr txBox="1"/>
          <p:nvPr/>
        </p:nvSpPr>
        <p:spPr>
          <a:xfrm>
            <a:off x="4672171" y="195066"/>
            <a:ext cx="1582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Westtest</a:t>
            </a:r>
            <a:r>
              <a:rPr lang="es-AR" sz="16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AR" sz="16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pentad</a:t>
            </a:r>
            <a:endParaRPr lang="es-A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11C53495-8737-55F3-92FE-A3A2D0A33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7" y="888303"/>
            <a:ext cx="2269729" cy="28211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297C1D-BD61-8D9F-08F3-8DC153B603C0}"/>
              </a:ext>
            </a:extLst>
          </p:cNvPr>
          <p:cNvSpPr txBox="1"/>
          <p:nvPr/>
        </p:nvSpPr>
        <p:spPr>
          <a:xfrm>
            <a:off x="423567" y="3931852"/>
            <a:ext cx="43270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s-AR" sz="1600" b="1" dirty="0">
                <a:effectLst/>
                <a:ea typeface="Times New Roman" panose="02020603050405020304" pitchFamily="18" charset="0"/>
              </a:rPr>
              <a:t>NWS</a:t>
            </a:r>
            <a:r>
              <a:rPr lang="es-AR" sz="1600" b="1" dirty="0">
                <a:ea typeface="Times New Roman" panose="02020603050405020304" pitchFamily="18" charset="0"/>
              </a:rPr>
              <a:t>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Northwestern</a:t>
            </a:r>
            <a:r>
              <a:rPr lang="es-A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ea typeface="Times New Roman" panose="02020603050405020304" pitchFamily="18" charset="0"/>
              </a:rPr>
              <a:t>NSA: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Northern</a:t>
            </a:r>
            <a:r>
              <a:rPr lang="es-A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SAM: 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South American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Monsoon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region</a:t>
            </a:r>
            <a:endParaRPr lang="es-AR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NES: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ortheastern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SWS: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outhwestern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SES: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outheastern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s-A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SSA: </a:t>
            </a:r>
            <a:r>
              <a:rPr lang="es-AR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outhern</a:t>
            </a:r>
            <a:r>
              <a:rPr lang="es-A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South </a:t>
            </a:r>
            <a:r>
              <a:rPr lang="es-A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</a:t>
            </a:r>
            <a:endParaRPr lang="es-AR" sz="1600" dirty="0"/>
          </a:p>
        </p:txBody>
      </p:sp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F181A66A-C83D-CF56-D972-7A401F84B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23" y="1317029"/>
            <a:ext cx="7909210" cy="489479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B613DA-CC0A-7F61-4B2B-7A072E6CEF91}"/>
              </a:ext>
            </a:extLst>
          </p:cNvPr>
          <p:cNvSpPr/>
          <p:nvPr/>
        </p:nvSpPr>
        <p:spPr>
          <a:xfrm>
            <a:off x="6008269" y="1207006"/>
            <a:ext cx="3706368" cy="255741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2B4CB9-5464-9493-F46B-1B172FE4C29C}"/>
              </a:ext>
            </a:extLst>
          </p:cNvPr>
          <p:cNvSpPr txBox="1"/>
          <p:nvPr/>
        </p:nvSpPr>
        <p:spPr>
          <a:xfrm>
            <a:off x="0" y="73070"/>
            <a:ext cx="12192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AR" sz="2400" b="1" dirty="0">
                <a:solidFill>
                  <a:schemeClr val="bg1"/>
                </a:solidFill>
              </a:rPr>
              <a:t>Regional </a:t>
            </a:r>
            <a:r>
              <a:rPr lang="es-AR" sz="2400" b="1" dirty="0" err="1">
                <a:solidFill>
                  <a:schemeClr val="bg1"/>
                </a:solidFill>
              </a:rPr>
              <a:t>changes</a:t>
            </a:r>
            <a:r>
              <a:rPr lang="es-AR" sz="2400" b="1" dirty="0">
                <a:solidFill>
                  <a:schemeClr val="bg1"/>
                </a:solidFill>
              </a:rPr>
              <a:t>: Mean and extreme </a:t>
            </a:r>
            <a:r>
              <a:rPr lang="es-AR" sz="2400" b="1" dirty="0" err="1">
                <a:solidFill>
                  <a:schemeClr val="bg1"/>
                </a:solidFill>
              </a:rPr>
              <a:t>precipitation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610</Words>
  <Application>Microsoft Office PowerPoint</Application>
  <PresentationFormat>Panorámica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Tema de Office</vt:lpstr>
      <vt:lpstr>South american climate response to solar radiation modification</vt:lpstr>
      <vt:lpstr>Objective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Changes (%) in the mean (Qmean), extremely low (Q5) and extremely high (Q95) Paraná River streamflow simulated by the VIC hydrology model</vt:lpstr>
      <vt:lpstr>Changes (%) in the mean (Qmean), extremely low (Q5) and extremely high (Q95) Uruguay River streamflow simulated by the VIC hydrology model</vt:lpstr>
      <vt:lpstr> 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american climate response to stratoSpheric aerosol injection</dc:title>
  <dc:creator>INES CAMILLONI</dc:creator>
  <cp:lastModifiedBy>Inés Camilloni</cp:lastModifiedBy>
  <cp:revision>21</cp:revision>
  <dcterms:created xsi:type="dcterms:W3CDTF">2022-08-17T17:21:28Z</dcterms:created>
  <dcterms:modified xsi:type="dcterms:W3CDTF">2022-08-24T04:03:14Z</dcterms:modified>
</cp:coreProperties>
</file>