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8" r:id="rId3"/>
    <p:sldId id="259" r:id="rId4"/>
    <p:sldId id="260" r:id="rId5"/>
    <p:sldId id="288" r:id="rId6"/>
    <p:sldId id="261" r:id="rId7"/>
    <p:sldId id="262" r:id="rId8"/>
    <p:sldId id="285" r:id="rId9"/>
    <p:sldId id="279" r:id="rId10"/>
    <p:sldId id="286" r:id="rId11"/>
    <p:sldId id="280" r:id="rId12"/>
    <p:sldId id="287" r:id="rId13"/>
    <p:sldId id="265" r:id="rId14"/>
    <p:sldId id="798" r:id="rId15"/>
    <p:sldId id="292" r:id="rId16"/>
    <p:sldId id="293" r:id="rId17"/>
    <p:sldId id="289" r:id="rId18"/>
    <p:sldId id="269" r:id="rId19"/>
    <p:sldId id="290" r:id="rId20"/>
    <p:sldId id="270" r:id="rId21"/>
    <p:sldId id="291" r:id="rId22"/>
    <p:sldId id="271" r:id="rId23"/>
    <p:sldId id="273" r:id="rId24"/>
    <p:sldId id="275" r:id="rId25"/>
    <p:sldId id="796" r:id="rId26"/>
    <p:sldId id="797" r:id="rId27"/>
    <p:sldId id="731"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5E00"/>
    <a:srgbClr val="CA5900"/>
    <a:srgbClr val="FFFFFF"/>
    <a:srgbClr val="000000"/>
    <a:srgbClr val="000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9366"/>
  </p:normalViewPr>
  <p:slideViewPr>
    <p:cSldViewPr snapToGrid="0" snapToObjects="1">
      <p:cViewPr>
        <p:scale>
          <a:sx n="40" d="100"/>
          <a:sy n="40" d="100"/>
        </p:scale>
        <p:origin x="656"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1143000" y="685800"/>
            <a:ext cx="4572000" cy="3429000"/>
          </a:xfrm>
          <a:prstGeom prst="rect">
            <a:avLst/>
          </a:prstGeom>
        </p:spPr>
        <p:txBody>
          <a:bodyPr/>
          <a:lstStyle/>
          <a:p>
            <a:endParaRPr/>
          </a:p>
        </p:txBody>
      </p:sp>
      <p:sp>
        <p:nvSpPr>
          <p:cNvPr id="167" name="Shape 16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381000" y="685800"/>
            <a:ext cx="6096000" cy="3429000"/>
          </a:xfrm>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t>The impacts: what research has told us about how SRM would affect the climate</a:t>
            </a:r>
          </a:p>
          <a:p>
            <a:r>
              <a:t>• Basic climate variables like temperatures and precipitation</a:t>
            </a:r>
          </a:p>
          <a:p>
            <a:r>
              <a:t>• Effect on health, biodiversity, agriculture, regional climate, etc.</a:t>
            </a:r>
          </a:p>
          <a:p>
            <a:r>
              <a:t>- Unknowns and uncertainties in SRM science</a:t>
            </a:r>
          </a:p>
          <a:p>
            <a:r>
              <a:t>- Socio-political issues</a:t>
            </a:r>
          </a:p>
          <a:p>
            <a:r>
              <a:t>• Moral hazard and reverse moral hazard</a:t>
            </a:r>
          </a:p>
          <a:p>
            <a:r>
              <a:t>• Slippery slope</a:t>
            </a:r>
          </a:p>
          <a:p>
            <a:r>
              <a:t>• Ethics</a:t>
            </a:r>
          </a:p>
          <a:p>
            <a:r>
              <a:t>• Political and economic</a:t>
            </a:r>
          </a:p>
          <a:p>
            <a:r>
              <a:t>dynamics - Summary</a:t>
            </a:r>
          </a:p>
          <a:p>
            <a:r>
              <a:t>• Key messages about SRM</a:t>
            </a:r>
          </a:p>
          <a:p>
            <a:r>
              <a:t>• How we might think about it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Essentially being used as a substitute even though we know it’s not one– probably wouldn’t look smooth</a:t>
            </a:r>
          </a:p>
        </p:txBody>
      </p:sp>
      <p:sp>
        <p:nvSpPr>
          <p:cNvPr id="4" name="Slide Number Placeholder 3"/>
          <p:cNvSpPr>
            <a:spLocks noGrp="1"/>
          </p:cNvSpPr>
          <p:nvPr>
            <p:ph type="sldNum" sz="quarter" idx="10"/>
          </p:nvPr>
        </p:nvSpPr>
        <p:spPr/>
        <p:txBody>
          <a:bodyPr/>
          <a:lstStyle/>
          <a:p>
            <a:fld id="{8F72F992-7936-4A1C-8BD7-1F475BB6CA37}" type="slidenum">
              <a:rPr lang="en-US" smtClean="0"/>
              <a:t>12</a:t>
            </a:fld>
            <a:endParaRPr lang="en-US"/>
          </a:p>
        </p:txBody>
      </p:sp>
    </p:spTree>
    <p:extLst>
      <p:ext uri="{BB962C8B-B14F-4D97-AF65-F5344CB8AC3E}">
        <p14:creationId xmlns:p14="http://schemas.microsoft.com/office/powerpoint/2010/main" val="1929269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381000" y="685800"/>
            <a:ext cx="6096000" cy="3429000"/>
          </a:xfrm>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r>
              <a:t>Differing political contexts and scenarios will also affect decision making. For instance, a scenario involving deliberative action through a globally representative body or agreement might best address social and governance concerns and provide the most resilient foundation for research activities or sustained deployments. But there may also be scenarios in which regional coalitions or collections of individual state actors act autonomously but with shared views or even scenarios involving a lone actor, perhaps not even representing a sovereign nation, attempting unilateral deployment. In each of these cases, the actor(s)’ record of pursuing climate change mitigation, and the associated inferences regarding underlying motivations and commitments to decarbonization, might be an important part of the decision-making context.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9340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381000" y="685800"/>
            <a:ext cx="6096000" cy="3429000"/>
          </a:xfrm>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r>
              <a:rPr lang="en-US" dirty="0"/>
              <a:t>Aka Mitigation deterrence</a:t>
            </a:r>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t>
            </a:r>
            <a:r>
              <a:rPr lang="en-US" sz="2200" dirty="0">
                <a:effectLst/>
                <a:latin typeface="+mn-lt"/>
                <a:ea typeface="+mn-ea"/>
                <a:cs typeface="+mn-cs"/>
                <a:sym typeface="Helvetica Neue"/>
              </a:rPr>
              <a:t>a precise empirical measure of mitigation deterrence would require comparison to a counterfactual baseline (e.g., to know whether and to what extent SG research serves as a deterrent to mitigation, one would have to know how much mitigation would have occurred in the </a:t>
            </a:r>
            <a:r>
              <a:rPr lang="en-US" sz="2200" i="1" dirty="0">
                <a:effectLst/>
                <a:latin typeface="+mn-lt"/>
                <a:ea typeface="+mn-ea"/>
                <a:cs typeface="+mn-cs"/>
                <a:sym typeface="Helvetica Neue"/>
              </a:rPr>
              <a:t>absence </a:t>
            </a:r>
            <a:r>
              <a:rPr lang="en-US" sz="2200" dirty="0">
                <a:effectLst/>
                <a:latin typeface="+mn-lt"/>
                <a:ea typeface="+mn-ea"/>
                <a:cs typeface="+mn-cs"/>
                <a:sym typeface="Helvetica Neue"/>
              </a:rPr>
              <a:t>of SG research) “</a:t>
            </a:r>
          </a:p>
          <a:p>
            <a:pPr marL="0" marR="0" lvl="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mn-lt"/>
                <a:ea typeface="+mn-ea"/>
                <a:cs typeface="+mn-cs"/>
                <a:sym typeface="Helvetica Neue"/>
              </a:rPr>
              <a:t>“Despite persistent concerns about mitigation deterrence, some social science research has suggested that individuals may </a:t>
            </a:r>
            <a:r>
              <a:rPr lang="en-US" sz="2200" i="1" dirty="0">
                <a:effectLst/>
                <a:latin typeface="+mn-lt"/>
                <a:ea typeface="+mn-ea"/>
                <a:cs typeface="+mn-cs"/>
                <a:sym typeface="Helvetica Neue"/>
              </a:rPr>
              <a:t>increase </a:t>
            </a:r>
            <a:r>
              <a:rPr lang="en-US" sz="2200" dirty="0">
                <a:effectLst/>
                <a:latin typeface="+mn-lt"/>
                <a:ea typeface="+mn-ea"/>
                <a:cs typeface="+mn-cs"/>
                <a:sym typeface="Helvetica Neue"/>
              </a:rPr>
              <a:t>their com- </a:t>
            </a:r>
            <a:r>
              <a:rPr lang="en-US" sz="2200" dirty="0" err="1">
                <a:effectLst/>
                <a:latin typeface="+mn-lt"/>
                <a:ea typeface="+mn-ea"/>
                <a:cs typeface="+mn-cs"/>
                <a:sym typeface="Helvetica Neue"/>
              </a:rPr>
              <a:t>mitment</a:t>
            </a:r>
            <a:r>
              <a:rPr lang="en-US" sz="2200" dirty="0">
                <a:effectLst/>
                <a:latin typeface="+mn-lt"/>
                <a:ea typeface="+mn-ea"/>
                <a:cs typeface="+mn-cs"/>
                <a:sym typeface="Helvetica Neue"/>
              </a:rPr>
              <a:t> to mitigation when the prospect of geoengineering is introduced (see, e.g., Merk et al., 2016), though results from a variety of studies on this topic are equivocal (see Burns, 2016). “</a:t>
            </a:r>
            <a:endParaRPr lang="en-US" dirty="0"/>
          </a:p>
        </p:txBody>
      </p:sp>
    </p:spTree>
    <p:extLst>
      <p:ext uri="{BB962C8B-B14F-4D97-AF65-F5344CB8AC3E}">
        <p14:creationId xmlns:p14="http://schemas.microsoft.com/office/powerpoint/2010/main" val="2418104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381000" y="685800"/>
            <a:ext cx="6096000" cy="3429000"/>
          </a:xfrm>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r>
              <a:rPr lang="en-US" dirty="0"/>
              <a:t>“</a:t>
            </a:r>
            <a:r>
              <a:rPr lang="en-US" sz="2400" dirty="0">
                <a:effectLst/>
                <a:latin typeface="+mn-lt"/>
                <a:ea typeface="+mn-ea"/>
                <a:cs typeface="+mn-cs"/>
                <a:sym typeface="Helvetica Neue"/>
              </a:rPr>
              <a:t>There are </a:t>
            </a:r>
            <a:r>
              <a:rPr lang="en-US" sz="2400" b="1" dirty="0">
                <a:effectLst/>
                <a:latin typeface="+mn-lt"/>
                <a:ea typeface="+mn-ea"/>
                <a:cs typeface="+mn-cs"/>
                <a:sym typeface="Helvetica Neue"/>
              </a:rPr>
              <a:t>also countervailing scenarios </a:t>
            </a:r>
            <a:r>
              <a:rPr lang="en-US" sz="2400" dirty="0">
                <a:effectLst/>
                <a:latin typeface="+mn-lt"/>
                <a:ea typeface="+mn-ea"/>
                <a:cs typeface="+mn-cs"/>
                <a:sym typeface="Helvetica Neue"/>
              </a:rPr>
              <a:t>in which researched technologies are not deployed or in which governance could effectively mitigate acceleration: </a:t>
            </a:r>
            <a:endParaRPr lang="en-US" dirty="0">
              <a:effectLst/>
            </a:endParaRPr>
          </a:p>
          <a:p>
            <a:pPr lvl="1"/>
            <a:r>
              <a:rPr lang="en-US" sz="2400" dirty="0">
                <a:effectLst/>
                <a:latin typeface="+mn-lt"/>
                <a:ea typeface="+mn-ea"/>
                <a:cs typeface="+mn-cs"/>
                <a:sym typeface="Helvetica Neue"/>
              </a:rPr>
              <a:t>Research could dissuade deployment if it is found that it is very difficult to produce a technology that is deployable, predictable, and controllable. If it is demonstrated that SG is not an “easy” alternative to GHG mitigation or large- scale adaptation, then it could become less politically attractive. </a:t>
            </a:r>
          </a:p>
          <a:p>
            <a:pPr lvl="1"/>
            <a:r>
              <a:rPr lang="en-US" sz="2400" dirty="0">
                <a:effectLst/>
                <a:latin typeface="+mn-lt"/>
                <a:ea typeface="+mn-ea"/>
                <a:cs typeface="+mn-cs"/>
                <a:sym typeface="Helvetica Neue"/>
              </a:rPr>
              <a:t>Moreover, if it were to take a long time to discern whether an SG intervention is working, it may attract less political support, since any positive outcome might not yield political capital for its proponents in their political lifetime. </a:t>
            </a:r>
          </a:p>
          <a:p>
            <a:pPr lvl="1"/>
            <a:r>
              <a:rPr lang="en-US" sz="2400" dirty="0">
                <a:effectLst/>
                <a:latin typeface="+mn-lt"/>
                <a:ea typeface="+mn-ea"/>
                <a:cs typeface="+mn-cs"/>
                <a:sym typeface="Helvetica Neue"/>
              </a:rPr>
              <a:t>The idea of a “sociotechnical community” accelerating deployment could be counterbalanced by the active cultivation of transparency among the research community. </a:t>
            </a:r>
          </a:p>
          <a:p>
            <a:pPr marL="0" marR="0" lvl="1" indent="228600" defTabSz="457200" eaLnBrk="1" fontAlgn="auto" latinLnBrk="0" hangingPunct="1">
              <a:lnSpc>
                <a:spcPct val="117999"/>
              </a:lnSpc>
              <a:spcBef>
                <a:spcPts val="0"/>
              </a:spcBef>
              <a:spcAft>
                <a:spcPts val="0"/>
              </a:spcAft>
              <a:buClrTx/>
              <a:buSzTx/>
              <a:buFontTx/>
              <a:buNone/>
              <a:tabLst/>
              <a:defRPr/>
            </a:pPr>
            <a:r>
              <a:rPr lang="en-US" sz="2400" dirty="0">
                <a:effectLst/>
                <a:latin typeface="+mn-lt"/>
                <a:ea typeface="+mn-ea"/>
                <a:cs typeface="+mn-cs"/>
                <a:sym typeface="Helvetica Neue"/>
              </a:rPr>
              <a:t>The economic acceleration scenario is mitigated by the natural marketplace of capital allocation, as substantial economic forces are already pursuing more traditional climate mitigation measures. The current market for measures such as decarbonization of the energy sector is estimated in the tens of trillions of dollars - </a:t>
            </a:r>
            <a:r>
              <a:rPr lang="en-US" sz="2200" dirty="0">
                <a:effectLst/>
                <a:latin typeface="+mn-lt"/>
                <a:ea typeface="+mn-ea"/>
                <a:cs typeface="+mn-cs"/>
                <a:sym typeface="Helvetica Neue"/>
              </a:rPr>
              <a:t>investors in these new energy systems will have little motivation to abandon these rev- </a:t>
            </a:r>
            <a:r>
              <a:rPr lang="en-US" sz="2200" dirty="0" err="1">
                <a:effectLst/>
                <a:latin typeface="+mn-lt"/>
                <a:ea typeface="+mn-ea"/>
                <a:cs typeface="+mn-cs"/>
                <a:sym typeface="Helvetica Neue"/>
              </a:rPr>
              <a:t>enue</a:t>
            </a:r>
            <a:r>
              <a:rPr lang="en-US" sz="2200" dirty="0">
                <a:effectLst/>
                <a:latin typeface="+mn-lt"/>
                <a:ea typeface="+mn-ea"/>
                <a:cs typeface="+mn-cs"/>
                <a:sym typeface="Helvetica Neue"/>
              </a:rPr>
              <a:t> streams in the face of relatively small research programs, which cannot be monetized in the near term. </a:t>
            </a:r>
            <a:endParaRPr lang="en-US" sz="2400" dirty="0"/>
          </a:p>
          <a:p>
            <a:pPr lvl="1"/>
            <a:endParaRPr lang="en-US" sz="2400" dirty="0">
              <a:effectLst/>
              <a:latin typeface="+mn-lt"/>
              <a:ea typeface="+mn-ea"/>
              <a:cs typeface="+mn-cs"/>
              <a:sym typeface="Helvetica Neue"/>
            </a:endParaRPr>
          </a:p>
          <a:p>
            <a:endParaRPr dirty="0"/>
          </a:p>
        </p:txBody>
      </p:sp>
    </p:spTree>
    <p:extLst>
      <p:ext uri="{BB962C8B-B14F-4D97-AF65-F5344CB8AC3E}">
        <p14:creationId xmlns:p14="http://schemas.microsoft.com/office/powerpoint/2010/main" val="829625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xfrm>
            <a:off x="381000" y="685800"/>
            <a:ext cx="6096000" cy="3429000"/>
          </a:xfrm>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lvl1pPr>
              <a:lnSpc>
                <a:spcPct val="117999"/>
              </a:lnSpc>
            </a:lvl1pPr>
          </a:lstStyle>
          <a:p>
            <a:r>
              <a:rPr lang="en-US" dirty="0"/>
              <a:t>Put in context of the global temperature targets or goals in Paris Agreement. </a:t>
            </a:r>
          </a:p>
          <a:p>
            <a:r>
              <a:rPr dirty="0"/>
              <a:t>global temperature has become a</a:t>
            </a:r>
            <a:r>
              <a:rPr lang="en-US" dirty="0"/>
              <a:t> </a:t>
            </a:r>
            <a:r>
              <a:rPr dirty="0"/>
              <a:t>proxy for impacts in climate governance conversations</a:t>
            </a:r>
            <a:endParaRPr lang="en-US" dirty="0"/>
          </a:p>
          <a:p>
            <a:r>
              <a:rPr lang="en-US" dirty="0"/>
              <a:t>Burning embers plots in </a:t>
            </a:r>
            <a:r>
              <a:rPr lang="en-US" dirty="0" err="1"/>
              <a:t>ipcc</a:t>
            </a:r>
            <a:r>
              <a:rPr lang="en-US" dirty="0"/>
              <a:t> reports – as temperature is constrained with mitigation, impacts community has identified benefits in the form of reduced risk- but these are calibrated to scenarios that do not include SRM</a:t>
            </a:r>
          </a:p>
          <a:p>
            <a:r>
              <a:rPr lang="en-US" dirty="0"/>
              <a:t>In contrast a 1.5 degree world with SRM may have relatively lower or higher risks in each of these categories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3068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xfrm>
            <a:off x="381000" y="685800"/>
            <a:ext cx="6096000" cy="3429000"/>
          </a:xfrm>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r>
              <a:rPr lang="en-US" dirty="0"/>
              <a:t>This is a recent study on SRM and risk of malaria</a:t>
            </a:r>
          </a:p>
          <a:p>
            <a:r>
              <a:rPr lang="en-US" dirty="0"/>
              <a:t>Not just reduction or increase in risk but a redistribution</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xfrm>
            <a:off x="381000" y="685800"/>
            <a:ext cx="6096000" cy="3429000"/>
          </a:xfrm>
          <a:prstGeom prst="rect">
            <a:avLst/>
          </a:prstGeom>
        </p:spPr>
        <p:txBody>
          <a:bodyPr/>
          <a:lstStyle/>
          <a:p>
            <a:endParaRPr/>
          </a:p>
        </p:txBody>
      </p:sp>
      <p:sp>
        <p:nvSpPr>
          <p:cNvPr id="308" name="Shape 308"/>
          <p:cNvSpPr>
            <a:spLocks noGrp="1"/>
          </p:cNvSpPr>
          <p:nvPr>
            <p:ph type="body" sz="quarter" idx="1"/>
          </p:nvPr>
        </p:nvSpPr>
        <p:spPr>
          <a:prstGeom prst="rect">
            <a:avLst/>
          </a:prstGeom>
        </p:spPr>
        <p:txBody>
          <a:bodyPr/>
          <a:lstStyle/>
          <a:p>
            <a:r>
              <a:rPr lang="en-US" dirty="0" err="1"/>
              <a:t>Pongratz</a:t>
            </a:r>
            <a:r>
              <a:rPr lang="en-US" dirty="0"/>
              <a:t> et al. (2012) find that SAI results in global mean increases in yield and production for wheat, maize, and rice relative to both present-day and high-CO2 climates</a:t>
            </a:r>
          </a:p>
          <a:p>
            <a:r>
              <a:rPr lang="en-US" dirty="0"/>
              <a:t>Xia et al. (2014) find that relative to warming, solar dimming reduces precipitation across China but that rice production experiences no significant change, while maize production increases from averted heat stress</a:t>
            </a:r>
          </a:p>
          <a:p>
            <a:r>
              <a:rPr lang="en-US" dirty="0" err="1"/>
              <a:t>Trisos</a:t>
            </a:r>
            <a:r>
              <a:rPr lang="en-US" dirty="0"/>
              <a:t> et al. (2018) SG would benefit crop production across the tropics by relieving heat stress, while high latitude crops may lose out on potential benefits from warming</a:t>
            </a:r>
          </a:p>
          <a:p>
            <a:r>
              <a:rPr lang="en-US" dirty="0"/>
              <a:t>Proctor et al (2018) find that benefits to crop yields from reduced warming are offset by losses from reduced sunlight</a:t>
            </a:r>
          </a:p>
          <a:p>
            <a:r>
              <a:rPr lang="en-US" dirty="0"/>
              <a:t>Fan et al (2021) find that SRM can alleviate climate change pressures on crop yields from temperature (and increasing yields from CO2 fertilization)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Understand there will be further discussion of risk-risk frameworks later in this meeting, this is what our report had to say about this idea and in particular some of the challenges associated </a:t>
            </a:r>
            <a:r>
              <a:rPr lang="en-US"/>
              <a:t>with it</a:t>
            </a:r>
            <a:endParaRPr lang="en-US" dirty="0"/>
          </a:p>
        </p:txBody>
      </p:sp>
    </p:spTree>
    <p:extLst>
      <p:ext uri="{BB962C8B-B14F-4D97-AF65-F5344CB8AC3E}">
        <p14:creationId xmlns:p14="http://schemas.microsoft.com/office/powerpoint/2010/main" val="50804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2789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14375"/>
            <a:ext cx="5486400" cy="3086100"/>
          </a:xfrm>
        </p:spPr>
      </p:sp>
      <p:sp>
        <p:nvSpPr>
          <p:cNvPr id="3" name="Notes Placeholder 2"/>
          <p:cNvSpPr>
            <a:spLocks noGrp="1"/>
          </p:cNvSpPr>
          <p:nvPr>
            <p:ph type="body" idx="1"/>
          </p:nvPr>
        </p:nvSpPr>
        <p:spPr/>
        <p:txBody>
          <a:bodyPr/>
          <a:lstStyle/>
          <a:p>
            <a:r>
              <a:rPr lang="en-US" dirty="0"/>
              <a:t>Repeating what steven already said</a:t>
            </a:r>
          </a:p>
        </p:txBody>
      </p:sp>
      <p:sp>
        <p:nvSpPr>
          <p:cNvPr id="4" name="Slide Number Placeholder 3"/>
          <p:cNvSpPr>
            <a:spLocks noGrp="1"/>
          </p:cNvSpPr>
          <p:nvPr>
            <p:ph type="sldNum" sz="quarter" idx="5"/>
          </p:nvPr>
        </p:nvSpPr>
        <p:spPr/>
        <p:txBody>
          <a:bodyPr/>
          <a:lstStyle/>
          <a:p>
            <a:fld id="{6A77CEB6-413B-46E2-9907-E8F48CB86A91}" type="slidenum">
              <a:rPr lang="en-US" smtClean="0"/>
              <a:t>25</a:t>
            </a:fld>
            <a:endParaRPr lang="en-US"/>
          </a:p>
        </p:txBody>
      </p:sp>
    </p:spTree>
    <p:extLst>
      <p:ext uri="{BB962C8B-B14F-4D97-AF65-F5344CB8AC3E}">
        <p14:creationId xmlns:p14="http://schemas.microsoft.com/office/powerpoint/2010/main" val="1808115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Repeating what steven already said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77CEB6-413B-46E2-9907-E8F48CB86A91}" type="slidenum">
              <a:rPr kumimoji="0" lang="en-US" sz="1200" b="0" i="0" u="none" strike="noStrike" kern="1200" cap="none" spc="0" normalizeH="0" baseline="0" noProof="0" smtClean="0">
                <a:ln>
                  <a:noFill/>
                </a:ln>
                <a:solidFill>
                  <a:srgbClr val="44546A"/>
                </a:solidFill>
                <a:effectLst/>
                <a:uLnTx/>
                <a:uFillTx/>
                <a:latin typeface="News Gothic MT"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44546A"/>
              </a:solidFill>
              <a:effectLst/>
              <a:uLnTx/>
              <a:uFillTx/>
              <a:latin typeface="News Gothic MT" charset="0"/>
            </a:endParaRPr>
          </a:p>
        </p:txBody>
      </p:sp>
    </p:spTree>
    <p:extLst>
      <p:ext uri="{BB962C8B-B14F-4D97-AF65-F5344CB8AC3E}">
        <p14:creationId xmlns:p14="http://schemas.microsoft.com/office/powerpoint/2010/main" val="45523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04799" y="4400550"/>
            <a:ext cx="6086475" cy="3600450"/>
          </a:xfrm>
        </p:spPr>
        <p:txBody>
          <a:bodyPr/>
          <a:lstStyle/>
          <a:p>
            <a:pPr marL="0" marR="0">
              <a:lnSpc>
                <a:spcPct val="107000"/>
              </a:lnSpc>
              <a:spcBef>
                <a:spcPts val="0"/>
              </a:spcBef>
              <a:spcAft>
                <a:spcPts val="800"/>
              </a:spcAft>
            </a:pPr>
            <a:r>
              <a:rPr lang="en-US" sz="14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The US currently has no coordinated federal approach to SG research.  </a:t>
            </a:r>
          </a:p>
          <a:p>
            <a:pPr marL="0" marR="0">
              <a:lnSpc>
                <a:spcPct val="107000"/>
              </a:lnSpc>
              <a:spcBef>
                <a:spcPts val="0"/>
              </a:spcBef>
              <a:spcAft>
                <a:spcPts val="800"/>
              </a:spcAft>
            </a:pPr>
            <a:r>
              <a:rPr lang="en-US" sz="14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 organized program could facilitate active integration across research areas  [e.g., modeling, observations, process studies, social and economic studies,  scenario designs], to help ensure that research being conducted informs and is informed by other research as efficiently as possible.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International:   We felt that our mandate was to provide advice for advancing U.S. research efforts-- rather than providing advice to “the world” about starting a fully international program  (a choice based on practical considerations).   But we do feel that strong international research engagement and coordination will be critical on this topic. </a:t>
            </a:r>
          </a:p>
          <a:p>
            <a:endParaRPr lang="en-US" dirty="0"/>
          </a:p>
        </p:txBody>
      </p:sp>
      <p:sp>
        <p:nvSpPr>
          <p:cNvPr id="4" name="Slide Number Placeholder 3"/>
          <p:cNvSpPr>
            <a:spLocks noGrp="1"/>
          </p:cNvSpPr>
          <p:nvPr>
            <p:ph type="sldNum" sz="quarter" idx="5"/>
          </p:nvPr>
        </p:nvSpPr>
        <p:spPr/>
        <p:txBody>
          <a:bodyPr/>
          <a:lstStyle/>
          <a:p>
            <a:fld id="{6A77CEB6-413B-46E2-9907-E8F48CB86A91}" type="slidenum">
              <a:rPr lang="en-US" smtClean="0"/>
              <a:t>27</a:t>
            </a:fld>
            <a:endParaRPr lang="en-US"/>
          </a:p>
        </p:txBody>
      </p:sp>
    </p:spTree>
    <p:extLst>
      <p:ext uri="{BB962C8B-B14F-4D97-AF65-F5344CB8AC3E}">
        <p14:creationId xmlns:p14="http://schemas.microsoft.com/office/powerpoint/2010/main" val="1773255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assumptions need to be operationalized to feed into ESMs – that done through scenarios</a:t>
            </a:r>
          </a:p>
        </p:txBody>
      </p:sp>
    </p:spTree>
    <p:extLst>
      <p:ext uri="{BB962C8B-B14F-4D97-AF65-F5344CB8AC3E}">
        <p14:creationId xmlns:p14="http://schemas.microsoft.com/office/powerpoint/2010/main" val="287281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a:t>
            </a:r>
            <a:r>
              <a:rPr lang="en-US" dirty="0" err="1"/>
              <a:t>nas</a:t>
            </a:r>
            <a:r>
              <a:rPr lang="en-US" dirty="0"/>
              <a:t> report says on scenarios</a:t>
            </a:r>
          </a:p>
        </p:txBody>
      </p:sp>
    </p:spTree>
    <p:extLst>
      <p:ext uri="{BB962C8B-B14F-4D97-AF65-F5344CB8AC3E}">
        <p14:creationId xmlns:p14="http://schemas.microsoft.com/office/powerpoint/2010/main" val="92199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r>
              <a:t>Decisions about SG deployment would be made by a wide variety of actors with differing motivations and under differing climate, geopolitical, and societal conditions.</a:t>
            </a:r>
          </a:p>
          <a:p>
            <a:r>
              <a:t>It is important to consider a wide range of possible scenarios in order to identify the types of information that could be necessary for robust decision making. </a:t>
            </a:r>
          </a:p>
          <a:p>
            <a:r>
              <a:t>… characterized by the need for indefinite and ever-increasing levels of SG, with unmitigated direct harms from rising CO2 concentrations (e.g., ocean acidification), and growing risk of unintended side effects from SG.</a:t>
            </a:r>
          </a:p>
          <a:p>
            <a:endParaRPr/>
          </a:p>
          <a:p>
            <a:r>
              <a:t>The “climate context” for SG decision making will depend in particular on the severity of climate impacts occurring and on the degree to which other climate change responses (e.g., mitigation, carbon dioxide removal [CDR], and adaptation) are be- ing pursued. At least three types of scenarios have been commonly discussed in this regard:</a:t>
            </a:r>
          </a:p>
          <a:p>
            <a:pPr marL="279400" indent="-279400">
              <a:buSzPct val="123000"/>
              <a:buChar char="•"/>
            </a:pPr>
            <a:r>
              <a:t>A common framing scenario is referred to as “peak shaving,” in which mitiga- tion efforts are having a positive effect, but are not sufficient to prevent an “overshoot” of goals for limiting global mean temperature increase. Large- scale CDR could potentially help reduce temperatures but only over time periods of decades to centuries. It has been suggested that, in the interim, SG might be considered for deployment in a temporary way to reduce peak temperatures (MacMartin et al., 2018a; Tilmes et al., 2016; Wigley, 2006). Here “temporary” implies a sustained deployment over multiple decades to a half-century or more, to limit peak temperatures during a period of globally sustained decarbonization. In this context, an important factor influencing SG research or deployment considerations will be the trajectory of continuing mitigation measures and what is known about the plausibility of large-scale CDR relative to the required time frame of a commitment to SG once begun.</a:t>
            </a:r>
          </a:p>
          <a:p>
            <a:pPr marL="279400" indent="-279400">
              <a:buSzPct val="123000"/>
              <a:buChar char="•"/>
            </a:pPr>
            <a:r>
              <a:t>• An alternative (also time-bound) scenario is one in which there are emission reduction efforts but no reliance on CDR, large-scale adaptation is under way, and SG deployment is considered to slow the rate of temperature rise, with the goal of securing more time for adaptation (Irvine et al., 2019; Keith and MacMartin, 2015; MacMartin et al., 2014a). Current projections of peak tem- peratures, expected impacts, and the timescale for adaptation would influence considerations of how or if SG might be utilized.</a:t>
            </a:r>
          </a:p>
          <a:p>
            <a:pPr marL="279400" indent="-279400">
              <a:buSzPct val="123000"/>
              <a:buChar char="•"/>
            </a:pPr>
            <a:r>
              <a:t>• A third scenario is one in which efforts for meaningful mitigation, CDR, and adaptation have been inadequate, and SG is considered as an emergency response to blunt destruction caused by rapidly accelerating temperature rise. This scenario is characterized by the need for indefinite and ever-increasing levels of SG, with significant unmitigated direct harms from rising CO2 concentrations (e.g., ocean acidification), and growing risk of unintended side effects from intensifying SG deployment.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What Doug talked about (ideal?)</a:t>
            </a:r>
          </a:p>
        </p:txBody>
      </p:sp>
      <p:sp>
        <p:nvSpPr>
          <p:cNvPr id="4" name="Slide Number Placeholder 3"/>
          <p:cNvSpPr>
            <a:spLocks noGrp="1"/>
          </p:cNvSpPr>
          <p:nvPr>
            <p:ph type="sldNum" sz="quarter" idx="10"/>
          </p:nvPr>
        </p:nvSpPr>
        <p:spPr/>
        <p:txBody>
          <a:bodyPr/>
          <a:lstStyle/>
          <a:p>
            <a:fld id="{8F72F992-7936-4A1C-8BD7-1F475BB6CA37}" type="slidenum">
              <a:rPr lang="en-US" smtClean="0"/>
              <a:t>8</a:t>
            </a:fld>
            <a:endParaRPr lang="en-US"/>
          </a:p>
        </p:txBody>
      </p:sp>
    </p:spTree>
    <p:extLst>
      <p:ext uri="{BB962C8B-B14F-4D97-AF65-F5344CB8AC3E}">
        <p14:creationId xmlns:p14="http://schemas.microsoft.com/office/powerpoint/2010/main" val="258036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r>
              <a:t>Decisions about SG deployment would be made by a wide variety of actors with differing motivations and under differing climate, geopolitical, and societal conditions.</a:t>
            </a:r>
          </a:p>
          <a:p>
            <a:r>
              <a:t>It is important to consider a wide range of possible scenarios in order to identify the types of information that could be necessary for robust decision making. </a:t>
            </a:r>
          </a:p>
          <a:p>
            <a:r>
              <a:t>… characterized by the need for indefinite and ever-increasing levels of SG, with unmitigated direct harms from rising CO2 concentrations (e.g., ocean acidification), and growing risk of unintended side effects from SG.</a:t>
            </a:r>
          </a:p>
          <a:p>
            <a:endParaRPr/>
          </a:p>
          <a:p>
            <a:r>
              <a:t>The “climate context” for SG decision making will depend in particular on the severity of climate impacts occurring and on the degree to which other climate change responses (e.g., mitigation, carbon dioxide removal [CDR], and adaptation) are be- ing pursued. At least three types of scenarios have been commonly discussed in this regard:</a:t>
            </a:r>
          </a:p>
          <a:p>
            <a:pPr marL="279400" indent="-279400">
              <a:buSzPct val="123000"/>
              <a:buChar char="•"/>
            </a:pPr>
            <a:r>
              <a:t>A common framing scenario is referred to as “peak shaving,” in which mitiga- tion efforts are having a positive effect, but are not sufficient to prevent an “overshoot” of goals for limiting global mean temperature increase. Large- scale CDR could potentially help reduce temperatures but only over time periods of decades to centuries. It has been suggested that, in the interim, SG might be considered for deployment in a temporary way to reduce peak temperatures (MacMartin et al., 2018a; Tilmes et al., 2016; Wigley, 2006). Here “temporary” implies a sustained deployment over multiple decades to a half-century or more, to limit peak temperatures during a period of globally sustained decarbonization. In this context, an important factor influencing SG research or deployment considerations will be the trajectory of continuing mitigation measures and what is known about the plausibility of large-scale CDR relative to the required time frame of a commitment to SG once begun.</a:t>
            </a:r>
          </a:p>
          <a:p>
            <a:pPr marL="279400" indent="-279400">
              <a:buSzPct val="123000"/>
              <a:buChar char="•"/>
            </a:pPr>
            <a:r>
              <a:t>• An alternative (also time-bound) scenario is one in which there are emission reduction efforts but no reliance on CDR, large-scale adaptation is under way, and SG deployment is considered to slow the rate of temperature rise, with the goal of securing more time for adaptation (Irvine et al., 2019; Keith and MacMartin, 2015; MacMartin et al., 2014a). Current projections of peak tem- peratures, expected impacts, and the timescale for adaptation would influence considerations of how or if SG might be utilized.</a:t>
            </a:r>
          </a:p>
          <a:p>
            <a:pPr marL="279400" indent="-279400">
              <a:buSzPct val="123000"/>
              <a:buChar char="•"/>
            </a:pPr>
            <a:r>
              <a:t>• A third scenario is one in which efforts for meaningful mitigation, CDR, and adaptation have been inadequate, and SG is considered as an emergency response to blunt destruction caused by rapidly accelerating temperature rise. This scenario is characterized by the need for indefinite and ever-increasing levels of SG, with significant unmitigated direct harms from rising CO2 concentrations (e.g., ocean acidification), and growing risk of unintended side effects from intensifying SG deployment.</a:t>
            </a:r>
          </a:p>
        </p:txBody>
      </p:sp>
    </p:spTree>
    <p:extLst>
      <p:ext uri="{BB962C8B-B14F-4D97-AF65-F5344CB8AC3E}">
        <p14:creationId xmlns:p14="http://schemas.microsoft.com/office/powerpoint/2010/main" val="429266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No CDR – can slow rate of change</a:t>
            </a:r>
          </a:p>
        </p:txBody>
      </p:sp>
      <p:sp>
        <p:nvSpPr>
          <p:cNvPr id="4" name="Slide Number Placeholder 3"/>
          <p:cNvSpPr>
            <a:spLocks noGrp="1"/>
          </p:cNvSpPr>
          <p:nvPr>
            <p:ph type="sldNum" sz="quarter" idx="10"/>
          </p:nvPr>
        </p:nvSpPr>
        <p:spPr/>
        <p:txBody>
          <a:bodyPr/>
          <a:lstStyle/>
          <a:p>
            <a:fld id="{8F72F992-7936-4A1C-8BD7-1F475BB6CA37}" type="slidenum">
              <a:rPr lang="en-US" smtClean="0"/>
              <a:t>10</a:t>
            </a:fld>
            <a:endParaRPr lang="en-US"/>
          </a:p>
        </p:txBody>
      </p:sp>
    </p:spTree>
    <p:extLst>
      <p:ext uri="{BB962C8B-B14F-4D97-AF65-F5344CB8AC3E}">
        <p14:creationId xmlns:p14="http://schemas.microsoft.com/office/powerpoint/2010/main" val="353222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r>
              <a:t>Decisions about SG deployment would be made by a wide variety of actors with differing motivations and under differing climate, geopolitical, and societal conditions.</a:t>
            </a:r>
          </a:p>
          <a:p>
            <a:r>
              <a:t>It is important to consider a wide range of possible scenarios in order to identify the types of information that could be necessary for robust decision making. </a:t>
            </a:r>
          </a:p>
          <a:p>
            <a:r>
              <a:t>… characterized by the need for indefinite and ever-increasing levels of SG, with unmitigated direct harms from rising CO2 concentrations (e.g., ocean acidification), and growing risk of unintended side effects from SG.</a:t>
            </a:r>
          </a:p>
          <a:p>
            <a:endParaRPr/>
          </a:p>
          <a:p>
            <a:r>
              <a:t>The “climate context” for SG decision making will depend in particular on the severity of climate impacts occurring and on the degree to which other climate change responses (e.g., mitigation, carbon dioxide removal [CDR], and adaptation) are be- ing pursued. At least three types of scenarios have been commonly discussed in this regard:</a:t>
            </a:r>
          </a:p>
          <a:p>
            <a:pPr marL="279400" indent="-279400">
              <a:buSzPct val="123000"/>
              <a:buChar char="•"/>
            </a:pPr>
            <a:r>
              <a:t>A common framing scenario is referred to as “peak shaving,” in which mitiga- tion efforts are having a positive effect, but are not sufficient to prevent an “overshoot” of goals for limiting global mean temperature increase. Large- scale CDR could potentially help reduce temperatures but only over time periods of decades to centuries. It has been suggested that, in the interim, SG might be considered for deployment in a temporary way to reduce peak temperatures (MacMartin et al., 2018a; Tilmes et al., 2016; Wigley, 2006). Here “temporary” implies a sustained deployment over multiple decades to a half-century or more, to limit peak temperatures during a period of globally sustained decarbonization. In this context, an important factor influencing SG research or deployment considerations will be the trajectory of continuing mitigation measures and what is known about the plausibility of large-scale CDR relative to the required time frame of a commitment to SG once begun.</a:t>
            </a:r>
          </a:p>
          <a:p>
            <a:pPr marL="279400" indent="-279400">
              <a:buSzPct val="123000"/>
              <a:buChar char="•"/>
            </a:pPr>
            <a:r>
              <a:t>• An alternative (also time-bound) scenario is one in which there are emission reduction efforts but no reliance on CDR, large-scale adaptation is under way, and SG deployment is considered to slow the rate of temperature rise, with the goal of securing more time for adaptation (Irvine et al., 2019; Keith and MacMartin, 2015; MacMartin et al., 2014a). Current projections of peak tem- peratures, expected impacts, and the timescale for adaptation would influence considerations of how or if SG might be utilized.</a:t>
            </a:r>
          </a:p>
          <a:p>
            <a:pPr marL="279400" indent="-279400">
              <a:buSzPct val="123000"/>
              <a:buChar char="•"/>
            </a:pPr>
            <a:r>
              <a:t>• A third scenario is one in which efforts for meaningful mitigation, CDR, and adaptation have been inadequate, and SG is considered as an emergency response to blunt destruction caused by rapidly accelerating temperature rise. This scenario is characterized by the need for indefinite and ever-increasing levels of SG, with significant unmitigated direct harms from rising CO2 concentrations (e.g., ocean acidification), and growing risk of unintended side effects from intensifying SG deployment.</a:t>
            </a:r>
          </a:p>
        </p:txBody>
      </p:sp>
    </p:spTree>
    <p:extLst>
      <p:ext uri="{BB962C8B-B14F-4D97-AF65-F5344CB8AC3E}">
        <p14:creationId xmlns:p14="http://schemas.microsoft.com/office/powerpoint/2010/main" val="110179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003462"/>
        </a:solidFill>
        <a:effectLst/>
      </p:bgPr>
    </p:bg>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sz="3600" b="1">
                <a:solidFill>
                  <a:srgbClr val="FFFFFF"/>
                </a:solidFill>
              </a:defRPr>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FFFFFF"/>
                </a:solidFill>
              </a:defRPr>
            </a:lvl1pPr>
          </a:lstStyle>
          <a:p>
            <a:r>
              <a:t>Presentation Title</a:t>
            </a:r>
          </a:p>
        </p:txBody>
      </p:sp>
      <p:sp>
        <p:nvSpPr>
          <p:cNvPr id="13" name="Body Level One…"/>
          <p:cNvSpPr txBox="1">
            <a:spLocks noGrp="1"/>
          </p:cNvSpPr>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sz="5500" b="1">
                <a:solidFill>
                  <a:schemeClr val="accent1"/>
                </a:solidFill>
              </a:defRPr>
            </a:lvl1pPr>
            <a:lvl2pPr marL="0" indent="457200" defTabSz="825500">
              <a:lnSpc>
                <a:spcPct val="100000"/>
              </a:lnSpc>
              <a:spcBef>
                <a:spcPts val="0"/>
              </a:spcBef>
              <a:buSzTx/>
              <a:buNone/>
              <a:defRPr sz="5500" b="1">
                <a:solidFill>
                  <a:schemeClr val="accent1"/>
                </a:solidFill>
              </a:defRPr>
            </a:lvl2pPr>
            <a:lvl3pPr marL="0" indent="914400" defTabSz="825500">
              <a:lnSpc>
                <a:spcPct val="100000"/>
              </a:lnSpc>
              <a:spcBef>
                <a:spcPts val="0"/>
              </a:spcBef>
              <a:buSzTx/>
              <a:buNone/>
              <a:defRPr sz="5500" b="1">
                <a:solidFill>
                  <a:schemeClr val="accent1"/>
                </a:solidFill>
              </a:defRPr>
            </a:lvl3pPr>
            <a:lvl4pPr marL="0" indent="1371600" defTabSz="825500">
              <a:lnSpc>
                <a:spcPct val="100000"/>
              </a:lnSpc>
              <a:spcBef>
                <a:spcPts val="0"/>
              </a:spcBef>
              <a:buSzTx/>
              <a:buNone/>
              <a:defRPr sz="5500" b="1">
                <a:solidFill>
                  <a:schemeClr val="accent1"/>
                </a:solidFill>
              </a:defRPr>
            </a:lvl4pPr>
            <a:lvl5pPr marL="0" indent="1828800" defTabSz="825500">
              <a:lnSpc>
                <a:spcPct val="100000"/>
              </a:lnSpc>
              <a:spcBef>
                <a:spcPts val="0"/>
              </a:spcBef>
              <a:buSzTx/>
              <a:buNone/>
              <a:defRPr sz="5500" b="1">
                <a:solidFill>
                  <a:schemeClr val="accent1"/>
                </a:solidFill>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solidFill>
                  <a:schemeClr val="accent1">
                    <a:hueOff val="114395"/>
                    <a:lumOff val="-24975"/>
                  </a:schemeClr>
                </a:solidFill>
              </a:defRPr>
            </a:lvl1pPr>
            <a:lvl2pPr marL="0" indent="457200" algn="ctr">
              <a:lnSpc>
                <a:spcPct val="80000"/>
              </a:lnSpc>
              <a:spcBef>
                <a:spcPts val="0"/>
              </a:spcBef>
              <a:buSzTx/>
              <a:buNone/>
              <a:defRPr sz="25000" b="1" spc="-250">
                <a:solidFill>
                  <a:schemeClr val="accent1">
                    <a:hueOff val="114395"/>
                    <a:lumOff val="-24975"/>
                  </a:schemeClr>
                </a:solidFill>
              </a:defRPr>
            </a:lvl2pPr>
            <a:lvl3pPr marL="0" indent="914400" algn="ctr">
              <a:lnSpc>
                <a:spcPct val="80000"/>
              </a:lnSpc>
              <a:spcBef>
                <a:spcPts val="0"/>
              </a:spcBef>
              <a:buSzTx/>
              <a:buNone/>
              <a:defRPr sz="25000" b="1" spc="-250">
                <a:solidFill>
                  <a:schemeClr val="accent1">
                    <a:hueOff val="114395"/>
                    <a:lumOff val="-24975"/>
                  </a:schemeClr>
                </a:solidFill>
              </a:defRPr>
            </a:lvl3pPr>
            <a:lvl4pPr marL="0" indent="1371600" algn="ctr">
              <a:lnSpc>
                <a:spcPct val="80000"/>
              </a:lnSpc>
              <a:spcBef>
                <a:spcPts val="0"/>
              </a:spcBef>
              <a:buSzTx/>
              <a:buNone/>
              <a:defRPr sz="25000" b="1" spc="-250">
                <a:solidFill>
                  <a:schemeClr val="accent1">
                    <a:hueOff val="114395"/>
                    <a:lumOff val="-24975"/>
                  </a:schemeClr>
                </a:solidFill>
              </a:defRPr>
            </a:lvl4pPr>
            <a:lvl5pPr marL="0" indent="1828800" algn="ctr">
              <a:lnSpc>
                <a:spcPct val="80000"/>
              </a:lnSpc>
              <a:spcBef>
                <a:spcPts val="0"/>
              </a:spcBef>
              <a:buSzTx/>
              <a:buNone/>
              <a:defRPr sz="25000" b="1" spc="-250">
                <a:solidFill>
                  <a:schemeClr val="accent1">
                    <a:hueOff val="114395"/>
                    <a:lumOff val="-24975"/>
                  </a:schemeClr>
                </a:solidFill>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1pPr>
            <a:lvl2pPr marL="638923" indent="-12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2pPr>
            <a:lvl3pPr marL="638923" indent="4445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3pPr>
            <a:lvl4pPr marL="638923" indent="901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4pPr>
            <a:lvl5pPr marL="638923" indent="1358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Hot-air balloons viewed from below against a blue sky"/>
          <p:cNvSpPr>
            <a:spLocks noGrp="1"/>
          </p:cNvSpPr>
          <p:nvPr>
            <p:ph type="pic" sz="quarter" idx="21"/>
          </p:nvPr>
        </p:nvSpPr>
        <p:spPr>
          <a:xfrm>
            <a:off x="15436504" y="1270000"/>
            <a:ext cx="8167167" cy="5422900"/>
          </a:xfrm>
          <a:prstGeom prst="rect">
            <a:avLst/>
          </a:prstGeom>
        </p:spPr>
        <p:txBody>
          <a:bodyPr lIns="91439" tIns="45719" rIns="91439" bIns="45719">
            <a:noAutofit/>
          </a:bodyPr>
          <a:lstStyle/>
          <a:p>
            <a:endParaRPr/>
          </a:p>
        </p:txBody>
      </p:sp>
      <p:sp>
        <p:nvSpPr>
          <p:cNvPr id="125" name="Close-up of the top of a hot-air balloon viewed from above"/>
          <p:cNvSpPr>
            <a:spLocks noGrp="1"/>
          </p:cNvSpPr>
          <p:nvPr>
            <p:ph type="pic" sz="quarter" idx="22"/>
          </p:nvPr>
        </p:nvSpPr>
        <p:spPr>
          <a:xfrm>
            <a:off x="15461772" y="7085972"/>
            <a:ext cx="8148414" cy="5432276"/>
          </a:xfrm>
          <a:prstGeom prst="rect">
            <a:avLst/>
          </a:prstGeom>
        </p:spPr>
        <p:txBody>
          <a:bodyPr lIns="91439" tIns="45719" rIns="91439" bIns="45719">
            <a:noAutofit/>
          </a:bodyPr>
          <a:lstStyle/>
          <a:p>
            <a:endParaRPr/>
          </a:p>
        </p:txBody>
      </p:sp>
      <p:sp>
        <p:nvSpPr>
          <p:cNvPr id="126" name="Hot-air balloons viewed from below against a blue sky"/>
          <p:cNvSpPr>
            <a:spLocks noGrp="1"/>
          </p:cNvSpPr>
          <p:nvPr>
            <p:ph type="pic" idx="23"/>
          </p:nvPr>
        </p:nvSpPr>
        <p:spPr>
          <a:xfrm>
            <a:off x="-124635" y="1270000"/>
            <a:ext cx="16859219" cy="11239479"/>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Hot-air balloons viewed from below against a blue sky"/>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1778000" y="2298700"/>
            <a:ext cx="20828000" cy="4648200"/>
          </a:xfrm>
          <a:prstGeom prst="rect">
            <a:avLst/>
          </a:prstGeom>
        </p:spPr>
        <p:txBody>
          <a:bodyPr anchor="b"/>
          <a:lstStyle>
            <a:lvl1pPr algn="ctr" defTabSz="825500">
              <a:lnSpc>
                <a:spcPct val="100000"/>
              </a:lnSpc>
              <a:defRPr sz="11200" b="0" spc="0">
                <a:solidFill>
                  <a:srgbClr val="000000"/>
                </a:solidFill>
                <a:latin typeface="Helvetica Neue Medium"/>
                <a:ea typeface="Helvetica Neue Medium"/>
                <a:cs typeface="Helvetica Neue Medium"/>
                <a:sym typeface="Helvetica Neue Medium"/>
              </a:defRPr>
            </a:lvl1pPr>
          </a:lstStyle>
          <a:p>
            <a:r>
              <a:t>Title Text</a:t>
            </a:r>
          </a:p>
        </p:txBody>
      </p:sp>
      <p:sp>
        <p:nvSpPr>
          <p:cNvPr id="150" name="Body Level One…"/>
          <p:cNvSpPr txBox="1">
            <a:spLocks noGrp="1"/>
          </p:cNvSpPr>
          <p:nvPr>
            <p:ph type="body" sz="quarter" idx="1"/>
          </p:nvPr>
        </p:nvSpPr>
        <p:spPr>
          <a:xfrm>
            <a:off x="1778000" y="7073900"/>
            <a:ext cx="20828000" cy="1587500"/>
          </a:xfrm>
          <a:prstGeom prst="rect">
            <a:avLst/>
          </a:prstGeom>
        </p:spPr>
        <p:txBody>
          <a:bodyPr/>
          <a:lstStyle>
            <a:lvl1pPr marL="0" indent="0" algn="ctr" defTabSz="825500">
              <a:lnSpc>
                <a:spcPct val="100000"/>
              </a:lnSpc>
              <a:spcBef>
                <a:spcPts val="0"/>
              </a:spcBef>
              <a:buSzTx/>
              <a:buNone/>
              <a:defRPr sz="5400"/>
            </a:lvl1pPr>
            <a:lvl2pPr marL="0" indent="0" algn="ctr" defTabSz="825500">
              <a:lnSpc>
                <a:spcPct val="100000"/>
              </a:lnSpc>
              <a:spcBef>
                <a:spcPts val="0"/>
              </a:spcBef>
              <a:buSzTx/>
              <a:buNone/>
              <a:defRPr sz="5400"/>
            </a:lvl2pPr>
            <a:lvl3pPr marL="0" indent="0" algn="ctr" defTabSz="825500">
              <a:lnSpc>
                <a:spcPct val="100000"/>
              </a:lnSpc>
              <a:spcBef>
                <a:spcPts val="0"/>
              </a:spcBef>
              <a:buSzTx/>
              <a:buNone/>
              <a:defRPr sz="5400"/>
            </a:lvl3pPr>
            <a:lvl4pPr marL="0" indent="0" algn="ctr" defTabSz="825500">
              <a:lnSpc>
                <a:spcPct val="100000"/>
              </a:lnSpc>
              <a:spcBef>
                <a:spcPts val="0"/>
              </a:spcBef>
              <a:buSzTx/>
              <a:buNone/>
              <a:defRPr sz="5400"/>
            </a:lvl4pPr>
            <a:lvl5pPr marL="0" indent="0" algn="ctr" defTabSz="825500">
              <a:lnSpc>
                <a:spcPct val="100000"/>
              </a:lnSpc>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xfrm>
            <a:off x="11959031" y="13081000"/>
            <a:ext cx="453238" cy="461059"/>
          </a:xfrm>
          <a:prstGeom prst="rect">
            <a:avLst/>
          </a:prstGeom>
        </p:spPr>
        <p:txBody>
          <a:bodyPr anchor="t"/>
          <a:lstStyle>
            <a:lvl1pPr defTabSz="825500">
              <a:defRPr sz="24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58" name="Title Text"/>
          <p:cNvSpPr txBox="1">
            <a:spLocks noGrp="1"/>
          </p:cNvSpPr>
          <p:nvPr>
            <p:ph type="title"/>
          </p:nvPr>
        </p:nvSpPr>
        <p:spPr>
          <a:xfrm>
            <a:off x="4387453" y="357187"/>
            <a:ext cx="15609094" cy="3036095"/>
          </a:xfrm>
          <a:prstGeom prst="rect">
            <a:avLst/>
          </a:prstGeom>
        </p:spPr>
        <p:txBody>
          <a:bodyPr lIns="71437" tIns="71437" rIns="71437" bIns="71437" anchor="ctr"/>
          <a:lstStyle>
            <a:lvl1pPr algn="ctr" defTabSz="821531">
              <a:lnSpc>
                <a:spcPct val="100000"/>
              </a:lnSpc>
              <a:defRPr sz="6600" b="0" spc="0">
                <a:solidFill>
                  <a:srgbClr val="000000"/>
                </a:solidFill>
                <a:latin typeface="Avenir Medium"/>
                <a:ea typeface="Avenir Medium"/>
                <a:cs typeface="Avenir Medium"/>
                <a:sym typeface="Avenir Medium"/>
              </a:defRPr>
            </a:lvl1pPr>
          </a:lstStyle>
          <a:p>
            <a:r>
              <a:t>Title Text</a:t>
            </a:r>
          </a:p>
        </p:txBody>
      </p:sp>
      <p:sp>
        <p:nvSpPr>
          <p:cNvPr id="159" name="Body Level One…"/>
          <p:cNvSpPr txBox="1">
            <a:spLocks noGrp="1"/>
          </p:cNvSpPr>
          <p:nvPr>
            <p:ph type="body" idx="1"/>
          </p:nvPr>
        </p:nvSpPr>
        <p:spPr>
          <a:xfrm>
            <a:off x="4387453" y="3643312"/>
            <a:ext cx="15609094" cy="8840392"/>
          </a:xfrm>
          <a:prstGeom prst="rect">
            <a:avLst/>
          </a:prstGeom>
        </p:spPr>
        <p:txBody>
          <a:bodyPr lIns="71437" tIns="71437" rIns="71437" bIns="71437" anchor="ctr"/>
          <a:lstStyle>
            <a:lvl1pPr marL="611187" indent="-611187" defTabSz="821531">
              <a:lnSpc>
                <a:spcPct val="100000"/>
              </a:lnSpc>
              <a:spcBef>
                <a:spcPts val="5900"/>
              </a:spcBef>
              <a:buSzPct val="85000"/>
              <a:defRPr sz="4400">
                <a:latin typeface="Avenir Book"/>
                <a:ea typeface="Avenir Book"/>
                <a:cs typeface="Avenir Book"/>
                <a:sym typeface="Avenir Book"/>
              </a:defRPr>
            </a:lvl1pPr>
            <a:lvl2pPr marL="1055687" indent="-611187" defTabSz="821531">
              <a:lnSpc>
                <a:spcPct val="100000"/>
              </a:lnSpc>
              <a:spcBef>
                <a:spcPts val="5900"/>
              </a:spcBef>
              <a:buSzPct val="85000"/>
              <a:defRPr sz="4400">
                <a:latin typeface="Avenir Book"/>
                <a:ea typeface="Avenir Book"/>
                <a:cs typeface="Avenir Book"/>
                <a:sym typeface="Avenir Book"/>
              </a:defRPr>
            </a:lvl2pPr>
            <a:lvl3pPr marL="1500187" indent="-611187" defTabSz="821531">
              <a:lnSpc>
                <a:spcPct val="100000"/>
              </a:lnSpc>
              <a:spcBef>
                <a:spcPts val="5900"/>
              </a:spcBef>
              <a:buSzPct val="145000"/>
              <a:defRPr sz="4400">
                <a:latin typeface="Avenir Book"/>
                <a:ea typeface="Avenir Book"/>
                <a:cs typeface="Avenir Book"/>
                <a:sym typeface="Avenir Book"/>
              </a:defRPr>
            </a:lvl3pPr>
            <a:lvl4pPr marL="1944687" indent="-611187" defTabSz="821531">
              <a:lnSpc>
                <a:spcPct val="100000"/>
              </a:lnSpc>
              <a:spcBef>
                <a:spcPts val="5900"/>
              </a:spcBef>
              <a:buSzPct val="145000"/>
              <a:defRPr sz="4400">
                <a:latin typeface="Avenir Book"/>
                <a:ea typeface="Avenir Book"/>
                <a:cs typeface="Avenir Book"/>
                <a:sym typeface="Avenir Book"/>
              </a:defRPr>
            </a:lvl4pPr>
            <a:lvl5pPr marL="2389187" indent="-611187" defTabSz="821531">
              <a:lnSpc>
                <a:spcPct val="100000"/>
              </a:lnSpc>
              <a:spcBef>
                <a:spcPts val="5900"/>
              </a:spcBef>
              <a:buSzPct val="145000"/>
              <a:defRPr sz="4400">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160" name="Slide Number"/>
          <p:cNvSpPr txBox="1">
            <a:spLocks noGrp="1"/>
          </p:cNvSpPr>
          <p:nvPr>
            <p:ph type="sldNum" sz="quarter" idx="2"/>
          </p:nvPr>
        </p:nvSpPr>
        <p:spPr>
          <a:xfrm>
            <a:off x="11954103" y="13073062"/>
            <a:ext cx="466269" cy="477671"/>
          </a:xfrm>
          <a:prstGeom prst="rect">
            <a:avLst/>
          </a:prstGeom>
        </p:spPr>
        <p:txBody>
          <a:bodyPr lIns="71437" tIns="71437" rIns="71437" bIns="71437" anchor="t"/>
          <a:lstStyle>
            <a:lvl1pPr defTabSz="821531">
              <a:defRPr sz="22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20626-AF38-AB61-3E15-C6BE610671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D56425-8E09-F482-70BB-A091431DCD3C}"/>
              </a:ext>
            </a:extLst>
          </p:cNvPr>
          <p:cNvSpPr>
            <a:spLocks noGrp="1"/>
          </p:cNvSpPr>
          <p:nvPr>
            <p:ph type="dt" sz="half" idx="10"/>
          </p:nvPr>
        </p:nvSpPr>
        <p:spPr/>
        <p:txBody>
          <a:bodyPr/>
          <a:lstStyle/>
          <a:p>
            <a:fld id="{7098DE48-2C65-1C44-B25D-E786EEABB7F1}" type="datetimeFigureOut">
              <a:rPr lang="en-US" smtClean="0"/>
              <a:t>8/21/22</a:t>
            </a:fld>
            <a:endParaRPr lang="en-US"/>
          </a:p>
        </p:txBody>
      </p:sp>
      <p:sp>
        <p:nvSpPr>
          <p:cNvPr id="4" name="Footer Placeholder 3">
            <a:extLst>
              <a:ext uri="{FF2B5EF4-FFF2-40B4-BE49-F238E27FC236}">
                <a16:creationId xmlns:a16="http://schemas.microsoft.com/office/drawing/2014/main" id="{E3F612B2-2393-349B-EF75-CE30B7592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AB7AAF-9018-EBF5-93D5-B611D4A1D8CC}"/>
              </a:ext>
            </a:extLst>
          </p:cNvPr>
          <p:cNvSpPr>
            <a:spLocks noGrp="1"/>
          </p:cNvSpPr>
          <p:nvPr>
            <p:ph type="sldNum" sz="quarter" idx="12"/>
          </p:nvPr>
        </p:nvSpPr>
        <p:spPr>
          <a:xfrm>
            <a:off x="12011024" y="13076008"/>
            <a:ext cx="349455" cy="379591"/>
          </a:xfrm>
        </p:spPr>
        <p:txBody>
          <a:bodyPr/>
          <a:lstStyle/>
          <a:p>
            <a:fld id="{8D4871CA-7AA7-A042-AFDB-0246E93BA2A3}" type="slidenum">
              <a:rPr lang="en-US" smtClean="0"/>
              <a:t>‹#›</a:t>
            </a:fld>
            <a:endParaRPr lang="en-US"/>
          </a:p>
        </p:txBody>
      </p:sp>
    </p:spTree>
    <p:extLst>
      <p:ext uri="{BB962C8B-B14F-4D97-AF65-F5344CB8AC3E}">
        <p14:creationId xmlns:p14="http://schemas.microsoft.com/office/powerpoint/2010/main" val="2617001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50334"/>
            <a:ext cx="21945600" cy="228600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922290" y="3014401"/>
            <a:ext cx="10981712" cy="8458182"/>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1"/>
          </p:nvPr>
        </p:nvSpPr>
        <p:spPr>
          <a:xfrm>
            <a:off x="12518403" y="3014401"/>
            <a:ext cx="10962206" cy="8458182"/>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458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Close-up of the top of a hot-air balloon viewed from above"/>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solidFill>
                  <a:srgbClr val="FFFFFF"/>
                </a:solidFill>
              </a:defRPr>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solidFill>
                  <a:srgbClr val="FFFFFF"/>
                </a:solidFill>
              </a:defRPr>
            </a:lvl1pPr>
            <a:lvl2pPr marL="0" indent="457200" defTabSz="825500">
              <a:lnSpc>
                <a:spcPct val="100000"/>
              </a:lnSpc>
              <a:spcBef>
                <a:spcPts val="0"/>
              </a:spcBef>
              <a:buSzTx/>
              <a:buNone/>
              <a:defRPr sz="5500" b="1">
                <a:solidFill>
                  <a:srgbClr val="FFFFFF"/>
                </a:solidFill>
              </a:defRPr>
            </a:lvl2pPr>
            <a:lvl3pPr marL="0" indent="914400" defTabSz="825500">
              <a:lnSpc>
                <a:spcPct val="100000"/>
              </a:lnSpc>
              <a:spcBef>
                <a:spcPts val="0"/>
              </a:spcBef>
              <a:buSzTx/>
              <a:buNone/>
              <a:defRPr sz="5500" b="1">
                <a:solidFill>
                  <a:srgbClr val="FFFFFF"/>
                </a:solidFill>
              </a:defRPr>
            </a:lvl3pPr>
            <a:lvl4pPr marL="0" indent="1371600" defTabSz="825500">
              <a:lnSpc>
                <a:spcPct val="100000"/>
              </a:lnSpc>
              <a:spcBef>
                <a:spcPts val="0"/>
              </a:spcBef>
              <a:buSzTx/>
              <a:buNone/>
              <a:defRPr sz="5500" b="1">
                <a:solidFill>
                  <a:srgbClr val="FFFFFF"/>
                </a:solidFill>
              </a:defRPr>
            </a:lvl4pPr>
            <a:lvl5pPr marL="0" indent="1828800" defTabSz="825500">
              <a:lnSpc>
                <a:spcPct val="100000"/>
              </a:lnSpc>
              <a:spcBef>
                <a:spcPts val="0"/>
              </a:spcBef>
              <a:buSzTx/>
              <a:buNone/>
              <a:defRPr sz="5500" b="1">
                <a:solidFill>
                  <a:srgbClr val="FFFFFF"/>
                </a:solidFill>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50334"/>
            <a:ext cx="21945600" cy="228600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922291" y="3014401"/>
            <a:ext cx="22558318" cy="8458182"/>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683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Close-up of a hot-air balloon viewed from below"/>
          <p:cNvSpPr>
            <a:spLocks noGrp="1"/>
          </p:cNvSpPr>
          <p:nvPr>
            <p:ph type="pic" idx="21"/>
          </p:nvPr>
        </p:nvSpPr>
        <p:spPr>
          <a:xfrm>
            <a:off x="9226574" y="1270000"/>
            <a:ext cx="16840152" cy="11184435"/>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Hot-air balloons viewed from below against a blue sky"/>
          <p:cNvSpPr>
            <a:spLocks noGrp="1"/>
          </p:cNvSpPr>
          <p:nvPr>
            <p:ph type="pic" idx="22"/>
          </p:nvPr>
        </p:nvSpPr>
        <p:spPr>
          <a:xfrm>
            <a:off x="8432800" y="1263848"/>
            <a:ext cx="16850011" cy="11188205"/>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bg>
      <p:bgPr>
        <a:solidFill>
          <a:srgbClr val="003462"/>
        </a:solidFill>
        <a:effectLst/>
      </p:bgPr>
    </p:bg>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solidFill>
                  <a:srgbClr val="FFFFFF"/>
                </a:solidFill>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952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952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Author and Date"/>
          <p:cNvSpPr txBox="1">
            <a:spLocks noGrp="1"/>
          </p:cNvSpPr>
          <p:nvPr>
            <p:ph type="body" idx="21"/>
          </p:nvPr>
        </p:nvSpPr>
        <p:spPr>
          <a:prstGeom prst="rect">
            <a:avLst/>
          </a:prstGeom>
        </p:spPr>
        <p:txBody>
          <a:bodyPr>
            <a:normAutofit lnSpcReduction="10000"/>
          </a:bodyPr>
          <a:lstStyle/>
          <a:p>
            <a:r>
              <a:rPr lang="en-US" dirty="0"/>
              <a:t>Americas Conference on Solar Radiation Modification -  August 24, 2022</a:t>
            </a:r>
            <a:endParaRPr dirty="0"/>
          </a:p>
        </p:txBody>
      </p:sp>
      <p:sp>
        <p:nvSpPr>
          <p:cNvPr id="170" name="Presentation Title"/>
          <p:cNvSpPr txBox="1">
            <a:spLocks noGrp="1"/>
          </p:cNvSpPr>
          <p:nvPr>
            <p:ph type="ctrTitle"/>
          </p:nvPr>
        </p:nvSpPr>
        <p:spPr>
          <a:prstGeom prst="rect">
            <a:avLst/>
          </a:prstGeom>
        </p:spPr>
        <p:txBody>
          <a:bodyPr/>
          <a:lstStyle/>
          <a:p>
            <a:r>
              <a:rPr lang="en-US" dirty="0"/>
              <a:t>Current state of SRM research</a:t>
            </a:r>
            <a:endParaRPr dirty="0"/>
          </a:p>
        </p:txBody>
      </p:sp>
      <p:sp>
        <p:nvSpPr>
          <p:cNvPr id="171" name="Presentation Subtitle"/>
          <p:cNvSpPr txBox="1">
            <a:spLocks noGrp="1"/>
          </p:cNvSpPr>
          <p:nvPr>
            <p:ph type="subTitle" sz="quarter" idx="1"/>
          </p:nvPr>
        </p:nvSpPr>
        <p:spPr>
          <a:prstGeom prst="rect">
            <a:avLst/>
          </a:prstGeom>
        </p:spPr>
        <p:txBody>
          <a:bodyPr>
            <a:normAutofit fontScale="85000" lnSpcReduction="20000"/>
          </a:bodyPr>
          <a:lstStyle/>
          <a:p>
            <a:r>
              <a:rPr lang="en-US" dirty="0"/>
              <a:t>Kate </a:t>
            </a:r>
            <a:r>
              <a:rPr lang="en-US" dirty="0" err="1"/>
              <a:t>Ricke</a:t>
            </a:r>
            <a:endParaRPr lang="en-US" dirty="0"/>
          </a:p>
          <a:p>
            <a:r>
              <a:rPr lang="en-US" dirty="0"/>
              <a:t>Scripps Institution of Oceanography and </a:t>
            </a:r>
          </a:p>
          <a:p>
            <a:r>
              <a:rPr lang="en-US" dirty="0"/>
              <a:t>School of Global Policy and Strategy, UC San Diego</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2070335" y="13076008"/>
            <a:ext cx="230832" cy="379591"/>
          </a:xfrm>
        </p:spPr>
        <p:txBody>
          <a:bodyPr/>
          <a:lstStyle/>
          <a:p>
            <a:fld id="{7519C0B7-4EB6-4F8B-B584-7F4FD9B0A8D3}" type="slidenum">
              <a:rPr lang="en-US" smtClean="0"/>
              <a:t>10</a:t>
            </a:fld>
            <a:endParaRPr lang="en-US"/>
          </a:p>
        </p:txBody>
      </p:sp>
      <p:cxnSp>
        <p:nvCxnSpPr>
          <p:cNvPr id="6" name="Straight Connector 5"/>
          <p:cNvCxnSpPr/>
          <p:nvPr/>
        </p:nvCxnSpPr>
        <p:spPr>
          <a:xfrm flipH="1">
            <a:off x="5168333" y="3450666"/>
            <a:ext cx="13270" cy="81302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181600" y="11580958"/>
            <a:ext cx="14615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520439" y="11742991"/>
            <a:ext cx="1527982" cy="830997"/>
          </a:xfrm>
          <a:prstGeom prst="rect">
            <a:avLst/>
          </a:prstGeom>
          <a:noFill/>
        </p:spPr>
        <p:txBody>
          <a:bodyPr wrap="none" rtlCol="0">
            <a:spAutoFit/>
          </a:bodyPr>
          <a:lstStyle/>
          <a:p>
            <a:r>
              <a:rPr lang="en-US" sz="4800" i="1" dirty="0"/>
              <a:t>Time</a:t>
            </a:r>
          </a:p>
        </p:txBody>
      </p:sp>
      <p:sp>
        <p:nvSpPr>
          <p:cNvPr id="9" name="TextBox 8"/>
          <p:cNvSpPr txBox="1"/>
          <p:nvPr/>
        </p:nvSpPr>
        <p:spPr>
          <a:xfrm rot="16200000">
            <a:off x="1716727" y="7411199"/>
            <a:ext cx="5631670" cy="830997"/>
          </a:xfrm>
          <a:prstGeom prst="rect">
            <a:avLst/>
          </a:prstGeom>
          <a:noFill/>
        </p:spPr>
        <p:txBody>
          <a:bodyPr wrap="none" rtlCol="0">
            <a:spAutoFit/>
          </a:bodyPr>
          <a:lstStyle/>
          <a:p>
            <a:r>
              <a:rPr lang="en-US" sz="4800" i="1" dirty="0"/>
              <a:t>Global Temperature</a:t>
            </a:r>
          </a:p>
        </p:txBody>
      </p:sp>
      <p:sp>
        <p:nvSpPr>
          <p:cNvPr id="10" name="Freeform 9"/>
          <p:cNvSpPr/>
          <p:nvPr/>
        </p:nvSpPr>
        <p:spPr>
          <a:xfrm>
            <a:off x="5184202" y="2279119"/>
            <a:ext cx="9450492" cy="9086614"/>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675823 w 4302492"/>
              <a:gd name="connsiteY2" fmla="*/ 2311910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675823 w 4302492"/>
              <a:gd name="connsiteY2" fmla="*/ 2311910 h 3513221"/>
              <a:gd name="connsiteX3" fmla="*/ 3763478 w 4302492"/>
              <a:gd name="connsiteY3" fmla="*/ 1012500 h 3513221"/>
              <a:gd name="connsiteX4" fmla="*/ 4302492 w 4302492"/>
              <a:gd name="connsiteY4" fmla="*/ 0 h 3513221"/>
              <a:gd name="connsiteX0" fmla="*/ 0 w 4697128"/>
              <a:gd name="connsiteY0" fmla="*/ 3556567 h 3556567"/>
              <a:gd name="connsiteX1" fmla="*/ 1318661 w 4697128"/>
              <a:gd name="connsiteY1" fmla="*/ 3354437 h 3556567"/>
              <a:gd name="connsiteX2" fmla="*/ 2675823 w 4697128"/>
              <a:gd name="connsiteY2" fmla="*/ 2355256 h 3556567"/>
              <a:gd name="connsiteX3" fmla="*/ 3763478 w 4697128"/>
              <a:gd name="connsiteY3" fmla="*/ 1055846 h 3556567"/>
              <a:gd name="connsiteX4" fmla="*/ 4697128 w 4697128"/>
              <a:gd name="connsiteY4" fmla="*/ 0 h 3556567"/>
              <a:gd name="connsiteX0" fmla="*/ 0 w 4697128"/>
              <a:gd name="connsiteY0" fmla="*/ 3556567 h 3556567"/>
              <a:gd name="connsiteX1" fmla="*/ 1318661 w 4697128"/>
              <a:gd name="connsiteY1" fmla="*/ 3354437 h 3556567"/>
              <a:gd name="connsiteX2" fmla="*/ 2675823 w 4697128"/>
              <a:gd name="connsiteY2" fmla="*/ 2355256 h 3556567"/>
              <a:gd name="connsiteX3" fmla="*/ 3763478 w 4697128"/>
              <a:gd name="connsiteY3" fmla="*/ 1055846 h 3556567"/>
              <a:gd name="connsiteX4" fmla="*/ 4697128 w 4697128"/>
              <a:gd name="connsiteY4" fmla="*/ 0 h 3556567"/>
              <a:gd name="connsiteX0" fmla="*/ 0 w 4697128"/>
              <a:gd name="connsiteY0" fmla="*/ 3556567 h 3556567"/>
              <a:gd name="connsiteX1" fmla="*/ 1318661 w 4697128"/>
              <a:gd name="connsiteY1" fmla="*/ 3354437 h 3556567"/>
              <a:gd name="connsiteX2" fmla="*/ 2675823 w 4697128"/>
              <a:gd name="connsiteY2" fmla="*/ 2355256 h 3556567"/>
              <a:gd name="connsiteX3" fmla="*/ 3830854 w 4697128"/>
              <a:gd name="connsiteY3" fmla="*/ 1081855 h 3556567"/>
              <a:gd name="connsiteX4" fmla="*/ 4697128 w 4697128"/>
              <a:gd name="connsiteY4" fmla="*/ 0 h 3556567"/>
              <a:gd name="connsiteX0" fmla="*/ 0 w 3902355"/>
              <a:gd name="connsiteY0" fmla="*/ 3453746 h 3469157"/>
              <a:gd name="connsiteX1" fmla="*/ 523888 w 3902355"/>
              <a:gd name="connsiteY1" fmla="*/ 3354437 h 3469157"/>
              <a:gd name="connsiteX2" fmla="*/ 1881050 w 3902355"/>
              <a:gd name="connsiteY2" fmla="*/ 2355256 h 3469157"/>
              <a:gd name="connsiteX3" fmla="*/ 3036081 w 3902355"/>
              <a:gd name="connsiteY3" fmla="*/ 1081855 h 3469157"/>
              <a:gd name="connsiteX4" fmla="*/ 3902355 w 3902355"/>
              <a:gd name="connsiteY4" fmla="*/ 0 h 3469157"/>
              <a:gd name="connsiteX0" fmla="*/ 0 w 3902355"/>
              <a:gd name="connsiteY0" fmla="*/ 3453746 h 3453746"/>
              <a:gd name="connsiteX1" fmla="*/ 523888 w 3902355"/>
              <a:gd name="connsiteY1" fmla="*/ 3354437 h 3453746"/>
              <a:gd name="connsiteX2" fmla="*/ 1881050 w 3902355"/>
              <a:gd name="connsiteY2" fmla="*/ 2355256 h 3453746"/>
              <a:gd name="connsiteX3" fmla="*/ 3036081 w 3902355"/>
              <a:gd name="connsiteY3" fmla="*/ 1081855 h 3453746"/>
              <a:gd name="connsiteX4" fmla="*/ 3902355 w 3902355"/>
              <a:gd name="connsiteY4" fmla="*/ 0 h 3453746"/>
              <a:gd name="connsiteX0" fmla="*/ 0 w 3902355"/>
              <a:gd name="connsiteY0" fmla="*/ 3453746 h 3453746"/>
              <a:gd name="connsiteX1" fmla="*/ 1881050 w 3902355"/>
              <a:gd name="connsiteY1" fmla="*/ 2355256 h 3453746"/>
              <a:gd name="connsiteX2" fmla="*/ 3036081 w 3902355"/>
              <a:gd name="connsiteY2" fmla="*/ 1081855 h 3453746"/>
              <a:gd name="connsiteX3" fmla="*/ 3902355 w 3902355"/>
              <a:gd name="connsiteY3" fmla="*/ 0 h 3453746"/>
              <a:gd name="connsiteX0" fmla="*/ 0 w 3902355"/>
              <a:gd name="connsiteY0" fmla="*/ 3453746 h 3453746"/>
              <a:gd name="connsiteX1" fmla="*/ 906041 w 3902355"/>
              <a:gd name="connsiteY1" fmla="*/ 3029246 h 3453746"/>
              <a:gd name="connsiteX2" fmla="*/ 1881050 w 3902355"/>
              <a:gd name="connsiteY2" fmla="*/ 2355256 h 3453746"/>
              <a:gd name="connsiteX3" fmla="*/ 3036081 w 3902355"/>
              <a:gd name="connsiteY3" fmla="*/ 1081855 h 3453746"/>
              <a:gd name="connsiteX4" fmla="*/ 3902355 w 3902355"/>
              <a:gd name="connsiteY4" fmla="*/ 0 h 3453746"/>
              <a:gd name="connsiteX0" fmla="*/ 0 w 3902355"/>
              <a:gd name="connsiteY0" fmla="*/ 3453746 h 3453746"/>
              <a:gd name="connsiteX1" fmla="*/ 906041 w 3902355"/>
              <a:gd name="connsiteY1" fmla="*/ 3029246 h 3453746"/>
              <a:gd name="connsiteX2" fmla="*/ 1865155 w 3902355"/>
              <a:gd name="connsiteY2" fmla="*/ 2307801 h 3453746"/>
              <a:gd name="connsiteX3" fmla="*/ 3036081 w 3902355"/>
              <a:gd name="connsiteY3" fmla="*/ 1081855 h 3453746"/>
              <a:gd name="connsiteX4" fmla="*/ 3902355 w 3902355"/>
              <a:gd name="connsiteY4" fmla="*/ 0 h 3453746"/>
              <a:gd name="connsiteX0" fmla="*/ 0 w 3902355"/>
              <a:gd name="connsiteY0" fmla="*/ 3453746 h 3453746"/>
              <a:gd name="connsiteX1" fmla="*/ 906041 w 3902355"/>
              <a:gd name="connsiteY1" fmla="*/ 3029246 h 3453746"/>
              <a:gd name="connsiteX2" fmla="*/ 1865155 w 3902355"/>
              <a:gd name="connsiteY2" fmla="*/ 2307801 h 3453746"/>
              <a:gd name="connsiteX3" fmla="*/ 3028134 w 3902355"/>
              <a:gd name="connsiteY3" fmla="*/ 1050218 h 3453746"/>
              <a:gd name="connsiteX4" fmla="*/ 3902355 w 3902355"/>
              <a:gd name="connsiteY4" fmla="*/ 0 h 3453746"/>
              <a:gd name="connsiteX0" fmla="*/ 0 w 3894407"/>
              <a:gd name="connsiteY0" fmla="*/ 3493293 h 3493293"/>
              <a:gd name="connsiteX1" fmla="*/ 906041 w 3894407"/>
              <a:gd name="connsiteY1" fmla="*/ 3068793 h 3493293"/>
              <a:gd name="connsiteX2" fmla="*/ 1865155 w 3894407"/>
              <a:gd name="connsiteY2" fmla="*/ 2347348 h 3493293"/>
              <a:gd name="connsiteX3" fmla="*/ 3028134 w 3894407"/>
              <a:gd name="connsiteY3" fmla="*/ 1089765 h 3493293"/>
              <a:gd name="connsiteX4" fmla="*/ 3894407 w 3894407"/>
              <a:gd name="connsiteY4" fmla="*/ 0 h 3493293"/>
              <a:gd name="connsiteX0" fmla="*/ 0 w 4720971"/>
              <a:gd name="connsiteY0" fmla="*/ 4394947 h 4394947"/>
              <a:gd name="connsiteX1" fmla="*/ 906041 w 4720971"/>
              <a:gd name="connsiteY1" fmla="*/ 3970447 h 4394947"/>
              <a:gd name="connsiteX2" fmla="*/ 1865155 w 4720971"/>
              <a:gd name="connsiteY2" fmla="*/ 3249002 h 4394947"/>
              <a:gd name="connsiteX3" fmla="*/ 3028134 w 4720971"/>
              <a:gd name="connsiteY3" fmla="*/ 1991419 h 4394947"/>
              <a:gd name="connsiteX4" fmla="*/ 4720971 w 4720971"/>
              <a:gd name="connsiteY4" fmla="*/ 0 h 4394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971" h="4394947">
                <a:moveTo>
                  <a:pt x="0" y="4394947"/>
                </a:moveTo>
                <a:cubicBezTo>
                  <a:pt x="147033" y="4314970"/>
                  <a:pt x="595182" y="4161438"/>
                  <a:pt x="906041" y="3970447"/>
                </a:cubicBezTo>
                <a:cubicBezTo>
                  <a:pt x="1216900" y="3779456"/>
                  <a:pt x="1511473" y="3578840"/>
                  <a:pt x="1865155" y="3249002"/>
                </a:cubicBezTo>
                <a:cubicBezTo>
                  <a:pt x="2218837" y="2919164"/>
                  <a:pt x="2691250" y="2383962"/>
                  <a:pt x="3028134" y="1991419"/>
                </a:cubicBezTo>
                <a:cubicBezTo>
                  <a:pt x="3365018" y="1598876"/>
                  <a:pt x="4455475" y="296252"/>
                  <a:pt x="4720971" y="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C00000"/>
              </a:solidFill>
            </a:endParaRPr>
          </a:p>
        </p:txBody>
      </p:sp>
      <p:sp>
        <p:nvSpPr>
          <p:cNvPr id="11" name="TextBox 10"/>
          <p:cNvSpPr txBox="1"/>
          <p:nvPr/>
        </p:nvSpPr>
        <p:spPr>
          <a:xfrm>
            <a:off x="11025037" y="1798073"/>
            <a:ext cx="3400730" cy="1815882"/>
          </a:xfrm>
          <a:prstGeom prst="rect">
            <a:avLst/>
          </a:prstGeom>
          <a:noFill/>
        </p:spPr>
        <p:txBody>
          <a:bodyPr wrap="square" rtlCol="0">
            <a:spAutoFit/>
          </a:bodyPr>
          <a:lstStyle/>
          <a:p>
            <a:r>
              <a:rPr lang="en-US" sz="5600" dirty="0">
                <a:solidFill>
                  <a:srgbClr val="C00000"/>
                </a:solidFill>
              </a:rPr>
              <a:t>Business as usual</a:t>
            </a:r>
          </a:p>
        </p:txBody>
      </p:sp>
      <p:sp>
        <p:nvSpPr>
          <p:cNvPr id="12" name="Freeform 11"/>
          <p:cNvSpPr/>
          <p:nvPr/>
        </p:nvSpPr>
        <p:spPr>
          <a:xfrm>
            <a:off x="5262910" y="6822392"/>
            <a:ext cx="12455648" cy="4551536"/>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762450 w 4302492"/>
              <a:gd name="connsiteY2" fmla="*/ 2502569 h 3513221"/>
              <a:gd name="connsiteX3" fmla="*/ 3773103 w 4302492"/>
              <a:gd name="connsiteY3" fmla="*/ 1116531 h 3513221"/>
              <a:gd name="connsiteX4" fmla="*/ 4302492 w 4302492"/>
              <a:gd name="connsiteY4" fmla="*/ 0 h 3513221"/>
              <a:gd name="connsiteX0" fmla="*/ 0 w 4345700"/>
              <a:gd name="connsiteY0" fmla="*/ 3513221 h 3513221"/>
              <a:gd name="connsiteX1" fmla="*/ 1318661 w 4345700"/>
              <a:gd name="connsiteY1" fmla="*/ 3311091 h 3513221"/>
              <a:gd name="connsiteX2" fmla="*/ 2762450 w 4345700"/>
              <a:gd name="connsiteY2" fmla="*/ 2502569 h 3513221"/>
              <a:gd name="connsiteX3" fmla="*/ 4244741 w 4345700"/>
              <a:gd name="connsiteY3" fmla="*/ 1674796 h 3513221"/>
              <a:gd name="connsiteX4" fmla="*/ 4302492 w 4345700"/>
              <a:gd name="connsiteY4" fmla="*/ 0 h 3513221"/>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7555831"/>
              <a:gd name="connsiteY0" fmla="*/ 2062777 h 2062777"/>
              <a:gd name="connsiteX1" fmla="*/ 1318661 w 7555831"/>
              <a:gd name="connsiteY1" fmla="*/ 1860647 h 2062777"/>
              <a:gd name="connsiteX2" fmla="*/ 2762450 w 7555831"/>
              <a:gd name="connsiteY2" fmla="*/ 1052125 h 2062777"/>
              <a:gd name="connsiteX3" fmla="*/ 4244741 w 7555831"/>
              <a:gd name="connsiteY3" fmla="*/ 224352 h 2062777"/>
              <a:gd name="connsiteX4" fmla="*/ 7555831 w 7555831"/>
              <a:gd name="connsiteY4" fmla="*/ 0 h 2062777"/>
              <a:gd name="connsiteX0" fmla="*/ 0 w 7555831"/>
              <a:gd name="connsiteY0" fmla="*/ 2070551 h 2070551"/>
              <a:gd name="connsiteX1" fmla="*/ 1318661 w 7555831"/>
              <a:gd name="connsiteY1" fmla="*/ 1868421 h 2070551"/>
              <a:gd name="connsiteX2" fmla="*/ 2762450 w 7555831"/>
              <a:gd name="connsiteY2" fmla="*/ 1059899 h 2070551"/>
              <a:gd name="connsiteX3" fmla="*/ 4244741 w 7555831"/>
              <a:gd name="connsiteY3" fmla="*/ 232126 h 2070551"/>
              <a:gd name="connsiteX4" fmla="*/ 5853742 w 7555831"/>
              <a:gd name="connsiteY4" fmla="*/ 17266 h 2070551"/>
              <a:gd name="connsiteX5" fmla="*/ 7555831 w 7555831"/>
              <a:gd name="connsiteY5" fmla="*/ 7774 h 2070551"/>
              <a:gd name="connsiteX0" fmla="*/ 0 w 7555831"/>
              <a:gd name="connsiteY0" fmla="*/ 2070551 h 2070551"/>
              <a:gd name="connsiteX1" fmla="*/ 1318661 w 7555831"/>
              <a:gd name="connsiteY1" fmla="*/ 1868421 h 2070551"/>
              <a:gd name="connsiteX2" fmla="*/ 2762450 w 7555831"/>
              <a:gd name="connsiteY2" fmla="*/ 1059899 h 2070551"/>
              <a:gd name="connsiteX3" fmla="*/ 4167739 w 7555831"/>
              <a:gd name="connsiteY3" fmla="*/ 297246 h 2070551"/>
              <a:gd name="connsiteX4" fmla="*/ 5853742 w 7555831"/>
              <a:gd name="connsiteY4" fmla="*/ 17266 h 2070551"/>
              <a:gd name="connsiteX5" fmla="*/ 7555831 w 7555831"/>
              <a:gd name="connsiteY5" fmla="*/ 7774 h 2070551"/>
              <a:gd name="connsiteX0" fmla="*/ 0 w 7555831"/>
              <a:gd name="connsiteY0" fmla="*/ 2062777 h 2062777"/>
              <a:gd name="connsiteX1" fmla="*/ 1318661 w 7555831"/>
              <a:gd name="connsiteY1" fmla="*/ 1860647 h 2062777"/>
              <a:gd name="connsiteX2" fmla="*/ 2762450 w 7555831"/>
              <a:gd name="connsiteY2" fmla="*/ 1052125 h 2062777"/>
              <a:gd name="connsiteX3" fmla="*/ 4167739 w 7555831"/>
              <a:gd name="connsiteY3" fmla="*/ 289472 h 2062777"/>
              <a:gd name="connsiteX4" fmla="*/ 5853742 w 7555831"/>
              <a:gd name="connsiteY4" fmla="*/ 33912 h 2062777"/>
              <a:gd name="connsiteX5" fmla="*/ 7555831 w 7555831"/>
              <a:gd name="connsiteY5" fmla="*/ 0 h 2062777"/>
              <a:gd name="connsiteX0" fmla="*/ 0 w 6237170"/>
              <a:gd name="connsiteY0" fmla="*/ 1860647 h 1860647"/>
              <a:gd name="connsiteX1" fmla="*/ 1443789 w 6237170"/>
              <a:gd name="connsiteY1" fmla="*/ 1052125 h 1860647"/>
              <a:gd name="connsiteX2" fmla="*/ 2849078 w 6237170"/>
              <a:gd name="connsiteY2" fmla="*/ 289472 h 1860647"/>
              <a:gd name="connsiteX3" fmla="*/ 4535081 w 6237170"/>
              <a:gd name="connsiteY3" fmla="*/ 33912 h 1860647"/>
              <a:gd name="connsiteX4" fmla="*/ 6237170 w 6237170"/>
              <a:gd name="connsiteY4" fmla="*/ 0 h 1860647"/>
              <a:gd name="connsiteX0" fmla="*/ 0 w 6662689"/>
              <a:gd name="connsiteY0" fmla="*/ 1974127 h 1974127"/>
              <a:gd name="connsiteX1" fmla="*/ 1869308 w 6662689"/>
              <a:gd name="connsiteY1" fmla="*/ 1052125 h 1974127"/>
              <a:gd name="connsiteX2" fmla="*/ 3274597 w 6662689"/>
              <a:gd name="connsiteY2" fmla="*/ 289472 h 1974127"/>
              <a:gd name="connsiteX3" fmla="*/ 4960600 w 6662689"/>
              <a:gd name="connsiteY3" fmla="*/ 33912 h 1974127"/>
              <a:gd name="connsiteX4" fmla="*/ 6662689 w 6662689"/>
              <a:gd name="connsiteY4" fmla="*/ 0 h 1974127"/>
              <a:gd name="connsiteX0" fmla="*/ 0 w 6662689"/>
              <a:gd name="connsiteY0" fmla="*/ 1974127 h 1974127"/>
              <a:gd name="connsiteX1" fmla="*/ 1174882 w 6662689"/>
              <a:gd name="connsiteY1" fmla="*/ 1476426 h 1974127"/>
              <a:gd name="connsiteX2" fmla="*/ 1869308 w 6662689"/>
              <a:gd name="connsiteY2" fmla="*/ 1052125 h 1974127"/>
              <a:gd name="connsiteX3" fmla="*/ 3274597 w 6662689"/>
              <a:gd name="connsiteY3" fmla="*/ 289472 h 1974127"/>
              <a:gd name="connsiteX4" fmla="*/ 4960600 w 6662689"/>
              <a:gd name="connsiteY4" fmla="*/ 33912 h 1974127"/>
              <a:gd name="connsiteX5" fmla="*/ 6662689 w 6662689"/>
              <a:gd name="connsiteY5" fmla="*/ 0 h 1974127"/>
              <a:gd name="connsiteX0" fmla="*/ 0 w 6662689"/>
              <a:gd name="connsiteY0" fmla="*/ 1974127 h 1974127"/>
              <a:gd name="connsiteX1" fmla="*/ 1174882 w 6662689"/>
              <a:gd name="connsiteY1" fmla="*/ 1476426 h 1974127"/>
              <a:gd name="connsiteX2" fmla="*/ 1911859 w 6662689"/>
              <a:gd name="connsiteY2" fmla="*/ 1073402 h 1974127"/>
              <a:gd name="connsiteX3" fmla="*/ 3274597 w 6662689"/>
              <a:gd name="connsiteY3" fmla="*/ 289472 h 1974127"/>
              <a:gd name="connsiteX4" fmla="*/ 4960600 w 6662689"/>
              <a:gd name="connsiteY4" fmla="*/ 33912 h 1974127"/>
              <a:gd name="connsiteX5" fmla="*/ 6662689 w 6662689"/>
              <a:gd name="connsiteY5" fmla="*/ 0 h 197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689" h="1974127">
                <a:moveTo>
                  <a:pt x="0" y="1974127"/>
                </a:moveTo>
                <a:cubicBezTo>
                  <a:pt x="187303" y="1885266"/>
                  <a:pt x="863331" y="1630093"/>
                  <a:pt x="1174882" y="1476426"/>
                </a:cubicBezTo>
                <a:cubicBezTo>
                  <a:pt x="1486433" y="1322759"/>
                  <a:pt x="1561907" y="1271228"/>
                  <a:pt x="1911859" y="1073402"/>
                </a:cubicBezTo>
                <a:cubicBezTo>
                  <a:pt x="2261811" y="875576"/>
                  <a:pt x="2766474" y="462720"/>
                  <a:pt x="3274597" y="289472"/>
                </a:cubicBezTo>
                <a:cubicBezTo>
                  <a:pt x="3782721" y="116224"/>
                  <a:pt x="4408752" y="71304"/>
                  <a:pt x="4960600" y="33912"/>
                </a:cubicBezTo>
                <a:cubicBezTo>
                  <a:pt x="5512448" y="-3480"/>
                  <a:pt x="6385424" y="8365"/>
                  <a:pt x="6662689"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solidFill>
            </a:endParaRPr>
          </a:p>
        </p:txBody>
      </p:sp>
      <p:sp>
        <p:nvSpPr>
          <p:cNvPr id="15" name="Freeform 14"/>
          <p:cNvSpPr/>
          <p:nvPr/>
        </p:nvSpPr>
        <p:spPr>
          <a:xfrm>
            <a:off x="12731175" y="4719732"/>
            <a:ext cx="1485858" cy="2200772"/>
          </a:xfrm>
          <a:custGeom>
            <a:avLst/>
            <a:gdLst>
              <a:gd name="connsiteX0" fmla="*/ 0 w 1434164"/>
              <a:gd name="connsiteY0" fmla="*/ 0 h 1405289"/>
              <a:gd name="connsiteX1" fmla="*/ 856649 w 1434164"/>
              <a:gd name="connsiteY1" fmla="*/ 462013 h 1405289"/>
              <a:gd name="connsiteX2" fmla="*/ 1434164 w 1434164"/>
              <a:gd name="connsiteY2" fmla="*/ 1405289 h 1405289"/>
            </a:gdLst>
            <a:ahLst/>
            <a:cxnLst>
              <a:cxn ang="0">
                <a:pos x="connsiteX0" y="connsiteY0"/>
              </a:cxn>
              <a:cxn ang="0">
                <a:pos x="connsiteX1" y="connsiteY1"/>
              </a:cxn>
              <a:cxn ang="0">
                <a:pos x="connsiteX2" y="connsiteY2"/>
              </a:cxn>
            </a:cxnLst>
            <a:rect l="l" t="t" r="r" b="b"/>
            <a:pathLst>
              <a:path w="1434164" h="1405289">
                <a:moveTo>
                  <a:pt x="0" y="0"/>
                </a:moveTo>
                <a:cubicBezTo>
                  <a:pt x="308811" y="113899"/>
                  <a:pt x="617622" y="227798"/>
                  <a:pt x="856649" y="462013"/>
                </a:cubicBezTo>
                <a:cubicBezTo>
                  <a:pt x="1095676" y="696228"/>
                  <a:pt x="1264920" y="1050758"/>
                  <a:pt x="1434164" y="1405289"/>
                </a:cubicBez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6" name="TextBox 15"/>
          <p:cNvSpPr txBox="1"/>
          <p:nvPr/>
        </p:nvSpPr>
        <p:spPr>
          <a:xfrm>
            <a:off x="13677609" y="4160339"/>
            <a:ext cx="6119474" cy="1815882"/>
          </a:xfrm>
          <a:prstGeom prst="rect">
            <a:avLst/>
          </a:prstGeom>
          <a:noFill/>
        </p:spPr>
        <p:txBody>
          <a:bodyPr wrap="square" rtlCol="0">
            <a:spAutoFit/>
          </a:bodyPr>
          <a:lstStyle/>
          <a:p>
            <a:r>
              <a:rPr lang="en-US" sz="5600" dirty="0"/>
              <a:t>Cut emissions aggressively</a:t>
            </a:r>
          </a:p>
        </p:txBody>
      </p:sp>
      <p:cxnSp>
        <p:nvCxnSpPr>
          <p:cNvPr id="19" name="Straight Arrow Connector 18"/>
          <p:cNvCxnSpPr>
            <a:cxnSpLocks/>
          </p:cNvCxnSpPr>
          <p:nvPr/>
        </p:nvCxnSpPr>
        <p:spPr>
          <a:xfrm>
            <a:off x="11511898" y="7358848"/>
            <a:ext cx="422884" cy="890712"/>
          </a:xfrm>
          <a:prstGeom prst="straightConnector1">
            <a:avLst/>
          </a:prstGeom>
          <a:ln w="4445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7DB8439-DE61-6229-5E80-FA2E4BD6A774}"/>
              </a:ext>
            </a:extLst>
          </p:cNvPr>
          <p:cNvCxnSpPr>
            <a:cxnSpLocks/>
          </p:cNvCxnSpPr>
          <p:nvPr/>
        </p:nvCxnSpPr>
        <p:spPr>
          <a:xfrm flipV="1">
            <a:off x="8515350" y="6920505"/>
            <a:ext cx="7268140" cy="2623546"/>
          </a:xfrm>
          <a:prstGeom prst="line">
            <a:avLst/>
          </a:prstGeom>
          <a:ln w="25400">
            <a:solidFill>
              <a:srgbClr val="0000F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793D705-97E8-0CF1-EF96-89BDADE20604}"/>
              </a:ext>
            </a:extLst>
          </p:cNvPr>
          <p:cNvSpPr txBox="1"/>
          <p:nvPr/>
        </p:nvSpPr>
        <p:spPr>
          <a:xfrm>
            <a:off x="12773455" y="7726340"/>
            <a:ext cx="1808306" cy="954107"/>
          </a:xfrm>
          <a:prstGeom prst="rect">
            <a:avLst/>
          </a:prstGeom>
          <a:noFill/>
          <a:ln>
            <a:noFill/>
          </a:ln>
        </p:spPr>
        <p:txBody>
          <a:bodyPr wrap="square" rtlCol="0">
            <a:spAutoFit/>
          </a:bodyPr>
          <a:lstStyle/>
          <a:p>
            <a:r>
              <a:rPr lang="en-US" sz="5600" dirty="0">
                <a:solidFill>
                  <a:srgbClr val="0000FF"/>
                </a:solidFill>
              </a:rPr>
              <a:t>SRM</a:t>
            </a:r>
          </a:p>
        </p:txBody>
      </p:sp>
      <p:sp>
        <p:nvSpPr>
          <p:cNvPr id="17" name="NASEM (2021), Section 3.1c">
            <a:extLst>
              <a:ext uri="{FF2B5EF4-FFF2-40B4-BE49-F238E27FC236}">
                <a16:creationId xmlns:a16="http://schemas.microsoft.com/office/drawing/2014/main" id="{4B234FFD-B16B-A8A1-8E2B-1346D39AC0E6}"/>
              </a:ext>
            </a:extLst>
          </p:cNvPr>
          <p:cNvSpPr txBox="1"/>
          <p:nvPr/>
        </p:nvSpPr>
        <p:spPr>
          <a:xfrm>
            <a:off x="949324" y="784070"/>
            <a:ext cx="9571115" cy="93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5500" b="1">
                <a:solidFill>
                  <a:srgbClr val="000000"/>
                </a:solidFill>
              </a:defRPr>
            </a:lvl1pPr>
          </a:lstStyle>
          <a:p>
            <a:r>
              <a:rPr lang="en-US" dirty="0"/>
              <a:t>More time for adaptation</a:t>
            </a:r>
            <a:endParaRPr dirty="0"/>
          </a:p>
        </p:txBody>
      </p:sp>
    </p:spTree>
    <p:custDataLst>
      <p:tags r:id="rId1"/>
    </p:custDataLst>
    <p:extLst>
      <p:ext uri="{BB962C8B-B14F-4D97-AF65-F5344CB8AC3E}">
        <p14:creationId xmlns:p14="http://schemas.microsoft.com/office/powerpoint/2010/main" val="1693106628"/>
      </p:ext>
    </p:extLst>
  </p:cSld>
  <p:clrMapOvr>
    <a:masterClrMapping/>
  </p:clrMapOvr>
  <mc:AlternateContent xmlns:mc="http://schemas.openxmlformats.org/markup-compatibility/2006" xmlns:p14="http://schemas.microsoft.com/office/powerpoint/2010/main">
    <mc:Choice Requires="p14">
      <p:transition spd="slow" p14:dur="2000" advTm="167359"/>
    </mc:Choice>
    <mc:Fallback xmlns="">
      <p:transition spd="slow" advTm="16735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Decision space: “climate context” will affect outcomes"/>
          <p:cNvSpPr txBox="1">
            <a:spLocks noGrp="1"/>
          </p:cNvSpPr>
          <p:nvPr>
            <p:ph type="title"/>
          </p:nvPr>
        </p:nvSpPr>
        <p:spPr>
          <a:xfrm>
            <a:off x="1206500" y="952500"/>
            <a:ext cx="21971000" cy="1530025"/>
          </a:xfrm>
          <a:prstGeom prst="rect">
            <a:avLst/>
          </a:prstGeom>
        </p:spPr>
        <p:txBody>
          <a:bodyPr/>
          <a:lstStyle>
            <a:lvl1pPr defTabSz="1975054">
              <a:defRPr sz="6885" spc="-137"/>
            </a:lvl1pPr>
          </a:lstStyle>
          <a:p>
            <a:r>
              <a:t>Decision space: “climate context” will affect outcomes</a:t>
            </a:r>
          </a:p>
        </p:txBody>
      </p:sp>
      <p:sp>
        <p:nvSpPr>
          <p:cNvPr id="213" name="The “climate context” for SG decision making will depend in particular on the severity of climate impacts occurring and on the degree to which mitigation, CDR, and adaptation are being pursued. At least three types of scenarios have been commonly discuss"/>
          <p:cNvSpPr txBox="1">
            <a:spLocks noGrp="1"/>
          </p:cNvSpPr>
          <p:nvPr>
            <p:ph type="body" idx="1"/>
          </p:nvPr>
        </p:nvSpPr>
        <p:spPr>
          <a:prstGeom prst="rect">
            <a:avLst/>
          </a:prstGeom>
        </p:spPr>
        <p:txBody>
          <a:bodyPr/>
          <a:lstStyle/>
          <a:p>
            <a:pPr marL="0" indent="0" defTabSz="2218888">
              <a:spcBef>
                <a:spcPts val="4000"/>
              </a:spcBef>
              <a:buSzTx/>
              <a:buNone/>
              <a:defRPr sz="4368"/>
            </a:pPr>
            <a:r>
              <a:rPr dirty="0"/>
              <a:t>The “climate context” for SG decision making will depend in particular on the severity of climate impacts occurring and on the degree to which mitigation, CDR, and adaptation are being pursued. At least three types of scenarios have been commonly discussed:</a:t>
            </a:r>
          </a:p>
          <a:p>
            <a:pPr marL="554736" indent="-554736" defTabSz="2218888">
              <a:spcBef>
                <a:spcPts val="4000"/>
              </a:spcBef>
              <a:defRPr sz="4368"/>
            </a:pPr>
            <a:r>
              <a:rPr dirty="0"/>
              <a:t>“Peak shaving,” in which mitigation efforts (including CDR) are having a positive effect, but are not sufficient to prevent an “overshoot” of goals for limiting global mean temperature increase.</a:t>
            </a:r>
          </a:p>
          <a:p>
            <a:pPr marL="554736" indent="-554736" defTabSz="2218888">
              <a:spcBef>
                <a:spcPts val="4000"/>
              </a:spcBef>
              <a:defRPr sz="4368"/>
            </a:pPr>
            <a:r>
              <a:rPr dirty="0"/>
              <a:t>Emission reductions, but no reliance on CDR, adaptation under way: SG deployment is to slow the rate of temperature rise, securing more time for adaptation.</a:t>
            </a:r>
          </a:p>
          <a:p>
            <a:pPr marL="554736" indent="-554736" defTabSz="2218888">
              <a:spcBef>
                <a:spcPts val="4000"/>
              </a:spcBef>
              <a:defRPr sz="4368"/>
            </a:pPr>
            <a:r>
              <a:rPr dirty="0"/>
              <a:t>Inadequate mitigation, CDR, and adaptation: SG is considered as an emergency response to blunt destruction caused by rapidly accelerating temperature rise</a:t>
            </a:r>
          </a:p>
        </p:txBody>
      </p:sp>
      <p:sp>
        <p:nvSpPr>
          <p:cNvPr id="214" name="NASEM (2021), Section 3.1c"/>
          <p:cNvSpPr txBox="1"/>
          <p:nvPr/>
        </p:nvSpPr>
        <p:spPr>
          <a:xfrm>
            <a:off x="1206500" y="2245962"/>
            <a:ext cx="21971000" cy="93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5500" b="1">
                <a:solidFill>
                  <a:srgbClr val="000000"/>
                </a:solidFill>
              </a:defRPr>
            </a:lvl1pPr>
          </a:lstStyle>
          <a:p>
            <a:r>
              <a:t>NASEM (2021), Section 3.1c</a:t>
            </a:r>
          </a:p>
        </p:txBody>
      </p:sp>
    </p:spTree>
    <p:extLst>
      <p:ext uri="{BB962C8B-B14F-4D97-AF65-F5344CB8AC3E}">
        <p14:creationId xmlns:p14="http://schemas.microsoft.com/office/powerpoint/2010/main" val="32955157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2070335" y="13076008"/>
            <a:ext cx="230832" cy="379591"/>
          </a:xfrm>
        </p:spPr>
        <p:txBody>
          <a:bodyPr/>
          <a:lstStyle/>
          <a:p>
            <a:fld id="{7519C0B7-4EB6-4F8B-B584-7F4FD9B0A8D3}" type="slidenum">
              <a:rPr lang="en-US" smtClean="0"/>
              <a:t>12</a:t>
            </a:fld>
            <a:endParaRPr lang="en-US"/>
          </a:p>
        </p:txBody>
      </p:sp>
      <p:cxnSp>
        <p:nvCxnSpPr>
          <p:cNvPr id="6" name="Straight Connector 5"/>
          <p:cNvCxnSpPr/>
          <p:nvPr/>
        </p:nvCxnSpPr>
        <p:spPr>
          <a:xfrm flipH="1">
            <a:off x="5168333" y="3450666"/>
            <a:ext cx="13270" cy="81302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181600" y="11580958"/>
            <a:ext cx="14615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520439" y="11742991"/>
            <a:ext cx="1527982" cy="830997"/>
          </a:xfrm>
          <a:prstGeom prst="rect">
            <a:avLst/>
          </a:prstGeom>
          <a:noFill/>
        </p:spPr>
        <p:txBody>
          <a:bodyPr wrap="none" rtlCol="0">
            <a:spAutoFit/>
          </a:bodyPr>
          <a:lstStyle/>
          <a:p>
            <a:r>
              <a:rPr lang="en-US" sz="4800" i="1" dirty="0"/>
              <a:t>Time</a:t>
            </a:r>
          </a:p>
        </p:txBody>
      </p:sp>
      <p:sp>
        <p:nvSpPr>
          <p:cNvPr id="9" name="TextBox 8"/>
          <p:cNvSpPr txBox="1"/>
          <p:nvPr/>
        </p:nvSpPr>
        <p:spPr>
          <a:xfrm rot="16200000">
            <a:off x="1716727" y="7411199"/>
            <a:ext cx="5631670" cy="830997"/>
          </a:xfrm>
          <a:prstGeom prst="rect">
            <a:avLst/>
          </a:prstGeom>
          <a:noFill/>
        </p:spPr>
        <p:txBody>
          <a:bodyPr wrap="none" rtlCol="0">
            <a:spAutoFit/>
          </a:bodyPr>
          <a:lstStyle/>
          <a:p>
            <a:r>
              <a:rPr lang="en-US" sz="4800" i="1" dirty="0"/>
              <a:t>Global Temperature</a:t>
            </a:r>
          </a:p>
        </p:txBody>
      </p:sp>
      <p:sp>
        <p:nvSpPr>
          <p:cNvPr id="10" name="Freeform 9"/>
          <p:cNvSpPr/>
          <p:nvPr/>
        </p:nvSpPr>
        <p:spPr>
          <a:xfrm>
            <a:off x="5184202" y="2279119"/>
            <a:ext cx="9450492" cy="9086614"/>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675823 w 4302492"/>
              <a:gd name="connsiteY2" fmla="*/ 2311910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675823 w 4302492"/>
              <a:gd name="connsiteY2" fmla="*/ 2311910 h 3513221"/>
              <a:gd name="connsiteX3" fmla="*/ 3763478 w 4302492"/>
              <a:gd name="connsiteY3" fmla="*/ 1012500 h 3513221"/>
              <a:gd name="connsiteX4" fmla="*/ 4302492 w 4302492"/>
              <a:gd name="connsiteY4" fmla="*/ 0 h 3513221"/>
              <a:gd name="connsiteX0" fmla="*/ 0 w 4697128"/>
              <a:gd name="connsiteY0" fmla="*/ 3556567 h 3556567"/>
              <a:gd name="connsiteX1" fmla="*/ 1318661 w 4697128"/>
              <a:gd name="connsiteY1" fmla="*/ 3354437 h 3556567"/>
              <a:gd name="connsiteX2" fmla="*/ 2675823 w 4697128"/>
              <a:gd name="connsiteY2" fmla="*/ 2355256 h 3556567"/>
              <a:gd name="connsiteX3" fmla="*/ 3763478 w 4697128"/>
              <a:gd name="connsiteY3" fmla="*/ 1055846 h 3556567"/>
              <a:gd name="connsiteX4" fmla="*/ 4697128 w 4697128"/>
              <a:gd name="connsiteY4" fmla="*/ 0 h 3556567"/>
              <a:gd name="connsiteX0" fmla="*/ 0 w 4697128"/>
              <a:gd name="connsiteY0" fmla="*/ 3556567 h 3556567"/>
              <a:gd name="connsiteX1" fmla="*/ 1318661 w 4697128"/>
              <a:gd name="connsiteY1" fmla="*/ 3354437 h 3556567"/>
              <a:gd name="connsiteX2" fmla="*/ 2675823 w 4697128"/>
              <a:gd name="connsiteY2" fmla="*/ 2355256 h 3556567"/>
              <a:gd name="connsiteX3" fmla="*/ 3763478 w 4697128"/>
              <a:gd name="connsiteY3" fmla="*/ 1055846 h 3556567"/>
              <a:gd name="connsiteX4" fmla="*/ 4697128 w 4697128"/>
              <a:gd name="connsiteY4" fmla="*/ 0 h 3556567"/>
              <a:gd name="connsiteX0" fmla="*/ 0 w 4697128"/>
              <a:gd name="connsiteY0" fmla="*/ 3556567 h 3556567"/>
              <a:gd name="connsiteX1" fmla="*/ 1318661 w 4697128"/>
              <a:gd name="connsiteY1" fmla="*/ 3354437 h 3556567"/>
              <a:gd name="connsiteX2" fmla="*/ 2675823 w 4697128"/>
              <a:gd name="connsiteY2" fmla="*/ 2355256 h 3556567"/>
              <a:gd name="connsiteX3" fmla="*/ 3830854 w 4697128"/>
              <a:gd name="connsiteY3" fmla="*/ 1081855 h 3556567"/>
              <a:gd name="connsiteX4" fmla="*/ 4697128 w 4697128"/>
              <a:gd name="connsiteY4" fmla="*/ 0 h 3556567"/>
              <a:gd name="connsiteX0" fmla="*/ 0 w 3902355"/>
              <a:gd name="connsiteY0" fmla="*/ 3453746 h 3469157"/>
              <a:gd name="connsiteX1" fmla="*/ 523888 w 3902355"/>
              <a:gd name="connsiteY1" fmla="*/ 3354437 h 3469157"/>
              <a:gd name="connsiteX2" fmla="*/ 1881050 w 3902355"/>
              <a:gd name="connsiteY2" fmla="*/ 2355256 h 3469157"/>
              <a:gd name="connsiteX3" fmla="*/ 3036081 w 3902355"/>
              <a:gd name="connsiteY3" fmla="*/ 1081855 h 3469157"/>
              <a:gd name="connsiteX4" fmla="*/ 3902355 w 3902355"/>
              <a:gd name="connsiteY4" fmla="*/ 0 h 3469157"/>
              <a:gd name="connsiteX0" fmla="*/ 0 w 3902355"/>
              <a:gd name="connsiteY0" fmla="*/ 3453746 h 3453746"/>
              <a:gd name="connsiteX1" fmla="*/ 523888 w 3902355"/>
              <a:gd name="connsiteY1" fmla="*/ 3354437 h 3453746"/>
              <a:gd name="connsiteX2" fmla="*/ 1881050 w 3902355"/>
              <a:gd name="connsiteY2" fmla="*/ 2355256 h 3453746"/>
              <a:gd name="connsiteX3" fmla="*/ 3036081 w 3902355"/>
              <a:gd name="connsiteY3" fmla="*/ 1081855 h 3453746"/>
              <a:gd name="connsiteX4" fmla="*/ 3902355 w 3902355"/>
              <a:gd name="connsiteY4" fmla="*/ 0 h 3453746"/>
              <a:gd name="connsiteX0" fmla="*/ 0 w 3902355"/>
              <a:gd name="connsiteY0" fmla="*/ 3453746 h 3453746"/>
              <a:gd name="connsiteX1" fmla="*/ 1881050 w 3902355"/>
              <a:gd name="connsiteY1" fmla="*/ 2355256 h 3453746"/>
              <a:gd name="connsiteX2" fmla="*/ 3036081 w 3902355"/>
              <a:gd name="connsiteY2" fmla="*/ 1081855 h 3453746"/>
              <a:gd name="connsiteX3" fmla="*/ 3902355 w 3902355"/>
              <a:gd name="connsiteY3" fmla="*/ 0 h 3453746"/>
              <a:gd name="connsiteX0" fmla="*/ 0 w 3902355"/>
              <a:gd name="connsiteY0" fmla="*/ 3453746 h 3453746"/>
              <a:gd name="connsiteX1" fmla="*/ 906041 w 3902355"/>
              <a:gd name="connsiteY1" fmla="*/ 3029246 h 3453746"/>
              <a:gd name="connsiteX2" fmla="*/ 1881050 w 3902355"/>
              <a:gd name="connsiteY2" fmla="*/ 2355256 h 3453746"/>
              <a:gd name="connsiteX3" fmla="*/ 3036081 w 3902355"/>
              <a:gd name="connsiteY3" fmla="*/ 1081855 h 3453746"/>
              <a:gd name="connsiteX4" fmla="*/ 3902355 w 3902355"/>
              <a:gd name="connsiteY4" fmla="*/ 0 h 3453746"/>
              <a:gd name="connsiteX0" fmla="*/ 0 w 3902355"/>
              <a:gd name="connsiteY0" fmla="*/ 3453746 h 3453746"/>
              <a:gd name="connsiteX1" fmla="*/ 906041 w 3902355"/>
              <a:gd name="connsiteY1" fmla="*/ 3029246 h 3453746"/>
              <a:gd name="connsiteX2" fmla="*/ 1865155 w 3902355"/>
              <a:gd name="connsiteY2" fmla="*/ 2307801 h 3453746"/>
              <a:gd name="connsiteX3" fmla="*/ 3036081 w 3902355"/>
              <a:gd name="connsiteY3" fmla="*/ 1081855 h 3453746"/>
              <a:gd name="connsiteX4" fmla="*/ 3902355 w 3902355"/>
              <a:gd name="connsiteY4" fmla="*/ 0 h 3453746"/>
              <a:gd name="connsiteX0" fmla="*/ 0 w 3902355"/>
              <a:gd name="connsiteY0" fmla="*/ 3453746 h 3453746"/>
              <a:gd name="connsiteX1" fmla="*/ 906041 w 3902355"/>
              <a:gd name="connsiteY1" fmla="*/ 3029246 h 3453746"/>
              <a:gd name="connsiteX2" fmla="*/ 1865155 w 3902355"/>
              <a:gd name="connsiteY2" fmla="*/ 2307801 h 3453746"/>
              <a:gd name="connsiteX3" fmla="*/ 3028134 w 3902355"/>
              <a:gd name="connsiteY3" fmla="*/ 1050218 h 3453746"/>
              <a:gd name="connsiteX4" fmla="*/ 3902355 w 3902355"/>
              <a:gd name="connsiteY4" fmla="*/ 0 h 3453746"/>
              <a:gd name="connsiteX0" fmla="*/ 0 w 3894407"/>
              <a:gd name="connsiteY0" fmla="*/ 3493293 h 3493293"/>
              <a:gd name="connsiteX1" fmla="*/ 906041 w 3894407"/>
              <a:gd name="connsiteY1" fmla="*/ 3068793 h 3493293"/>
              <a:gd name="connsiteX2" fmla="*/ 1865155 w 3894407"/>
              <a:gd name="connsiteY2" fmla="*/ 2347348 h 3493293"/>
              <a:gd name="connsiteX3" fmla="*/ 3028134 w 3894407"/>
              <a:gd name="connsiteY3" fmla="*/ 1089765 h 3493293"/>
              <a:gd name="connsiteX4" fmla="*/ 3894407 w 3894407"/>
              <a:gd name="connsiteY4" fmla="*/ 0 h 3493293"/>
              <a:gd name="connsiteX0" fmla="*/ 0 w 4720971"/>
              <a:gd name="connsiteY0" fmla="*/ 4394947 h 4394947"/>
              <a:gd name="connsiteX1" fmla="*/ 906041 w 4720971"/>
              <a:gd name="connsiteY1" fmla="*/ 3970447 h 4394947"/>
              <a:gd name="connsiteX2" fmla="*/ 1865155 w 4720971"/>
              <a:gd name="connsiteY2" fmla="*/ 3249002 h 4394947"/>
              <a:gd name="connsiteX3" fmla="*/ 3028134 w 4720971"/>
              <a:gd name="connsiteY3" fmla="*/ 1991419 h 4394947"/>
              <a:gd name="connsiteX4" fmla="*/ 4720971 w 4720971"/>
              <a:gd name="connsiteY4" fmla="*/ 0 h 4394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971" h="4394947">
                <a:moveTo>
                  <a:pt x="0" y="4394947"/>
                </a:moveTo>
                <a:cubicBezTo>
                  <a:pt x="147033" y="4314970"/>
                  <a:pt x="595182" y="4161438"/>
                  <a:pt x="906041" y="3970447"/>
                </a:cubicBezTo>
                <a:cubicBezTo>
                  <a:pt x="1216900" y="3779456"/>
                  <a:pt x="1511473" y="3578840"/>
                  <a:pt x="1865155" y="3249002"/>
                </a:cubicBezTo>
                <a:cubicBezTo>
                  <a:pt x="2218837" y="2919164"/>
                  <a:pt x="2691250" y="2383962"/>
                  <a:pt x="3028134" y="1991419"/>
                </a:cubicBezTo>
                <a:cubicBezTo>
                  <a:pt x="3365018" y="1598876"/>
                  <a:pt x="4455475" y="296252"/>
                  <a:pt x="4720971" y="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C00000"/>
              </a:solidFill>
            </a:endParaRPr>
          </a:p>
        </p:txBody>
      </p:sp>
      <p:sp>
        <p:nvSpPr>
          <p:cNvPr id="11" name="TextBox 10"/>
          <p:cNvSpPr txBox="1"/>
          <p:nvPr/>
        </p:nvSpPr>
        <p:spPr>
          <a:xfrm>
            <a:off x="11025037" y="1798073"/>
            <a:ext cx="3400730" cy="1815882"/>
          </a:xfrm>
          <a:prstGeom prst="rect">
            <a:avLst/>
          </a:prstGeom>
          <a:noFill/>
        </p:spPr>
        <p:txBody>
          <a:bodyPr wrap="square" rtlCol="0">
            <a:spAutoFit/>
          </a:bodyPr>
          <a:lstStyle/>
          <a:p>
            <a:r>
              <a:rPr lang="en-US" sz="5600" dirty="0">
                <a:solidFill>
                  <a:srgbClr val="C00000"/>
                </a:solidFill>
              </a:rPr>
              <a:t>Business as usual</a:t>
            </a:r>
          </a:p>
        </p:txBody>
      </p:sp>
      <p:sp>
        <p:nvSpPr>
          <p:cNvPr id="12" name="Freeform 11"/>
          <p:cNvSpPr/>
          <p:nvPr/>
        </p:nvSpPr>
        <p:spPr>
          <a:xfrm>
            <a:off x="11749438" y="5693672"/>
            <a:ext cx="7283572" cy="2744884"/>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762450 w 4302492"/>
              <a:gd name="connsiteY2" fmla="*/ 2502569 h 3513221"/>
              <a:gd name="connsiteX3" fmla="*/ 3773103 w 4302492"/>
              <a:gd name="connsiteY3" fmla="*/ 1116531 h 3513221"/>
              <a:gd name="connsiteX4" fmla="*/ 4302492 w 4302492"/>
              <a:gd name="connsiteY4" fmla="*/ 0 h 3513221"/>
              <a:gd name="connsiteX0" fmla="*/ 0 w 4345700"/>
              <a:gd name="connsiteY0" fmla="*/ 3513221 h 3513221"/>
              <a:gd name="connsiteX1" fmla="*/ 1318661 w 4345700"/>
              <a:gd name="connsiteY1" fmla="*/ 3311091 h 3513221"/>
              <a:gd name="connsiteX2" fmla="*/ 2762450 w 4345700"/>
              <a:gd name="connsiteY2" fmla="*/ 2502569 h 3513221"/>
              <a:gd name="connsiteX3" fmla="*/ 4244741 w 4345700"/>
              <a:gd name="connsiteY3" fmla="*/ 1674796 h 3513221"/>
              <a:gd name="connsiteX4" fmla="*/ 4302492 w 4345700"/>
              <a:gd name="connsiteY4" fmla="*/ 0 h 3513221"/>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7555831"/>
              <a:gd name="connsiteY0" fmla="*/ 2062777 h 2062777"/>
              <a:gd name="connsiteX1" fmla="*/ 1318661 w 7555831"/>
              <a:gd name="connsiteY1" fmla="*/ 1860647 h 2062777"/>
              <a:gd name="connsiteX2" fmla="*/ 2762450 w 7555831"/>
              <a:gd name="connsiteY2" fmla="*/ 1052125 h 2062777"/>
              <a:gd name="connsiteX3" fmla="*/ 4244741 w 7555831"/>
              <a:gd name="connsiteY3" fmla="*/ 224352 h 2062777"/>
              <a:gd name="connsiteX4" fmla="*/ 7555831 w 7555831"/>
              <a:gd name="connsiteY4" fmla="*/ 0 h 2062777"/>
              <a:gd name="connsiteX0" fmla="*/ 0 w 7555831"/>
              <a:gd name="connsiteY0" fmla="*/ 2070551 h 2070551"/>
              <a:gd name="connsiteX1" fmla="*/ 1318661 w 7555831"/>
              <a:gd name="connsiteY1" fmla="*/ 1868421 h 2070551"/>
              <a:gd name="connsiteX2" fmla="*/ 2762450 w 7555831"/>
              <a:gd name="connsiteY2" fmla="*/ 1059899 h 2070551"/>
              <a:gd name="connsiteX3" fmla="*/ 4244741 w 7555831"/>
              <a:gd name="connsiteY3" fmla="*/ 232126 h 2070551"/>
              <a:gd name="connsiteX4" fmla="*/ 5853742 w 7555831"/>
              <a:gd name="connsiteY4" fmla="*/ 17266 h 2070551"/>
              <a:gd name="connsiteX5" fmla="*/ 7555831 w 7555831"/>
              <a:gd name="connsiteY5" fmla="*/ 7774 h 2070551"/>
              <a:gd name="connsiteX0" fmla="*/ 0 w 7555831"/>
              <a:gd name="connsiteY0" fmla="*/ 2070551 h 2070551"/>
              <a:gd name="connsiteX1" fmla="*/ 1318661 w 7555831"/>
              <a:gd name="connsiteY1" fmla="*/ 1868421 h 2070551"/>
              <a:gd name="connsiteX2" fmla="*/ 2762450 w 7555831"/>
              <a:gd name="connsiteY2" fmla="*/ 1059899 h 2070551"/>
              <a:gd name="connsiteX3" fmla="*/ 4167739 w 7555831"/>
              <a:gd name="connsiteY3" fmla="*/ 297246 h 2070551"/>
              <a:gd name="connsiteX4" fmla="*/ 5853742 w 7555831"/>
              <a:gd name="connsiteY4" fmla="*/ 17266 h 2070551"/>
              <a:gd name="connsiteX5" fmla="*/ 7555831 w 7555831"/>
              <a:gd name="connsiteY5" fmla="*/ 7774 h 2070551"/>
              <a:gd name="connsiteX0" fmla="*/ 0 w 7555831"/>
              <a:gd name="connsiteY0" fmla="*/ 2062777 h 2062777"/>
              <a:gd name="connsiteX1" fmla="*/ 1318661 w 7555831"/>
              <a:gd name="connsiteY1" fmla="*/ 1860647 h 2062777"/>
              <a:gd name="connsiteX2" fmla="*/ 2762450 w 7555831"/>
              <a:gd name="connsiteY2" fmla="*/ 1052125 h 2062777"/>
              <a:gd name="connsiteX3" fmla="*/ 4167739 w 7555831"/>
              <a:gd name="connsiteY3" fmla="*/ 289472 h 2062777"/>
              <a:gd name="connsiteX4" fmla="*/ 5853742 w 7555831"/>
              <a:gd name="connsiteY4" fmla="*/ 33912 h 2062777"/>
              <a:gd name="connsiteX5" fmla="*/ 7555831 w 7555831"/>
              <a:gd name="connsiteY5" fmla="*/ 0 h 2062777"/>
              <a:gd name="connsiteX0" fmla="*/ 0 w 6237170"/>
              <a:gd name="connsiteY0" fmla="*/ 1860647 h 1860647"/>
              <a:gd name="connsiteX1" fmla="*/ 1443789 w 6237170"/>
              <a:gd name="connsiteY1" fmla="*/ 1052125 h 1860647"/>
              <a:gd name="connsiteX2" fmla="*/ 2849078 w 6237170"/>
              <a:gd name="connsiteY2" fmla="*/ 289472 h 1860647"/>
              <a:gd name="connsiteX3" fmla="*/ 4535081 w 6237170"/>
              <a:gd name="connsiteY3" fmla="*/ 33912 h 1860647"/>
              <a:gd name="connsiteX4" fmla="*/ 6237170 w 6237170"/>
              <a:gd name="connsiteY4" fmla="*/ 0 h 1860647"/>
              <a:gd name="connsiteX0" fmla="*/ 0 w 6662689"/>
              <a:gd name="connsiteY0" fmla="*/ 1974127 h 1974127"/>
              <a:gd name="connsiteX1" fmla="*/ 1869308 w 6662689"/>
              <a:gd name="connsiteY1" fmla="*/ 1052125 h 1974127"/>
              <a:gd name="connsiteX2" fmla="*/ 3274597 w 6662689"/>
              <a:gd name="connsiteY2" fmla="*/ 289472 h 1974127"/>
              <a:gd name="connsiteX3" fmla="*/ 4960600 w 6662689"/>
              <a:gd name="connsiteY3" fmla="*/ 33912 h 1974127"/>
              <a:gd name="connsiteX4" fmla="*/ 6662689 w 6662689"/>
              <a:gd name="connsiteY4" fmla="*/ 0 h 1974127"/>
              <a:gd name="connsiteX0" fmla="*/ 0 w 6662689"/>
              <a:gd name="connsiteY0" fmla="*/ 1974127 h 1974127"/>
              <a:gd name="connsiteX1" fmla="*/ 1174882 w 6662689"/>
              <a:gd name="connsiteY1" fmla="*/ 1476426 h 1974127"/>
              <a:gd name="connsiteX2" fmla="*/ 1869308 w 6662689"/>
              <a:gd name="connsiteY2" fmla="*/ 1052125 h 1974127"/>
              <a:gd name="connsiteX3" fmla="*/ 3274597 w 6662689"/>
              <a:gd name="connsiteY3" fmla="*/ 289472 h 1974127"/>
              <a:gd name="connsiteX4" fmla="*/ 4960600 w 6662689"/>
              <a:gd name="connsiteY4" fmla="*/ 33912 h 1974127"/>
              <a:gd name="connsiteX5" fmla="*/ 6662689 w 6662689"/>
              <a:gd name="connsiteY5" fmla="*/ 0 h 1974127"/>
              <a:gd name="connsiteX0" fmla="*/ 0 w 6662689"/>
              <a:gd name="connsiteY0" fmla="*/ 1974127 h 1974127"/>
              <a:gd name="connsiteX1" fmla="*/ 1174882 w 6662689"/>
              <a:gd name="connsiteY1" fmla="*/ 1476426 h 1974127"/>
              <a:gd name="connsiteX2" fmla="*/ 1911859 w 6662689"/>
              <a:gd name="connsiteY2" fmla="*/ 1073402 h 1974127"/>
              <a:gd name="connsiteX3" fmla="*/ 3274597 w 6662689"/>
              <a:gd name="connsiteY3" fmla="*/ 289472 h 1974127"/>
              <a:gd name="connsiteX4" fmla="*/ 4960600 w 6662689"/>
              <a:gd name="connsiteY4" fmla="*/ 33912 h 1974127"/>
              <a:gd name="connsiteX5" fmla="*/ 6662689 w 6662689"/>
              <a:gd name="connsiteY5" fmla="*/ 0 h 1974127"/>
              <a:gd name="connsiteX0" fmla="*/ 2128986 w 5535940"/>
              <a:gd name="connsiteY0" fmla="*/ 3586 h 1785799"/>
              <a:gd name="connsiteX1" fmla="*/ 48133 w 5535940"/>
              <a:gd name="connsiteY1" fmla="*/ 1724369 h 1785799"/>
              <a:gd name="connsiteX2" fmla="*/ 785110 w 5535940"/>
              <a:gd name="connsiteY2" fmla="*/ 1321345 h 1785799"/>
              <a:gd name="connsiteX3" fmla="*/ 2147848 w 5535940"/>
              <a:gd name="connsiteY3" fmla="*/ 537415 h 1785799"/>
              <a:gd name="connsiteX4" fmla="*/ 3833851 w 5535940"/>
              <a:gd name="connsiteY4" fmla="*/ 281855 h 1785799"/>
              <a:gd name="connsiteX5" fmla="*/ 5535940 w 5535940"/>
              <a:gd name="connsiteY5" fmla="*/ 247943 h 1785799"/>
              <a:gd name="connsiteX0" fmla="*/ 1344118 w 4751072"/>
              <a:gd name="connsiteY0" fmla="*/ 20590 h 1339465"/>
              <a:gd name="connsiteX1" fmla="*/ 1464325 w 4751072"/>
              <a:gd name="connsiteY1" fmla="*/ 365665 h 1339465"/>
              <a:gd name="connsiteX2" fmla="*/ 242 w 4751072"/>
              <a:gd name="connsiteY2" fmla="*/ 1338349 h 1339465"/>
              <a:gd name="connsiteX3" fmla="*/ 1362980 w 4751072"/>
              <a:gd name="connsiteY3" fmla="*/ 554419 h 1339465"/>
              <a:gd name="connsiteX4" fmla="*/ 3048983 w 4751072"/>
              <a:gd name="connsiteY4" fmla="*/ 298859 h 1339465"/>
              <a:gd name="connsiteX5" fmla="*/ 4751072 w 4751072"/>
              <a:gd name="connsiteY5" fmla="*/ 264947 h 1339465"/>
              <a:gd name="connsiteX0" fmla="*/ 50002 w 3456956"/>
              <a:gd name="connsiteY0" fmla="*/ 16482 h 866000"/>
              <a:gd name="connsiteX1" fmla="*/ 170209 w 3456956"/>
              <a:gd name="connsiteY1" fmla="*/ 361557 h 866000"/>
              <a:gd name="connsiteX2" fmla="*/ 311066 w 3456956"/>
              <a:gd name="connsiteY2" fmla="*/ 863278 h 866000"/>
              <a:gd name="connsiteX3" fmla="*/ 68864 w 3456956"/>
              <a:gd name="connsiteY3" fmla="*/ 550311 h 866000"/>
              <a:gd name="connsiteX4" fmla="*/ 1754867 w 3456956"/>
              <a:gd name="connsiteY4" fmla="*/ 294751 h 866000"/>
              <a:gd name="connsiteX5" fmla="*/ 3456956 w 3456956"/>
              <a:gd name="connsiteY5" fmla="*/ 260839 h 866000"/>
              <a:gd name="connsiteX0" fmla="*/ 0 w 3406954"/>
              <a:gd name="connsiteY0" fmla="*/ 16482 h 935792"/>
              <a:gd name="connsiteX1" fmla="*/ 120207 w 3406954"/>
              <a:gd name="connsiteY1" fmla="*/ 361557 h 935792"/>
              <a:gd name="connsiteX2" fmla="*/ 261064 w 3406954"/>
              <a:gd name="connsiteY2" fmla="*/ 863278 h 935792"/>
              <a:gd name="connsiteX3" fmla="*/ 1165248 w 3406954"/>
              <a:gd name="connsiteY3" fmla="*/ 872549 h 935792"/>
              <a:gd name="connsiteX4" fmla="*/ 1704865 w 3406954"/>
              <a:gd name="connsiteY4" fmla="*/ 294751 h 935792"/>
              <a:gd name="connsiteX5" fmla="*/ 3406954 w 3406954"/>
              <a:gd name="connsiteY5" fmla="*/ 260839 h 935792"/>
              <a:gd name="connsiteX0" fmla="*/ 0 w 3406954"/>
              <a:gd name="connsiteY0" fmla="*/ 16482 h 903626"/>
              <a:gd name="connsiteX1" fmla="*/ 120207 w 3406954"/>
              <a:gd name="connsiteY1" fmla="*/ 361557 h 903626"/>
              <a:gd name="connsiteX2" fmla="*/ 261064 w 3406954"/>
              <a:gd name="connsiteY2" fmla="*/ 863278 h 903626"/>
              <a:gd name="connsiteX3" fmla="*/ 1165248 w 3406954"/>
              <a:gd name="connsiteY3" fmla="*/ 872549 h 903626"/>
              <a:gd name="connsiteX4" fmla="*/ 2438552 w 3406954"/>
              <a:gd name="connsiteY4" fmla="*/ 864864 h 903626"/>
              <a:gd name="connsiteX5" fmla="*/ 3406954 w 3406954"/>
              <a:gd name="connsiteY5" fmla="*/ 260839 h 903626"/>
              <a:gd name="connsiteX0" fmla="*/ 0 w 3727942"/>
              <a:gd name="connsiteY0" fmla="*/ 16482 h 903626"/>
              <a:gd name="connsiteX1" fmla="*/ 120207 w 3727942"/>
              <a:gd name="connsiteY1" fmla="*/ 361557 h 903626"/>
              <a:gd name="connsiteX2" fmla="*/ 261064 w 3727942"/>
              <a:gd name="connsiteY2" fmla="*/ 863278 h 903626"/>
              <a:gd name="connsiteX3" fmla="*/ 1165248 w 3727942"/>
              <a:gd name="connsiteY3" fmla="*/ 872549 h 903626"/>
              <a:gd name="connsiteX4" fmla="*/ 2438552 w 3727942"/>
              <a:gd name="connsiteY4" fmla="*/ 864864 h 903626"/>
              <a:gd name="connsiteX5" fmla="*/ 3727942 w 3727942"/>
              <a:gd name="connsiteY5" fmla="*/ 806165 h 903626"/>
              <a:gd name="connsiteX0" fmla="*/ 0 w 3727942"/>
              <a:gd name="connsiteY0" fmla="*/ 15439 h 900755"/>
              <a:gd name="connsiteX1" fmla="*/ 303628 w 3727942"/>
              <a:gd name="connsiteY1" fmla="*/ 385302 h 900755"/>
              <a:gd name="connsiteX2" fmla="*/ 261064 w 3727942"/>
              <a:gd name="connsiteY2" fmla="*/ 862235 h 900755"/>
              <a:gd name="connsiteX3" fmla="*/ 1165248 w 3727942"/>
              <a:gd name="connsiteY3" fmla="*/ 871506 h 900755"/>
              <a:gd name="connsiteX4" fmla="*/ 2438552 w 3727942"/>
              <a:gd name="connsiteY4" fmla="*/ 863821 h 900755"/>
              <a:gd name="connsiteX5" fmla="*/ 3727942 w 3727942"/>
              <a:gd name="connsiteY5" fmla="*/ 805122 h 900755"/>
              <a:gd name="connsiteX0" fmla="*/ 0 w 3727942"/>
              <a:gd name="connsiteY0" fmla="*/ 15133 h 884924"/>
              <a:gd name="connsiteX1" fmla="*/ 303628 w 3727942"/>
              <a:gd name="connsiteY1" fmla="*/ 384996 h 884924"/>
              <a:gd name="connsiteX2" fmla="*/ 627907 w 3727942"/>
              <a:gd name="connsiteY2" fmla="*/ 812354 h 884924"/>
              <a:gd name="connsiteX3" fmla="*/ 1165248 w 3727942"/>
              <a:gd name="connsiteY3" fmla="*/ 871200 h 884924"/>
              <a:gd name="connsiteX4" fmla="*/ 2438552 w 3727942"/>
              <a:gd name="connsiteY4" fmla="*/ 863515 h 884924"/>
              <a:gd name="connsiteX5" fmla="*/ 3727942 w 3727942"/>
              <a:gd name="connsiteY5" fmla="*/ 804816 h 884924"/>
              <a:gd name="connsiteX0" fmla="*/ 0 w 3513950"/>
              <a:gd name="connsiteY0" fmla="*/ 10098 h 1115370"/>
              <a:gd name="connsiteX1" fmla="*/ 89636 w 3513950"/>
              <a:gd name="connsiteY1" fmla="*/ 615442 h 1115370"/>
              <a:gd name="connsiteX2" fmla="*/ 413915 w 3513950"/>
              <a:gd name="connsiteY2" fmla="*/ 1042800 h 1115370"/>
              <a:gd name="connsiteX3" fmla="*/ 951256 w 3513950"/>
              <a:gd name="connsiteY3" fmla="*/ 1101646 h 1115370"/>
              <a:gd name="connsiteX4" fmla="*/ 2224560 w 3513950"/>
              <a:gd name="connsiteY4" fmla="*/ 1093961 h 1115370"/>
              <a:gd name="connsiteX5" fmla="*/ 3513950 w 3513950"/>
              <a:gd name="connsiteY5" fmla="*/ 1035262 h 1115370"/>
              <a:gd name="connsiteX0" fmla="*/ 0 w 3513950"/>
              <a:gd name="connsiteY0" fmla="*/ 10098 h 1115370"/>
              <a:gd name="connsiteX1" fmla="*/ 89636 w 3513950"/>
              <a:gd name="connsiteY1" fmla="*/ 615442 h 1115370"/>
              <a:gd name="connsiteX2" fmla="*/ 368060 w 3513950"/>
              <a:gd name="connsiteY2" fmla="*/ 1042800 h 1115370"/>
              <a:gd name="connsiteX3" fmla="*/ 951256 w 3513950"/>
              <a:gd name="connsiteY3" fmla="*/ 1101646 h 1115370"/>
              <a:gd name="connsiteX4" fmla="*/ 2224560 w 3513950"/>
              <a:gd name="connsiteY4" fmla="*/ 1093961 h 1115370"/>
              <a:gd name="connsiteX5" fmla="*/ 3513950 w 3513950"/>
              <a:gd name="connsiteY5" fmla="*/ 1035262 h 1115370"/>
              <a:gd name="connsiteX0" fmla="*/ 0 w 3513950"/>
              <a:gd name="connsiteY0" fmla="*/ 9502 h 1114774"/>
              <a:gd name="connsiteX1" fmla="*/ 211917 w 3513950"/>
              <a:gd name="connsiteY1" fmla="*/ 652027 h 1114774"/>
              <a:gd name="connsiteX2" fmla="*/ 368060 w 3513950"/>
              <a:gd name="connsiteY2" fmla="*/ 1042204 h 1114774"/>
              <a:gd name="connsiteX3" fmla="*/ 951256 w 3513950"/>
              <a:gd name="connsiteY3" fmla="*/ 1101050 h 1114774"/>
              <a:gd name="connsiteX4" fmla="*/ 2224560 w 3513950"/>
              <a:gd name="connsiteY4" fmla="*/ 1093365 h 1114774"/>
              <a:gd name="connsiteX5" fmla="*/ 3513950 w 3513950"/>
              <a:gd name="connsiteY5" fmla="*/ 1034666 h 1114774"/>
              <a:gd name="connsiteX0" fmla="*/ 0 w 3513950"/>
              <a:gd name="connsiteY0" fmla="*/ 9532 h 1114155"/>
              <a:gd name="connsiteX1" fmla="*/ 211917 w 3513950"/>
              <a:gd name="connsiteY1" fmla="*/ 652057 h 1114155"/>
              <a:gd name="connsiteX2" fmla="*/ 459771 w 3513950"/>
              <a:gd name="connsiteY2" fmla="*/ 1054628 h 1114155"/>
              <a:gd name="connsiteX3" fmla="*/ 951256 w 3513950"/>
              <a:gd name="connsiteY3" fmla="*/ 1101080 h 1114155"/>
              <a:gd name="connsiteX4" fmla="*/ 2224560 w 3513950"/>
              <a:gd name="connsiteY4" fmla="*/ 1093395 h 1114155"/>
              <a:gd name="connsiteX5" fmla="*/ 3513950 w 3513950"/>
              <a:gd name="connsiteY5" fmla="*/ 1034696 h 1114155"/>
              <a:gd name="connsiteX0" fmla="*/ 0 w 3529235"/>
              <a:gd name="connsiteY0" fmla="*/ 9532 h 1114155"/>
              <a:gd name="connsiteX1" fmla="*/ 211917 w 3529235"/>
              <a:gd name="connsiteY1" fmla="*/ 652057 h 1114155"/>
              <a:gd name="connsiteX2" fmla="*/ 459771 w 3529235"/>
              <a:gd name="connsiteY2" fmla="*/ 1054628 h 1114155"/>
              <a:gd name="connsiteX3" fmla="*/ 951256 w 3529235"/>
              <a:gd name="connsiteY3" fmla="*/ 1101080 h 1114155"/>
              <a:gd name="connsiteX4" fmla="*/ 2224560 w 3529235"/>
              <a:gd name="connsiteY4" fmla="*/ 1093395 h 1114155"/>
              <a:gd name="connsiteX5" fmla="*/ 3529235 w 3529235"/>
              <a:gd name="connsiteY5" fmla="*/ 1071877 h 1114155"/>
              <a:gd name="connsiteX0" fmla="*/ 0 w 3529235"/>
              <a:gd name="connsiteY0" fmla="*/ 9532 h 1118712"/>
              <a:gd name="connsiteX1" fmla="*/ 211917 w 3529235"/>
              <a:gd name="connsiteY1" fmla="*/ 652057 h 1118712"/>
              <a:gd name="connsiteX2" fmla="*/ 459771 w 3529235"/>
              <a:gd name="connsiteY2" fmla="*/ 1054628 h 1118712"/>
              <a:gd name="connsiteX3" fmla="*/ 951256 w 3529235"/>
              <a:gd name="connsiteY3" fmla="*/ 1101080 h 1118712"/>
              <a:gd name="connsiteX4" fmla="*/ 1704865 w 3529235"/>
              <a:gd name="connsiteY4" fmla="*/ 882701 h 1118712"/>
              <a:gd name="connsiteX5" fmla="*/ 3529235 w 3529235"/>
              <a:gd name="connsiteY5" fmla="*/ 1071877 h 1118712"/>
              <a:gd name="connsiteX0" fmla="*/ 0 w 3529235"/>
              <a:gd name="connsiteY0" fmla="*/ 9532 h 1123246"/>
              <a:gd name="connsiteX1" fmla="*/ 211917 w 3529235"/>
              <a:gd name="connsiteY1" fmla="*/ 652057 h 1123246"/>
              <a:gd name="connsiteX2" fmla="*/ 459771 w 3529235"/>
              <a:gd name="connsiteY2" fmla="*/ 1054628 h 1123246"/>
              <a:gd name="connsiteX3" fmla="*/ 951256 w 3529235"/>
              <a:gd name="connsiteY3" fmla="*/ 1101080 h 1123246"/>
              <a:gd name="connsiteX4" fmla="*/ 2774825 w 3529235"/>
              <a:gd name="connsiteY4" fmla="*/ 820732 h 1123246"/>
              <a:gd name="connsiteX5" fmla="*/ 3529235 w 3529235"/>
              <a:gd name="connsiteY5" fmla="*/ 1071877 h 1123246"/>
              <a:gd name="connsiteX0" fmla="*/ 0 w 3529235"/>
              <a:gd name="connsiteY0" fmla="*/ 9532 h 1163856"/>
              <a:gd name="connsiteX1" fmla="*/ 211917 w 3529235"/>
              <a:gd name="connsiteY1" fmla="*/ 652057 h 1163856"/>
              <a:gd name="connsiteX2" fmla="*/ 459771 w 3529235"/>
              <a:gd name="connsiteY2" fmla="*/ 1054628 h 1163856"/>
              <a:gd name="connsiteX3" fmla="*/ 1715513 w 3529235"/>
              <a:gd name="connsiteY3" fmla="*/ 1150655 h 1163856"/>
              <a:gd name="connsiteX4" fmla="*/ 2774825 w 3529235"/>
              <a:gd name="connsiteY4" fmla="*/ 820732 h 1163856"/>
              <a:gd name="connsiteX5" fmla="*/ 3529235 w 3529235"/>
              <a:gd name="connsiteY5" fmla="*/ 1071877 h 1163856"/>
              <a:gd name="connsiteX0" fmla="*/ 0 w 3529235"/>
              <a:gd name="connsiteY0" fmla="*/ 9719 h 1190533"/>
              <a:gd name="connsiteX1" fmla="*/ 211917 w 3529235"/>
              <a:gd name="connsiteY1" fmla="*/ 652244 h 1190533"/>
              <a:gd name="connsiteX2" fmla="*/ 811329 w 3529235"/>
              <a:gd name="connsiteY2" fmla="*/ 1129178 h 1190533"/>
              <a:gd name="connsiteX3" fmla="*/ 1715513 w 3529235"/>
              <a:gd name="connsiteY3" fmla="*/ 1150842 h 1190533"/>
              <a:gd name="connsiteX4" fmla="*/ 2774825 w 3529235"/>
              <a:gd name="connsiteY4" fmla="*/ 820919 h 1190533"/>
              <a:gd name="connsiteX5" fmla="*/ 3529235 w 3529235"/>
              <a:gd name="connsiteY5" fmla="*/ 1072064 h 1190533"/>
              <a:gd name="connsiteX0" fmla="*/ 0 w 3529235"/>
              <a:gd name="connsiteY0" fmla="*/ 9719 h 1190532"/>
              <a:gd name="connsiteX1" fmla="*/ 211917 w 3529235"/>
              <a:gd name="connsiteY1" fmla="*/ 652244 h 1190532"/>
              <a:gd name="connsiteX2" fmla="*/ 811329 w 3529235"/>
              <a:gd name="connsiteY2" fmla="*/ 1129178 h 1190532"/>
              <a:gd name="connsiteX3" fmla="*/ 1715513 w 3529235"/>
              <a:gd name="connsiteY3" fmla="*/ 1150842 h 1190532"/>
              <a:gd name="connsiteX4" fmla="*/ 2591403 w 3529235"/>
              <a:gd name="connsiteY4" fmla="*/ 820919 h 1190532"/>
              <a:gd name="connsiteX5" fmla="*/ 3529235 w 3529235"/>
              <a:gd name="connsiteY5" fmla="*/ 1072064 h 1190532"/>
              <a:gd name="connsiteX0" fmla="*/ 0 w 3896078"/>
              <a:gd name="connsiteY0" fmla="*/ 9719 h 1190532"/>
              <a:gd name="connsiteX1" fmla="*/ 211917 w 3896078"/>
              <a:gd name="connsiteY1" fmla="*/ 652244 h 1190532"/>
              <a:gd name="connsiteX2" fmla="*/ 811329 w 3896078"/>
              <a:gd name="connsiteY2" fmla="*/ 1129178 h 1190532"/>
              <a:gd name="connsiteX3" fmla="*/ 1715513 w 3896078"/>
              <a:gd name="connsiteY3" fmla="*/ 1150842 h 1190532"/>
              <a:gd name="connsiteX4" fmla="*/ 2591403 w 3896078"/>
              <a:gd name="connsiteY4" fmla="*/ 820919 h 1190532"/>
              <a:gd name="connsiteX5" fmla="*/ 3896078 w 3896078"/>
              <a:gd name="connsiteY5" fmla="*/ 1084458 h 119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6078" h="1190532">
                <a:moveTo>
                  <a:pt x="0" y="9719"/>
                </a:moveTo>
                <a:cubicBezTo>
                  <a:pt x="187303" y="-79142"/>
                  <a:pt x="76696" y="465668"/>
                  <a:pt x="211917" y="652244"/>
                </a:cubicBezTo>
                <a:cubicBezTo>
                  <a:pt x="347139" y="838821"/>
                  <a:pt x="560730" y="1046078"/>
                  <a:pt x="811329" y="1129178"/>
                </a:cubicBezTo>
                <a:cubicBezTo>
                  <a:pt x="1061928" y="1212278"/>
                  <a:pt x="1418834" y="1202218"/>
                  <a:pt x="1715513" y="1150842"/>
                </a:cubicBezTo>
                <a:cubicBezTo>
                  <a:pt x="2012192" y="1099466"/>
                  <a:pt x="2039555" y="858311"/>
                  <a:pt x="2591403" y="820919"/>
                </a:cubicBezTo>
                <a:cubicBezTo>
                  <a:pt x="3143251" y="783527"/>
                  <a:pt x="3618813" y="1092823"/>
                  <a:pt x="3896078" y="1084458"/>
                </a:cubicBezTo>
              </a:path>
            </a:pathLst>
          </a:custGeom>
          <a:noFill/>
          <a:ln w="31750">
            <a:solidFill>
              <a:srgbClr val="0000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solidFill>
            </a:endParaRPr>
          </a:p>
        </p:txBody>
      </p:sp>
      <p:sp>
        <p:nvSpPr>
          <p:cNvPr id="15" name="Freeform 14"/>
          <p:cNvSpPr/>
          <p:nvPr/>
        </p:nvSpPr>
        <p:spPr>
          <a:xfrm>
            <a:off x="12725402" y="4553619"/>
            <a:ext cx="2623666" cy="2106741"/>
          </a:xfrm>
          <a:custGeom>
            <a:avLst/>
            <a:gdLst>
              <a:gd name="connsiteX0" fmla="*/ 0 w 1434164"/>
              <a:gd name="connsiteY0" fmla="*/ 0 h 1405289"/>
              <a:gd name="connsiteX1" fmla="*/ 856649 w 1434164"/>
              <a:gd name="connsiteY1" fmla="*/ 462013 h 1405289"/>
              <a:gd name="connsiteX2" fmla="*/ 1434164 w 1434164"/>
              <a:gd name="connsiteY2" fmla="*/ 1405289 h 1405289"/>
            </a:gdLst>
            <a:ahLst/>
            <a:cxnLst>
              <a:cxn ang="0">
                <a:pos x="connsiteX0" y="connsiteY0"/>
              </a:cxn>
              <a:cxn ang="0">
                <a:pos x="connsiteX1" y="connsiteY1"/>
              </a:cxn>
              <a:cxn ang="0">
                <a:pos x="connsiteX2" y="connsiteY2"/>
              </a:cxn>
            </a:cxnLst>
            <a:rect l="l" t="t" r="r" b="b"/>
            <a:pathLst>
              <a:path w="1434164" h="1405289">
                <a:moveTo>
                  <a:pt x="0" y="0"/>
                </a:moveTo>
                <a:cubicBezTo>
                  <a:pt x="308811" y="113899"/>
                  <a:pt x="617622" y="227798"/>
                  <a:pt x="856649" y="462013"/>
                </a:cubicBezTo>
                <a:cubicBezTo>
                  <a:pt x="1095676" y="696228"/>
                  <a:pt x="1264920" y="1050758"/>
                  <a:pt x="1434164" y="1405289"/>
                </a:cubicBezTo>
              </a:path>
            </a:pathLst>
          </a:custGeom>
          <a:noFill/>
          <a:ln w="44450">
            <a:solidFill>
              <a:srgbClr val="0000F2"/>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90B7C0F5-9702-51FC-3F69-0DBCEAD3B515}"/>
              </a:ext>
            </a:extLst>
          </p:cNvPr>
          <p:cNvSpPr txBox="1"/>
          <p:nvPr/>
        </p:nvSpPr>
        <p:spPr>
          <a:xfrm>
            <a:off x="14634694" y="4693850"/>
            <a:ext cx="1808306" cy="954107"/>
          </a:xfrm>
          <a:prstGeom prst="rect">
            <a:avLst/>
          </a:prstGeom>
          <a:noFill/>
          <a:ln>
            <a:noFill/>
          </a:ln>
        </p:spPr>
        <p:txBody>
          <a:bodyPr wrap="square" rtlCol="0">
            <a:spAutoFit/>
          </a:bodyPr>
          <a:lstStyle/>
          <a:p>
            <a:r>
              <a:rPr lang="en-US" sz="5600" dirty="0">
                <a:solidFill>
                  <a:srgbClr val="0000FF"/>
                </a:solidFill>
              </a:rPr>
              <a:t>SRM</a:t>
            </a:r>
          </a:p>
        </p:txBody>
      </p:sp>
      <p:sp>
        <p:nvSpPr>
          <p:cNvPr id="13" name="NASEM (2021), Section 3.1c">
            <a:extLst>
              <a:ext uri="{FF2B5EF4-FFF2-40B4-BE49-F238E27FC236}">
                <a16:creationId xmlns:a16="http://schemas.microsoft.com/office/drawing/2014/main" id="{34065A2B-0EB7-2261-99B0-E30CB013DD68}"/>
              </a:ext>
            </a:extLst>
          </p:cNvPr>
          <p:cNvSpPr txBox="1"/>
          <p:nvPr/>
        </p:nvSpPr>
        <p:spPr>
          <a:xfrm>
            <a:off x="949324" y="784070"/>
            <a:ext cx="9571115" cy="93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5500" b="1">
                <a:solidFill>
                  <a:srgbClr val="000000"/>
                </a:solidFill>
              </a:defRPr>
            </a:lvl1pPr>
          </a:lstStyle>
          <a:p>
            <a:r>
              <a:rPr lang="en-US" dirty="0"/>
              <a:t>Emergency response</a:t>
            </a:r>
            <a:endParaRPr dirty="0"/>
          </a:p>
        </p:txBody>
      </p:sp>
      <p:sp>
        <p:nvSpPr>
          <p:cNvPr id="16" name="Freeform 15">
            <a:extLst>
              <a:ext uri="{FF2B5EF4-FFF2-40B4-BE49-F238E27FC236}">
                <a16:creationId xmlns:a16="http://schemas.microsoft.com/office/drawing/2014/main" id="{32DCE1AC-754F-30BA-8226-87E67EB547FF}"/>
              </a:ext>
            </a:extLst>
          </p:cNvPr>
          <p:cNvSpPr/>
          <p:nvPr/>
        </p:nvSpPr>
        <p:spPr>
          <a:xfrm>
            <a:off x="5262910" y="6822392"/>
            <a:ext cx="12455648" cy="4551536"/>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762450 w 4302492"/>
              <a:gd name="connsiteY2" fmla="*/ 2502569 h 3513221"/>
              <a:gd name="connsiteX3" fmla="*/ 3773103 w 4302492"/>
              <a:gd name="connsiteY3" fmla="*/ 1116531 h 3513221"/>
              <a:gd name="connsiteX4" fmla="*/ 4302492 w 4302492"/>
              <a:gd name="connsiteY4" fmla="*/ 0 h 3513221"/>
              <a:gd name="connsiteX0" fmla="*/ 0 w 4345700"/>
              <a:gd name="connsiteY0" fmla="*/ 3513221 h 3513221"/>
              <a:gd name="connsiteX1" fmla="*/ 1318661 w 4345700"/>
              <a:gd name="connsiteY1" fmla="*/ 3311091 h 3513221"/>
              <a:gd name="connsiteX2" fmla="*/ 2762450 w 4345700"/>
              <a:gd name="connsiteY2" fmla="*/ 2502569 h 3513221"/>
              <a:gd name="connsiteX3" fmla="*/ 4244741 w 4345700"/>
              <a:gd name="connsiteY3" fmla="*/ 1674796 h 3513221"/>
              <a:gd name="connsiteX4" fmla="*/ 4302492 w 4345700"/>
              <a:gd name="connsiteY4" fmla="*/ 0 h 3513221"/>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7555831"/>
              <a:gd name="connsiteY0" fmla="*/ 2062777 h 2062777"/>
              <a:gd name="connsiteX1" fmla="*/ 1318661 w 7555831"/>
              <a:gd name="connsiteY1" fmla="*/ 1860647 h 2062777"/>
              <a:gd name="connsiteX2" fmla="*/ 2762450 w 7555831"/>
              <a:gd name="connsiteY2" fmla="*/ 1052125 h 2062777"/>
              <a:gd name="connsiteX3" fmla="*/ 4244741 w 7555831"/>
              <a:gd name="connsiteY3" fmla="*/ 224352 h 2062777"/>
              <a:gd name="connsiteX4" fmla="*/ 7555831 w 7555831"/>
              <a:gd name="connsiteY4" fmla="*/ 0 h 2062777"/>
              <a:gd name="connsiteX0" fmla="*/ 0 w 7555831"/>
              <a:gd name="connsiteY0" fmla="*/ 2070551 h 2070551"/>
              <a:gd name="connsiteX1" fmla="*/ 1318661 w 7555831"/>
              <a:gd name="connsiteY1" fmla="*/ 1868421 h 2070551"/>
              <a:gd name="connsiteX2" fmla="*/ 2762450 w 7555831"/>
              <a:gd name="connsiteY2" fmla="*/ 1059899 h 2070551"/>
              <a:gd name="connsiteX3" fmla="*/ 4244741 w 7555831"/>
              <a:gd name="connsiteY3" fmla="*/ 232126 h 2070551"/>
              <a:gd name="connsiteX4" fmla="*/ 5853742 w 7555831"/>
              <a:gd name="connsiteY4" fmla="*/ 17266 h 2070551"/>
              <a:gd name="connsiteX5" fmla="*/ 7555831 w 7555831"/>
              <a:gd name="connsiteY5" fmla="*/ 7774 h 2070551"/>
              <a:gd name="connsiteX0" fmla="*/ 0 w 7555831"/>
              <a:gd name="connsiteY0" fmla="*/ 2070551 h 2070551"/>
              <a:gd name="connsiteX1" fmla="*/ 1318661 w 7555831"/>
              <a:gd name="connsiteY1" fmla="*/ 1868421 h 2070551"/>
              <a:gd name="connsiteX2" fmla="*/ 2762450 w 7555831"/>
              <a:gd name="connsiteY2" fmla="*/ 1059899 h 2070551"/>
              <a:gd name="connsiteX3" fmla="*/ 4167739 w 7555831"/>
              <a:gd name="connsiteY3" fmla="*/ 297246 h 2070551"/>
              <a:gd name="connsiteX4" fmla="*/ 5853742 w 7555831"/>
              <a:gd name="connsiteY4" fmla="*/ 17266 h 2070551"/>
              <a:gd name="connsiteX5" fmla="*/ 7555831 w 7555831"/>
              <a:gd name="connsiteY5" fmla="*/ 7774 h 2070551"/>
              <a:gd name="connsiteX0" fmla="*/ 0 w 7555831"/>
              <a:gd name="connsiteY0" fmla="*/ 2062777 h 2062777"/>
              <a:gd name="connsiteX1" fmla="*/ 1318661 w 7555831"/>
              <a:gd name="connsiteY1" fmla="*/ 1860647 h 2062777"/>
              <a:gd name="connsiteX2" fmla="*/ 2762450 w 7555831"/>
              <a:gd name="connsiteY2" fmla="*/ 1052125 h 2062777"/>
              <a:gd name="connsiteX3" fmla="*/ 4167739 w 7555831"/>
              <a:gd name="connsiteY3" fmla="*/ 289472 h 2062777"/>
              <a:gd name="connsiteX4" fmla="*/ 5853742 w 7555831"/>
              <a:gd name="connsiteY4" fmla="*/ 33912 h 2062777"/>
              <a:gd name="connsiteX5" fmla="*/ 7555831 w 7555831"/>
              <a:gd name="connsiteY5" fmla="*/ 0 h 2062777"/>
              <a:gd name="connsiteX0" fmla="*/ 0 w 6237170"/>
              <a:gd name="connsiteY0" fmla="*/ 1860647 h 1860647"/>
              <a:gd name="connsiteX1" fmla="*/ 1443789 w 6237170"/>
              <a:gd name="connsiteY1" fmla="*/ 1052125 h 1860647"/>
              <a:gd name="connsiteX2" fmla="*/ 2849078 w 6237170"/>
              <a:gd name="connsiteY2" fmla="*/ 289472 h 1860647"/>
              <a:gd name="connsiteX3" fmla="*/ 4535081 w 6237170"/>
              <a:gd name="connsiteY3" fmla="*/ 33912 h 1860647"/>
              <a:gd name="connsiteX4" fmla="*/ 6237170 w 6237170"/>
              <a:gd name="connsiteY4" fmla="*/ 0 h 1860647"/>
              <a:gd name="connsiteX0" fmla="*/ 0 w 6662689"/>
              <a:gd name="connsiteY0" fmla="*/ 1974127 h 1974127"/>
              <a:gd name="connsiteX1" fmla="*/ 1869308 w 6662689"/>
              <a:gd name="connsiteY1" fmla="*/ 1052125 h 1974127"/>
              <a:gd name="connsiteX2" fmla="*/ 3274597 w 6662689"/>
              <a:gd name="connsiteY2" fmla="*/ 289472 h 1974127"/>
              <a:gd name="connsiteX3" fmla="*/ 4960600 w 6662689"/>
              <a:gd name="connsiteY3" fmla="*/ 33912 h 1974127"/>
              <a:gd name="connsiteX4" fmla="*/ 6662689 w 6662689"/>
              <a:gd name="connsiteY4" fmla="*/ 0 h 1974127"/>
              <a:gd name="connsiteX0" fmla="*/ 0 w 6662689"/>
              <a:gd name="connsiteY0" fmla="*/ 1974127 h 1974127"/>
              <a:gd name="connsiteX1" fmla="*/ 1174882 w 6662689"/>
              <a:gd name="connsiteY1" fmla="*/ 1476426 h 1974127"/>
              <a:gd name="connsiteX2" fmla="*/ 1869308 w 6662689"/>
              <a:gd name="connsiteY2" fmla="*/ 1052125 h 1974127"/>
              <a:gd name="connsiteX3" fmla="*/ 3274597 w 6662689"/>
              <a:gd name="connsiteY3" fmla="*/ 289472 h 1974127"/>
              <a:gd name="connsiteX4" fmla="*/ 4960600 w 6662689"/>
              <a:gd name="connsiteY4" fmla="*/ 33912 h 1974127"/>
              <a:gd name="connsiteX5" fmla="*/ 6662689 w 6662689"/>
              <a:gd name="connsiteY5" fmla="*/ 0 h 1974127"/>
              <a:gd name="connsiteX0" fmla="*/ 0 w 6662689"/>
              <a:gd name="connsiteY0" fmla="*/ 1974127 h 1974127"/>
              <a:gd name="connsiteX1" fmla="*/ 1174882 w 6662689"/>
              <a:gd name="connsiteY1" fmla="*/ 1476426 h 1974127"/>
              <a:gd name="connsiteX2" fmla="*/ 1911859 w 6662689"/>
              <a:gd name="connsiteY2" fmla="*/ 1073402 h 1974127"/>
              <a:gd name="connsiteX3" fmla="*/ 3274597 w 6662689"/>
              <a:gd name="connsiteY3" fmla="*/ 289472 h 1974127"/>
              <a:gd name="connsiteX4" fmla="*/ 4960600 w 6662689"/>
              <a:gd name="connsiteY4" fmla="*/ 33912 h 1974127"/>
              <a:gd name="connsiteX5" fmla="*/ 6662689 w 6662689"/>
              <a:gd name="connsiteY5" fmla="*/ 0 h 197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689" h="1974127">
                <a:moveTo>
                  <a:pt x="0" y="1974127"/>
                </a:moveTo>
                <a:cubicBezTo>
                  <a:pt x="187303" y="1885266"/>
                  <a:pt x="863331" y="1630093"/>
                  <a:pt x="1174882" y="1476426"/>
                </a:cubicBezTo>
                <a:cubicBezTo>
                  <a:pt x="1486433" y="1322759"/>
                  <a:pt x="1561907" y="1271228"/>
                  <a:pt x="1911859" y="1073402"/>
                </a:cubicBezTo>
                <a:cubicBezTo>
                  <a:pt x="2261811" y="875576"/>
                  <a:pt x="2766474" y="462720"/>
                  <a:pt x="3274597" y="289472"/>
                </a:cubicBezTo>
                <a:cubicBezTo>
                  <a:pt x="3782721" y="116224"/>
                  <a:pt x="4408752" y="71304"/>
                  <a:pt x="4960600" y="33912"/>
                </a:cubicBezTo>
                <a:cubicBezTo>
                  <a:pt x="5512448" y="-3480"/>
                  <a:pt x="6385424" y="8365"/>
                  <a:pt x="6662689" y="0"/>
                </a:cubicBezTo>
              </a:path>
            </a:pathLst>
          </a:custGeom>
          <a:noFill/>
          <a:ln w="31750">
            <a:solidFill>
              <a:srgbClr val="0000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solidFill>
            </a:endParaRPr>
          </a:p>
        </p:txBody>
      </p:sp>
    </p:spTree>
    <p:custDataLst>
      <p:tags r:id="rId1"/>
    </p:custDataLst>
    <p:extLst>
      <p:ext uri="{BB962C8B-B14F-4D97-AF65-F5344CB8AC3E}">
        <p14:creationId xmlns:p14="http://schemas.microsoft.com/office/powerpoint/2010/main" val="3604278706"/>
      </p:ext>
    </p:extLst>
  </p:cSld>
  <p:clrMapOvr>
    <a:masterClrMapping/>
  </p:clrMapOvr>
  <mc:AlternateContent xmlns:mc="http://schemas.openxmlformats.org/markup-compatibility/2006" xmlns:p14="http://schemas.microsoft.com/office/powerpoint/2010/main">
    <mc:Choice Requires="p14">
      <p:transition spd="slow" p14:dur="2000" advTm="167359"/>
    </mc:Choice>
    <mc:Fallback xmlns="">
      <p:transition spd="slow" advTm="1673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Decision space: Political contexts also matter for outcomes"/>
          <p:cNvSpPr txBox="1">
            <a:spLocks noGrp="1"/>
          </p:cNvSpPr>
          <p:nvPr>
            <p:ph type="title"/>
          </p:nvPr>
        </p:nvSpPr>
        <p:spPr>
          <a:prstGeom prst="rect">
            <a:avLst/>
          </a:prstGeom>
        </p:spPr>
        <p:txBody>
          <a:bodyPr/>
          <a:lstStyle>
            <a:lvl1pPr defTabSz="1804370">
              <a:defRPr sz="6290" spc="-125"/>
            </a:lvl1pPr>
          </a:lstStyle>
          <a:p>
            <a:r>
              <a:rPr dirty="0"/>
              <a:t>Decision space: Political contexts also matter</a:t>
            </a:r>
          </a:p>
        </p:txBody>
      </p:sp>
      <p:sp>
        <p:nvSpPr>
          <p:cNvPr id="243" name="NASEM (2021), Section 3.1c"/>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dirty="0"/>
              <a:t>NASEM (2021), Section 3.1c</a:t>
            </a:r>
          </a:p>
        </p:txBody>
      </p:sp>
      <p:sp>
        <p:nvSpPr>
          <p:cNvPr id="244" name="Would SG be the product of:…"/>
          <p:cNvSpPr txBox="1">
            <a:spLocks noGrp="1"/>
          </p:cNvSpPr>
          <p:nvPr>
            <p:ph type="body" idx="1"/>
          </p:nvPr>
        </p:nvSpPr>
        <p:spPr>
          <a:prstGeom prst="rect">
            <a:avLst/>
          </a:prstGeom>
        </p:spPr>
        <p:txBody>
          <a:bodyPr/>
          <a:lstStyle/>
          <a:p>
            <a:pPr marL="0" indent="0">
              <a:buSzTx/>
              <a:buNone/>
            </a:pPr>
            <a:r>
              <a:rPr dirty="0"/>
              <a:t>S</a:t>
            </a:r>
            <a:r>
              <a:rPr lang="en-US" dirty="0"/>
              <a:t>RM could</a:t>
            </a:r>
            <a:r>
              <a:rPr dirty="0"/>
              <a:t> be the product of:</a:t>
            </a:r>
          </a:p>
          <a:p>
            <a:r>
              <a:rPr dirty="0"/>
              <a:t>deliberative action through a globally representative body or agreement, or</a:t>
            </a:r>
          </a:p>
          <a:p>
            <a:r>
              <a:rPr dirty="0"/>
              <a:t>regional coalitions, collections of individual state actors act autonomously but with shared views or a lone actor, perhaps not even representing a sovereign nation, attempting unilateral deployment. </a:t>
            </a:r>
          </a:p>
          <a:p>
            <a:pPr lvl="1"/>
            <a:r>
              <a:rPr dirty="0"/>
              <a:t>actor(s)’ record of pursuing climate change mitigation, and inferences regarding underlying motivations, important to decision-making context.</a:t>
            </a:r>
          </a:p>
        </p:txBody>
      </p:sp>
      <p:sp>
        <p:nvSpPr>
          <p:cNvPr id="6" name="Interpretation of physical modeling and analysis depends on anterior and posterior analysis outside the natural science.">
            <a:extLst>
              <a:ext uri="{FF2B5EF4-FFF2-40B4-BE49-F238E27FC236}">
                <a16:creationId xmlns:a16="http://schemas.microsoft.com/office/drawing/2014/main" id="{EF9A42FA-CC3D-FC0F-6DF6-45F72D2C59C9}"/>
              </a:ext>
            </a:extLst>
          </p:cNvPr>
          <p:cNvSpPr txBox="1">
            <a:spLocks/>
          </p:cNvSpPr>
          <p:nvPr/>
        </p:nvSpPr>
        <p:spPr>
          <a:xfrm>
            <a:off x="2948939" y="11470038"/>
            <a:ext cx="17510761" cy="1463287"/>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a:bodyPr>
          <a:lstStyle>
            <a:lvl1pPr marL="0" marR="0" indent="0" algn="ctr" defTabSz="685165" rtl="0" latinLnBrk="0">
              <a:lnSpc>
                <a:spcPct val="100000"/>
              </a:lnSpc>
              <a:spcBef>
                <a:spcPts val="0"/>
              </a:spcBef>
              <a:spcAft>
                <a:spcPts val="0"/>
              </a:spcAft>
              <a:buClrTx/>
              <a:buSzTx/>
              <a:buFontTx/>
              <a:buNone/>
              <a:tabLst/>
              <a:defRPr sz="4150" b="1"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4400" dirty="0"/>
              <a:t>Very little work on regional implementation… </a:t>
            </a:r>
          </a:p>
          <a:p>
            <a:pPr hangingPunct="1"/>
            <a:r>
              <a:rPr lang="en-US" sz="4400" dirty="0"/>
              <a:t>or an anarchic evolution of a “geoengineered world”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9CB1C-EAF9-2D47-86D4-675F30748A0F}"/>
              </a:ext>
            </a:extLst>
          </p:cNvPr>
          <p:cNvSpPr>
            <a:spLocks noGrp="1"/>
          </p:cNvSpPr>
          <p:nvPr>
            <p:ph type="title"/>
          </p:nvPr>
        </p:nvSpPr>
        <p:spPr/>
        <p:txBody>
          <a:bodyPr/>
          <a:lstStyle/>
          <a:p>
            <a:r>
              <a:rPr lang="en-US" dirty="0"/>
              <a:t>Ethics and Geoengineering</a:t>
            </a:r>
          </a:p>
        </p:txBody>
      </p:sp>
      <p:sp>
        <p:nvSpPr>
          <p:cNvPr id="3" name="Text Placeholder 2">
            <a:extLst>
              <a:ext uri="{FF2B5EF4-FFF2-40B4-BE49-F238E27FC236}">
                <a16:creationId xmlns:a16="http://schemas.microsoft.com/office/drawing/2014/main" id="{97BFDB32-383E-CA45-370E-829F8C87F9EE}"/>
              </a:ext>
            </a:extLst>
          </p:cNvPr>
          <p:cNvSpPr>
            <a:spLocks noGrp="1"/>
          </p:cNvSpPr>
          <p:nvPr>
            <p:ph type="body" sz="quarter" idx="21"/>
          </p:nvPr>
        </p:nvSpPr>
        <p:spPr/>
        <p:txBody>
          <a:bodyPr/>
          <a:lstStyle/>
          <a:p>
            <a:r>
              <a:rPr lang="en-US" dirty="0"/>
              <a:t>NASEM (2021), Section 2.3a</a:t>
            </a:r>
          </a:p>
          <a:p>
            <a:endParaRPr lang="en-US" dirty="0"/>
          </a:p>
        </p:txBody>
      </p:sp>
      <p:sp>
        <p:nvSpPr>
          <p:cNvPr id="4" name="Text Placeholder 3">
            <a:extLst>
              <a:ext uri="{FF2B5EF4-FFF2-40B4-BE49-F238E27FC236}">
                <a16:creationId xmlns:a16="http://schemas.microsoft.com/office/drawing/2014/main" id="{17212424-F96A-B3BF-670B-8B5CC8848986}"/>
              </a:ext>
            </a:extLst>
          </p:cNvPr>
          <p:cNvSpPr>
            <a:spLocks noGrp="1"/>
          </p:cNvSpPr>
          <p:nvPr>
            <p:ph type="body" idx="1"/>
          </p:nvPr>
        </p:nvSpPr>
        <p:spPr/>
        <p:txBody>
          <a:bodyPr>
            <a:normAutofit/>
          </a:bodyPr>
          <a:lstStyle/>
          <a:p>
            <a:pPr marL="0" indent="0">
              <a:buNone/>
            </a:pPr>
            <a:r>
              <a:rPr lang="en-US" dirty="0"/>
              <a:t>A number of ethically salient questions are raised by SRM research:</a:t>
            </a:r>
          </a:p>
          <a:p>
            <a:r>
              <a:rPr lang="en-US" dirty="0"/>
              <a:t>Is intentionally manipulation of the climate morally permissible?</a:t>
            </a:r>
          </a:p>
          <a:p>
            <a:r>
              <a:rPr lang="en-US" dirty="0"/>
              <a:t>How to determine the goals of geoengineering</a:t>
            </a:r>
          </a:p>
          <a:p>
            <a:r>
              <a:rPr lang="en-US" dirty="0"/>
              <a:t>Is just, fair, and equitable SRM possible?</a:t>
            </a:r>
          </a:p>
          <a:p>
            <a:r>
              <a:rPr lang="en-US" dirty="0"/>
              <a:t>How should geoengineering be governed?</a:t>
            </a:r>
          </a:p>
          <a:p>
            <a:r>
              <a:rPr lang="en-US" dirty="0"/>
              <a:t>How will mitigation, adaptation, and geoengineering interact from an ethical perspective?</a:t>
            </a:r>
          </a:p>
        </p:txBody>
      </p:sp>
    </p:spTree>
    <p:extLst>
      <p:ext uri="{BB962C8B-B14F-4D97-AF65-F5344CB8AC3E}">
        <p14:creationId xmlns:p14="http://schemas.microsoft.com/office/powerpoint/2010/main" val="19101093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Decision space: Political contexts also matter for outcomes"/>
          <p:cNvSpPr txBox="1">
            <a:spLocks noGrp="1"/>
          </p:cNvSpPr>
          <p:nvPr>
            <p:ph type="title"/>
          </p:nvPr>
        </p:nvSpPr>
        <p:spPr>
          <a:prstGeom prst="rect">
            <a:avLst/>
          </a:prstGeom>
        </p:spPr>
        <p:txBody>
          <a:bodyPr>
            <a:normAutofit/>
          </a:bodyPr>
          <a:lstStyle>
            <a:lvl1pPr defTabSz="1804370">
              <a:defRPr sz="6290" spc="-125"/>
            </a:lvl1pPr>
          </a:lstStyle>
          <a:p>
            <a:r>
              <a:rPr lang="en-US" dirty="0"/>
              <a:t>Societal concerns: “Moral hazard”</a:t>
            </a:r>
            <a:endParaRPr dirty="0"/>
          </a:p>
        </p:txBody>
      </p:sp>
      <p:sp>
        <p:nvSpPr>
          <p:cNvPr id="243" name="NASEM (2021), Section 3.1c"/>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dirty="0"/>
              <a:t>NASEM (2021), Section</a:t>
            </a:r>
            <a:r>
              <a:rPr lang="en-US" dirty="0"/>
              <a:t>s 2.3a and</a:t>
            </a:r>
            <a:r>
              <a:rPr dirty="0"/>
              <a:t> 3.</a:t>
            </a:r>
            <a:r>
              <a:rPr lang="en-US" dirty="0"/>
              <a:t>2</a:t>
            </a:r>
            <a:r>
              <a:rPr dirty="0"/>
              <a:t>c</a:t>
            </a:r>
          </a:p>
        </p:txBody>
      </p:sp>
      <p:sp>
        <p:nvSpPr>
          <p:cNvPr id="244" name="Would SG be the product of:…"/>
          <p:cNvSpPr txBox="1">
            <a:spLocks noGrp="1"/>
          </p:cNvSpPr>
          <p:nvPr>
            <p:ph type="body" idx="1"/>
          </p:nvPr>
        </p:nvSpPr>
        <p:spPr>
          <a:prstGeom prst="rect">
            <a:avLst/>
          </a:prstGeom>
        </p:spPr>
        <p:txBody>
          <a:bodyPr>
            <a:normAutofit/>
          </a:bodyPr>
          <a:lstStyle/>
          <a:p>
            <a:pPr marL="0" indent="0">
              <a:buSzTx/>
              <a:buNone/>
            </a:pPr>
            <a:r>
              <a:rPr lang="en-US" dirty="0"/>
              <a:t>“Moral hazard” is the idea that geoengineering might undermine mitigation efforts.</a:t>
            </a:r>
          </a:p>
          <a:p>
            <a:pPr>
              <a:buSzTx/>
            </a:pPr>
            <a:r>
              <a:rPr lang="en-US" dirty="0"/>
              <a:t>Some public perception research showed that lay publics felt that if SG technology existed, it would reduce commitment to mitigation efforts; </a:t>
            </a:r>
          </a:p>
          <a:p>
            <a:pPr>
              <a:buSzTx/>
            </a:pPr>
            <a:r>
              <a:rPr lang="en-US" dirty="0"/>
              <a:t>other research has suggested that this response is not consistent and depends on how questions are framed or other factors. </a:t>
            </a:r>
          </a:p>
        </p:txBody>
      </p:sp>
      <p:sp>
        <p:nvSpPr>
          <p:cNvPr id="6" name="Interpretation of physical modeling and analysis depends on anterior and posterior analysis outside the natural science.">
            <a:extLst>
              <a:ext uri="{FF2B5EF4-FFF2-40B4-BE49-F238E27FC236}">
                <a16:creationId xmlns:a16="http://schemas.microsoft.com/office/drawing/2014/main" id="{EF9A42FA-CC3D-FC0F-6DF6-45F72D2C59C9}"/>
              </a:ext>
            </a:extLst>
          </p:cNvPr>
          <p:cNvSpPr txBox="1">
            <a:spLocks/>
          </p:cNvSpPr>
          <p:nvPr/>
        </p:nvSpPr>
        <p:spPr>
          <a:xfrm>
            <a:off x="2948939" y="10515600"/>
            <a:ext cx="17510761" cy="2247900"/>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a:bodyPr>
          <a:lstStyle>
            <a:lvl1pPr marL="0" marR="0" indent="0" algn="ctr" defTabSz="685165" rtl="0" latinLnBrk="0">
              <a:lnSpc>
                <a:spcPct val="100000"/>
              </a:lnSpc>
              <a:spcBef>
                <a:spcPts val="0"/>
              </a:spcBef>
              <a:spcAft>
                <a:spcPts val="0"/>
              </a:spcAft>
              <a:buClrTx/>
              <a:buSzTx/>
              <a:buFontTx/>
              <a:buNone/>
              <a:tabLst/>
              <a:defRPr sz="4150" b="1"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4400" dirty="0"/>
              <a:t>Given that SG technologies are still in a very early stage of exploration, it is difficult to know how utilizing these technologies will affect mitigation options.</a:t>
            </a:r>
          </a:p>
          <a:p>
            <a:pPr hangingPunct="1"/>
            <a:endParaRPr lang="en-US" sz="4400" dirty="0"/>
          </a:p>
        </p:txBody>
      </p:sp>
    </p:spTree>
    <p:extLst>
      <p:ext uri="{BB962C8B-B14F-4D97-AF65-F5344CB8AC3E}">
        <p14:creationId xmlns:p14="http://schemas.microsoft.com/office/powerpoint/2010/main" val="22370753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Decision space: Political contexts also matter for outcomes"/>
          <p:cNvSpPr txBox="1">
            <a:spLocks noGrp="1"/>
          </p:cNvSpPr>
          <p:nvPr>
            <p:ph type="title"/>
          </p:nvPr>
        </p:nvSpPr>
        <p:spPr>
          <a:prstGeom prst="rect">
            <a:avLst/>
          </a:prstGeom>
        </p:spPr>
        <p:txBody>
          <a:bodyPr>
            <a:normAutofit/>
          </a:bodyPr>
          <a:lstStyle>
            <a:lvl1pPr defTabSz="1804370">
              <a:defRPr sz="6290" spc="-125"/>
            </a:lvl1pPr>
          </a:lstStyle>
          <a:p>
            <a:r>
              <a:rPr lang="en-US" dirty="0"/>
              <a:t>Societal concerns: “Slippery slope”</a:t>
            </a:r>
            <a:endParaRPr dirty="0"/>
          </a:p>
        </p:txBody>
      </p:sp>
      <p:sp>
        <p:nvSpPr>
          <p:cNvPr id="243" name="NASEM (2021), Section 3.1c"/>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dirty="0"/>
              <a:t>NASEM (2021), Section</a:t>
            </a:r>
            <a:r>
              <a:rPr lang="en-US" dirty="0"/>
              <a:t> </a:t>
            </a:r>
            <a:r>
              <a:rPr dirty="0"/>
              <a:t>3.</a:t>
            </a:r>
            <a:r>
              <a:rPr lang="en-US" dirty="0"/>
              <a:t>2</a:t>
            </a:r>
            <a:r>
              <a:rPr dirty="0"/>
              <a:t>c</a:t>
            </a:r>
          </a:p>
        </p:txBody>
      </p:sp>
      <p:sp>
        <p:nvSpPr>
          <p:cNvPr id="244" name="Would SG be the product of:…"/>
          <p:cNvSpPr txBox="1">
            <a:spLocks noGrp="1"/>
          </p:cNvSpPr>
          <p:nvPr>
            <p:ph type="body" idx="1"/>
          </p:nvPr>
        </p:nvSpPr>
        <p:spPr>
          <a:xfrm>
            <a:off x="1206500" y="3679125"/>
            <a:ext cx="21971000" cy="7391647"/>
          </a:xfrm>
          <a:prstGeom prst="rect">
            <a:avLst/>
          </a:prstGeom>
        </p:spPr>
        <p:txBody>
          <a:bodyPr>
            <a:normAutofit lnSpcReduction="10000"/>
          </a:bodyPr>
          <a:lstStyle/>
          <a:p>
            <a:pPr marL="0" indent="0">
              <a:buSzTx/>
              <a:buNone/>
            </a:pPr>
            <a:r>
              <a:rPr lang="en-US" dirty="0"/>
              <a:t>“Slippery slope” is the idea that research leads to an acceleration toward eventual deployment, e.g.:</a:t>
            </a:r>
          </a:p>
          <a:p>
            <a:pPr>
              <a:buSzTx/>
            </a:pPr>
            <a:r>
              <a:rPr lang="en-US" dirty="0"/>
              <a:t>A research program could create political momentum toward deployment-- same actors who politically supported a research program may become invested in seeing it used.</a:t>
            </a:r>
          </a:p>
          <a:p>
            <a:pPr>
              <a:buSzTx/>
            </a:pPr>
            <a:r>
              <a:rPr lang="en-US" dirty="0"/>
              <a:t>Research programs could create sociotechnical communities of interest--some SG researchers could become focused on advocating for deployment.</a:t>
            </a:r>
          </a:p>
          <a:p>
            <a:pPr>
              <a:buSzTx/>
            </a:pPr>
            <a:r>
              <a:rPr lang="en-US" dirty="0"/>
              <a:t>Those developing the technology will seek an opportunity to monetize it, thus motivating a push for deployment.</a:t>
            </a:r>
          </a:p>
        </p:txBody>
      </p:sp>
      <p:sp>
        <p:nvSpPr>
          <p:cNvPr id="6" name="Interpretation of physical modeling and analysis depends on anterior and posterior analysis outside the natural science.">
            <a:extLst>
              <a:ext uri="{FF2B5EF4-FFF2-40B4-BE49-F238E27FC236}">
                <a16:creationId xmlns:a16="http://schemas.microsoft.com/office/drawing/2014/main" id="{EF9A42FA-CC3D-FC0F-6DF6-45F72D2C59C9}"/>
              </a:ext>
            </a:extLst>
          </p:cNvPr>
          <p:cNvSpPr txBox="1">
            <a:spLocks/>
          </p:cNvSpPr>
          <p:nvPr/>
        </p:nvSpPr>
        <p:spPr>
          <a:xfrm>
            <a:off x="2286000" y="11539139"/>
            <a:ext cx="19137085" cy="1788762"/>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a:bodyPr>
          <a:lstStyle>
            <a:lvl1pPr marL="0" marR="0" indent="0" algn="ctr" defTabSz="685165" rtl="0" latinLnBrk="0">
              <a:lnSpc>
                <a:spcPct val="100000"/>
              </a:lnSpc>
              <a:spcBef>
                <a:spcPts val="0"/>
              </a:spcBef>
              <a:spcAft>
                <a:spcPts val="0"/>
              </a:spcAft>
              <a:buClrTx/>
              <a:buSzTx/>
              <a:buFontTx/>
              <a:buNone/>
              <a:tabLst/>
              <a:defRPr sz="4150" b="1"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4400" dirty="0"/>
              <a:t> Likelihood of a slippery slope from research to deployment is difficult to assess, but research governance could reduce the risk </a:t>
            </a:r>
          </a:p>
        </p:txBody>
      </p:sp>
    </p:spTree>
    <p:extLst>
      <p:ext uri="{BB962C8B-B14F-4D97-AF65-F5344CB8AC3E}">
        <p14:creationId xmlns:p14="http://schemas.microsoft.com/office/powerpoint/2010/main" val="33967573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Assumptions about:…"/>
          <p:cNvSpPr/>
          <p:nvPr/>
        </p:nvSpPr>
        <p:spPr>
          <a:xfrm>
            <a:off x="1276679" y="2627882"/>
            <a:ext cx="8663177" cy="3194828"/>
          </a:xfrm>
          <a:custGeom>
            <a:avLst/>
            <a:gdLst/>
            <a:ahLst/>
            <a:cxnLst>
              <a:cxn ang="0">
                <a:pos x="wd2" y="hd2"/>
              </a:cxn>
              <a:cxn ang="5400000">
                <a:pos x="wd2" y="hd2"/>
              </a:cxn>
              <a:cxn ang="10800000">
                <a:pos x="wd2" y="hd2"/>
              </a:cxn>
              <a:cxn ang="16200000">
                <a:pos x="wd2" y="hd2"/>
              </a:cxn>
            </a:cxnLst>
            <a:rect l="0" t="0" r="r" b="b"/>
            <a:pathLst>
              <a:path w="21131" h="21554" extrusionOk="0">
                <a:moveTo>
                  <a:pt x="20054" y="8925"/>
                </a:moveTo>
                <a:cubicBezTo>
                  <a:pt x="21034" y="12586"/>
                  <a:pt x="21366" y="17194"/>
                  <a:pt x="20964" y="21554"/>
                </a:cubicBezTo>
                <a:lnTo>
                  <a:pt x="165" y="21554"/>
                </a:lnTo>
                <a:cubicBezTo>
                  <a:pt x="-234" y="17194"/>
                  <a:pt x="98" y="12589"/>
                  <a:pt x="1075" y="8925"/>
                </a:cubicBezTo>
                <a:cubicBezTo>
                  <a:pt x="3139" y="1187"/>
                  <a:pt x="7023" y="-46"/>
                  <a:pt x="10650" y="2"/>
                </a:cubicBezTo>
                <a:cubicBezTo>
                  <a:pt x="14213" y="49"/>
                  <a:pt x="18020" y="1327"/>
                  <a:pt x="20054" y="8925"/>
                </a:cubicBezTo>
                <a:close/>
              </a:path>
            </a:pathLst>
          </a:custGeom>
          <a:solidFill>
            <a:srgbClr val="E1B02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defTabSz="825500">
              <a:defRPr sz="3100">
                <a:solidFill>
                  <a:srgbClr val="FFFFFF"/>
                </a:solidFill>
                <a:latin typeface="Helvetica Neue Medium"/>
                <a:ea typeface="Helvetica Neue Medium"/>
                <a:cs typeface="Helvetica Neue Medium"/>
                <a:sym typeface="Helvetica Neue Medium"/>
              </a:defRPr>
            </a:pPr>
            <a:r>
              <a:t>Assumptions about:</a:t>
            </a:r>
          </a:p>
          <a:p>
            <a:pPr defTabSz="825500">
              <a:defRPr sz="3100">
                <a:solidFill>
                  <a:srgbClr val="FFFFFF"/>
                </a:solidFill>
                <a:latin typeface="Helvetica Neue Medium"/>
                <a:ea typeface="Helvetica Neue Medium"/>
                <a:cs typeface="Helvetica Neue Medium"/>
                <a:sym typeface="Helvetica Neue Medium"/>
              </a:defRPr>
            </a:pPr>
            <a:r>
              <a:t>-Sociopolitical Background Conditions</a:t>
            </a:r>
          </a:p>
          <a:p>
            <a:pPr defTabSz="825500">
              <a:defRPr sz="3100">
                <a:solidFill>
                  <a:srgbClr val="FFFFFF"/>
                </a:solidFill>
                <a:latin typeface="Helvetica Neue Medium"/>
                <a:ea typeface="Helvetica Neue Medium"/>
                <a:cs typeface="Helvetica Neue Medium"/>
                <a:sym typeface="Helvetica Neue Medium"/>
              </a:defRPr>
            </a:pPr>
            <a:r>
              <a:t>-Solar Geoengineering Objectives</a:t>
            </a:r>
          </a:p>
          <a:p>
            <a:pPr defTabSz="825500">
              <a:defRPr sz="3100">
                <a:solidFill>
                  <a:srgbClr val="FFFFFF"/>
                </a:solidFill>
                <a:latin typeface="Helvetica Neue Medium"/>
                <a:ea typeface="Helvetica Neue Medium"/>
                <a:cs typeface="Helvetica Neue Medium"/>
                <a:sym typeface="Helvetica Neue Medium"/>
              </a:defRPr>
            </a:pPr>
            <a:r>
              <a:t>-Social and Legal Feasibility</a:t>
            </a:r>
          </a:p>
        </p:txBody>
      </p:sp>
      <p:sp>
        <p:nvSpPr>
          <p:cNvPr id="195" name="Interpretation of:…"/>
          <p:cNvSpPr/>
          <p:nvPr/>
        </p:nvSpPr>
        <p:spPr>
          <a:xfrm>
            <a:off x="1380124" y="10351392"/>
            <a:ext cx="8456287" cy="2063746"/>
          </a:xfrm>
          <a:custGeom>
            <a:avLst/>
            <a:gdLst/>
            <a:ahLst/>
            <a:cxnLst>
              <a:cxn ang="0">
                <a:pos x="wd2" y="hd2"/>
              </a:cxn>
              <a:cxn ang="5400000">
                <a:pos x="wd2" y="hd2"/>
              </a:cxn>
              <a:cxn ang="10800000">
                <a:pos x="wd2" y="hd2"/>
              </a:cxn>
              <a:cxn ang="16200000">
                <a:pos x="wd2" y="hd2"/>
              </a:cxn>
            </a:cxnLst>
            <a:rect l="0" t="0" r="r" b="b"/>
            <a:pathLst>
              <a:path w="21600" h="21600" extrusionOk="0">
                <a:moveTo>
                  <a:pt x="21600" y="579"/>
                </a:moveTo>
                <a:lnTo>
                  <a:pt x="21175" y="15222"/>
                </a:lnTo>
                <a:cubicBezTo>
                  <a:pt x="21175" y="16158"/>
                  <a:pt x="21175" y="16906"/>
                  <a:pt x="21171" y="17515"/>
                </a:cubicBezTo>
                <a:cubicBezTo>
                  <a:pt x="21166" y="18123"/>
                  <a:pt x="21157" y="18591"/>
                  <a:pt x="21140" y="18965"/>
                </a:cubicBezTo>
                <a:cubicBezTo>
                  <a:pt x="21118" y="19505"/>
                  <a:pt x="21083" y="19987"/>
                  <a:pt x="21038" y="20384"/>
                </a:cubicBezTo>
                <a:cubicBezTo>
                  <a:pt x="20994" y="20780"/>
                  <a:pt x="20939" y="21091"/>
                  <a:pt x="20879" y="21287"/>
                </a:cubicBezTo>
                <a:cubicBezTo>
                  <a:pt x="20837" y="21444"/>
                  <a:pt x="20784" y="21522"/>
                  <a:pt x="20715" y="21561"/>
                </a:cubicBezTo>
                <a:cubicBezTo>
                  <a:pt x="20647" y="21600"/>
                  <a:pt x="20563" y="21600"/>
                  <a:pt x="20458" y="21600"/>
                </a:cubicBezTo>
                <a:lnTo>
                  <a:pt x="992" y="21600"/>
                </a:lnTo>
                <a:cubicBezTo>
                  <a:pt x="887" y="21600"/>
                  <a:pt x="803" y="21600"/>
                  <a:pt x="734" y="21561"/>
                </a:cubicBezTo>
                <a:cubicBezTo>
                  <a:pt x="666" y="21522"/>
                  <a:pt x="613" y="21444"/>
                  <a:pt x="571" y="21287"/>
                </a:cubicBezTo>
                <a:cubicBezTo>
                  <a:pt x="511" y="21091"/>
                  <a:pt x="456" y="20780"/>
                  <a:pt x="412" y="20384"/>
                </a:cubicBezTo>
                <a:cubicBezTo>
                  <a:pt x="367" y="19987"/>
                  <a:pt x="332" y="19505"/>
                  <a:pt x="310" y="18965"/>
                </a:cubicBezTo>
                <a:cubicBezTo>
                  <a:pt x="292" y="18591"/>
                  <a:pt x="284" y="18123"/>
                  <a:pt x="279" y="17515"/>
                </a:cubicBezTo>
                <a:cubicBezTo>
                  <a:pt x="275" y="16906"/>
                  <a:pt x="275" y="16158"/>
                  <a:pt x="275" y="15222"/>
                </a:cubicBezTo>
                <a:lnTo>
                  <a:pt x="0" y="0"/>
                </a:lnTo>
                <a:lnTo>
                  <a:pt x="21600" y="579"/>
                </a:lnTo>
                <a:close/>
              </a:path>
            </a:pathLst>
          </a:custGeom>
          <a:solidFill>
            <a:srgbClr val="E1B02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defTabSz="825500">
              <a:defRPr sz="3100">
                <a:solidFill>
                  <a:srgbClr val="FFFFFF"/>
                </a:solidFill>
                <a:latin typeface="Helvetica Neue Medium"/>
                <a:ea typeface="Helvetica Neue Medium"/>
                <a:cs typeface="Helvetica Neue Medium"/>
                <a:sym typeface="Helvetica Neue Medium"/>
              </a:defRPr>
            </a:pPr>
            <a:r>
              <a:t>Interpretation of: </a:t>
            </a:r>
          </a:p>
          <a:p>
            <a:pPr defTabSz="825500">
              <a:defRPr sz="3100">
                <a:solidFill>
                  <a:srgbClr val="FFFFFF"/>
                </a:solidFill>
                <a:latin typeface="Helvetica Neue Medium"/>
                <a:ea typeface="Helvetica Neue Medium"/>
                <a:cs typeface="Helvetica Neue Medium"/>
                <a:sym typeface="Helvetica Neue Medium"/>
              </a:defRPr>
            </a:pPr>
            <a:r>
              <a:t>Economic impact, Equity, Social desirability, Ethics &amp; Governance Constraints</a:t>
            </a:r>
          </a:p>
        </p:txBody>
      </p:sp>
      <p:sp>
        <p:nvSpPr>
          <p:cNvPr id="196" name="Earth System Science:…"/>
          <p:cNvSpPr/>
          <p:nvPr/>
        </p:nvSpPr>
        <p:spPr>
          <a:xfrm>
            <a:off x="1380124" y="7231636"/>
            <a:ext cx="8456287" cy="1710830"/>
          </a:xfrm>
          <a:prstGeom prst="roundRect">
            <a:avLst>
              <a:gd name="adj" fmla="val 11135"/>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defTabSz="825500">
              <a:defRPr sz="3200">
                <a:solidFill>
                  <a:srgbClr val="FFFFFF"/>
                </a:solidFill>
                <a:latin typeface="Helvetica Neue Medium"/>
                <a:ea typeface="Helvetica Neue Medium"/>
                <a:cs typeface="Helvetica Neue Medium"/>
                <a:sym typeface="Helvetica Neue Medium"/>
              </a:defRPr>
            </a:pPr>
            <a:r>
              <a:t>Earth System Science:</a:t>
            </a:r>
          </a:p>
          <a:p>
            <a:pPr defTabSz="825500">
              <a:defRPr sz="3200">
                <a:solidFill>
                  <a:srgbClr val="FFFFFF"/>
                </a:solidFill>
                <a:latin typeface="Helvetica Neue Medium"/>
                <a:ea typeface="Helvetica Neue Medium"/>
                <a:cs typeface="Helvetica Neue Medium"/>
                <a:sym typeface="Helvetica Neue Medium"/>
              </a:defRPr>
            </a:pPr>
            <a:r>
              <a:t>Chemistry-Radiative Forcing-Climate-Biogeochemical and biophysical outcomes</a:t>
            </a:r>
          </a:p>
        </p:txBody>
      </p:sp>
      <p:sp>
        <p:nvSpPr>
          <p:cNvPr id="197" name="Scenarios"/>
          <p:cNvSpPr/>
          <p:nvPr/>
        </p:nvSpPr>
        <p:spPr>
          <a:xfrm>
            <a:off x="1380124" y="6181782"/>
            <a:ext cx="8456287" cy="690782"/>
          </a:xfrm>
          <a:prstGeom prst="roundRect">
            <a:avLst>
              <a:gd name="adj" fmla="val 27577"/>
            </a:avLst>
          </a:prstGeom>
          <a:solidFill>
            <a:schemeClr val="accent3">
              <a:hueOff val="362282"/>
              <a:satOff val="31803"/>
              <a:lumOff val="-182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825500">
              <a:defRPr sz="3200">
                <a:solidFill>
                  <a:srgbClr val="FFFFFF"/>
                </a:solidFill>
                <a:latin typeface="Helvetica Neue Medium"/>
                <a:ea typeface="Helvetica Neue Medium"/>
                <a:cs typeface="Helvetica Neue Medium"/>
                <a:sym typeface="Helvetica Neue Medium"/>
              </a:defRPr>
            </a:lvl1pPr>
          </a:lstStyle>
          <a:p>
            <a:r>
              <a:t>Scenarios</a:t>
            </a:r>
          </a:p>
        </p:txBody>
      </p:sp>
      <p:sp>
        <p:nvSpPr>
          <p:cNvPr id="198" name="Impacts Assessment"/>
          <p:cNvSpPr/>
          <p:nvPr/>
        </p:nvSpPr>
        <p:spPr>
          <a:xfrm>
            <a:off x="1380124" y="9301538"/>
            <a:ext cx="8456287" cy="690782"/>
          </a:xfrm>
          <a:prstGeom prst="roundRect">
            <a:avLst>
              <a:gd name="adj" fmla="val 27577"/>
            </a:avLst>
          </a:prstGeom>
          <a:solidFill>
            <a:schemeClr val="accent3">
              <a:hueOff val="362282"/>
              <a:satOff val="31803"/>
              <a:lumOff val="-182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825500">
              <a:defRPr sz="3200">
                <a:solidFill>
                  <a:srgbClr val="FFFFFF"/>
                </a:solidFill>
                <a:latin typeface="Helvetica Neue Medium"/>
                <a:ea typeface="Helvetica Neue Medium"/>
                <a:cs typeface="Helvetica Neue Medium"/>
                <a:sym typeface="Helvetica Neue Medium"/>
              </a:defRPr>
            </a:lvl1pPr>
          </a:lstStyle>
          <a:p>
            <a:r>
              <a:rPr dirty="0"/>
              <a:t>Impacts Assessment</a:t>
            </a:r>
          </a:p>
        </p:txBody>
      </p:sp>
      <p:sp>
        <p:nvSpPr>
          <p:cNvPr id="199" name="Line"/>
          <p:cNvSpPr/>
          <p:nvPr/>
        </p:nvSpPr>
        <p:spPr>
          <a:xfrm>
            <a:off x="5608266" y="5853445"/>
            <a:ext cx="1" cy="277940"/>
          </a:xfrm>
          <a:prstGeom prst="line">
            <a:avLst/>
          </a:prstGeom>
          <a:ln w="25400">
            <a:solidFill>
              <a:srgbClr val="000000"/>
            </a:solidFill>
            <a:miter lim="400000"/>
            <a:tailEnd type="triangle"/>
          </a:ln>
        </p:spPr>
        <p:txBody>
          <a:bodyPr lIns="50800" tIns="50800" rIns="50800" bIns="50800" anchor="ctr"/>
          <a:lstStyle/>
          <a:p>
            <a:pPr defTabSz="825500">
              <a:defRPr sz="3000" b="1">
                <a:solidFill>
                  <a:srgbClr val="000000"/>
                </a:solidFill>
              </a:defRPr>
            </a:pPr>
            <a:endParaRPr/>
          </a:p>
        </p:txBody>
      </p:sp>
      <p:sp>
        <p:nvSpPr>
          <p:cNvPr id="200" name="Line"/>
          <p:cNvSpPr/>
          <p:nvPr/>
        </p:nvSpPr>
        <p:spPr>
          <a:xfrm>
            <a:off x="5608267" y="6913130"/>
            <a:ext cx="1" cy="277939"/>
          </a:xfrm>
          <a:prstGeom prst="line">
            <a:avLst/>
          </a:prstGeom>
          <a:ln w="25400">
            <a:solidFill>
              <a:srgbClr val="000000"/>
            </a:solidFill>
            <a:miter lim="400000"/>
            <a:tailEnd type="triangle"/>
          </a:ln>
        </p:spPr>
        <p:txBody>
          <a:bodyPr lIns="50800" tIns="50800" rIns="50800" bIns="50800" anchor="ctr"/>
          <a:lstStyle/>
          <a:p>
            <a:pPr defTabSz="825500">
              <a:defRPr sz="3000" b="1">
                <a:solidFill>
                  <a:srgbClr val="000000"/>
                </a:solidFill>
              </a:defRPr>
            </a:pPr>
            <a:endParaRPr/>
          </a:p>
        </p:txBody>
      </p:sp>
      <p:sp>
        <p:nvSpPr>
          <p:cNvPr id="201" name="Line"/>
          <p:cNvSpPr/>
          <p:nvPr/>
        </p:nvSpPr>
        <p:spPr>
          <a:xfrm>
            <a:off x="5608267" y="8983032"/>
            <a:ext cx="1" cy="277940"/>
          </a:xfrm>
          <a:prstGeom prst="line">
            <a:avLst/>
          </a:prstGeom>
          <a:ln w="25400">
            <a:solidFill>
              <a:srgbClr val="000000"/>
            </a:solidFill>
            <a:miter lim="400000"/>
            <a:tailEnd type="triangle"/>
          </a:ln>
        </p:spPr>
        <p:txBody>
          <a:bodyPr lIns="50800" tIns="50800" rIns="50800" bIns="50800" anchor="ctr"/>
          <a:lstStyle/>
          <a:p>
            <a:pPr defTabSz="825500">
              <a:defRPr sz="3000" b="1">
                <a:solidFill>
                  <a:srgbClr val="000000"/>
                </a:solidFill>
              </a:defRPr>
            </a:pPr>
            <a:endParaRPr/>
          </a:p>
        </p:txBody>
      </p:sp>
      <p:sp>
        <p:nvSpPr>
          <p:cNvPr id="202" name="Line"/>
          <p:cNvSpPr/>
          <p:nvPr/>
        </p:nvSpPr>
        <p:spPr>
          <a:xfrm>
            <a:off x="5608267" y="10042716"/>
            <a:ext cx="1" cy="277940"/>
          </a:xfrm>
          <a:prstGeom prst="line">
            <a:avLst/>
          </a:prstGeom>
          <a:ln w="25400">
            <a:solidFill>
              <a:srgbClr val="000000"/>
            </a:solidFill>
            <a:miter lim="400000"/>
            <a:tailEnd type="triangle"/>
          </a:ln>
        </p:spPr>
        <p:txBody>
          <a:bodyPr lIns="50800" tIns="50800" rIns="50800" bIns="50800" anchor="ctr"/>
          <a:lstStyle/>
          <a:p>
            <a:pPr defTabSz="825500">
              <a:defRPr sz="3000" b="1">
                <a:solidFill>
                  <a:srgbClr val="000000"/>
                </a:solidFill>
              </a:defRPr>
            </a:pPr>
            <a:endParaRPr/>
          </a:p>
        </p:txBody>
      </p:sp>
      <p:sp>
        <p:nvSpPr>
          <p:cNvPr id="203" name="Sandwiching of SRM Science"/>
          <p:cNvSpPr txBox="1">
            <a:spLocks noGrp="1"/>
          </p:cNvSpPr>
          <p:nvPr>
            <p:ph type="title"/>
          </p:nvPr>
        </p:nvSpPr>
        <p:spPr>
          <a:prstGeom prst="rect">
            <a:avLst/>
          </a:prstGeom>
        </p:spPr>
        <p:txBody>
          <a:bodyPr/>
          <a:lstStyle/>
          <a:p>
            <a:r>
              <a:t>Sandwiching of SRM Science</a:t>
            </a:r>
          </a:p>
        </p:txBody>
      </p:sp>
      <p:grpSp>
        <p:nvGrpSpPr>
          <p:cNvPr id="19" name="Group">
            <a:extLst>
              <a:ext uri="{FF2B5EF4-FFF2-40B4-BE49-F238E27FC236}">
                <a16:creationId xmlns:a16="http://schemas.microsoft.com/office/drawing/2014/main" id="{356943AC-DB47-DDEA-FBD3-DDCB314E879B}"/>
              </a:ext>
            </a:extLst>
          </p:cNvPr>
          <p:cNvGrpSpPr/>
          <p:nvPr/>
        </p:nvGrpSpPr>
        <p:grpSpPr>
          <a:xfrm>
            <a:off x="10114196" y="8795589"/>
            <a:ext cx="952395" cy="2772193"/>
            <a:chOff x="0" y="0"/>
            <a:chExt cx="952393" cy="1341729"/>
          </a:xfrm>
        </p:grpSpPr>
        <p:sp>
          <p:nvSpPr>
            <p:cNvPr id="20" name="]">
              <a:extLst>
                <a:ext uri="{FF2B5EF4-FFF2-40B4-BE49-F238E27FC236}">
                  <a16:creationId xmlns:a16="http://schemas.microsoft.com/office/drawing/2014/main" id="{F8306225-8772-C87F-44AF-6677A777572B}"/>
                </a:ext>
              </a:extLst>
            </p:cNvPr>
            <p:cNvSpPr txBox="1"/>
            <p:nvPr/>
          </p:nvSpPr>
          <p:spPr>
            <a:xfrm>
              <a:off x="0" y="0"/>
              <a:ext cx="390602" cy="13417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8400"/>
              </a:lvl1pPr>
            </a:lstStyle>
            <a:p>
              <a:r>
                <a:t>]</a:t>
              </a:r>
            </a:p>
          </p:txBody>
        </p:sp>
        <p:sp>
          <p:nvSpPr>
            <p:cNvPr id="21" name="Line">
              <a:extLst>
                <a:ext uri="{FF2B5EF4-FFF2-40B4-BE49-F238E27FC236}">
                  <a16:creationId xmlns:a16="http://schemas.microsoft.com/office/drawing/2014/main" id="{9159FBA9-2FD3-4DC1-AE67-C68B974E459C}"/>
                </a:ext>
              </a:extLst>
            </p:cNvPr>
            <p:cNvSpPr/>
            <p:nvPr/>
          </p:nvSpPr>
          <p:spPr>
            <a:xfrm>
              <a:off x="247508" y="785164"/>
              <a:ext cx="704886" cy="1"/>
            </a:xfrm>
            <a:prstGeom prst="line">
              <a:avLst/>
            </a:prstGeom>
            <a:noFill/>
            <a:ln w="88900" cap="flat">
              <a:solidFill>
                <a:srgbClr val="000000"/>
              </a:solidFill>
              <a:prstDash val="solid"/>
              <a:miter lim="400000"/>
            </a:ln>
            <a:effectLst/>
          </p:spPr>
          <p:txBody>
            <a:bodyPr wrap="square" lIns="50800" tIns="50800" rIns="50800" bIns="50800" numCol="1" anchor="ctr">
              <a:noAutofit/>
            </a:bodyPr>
            <a:lstStyle/>
            <a:p>
              <a:endParaRPr/>
            </a:p>
          </p:txBody>
        </p:sp>
      </p:grpSp>
      <p:sp>
        <p:nvSpPr>
          <p:cNvPr id="22" name="How to make reflective particles, how much sunlight reflected, how much cooling the Earth, how does regional temperature and precipitation change, what are environmental side effects">
            <a:extLst>
              <a:ext uri="{FF2B5EF4-FFF2-40B4-BE49-F238E27FC236}">
                <a16:creationId xmlns:a16="http://schemas.microsoft.com/office/drawing/2014/main" id="{F4D99FF2-40E7-C811-0F3D-F10D98CB4BC9}"/>
              </a:ext>
            </a:extLst>
          </p:cNvPr>
          <p:cNvSpPr txBox="1"/>
          <p:nvPr/>
        </p:nvSpPr>
        <p:spPr>
          <a:xfrm>
            <a:off x="11066592" y="9750995"/>
            <a:ext cx="12326184"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4000"/>
            </a:lvl1pPr>
          </a:lstStyle>
          <a:p>
            <a:r>
              <a:rPr lang="en-US" dirty="0"/>
              <a:t>Impacts assessment and interpretation of ethical, social, economic and political implications</a:t>
            </a:r>
            <a:endParaRPr dirty="0"/>
          </a:p>
        </p:txBody>
      </p:sp>
      <p:sp>
        <p:nvSpPr>
          <p:cNvPr id="4" name="Rectangle 3">
            <a:extLst>
              <a:ext uri="{FF2B5EF4-FFF2-40B4-BE49-F238E27FC236}">
                <a16:creationId xmlns:a16="http://schemas.microsoft.com/office/drawing/2014/main" id="{034E84D7-04F0-12F9-8307-8AB0E5B13121}"/>
              </a:ext>
            </a:extLst>
          </p:cNvPr>
          <p:cNvSpPr/>
          <p:nvPr/>
        </p:nvSpPr>
        <p:spPr>
          <a:xfrm>
            <a:off x="1189507" y="2627882"/>
            <a:ext cx="8924685" cy="4553358"/>
          </a:xfrm>
          <a:prstGeom prst="rect">
            <a:avLst/>
          </a:prstGeom>
          <a:solidFill>
            <a:srgbClr val="FFFFFF">
              <a:alpha val="7386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66530275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Impacts:…"/>
          <p:cNvSpPr txBox="1">
            <a:spLocks noGrp="1"/>
          </p:cNvSpPr>
          <p:nvPr>
            <p:ph type="title"/>
          </p:nvPr>
        </p:nvSpPr>
        <p:spPr>
          <a:xfrm>
            <a:off x="1206500" y="5016500"/>
            <a:ext cx="21971000" cy="2335627"/>
          </a:xfrm>
          <a:prstGeom prst="rect">
            <a:avLst/>
          </a:prstGeom>
        </p:spPr>
        <p:txBody>
          <a:bodyPr/>
          <a:lstStyle/>
          <a:p>
            <a:pPr defTabSz="2292038">
              <a:defRPr sz="7990" spc="-159"/>
            </a:pPr>
            <a:r>
              <a:t>Impacts:</a:t>
            </a:r>
          </a:p>
          <a:p>
            <a:pPr defTabSz="2292038">
              <a:defRPr sz="7990" spc="-159"/>
            </a:pPr>
            <a:r>
              <a:t>Health, Agriculture, Economy, etc.</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934BB2-908A-EDB4-17FA-13B90958D4E6}"/>
              </a:ext>
            </a:extLst>
          </p:cNvPr>
          <p:cNvSpPr>
            <a:spLocks noGrp="1"/>
          </p:cNvSpPr>
          <p:nvPr>
            <p:ph type="body" sz="quarter" idx="21"/>
          </p:nvPr>
        </p:nvSpPr>
        <p:spPr/>
        <p:txBody>
          <a:bodyPr>
            <a:normAutofit lnSpcReduction="10000"/>
          </a:bodyPr>
          <a:lstStyle/>
          <a:p>
            <a:r>
              <a:rPr lang="en-US" i="1" dirty="0"/>
              <a:t>NASEM (2021)</a:t>
            </a:r>
            <a:r>
              <a:rPr lang="en-US" dirty="0"/>
              <a:t>, p.5</a:t>
            </a:r>
          </a:p>
        </p:txBody>
      </p:sp>
      <p:sp>
        <p:nvSpPr>
          <p:cNvPr id="5" name="Text Placeholder 4">
            <a:extLst>
              <a:ext uri="{FF2B5EF4-FFF2-40B4-BE49-F238E27FC236}">
                <a16:creationId xmlns:a16="http://schemas.microsoft.com/office/drawing/2014/main" id="{B8E004C3-7AB6-6BD6-2709-9B1F822479E5}"/>
              </a:ext>
            </a:extLst>
          </p:cNvPr>
          <p:cNvSpPr>
            <a:spLocks noGrp="1"/>
          </p:cNvSpPr>
          <p:nvPr>
            <p:ph type="body" sz="half" idx="1"/>
          </p:nvPr>
        </p:nvSpPr>
        <p:spPr>
          <a:xfrm>
            <a:off x="1753923" y="3486151"/>
            <a:ext cx="20876154" cy="6429374"/>
          </a:xfrm>
        </p:spPr>
        <p:txBody>
          <a:bodyPr>
            <a:normAutofit fontScale="85000" lnSpcReduction="20000"/>
          </a:bodyPr>
          <a:lstStyle/>
          <a:p>
            <a:r>
              <a:rPr lang="en-US" dirty="0"/>
              <a:t>“Research to understand the potential magnitude and distribution of [SRM] impacts—on ecosystems, human health, political and economic systems, and other issues of societal concern—is in a particularly nascent state. Studies published to date do not provide a sufficient basis for supporting informed decisions.”</a:t>
            </a:r>
          </a:p>
        </p:txBody>
      </p:sp>
    </p:spTree>
    <p:extLst>
      <p:ext uri="{BB962C8B-B14F-4D97-AF65-F5344CB8AC3E}">
        <p14:creationId xmlns:p14="http://schemas.microsoft.com/office/powerpoint/2010/main" val="293785815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RM research is fairly new"/>
          <p:cNvSpPr txBox="1">
            <a:spLocks noGrp="1"/>
          </p:cNvSpPr>
          <p:nvPr>
            <p:ph type="title"/>
          </p:nvPr>
        </p:nvSpPr>
        <p:spPr>
          <a:prstGeom prst="rect">
            <a:avLst/>
          </a:prstGeom>
        </p:spPr>
        <p:txBody>
          <a:bodyPr/>
          <a:lstStyle/>
          <a:p>
            <a:r>
              <a:t>SRM research is fairly new</a:t>
            </a:r>
          </a:p>
        </p:txBody>
      </p:sp>
      <p:sp>
        <p:nvSpPr>
          <p:cNvPr id="180" name="Vast majority of papers published in the past 10 years"/>
          <p:cNvSpPr txBox="1">
            <a:spLocks noGrp="1"/>
          </p:cNvSpPr>
          <p:nvPr>
            <p:ph type="body" idx="21"/>
          </p:nvPr>
        </p:nvSpPr>
        <p:spPr>
          <a:xfrm>
            <a:off x="16131471" y="2739066"/>
            <a:ext cx="6602236" cy="306928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p>
            <a:r>
              <a:rPr dirty="0"/>
              <a:t>Vast majority of papers</a:t>
            </a:r>
            <a:r>
              <a:rPr lang="en-US" dirty="0"/>
              <a:t> on SRM were</a:t>
            </a:r>
            <a:r>
              <a:rPr dirty="0"/>
              <a:t> published in the past 10 years</a:t>
            </a:r>
          </a:p>
        </p:txBody>
      </p:sp>
      <p:pic>
        <p:nvPicPr>
          <p:cNvPr id="181" name="fig1_solargeo_timeline (1).pdf" descr="fig1_solargeo_timeline (1).pdf"/>
          <p:cNvPicPr>
            <a:picLocks noChangeAspect="1"/>
          </p:cNvPicPr>
          <p:nvPr/>
        </p:nvPicPr>
        <p:blipFill>
          <a:blip r:embed="rId3"/>
          <a:srcRect b="14197"/>
          <a:stretch>
            <a:fillRect/>
          </a:stretch>
        </p:blipFill>
        <p:spPr>
          <a:xfrm>
            <a:off x="-794335" y="1054604"/>
            <a:ext cx="17505910" cy="11606793"/>
          </a:xfrm>
          <a:prstGeom prst="rect">
            <a:avLst/>
          </a:prstGeom>
          <a:ln w="12700" cap="flat">
            <a:noFill/>
            <a:miter lim="400000"/>
          </a:ln>
          <a:effectLst/>
        </p:spPr>
      </p:pic>
      <p:sp>
        <p:nvSpPr>
          <p:cNvPr id="182" name="Square"/>
          <p:cNvSpPr/>
          <p:nvPr/>
        </p:nvSpPr>
        <p:spPr>
          <a:xfrm>
            <a:off x="13048493" y="8222332"/>
            <a:ext cx="1730227" cy="1730228"/>
          </a:xfrm>
          <a:prstGeom prst="rect">
            <a:avLst/>
          </a:prstGeom>
          <a:solidFill>
            <a:srgbClr val="D55E00"/>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3" name="Triangle"/>
          <p:cNvSpPr/>
          <p:nvPr/>
        </p:nvSpPr>
        <p:spPr>
          <a:xfrm>
            <a:off x="10284387" y="8841213"/>
            <a:ext cx="4644680" cy="23213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D55E00"/>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5" name="Triangle"/>
          <p:cNvSpPr/>
          <p:nvPr/>
        </p:nvSpPr>
        <p:spPr>
          <a:xfrm>
            <a:off x="6616374" y="11087297"/>
            <a:ext cx="610041" cy="8796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C66526"/>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mperature-based damage functions"/>
          <p:cNvSpPr txBox="1">
            <a:spLocks noGrp="1"/>
          </p:cNvSpPr>
          <p:nvPr>
            <p:ph type="title"/>
          </p:nvPr>
        </p:nvSpPr>
        <p:spPr>
          <a:xfrm>
            <a:off x="958637" y="357187"/>
            <a:ext cx="22573268" cy="3036095"/>
          </a:xfrm>
          <a:prstGeom prst="rect">
            <a:avLst/>
          </a:prstGeom>
        </p:spPr>
        <p:txBody>
          <a:bodyPr/>
          <a:lstStyle/>
          <a:p>
            <a:pPr algn="l" defTabSz="2438338">
              <a:lnSpc>
                <a:spcPct val="80000"/>
              </a:lnSpc>
              <a:defRPr sz="8500" b="1" spc="-170">
                <a:solidFill>
                  <a:schemeClr val="accent1">
                    <a:hueOff val="114395"/>
                    <a:lumOff val="-24975"/>
                  </a:schemeClr>
                </a:solidFill>
                <a:latin typeface="+mn-lt"/>
                <a:ea typeface="+mn-ea"/>
                <a:cs typeface="+mn-cs"/>
                <a:sym typeface="Helvetica Neue"/>
              </a:defRPr>
            </a:pPr>
            <a:r>
              <a:rPr lang="en-US" dirty="0"/>
              <a:t>Use of g</a:t>
            </a:r>
            <a:r>
              <a:rPr dirty="0"/>
              <a:t>lobal temperature as a proxy for </a:t>
            </a:r>
            <a:r>
              <a:rPr lang="en-US" dirty="0"/>
              <a:t>climate change </a:t>
            </a:r>
            <a:r>
              <a:rPr dirty="0"/>
              <a:t>impact</a:t>
            </a:r>
            <a:r>
              <a:rPr lang="en-US" dirty="0"/>
              <a:t>s</a:t>
            </a:r>
            <a:endParaRPr dirty="0"/>
          </a:p>
        </p:txBody>
      </p:sp>
      <p:sp>
        <p:nvSpPr>
          <p:cNvPr id="277" name="Revesz et al (2014)"/>
          <p:cNvSpPr txBox="1"/>
          <p:nvPr/>
        </p:nvSpPr>
        <p:spPr>
          <a:xfrm>
            <a:off x="851842" y="12275206"/>
            <a:ext cx="8741183" cy="5619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821531">
              <a:defRPr>
                <a:solidFill>
                  <a:srgbClr val="000000"/>
                </a:solidFill>
                <a:latin typeface="Avenir Heavy"/>
                <a:ea typeface="Avenir Heavy"/>
                <a:cs typeface="Avenir Heavy"/>
                <a:sym typeface="Avenir Heavy"/>
              </a:defRPr>
            </a:lvl1pPr>
          </a:lstStyle>
          <a:p>
            <a:r>
              <a:t>Original figure from the IPCC Special Report on 1.5 degrees</a:t>
            </a:r>
          </a:p>
        </p:txBody>
      </p:sp>
      <p:pic>
        <p:nvPicPr>
          <p:cNvPr id="278" name="Picture 3" descr="Picture 3"/>
          <p:cNvPicPr>
            <a:picLocks noChangeAspect="1"/>
          </p:cNvPicPr>
          <p:nvPr/>
        </p:nvPicPr>
        <p:blipFill>
          <a:blip r:embed="rId3"/>
          <a:stretch>
            <a:fillRect/>
          </a:stretch>
        </p:blipFill>
        <p:spPr>
          <a:xfrm>
            <a:off x="951862" y="3878440"/>
            <a:ext cx="16481865" cy="6475020"/>
          </a:xfrm>
          <a:prstGeom prst="rect">
            <a:avLst/>
          </a:prstGeom>
          <a:ln w="12700">
            <a:miter lim="400000"/>
          </a:ln>
        </p:spPr>
      </p:pic>
      <p:pic>
        <p:nvPicPr>
          <p:cNvPr id="279" name="Picture 5" descr="Picture 5"/>
          <p:cNvPicPr>
            <a:picLocks noChangeAspect="1"/>
          </p:cNvPicPr>
          <p:nvPr/>
        </p:nvPicPr>
        <p:blipFill>
          <a:blip r:embed="rId4"/>
          <a:stretch>
            <a:fillRect/>
          </a:stretch>
        </p:blipFill>
        <p:spPr>
          <a:xfrm>
            <a:off x="17617592" y="4273693"/>
            <a:ext cx="3588345" cy="7160597"/>
          </a:xfrm>
          <a:prstGeom prst="rect">
            <a:avLst/>
          </a:prstGeom>
          <a:ln w="12700">
            <a:miter lim="400000"/>
          </a:ln>
        </p:spPr>
      </p:pic>
      <p:sp>
        <p:nvSpPr>
          <p:cNvPr id="280" name="Line"/>
          <p:cNvSpPr/>
          <p:nvPr/>
        </p:nvSpPr>
        <p:spPr>
          <a:xfrm>
            <a:off x="1819585" y="4879682"/>
            <a:ext cx="14746419" cy="1"/>
          </a:xfrm>
          <a:prstGeom prst="line">
            <a:avLst/>
          </a:prstGeom>
          <a:ln w="63500">
            <a:solidFill>
              <a:schemeClr val="accent1">
                <a:lumOff val="-13575"/>
              </a:schemeClr>
            </a:solidFill>
            <a:miter lim="400000"/>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endParaRPr/>
          </a:p>
        </p:txBody>
      </p:sp>
      <p:sp>
        <p:nvSpPr>
          <p:cNvPr id="281" name="Line"/>
          <p:cNvSpPr/>
          <p:nvPr/>
        </p:nvSpPr>
        <p:spPr>
          <a:xfrm>
            <a:off x="1907183" y="5908708"/>
            <a:ext cx="14354884" cy="891120"/>
          </a:xfrm>
          <a:custGeom>
            <a:avLst/>
            <a:gdLst/>
            <a:ahLst/>
            <a:cxnLst>
              <a:cxn ang="0">
                <a:pos x="wd2" y="hd2"/>
              </a:cxn>
              <a:cxn ang="5400000">
                <a:pos x="wd2" y="hd2"/>
              </a:cxn>
              <a:cxn ang="10800000">
                <a:pos x="wd2" y="hd2"/>
              </a:cxn>
              <a:cxn ang="16200000">
                <a:pos x="wd2" y="hd2"/>
              </a:cxn>
            </a:cxnLst>
            <a:rect l="0" t="0" r="r" b="b"/>
            <a:pathLst>
              <a:path w="21600" h="21445" extrusionOk="0">
                <a:moveTo>
                  <a:pt x="0" y="8543"/>
                </a:moveTo>
                <a:cubicBezTo>
                  <a:pt x="111" y="6020"/>
                  <a:pt x="276" y="4100"/>
                  <a:pt x="468" y="3075"/>
                </a:cubicBezTo>
                <a:cubicBezTo>
                  <a:pt x="654" y="2089"/>
                  <a:pt x="856" y="1985"/>
                  <a:pt x="1045" y="2778"/>
                </a:cubicBezTo>
                <a:cubicBezTo>
                  <a:pt x="1321" y="4000"/>
                  <a:pt x="1573" y="6159"/>
                  <a:pt x="1782" y="9081"/>
                </a:cubicBezTo>
                <a:cubicBezTo>
                  <a:pt x="2019" y="12406"/>
                  <a:pt x="2195" y="16659"/>
                  <a:pt x="2473" y="19203"/>
                </a:cubicBezTo>
                <a:cubicBezTo>
                  <a:pt x="2609" y="20445"/>
                  <a:pt x="2762" y="21212"/>
                  <a:pt x="2921" y="21445"/>
                </a:cubicBezTo>
                <a:cubicBezTo>
                  <a:pt x="3184" y="20745"/>
                  <a:pt x="3439" y="19429"/>
                  <a:pt x="3675" y="17545"/>
                </a:cubicBezTo>
                <a:cubicBezTo>
                  <a:pt x="3938" y="15439"/>
                  <a:pt x="4173" y="12665"/>
                  <a:pt x="4426" y="10326"/>
                </a:cubicBezTo>
                <a:cubicBezTo>
                  <a:pt x="4623" y="8498"/>
                  <a:pt x="4832" y="6939"/>
                  <a:pt x="5049" y="5666"/>
                </a:cubicBezTo>
                <a:cubicBezTo>
                  <a:pt x="5328" y="5105"/>
                  <a:pt x="5608" y="4829"/>
                  <a:pt x="5890" y="4839"/>
                </a:cubicBezTo>
                <a:cubicBezTo>
                  <a:pt x="6104" y="4846"/>
                  <a:pt x="6319" y="5021"/>
                  <a:pt x="6534" y="5044"/>
                </a:cubicBezTo>
                <a:cubicBezTo>
                  <a:pt x="6737" y="5066"/>
                  <a:pt x="6940" y="4952"/>
                  <a:pt x="7143" y="4702"/>
                </a:cubicBezTo>
                <a:cubicBezTo>
                  <a:pt x="7269" y="5504"/>
                  <a:pt x="7387" y="6572"/>
                  <a:pt x="7492" y="7870"/>
                </a:cubicBezTo>
                <a:cubicBezTo>
                  <a:pt x="7681" y="10192"/>
                  <a:pt x="7829" y="13235"/>
                  <a:pt x="8045" y="14974"/>
                </a:cubicBezTo>
                <a:cubicBezTo>
                  <a:pt x="8193" y="16159"/>
                  <a:pt x="8360" y="16635"/>
                  <a:pt x="8525" y="17054"/>
                </a:cubicBezTo>
                <a:cubicBezTo>
                  <a:pt x="8731" y="17575"/>
                  <a:pt x="8938" y="18024"/>
                  <a:pt x="9146" y="18400"/>
                </a:cubicBezTo>
                <a:cubicBezTo>
                  <a:pt x="9352" y="18518"/>
                  <a:pt x="9556" y="17865"/>
                  <a:pt x="9739" y="16501"/>
                </a:cubicBezTo>
                <a:cubicBezTo>
                  <a:pt x="9889" y="15389"/>
                  <a:pt x="10021" y="13835"/>
                  <a:pt x="10163" y="12530"/>
                </a:cubicBezTo>
                <a:cubicBezTo>
                  <a:pt x="10325" y="11046"/>
                  <a:pt x="10499" y="9895"/>
                  <a:pt x="10669" y="8618"/>
                </a:cubicBezTo>
                <a:cubicBezTo>
                  <a:pt x="10845" y="7289"/>
                  <a:pt x="11017" y="5822"/>
                  <a:pt x="11183" y="4224"/>
                </a:cubicBezTo>
                <a:cubicBezTo>
                  <a:pt x="11525" y="2343"/>
                  <a:pt x="11881" y="1076"/>
                  <a:pt x="12243" y="452"/>
                </a:cubicBezTo>
                <a:cubicBezTo>
                  <a:pt x="12596" y="-155"/>
                  <a:pt x="12952" y="-151"/>
                  <a:pt x="13304" y="465"/>
                </a:cubicBezTo>
                <a:cubicBezTo>
                  <a:pt x="13618" y="860"/>
                  <a:pt x="13921" y="2345"/>
                  <a:pt x="14188" y="4799"/>
                </a:cubicBezTo>
                <a:cubicBezTo>
                  <a:pt x="14388" y="6642"/>
                  <a:pt x="14564" y="8996"/>
                  <a:pt x="14761" y="10928"/>
                </a:cubicBezTo>
                <a:cubicBezTo>
                  <a:pt x="14944" y="12729"/>
                  <a:pt x="15143" y="14148"/>
                  <a:pt x="15353" y="15144"/>
                </a:cubicBezTo>
                <a:cubicBezTo>
                  <a:pt x="15604" y="16363"/>
                  <a:pt x="15874" y="16505"/>
                  <a:pt x="16130" y="15553"/>
                </a:cubicBezTo>
                <a:cubicBezTo>
                  <a:pt x="16412" y="14506"/>
                  <a:pt x="16661" y="12201"/>
                  <a:pt x="16918" y="10207"/>
                </a:cubicBezTo>
                <a:cubicBezTo>
                  <a:pt x="17086" y="8895"/>
                  <a:pt x="17260" y="7710"/>
                  <a:pt x="17437" y="6659"/>
                </a:cubicBezTo>
                <a:cubicBezTo>
                  <a:pt x="17701" y="4422"/>
                  <a:pt x="17988" y="2836"/>
                  <a:pt x="18287" y="1963"/>
                </a:cubicBezTo>
                <a:cubicBezTo>
                  <a:pt x="18685" y="802"/>
                  <a:pt x="19095" y="923"/>
                  <a:pt x="19489" y="2319"/>
                </a:cubicBezTo>
                <a:cubicBezTo>
                  <a:pt x="19641" y="3310"/>
                  <a:pt x="19793" y="4311"/>
                  <a:pt x="19945" y="5322"/>
                </a:cubicBezTo>
                <a:cubicBezTo>
                  <a:pt x="20501" y="9026"/>
                  <a:pt x="21052" y="12859"/>
                  <a:pt x="21600" y="16820"/>
                </a:cubicBezTo>
              </a:path>
            </a:pathLst>
          </a:custGeom>
          <a:ln w="63500">
            <a:solidFill>
              <a:schemeClr val="accent3">
                <a:hueOff val="914338"/>
                <a:satOff val="31515"/>
                <a:lumOff val="-30790"/>
              </a:schemeClr>
            </a:solidFill>
            <a:miter lim="400000"/>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endParaRPr/>
          </a:p>
        </p:txBody>
      </p:sp>
      <p:sp>
        <p:nvSpPr>
          <p:cNvPr id="282" name="Line"/>
          <p:cNvSpPr/>
          <p:nvPr/>
        </p:nvSpPr>
        <p:spPr>
          <a:xfrm>
            <a:off x="1820726" y="4886032"/>
            <a:ext cx="14744138" cy="1"/>
          </a:xfrm>
          <a:prstGeom prst="line">
            <a:avLst/>
          </a:prstGeom>
          <a:ln w="50800">
            <a:solidFill>
              <a:schemeClr val="accent1">
                <a:lumOff val="-13575"/>
              </a:schemeClr>
            </a:solidFill>
            <a:prstDash val="sysDot"/>
            <a:miter lim="400000"/>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endParaRPr/>
          </a:p>
        </p:txBody>
      </p:sp>
      <p:sp>
        <p:nvSpPr>
          <p:cNvPr id="283" name="Line"/>
          <p:cNvSpPr/>
          <p:nvPr/>
        </p:nvSpPr>
        <p:spPr>
          <a:xfrm>
            <a:off x="16364574" y="5009204"/>
            <a:ext cx="1" cy="1458179"/>
          </a:xfrm>
          <a:prstGeom prst="line">
            <a:avLst/>
          </a:prstGeom>
          <a:ln w="95250">
            <a:solidFill>
              <a:schemeClr val="accent3">
                <a:hueOff val="914338"/>
                <a:satOff val="31515"/>
                <a:lumOff val="-30790"/>
              </a:schemeClr>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endParaRPr/>
          </a:p>
        </p:txBody>
      </p:sp>
      <p:sp>
        <p:nvSpPr>
          <p:cNvPr id="284" name="Line"/>
          <p:cNvSpPr/>
          <p:nvPr/>
        </p:nvSpPr>
        <p:spPr>
          <a:xfrm>
            <a:off x="16045883" y="4985507"/>
            <a:ext cx="1" cy="1135943"/>
          </a:xfrm>
          <a:prstGeom prst="line">
            <a:avLst/>
          </a:prstGeom>
          <a:ln w="95250">
            <a:solidFill>
              <a:schemeClr val="accent1">
                <a:lumOff val="-13575"/>
              </a:schemeClr>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endParaRPr dirty="0"/>
          </a:p>
        </p:txBody>
      </p:sp>
      <p:sp>
        <p:nvSpPr>
          <p:cNvPr id="285" name="risk reduction with mitigation"/>
          <p:cNvSpPr txBox="1"/>
          <p:nvPr/>
        </p:nvSpPr>
        <p:spPr>
          <a:xfrm>
            <a:off x="11172430" y="9897207"/>
            <a:ext cx="5814091"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defTabSz="821531">
              <a:defRPr>
                <a:solidFill>
                  <a:srgbClr val="000000"/>
                </a:solidFill>
                <a:latin typeface="Avenir Heavy"/>
                <a:ea typeface="Avenir Heavy"/>
                <a:cs typeface="Avenir Heavy"/>
                <a:sym typeface="Avenir Heavy"/>
              </a:defRPr>
            </a:lvl1pPr>
          </a:lstStyle>
          <a:p>
            <a:r>
              <a:rPr sz="3200" dirty="0"/>
              <a:t>risk reduction with mitigation</a:t>
            </a:r>
          </a:p>
        </p:txBody>
      </p:sp>
      <p:sp>
        <p:nvSpPr>
          <p:cNvPr id="286" name="Line"/>
          <p:cNvSpPr/>
          <p:nvPr/>
        </p:nvSpPr>
        <p:spPr>
          <a:xfrm>
            <a:off x="10372257" y="10204122"/>
            <a:ext cx="721936" cy="1"/>
          </a:xfrm>
          <a:prstGeom prst="line">
            <a:avLst/>
          </a:prstGeom>
          <a:ln w="50800">
            <a:solidFill>
              <a:schemeClr val="accent1">
                <a:lumOff val="-13575"/>
              </a:schemeClr>
            </a:solidFill>
            <a:prstDash val="sysDot"/>
            <a:miter lim="400000"/>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endParaRPr/>
          </a:p>
        </p:txBody>
      </p:sp>
      <p:sp>
        <p:nvSpPr>
          <p:cNvPr id="287" name="Line"/>
          <p:cNvSpPr/>
          <p:nvPr/>
        </p:nvSpPr>
        <p:spPr>
          <a:xfrm>
            <a:off x="10390116" y="10613907"/>
            <a:ext cx="686218" cy="1"/>
          </a:xfrm>
          <a:prstGeom prst="line">
            <a:avLst/>
          </a:prstGeom>
          <a:ln w="50800">
            <a:solidFill>
              <a:schemeClr val="accent3">
                <a:hueOff val="914338"/>
                <a:satOff val="31515"/>
                <a:lumOff val="-30790"/>
              </a:schemeClr>
            </a:solidFill>
            <a:miter lim="400000"/>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endParaRPr/>
          </a:p>
        </p:txBody>
      </p:sp>
      <p:sp>
        <p:nvSpPr>
          <p:cNvPr id="288" name="risk reduction with solar geoengineering"/>
          <p:cNvSpPr txBox="1"/>
          <p:nvPr/>
        </p:nvSpPr>
        <p:spPr>
          <a:xfrm>
            <a:off x="11170550" y="10313410"/>
            <a:ext cx="4724049"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defTabSz="821531">
              <a:defRPr>
                <a:solidFill>
                  <a:srgbClr val="000000"/>
                </a:solidFill>
                <a:latin typeface="Avenir Heavy"/>
                <a:ea typeface="Avenir Heavy"/>
                <a:cs typeface="Avenir Heavy"/>
                <a:sym typeface="Avenir Heavy"/>
              </a:defRPr>
            </a:lvl1pPr>
          </a:lstStyle>
          <a:p>
            <a:r>
              <a:rPr sz="3200" dirty="0"/>
              <a:t>risk reduction with </a:t>
            </a:r>
            <a:r>
              <a:rPr lang="en-US" sz="3200" dirty="0"/>
              <a:t>SRM</a:t>
            </a:r>
            <a:endParaRPr sz="32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1" nodeType="clickEffect">
                                  <p:stCondLst>
                                    <p:cond delay="0"/>
                                  </p:stCondLst>
                                  <p:childTnLst>
                                    <p:set>
                                      <p:cBhvr>
                                        <p:cTn id="6" dur="indefinite" fill="hold"/>
                                        <p:tgtEl>
                                          <p:spTgt spid="280"/>
                                        </p:tgtEl>
                                        <p:attrNameLst>
                                          <p:attrName>style.opacity</p:attrName>
                                        </p:attrNameLst>
                                      </p:cBhvr>
                                      <p:to>
                                        <p:strVal val="0.50"/>
                                      </p:to>
                                    </p:set>
                                    <p:animEffect filter="image" prLst="opacity: 0.50; ">
                                      <p:cBhvr>
                                        <p:cTn id="7" dur="indefinite" fill="hold"/>
                                        <p:tgtEl>
                                          <p:spTgt spid="280"/>
                                        </p:tgtEl>
                                      </p:cBhvr>
                                    </p:animEffect>
                                  </p:childTnLst>
                                </p:cTn>
                              </p:par>
                            </p:childTnLst>
                          </p:cTn>
                        </p:par>
                        <p:par>
                          <p:cTn id="8" fill="hold">
                            <p:stCondLst>
                              <p:cond delay="100"/>
                            </p:stCondLst>
                            <p:childTnLst>
                              <p:par>
                                <p:cTn id="9" presetID="1" presetClass="entr" presetSubtype="0" fill="hold" grpId="2" nodeType="afterEffect">
                                  <p:stCondLst>
                                    <p:cond delay="0"/>
                                  </p:stCondLst>
                                  <p:iterate>
                                    <p:tmAbs val="0"/>
                                  </p:iterate>
                                  <p:childTnLst>
                                    <p:set>
                                      <p:cBhvr>
                                        <p:cTn id="10" fill="hold"/>
                                        <p:tgtEl>
                                          <p:spTgt spid="282"/>
                                        </p:tgtEl>
                                        <p:attrNameLst>
                                          <p:attrName>style.visibility</p:attrName>
                                        </p:attrNameLst>
                                      </p:cBhvr>
                                      <p:to>
                                        <p:strVal val="visible"/>
                                      </p:to>
                                    </p:set>
                                  </p:childTnLst>
                                </p:cTn>
                              </p:par>
                            </p:childTnLst>
                          </p:cTn>
                        </p:par>
                        <p:par>
                          <p:cTn id="11" fill="hold">
                            <p:stCondLst>
                              <p:cond delay="0"/>
                            </p:stCondLst>
                            <p:childTnLst>
                              <p:par>
                                <p:cTn id="12" presetID="-1" presetClass="path" presetSubtype="0" accel="50000" decel="50000" fill="hold" nodeType="afterEffect">
                                  <p:stCondLst>
                                    <p:cond delay="0"/>
                                  </p:stCondLst>
                                  <p:childTnLst>
                                    <p:animMotion origin="layout" path="M 0.000000 0.000000 L 0.000000 0.055990" pathEditMode="relative">
                                      <p:cBhvr>
                                        <p:cTn id="13" dur="1000" fill="hold"/>
                                        <p:tgtEl>
                                          <p:spTgt spid="282"/>
                                        </p:tgtEl>
                                        <p:attrNameLst>
                                          <p:attrName>ppt_x</p:attrName>
                                          <p:attrName>ppt_y</p:attrName>
                                        </p:attrNameLst>
                                      </p:cBhvr>
                                    </p:animMotion>
                                  </p:childTnLst>
                                </p:cTn>
                              </p:par>
                            </p:childTnLst>
                          </p:cTn>
                        </p:par>
                        <p:par>
                          <p:cTn id="14" fill="hold">
                            <p:stCondLst>
                              <p:cond delay="1000"/>
                            </p:stCondLst>
                            <p:childTnLst>
                              <p:par>
                                <p:cTn id="15" presetID="1" presetClass="entr" presetSubtype="0" fill="hold" grpId="4" nodeType="afterEffect">
                                  <p:stCondLst>
                                    <p:cond delay="0"/>
                                  </p:stCondLst>
                                  <p:iterate>
                                    <p:tmAbs val="0"/>
                                  </p:iterate>
                                  <p:childTnLst>
                                    <p:set>
                                      <p:cBhvr>
                                        <p:cTn id="16" fill="hold"/>
                                        <p:tgtEl>
                                          <p:spTgt spid="286"/>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5" nodeType="afterEffect">
                                  <p:stCondLst>
                                    <p:cond delay="0"/>
                                  </p:stCondLst>
                                  <p:iterate>
                                    <p:tmAbs val="0"/>
                                  </p:iterate>
                                  <p:childTnLst>
                                    <p:set>
                                      <p:cBhvr>
                                        <p:cTn id="19" fill="hold"/>
                                        <p:tgtEl>
                                          <p:spTgt spid="28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path" presetSubtype="0" accel="50000" decel="50000" fill="hold" nodeType="clickEffect">
                                  <p:stCondLst>
                                    <p:cond delay="0"/>
                                  </p:stCondLst>
                                  <p:childTnLst>
                                    <p:animMotion origin="layout" path="M 0.000000 0.055990 L 0.000000 0.096186" pathEditMode="relative">
                                      <p:cBhvr>
                                        <p:cTn id="23" dur="1000" fill="hold"/>
                                        <p:tgtEl>
                                          <p:spTgt spid="282"/>
                                        </p:tgtEl>
                                        <p:attrNameLst>
                                          <p:attrName>ppt_x</p:attrName>
                                          <p:attrName>ppt_y</p:attrName>
                                        </p:attrNameLst>
                                      </p:cBhvr>
                                    </p:animMotion>
                                  </p:childTnLst>
                                </p:cTn>
                              </p:par>
                            </p:childTnLst>
                          </p:cTn>
                        </p:par>
                        <p:par>
                          <p:cTn id="24" fill="hold">
                            <p:stCondLst>
                              <p:cond delay="1000"/>
                            </p:stCondLst>
                            <p:childTnLst>
                              <p:par>
                                <p:cTn id="25" presetID="1" presetClass="entr" presetSubtype="0" fill="hold" grpId="7" nodeType="afterEffect">
                                  <p:stCondLst>
                                    <p:cond delay="0"/>
                                  </p:stCondLst>
                                  <p:iterate>
                                    <p:tmAbs val="0"/>
                                  </p:iterate>
                                  <p:childTnLst>
                                    <p:set>
                                      <p:cBhvr>
                                        <p:cTn id="26" fill="hold"/>
                                        <p:tgtEl>
                                          <p:spTgt spid="2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8" nodeType="clickEffect">
                                  <p:stCondLst>
                                    <p:cond delay="0"/>
                                  </p:stCondLst>
                                  <p:iterate>
                                    <p:tmAbs val="0"/>
                                  </p:iterate>
                                  <p:childTnLst>
                                    <p:set>
                                      <p:cBhvr>
                                        <p:cTn id="30" fill="hold"/>
                                        <p:tgtEl>
                                          <p:spTgt spid="28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9" nodeType="afterEffect">
                                  <p:stCondLst>
                                    <p:cond delay="0"/>
                                  </p:stCondLst>
                                  <p:iterate>
                                    <p:tmAbs val="0"/>
                                  </p:iterate>
                                  <p:childTnLst>
                                    <p:set>
                                      <p:cBhvr>
                                        <p:cTn id="33" fill="hold"/>
                                        <p:tgtEl>
                                          <p:spTgt spid="283"/>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10" nodeType="afterEffect">
                                  <p:stCondLst>
                                    <p:cond delay="0"/>
                                  </p:stCondLst>
                                  <p:iterate>
                                    <p:tmAbs val="0"/>
                                  </p:iterate>
                                  <p:childTnLst>
                                    <p:set>
                                      <p:cBhvr>
                                        <p:cTn id="36" fill="hold"/>
                                        <p:tgtEl>
                                          <p:spTgt spid="287"/>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11" nodeType="afterEffect">
                                  <p:stCondLst>
                                    <p:cond delay="0"/>
                                  </p:stCondLst>
                                  <p:iterate>
                                    <p:tmAbs val="0"/>
                                  </p:iterate>
                                  <p:childTnLst>
                                    <p:set>
                                      <p:cBhvr>
                                        <p:cTn id="39" fill="hold"/>
                                        <p:tgtEl>
                                          <p:spTgt spid="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1" animBg="1" advAuto="0"/>
      <p:bldP spid="281" grpId="8" animBg="1" advAuto="0"/>
      <p:bldP spid="282" grpId="2" animBg="1" advAuto="0"/>
      <p:bldP spid="283" grpId="9" animBg="1" advAuto="0"/>
      <p:bldP spid="284" grpId="7" animBg="1" advAuto="0"/>
      <p:bldP spid="285" grpId="5" animBg="1" advAuto="0"/>
      <p:bldP spid="286" grpId="4" animBg="1" advAuto="0"/>
      <p:bldP spid="287" grpId="10" animBg="1" advAuto="0"/>
      <p:bldP spid="288" grpId="1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619368-FE3C-58FE-FE40-8985C7C0FD76}"/>
              </a:ext>
            </a:extLst>
          </p:cNvPr>
          <p:cNvPicPr>
            <a:picLocks noChangeAspect="1"/>
          </p:cNvPicPr>
          <p:nvPr/>
        </p:nvPicPr>
        <p:blipFill rotWithShape="1">
          <a:blip r:embed="rId3">
            <a:extLst>
              <a:ext uri="{28A0092B-C50C-407E-A947-70E740481C1C}">
                <a14:useLocalDpi xmlns:a14="http://schemas.microsoft.com/office/drawing/2010/main" val="0"/>
              </a:ext>
            </a:extLst>
          </a:blip>
          <a:srcRect r="4660"/>
          <a:stretch/>
        </p:blipFill>
        <p:spPr>
          <a:xfrm>
            <a:off x="6590137" y="371475"/>
            <a:ext cx="17647920" cy="14303761"/>
          </a:xfrm>
          <a:prstGeom prst="rect">
            <a:avLst/>
          </a:prstGeom>
          <a:noFill/>
        </p:spPr>
      </p:pic>
      <p:sp>
        <p:nvSpPr>
          <p:cNvPr id="12" name="Title 1">
            <a:extLst>
              <a:ext uri="{FF2B5EF4-FFF2-40B4-BE49-F238E27FC236}">
                <a16:creationId xmlns:a16="http://schemas.microsoft.com/office/drawing/2014/main" id="{BDBE3745-187C-6E51-386F-D63BA285E513}"/>
              </a:ext>
            </a:extLst>
          </p:cNvPr>
          <p:cNvSpPr>
            <a:spLocks noGrp="1"/>
          </p:cNvSpPr>
          <p:nvPr>
            <p:ph type="title"/>
          </p:nvPr>
        </p:nvSpPr>
        <p:spPr>
          <a:xfrm>
            <a:off x="1206500" y="1270001"/>
            <a:ext cx="9779000" cy="2273300"/>
          </a:xfrm>
        </p:spPr>
        <p:txBody>
          <a:bodyPr anchor="b">
            <a:normAutofit/>
          </a:bodyPr>
          <a:lstStyle/>
          <a:p>
            <a:r>
              <a:rPr lang="en-US" dirty="0"/>
              <a:t>Detailed regional studies are limited</a:t>
            </a:r>
          </a:p>
        </p:txBody>
      </p:sp>
      <p:sp>
        <p:nvSpPr>
          <p:cNvPr id="21" name="Text Placeholder 3">
            <a:extLst>
              <a:ext uri="{FF2B5EF4-FFF2-40B4-BE49-F238E27FC236}">
                <a16:creationId xmlns:a16="http://schemas.microsoft.com/office/drawing/2014/main" id="{D23B31B3-1B6E-7941-A64A-3578A2583BB6}"/>
              </a:ext>
            </a:extLst>
          </p:cNvPr>
          <p:cNvSpPr>
            <a:spLocks noGrp="1"/>
          </p:cNvSpPr>
          <p:nvPr>
            <p:ph type="body" sz="quarter" idx="1"/>
          </p:nvPr>
        </p:nvSpPr>
        <p:spPr>
          <a:xfrm>
            <a:off x="1206500" y="3887869"/>
            <a:ext cx="6223000" cy="5385424"/>
          </a:xfrm>
        </p:spPr>
        <p:txBody>
          <a:bodyPr>
            <a:normAutofit fontScale="92500" lnSpcReduction="10000"/>
          </a:bodyPr>
          <a:lstStyle/>
          <a:p>
            <a:r>
              <a:rPr lang="en-US" dirty="0"/>
              <a:t>For example, there are few regions of the world with multiple studies on impact-relevant hydrological changes from SRM</a:t>
            </a:r>
          </a:p>
        </p:txBody>
      </p:sp>
    </p:spTree>
    <p:extLst>
      <p:ext uri="{BB962C8B-B14F-4D97-AF65-F5344CB8AC3E}">
        <p14:creationId xmlns:p14="http://schemas.microsoft.com/office/powerpoint/2010/main" val="128177285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ealth"/>
          <p:cNvSpPr txBox="1">
            <a:spLocks noGrp="1"/>
          </p:cNvSpPr>
          <p:nvPr>
            <p:ph type="title"/>
          </p:nvPr>
        </p:nvSpPr>
        <p:spPr>
          <a:prstGeom prst="rect">
            <a:avLst/>
          </a:prstGeom>
        </p:spPr>
        <p:txBody>
          <a:bodyPr/>
          <a:lstStyle/>
          <a:p>
            <a:r>
              <a:rPr lang="en-US" dirty="0"/>
              <a:t>Human </a:t>
            </a:r>
            <a:r>
              <a:rPr dirty="0"/>
              <a:t>Health</a:t>
            </a:r>
          </a:p>
        </p:txBody>
      </p:sp>
      <p:sp>
        <p:nvSpPr>
          <p:cNvPr id="293" name="Slide Subtitle"/>
          <p:cNvSpPr txBox="1">
            <a:spLocks noGrp="1"/>
          </p:cNvSpPr>
          <p:nvPr>
            <p:ph type="body" idx="21"/>
          </p:nvPr>
        </p:nvSpPr>
        <p:spPr>
          <a:prstGeom prst="rect">
            <a:avLst/>
          </a:prstGeom>
        </p:spPr>
        <p:txBody>
          <a:bodyPr/>
          <a:lstStyle/>
          <a:p>
            <a:r>
              <a:rPr lang="en-US" dirty="0"/>
              <a:t>Only a few studies to-date. For example:</a:t>
            </a:r>
            <a:endParaRPr dirty="0"/>
          </a:p>
        </p:txBody>
      </p:sp>
      <p:pic>
        <p:nvPicPr>
          <p:cNvPr id="5" name="Picture 4" descr="Diagram&#10;&#10;Description automatically generated with medium confidence">
            <a:extLst>
              <a:ext uri="{FF2B5EF4-FFF2-40B4-BE49-F238E27FC236}">
                <a16:creationId xmlns:a16="http://schemas.microsoft.com/office/drawing/2014/main" id="{5AB09CE7-9ECC-3594-5F39-261FA856B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850" y="3453425"/>
            <a:ext cx="15303500" cy="7693239"/>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71D61C46-939B-8776-10A3-3D23A155D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650" y="3180742"/>
            <a:ext cx="9191625" cy="4330924"/>
          </a:xfrm>
          <a:prstGeom prst="rect">
            <a:avLst/>
          </a:prstGeom>
        </p:spPr>
      </p:pic>
      <p:sp>
        <p:nvSpPr>
          <p:cNvPr id="6" name="TextBox 5">
            <a:extLst>
              <a:ext uri="{FF2B5EF4-FFF2-40B4-BE49-F238E27FC236}">
                <a16:creationId xmlns:a16="http://schemas.microsoft.com/office/drawing/2014/main" id="{9231048F-8D75-3DAF-38A1-F5E94B26A8F7}"/>
              </a:ext>
            </a:extLst>
          </p:cNvPr>
          <p:cNvSpPr txBox="1"/>
          <p:nvPr/>
        </p:nvSpPr>
        <p:spPr>
          <a:xfrm>
            <a:off x="20161703" y="11408483"/>
            <a:ext cx="3749675"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E5E5E"/>
                </a:solidFill>
                <a:effectLst/>
                <a:uFillTx/>
                <a:latin typeface="+mn-lt"/>
                <a:ea typeface="+mn-ea"/>
                <a:cs typeface="+mn-cs"/>
                <a:sym typeface="Helvetica Neue"/>
              </a:rPr>
              <a:t>Carlson et al (2022)</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Agriculture"/>
          <p:cNvSpPr txBox="1">
            <a:spLocks noGrp="1"/>
          </p:cNvSpPr>
          <p:nvPr>
            <p:ph type="title"/>
          </p:nvPr>
        </p:nvSpPr>
        <p:spPr>
          <a:prstGeom prst="rect">
            <a:avLst/>
          </a:prstGeom>
        </p:spPr>
        <p:txBody>
          <a:bodyPr/>
          <a:lstStyle/>
          <a:p>
            <a:r>
              <a:t>Agriculture</a:t>
            </a:r>
          </a:p>
        </p:txBody>
      </p:sp>
      <p:sp>
        <p:nvSpPr>
          <p:cNvPr id="305" name="Slide Subtitle"/>
          <p:cNvSpPr txBox="1">
            <a:spLocks noGrp="1"/>
          </p:cNvSpPr>
          <p:nvPr>
            <p:ph type="body" idx="21"/>
          </p:nvPr>
        </p:nvSpPr>
        <p:spPr>
          <a:prstGeom prst="rect">
            <a:avLst/>
          </a:prstGeom>
        </p:spPr>
        <p:txBody>
          <a:bodyPr/>
          <a:lstStyle/>
          <a:p>
            <a:r>
              <a:rPr lang="en-US" dirty="0"/>
              <a:t>Several (&lt;10) studies with mixed results, for example:</a:t>
            </a:r>
            <a:endParaRPr dirty="0"/>
          </a:p>
        </p:txBody>
      </p:sp>
      <p:pic>
        <p:nvPicPr>
          <p:cNvPr id="3" name="Picture 2" descr="Chart&#10;&#10;Description automatically generated">
            <a:extLst>
              <a:ext uri="{FF2B5EF4-FFF2-40B4-BE49-F238E27FC236}">
                <a16:creationId xmlns:a16="http://schemas.microsoft.com/office/drawing/2014/main" id="{6FCB6048-7F95-31EA-0400-A0E7F27CD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9880" y="6180585"/>
            <a:ext cx="7817757" cy="6501225"/>
          </a:xfrm>
          <a:prstGeom prst="rect">
            <a:avLst/>
          </a:prstGeom>
        </p:spPr>
      </p:pic>
      <p:grpSp>
        <p:nvGrpSpPr>
          <p:cNvPr id="10" name="Group 9">
            <a:extLst>
              <a:ext uri="{FF2B5EF4-FFF2-40B4-BE49-F238E27FC236}">
                <a16:creationId xmlns:a16="http://schemas.microsoft.com/office/drawing/2014/main" id="{A4DC596A-4F6B-6AE9-34E3-3F5E7E9706C3}"/>
              </a:ext>
            </a:extLst>
          </p:cNvPr>
          <p:cNvGrpSpPr/>
          <p:nvPr/>
        </p:nvGrpSpPr>
        <p:grpSpPr>
          <a:xfrm>
            <a:off x="10613570" y="6180585"/>
            <a:ext cx="13066485" cy="5866166"/>
            <a:chOff x="9526814" y="5746708"/>
            <a:chExt cx="14009040" cy="5866166"/>
          </a:xfrm>
        </p:grpSpPr>
        <p:pic>
          <p:nvPicPr>
            <p:cNvPr id="5" name="Picture 4">
              <a:extLst>
                <a:ext uri="{FF2B5EF4-FFF2-40B4-BE49-F238E27FC236}">
                  <a16:creationId xmlns:a16="http://schemas.microsoft.com/office/drawing/2014/main" id="{2276304A-D0B6-04D5-F91C-2AA801E44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5610" y="10861759"/>
              <a:ext cx="9408704" cy="751115"/>
            </a:xfrm>
            <a:prstGeom prst="rect">
              <a:avLst/>
            </a:prstGeom>
          </p:spPr>
        </p:pic>
        <p:pic>
          <p:nvPicPr>
            <p:cNvPr id="7" name="Picture 6" descr="Chart, box and whisker chart&#10;&#10;Description automatically generated">
              <a:extLst>
                <a:ext uri="{FF2B5EF4-FFF2-40B4-BE49-F238E27FC236}">
                  <a16:creationId xmlns:a16="http://schemas.microsoft.com/office/drawing/2014/main" id="{EE061479-4F93-A46D-2F6D-0436E67B0A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6814" y="5746708"/>
              <a:ext cx="14009040" cy="4113938"/>
            </a:xfrm>
            <a:prstGeom prst="rect">
              <a:avLst/>
            </a:prstGeom>
          </p:spPr>
        </p:pic>
        <p:pic>
          <p:nvPicPr>
            <p:cNvPr id="9" name="Picture 8">
              <a:extLst>
                <a:ext uri="{FF2B5EF4-FFF2-40B4-BE49-F238E27FC236}">
                  <a16:creationId xmlns:a16="http://schemas.microsoft.com/office/drawing/2014/main" id="{2CFC01D4-DD22-69FE-889F-C31596E11D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6242" y="9815655"/>
              <a:ext cx="11430000" cy="1104037"/>
            </a:xfrm>
            <a:prstGeom prst="rect">
              <a:avLst/>
            </a:prstGeom>
          </p:spPr>
        </p:pic>
      </p:grpSp>
      <p:sp>
        <p:nvSpPr>
          <p:cNvPr id="15" name="TextBox 14">
            <a:extLst>
              <a:ext uri="{FF2B5EF4-FFF2-40B4-BE49-F238E27FC236}">
                <a16:creationId xmlns:a16="http://schemas.microsoft.com/office/drawing/2014/main" id="{83795149-3CA6-E6AE-688F-20F32F8EEE34}"/>
              </a:ext>
            </a:extLst>
          </p:cNvPr>
          <p:cNvSpPr txBox="1"/>
          <p:nvPr/>
        </p:nvSpPr>
        <p:spPr>
          <a:xfrm>
            <a:off x="1302624" y="3882911"/>
            <a:ext cx="8368392"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dirty="0"/>
              <a:t>Proctor et al (2018) find that benefits to crop yields from reduced warming are offset by losses from reduced sunlight</a:t>
            </a:r>
          </a:p>
        </p:txBody>
      </p:sp>
      <p:sp>
        <p:nvSpPr>
          <p:cNvPr id="17" name="TextBox 16">
            <a:extLst>
              <a:ext uri="{FF2B5EF4-FFF2-40B4-BE49-F238E27FC236}">
                <a16:creationId xmlns:a16="http://schemas.microsoft.com/office/drawing/2014/main" id="{ECBE7AA1-D73B-30BE-CAA3-D628C78E090E}"/>
              </a:ext>
            </a:extLst>
          </p:cNvPr>
          <p:cNvSpPr txBox="1"/>
          <p:nvPr/>
        </p:nvSpPr>
        <p:spPr>
          <a:xfrm>
            <a:off x="11332029" y="3882911"/>
            <a:ext cx="11845471"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dirty="0"/>
              <a:t>Fan et al (2021) find no such effect (SRM alleviates climate change pressures on crop yields from temperature and increase yields due to CO2 fertilization)</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Decision space: Assessment of Comparative Risk"/>
          <p:cNvSpPr txBox="1">
            <a:spLocks noGrp="1"/>
          </p:cNvSpPr>
          <p:nvPr>
            <p:ph type="title"/>
          </p:nvPr>
        </p:nvSpPr>
        <p:spPr>
          <a:prstGeom prst="rect">
            <a:avLst/>
          </a:prstGeom>
        </p:spPr>
        <p:txBody>
          <a:bodyPr/>
          <a:lstStyle>
            <a:lvl1pPr defTabSz="2170121">
              <a:defRPr sz="7565" spc="-151"/>
            </a:lvl1pPr>
          </a:lstStyle>
          <a:p>
            <a:r>
              <a:rPr dirty="0"/>
              <a:t>Assessment of Comparative Risk </a:t>
            </a:r>
          </a:p>
        </p:txBody>
      </p:sp>
      <p:sp>
        <p:nvSpPr>
          <p:cNvPr id="317" name="NASEM (2021), Section 3.2b"/>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NASEM (2021), Section 3.2b</a:t>
            </a:r>
          </a:p>
        </p:txBody>
      </p:sp>
      <p:sp>
        <p:nvSpPr>
          <p:cNvPr id="318" name="Risk-risk assessment would characterize the risks of climate change without SRM versus the risks of climate change with SRM. Some challenges:…"/>
          <p:cNvSpPr txBox="1">
            <a:spLocks noGrp="1"/>
          </p:cNvSpPr>
          <p:nvPr>
            <p:ph type="body" idx="1"/>
          </p:nvPr>
        </p:nvSpPr>
        <p:spPr>
          <a:xfrm>
            <a:off x="1206500" y="3677582"/>
            <a:ext cx="21971000" cy="9281322"/>
          </a:xfrm>
          <a:prstGeom prst="rect">
            <a:avLst/>
          </a:prstGeom>
        </p:spPr>
        <p:txBody>
          <a:bodyPr>
            <a:normAutofit/>
          </a:bodyPr>
          <a:lstStyle/>
          <a:p>
            <a:pPr marL="0" indent="0" defTabSz="2340805">
              <a:spcBef>
                <a:spcPts val="4300"/>
              </a:spcBef>
              <a:buSzTx/>
              <a:buNone/>
              <a:defRPr sz="4608"/>
            </a:pPr>
            <a:r>
              <a:rPr dirty="0"/>
              <a:t>Risk-risk assessment would characterize the risks of climate change without SRM versus the risks of climate change with SRM. Some challenges:</a:t>
            </a:r>
          </a:p>
          <a:p>
            <a:pPr marL="585215" indent="-585215" defTabSz="2340805">
              <a:spcBef>
                <a:spcPts val="4300"/>
              </a:spcBef>
              <a:defRPr sz="4608"/>
            </a:pPr>
            <a:r>
              <a:rPr lang="en-US" u="sng" dirty="0"/>
              <a:t>Dimensions of analysis</a:t>
            </a:r>
            <a:r>
              <a:rPr lang="en-US" dirty="0"/>
              <a:t>: </a:t>
            </a:r>
            <a:r>
              <a:rPr dirty="0"/>
              <a:t>dependent on identification of the climate context (with its associated risks), relevant SRM options (with their associated risks), and interactions between these and other factors </a:t>
            </a:r>
          </a:p>
          <a:p>
            <a:pPr marL="585215" indent="-585215" defTabSz="2340805">
              <a:spcBef>
                <a:spcPts val="4300"/>
              </a:spcBef>
              <a:defRPr sz="4608"/>
            </a:pPr>
            <a:r>
              <a:rPr lang="en-US" u="sng" dirty="0"/>
              <a:t>Deep uncertainty</a:t>
            </a:r>
            <a:r>
              <a:rPr lang="en-US" dirty="0"/>
              <a:t>: </a:t>
            </a:r>
            <a:r>
              <a:rPr dirty="0"/>
              <a:t>even with substantial further research, </a:t>
            </a:r>
            <a:r>
              <a:rPr u="sng" dirty="0"/>
              <a:t>significant uncertainties will remain </a:t>
            </a:r>
            <a:r>
              <a:rPr dirty="0"/>
              <a:t>(</a:t>
            </a:r>
            <a:r>
              <a:rPr lang="en-US" dirty="0"/>
              <a:t>about </a:t>
            </a:r>
            <a:r>
              <a:rPr dirty="0"/>
              <a:t>impacts of climate change </a:t>
            </a:r>
            <a:r>
              <a:rPr lang="en-US" dirty="0"/>
              <a:t>with and </a:t>
            </a:r>
            <a:r>
              <a:rPr dirty="0"/>
              <a:t>without SRM)</a:t>
            </a:r>
          </a:p>
          <a:p>
            <a:pPr marL="585215" indent="-585215" defTabSz="2340805">
              <a:spcBef>
                <a:spcPts val="4300"/>
              </a:spcBef>
              <a:defRPr sz="4608"/>
            </a:pPr>
            <a:r>
              <a:rPr lang="en-US" u="sng" dirty="0"/>
              <a:t>D</a:t>
            </a:r>
            <a:r>
              <a:rPr u="sng" dirty="0"/>
              <a:t>iverse</a:t>
            </a:r>
            <a:r>
              <a:rPr lang="en-US" u="sng" dirty="0"/>
              <a:t> risk</a:t>
            </a:r>
            <a:r>
              <a:rPr u="sng" dirty="0"/>
              <a:t> perception</a:t>
            </a:r>
            <a:r>
              <a:rPr lang="en-US" u="sng" dirty="0"/>
              <a:t>s</a:t>
            </a:r>
            <a:r>
              <a:rPr lang="en-US" dirty="0"/>
              <a:t>:</a:t>
            </a:r>
            <a:r>
              <a:rPr dirty="0"/>
              <a:t> Climate change effects—with or without SRM—will not be distributed equally across the globe, and risk perceptions and risk-related values vary significantly across nations/communities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6E0864-058D-E908-2450-6927E18555F6}"/>
              </a:ext>
            </a:extLst>
          </p:cNvPr>
          <p:cNvSpPr>
            <a:spLocks noGrp="1"/>
          </p:cNvSpPr>
          <p:nvPr>
            <p:ph type="body" sz="quarter" idx="21"/>
          </p:nvPr>
        </p:nvSpPr>
        <p:spPr/>
        <p:txBody>
          <a:bodyPr/>
          <a:lstStyle/>
          <a:p>
            <a:endParaRPr lang="en-US" dirty="0"/>
          </a:p>
        </p:txBody>
      </p:sp>
      <p:sp>
        <p:nvSpPr>
          <p:cNvPr id="7" name="Text Placeholder 6">
            <a:extLst>
              <a:ext uri="{FF2B5EF4-FFF2-40B4-BE49-F238E27FC236}">
                <a16:creationId xmlns:a16="http://schemas.microsoft.com/office/drawing/2014/main" id="{9E33E721-F90F-39AC-E880-F2ECF85FE46C}"/>
              </a:ext>
            </a:extLst>
          </p:cNvPr>
          <p:cNvSpPr>
            <a:spLocks noGrp="1"/>
          </p:cNvSpPr>
          <p:nvPr>
            <p:ph type="body" idx="1"/>
          </p:nvPr>
        </p:nvSpPr>
        <p:spPr>
          <a:xfrm>
            <a:off x="7086600" y="4248504"/>
            <a:ext cx="16090900" cy="8256012"/>
          </a:xfrm>
        </p:spPr>
        <p:txBody>
          <a:bodyPr/>
          <a:lstStyle/>
          <a:p>
            <a:r>
              <a:rPr lang="en-US" dirty="0"/>
              <a:t>Given the urgent, growing risks of climate change, it is important to understand the feasibility, risks, benefits of all possible response options.</a:t>
            </a:r>
          </a:p>
          <a:p>
            <a:r>
              <a:rPr lang="en-US" dirty="0"/>
              <a:t>Solar geoengineering is a potential additional strategy for responding to climate change, but is not a substitute for reducing greenhouse gas emissions.</a:t>
            </a:r>
          </a:p>
          <a:p>
            <a:endParaRPr lang="en-US" dirty="0"/>
          </a:p>
          <a:p>
            <a:endParaRPr lang="en-US" dirty="0"/>
          </a:p>
        </p:txBody>
      </p:sp>
      <p:sp>
        <p:nvSpPr>
          <p:cNvPr id="9" name="Title 1">
            <a:extLst>
              <a:ext uri="{FF2B5EF4-FFF2-40B4-BE49-F238E27FC236}">
                <a16:creationId xmlns:a16="http://schemas.microsoft.com/office/drawing/2014/main" id="{F3337502-35EB-3970-308D-7FC88B029A4F}"/>
              </a:ext>
            </a:extLst>
          </p:cNvPr>
          <p:cNvSpPr>
            <a:spLocks noGrp="1"/>
          </p:cNvSpPr>
          <p:nvPr>
            <p:ph type="title"/>
          </p:nvPr>
        </p:nvSpPr>
        <p:spPr>
          <a:xfrm>
            <a:off x="1206500" y="952500"/>
            <a:ext cx="21971000" cy="1433163"/>
          </a:xfrm>
        </p:spPr>
        <p:txBody>
          <a:bodyPr/>
          <a:lstStyle/>
          <a:p>
            <a:r>
              <a:rPr lang="en-US" i="1" dirty="0"/>
              <a:t>Reflecting Sunlight </a:t>
            </a:r>
            <a:r>
              <a:rPr lang="en-US" dirty="0"/>
              <a:t>Report Conclusions</a:t>
            </a:r>
          </a:p>
        </p:txBody>
      </p:sp>
      <p:pic>
        <p:nvPicPr>
          <p:cNvPr id="10" name="Picture 9">
            <a:extLst>
              <a:ext uri="{FF2B5EF4-FFF2-40B4-BE49-F238E27FC236}">
                <a16:creationId xmlns:a16="http://schemas.microsoft.com/office/drawing/2014/main" id="{D9FA9EE5-ED8A-608F-FB01-FC208DEC6D55}"/>
              </a:ext>
            </a:extLst>
          </p:cNvPr>
          <p:cNvPicPr>
            <a:picLocks noChangeAspect="1"/>
          </p:cNvPicPr>
          <p:nvPr/>
        </p:nvPicPr>
        <p:blipFill>
          <a:blip r:embed="rId3"/>
          <a:stretch>
            <a:fillRect/>
          </a:stretch>
        </p:blipFill>
        <p:spPr>
          <a:xfrm>
            <a:off x="1206499" y="4248504"/>
            <a:ext cx="5226957" cy="7511966"/>
          </a:xfrm>
          <a:prstGeom prst="rect">
            <a:avLst/>
          </a:prstGeom>
        </p:spPr>
      </p:pic>
    </p:spTree>
    <p:extLst>
      <p:ext uri="{BB962C8B-B14F-4D97-AF65-F5344CB8AC3E}">
        <p14:creationId xmlns:p14="http://schemas.microsoft.com/office/powerpoint/2010/main" val="234448187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02D71E-AF22-CF39-5790-5FC5FC85EC0D}"/>
              </a:ext>
            </a:extLst>
          </p:cNvPr>
          <p:cNvSpPr>
            <a:spLocks noGrp="1"/>
          </p:cNvSpPr>
          <p:nvPr>
            <p:ph type="body" sz="quarter" idx="21"/>
          </p:nvPr>
        </p:nvSpPr>
        <p:spPr/>
        <p:txBody>
          <a:bodyPr/>
          <a:lstStyle/>
          <a:p>
            <a:endParaRPr lang="en-US"/>
          </a:p>
        </p:txBody>
      </p:sp>
      <p:sp>
        <p:nvSpPr>
          <p:cNvPr id="3" name="Content Placeholder 2"/>
          <p:cNvSpPr>
            <a:spLocks noGrp="1"/>
          </p:cNvSpPr>
          <p:nvPr>
            <p:ph type="body" idx="1"/>
          </p:nvPr>
        </p:nvSpPr>
        <p:spPr>
          <a:xfrm>
            <a:off x="7184570" y="4248504"/>
            <a:ext cx="15992929" cy="8256012"/>
          </a:xfrm>
        </p:spPr>
        <p:txBody>
          <a:bodyPr>
            <a:normAutofit fontScale="92500" lnSpcReduction="10000"/>
          </a:bodyPr>
          <a:lstStyle/>
          <a:p>
            <a:pPr>
              <a:spcBef>
                <a:spcPts val="0"/>
              </a:spcBef>
              <a:spcAft>
                <a:spcPts val="1200"/>
              </a:spcAft>
            </a:pPr>
            <a:r>
              <a:rPr lang="en-US" sz="5600" dirty="0">
                <a:latin typeface="Calibri" panose="020F0502020204030204" pitchFamily="34" charset="0"/>
                <a:ea typeface="Times New Roman" panose="02020603050405020304" pitchFamily="18" charset="0"/>
                <a:cs typeface="Calibri" panose="020F0502020204030204" pitchFamily="34" charset="0"/>
              </a:rPr>
              <a:t>Current scientific understanding is limited, fragmented </a:t>
            </a:r>
          </a:p>
          <a:p>
            <a:pPr lvl="1">
              <a:spcBef>
                <a:spcPts val="0"/>
              </a:spcBef>
              <a:spcAft>
                <a:spcPts val="1200"/>
              </a:spcAft>
            </a:pPr>
            <a:r>
              <a:rPr lang="en-US" sz="5600" dirty="0">
                <a:solidFill>
                  <a:srgbClr val="3F93D0"/>
                </a:solidFill>
                <a:latin typeface="Calibri" panose="020F0502020204030204" pitchFamily="34" charset="0"/>
                <a:ea typeface="Times New Roman" panose="02020603050405020304" pitchFamily="18" charset="0"/>
                <a:cs typeface="Calibri" panose="020F0502020204030204" pitchFamily="34" charset="0"/>
              </a:rPr>
              <a:t>insufficient basis for informing decisions</a:t>
            </a:r>
          </a:p>
          <a:p>
            <a:pPr>
              <a:spcBef>
                <a:spcPts val="0"/>
              </a:spcBef>
              <a:spcAft>
                <a:spcPts val="1200"/>
              </a:spcAft>
            </a:pPr>
            <a:r>
              <a:rPr lang="en-US" sz="5600" dirty="0">
                <a:latin typeface="Calibri" panose="020F0502020204030204" pitchFamily="34" charset="0"/>
                <a:ea typeface="Times New Roman" panose="02020603050405020304" pitchFamily="18" charset="0"/>
                <a:cs typeface="Calibri" panose="020F0502020204030204" pitchFamily="34" charset="0"/>
              </a:rPr>
              <a:t>Currently no coordinated or systematic governance</a:t>
            </a:r>
          </a:p>
          <a:p>
            <a:pPr lvl="1">
              <a:spcBef>
                <a:spcPts val="0"/>
              </a:spcBef>
              <a:spcAft>
                <a:spcPts val="1200"/>
              </a:spcAft>
            </a:pPr>
            <a:r>
              <a:rPr lang="en-US" sz="5600" dirty="0">
                <a:solidFill>
                  <a:srgbClr val="3F93D0"/>
                </a:solidFill>
                <a:latin typeface="Calibri" panose="020F0502020204030204" pitchFamily="34" charset="0"/>
                <a:ea typeface="Times New Roman" panose="02020603050405020304" pitchFamily="18" charset="0"/>
                <a:cs typeface="Calibri" panose="020F0502020204030204" pitchFamily="34" charset="0"/>
              </a:rPr>
              <a:t>some legal mechanisms used in other contexts could apply</a:t>
            </a:r>
          </a:p>
          <a:p>
            <a:pPr>
              <a:spcBef>
                <a:spcPts val="0"/>
              </a:spcBef>
              <a:spcAft>
                <a:spcPts val="1200"/>
              </a:spcAft>
            </a:pPr>
            <a:r>
              <a:rPr lang="en-US" sz="5600" dirty="0">
                <a:latin typeface="Calibri" panose="020F0502020204030204" pitchFamily="34" charset="0"/>
                <a:ea typeface="Times New Roman" panose="02020603050405020304" pitchFamily="18" charset="0"/>
                <a:cs typeface="Calibri" panose="020F0502020204030204" pitchFamily="34" charset="0"/>
              </a:rPr>
              <a:t>Goal of research is to characterize, reduce uncertainties</a:t>
            </a:r>
          </a:p>
          <a:p>
            <a:pPr lvl="1">
              <a:spcBef>
                <a:spcPts val="0"/>
              </a:spcBef>
              <a:spcAft>
                <a:spcPts val="1200"/>
              </a:spcAft>
            </a:pPr>
            <a:r>
              <a:rPr lang="en-US" sz="5600" dirty="0">
                <a:solidFill>
                  <a:srgbClr val="3F93D0"/>
                </a:solidFill>
                <a:latin typeface="Calibri" panose="020F0502020204030204" pitchFamily="34" charset="0"/>
                <a:ea typeface="Times New Roman" panose="02020603050405020304" pitchFamily="18" charset="0"/>
                <a:cs typeface="Calibri" panose="020F0502020204030204" pitchFamily="34" charset="0"/>
              </a:rPr>
              <a:t>but there are limits to uncertainty reduction </a:t>
            </a:r>
          </a:p>
          <a:p>
            <a:pPr>
              <a:spcBef>
                <a:spcPts val="0"/>
              </a:spcBef>
              <a:spcAft>
                <a:spcPts val="1200"/>
              </a:spcAft>
            </a:pPr>
            <a:r>
              <a:rPr lang="en-US" sz="5600" dirty="0">
                <a:latin typeface="Calibri" panose="020F0502020204030204" pitchFamily="34" charset="0"/>
                <a:ea typeface="Times New Roman" panose="02020603050405020304" pitchFamily="18" charset="0"/>
                <a:cs typeface="Calibri" panose="020F0502020204030204" pitchFamily="34" charset="0"/>
              </a:rPr>
              <a:t>Research needs to be transdisciplinary, international</a:t>
            </a:r>
          </a:p>
          <a:p>
            <a:pPr lvl="1">
              <a:spcBef>
                <a:spcPts val="0"/>
              </a:spcBef>
              <a:spcAft>
                <a:spcPts val="1200"/>
              </a:spcAft>
            </a:pPr>
            <a:r>
              <a:rPr lang="en-US" sz="5600" dirty="0">
                <a:solidFill>
                  <a:srgbClr val="3F93D0"/>
                </a:solidFill>
                <a:latin typeface="Calibri" panose="020F0502020204030204" pitchFamily="34" charset="0"/>
                <a:ea typeface="Times New Roman" panose="02020603050405020304" pitchFamily="18" charset="0"/>
                <a:cs typeface="Calibri" panose="020F0502020204030204" pitchFamily="34" charset="0"/>
              </a:rPr>
              <a:t>with integration across physical, social, humanities research </a:t>
            </a:r>
          </a:p>
        </p:txBody>
      </p:sp>
      <p:pic>
        <p:nvPicPr>
          <p:cNvPr id="6" name="Picture 5">
            <a:extLst>
              <a:ext uri="{FF2B5EF4-FFF2-40B4-BE49-F238E27FC236}">
                <a16:creationId xmlns:a16="http://schemas.microsoft.com/office/drawing/2014/main" id="{882C7492-69B9-4647-3473-4C8063E57DE0}"/>
              </a:ext>
            </a:extLst>
          </p:cNvPr>
          <p:cNvPicPr>
            <a:picLocks noChangeAspect="1"/>
          </p:cNvPicPr>
          <p:nvPr/>
        </p:nvPicPr>
        <p:blipFill>
          <a:blip r:embed="rId3"/>
          <a:stretch>
            <a:fillRect/>
          </a:stretch>
        </p:blipFill>
        <p:spPr>
          <a:xfrm>
            <a:off x="1206499" y="4248504"/>
            <a:ext cx="5226957" cy="7511966"/>
          </a:xfrm>
          <a:prstGeom prst="rect">
            <a:avLst/>
          </a:prstGeom>
        </p:spPr>
      </p:pic>
      <p:sp>
        <p:nvSpPr>
          <p:cNvPr id="10" name="Title 1">
            <a:extLst>
              <a:ext uri="{FF2B5EF4-FFF2-40B4-BE49-F238E27FC236}">
                <a16:creationId xmlns:a16="http://schemas.microsoft.com/office/drawing/2014/main" id="{057F8F97-4259-302B-3B00-E481A7AFA647}"/>
              </a:ext>
            </a:extLst>
          </p:cNvPr>
          <p:cNvSpPr>
            <a:spLocks noGrp="1"/>
          </p:cNvSpPr>
          <p:nvPr>
            <p:ph type="title"/>
          </p:nvPr>
        </p:nvSpPr>
        <p:spPr>
          <a:xfrm>
            <a:off x="1206500" y="952500"/>
            <a:ext cx="21971000" cy="1433163"/>
          </a:xfrm>
        </p:spPr>
        <p:txBody>
          <a:bodyPr/>
          <a:lstStyle/>
          <a:p>
            <a:r>
              <a:rPr lang="en-US" i="1" dirty="0"/>
              <a:t>Reflecting Sunlight </a:t>
            </a:r>
            <a:r>
              <a:rPr lang="en-US" dirty="0"/>
              <a:t>Report Conclusions</a:t>
            </a:r>
          </a:p>
        </p:txBody>
      </p:sp>
    </p:spTree>
    <p:extLst>
      <p:ext uri="{BB962C8B-B14F-4D97-AF65-F5344CB8AC3E}">
        <p14:creationId xmlns:p14="http://schemas.microsoft.com/office/powerpoint/2010/main" val="380897341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C8827DA-E538-3038-450C-68F10096397A}"/>
              </a:ext>
            </a:extLst>
          </p:cNvPr>
          <p:cNvSpPr txBox="1">
            <a:spLocks/>
          </p:cNvSpPr>
          <p:nvPr/>
        </p:nvSpPr>
        <p:spPr>
          <a:xfrm>
            <a:off x="1206500" y="952500"/>
            <a:ext cx="21971000" cy="1433163"/>
          </a:xfrm>
          <a:prstGeom prst="rect">
            <a:avLst/>
          </a:prstGeom>
        </p:spPr>
        <p:txBody>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9pPr>
          </a:lstStyle>
          <a:p>
            <a:pPr hangingPunct="1"/>
            <a:r>
              <a:rPr lang="en-US" i="1" dirty="0"/>
              <a:t>Reflecting Sunlight </a:t>
            </a:r>
            <a:r>
              <a:rPr lang="en-US" dirty="0"/>
              <a:t>Recommendation</a:t>
            </a:r>
          </a:p>
        </p:txBody>
      </p:sp>
      <p:pic>
        <p:nvPicPr>
          <p:cNvPr id="7" name="Picture 6">
            <a:extLst>
              <a:ext uri="{FF2B5EF4-FFF2-40B4-BE49-F238E27FC236}">
                <a16:creationId xmlns:a16="http://schemas.microsoft.com/office/drawing/2014/main" id="{5A7D2B86-2E7F-5F24-0CF5-1A2E6C788C16}"/>
              </a:ext>
            </a:extLst>
          </p:cNvPr>
          <p:cNvPicPr>
            <a:picLocks noChangeAspect="1"/>
          </p:cNvPicPr>
          <p:nvPr/>
        </p:nvPicPr>
        <p:blipFill>
          <a:blip r:embed="rId3"/>
          <a:stretch>
            <a:fillRect/>
          </a:stretch>
        </p:blipFill>
        <p:spPr>
          <a:xfrm>
            <a:off x="850527" y="2385663"/>
            <a:ext cx="21736342" cy="11011550"/>
          </a:xfrm>
          <a:prstGeom prst="rect">
            <a:avLst/>
          </a:prstGeom>
        </p:spPr>
      </p:pic>
    </p:spTree>
    <p:extLst>
      <p:ext uri="{BB962C8B-B14F-4D97-AF65-F5344CB8AC3E}">
        <p14:creationId xmlns:p14="http://schemas.microsoft.com/office/powerpoint/2010/main" val="39983635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Double-click to edit"/>
          <p:cNvSpPr txBox="1">
            <a:spLocks noGrp="1"/>
          </p:cNvSpPr>
          <p:nvPr>
            <p:ph type="title"/>
          </p:nvPr>
        </p:nvSpPr>
        <p:spPr>
          <a:prstGeom prst="rect">
            <a:avLst/>
          </a:prstGeom>
        </p:spPr>
        <p:txBody>
          <a:bodyPr/>
          <a:lstStyle/>
          <a:p>
            <a:endParaRPr/>
          </a:p>
        </p:txBody>
      </p:sp>
      <p:sp>
        <p:nvSpPr>
          <p:cNvPr id="189" name="Double-click to edit"/>
          <p:cNvSpPr txBox="1">
            <a:spLocks noGrp="1"/>
          </p:cNvSpPr>
          <p:nvPr>
            <p:ph type="body" sz="quarter" idx="1"/>
          </p:nvPr>
        </p:nvSpPr>
        <p:spPr>
          <a:prstGeom prst="rect">
            <a:avLst/>
          </a:prstGeom>
        </p:spPr>
        <p:txBody>
          <a:bodyPr/>
          <a:lstStyle/>
          <a:p>
            <a:endParaRPr/>
          </a:p>
        </p:txBody>
      </p:sp>
      <p:pic>
        <p:nvPicPr>
          <p:cNvPr id="190" name="visualization (2).jpg" descr="visualization (2).jpg"/>
          <p:cNvPicPr>
            <a:picLocks noChangeAspect="1"/>
          </p:cNvPicPr>
          <p:nvPr/>
        </p:nvPicPr>
        <p:blipFill>
          <a:blip r:embed="rId2"/>
          <a:stretch>
            <a:fillRect/>
          </a:stretch>
        </p:blipFill>
        <p:spPr>
          <a:xfrm>
            <a:off x="871908" y="2057380"/>
            <a:ext cx="22300196" cy="10922545"/>
          </a:xfrm>
          <a:prstGeom prst="rect">
            <a:avLst/>
          </a:prstGeom>
          <a:ln w="12700">
            <a:miter lim="400000"/>
          </a:ln>
        </p:spPr>
      </p:pic>
      <p:sp>
        <p:nvSpPr>
          <p:cNvPr id="191" name="SRM research is predominatly natural science (&gt;75% of papers)"/>
          <p:cNvSpPr txBox="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1682453">
              <a:lnSpc>
                <a:spcPct val="80000"/>
              </a:lnSpc>
              <a:defRPr sz="5865" b="1" spc="-117">
                <a:solidFill>
                  <a:schemeClr val="accent1">
                    <a:hueOff val="114395"/>
                    <a:lumOff val="-24975"/>
                  </a:schemeClr>
                </a:solidFill>
              </a:defRPr>
            </a:lvl1pPr>
          </a:lstStyle>
          <a:p>
            <a:r>
              <a:rPr dirty="0"/>
              <a:t>SRM research is </a:t>
            </a:r>
            <a:r>
              <a:rPr lang="en-US" u="sng" dirty="0"/>
              <a:t>mostly Earth system </a:t>
            </a:r>
            <a:r>
              <a:rPr u="sng" dirty="0"/>
              <a:t>science </a:t>
            </a:r>
            <a:r>
              <a:rPr dirty="0"/>
              <a:t>(&gt;75% of papers)</a:t>
            </a:r>
          </a:p>
        </p:txBody>
      </p:sp>
      <p:sp>
        <p:nvSpPr>
          <p:cNvPr id="192" name="Source: Web of Science"/>
          <p:cNvSpPr txBox="1"/>
          <p:nvPr/>
        </p:nvSpPr>
        <p:spPr>
          <a:xfrm>
            <a:off x="19820485" y="12815774"/>
            <a:ext cx="3382367"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 Web of Science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Assumptions about:…"/>
          <p:cNvSpPr/>
          <p:nvPr/>
        </p:nvSpPr>
        <p:spPr>
          <a:xfrm>
            <a:off x="1276679" y="2627882"/>
            <a:ext cx="8663177" cy="3194828"/>
          </a:xfrm>
          <a:custGeom>
            <a:avLst/>
            <a:gdLst/>
            <a:ahLst/>
            <a:cxnLst>
              <a:cxn ang="0">
                <a:pos x="wd2" y="hd2"/>
              </a:cxn>
              <a:cxn ang="5400000">
                <a:pos x="wd2" y="hd2"/>
              </a:cxn>
              <a:cxn ang="10800000">
                <a:pos x="wd2" y="hd2"/>
              </a:cxn>
              <a:cxn ang="16200000">
                <a:pos x="wd2" y="hd2"/>
              </a:cxn>
            </a:cxnLst>
            <a:rect l="0" t="0" r="r" b="b"/>
            <a:pathLst>
              <a:path w="21131" h="21554" extrusionOk="0">
                <a:moveTo>
                  <a:pt x="20054" y="8925"/>
                </a:moveTo>
                <a:cubicBezTo>
                  <a:pt x="21034" y="12586"/>
                  <a:pt x="21366" y="17194"/>
                  <a:pt x="20964" y="21554"/>
                </a:cubicBezTo>
                <a:lnTo>
                  <a:pt x="165" y="21554"/>
                </a:lnTo>
                <a:cubicBezTo>
                  <a:pt x="-234" y="17194"/>
                  <a:pt x="98" y="12589"/>
                  <a:pt x="1075" y="8925"/>
                </a:cubicBezTo>
                <a:cubicBezTo>
                  <a:pt x="3139" y="1187"/>
                  <a:pt x="7023" y="-46"/>
                  <a:pt x="10650" y="2"/>
                </a:cubicBezTo>
                <a:cubicBezTo>
                  <a:pt x="14213" y="49"/>
                  <a:pt x="18020" y="1327"/>
                  <a:pt x="20054" y="8925"/>
                </a:cubicBezTo>
                <a:close/>
              </a:path>
            </a:pathLst>
          </a:custGeom>
          <a:solidFill>
            <a:srgbClr val="E1B02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defTabSz="825500">
              <a:defRPr sz="3100">
                <a:solidFill>
                  <a:srgbClr val="FFFFFF"/>
                </a:solidFill>
                <a:latin typeface="Helvetica Neue Medium"/>
                <a:ea typeface="Helvetica Neue Medium"/>
                <a:cs typeface="Helvetica Neue Medium"/>
                <a:sym typeface="Helvetica Neue Medium"/>
              </a:defRPr>
            </a:pPr>
            <a:r>
              <a:t>Assumptions about:</a:t>
            </a:r>
          </a:p>
          <a:p>
            <a:pPr defTabSz="825500">
              <a:defRPr sz="3100">
                <a:solidFill>
                  <a:srgbClr val="FFFFFF"/>
                </a:solidFill>
                <a:latin typeface="Helvetica Neue Medium"/>
                <a:ea typeface="Helvetica Neue Medium"/>
                <a:cs typeface="Helvetica Neue Medium"/>
                <a:sym typeface="Helvetica Neue Medium"/>
              </a:defRPr>
            </a:pPr>
            <a:r>
              <a:t>-Sociopolitical Background Conditions</a:t>
            </a:r>
          </a:p>
          <a:p>
            <a:pPr defTabSz="825500">
              <a:defRPr sz="3100">
                <a:solidFill>
                  <a:srgbClr val="FFFFFF"/>
                </a:solidFill>
                <a:latin typeface="Helvetica Neue Medium"/>
                <a:ea typeface="Helvetica Neue Medium"/>
                <a:cs typeface="Helvetica Neue Medium"/>
                <a:sym typeface="Helvetica Neue Medium"/>
              </a:defRPr>
            </a:pPr>
            <a:r>
              <a:t>-Solar Geoengineering Objectives</a:t>
            </a:r>
          </a:p>
          <a:p>
            <a:pPr defTabSz="825500">
              <a:defRPr sz="3100">
                <a:solidFill>
                  <a:srgbClr val="FFFFFF"/>
                </a:solidFill>
                <a:latin typeface="Helvetica Neue Medium"/>
                <a:ea typeface="Helvetica Neue Medium"/>
                <a:cs typeface="Helvetica Neue Medium"/>
                <a:sym typeface="Helvetica Neue Medium"/>
              </a:defRPr>
            </a:pPr>
            <a:r>
              <a:t>-Social and Legal Feasibility</a:t>
            </a:r>
          </a:p>
        </p:txBody>
      </p:sp>
      <p:sp>
        <p:nvSpPr>
          <p:cNvPr id="195" name="Interpretation of:…"/>
          <p:cNvSpPr/>
          <p:nvPr/>
        </p:nvSpPr>
        <p:spPr>
          <a:xfrm>
            <a:off x="1380124" y="10351392"/>
            <a:ext cx="8456287" cy="2063746"/>
          </a:xfrm>
          <a:custGeom>
            <a:avLst/>
            <a:gdLst/>
            <a:ahLst/>
            <a:cxnLst>
              <a:cxn ang="0">
                <a:pos x="wd2" y="hd2"/>
              </a:cxn>
              <a:cxn ang="5400000">
                <a:pos x="wd2" y="hd2"/>
              </a:cxn>
              <a:cxn ang="10800000">
                <a:pos x="wd2" y="hd2"/>
              </a:cxn>
              <a:cxn ang="16200000">
                <a:pos x="wd2" y="hd2"/>
              </a:cxn>
            </a:cxnLst>
            <a:rect l="0" t="0" r="r" b="b"/>
            <a:pathLst>
              <a:path w="21600" h="21600" extrusionOk="0">
                <a:moveTo>
                  <a:pt x="21600" y="579"/>
                </a:moveTo>
                <a:lnTo>
                  <a:pt x="21175" y="15222"/>
                </a:lnTo>
                <a:cubicBezTo>
                  <a:pt x="21175" y="16158"/>
                  <a:pt x="21175" y="16906"/>
                  <a:pt x="21171" y="17515"/>
                </a:cubicBezTo>
                <a:cubicBezTo>
                  <a:pt x="21166" y="18123"/>
                  <a:pt x="21157" y="18591"/>
                  <a:pt x="21140" y="18965"/>
                </a:cubicBezTo>
                <a:cubicBezTo>
                  <a:pt x="21118" y="19505"/>
                  <a:pt x="21083" y="19987"/>
                  <a:pt x="21038" y="20384"/>
                </a:cubicBezTo>
                <a:cubicBezTo>
                  <a:pt x="20994" y="20780"/>
                  <a:pt x="20939" y="21091"/>
                  <a:pt x="20879" y="21287"/>
                </a:cubicBezTo>
                <a:cubicBezTo>
                  <a:pt x="20837" y="21444"/>
                  <a:pt x="20784" y="21522"/>
                  <a:pt x="20715" y="21561"/>
                </a:cubicBezTo>
                <a:cubicBezTo>
                  <a:pt x="20647" y="21600"/>
                  <a:pt x="20563" y="21600"/>
                  <a:pt x="20458" y="21600"/>
                </a:cubicBezTo>
                <a:lnTo>
                  <a:pt x="992" y="21600"/>
                </a:lnTo>
                <a:cubicBezTo>
                  <a:pt x="887" y="21600"/>
                  <a:pt x="803" y="21600"/>
                  <a:pt x="734" y="21561"/>
                </a:cubicBezTo>
                <a:cubicBezTo>
                  <a:pt x="666" y="21522"/>
                  <a:pt x="613" y="21444"/>
                  <a:pt x="571" y="21287"/>
                </a:cubicBezTo>
                <a:cubicBezTo>
                  <a:pt x="511" y="21091"/>
                  <a:pt x="456" y="20780"/>
                  <a:pt x="412" y="20384"/>
                </a:cubicBezTo>
                <a:cubicBezTo>
                  <a:pt x="367" y="19987"/>
                  <a:pt x="332" y="19505"/>
                  <a:pt x="310" y="18965"/>
                </a:cubicBezTo>
                <a:cubicBezTo>
                  <a:pt x="292" y="18591"/>
                  <a:pt x="284" y="18123"/>
                  <a:pt x="279" y="17515"/>
                </a:cubicBezTo>
                <a:cubicBezTo>
                  <a:pt x="275" y="16906"/>
                  <a:pt x="275" y="16158"/>
                  <a:pt x="275" y="15222"/>
                </a:cubicBezTo>
                <a:lnTo>
                  <a:pt x="0" y="0"/>
                </a:lnTo>
                <a:lnTo>
                  <a:pt x="21600" y="579"/>
                </a:lnTo>
                <a:close/>
              </a:path>
            </a:pathLst>
          </a:custGeom>
          <a:solidFill>
            <a:srgbClr val="E1B02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defTabSz="825500">
              <a:defRPr sz="3100">
                <a:solidFill>
                  <a:srgbClr val="FFFFFF"/>
                </a:solidFill>
                <a:latin typeface="Helvetica Neue Medium"/>
                <a:ea typeface="Helvetica Neue Medium"/>
                <a:cs typeface="Helvetica Neue Medium"/>
                <a:sym typeface="Helvetica Neue Medium"/>
              </a:defRPr>
            </a:pPr>
            <a:r>
              <a:t>Interpretation of: </a:t>
            </a:r>
          </a:p>
          <a:p>
            <a:pPr defTabSz="825500">
              <a:defRPr sz="3100">
                <a:solidFill>
                  <a:srgbClr val="FFFFFF"/>
                </a:solidFill>
                <a:latin typeface="Helvetica Neue Medium"/>
                <a:ea typeface="Helvetica Neue Medium"/>
                <a:cs typeface="Helvetica Neue Medium"/>
                <a:sym typeface="Helvetica Neue Medium"/>
              </a:defRPr>
            </a:pPr>
            <a:r>
              <a:t>Economic impact, Equity, Social desirability, Ethics &amp; Governance Constraints</a:t>
            </a:r>
          </a:p>
        </p:txBody>
      </p:sp>
      <p:sp>
        <p:nvSpPr>
          <p:cNvPr id="196" name="Earth System Science:…"/>
          <p:cNvSpPr/>
          <p:nvPr/>
        </p:nvSpPr>
        <p:spPr>
          <a:xfrm>
            <a:off x="1380124" y="7231636"/>
            <a:ext cx="8456287" cy="1710830"/>
          </a:xfrm>
          <a:prstGeom prst="roundRect">
            <a:avLst>
              <a:gd name="adj" fmla="val 11135"/>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defTabSz="825500">
              <a:defRPr sz="3200">
                <a:solidFill>
                  <a:srgbClr val="FFFFFF"/>
                </a:solidFill>
                <a:latin typeface="Helvetica Neue Medium"/>
                <a:ea typeface="Helvetica Neue Medium"/>
                <a:cs typeface="Helvetica Neue Medium"/>
                <a:sym typeface="Helvetica Neue Medium"/>
              </a:defRPr>
            </a:pPr>
            <a:r>
              <a:t>Earth System Science:</a:t>
            </a:r>
          </a:p>
          <a:p>
            <a:pPr defTabSz="825500">
              <a:defRPr sz="3200">
                <a:solidFill>
                  <a:srgbClr val="FFFFFF"/>
                </a:solidFill>
                <a:latin typeface="Helvetica Neue Medium"/>
                <a:ea typeface="Helvetica Neue Medium"/>
                <a:cs typeface="Helvetica Neue Medium"/>
                <a:sym typeface="Helvetica Neue Medium"/>
              </a:defRPr>
            </a:pPr>
            <a:r>
              <a:t>Chemistry-Radiative Forcing-Climate-Biogeochemical and biophysical outcomes</a:t>
            </a:r>
          </a:p>
        </p:txBody>
      </p:sp>
      <p:sp>
        <p:nvSpPr>
          <p:cNvPr id="197" name="Scenarios"/>
          <p:cNvSpPr/>
          <p:nvPr/>
        </p:nvSpPr>
        <p:spPr>
          <a:xfrm>
            <a:off x="1380124" y="6181782"/>
            <a:ext cx="8456287" cy="690782"/>
          </a:xfrm>
          <a:prstGeom prst="roundRect">
            <a:avLst>
              <a:gd name="adj" fmla="val 27577"/>
            </a:avLst>
          </a:prstGeom>
          <a:solidFill>
            <a:schemeClr val="accent3">
              <a:hueOff val="362282"/>
              <a:satOff val="31803"/>
              <a:lumOff val="-182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825500">
              <a:defRPr sz="3200">
                <a:solidFill>
                  <a:srgbClr val="FFFFFF"/>
                </a:solidFill>
                <a:latin typeface="Helvetica Neue Medium"/>
                <a:ea typeface="Helvetica Neue Medium"/>
                <a:cs typeface="Helvetica Neue Medium"/>
                <a:sym typeface="Helvetica Neue Medium"/>
              </a:defRPr>
            </a:lvl1pPr>
          </a:lstStyle>
          <a:p>
            <a:r>
              <a:t>Scenarios</a:t>
            </a:r>
          </a:p>
        </p:txBody>
      </p:sp>
      <p:sp>
        <p:nvSpPr>
          <p:cNvPr id="198" name="Impacts Assessment"/>
          <p:cNvSpPr/>
          <p:nvPr/>
        </p:nvSpPr>
        <p:spPr>
          <a:xfrm>
            <a:off x="1380124" y="9301538"/>
            <a:ext cx="8456287" cy="690782"/>
          </a:xfrm>
          <a:prstGeom prst="roundRect">
            <a:avLst>
              <a:gd name="adj" fmla="val 27577"/>
            </a:avLst>
          </a:prstGeom>
          <a:solidFill>
            <a:schemeClr val="accent3">
              <a:hueOff val="362282"/>
              <a:satOff val="31803"/>
              <a:lumOff val="-182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825500">
              <a:defRPr sz="3200">
                <a:solidFill>
                  <a:srgbClr val="FFFFFF"/>
                </a:solidFill>
                <a:latin typeface="Helvetica Neue Medium"/>
                <a:ea typeface="Helvetica Neue Medium"/>
                <a:cs typeface="Helvetica Neue Medium"/>
                <a:sym typeface="Helvetica Neue Medium"/>
              </a:defRPr>
            </a:lvl1pPr>
          </a:lstStyle>
          <a:p>
            <a:r>
              <a:t>Impacts Assessment</a:t>
            </a:r>
          </a:p>
        </p:txBody>
      </p:sp>
      <p:sp>
        <p:nvSpPr>
          <p:cNvPr id="199" name="Line"/>
          <p:cNvSpPr/>
          <p:nvPr/>
        </p:nvSpPr>
        <p:spPr>
          <a:xfrm>
            <a:off x="5608266" y="5853445"/>
            <a:ext cx="1" cy="277940"/>
          </a:xfrm>
          <a:prstGeom prst="line">
            <a:avLst/>
          </a:prstGeom>
          <a:ln w="25400">
            <a:solidFill>
              <a:srgbClr val="000000"/>
            </a:solidFill>
            <a:miter lim="400000"/>
            <a:tailEnd type="triangle"/>
          </a:ln>
        </p:spPr>
        <p:txBody>
          <a:bodyPr lIns="50800" tIns="50800" rIns="50800" bIns="50800" anchor="ctr"/>
          <a:lstStyle/>
          <a:p>
            <a:pPr defTabSz="825500">
              <a:defRPr sz="3000" b="1">
                <a:solidFill>
                  <a:srgbClr val="000000"/>
                </a:solidFill>
              </a:defRPr>
            </a:pPr>
            <a:endParaRPr/>
          </a:p>
        </p:txBody>
      </p:sp>
      <p:sp>
        <p:nvSpPr>
          <p:cNvPr id="200" name="Line"/>
          <p:cNvSpPr/>
          <p:nvPr/>
        </p:nvSpPr>
        <p:spPr>
          <a:xfrm>
            <a:off x="5608267" y="6913130"/>
            <a:ext cx="1" cy="277939"/>
          </a:xfrm>
          <a:prstGeom prst="line">
            <a:avLst/>
          </a:prstGeom>
          <a:ln w="25400">
            <a:solidFill>
              <a:srgbClr val="000000"/>
            </a:solidFill>
            <a:miter lim="400000"/>
            <a:tailEnd type="triangle"/>
          </a:ln>
        </p:spPr>
        <p:txBody>
          <a:bodyPr lIns="50800" tIns="50800" rIns="50800" bIns="50800" anchor="ctr"/>
          <a:lstStyle/>
          <a:p>
            <a:pPr defTabSz="825500">
              <a:defRPr sz="3000" b="1">
                <a:solidFill>
                  <a:srgbClr val="000000"/>
                </a:solidFill>
              </a:defRPr>
            </a:pPr>
            <a:endParaRPr/>
          </a:p>
        </p:txBody>
      </p:sp>
      <p:sp>
        <p:nvSpPr>
          <p:cNvPr id="201" name="Line"/>
          <p:cNvSpPr/>
          <p:nvPr/>
        </p:nvSpPr>
        <p:spPr>
          <a:xfrm>
            <a:off x="5608267" y="8983032"/>
            <a:ext cx="1" cy="277940"/>
          </a:xfrm>
          <a:prstGeom prst="line">
            <a:avLst/>
          </a:prstGeom>
          <a:ln w="25400">
            <a:solidFill>
              <a:srgbClr val="000000"/>
            </a:solidFill>
            <a:miter lim="400000"/>
            <a:tailEnd type="triangle"/>
          </a:ln>
        </p:spPr>
        <p:txBody>
          <a:bodyPr lIns="50800" tIns="50800" rIns="50800" bIns="50800" anchor="ctr"/>
          <a:lstStyle/>
          <a:p>
            <a:pPr defTabSz="825500">
              <a:defRPr sz="3000" b="1">
                <a:solidFill>
                  <a:srgbClr val="000000"/>
                </a:solidFill>
              </a:defRPr>
            </a:pPr>
            <a:endParaRPr/>
          </a:p>
        </p:txBody>
      </p:sp>
      <p:sp>
        <p:nvSpPr>
          <p:cNvPr id="202" name="Line"/>
          <p:cNvSpPr/>
          <p:nvPr/>
        </p:nvSpPr>
        <p:spPr>
          <a:xfrm>
            <a:off x="5608267" y="10042716"/>
            <a:ext cx="1" cy="277940"/>
          </a:xfrm>
          <a:prstGeom prst="line">
            <a:avLst/>
          </a:prstGeom>
          <a:ln w="25400">
            <a:solidFill>
              <a:srgbClr val="000000"/>
            </a:solidFill>
            <a:miter lim="400000"/>
            <a:tailEnd type="triangle"/>
          </a:ln>
        </p:spPr>
        <p:txBody>
          <a:bodyPr lIns="50800" tIns="50800" rIns="50800" bIns="50800" anchor="ctr"/>
          <a:lstStyle/>
          <a:p>
            <a:pPr defTabSz="825500">
              <a:defRPr sz="3000" b="1">
                <a:solidFill>
                  <a:srgbClr val="000000"/>
                </a:solidFill>
              </a:defRPr>
            </a:pPr>
            <a:endParaRPr/>
          </a:p>
        </p:txBody>
      </p:sp>
      <p:sp>
        <p:nvSpPr>
          <p:cNvPr id="203" name="Sandwiching of SRM Science"/>
          <p:cNvSpPr txBox="1">
            <a:spLocks noGrp="1"/>
          </p:cNvSpPr>
          <p:nvPr>
            <p:ph type="title"/>
          </p:nvPr>
        </p:nvSpPr>
        <p:spPr>
          <a:prstGeom prst="rect">
            <a:avLst/>
          </a:prstGeom>
        </p:spPr>
        <p:txBody>
          <a:bodyPr/>
          <a:lstStyle/>
          <a:p>
            <a:r>
              <a:t>Sandwiching of SRM Science</a:t>
            </a:r>
          </a:p>
        </p:txBody>
      </p:sp>
      <p:sp>
        <p:nvSpPr>
          <p:cNvPr id="204" name="Interpretation of physical modeling and analysis depends on anterior and posterior analysis outside the natural science."/>
          <p:cNvSpPr txBox="1">
            <a:spLocks noGrp="1"/>
          </p:cNvSpPr>
          <p:nvPr>
            <p:ph type="body" idx="21"/>
          </p:nvPr>
        </p:nvSpPr>
        <p:spPr>
          <a:xfrm>
            <a:off x="11435714" y="3583154"/>
            <a:ext cx="10958887" cy="2170517"/>
          </a:xfrm>
          <a:prstGeom prst="rect">
            <a:avLst/>
          </a:prstGeom>
          <a:ln w="254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ctr" defTabSz="685165">
              <a:defRPr sz="4150"/>
            </a:lvl1pPr>
          </a:lstStyle>
          <a:p>
            <a:r>
              <a:rPr dirty="0"/>
              <a:t>Interpretation of physical modeling and analysis depends on anterior and posterior analysis outside the natural science</a:t>
            </a:r>
            <a:r>
              <a:rPr lang="en-US" dirty="0"/>
              <a:t>s</a:t>
            </a:r>
            <a:r>
              <a:rPr dirty="0"/>
              <a:t>. </a:t>
            </a:r>
          </a:p>
        </p:txBody>
      </p:sp>
      <p:grpSp>
        <p:nvGrpSpPr>
          <p:cNvPr id="207" name="Group"/>
          <p:cNvGrpSpPr/>
          <p:nvPr/>
        </p:nvGrpSpPr>
        <p:grpSpPr>
          <a:xfrm>
            <a:off x="10029865" y="7301885"/>
            <a:ext cx="952395" cy="1341731"/>
            <a:chOff x="0" y="0"/>
            <a:chExt cx="952393" cy="1341729"/>
          </a:xfrm>
        </p:grpSpPr>
        <p:sp>
          <p:nvSpPr>
            <p:cNvPr id="205" name="]"/>
            <p:cNvSpPr txBox="1"/>
            <p:nvPr/>
          </p:nvSpPr>
          <p:spPr>
            <a:xfrm>
              <a:off x="0" y="0"/>
              <a:ext cx="390602" cy="13417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8400"/>
              </a:lvl1pPr>
            </a:lstStyle>
            <a:p>
              <a:r>
                <a:t>]</a:t>
              </a:r>
            </a:p>
          </p:txBody>
        </p:sp>
        <p:sp>
          <p:nvSpPr>
            <p:cNvPr id="206" name="Line"/>
            <p:cNvSpPr/>
            <p:nvPr/>
          </p:nvSpPr>
          <p:spPr>
            <a:xfrm>
              <a:off x="247508" y="785164"/>
              <a:ext cx="704886" cy="1"/>
            </a:xfrm>
            <a:prstGeom prst="line">
              <a:avLst/>
            </a:prstGeom>
            <a:noFill/>
            <a:ln w="88900" cap="flat">
              <a:solidFill>
                <a:srgbClr val="000000"/>
              </a:solidFill>
              <a:prstDash val="solid"/>
              <a:miter lim="400000"/>
            </a:ln>
            <a:effectLst/>
          </p:spPr>
          <p:txBody>
            <a:bodyPr wrap="square" lIns="50800" tIns="50800" rIns="50800" bIns="50800" numCol="1" anchor="ctr">
              <a:noAutofit/>
            </a:bodyPr>
            <a:lstStyle/>
            <a:p>
              <a:endParaRPr/>
            </a:p>
          </p:txBody>
        </p:sp>
      </p:grpSp>
      <p:sp>
        <p:nvSpPr>
          <p:cNvPr id="208" name="How to make reflective particles, how much sunlight reflected, how much cooling the Earth, how does regional temperature and precipitation change, what are environmental side effects"/>
          <p:cNvSpPr txBox="1"/>
          <p:nvPr/>
        </p:nvSpPr>
        <p:spPr>
          <a:xfrm>
            <a:off x="11175714" y="6824162"/>
            <a:ext cx="12329840" cy="2525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a:lvl1pPr>
          </a:lstStyle>
          <a:p>
            <a:r>
              <a:rPr dirty="0"/>
              <a:t>How to make reflective particles, how much sunlight reflected, how much cooling the Earth, how does regional temperature and precipitation change, what are environmental side effects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9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19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2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5" nodeType="clickEffect">
                                  <p:stCondLst>
                                    <p:cond delay="0"/>
                                  </p:stCondLst>
                                  <p:iterate>
                                    <p:tmAbs val="0"/>
                                  </p:iterate>
                                  <p:childTnLst>
                                    <p:set>
                                      <p:cBhvr>
                                        <p:cTn id="20" fill="hold"/>
                                        <p:tgtEl>
                                          <p:spTgt spid="20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6" nodeType="afterEffect">
                                  <p:stCondLst>
                                    <p:cond delay="0"/>
                                  </p:stCondLst>
                                  <p:iterate>
                                    <p:tmAbs val="0"/>
                                  </p:iterate>
                                  <p:childTnLst>
                                    <p:set>
                                      <p:cBhvr>
                                        <p:cTn id="23" fill="hold"/>
                                        <p:tgtEl>
                                          <p:spTgt spid="19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7" nodeType="clickEffect">
                                  <p:stCondLst>
                                    <p:cond delay="0"/>
                                  </p:stCondLst>
                                  <p:iterate>
                                    <p:tmAbs val="0"/>
                                  </p:iterate>
                                  <p:childTnLst>
                                    <p:set>
                                      <p:cBhvr>
                                        <p:cTn id="27" fill="hold"/>
                                        <p:tgtEl>
                                          <p:spTgt spid="202"/>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8" nodeType="afterEffect">
                                  <p:stCondLst>
                                    <p:cond delay="0"/>
                                  </p:stCondLst>
                                  <p:iterate>
                                    <p:tmAbs val="0"/>
                                  </p:iterate>
                                  <p:childTnLst>
                                    <p:set>
                                      <p:cBhvr>
                                        <p:cTn id="30" fill="hold"/>
                                        <p:tgtEl>
                                          <p:spTgt spid="1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9" nodeType="clickEffect">
                                  <p:stCondLst>
                                    <p:cond delay="0"/>
                                  </p:stCondLst>
                                  <p:iterate>
                                    <p:tmAbs val="0"/>
                                  </p:iterate>
                                  <p:childTnLst>
                                    <p:set>
                                      <p:cBhvr>
                                        <p:cTn id="34" fill="hold"/>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1" animBg="1" advAuto="0"/>
      <p:bldP spid="195" grpId="8" animBg="1" advAuto="0"/>
      <p:bldP spid="197" grpId="3" animBg="1" advAuto="0"/>
      <p:bldP spid="198" grpId="6" animBg="1" advAuto="0"/>
      <p:bldP spid="199" grpId="2" animBg="1" advAuto="0"/>
      <p:bldP spid="200" grpId="4" animBg="1" advAuto="0"/>
      <p:bldP spid="201" grpId="5" animBg="1" advAuto="0"/>
      <p:bldP spid="202" grpId="7" animBg="1" advAuto="0"/>
      <p:bldP spid="204" grpId="9"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Assumptions about:…"/>
          <p:cNvSpPr/>
          <p:nvPr/>
        </p:nvSpPr>
        <p:spPr>
          <a:xfrm>
            <a:off x="1276679" y="2627882"/>
            <a:ext cx="8663177" cy="3194828"/>
          </a:xfrm>
          <a:custGeom>
            <a:avLst/>
            <a:gdLst/>
            <a:ahLst/>
            <a:cxnLst>
              <a:cxn ang="0">
                <a:pos x="wd2" y="hd2"/>
              </a:cxn>
              <a:cxn ang="5400000">
                <a:pos x="wd2" y="hd2"/>
              </a:cxn>
              <a:cxn ang="10800000">
                <a:pos x="wd2" y="hd2"/>
              </a:cxn>
              <a:cxn ang="16200000">
                <a:pos x="wd2" y="hd2"/>
              </a:cxn>
            </a:cxnLst>
            <a:rect l="0" t="0" r="r" b="b"/>
            <a:pathLst>
              <a:path w="21131" h="21554" extrusionOk="0">
                <a:moveTo>
                  <a:pt x="20054" y="8925"/>
                </a:moveTo>
                <a:cubicBezTo>
                  <a:pt x="21034" y="12586"/>
                  <a:pt x="21366" y="17194"/>
                  <a:pt x="20964" y="21554"/>
                </a:cubicBezTo>
                <a:lnTo>
                  <a:pt x="165" y="21554"/>
                </a:lnTo>
                <a:cubicBezTo>
                  <a:pt x="-234" y="17194"/>
                  <a:pt x="98" y="12589"/>
                  <a:pt x="1075" y="8925"/>
                </a:cubicBezTo>
                <a:cubicBezTo>
                  <a:pt x="3139" y="1187"/>
                  <a:pt x="7023" y="-46"/>
                  <a:pt x="10650" y="2"/>
                </a:cubicBezTo>
                <a:cubicBezTo>
                  <a:pt x="14213" y="49"/>
                  <a:pt x="18020" y="1327"/>
                  <a:pt x="20054" y="8925"/>
                </a:cubicBezTo>
                <a:close/>
              </a:path>
            </a:pathLst>
          </a:custGeom>
          <a:solidFill>
            <a:srgbClr val="E1B02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defTabSz="825500">
              <a:defRPr sz="3100">
                <a:solidFill>
                  <a:srgbClr val="FFFFFF"/>
                </a:solidFill>
                <a:latin typeface="Helvetica Neue Medium"/>
                <a:ea typeface="Helvetica Neue Medium"/>
                <a:cs typeface="Helvetica Neue Medium"/>
                <a:sym typeface="Helvetica Neue Medium"/>
              </a:defRPr>
            </a:pPr>
            <a:r>
              <a:t>Assumptions about:</a:t>
            </a:r>
          </a:p>
          <a:p>
            <a:pPr defTabSz="825500">
              <a:defRPr sz="3100">
                <a:solidFill>
                  <a:srgbClr val="FFFFFF"/>
                </a:solidFill>
                <a:latin typeface="Helvetica Neue Medium"/>
                <a:ea typeface="Helvetica Neue Medium"/>
                <a:cs typeface="Helvetica Neue Medium"/>
                <a:sym typeface="Helvetica Neue Medium"/>
              </a:defRPr>
            </a:pPr>
            <a:r>
              <a:t>-Sociopolitical Background Conditions</a:t>
            </a:r>
          </a:p>
          <a:p>
            <a:pPr defTabSz="825500">
              <a:defRPr sz="3100">
                <a:solidFill>
                  <a:srgbClr val="FFFFFF"/>
                </a:solidFill>
                <a:latin typeface="Helvetica Neue Medium"/>
                <a:ea typeface="Helvetica Neue Medium"/>
                <a:cs typeface="Helvetica Neue Medium"/>
                <a:sym typeface="Helvetica Neue Medium"/>
              </a:defRPr>
            </a:pPr>
            <a:r>
              <a:t>-Solar Geoengineering Objectives</a:t>
            </a:r>
          </a:p>
          <a:p>
            <a:pPr defTabSz="825500">
              <a:defRPr sz="3100">
                <a:solidFill>
                  <a:srgbClr val="FFFFFF"/>
                </a:solidFill>
                <a:latin typeface="Helvetica Neue Medium"/>
                <a:ea typeface="Helvetica Neue Medium"/>
                <a:cs typeface="Helvetica Neue Medium"/>
                <a:sym typeface="Helvetica Neue Medium"/>
              </a:defRPr>
            </a:pPr>
            <a:r>
              <a:t>-Social and Legal Feasibility</a:t>
            </a:r>
          </a:p>
        </p:txBody>
      </p:sp>
      <p:sp>
        <p:nvSpPr>
          <p:cNvPr id="195" name="Interpretation of:…"/>
          <p:cNvSpPr/>
          <p:nvPr/>
        </p:nvSpPr>
        <p:spPr>
          <a:xfrm>
            <a:off x="1380124" y="10351392"/>
            <a:ext cx="8456287" cy="2063746"/>
          </a:xfrm>
          <a:custGeom>
            <a:avLst/>
            <a:gdLst/>
            <a:ahLst/>
            <a:cxnLst>
              <a:cxn ang="0">
                <a:pos x="wd2" y="hd2"/>
              </a:cxn>
              <a:cxn ang="5400000">
                <a:pos x="wd2" y="hd2"/>
              </a:cxn>
              <a:cxn ang="10800000">
                <a:pos x="wd2" y="hd2"/>
              </a:cxn>
              <a:cxn ang="16200000">
                <a:pos x="wd2" y="hd2"/>
              </a:cxn>
            </a:cxnLst>
            <a:rect l="0" t="0" r="r" b="b"/>
            <a:pathLst>
              <a:path w="21600" h="21600" extrusionOk="0">
                <a:moveTo>
                  <a:pt x="21600" y="579"/>
                </a:moveTo>
                <a:lnTo>
                  <a:pt x="21175" y="15222"/>
                </a:lnTo>
                <a:cubicBezTo>
                  <a:pt x="21175" y="16158"/>
                  <a:pt x="21175" y="16906"/>
                  <a:pt x="21171" y="17515"/>
                </a:cubicBezTo>
                <a:cubicBezTo>
                  <a:pt x="21166" y="18123"/>
                  <a:pt x="21157" y="18591"/>
                  <a:pt x="21140" y="18965"/>
                </a:cubicBezTo>
                <a:cubicBezTo>
                  <a:pt x="21118" y="19505"/>
                  <a:pt x="21083" y="19987"/>
                  <a:pt x="21038" y="20384"/>
                </a:cubicBezTo>
                <a:cubicBezTo>
                  <a:pt x="20994" y="20780"/>
                  <a:pt x="20939" y="21091"/>
                  <a:pt x="20879" y="21287"/>
                </a:cubicBezTo>
                <a:cubicBezTo>
                  <a:pt x="20837" y="21444"/>
                  <a:pt x="20784" y="21522"/>
                  <a:pt x="20715" y="21561"/>
                </a:cubicBezTo>
                <a:cubicBezTo>
                  <a:pt x="20647" y="21600"/>
                  <a:pt x="20563" y="21600"/>
                  <a:pt x="20458" y="21600"/>
                </a:cubicBezTo>
                <a:lnTo>
                  <a:pt x="992" y="21600"/>
                </a:lnTo>
                <a:cubicBezTo>
                  <a:pt x="887" y="21600"/>
                  <a:pt x="803" y="21600"/>
                  <a:pt x="734" y="21561"/>
                </a:cubicBezTo>
                <a:cubicBezTo>
                  <a:pt x="666" y="21522"/>
                  <a:pt x="613" y="21444"/>
                  <a:pt x="571" y="21287"/>
                </a:cubicBezTo>
                <a:cubicBezTo>
                  <a:pt x="511" y="21091"/>
                  <a:pt x="456" y="20780"/>
                  <a:pt x="412" y="20384"/>
                </a:cubicBezTo>
                <a:cubicBezTo>
                  <a:pt x="367" y="19987"/>
                  <a:pt x="332" y="19505"/>
                  <a:pt x="310" y="18965"/>
                </a:cubicBezTo>
                <a:cubicBezTo>
                  <a:pt x="292" y="18591"/>
                  <a:pt x="284" y="18123"/>
                  <a:pt x="279" y="17515"/>
                </a:cubicBezTo>
                <a:cubicBezTo>
                  <a:pt x="275" y="16906"/>
                  <a:pt x="275" y="16158"/>
                  <a:pt x="275" y="15222"/>
                </a:cubicBezTo>
                <a:lnTo>
                  <a:pt x="0" y="0"/>
                </a:lnTo>
                <a:lnTo>
                  <a:pt x="21600" y="579"/>
                </a:lnTo>
                <a:close/>
              </a:path>
            </a:pathLst>
          </a:custGeom>
          <a:solidFill>
            <a:srgbClr val="E1B02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defTabSz="825500">
              <a:defRPr sz="3100">
                <a:solidFill>
                  <a:srgbClr val="FFFFFF"/>
                </a:solidFill>
                <a:latin typeface="Helvetica Neue Medium"/>
                <a:ea typeface="Helvetica Neue Medium"/>
                <a:cs typeface="Helvetica Neue Medium"/>
                <a:sym typeface="Helvetica Neue Medium"/>
              </a:defRPr>
            </a:pPr>
            <a:r>
              <a:t>Interpretation of: </a:t>
            </a:r>
          </a:p>
          <a:p>
            <a:pPr defTabSz="825500">
              <a:defRPr sz="3100">
                <a:solidFill>
                  <a:srgbClr val="FFFFFF"/>
                </a:solidFill>
                <a:latin typeface="Helvetica Neue Medium"/>
                <a:ea typeface="Helvetica Neue Medium"/>
                <a:cs typeface="Helvetica Neue Medium"/>
                <a:sym typeface="Helvetica Neue Medium"/>
              </a:defRPr>
            </a:pPr>
            <a:r>
              <a:t>Economic impact, Equity, Social desirability, Ethics &amp; Governance Constraints</a:t>
            </a:r>
          </a:p>
        </p:txBody>
      </p:sp>
      <p:sp>
        <p:nvSpPr>
          <p:cNvPr id="196" name="Earth System Science:…"/>
          <p:cNvSpPr/>
          <p:nvPr/>
        </p:nvSpPr>
        <p:spPr>
          <a:xfrm>
            <a:off x="1380124" y="7231636"/>
            <a:ext cx="8456287" cy="1710830"/>
          </a:xfrm>
          <a:prstGeom prst="roundRect">
            <a:avLst>
              <a:gd name="adj" fmla="val 11135"/>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defTabSz="825500">
              <a:defRPr sz="3200">
                <a:solidFill>
                  <a:srgbClr val="FFFFFF"/>
                </a:solidFill>
                <a:latin typeface="Helvetica Neue Medium"/>
                <a:ea typeface="Helvetica Neue Medium"/>
                <a:cs typeface="Helvetica Neue Medium"/>
                <a:sym typeface="Helvetica Neue Medium"/>
              </a:defRPr>
            </a:pPr>
            <a:r>
              <a:t>Earth System Science:</a:t>
            </a:r>
          </a:p>
          <a:p>
            <a:pPr defTabSz="825500">
              <a:defRPr sz="3200">
                <a:solidFill>
                  <a:srgbClr val="FFFFFF"/>
                </a:solidFill>
                <a:latin typeface="Helvetica Neue Medium"/>
                <a:ea typeface="Helvetica Neue Medium"/>
                <a:cs typeface="Helvetica Neue Medium"/>
                <a:sym typeface="Helvetica Neue Medium"/>
              </a:defRPr>
            </a:pPr>
            <a:r>
              <a:t>Chemistry-Radiative Forcing-Climate-Biogeochemical and biophysical outcomes</a:t>
            </a:r>
          </a:p>
        </p:txBody>
      </p:sp>
      <p:sp>
        <p:nvSpPr>
          <p:cNvPr id="197" name="Scenarios"/>
          <p:cNvSpPr/>
          <p:nvPr/>
        </p:nvSpPr>
        <p:spPr>
          <a:xfrm>
            <a:off x="1380124" y="6181782"/>
            <a:ext cx="8456287" cy="690782"/>
          </a:xfrm>
          <a:prstGeom prst="roundRect">
            <a:avLst>
              <a:gd name="adj" fmla="val 27577"/>
            </a:avLst>
          </a:prstGeom>
          <a:solidFill>
            <a:schemeClr val="accent3">
              <a:hueOff val="362282"/>
              <a:satOff val="31803"/>
              <a:lumOff val="-182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825500">
              <a:defRPr sz="3200">
                <a:solidFill>
                  <a:srgbClr val="FFFFFF"/>
                </a:solidFill>
                <a:latin typeface="Helvetica Neue Medium"/>
                <a:ea typeface="Helvetica Neue Medium"/>
                <a:cs typeface="Helvetica Neue Medium"/>
                <a:sym typeface="Helvetica Neue Medium"/>
              </a:defRPr>
            </a:lvl1pPr>
          </a:lstStyle>
          <a:p>
            <a:r>
              <a:t>Scenarios</a:t>
            </a:r>
          </a:p>
        </p:txBody>
      </p:sp>
      <p:sp>
        <p:nvSpPr>
          <p:cNvPr id="198" name="Impacts Assessment"/>
          <p:cNvSpPr/>
          <p:nvPr/>
        </p:nvSpPr>
        <p:spPr>
          <a:xfrm>
            <a:off x="1380124" y="9301538"/>
            <a:ext cx="8456287" cy="690782"/>
          </a:xfrm>
          <a:prstGeom prst="roundRect">
            <a:avLst>
              <a:gd name="adj" fmla="val 27577"/>
            </a:avLst>
          </a:prstGeom>
          <a:solidFill>
            <a:schemeClr val="accent3">
              <a:hueOff val="362282"/>
              <a:satOff val="31803"/>
              <a:lumOff val="-182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825500">
              <a:defRPr sz="3200">
                <a:solidFill>
                  <a:srgbClr val="FFFFFF"/>
                </a:solidFill>
                <a:latin typeface="Helvetica Neue Medium"/>
                <a:ea typeface="Helvetica Neue Medium"/>
                <a:cs typeface="Helvetica Neue Medium"/>
                <a:sym typeface="Helvetica Neue Medium"/>
              </a:defRPr>
            </a:lvl1pPr>
          </a:lstStyle>
          <a:p>
            <a:r>
              <a:rPr dirty="0"/>
              <a:t>Impacts Assessment</a:t>
            </a:r>
          </a:p>
        </p:txBody>
      </p:sp>
      <p:sp>
        <p:nvSpPr>
          <p:cNvPr id="199" name="Line"/>
          <p:cNvSpPr/>
          <p:nvPr/>
        </p:nvSpPr>
        <p:spPr>
          <a:xfrm>
            <a:off x="5608266" y="5853445"/>
            <a:ext cx="1" cy="277940"/>
          </a:xfrm>
          <a:prstGeom prst="line">
            <a:avLst/>
          </a:prstGeom>
          <a:ln w="25400">
            <a:solidFill>
              <a:srgbClr val="000000"/>
            </a:solidFill>
            <a:miter lim="400000"/>
            <a:tailEnd type="triangle"/>
          </a:ln>
        </p:spPr>
        <p:txBody>
          <a:bodyPr lIns="50800" tIns="50800" rIns="50800" bIns="50800" anchor="ctr"/>
          <a:lstStyle/>
          <a:p>
            <a:pPr defTabSz="825500">
              <a:defRPr sz="3000" b="1">
                <a:solidFill>
                  <a:srgbClr val="000000"/>
                </a:solidFill>
              </a:defRPr>
            </a:pPr>
            <a:endParaRPr/>
          </a:p>
        </p:txBody>
      </p:sp>
      <p:sp>
        <p:nvSpPr>
          <p:cNvPr id="200" name="Line"/>
          <p:cNvSpPr/>
          <p:nvPr/>
        </p:nvSpPr>
        <p:spPr>
          <a:xfrm>
            <a:off x="5608267" y="6913130"/>
            <a:ext cx="1" cy="277939"/>
          </a:xfrm>
          <a:prstGeom prst="line">
            <a:avLst/>
          </a:prstGeom>
          <a:ln w="25400">
            <a:solidFill>
              <a:srgbClr val="000000"/>
            </a:solidFill>
            <a:miter lim="400000"/>
            <a:tailEnd type="triangle"/>
          </a:ln>
        </p:spPr>
        <p:txBody>
          <a:bodyPr lIns="50800" tIns="50800" rIns="50800" bIns="50800" anchor="ctr"/>
          <a:lstStyle/>
          <a:p>
            <a:pPr defTabSz="825500">
              <a:defRPr sz="3000" b="1">
                <a:solidFill>
                  <a:srgbClr val="000000"/>
                </a:solidFill>
              </a:defRPr>
            </a:pPr>
            <a:endParaRPr/>
          </a:p>
        </p:txBody>
      </p:sp>
      <p:sp>
        <p:nvSpPr>
          <p:cNvPr id="201" name="Line"/>
          <p:cNvSpPr/>
          <p:nvPr/>
        </p:nvSpPr>
        <p:spPr>
          <a:xfrm>
            <a:off x="5608267" y="8983032"/>
            <a:ext cx="1" cy="277940"/>
          </a:xfrm>
          <a:prstGeom prst="line">
            <a:avLst/>
          </a:prstGeom>
          <a:ln w="25400">
            <a:solidFill>
              <a:srgbClr val="000000"/>
            </a:solidFill>
            <a:miter lim="400000"/>
            <a:tailEnd type="triangle"/>
          </a:ln>
        </p:spPr>
        <p:txBody>
          <a:bodyPr lIns="50800" tIns="50800" rIns="50800" bIns="50800" anchor="ctr"/>
          <a:lstStyle/>
          <a:p>
            <a:pPr defTabSz="825500">
              <a:defRPr sz="3000" b="1">
                <a:solidFill>
                  <a:srgbClr val="000000"/>
                </a:solidFill>
              </a:defRPr>
            </a:pPr>
            <a:endParaRPr/>
          </a:p>
        </p:txBody>
      </p:sp>
      <p:sp>
        <p:nvSpPr>
          <p:cNvPr id="202" name="Line"/>
          <p:cNvSpPr/>
          <p:nvPr/>
        </p:nvSpPr>
        <p:spPr>
          <a:xfrm>
            <a:off x="5608267" y="10042716"/>
            <a:ext cx="1" cy="277940"/>
          </a:xfrm>
          <a:prstGeom prst="line">
            <a:avLst/>
          </a:prstGeom>
          <a:ln w="25400">
            <a:solidFill>
              <a:srgbClr val="000000"/>
            </a:solidFill>
            <a:miter lim="400000"/>
            <a:tailEnd type="triangle"/>
          </a:ln>
        </p:spPr>
        <p:txBody>
          <a:bodyPr lIns="50800" tIns="50800" rIns="50800" bIns="50800" anchor="ctr"/>
          <a:lstStyle/>
          <a:p>
            <a:pPr defTabSz="825500">
              <a:defRPr sz="3000" b="1">
                <a:solidFill>
                  <a:srgbClr val="000000"/>
                </a:solidFill>
              </a:defRPr>
            </a:pPr>
            <a:endParaRPr/>
          </a:p>
        </p:txBody>
      </p:sp>
      <p:sp>
        <p:nvSpPr>
          <p:cNvPr id="203" name="Sandwiching of SRM Science"/>
          <p:cNvSpPr txBox="1">
            <a:spLocks noGrp="1"/>
          </p:cNvSpPr>
          <p:nvPr>
            <p:ph type="title"/>
          </p:nvPr>
        </p:nvSpPr>
        <p:spPr>
          <a:prstGeom prst="rect">
            <a:avLst/>
          </a:prstGeom>
        </p:spPr>
        <p:txBody>
          <a:bodyPr/>
          <a:lstStyle/>
          <a:p>
            <a:r>
              <a:t>Sandwiching of SRM Science</a:t>
            </a:r>
          </a:p>
        </p:txBody>
      </p:sp>
      <p:grpSp>
        <p:nvGrpSpPr>
          <p:cNvPr id="19" name="Group">
            <a:extLst>
              <a:ext uri="{FF2B5EF4-FFF2-40B4-BE49-F238E27FC236}">
                <a16:creationId xmlns:a16="http://schemas.microsoft.com/office/drawing/2014/main" id="{356943AC-DB47-DDEA-FBD3-DDCB314E879B}"/>
              </a:ext>
            </a:extLst>
          </p:cNvPr>
          <p:cNvGrpSpPr/>
          <p:nvPr/>
        </p:nvGrpSpPr>
        <p:grpSpPr>
          <a:xfrm>
            <a:off x="10114195" y="4137109"/>
            <a:ext cx="952395" cy="2772193"/>
            <a:chOff x="0" y="0"/>
            <a:chExt cx="952393" cy="1341729"/>
          </a:xfrm>
        </p:grpSpPr>
        <p:sp>
          <p:nvSpPr>
            <p:cNvPr id="20" name="]">
              <a:extLst>
                <a:ext uri="{FF2B5EF4-FFF2-40B4-BE49-F238E27FC236}">
                  <a16:creationId xmlns:a16="http://schemas.microsoft.com/office/drawing/2014/main" id="{F8306225-8772-C87F-44AF-6677A777572B}"/>
                </a:ext>
              </a:extLst>
            </p:cNvPr>
            <p:cNvSpPr txBox="1"/>
            <p:nvPr/>
          </p:nvSpPr>
          <p:spPr>
            <a:xfrm>
              <a:off x="0" y="0"/>
              <a:ext cx="390602" cy="13417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8400"/>
              </a:lvl1pPr>
            </a:lstStyle>
            <a:p>
              <a:r>
                <a:t>]</a:t>
              </a:r>
            </a:p>
          </p:txBody>
        </p:sp>
        <p:sp>
          <p:nvSpPr>
            <p:cNvPr id="21" name="Line">
              <a:extLst>
                <a:ext uri="{FF2B5EF4-FFF2-40B4-BE49-F238E27FC236}">
                  <a16:creationId xmlns:a16="http://schemas.microsoft.com/office/drawing/2014/main" id="{9159FBA9-2FD3-4DC1-AE67-C68B974E459C}"/>
                </a:ext>
              </a:extLst>
            </p:cNvPr>
            <p:cNvSpPr/>
            <p:nvPr/>
          </p:nvSpPr>
          <p:spPr>
            <a:xfrm>
              <a:off x="247508" y="785164"/>
              <a:ext cx="704886" cy="1"/>
            </a:xfrm>
            <a:prstGeom prst="line">
              <a:avLst/>
            </a:prstGeom>
            <a:noFill/>
            <a:ln w="88900" cap="flat">
              <a:solidFill>
                <a:srgbClr val="000000"/>
              </a:solidFill>
              <a:prstDash val="solid"/>
              <a:miter lim="400000"/>
            </a:ln>
            <a:effectLst/>
          </p:spPr>
          <p:txBody>
            <a:bodyPr wrap="square" lIns="50800" tIns="50800" rIns="50800" bIns="50800" numCol="1" anchor="ctr">
              <a:noAutofit/>
            </a:bodyPr>
            <a:lstStyle/>
            <a:p>
              <a:endParaRPr/>
            </a:p>
          </p:txBody>
        </p:sp>
      </p:grpSp>
      <p:sp>
        <p:nvSpPr>
          <p:cNvPr id="22" name="How to make reflective particles, how much sunlight reflected, how much cooling the Earth, how does regional temperature and precipitation change, what are environmental side effects">
            <a:extLst>
              <a:ext uri="{FF2B5EF4-FFF2-40B4-BE49-F238E27FC236}">
                <a16:creationId xmlns:a16="http://schemas.microsoft.com/office/drawing/2014/main" id="{F4D99FF2-40E7-C811-0F3D-F10D98CB4BC9}"/>
              </a:ext>
            </a:extLst>
          </p:cNvPr>
          <p:cNvSpPr txBox="1"/>
          <p:nvPr/>
        </p:nvSpPr>
        <p:spPr>
          <a:xfrm>
            <a:off x="11066591" y="5186596"/>
            <a:ext cx="12326184"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4000"/>
            </a:lvl1pPr>
          </a:lstStyle>
          <a:p>
            <a:r>
              <a:rPr lang="en-US" dirty="0"/>
              <a:t>Sociopolitical background conditions, objectives and scenarios that feed into modeling work</a:t>
            </a:r>
            <a:endParaRPr dirty="0"/>
          </a:p>
        </p:txBody>
      </p:sp>
      <p:sp>
        <p:nvSpPr>
          <p:cNvPr id="4" name="Rectangle 3">
            <a:extLst>
              <a:ext uri="{FF2B5EF4-FFF2-40B4-BE49-F238E27FC236}">
                <a16:creationId xmlns:a16="http://schemas.microsoft.com/office/drawing/2014/main" id="{034E84D7-04F0-12F9-8307-8AB0E5B13121}"/>
              </a:ext>
            </a:extLst>
          </p:cNvPr>
          <p:cNvSpPr/>
          <p:nvPr/>
        </p:nvSpPr>
        <p:spPr>
          <a:xfrm>
            <a:off x="1276679" y="8942466"/>
            <a:ext cx="8837516" cy="3859134"/>
          </a:xfrm>
          <a:prstGeom prst="rect">
            <a:avLst/>
          </a:prstGeom>
          <a:solidFill>
            <a:srgbClr val="FFFFFF">
              <a:alpha val="7386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5041676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cenarios:…"/>
          <p:cNvSpPr txBox="1">
            <a:spLocks noGrp="1"/>
          </p:cNvSpPr>
          <p:nvPr>
            <p:ph type="title"/>
          </p:nvPr>
        </p:nvSpPr>
        <p:spPr>
          <a:xfrm>
            <a:off x="1206500" y="5016500"/>
            <a:ext cx="21971000" cy="2335627"/>
          </a:xfrm>
          <a:prstGeom prst="rect">
            <a:avLst/>
          </a:prstGeom>
        </p:spPr>
        <p:txBody>
          <a:bodyPr/>
          <a:lstStyle/>
          <a:p>
            <a:pPr defTabSz="2292038">
              <a:defRPr sz="7990" spc="-159"/>
            </a:pPr>
            <a:r>
              <a:t>Scenarios:</a:t>
            </a:r>
          </a:p>
          <a:p>
            <a:pPr defTabSz="2292038">
              <a:defRPr sz="7990" spc="-159"/>
            </a:pPr>
            <a:r>
              <a:t>“Decision space” for solar geoengineering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Decision space: “climate context” will affect outcomes"/>
          <p:cNvSpPr txBox="1">
            <a:spLocks noGrp="1"/>
          </p:cNvSpPr>
          <p:nvPr>
            <p:ph type="title"/>
          </p:nvPr>
        </p:nvSpPr>
        <p:spPr>
          <a:xfrm>
            <a:off x="1206500" y="952500"/>
            <a:ext cx="21971000" cy="1530025"/>
          </a:xfrm>
          <a:prstGeom prst="rect">
            <a:avLst/>
          </a:prstGeom>
        </p:spPr>
        <p:txBody>
          <a:bodyPr/>
          <a:lstStyle>
            <a:lvl1pPr defTabSz="1975054">
              <a:defRPr sz="6885" spc="-137"/>
            </a:lvl1pPr>
          </a:lstStyle>
          <a:p>
            <a:r>
              <a:t>Decision space: “climate context” will affect outcomes</a:t>
            </a:r>
          </a:p>
        </p:txBody>
      </p:sp>
      <p:sp>
        <p:nvSpPr>
          <p:cNvPr id="213" name="The “climate context” for SG decision making will depend in particular on the severity of climate impacts occurring and on the degree to which mitigation, CDR, and adaptation are being pursued. At least three types of scenarios have been commonly discuss"/>
          <p:cNvSpPr txBox="1">
            <a:spLocks noGrp="1"/>
          </p:cNvSpPr>
          <p:nvPr>
            <p:ph type="body" idx="1"/>
          </p:nvPr>
        </p:nvSpPr>
        <p:spPr>
          <a:prstGeom prst="rect">
            <a:avLst/>
          </a:prstGeom>
        </p:spPr>
        <p:txBody>
          <a:bodyPr/>
          <a:lstStyle/>
          <a:p>
            <a:pPr marL="0" indent="0" defTabSz="2218888">
              <a:spcBef>
                <a:spcPts val="4000"/>
              </a:spcBef>
              <a:buSzTx/>
              <a:buNone/>
              <a:defRPr sz="4368"/>
            </a:pPr>
            <a:r>
              <a:rPr dirty="0"/>
              <a:t>The “climate context” for SG decision making will depend in particular on the severity of climate impacts occurring and on the degree to which mitigation, CDR, and adaptation are being pursued. At least three types of scenarios have been commonly discussed:</a:t>
            </a:r>
          </a:p>
          <a:p>
            <a:pPr marL="554736" indent="-554736" defTabSz="2218888">
              <a:spcBef>
                <a:spcPts val="4000"/>
              </a:spcBef>
              <a:defRPr sz="4368"/>
            </a:pPr>
            <a:r>
              <a:rPr dirty="0"/>
              <a:t>“Peak shaving,” in which mitigation efforts (including CDR) are having a positive effect, but are not sufficient to prevent an “overshoot” of goals for limiting global mean temperature increase.</a:t>
            </a:r>
          </a:p>
        </p:txBody>
      </p:sp>
      <p:sp>
        <p:nvSpPr>
          <p:cNvPr id="214" name="NASEM (2021), Section 3.1c"/>
          <p:cNvSpPr txBox="1"/>
          <p:nvPr/>
        </p:nvSpPr>
        <p:spPr>
          <a:xfrm>
            <a:off x="1206500" y="2245962"/>
            <a:ext cx="21971000" cy="93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5500" b="1">
                <a:solidFill>
                  <a:srgbClr val="000000"/>
                </a:solidFill>
              </a:defRPr>
            </a:lvl1pPr>
          </a:lstStyle>
          <a:p>
            <a:r>
              <a:rPr dirty="0"/>
              <a:t>NASEM (2021), Section 3.1c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2070335" y="13076008"/>
            <a:ext cx="230832" cy="379591"/>
          </a:xfrm>
        </p:spPr>
        <p:txBody>
          <a:bodyPr/>
          <a:lstStyle/>
          <a:p>
            <a:fld id="{7519C0B7-4EB6-4F8B-B584-7F4FD9B0A8D3}" type="slidenum">
              <a:rPr lang="en-US" smtClean="0"/>
              <a:t>8</a:t>
            </a:fld>
            <a:endParaRPr lang="en-US"/>
          </a:p>
        </p:txBody>
      </p:sp>
      <p:cxnSp>
        <p:nvCxnSpPr>
          <p:cNvPr id="6" name="Straight Connector 5"/>
          <p:cNvCxnSpPr/>
          <p:nvPr/>
        </p:nvCxnSpPr>
        <p:spPr>
          <a:xfrm flipH="1">
            <a:off x="5168333" y="3450666"/>
            <a:ext cx="13270" cy="81302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181600" y="11580958"/>
            <a:ext cx="14615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520439" y="11742991"/>
            <a:ext cx="1527982" cy="830997"/>
          </a:xfrm>
          <a:prstGeom prst="rect">
            <a:avLst/>
          </a:prstGeom>
          <a:noFill/>
        </p:spPr>
        <p:txBody>
          <a:bodyPr wrap="none" rtlCol="0">
            <a:spAutoFit/>
          </a:bodyPr>
          <a:lstStyle/>
          <a:p>
            <a:r>
              <a:rPr lang="en-US" sz="4800" i="1" dirty="0"/>
              <a:t>Time</a:t>
            </a:r>
          </a:p>
        </p:txBody>
      </p:sp>
      <p:sp>
        <p:nvSpPr>
          <p:cNvPr id="9" name="TextBox 8"/>
          <p:cNvSpPr txBox="1"/>
          <p:nvPr/>
        </p:nvSpPr>
        <p:spPr>
          <a:xfrm rot="16200000">
            <a:off x="1716727" y="7411199"/>
            <a:ext cx="5631670" cy="830997"/>
          </a:xfrm>
          <a:prstGeom prst="rect">
            <a:avLst/>
          </a:prstGeom>
          <a:noFill/>
        </p:spPr>
        <p:txBody>
          <a:bodyPr wrap="none" rtlCol="0">
            <a:spAutoFit/>
          </a:bodyPr>
          <a:lstStyle/>
          <a:p>
            <a:r>
              <a:rPr lang="en-US" sz="4800" i="1" dirty="0"/>
              <a:t>Global Temperature</a:t>
            </a:r>
          </a:p>
        </p:txBody>
      </p:sp>
      <p:sp>
        <p:nvSpPr>
          <p:cNvPr id="10" name="Freeform 9"/>
          <p:cNvSpPr/>
          <p:nvPr/>
        </p:nvSpPr>
        <p:spPr>
          <a:xfrm>
            <a:off x="5184202" y="2279119"/>
            <a:ext cx="9450492" cy="9086614"/>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675823 w 4302492"/>
              <a:gd name="connsiteY2" fmla="*/ 2311910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675823 w 4302492"/>
              <a:gd name="connsiteY2" fmla="*/ 2311910 h 3513221"/>
              <a:gd name="connsiteX3" fmla="*/ 3763478 w 4302492"/>
              <a:gd name="connsiteY3" fmla="*/ 1012500 h 3513221"/>
              <a:gd name="connsiteX4" fmla="*/ 4302492 w 4302492"/>
              <a:gd name="connsiteY4" fmla="*/ 0 h 3513221"/>
              <a:gd name="connsiteX0" fmla="*/ 0 w 4697128"/>
              <a:gd name="connsiteY0" fmla="*/ 3556567 h 3556567"/>
              <a:gd name="connsiteX1" fmla="*/ 1318661 w 4697128"/>
              <a:gd name="connsiteY1" fmla="*/ 3354437 h 3556567"/>
              <a:gd name="connsiteX2" fmla="*/ 2675823 w 4697128"/>
              <a:gd name="connsiteY2" fmla="*/ 2355256 h 3556567"/>
              <a:gd name="connsiteX3" fmla="*/ 3763478 w 4697128"/>
              <a:gd name="connsiteY3" fmla="*/ 1055846 h 3556567"/>
              <a:gd name="connsiteX4" fmla="*/ 4697128 w 4697128"/>
              <a:gd name="connsiteY4" fmla="*/ 0 h 3556567"/>
              <a:gd name="connsiteX0" fmla="*/ 0 w 4697128"/>
              <a:gd name="connsiteY0" fmla="*/ 3556567 h 3556567"/>
              <a:gd name="connsiteX1" fmla="*/ 1318661 w 4697128"/>
              <a:gd name="connsiteY1" fmla="*/ 3354437 h 3556567"/>
              <a:gd name="connsiteX2" fmla="*/ 2675823 w 4697128"/>
              <a:gd name="connsiteY2" fmla="*/ 2355256 h 3556567"/>
              <a:gd name="connsiteX3" fmla="*/ 3763478 w 4697128"/>
              <a:gd name="connsiteY3" fmla="*/ 1055846 h 3556567"/>
              <a:gd name="connsiteX4" fmla="*/ 4697128 w 4697128"/>
              <a:gd name="connsiteY4" fmla="*/ 0 h 3556567"/>
              <a:gd name="connsiteX0" fmla="*/ 0 w 4697128"/>
              <a:gd name="connsiteY0" fmla="*/ 3556567 h 3556567"/>
              <a:gd name="connsiteX1" fmla="*/ 1318661 w 4697128"/>
              <a:gd name="connsiteY1" fmla="*/ 3354437 h 3556567"/>
              <a:gd name="connsiteX2" fmla="*/ 2675823 w 4697128"/>
              <a:gd name="connsiteY2" fmla="*/ 2355256 h 3556567"/>
              <a:gd name="connsiteX3" fmla="*/ 3830854 w 4697128"/>
              <a:gd name="connsiteY3" fmla="*/ 1081855 h 3556567"/>
              <a:gd name="connsiteX4" fmla="*/ 4697128 w 4697128"/>
              <a:gd name="connsiteY4" fmla="*/ 0 h 3556567"/>
              <a:gd name="connsiteX0" fmla="*/ 0 w 3902355"/>
              <a:gd name="connsiteY0" fmla="*/ 3453746 h 3469157"/>
              <a:gd name="connsiteX1" fmla="*/ 523888 w 3902355"/>
              <a:gd name="connsiteY1" fmla="*/ 3354437 h 3469157"/>
              <a:gd name="connsiteX2" fmla="*/ 1881050 w 3902355"/>
              <a:gd name="connsiteY2" fmla="*/ 2355256 h 3469157"/>
              <a:gd name="connsiteX3" fmla="*/ 3036081 w 3902355"/>
              <a:gd name="connsiteY3" fmla="*/ 1081855 h 3469157"/>
              <a:gd name="connsiteX4" fmla="*/ 3902355 w 3902355"/>
              <a:gd name="connsiteY4" fmla="*/ 0 h 3469157"/>
              <a:gd name="connsiteX0" fmla="*/ 0 w 3902355"/>
              <a:gd name="connsiteY0" fmla="*/ 3453746 h 3453746"/>
              <a:gd name="connsiteX1" fmla="*/ 523888 w 3902355"/>
              <a:gd name="connsiteY1" fmla="*/ 3354437 h 3453746"/>
              <a:gd name="connsiteX2" fmla="*/ 1881050 w 3902355"/>
              <a:gd name="connsiteY2" fmla="*/ 2355256 h 3453746"/>
              <a:gd name="connsiteX3" fmla="*/ 3036081 w 3902355"/>
              <a:gd name="connsiteY3" fmla="*/ 1081855 h 3453746"/>
              <a:gd name="connsiteX4" fmla="*/ 3902355 w 3902355"/>
              <a:gd name="connsiteY4" fmla="*/ 0 h 3453746"/>
              <a:gd name="connsiteX0" fmla="*/ 0 w 3902355"/>
              <a:gd name="connsiteY0" fmla="*/ 3453746 h 3453746"/>
              <a:gd name="connsiteX1" fmla="*/ 1881050 w 3902355"/>
              <a:gd name="connsiteY1" fmla="*/ 2355256 h 3453746"/>
              <a:gd name="connsiteX2" fmla="*/ 3036081 w 3902355"/>
              <a:gd name="connsiteY2" fmla="*/ 1081855 h 3453746"/>
              <a:gd name="connsiteX3" fmla="*/ 3902355 w 3902355"/>
              <a:gd name="connsiteY3" fmla="*/ 0 h 3453746"/>
              <a:gd name="connsiteX0" fmla="*/ 0 w 3902355"/>
              <a:gd name="connsiteY0" fmla="*/ 3453746 h 3453746"/>
              <a:gd name="connsiteX1" fmla="*/ 906041 w 3902355"/>
              <a:gd name="connsiteY1" fmla="*/ 3029246 h 3453746"/>
              <a:gd name="connsiteX2" fmla="*/ 1881050 w 3902355"/>
              <a:gd name="connsiteY2" fmla="*/ 2355256 h 3453746"/>
              <a:gd name="connsiteX3" fmla="*/ 3036081 w 3902355"/>
              <a:gd name="connsiteY3" fmla="*/ 1081855 h 3453746"/>
              <a:gd name="connsiteX4" fmla="*/ 3902355 w 3902355"/>
              <a:gd name="connsiteY4" fmla="*/ 0 h 3453746"/>
              <a:gd name="connsiteX0" fmla="*/ 0 w 3902355"/>
              <a:gd name="connsiteY0" fmla="*/ 3453746 h 3453746"/>
              <a:gd name="connsiteX1" fmla="*/ 906041 w 3902355"/>
              <a:gd name="connsiteY1" fmla="*/ 3029246 h 3453746"/>
              <a:gd name="connsiteX2" fmla="*/ 1865155 w 3902355"/>
              <a:gd name="connsiteY2" fmla="*/ 2307801 h 3453746"/>
              <a:gd name="connsiteX3" fmla="*/ 3036081 w 3902355"/>
              <a:gd name="connsiteY3" fmla="*/ 1081855 h 3453746"/>
              <a:gd name="connsiteX4" fmla="*/ 3902355 w 3902355"/>
              <a:gd name="connsiteY4" fmla="*/ 0 h 3453746"/>
              <a:gd name="connsiteX0" fmla="*/ 0 w 3902355"/>
              <a:gd name="connsiteY0" fmla="*/ 3453746 h 3453746"/>
              <a:gd name="connsiteX1" fmla="*/ 906041 w 3902355"/>
              <a:gd name="connsiteY1" fmla="*/ 3029246 h 3453746"/>
              <a:gd name="connsiteX2" fmla="*/ 1865155 w 3902355"/>
              <a:gd name="connsiteY2" fmla="*/ 2307801 h 3453746"/>
              <a:gd name="connsiteX3" fmla="*/ 3028134 w 3902355"/>
              <a:gd name="connsiteY3" fmla="*/ 1050218 h 3453746"/>
              <a:gd name="connsiteX4" fmla="*/ 3902355 w 3902355"/>
              <a:gd name="connsiteY4" fmla="*/ 0 h 3453746"/>
              <a:gd name="connsiteX0" fmla="*/ 0 w 3894407"/>
              <a:gd name="connsiteY0" fmla="*/ 3493293 h 3493293"/>
              <a:gd name="connsiteX1" fmla="*/ 906041 w 3894407"/>
              <a:gd name="connsiteY1" fmla="*/ 3068793 h 3493293"/>
              <a:gd name="connsiteX2" fmla="*/ 1865155 w 3894407"/>
              <a:gd name="connsiteY2" fmla="*/ 2347348 h 3493293"/>
              <a:gd name="connsiteX3" fmla="*/ 3028134 w 3894407"/>
              <a:gd name="connsiteY3" fmla="*/ 1089765 h 3493293"/>
              <a:gd name="connsiteX4" fmla="*/ 3894407 w 3894407"/>
              <a:gd name="connsiteY4" fmla="*/ 0 h 3493293"/>
              <a:gd name="connsiteX0" fmla="*/ 0 w 4720971"/>
              <a:gd name="connsiteY0" fmla="*/ 4394947 h 4394947"/>
              <a:gd name="connsiteX1" fmla="*/ 906041 w 4720971"/>
              <a:gd name="connsiteY1" fmla="*/ 3970447 h 4394947"/>
              <a:gd name="connsiteX2" fmla="*/ 1865155 w 4720971"/>
              <a:gd name="connsiteY2" fmla="*/ 3249002 h 4394947"/>
              <a:gd name="connsiteX3" fmla="*/ 3028134 w 4720971"/>
              <a:gd name="connsiteY3" fmla="*/ 1991419 h 4394947"/>
              <a:gd name="connsiteX4" fmla="*/ 4720971 w 4720971"/>
              <a:gd name="connsiteY4" fmla="*/ 0 h 4394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971" h="4394947">
                <a:moveTo>
                  <a:pt x="0" y="4394947"/>
                </a:moveTo>
                <a:cubicBezTo>
                  <a:pt x="147033" y="4314970"/>
                  <a:pt x="595182" y="4161438"/>
                  <a:pt x="906041" y="3970447"/>
                </a:cubicBezTo>
                <a:cubicBezTo>
                  <a:pt x="1216900" y="3779456"/>
                  <a:pt x="1511473" y="3578840"/>
                  <a:pt x="1865155" y="3249002"/>
                </a:cubicBezTo>
                <a:cubicBezTo>
                  <a:pt x="2218837" y="2919164"/>
                  <a:pt x="2691250" y="2383962"/>
                  <a:pt x="3028134" y="1991419"/>
                </a:cubicBezTo>
                <a:cubicBezTo>
                  <a:pt x="3365018" y="1598876"/>
                  <a:pt x="4455475" y="296252"/>
                  <a:pt x="4720971" y="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C00000"/>
              </a:solidFill>
            </a:endParaRPr>
          </a:p>
        </p:txBody>
      </p:sp>
      <p:sp>
        <p:nvSpPr>
          <p:cNvPr id="11" name="TextBox 10"/>
          <p:cNvSpPr txBox="1"/>
          <p:nvPr/>
        </p:nvSpPr>
        <p:spPr>
          <a:xfrm>
            <a:off x="11025037" y="1798073"/>
            <a:ext cx="3400730" cy="1815882"/>
          </a:xfrm>
          <a:prstGeom prst="rect">
            <a:avLst/>
          </a:prstGeom>
          <a:noFill/>
        </p:spPr>
        <p:txBody>
          <a:bodyPr wrap="square" rtlCol="0">
            <a:spAutoFit/>
          </a:bodyPr>
          <a:lstStyle/>
          <a:p>
            <a:r>
              <a:rPr lang="en-US" sz="5600" dirty="0">
                <a:solidFill>
                  <a:srgbClr val="C00000"/>
                </a:solidFill>
              </a:rPr>
              <a:t>Business as usual</a:t>
            </a:r>
          </a:p>
        </p:txBody>
      </p:sp>
      <p:sp>
        <p:nvSpPr>
          <p:cNvPr id="12" name="Freeform 11"/>
          <p:cNvSpPr/>
          <p:nvPr/>
        </p:nvSpPr>
        <p:spPr>
          <a:xfrm>
            <a:off x="5262910" y="6822392"/>
            <a:ext cx="12455648" cy="4551536"/>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762450 w 4302492"/>
              <a:gd name="connsiteY2" fmla="*/ 2502569 h 3513221"/>
              <a:gd name="connsiteX3" fmla="*/ 3773103 w 4302492"/>
              <a:gd name="connsiteY3" fmla="*/ 1116531 h 3513221"/>
              <a:gd name="connsiteX4" fmla="*/ 4302492 w 4302492"/>
              <a:gd name="connsiteY4" fmla="*/ 0 h 3513221"/>
              <a:gd name="connsiteX0" fmla="*/ 0 w 4345700"/>
              <a:gd name="connsiteY0" fmla="*/ 3513221 h 3513221"/>
              <a:gd name="connsiteX1" fmla="*/ 1318661 w 4345700"/>
              <a:gd name="connsiteY1" fmla="*/ 3311091 h 3513221"/>
              <a:gd name="connsiteX2" fmla="*/ 2762450 w 4345700"/>
              <a:gd name="connsiteY2" fmla="*/ 2502569 h 3513221"/>
              <a:gd name="connsiteX3" fmla="*/ 4244741 w 4345700"/>
              <a:gd name="connsiteY3" fmla="*/ 1674796 h 3513221"/>
              <a:gd name="connsiteX4" fmla="*/ 4302492 w 4345700"/>
              <a:gd name="connsiteY4" fmla="*/ 0 h 3513221"/>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7555831"/>
              <a:gd name="connsiteY0" fmla="*/ 2062777 h 2062777"/>
              <a:gd name="connsiteX1" fmla="*/ 1318661 w 7555831"/>
              <a:gd name="connsiteY1" fmla="*/ 1860647 h 2062777"/>
              <a:gd name="connsiteX2" fmla="*/ 2762450 w 7555831"/>
              <a:gd name="connsiteY2" fmla="*/ 1052125 h 2062777"/>
              <a:gd name="connsiteX3" fmla="*/ 4244741 w 7555831"/>
              <a:gd name="connsiteY3" fmla="*/ 224352 h 2062777"/>
              <a:gd name="connsiteX4" fmla="*/ 7555831 w 7555831"/>
              <a:gd name="connsiteY4" fmla="*/ 0 h 2062777"/>
              <a:gd name="connsiteX0" fmla="*/ 0 w 7555831"/>
              <a:gd name="connsiteY0" fmla="*/ 2070551 h 2070551"/>
              <a:gd name="connsiteX1" fmla="*/ 1318661 w 7555831"/>
              <a:gd name="connsiteY1" fmla="*/ 1868421 h 2070551"/>
              <a:gd name="connsiteX2" fmla="*/ 2762450 w 7555831"/>
              <a:gd name="connsiteY2" fmla="*/ 1059899 h 2070551"/>
              <a:gd name="connsiteX3" fmla="*/ 4244741 w 7555831"/>
              <a:gd name="connsiteY3" fmla="*/ 232126 h 2070551"/>
              <a:gd name="connsiteX4" fmla="*/ 5853742 w 7555831"/>
              <a:gd name="connsiteY4" fmla="*/ 17266 h 2070551"/>
              <a:gd name="connsiteX5" fmla="*/ 7555831 w 7555831"/>
              <a:gd name="connsiteY5" fmla="*/ 7774 h 2070551"/>
              <a:gd name="connsiteX0" fmla="*/ 0 w 7555831"/>
              <a:gd name="connsiteY0" fmla="*/ 2070551 h 2070551"/>
              <a:gd name="connsiteX1" fmla="*/ 1318661 w 7555831"/>
              <a:gd name="connsiteY1" fmla="*/ 1868421 h 2070551"/>
              <a:gd name="connsiteX2" fmla="*/ 2762450 w 7555831"/>
              <a:gd name="connsiteY2" fmla="*/ 1059899 h 2070551"/>
              <a:gd name="connsiteX3" fmla="*/ 4167739 w 7555831"/>
              <a:gd name="connsiteY3" fmla="*/ 297246 h 2070551"/>
              <a:gd name="connsiteX4" fmla="*/ 5853742 w 7555831"/>
              <a:gd name="connsiteY4" fmla="*/ 17266 h 2070551"/>
              <a:gd name="connsiteX5" fmla="*/ 7555831 w 7555831"/>
              <a:gd name="connsiteY5" fmla="*/ 7774 h 2070551"/>
              <a:gd name="connsiteX0" fmla="*/ 0 w 7555831"/>
              <a:gd name="connsiteY0" fmla="*/ 2062777 h 2062777"/>
              <a:gd name="connsiteX1" fmla="*/ 1318661 w 7555831"/>
              <a:gd name="connsiteY1" fmla="*/ 1860647 h 2062777"/>
              <a:gd name="connsiteX2" fmla="*/ 2762450 w 7555831"/>
              <a:gd name="connsiteY2" fmla="*/ 1052125 h 2062777"/>
              <a:gd name="connsiteX3" fmla="*/ 4167739 w 7555831"/>
              <a:gd name="connsiteY3" fmla="*/ 289472 h 2062777"/>
              <a:gd name="connsiteX4" fmla="*/ 5853742 w 7555831"/>
              <a:gd name="connsiteY4" fmla="*/ 33912 h 2062777"/>
              <a:gd name="connsiteX5" fmla="*/ 7555831 w 7555831"/>
              <a:gd name="connsiteY5" fmla="*/ 0 h 2062777"/>
              <a:gd name="connsiteX0" fmla="*/ 0 w 6237170"/>
              <a:gd name="connsiteY0" fmla="*/ 1860647 h 1860647"/>
              <a:gd name="connsiteX1" fmla="*/ 1443789 w 6237170"/>
              <a:gd name="connsiteY1" fmla="*/ 1052125 h 1860647"/>
              <a:gd name="connsiteX2" fmla="*/ 2849078 w 6237170"/>
              <a:gd name="connsiteY2" fmla="*/ 289472 h 1860647"/>
              <a:gd name="connsiteX3" fmla="*/ 4535081 w 6237170"/>
              <a:gd name="connsiteY3" fmla="*/ 33912 h 1860647"/>
              <a:gd name="connsiteX4" fmla="*/ 6237170 w 6237170"/>
              <a:gd name="connsiteY4" fmla="*/ 0 h 1860647"/>
              <a:gd name="connsiteX0" fmla="*/ 0 w 6662689"/>
              <a:gd name="connsiteY0" fmla="*/ 1974127 h 1974127"/>
              <a:gd name="connsiteX1" fmla="*/ 1869308 w 6662689"/>
              <a:gd name="connsiteY1" fmla="*/ 1052125 h 1974127"/>
              <a:gd name="connsiteX2" fmla="*/ 3274597 w 6662689"/>
              <a:gd name="connsiteY2" fmla="*/ 289472 h 1974127"/>
              <a:gd name="connsiteX3" fmla="*/ 4960600 w 6662689"/>
              <a:gd name="connsiteY3" fmla="*/ 33912 h 1974127"/>
              <a:gd name="connsiteX4" fmla="*/ 6662689 w 6662689"/>
              <a:gd name="connsiteY4" fmla="*/ 0 h 1974127"/>
              <a:gd name="connsiteX0" fmla="*/ 0 w 6662689"/>
              <a:gd name="connsiteY0" fmla="*/ 1974127 h 1974127"/>
              <a:gd name="connsiteX1" fmla="*/ 1174882 w 6662689"/>
              <a:gd name="connsiteY1" fmla="*/ 1476426 h 1974127"/>
              <a:gd name="connsiteX2" fmla="*/ 1869308 w 6662689"/>
              <a:gd name="connsiteY2" fmla="*/ 1052125 h 1974127"/>
              <a:gd name="connsiteX3" fmla="*/ 3274597 w 6662689"/>
              <a:gd name="connsiteY3" fmla="*/ 289472 h 1974127"/>
              <a:gd name="connsiteX4" fmla="*/ 4960600 w 6662689"/>
              <a:gd name="connsiteY4" fmla="*/ 33912 h 1974127"/>
              <a:gd name="connsiteX5" fmla="*/ 6662689 w 6662689"/>
              <a:gd name="connsiteY5" fmla="*/ 0 h 1974127"/>
              <a:gd name="connsiteX0" fmla="*/ 0 w 6662689"/>
              <a:gd name="connsiteY0" fmla="*/ 1974127 h 1974127"/>
              <a:gd name="connsiteX1" fmla="*/ 1174882 w 6662689"/>
              <a:gd name="connsiteY1" fmla="*/ 1476426 h 1974127"/>
              <a:gd name="connsiteX2" fmla="*/ 1911859 w 6662689"/>
              <a:gd name="connsiteY2" fmla="*/ 1073402 h 1974127"/>
              <a:gd name="connsiteX3" fmla="*/ 3274597 w 6662689"/>
              <a:gd name="connsiteY3" fmla="*/ 289472 h 1974127"/>
              <a:gd name="connsiteX4" fmla="*/ 4960600 w 6662689"/>
              <a:gd name="connsiteY4" fmla="*/ 33912 h 1974127"/>
              <a:gd name="connsiteX5" fmla="*/ 6662689 w 6662689"/>
              <a:gd name="connsiteY5" fmla="*/ 0 h 197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689" h="1974127">
                <a:moveTo>
                  <a:pt x="0" y="1974127"/>
                </a:moveTo>
                <a:cubicBezTo>
                  <a:pt x="187303" y="1885266"/>
                  <a:pt x="863331" y="1630093"/>
                  <a:pt x="1174882" y="1476426"/>
                </a:cubicBezTo>
                <a:cubicBezTo>
                  <a:pt x="1486433" y="1322759"/>
                  <a:pt x="1561907" y="1271228"/>
                  <a:pt x="1911859" y="1073402"/>
                </a:cubicBezTo>
                <a:cubicBezTo>
                  <a:pt x="2261811" y="875576"/>
                  <a:pt x="2766474" y="462720"/>
                  <a:pt x="3274597" y="289472"/>
                </a:cubicBezTo>
                <a:cubicBezTo>
                  <a:pt x="3782721" y="116224"/>
                  <a:pt x="4408752" y="71304"/>
                  <a:pt x="4960600" y="33912"/>
                </a:cubicBezTo>
                <a:cubicBezTo>
                  <a:pt x="5512448" y="-3480"/>
                  <a:pt x="6385424" y="8365"/>
                  <a:pt x="6662689"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solidFill>
            </a:endParaRPr>
          </a:p>
        </p:txBody>
      </p:sp>
      <p:sp>
        <p:nvSpPr>
          <p:cNvPr id="13" name="TextBox 12"/>
          <p:cNvSpPr txBox="1"/>
          <p:nvPr/>
        </p:nvSpPr>
        <p:spPr>
          <a:xfrm>
            <a:off x="15783490" y="7684233"/>
            <a:ext cx="4366512" cy="1815882"/>
          </a:xfrm>
          <a:prstGeom prst="rect">
            <a:avLst/>
          </a:prstGeom>
          <a:noFill/>
          <a:ln>
            <a:noFill/>
          </a:ln>
        </p:spPr>
        <p:txBody>
          <a:bodyPr wrap="square" rtlCol="0">
            <a:spAutoFit/>
          </a:bodyPr>
          <a:lstStyle/>
          <a:p>
            <a:r>
              <a:rPr lang="en-US" sz="5600" dirty="0">
                <a:solidFill>
                  <a:srgbClr val="009900"/>
                </a:solidFill>
              </a:rPr>
              <a:t>CO</a:t>
            </a:r>
            <a:r>
              <a:rPr lang="en-US" sz="5600" baseline="-25000" dirty="0">
                <a:solidFill>
                  <a:srgbClr val="009900"/>
                </a:solidFill>
              </a:rPr>
              <a:t>2</a:t>
            </a:r>
            <a:r>
              <a:rPr lang="en-US" sz="5600" dirty="0">
                <a:solidFill>
                  <a:srgbClr val="009900"/>
                </a:solidFill>
              </a:rPr>
              <a:t> removal (“CDR”)</a:t>
            </a:r>
          </a:p>
        </p:txBody>
      </p:sp>
      <p:sp>
        <p:nvSpPr>
          <p:cNvPr id="14" name="Freeform 13"/>
          <p:cNvSpPr/>
          <p:nvPr/>
        </p:nvSpPr>
        <p:spPr>
          <a:xfrm>
            <a:off x="9146817" y="9193466"/>
            <a:ext cx="5908130" cy="20356"/>
          </a:xfrm>
          <a:custGeom>
            <a:avLst/>
            <a:gdLst>
              <a:gd name="connsiteX0" fmla="*/ 40207 w 3880687"/>
              <a:gd name="connsiteY0" fmla="*/ 96686 h 100250"/>
              <a:gd name="connsiteX1" fmla="*/ 126835 w 3880687"/>
              <a:gd name="connsiteY1" fmla="*/ 96686 h 100250"/>
              <a:gd name="connsiteX2" fmla="*/ 2080763 w 3880687"/>
              <a:gd name="connsiteY2" fmla="*/ 433 h 100250"/>
              <a:gd name="connsiteX3" fmla="*/ 3880687 w 3880687"/>
              <a:gd name="connsiteY3" fmla="*/ 67810 h 100250"/>
              <a:gd name="connsiteX0" fmla="*/ 136749 w 3977229"/>
              <a:gd name="connsiteY0" fmla="*/ 45580 h 50378"/>
              <a:gd name="connsiteX1" fmla="*/ 223377 w 3977229"/>
              <a:gd name="connsiteY1" fmla="*/ 45580 h 50378"/>
              <a:gd name="connsiteX2" fmla="*/ 2249032 w 3977229"/>
              <a:gd name="connsiteY2" fmla="*/ 18340 h 50378"/>
              <a:gd name="connsiteX3" fmla="*/ 3977229 w 3977229"/>
              <a:gd name="connsiteY3" fmla="*/ 16704 h 50378"/>
              <a:gd name="connsiteX0" fmla="*/ 136749 w 3977229"/>
              <a:gd name="connsiteY0" fmla="*/ 28876 h 33674"/>
              <a:gd name="connsiteX1" fmla="*/ 223377 w 3977229"/>
              <a:gd name="connsiteY1" fmla="*/ 28876 h 33674"/>
              <a:gd name="connsiteX2" fmla="*/ 2249032 w 3977229"/>
              <a:gd name="connsiteY2" fmla="*/ 1636 h 33674"/>
              <a:gd name="connsiteX3" fmla="*/ 3977229 w 3977229"/>
              <a:gd name="connsiteY3" fmla="*/ 0 h 33674"/>
              <a:gd name="connsiteX0" fmla="*/ -1 w 3840479"/>
              <a:gd name="connsiteY0" fmla="*/ 28876 h 28876"/>
              <a:gd name="connsiteX1" fmla="*/ 2112282 w 3840479"/>
              <a:gd name="connsiteY1" fmla="*/ 1636 h 28876"/>
              <a:gd name="connsiteX2" fmla="*/ 3840479 w 3840479"/>
              <a:gd name="connsiteY2" fmla="*/ 0 h 28876"/>
              <a:gd name="connsiteX0" fmla="*/ 0 w 3714958"/>
              <a:gd name="connsiteY0" fmla="*/ 0 h 11982"/>
              <a:gd name="connsiteX1" fmla="*/ 1986761 w 3714958"/>
              <a:gd name="connsiteY1" fmla="*/ 7266 h 11982"/>
              <a:gd name="connsiteX2" fmla="*/ 3714958 w 3714958"/>
              <a:gd name="connsiteY2" fmla="*/ 5630 h 11982"/>
              <a:gd name="connsiteX0" fmla="*/ 0 w 3714958"/>
              <a:gd name="connsiteY0" fmla="*/ 0 h 11982"/>
              <a:gd name="connsiteX1" fmla="*/ 1986761 w 3714958"/>
              <a:gd name="connsiteY1" fmla="*/ 7266 h 11982"/>
              <a:gd name="connsiteX2" fmla="*/ 3714958 w 3714958"/>
              <a:gd name="connsiteY2" fmla="*/ 5630 h 11982"/>
            </a:gdLst>
            <a:ahLst/>
            <a:cxnLst>
              <a:cxn ang="0">
                <a:pos x="connsiteX0" y="connsiteY0"/>
              </a:cxn>
              <a:cxn ang="0">
                <a:pos x="connsiteX1" y="connsiteY1"/>
              </a:cxn>
              <a:cxn ang="0">
                <a:pos x="connsiteX2" y="connsiteY2"/>
              </a:cxn>
            </a:cxnLst>
            <a:rect l="l" t="t" r="r" b="b"/>
            <a:pathLst>
              <a:path w="3714958" h="11982">
                <a:moveTo>
                  <a:pt x="0" y="0"/>
                </a:moveTo>
                <a:lnTo>
                  <a:pt x="1986761" y="7266"/>
                </a:lnTo>
                <a:cubicBezTo>
                  <a:pt x="2612403" y="2453"/>
                  <a:pt x="3127817" y="21292"/>
                  <a:pt x="3714958" y="5630"/>
                </a:cubicBezTo>
              </a:path>
            </a:pathLst>
          </a:cu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66FFFF"/>
              </a:solidFill>
            </a:endParaRPr>
          </a:p>
        </p:txBody>
      </p:sp>
      <p:sp>
        <p:nvSpPr>
          <p:cNvPr id="15" name="Freeform 14"/>
          <p:cNvSpPr/>
          <p:nvPr/>
        </p:nvSpPr>
        <p:spPr>
          <a:xfrm>
            <a:off x="12731175" y="4719732"/>
            <a:ext cx="1485858" cy="2200772"/>
          </a:xfrm>
          <a:custGeom>
            <a:avLst/>
            <a:gdLst>
              <a:gd name="connsiteX0" fmla="*/ 0 w 1434164"/>
              <a:gd name="connsiteY0" fmla="*/ 0 h 1405289"/>
              <a:gd name="connsiteX1" fmla="*/ 856649 w 1434164"/>
              <a:gd name="connsiteY1" fmla="*/ 462013 h 1405289"/>
              <a:gd name="connsiteX2" fmla="*/ 1434164 w 1434164"/>
              <a:gd name="connsiteY2" fmla="*/ 1405289 h 1405289"/>
            </a:gdLst>
            <a:ahLst/>
            <a:cxnLst>
              <a:cxn ang="0">
                <a:pos x="connsiteX0" y="connsiteY0"/>
              </a:cxn>
              <a:cxn ang="0">
                <a:pos x="connsiteX1" y="connsiteY1"/>
              </a:cxn>
              <a:cxn ang="0">
                <a:pos x="connsiteX2" y="connsiteY2"/>
              </a:cxn>
            </a:cxnLst>
            <a:rect l="l" t="t" r="r" b="b"/>
            <a:pathLst>
              <a:path w="1434164" h="1405289">
                <a:moveTo>
                  <a:pt x="0" y="0"/>
                </a:moveTo>
                <a:cubicBezTo>
                  <a:pt x="308811" y="113899"/>
                  <a:pt x="617622" y="227798"/>
                  <a:pt x="856649" y="462013"/>
                </a:cubicBezTo>
                <a:cubicBezTo>
                  <a:pt x="1095676" y="696228"/>
                  <a:pt x="1264920" y="1050758"/>
                  <a:pt x="1434164" y="1405289"/>
                </a:cubicBez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6" name="TextBox 15"/>
          <p:cNvSpPr txBox="1"/>
          <p:nvPr/>
        </p:nvSpPr>
        <p:spPr>
          <a:xfrm>
            <a:off x="13677609" y="4160339"/>
            <a:ext cx="6119474" cy="1815882"/>
          </a:xfrm>
          <a:prstGeom prst="rect">
            <a:avLst/>
          </a:prstGeom>
          <a:noFill/>
        </p:spPr>
        <p:txBody>
          <a:bodyPr wrap="square" rtlCol="0">
            <a:spAutoFit/>
          </a:bodyPr>
          <a:lstStyle/>
          <a:p>
            <a:r>
              <a:rPr lang="en-US" sz="5600" dirty="0"/>
              <a:t>Cut emissions aggressively</a:t>
            </a:r>
          </a:p>
        </p:txBody>
      </p:sp>
      <p:sp>
        <p:nvSpPr>
          <p:cNvPr id="17" name="Freeform 16"/>
          <p:cNvSpPr/>
          <p:nvPr/>
        </p:nvSpPr>
        <p:spPr>
          <a:xfrm rot="2381700">
            <a:off x="14704303" y="6922855"/>
            <a:ext cx="701290" cy="1922490"/>
          </a:xfrm>
          <a:custGeom>
            <a:avLst/>
            <a:gdLst>
              <a:gd name="connsiteX0" fmla="*/ 0 w 1434164"/>
              <a:gd name="connsiteY0" fmla="*/ 0 h 1405289"/>
              <a:gd name="connsiteX1" fmla="*/ 856649 w 1434164"/>
              <a:gd name="connsiteY1" fmla="*/ 462013 h 1405289"/>
              <a:gd name="connsiteX2" fmla="*/ 1434164 w 1434164"/>
              <a:gd name="connsiteY2" fmla="*/ 1405289 h 1405289"/>
            </a:gdLst>
            <a:ahLst/>
            <a:cxnLst>
              <a:cxn ang="0">
                <a:pos x="connsiteX0" y="connsiteY0"/>
              </a:cxn>
              <a:cxn ang="0">
                <a:pos x="connsiteX1" y="connsiteY1"/>
              </a:cxn>
              <a:cxn ang="0">
                <a:pos x="connsiteX2" y="connsiteY2"/>
              </a:cxn>
            </a:cxnLst>
            <a:rect l="l" t="t" r="r" b="b"/>
            <a:pathLst>
              <a:path w="1434164" h="1405289">
                <a:moveTo>
                  <a:pt x="0" y="0"/>
                </a:moveTo>
                <a:cubicBezTo>
                  <a:pt x="308811" y="113899"/>
                  <a:pt x="617622" y="227798"/>
                  <a:pt x="856649" y="462013"/>
                </a:cubicBezTo>
                <a:cubicBezTo>
                  <a:pt x="1095676" y="696228"/>
                  <a:pt x="1264920" y="1050758"/>
                  <a:pt x="1434164" y="1405289"/>
                </a:cubicBezTo>
              </a:path>
            </a:pathLst>
          </a:custGeom>
          <a:noFill/>
          <a:ln>
            <a:solidFill>
              <a:srgbClr val="00990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99FF99"/>
              </a:solidFill>
            </a:endParaRPr>
          </a:p>
        </p:txBody>
      </p:sp>
      <p:cxnSp>
        <p:nvCxnSpPr>
          <p:cNvPr id="19" name="Straight Arrow Connector 18"/>
          <p:cNvCxnSpPr/>
          <p:nvPr/>
        </p:nvCxnSpPr>
        <p:spPr>
          <a:xfrm>
            <a:off x="12397766" y="7622154"/>
            <a:ext cx="0" cy="1280160"/>
          </a:xfrm>
          <a:prstGeom prst="straightConnector1">
            <a:avLst/>
          </a:prstGeom>
          <a:ln w="4445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5235058" y="7606370"/>
            <a:ext cx="12719504" cy="3785204"/>
          </a:xfrm>
          <a:custGeom>
            <a:avLst/>
            <a:gdLst>
              <a:gd name="connsiteX0" fmla="*/ 0 w 4302492"/>
              <a:gd name="connsiteY0" fmla="*/ 3513221 h 3513221"/>
              <a:gd name="connsiteX1" fmla="*/ 1318661 w 4302492"/>
              <a:gd name="connsiteY1" fmla="*/ 3311091 h 3513221"/>
              <a:gd name="connsiteX2" fmla="*/ 2695073 w 4302492"/>
              <a:gd name="connsiteY2" fmla="*/ 2415941 h 3513221"/>
              <a:gd name="connsiteX3" fmla="*/ 3773103 w 4302492"/>
              <a:gd name="connsiteY3" fmla="*/ 1116531 h 3513221"/>
              <a:gd name="connsiteX4" fmla="*/ 4302492 w 4302492"/>
              <a:gd name="connsiteY4" fmla="*/ 0 h 3513221"/>
              <a:gd name="connsiteX0" fmla="*/ 0 w 4302492"/>
              <a:gd name="connsiteY0" fmla="*/ 3513221 h 3513221"/>
              <a:gd name="connsiteX1" fmla="*/ 1318661 w 4302492"/>
              <a:gd name="connsiteY1" fmla="*/ 3311091 h 3513221"/>
              <a:gd name="connsiteX2" fmla="*/ 2762450 w 4302492"/>
              <a:gd name="connsiteY2" fmla="*/ 2502569 h 3513221"/>
              <a:gd name="connsiteX3" fmla="*/ 3773103 w 4302492"/>
              <a:gd name="connsiteY3" fmla="*/ 1116531 h 3513221"/>
              <a:gd name="connsiteX4" fmla="*/ 4302492 w 4302492"/>
              <a:gd name="connsiteY4" fmla="*/ 0 h 3513221"/>
              <a:gd name="connsiteX0" fmla="*/ 0 w 4345700"/>
              <a:gd name="connsiteY0" fmla="*/ 3513221 h 3513221"/>
              <a:gd name="connsiteX1" fmla="*/ 1318661 w 4345700"/>
              <a:gd name="connsiteY1" fmla="*/ 3311091 h 3513221"/>
              <a:gd name="connsiteX2" fmla="*/ 2762450 w 4345700"/>
              <a:gd name="connsiteY2" fmla="*/ 2502569 h 3513221"/>
              <a:gd name="connsiteX3" fmla="*/ 4244741 w 4345700"/>
              <a:gd name="connsiteY3" fmla="*/ 1674796 h 3513221"/>
              <a:gd name="connsiteX4" fmla="*/ 4302492 w 4345700"/>
              <a:gd name="connsiteY4" fmla="*/ 0 h 3513221"/>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6112042"/>
              <a:gd name="connsiteY0" fmla="*/ 2079057 h 2079057"/>
              <a:gd name="connsiteX1" fmla="*/ 1318661 w 6112042"/>
              <a:gd name="connsiteY1" fmla="*/ 1876927 h 2079057"/>
              <a:gd name="connsiteX2" fmla="*/ 2762450 w 6112042"/>
              <a:gd name="connsiteY2" fmla="*/ 1068405 h 2079057"/>
              <a:gd name="connsiteX3" fmla="*/ 4244741 w 6112042"/>
              <a:gd name="connsiteY3" fmla="*/ 240632 h 2079057"/>
              <a:gd name="connsiteX4" fmla="*/ 6112042 w 6112042"/>
              <a:gd name="connsiteY4" fmla="*/ 0 h 2079057"/>
              <a:gd name="connsiteX0" fmla="*/ 0 w 7555831"/>
              <a:gd name="connsiteY0" fmla="*/ 2062777 h 2062777"/>
              <a:gd name="connsiteX1" fmla="*/ 1318661 w 7555831"/>
              <a:gd name="connsiteY1" fmla="*/ 1860647 h 2062777"/>
              <a:gd name="connsiteX2" fmla="*/ 2762450 w 7555831"/>
              <a:gd name="connsiteY2" fmla="*/ 1052125 h 2062777"/>
              <a:gd name="connsiteX3" fmla="*/ 4244741 w 7555831"/>
              <a:gd name="connsiteY3" fmla="*/ 224352 h 2062777"/>
              <a:gd name="connsiteX4" fmla="*/ 7555831 w 7555831"/>
              <a:gd name="connsiteY4" fmla="*/ 0 h 2062777"/>
              <a:gd name="connsiteX0" fmla="*/ 0 w 7555831"/>
              <a:gd name="connsiteY0" fmla="*/ 2070551 h 2070551"/>
              <a:gd name="connsiteX1" fmla="*/ 1318661 w 7555831"/>
              <a:gd name="connsiteY1" fmla="*/ 1868421 h 2070551"/>
              <a:gd name="connsiteX2" fmla="*/ 2762450 w 7555831"/>
              <a:gd name="connsiteY2" fmla="*/ 1059899 h 2070551"/>
              <a:gd name="connsiteX3" fmla="*/ 4244741 w 7555831"/>
              <a:gd name="connsiteY3" fmla="*/ 232126 h 2070551"/>
              <a:gd name="connsiteX4" fmla="*/ 5853742 w 7555831"/>
              <a:gd name="connsiteY4" fmla="*/ 17266 h 2070551"/>
              <a:gd name="connsiteX5" fmla="*/ 7555831 w 7555831"/>
              <a:gd name="connsiteY5" fmla="*/ 7774 h 2070551"/>
              <a:gd name="connsiteX0" fmla="*/ 0 w 7555831"/>
              <a:gd name="connsiteY0" fmla="*/ 2070551 h 2070551"/>
              <a:gd name="connsiteX1" fmla="*/ 1318661 w 7555831"/>
              <a:gd name="connsiteY1" fmla="*/ 1868421 h 2070551"/>
              <a:gd name="connsiteX2" fmla="*/ 2762450 w 7555831"/>
              <a:gd name="connsiteY2" fmla="*/ 1059899 h 2070551"/>
              <a:gd name="connsiteX3" fmla="*/ 4167739 w 7555831"/>
              <a:gd name="connsiteY3" fmla="*/ 297246 h 2070551"/>
              <a:gd name="connsiteX4" fmla="*/ 5853742 w 7555831"/>
              <a:gd name="connsiteY4" fmla="*/ 17266 h 2070551"/>
              <a:gd name="connsiteX5" fmla="*/ 7555831 w 7555831"/>
              <a:gd name="connsiteY5" fmla="*/ 7774 h 2070551"/>
              <a:gd name="connsiteX0" fmla="*/ 0 w 7555831"/>
              <a:gd name="connsiteY0" fmla="*/ 2062777 h 2062777"/>
              <a:gd name="connsiteX1" fmla="*/ 1318661 w 7555831"/>
              <a:gd name="connsiteY1" fmla="*/ 1860647 h 2062777"/>
              <a:gd name="connsiteX2" fmla="*/ 2762450 w 7555831"/>
              <a:gd name="connsiteY2" fmla="*/ 1052125 h 2062777"/>
              <a:gd name="connsiteX3" fmla="*/ 4167739 w 7555831"/>
              <a:gd name="connsiteY3" fmla="*/ 289472 h 2062777"/>
              <a:gd name="connsiteX4" fmla="*/ 5853742 w 7555831"/>
              <a:gd name="connsiteY4" fmla="*/ 33912 h 2062777"/>
              <a:gd name="connsiteX5" fmla="*/ 7555831 w 7555831"/>
              <a:gd name="connsiteY5" fmla="*/ 0 h 2062777"/>
              <a:gd name="connsiteX0" fmla="*/ 0 w 7488454"/>
              <a:gd name="connsiteY0" fmla="*/ 2029303 h 2327112"/>
              <a:gd name="connsiteX1" fmla="*/ 1318661 w 7488454"/>
              <a:gd name="connsiteY1" fmla="*/ 1827173 h 2327112"/>
              <a:gd name="connsiteX2" fmla="*/ 2762450 w 7488454"/>
              <a:gd name="connsiteY2" fmla="*/ 1018651 h 2327112"/>
              <a:gd name="connsiteX3" fmla="*/ 4167739 w 7488454"/>
              <a:gd name="connsiteY3" fmla="*/ 255998 h 2327112"/>
              <a:gd name="connsiteX4" fmla="*/ 5853742 w 7488454"/>
              <a:gd name="connsiteY4" fmla="*/ 438 h 2327112"/>
              <a:gd name="connsiteX5" fmla="*/ 7488454 w 7488454"/>
              <a:gd name="connsiteY5" fmla="*/ 2327090 h 2327112"/>
              <a:gd name="connsiteX0" fmla="*/ 0 w 7488454"/>
              <a:gd name="connsiteY0" fmla="*/ 1785562 h 2083377"/>
              <a:gd name="connsiteX1" fmla="*/ 1318661 w 7488454"/>
              <a:gd name="connsiteY1" fmla="*/ 1583432 h 2083377"/>
              <a:gd name="connsiteX2" fmla="*/ 2762450 w 7488454"/>
              <a:gd name="connsiteY2" fmla="*/ 774910 h 2083377"/>
              <a:gd name="connsiteX3" fmla="*/ 4167739 w 7488454"/>
              <a:gd name="connsiteY3" fmla="*/ 12257 h 2083377"/>
              <a:gd name="connsiteX4" fmla="*/ 5651611 w 7488454"/>
              <a:gd name="connsiteY4" fmla="*/ 269510 h 2083377"/>
              <a:gd name="connsiteX5" fmla="*/ 7488454 w 7488454"/>
              <a:gd name="connsiteY5" fmla="*/ 2083349 h 2083377"/>
              <a:gd name="connsiteX0" fmla="*/ 0 w 7488454"/>
              <a:gd name="connsiteY0" fmla="*/ 1785562 h 2083381"/>
              <a:gd name="connsiteX1" fmla="*/ 1318661 w 7488454"/>
              <a:gd name="connsiteY1" fmla="*/ 1583432 h 2083381"/>
              <a:gd name="connsiteX2" fmla="*/ 2762450 w 7488454"/>
              <a:gd name="connsiteY2" fmla="*/ 774910 h 2083381"/>
              <a:gd name="connsiteX3" fmla="*/ 4167739 w 7488454"/>
              <a:gd name="connsiteY3" fmla="*/ 12257 h 2083381"/>
              <a:gd name="connsiteX4" fmla="*/ 5651611 w 7488454"/>
              <a:gd name="connsiteY4" fmla="*/ 269510 h 2083381"/>
              <a:gd name="connsiteX5" fmla="*/ 7488454 w 7488454"/>
              <a:gd name="connsiteY5" fmla="*/ 2083349 h 2083381"/>
              <a:gd name="connsiteX0" fmla="*/ 0 w 7488454"/>
              <a:gd name="connsiteY0" fmla="*/ 1795125 h 2092944"/>
              <a:gd name="connsiteX1" fmla="*/ 1318661 w 7488454"/>
              <a:gd name="connsiteY1" fmla="*/ 1592995 h 2092944"/>
              <a:gd name="connsiteX2" fmla="*/ 2762450 w 7488454"/>
              <a:gd name="connsiteY2" fmla="*/ 784473 h 2092944"/>
              <a:gd name="connsiteX3" fmla="*/ 4167739 w 7488454"/>
              <a:gd name="connsiteY3" fmla="*/ 21820 h 2092944"/>
              <a:gd name="connsiteX4" fmla="*/ 5651611 w 7488454"/>
              <a:gd name="connsiteY4" fmla="*/ 279073 h 2092944"/>
              <a:gd name="connsiteX5" fmla="*/ 7488454 w 7488454"/>
              <a:gd name="connsiteY5" fmla="*/ 2092912 h 2092944"/>
              <a:gd name="connsiteX0" fmla="*/ 0 w 7488454"/>
              <a:gd name="connsiteY0" fmla="*/ 1795125 h 2092945"/>
              <a:gd name="connsiteX1" fmla="*/ 1318661 w 7488454"/>
              <a:gd name="connsiteY1" fmla="*/ 1592995 h 2092945"/>
              <a:gd name="connsiteX2" fmla="*/ 2762450 w 7488454"/>
              <a:gd name="connsiteY2" fmla="*/ 784473 h 2092945"/>
              <a:gd name="connsiteX3" fmla="*/ 4167739 w 7488454"/>
              <a:gd name="connsiteY3" fmla="*/ 21820 h 2092945"/>
              <a:gd name="connsiteX4" fmla="*/ 5651611 w 7488454"/>
              <a:gd name="connsiteY4" fmla="*/ 279073 h 2092945"/>
              <a:gd name="connsiteX5" fmla="*/ 7488454 w 7488454"/>
              <a:gd name="connsiteY5" fmla="*/ 2092912 h 2092945"/>
              <a:gd name="connsiteX0" fmla="*/ 0 w 7488454"/>
              <a:gd name="connsiteY0" fmla="*/ 1799624 h 2097444"/>
              <a:gd name="connsiteX1" fmla="*/ 1318661 w 7488454"/>
              <a:gd name="connsiteY1" fmla="*/ 1597494 h 2097444"/>
              <a:gd name="connsiteX2" fmla="*/ 2762450 w 7488454"/>
              <a:gd name="connsiteY2" fmla="*/ 788972 h 2097444"/>
              <a:gd name="connsiteX3" fmla="*/ 4167739 w 7488454"/>
              <a:gd name="connsiteY3" fmla="*/ 26319 h 2097444"/>
              <a:gd name="connsiteX4" fmla="*/ 5651611 w 7488454"/>
              <a:gd name="connsiteY4" fmla="*/ 283572 h 2097444"/>
              <a:gd name="connsiteX5" fmla="*/ 7488454 w 7488454"/>
              <a:gd name="connsiteY5" fmla="*/ 2097411 h 2097444"/>
              <a:gd name="connsiteX0" fmla="*/ 0 w 7488454"/>
              <a:gd name="connsiteY0" fmla="*/ 1751102 h 2048922"/>
              <a:gd name="connsiteX1" fmla="*/ 1318661 w 7488454"/>
              <a:gd name="connsiteY1" fmla="*/ 1548972 h 2048922"/>
              <a:gd name="connsiteX2" fmla="*/ 2762450 w 7488454"/>
              <a:gd name="connsiteY2" fmla="*/ 740450 h 2048922"/>
              <a:gd name="connsiteX3" fmla="*/ 4302492 w 7488454"/>
              <a:gd name="connsiteY3" fmla="*/ 34776 h 2048922"/>
              <a:gd name="connsiteX4" fmla="*/ 5651611 w 7488454"/>
              <a:gd name="connsiteY4" fmla="*/ 235050 h 2048922"/>
              <a:gd name="connsiteX5" fmla="*/ 7488454 w 7488454"/>
              <a:gd name="connsiteY5" fmla="*/ 2048889 h 2048922"/>
              <a:gd name="connsiteX0" fmla="*/ 0 w 7488454"/>
              <a:gd name="connsiteY0" fmla="*/ 1740376 h 2038197"/>
              <a:gd name="connsiteX1" fmla="*/ 1318661 w 7488454"/>
              <a:gd name="connsiteY1" fmla="*/ 1538246 h 2038197"/>
              <a:gd name="connsiteX2" fmla="*/ 2762450 w 7488454"/>
              <a:gd name="connsiteY2" fmla="*/ 729724 h 2038197"/>
              <a:gd name="connsiteX3" fmla="*/ 4302492 w 7488454"/>
              <a:gd name="connsiteY3" fmla="*/ 24050 h 2038197"/>
              <a:gd name="connsiteX4" fmla="*/ 5584234 w 7488454"/>
              <a:gd name="connsiteY4" fmla="*/ 273164 h 2038197"/>
              <a:gd name="connsiteX5" fmla="*/ 7488454 w 7488454"/>
              <a:gd name="connsiteY5" fmla="*/ 2038163 h 2038197"/>
              <a:gd name="connsiteX0" fmla="*/ 0 w 7488454"/>
              <a:gd name="connsiteY0" fmla="*/ 1747910 h 2045731"/>
              <a:gd name="connsiteX1" fmla="*/ 1318661 w 7488454"/>
              <a:gd name="connsiteY1" fmla="*/ 1545780 h 2045731"/>
              <a:gd name="connsiteX2" fmla="*/ 2762450 w 7488454"/>
              <a:gd name="connsiteY2" fmla="*/ 737258 h 2045731"/>
              <a:gd name="connsiteX3" fmla="*/ 4302492 w 7488454"/>
              <a:gd name="connsiteY3" fmla="*/ 31584 h 2045731"/>
              <a:gd name="connsiteX4" fmla="*/ 5584234 w 7488454"/>
              <a:gd name="connsiteY4" fmla="*/ 280698 h 2045731"/>
              <a:gd name="connsiteX5" fmla="*/ 7488454 w 7488454"/>
              <a:gd name="connsiteY5" fmla="*/ 2045697 h 2045731"/>
              <a:gd name="connsiteX0" fmla="*/ 0 w 7488454"/>
              <a:gd name="connsiteY0" fmla="*/ 1747910 h 2045732"/>
              <a:gd name="connsiteX1" fmla="*/ 1318661 w 7488454"/>
              <a:gd name="connsiteY1" fmla="*/ 1545780 h 2045732"/>
              <a:gd name="connsiteX2" fmla="*/ 2762450 w 7488454"/>
              <a:gd name="connsiteY2" fmla="*/ 737258 h 2045732"/>
              <a:gd name="connsiteX3" fmla="*/ 4302492 w 7488454"/>
              <a:gd name="connsiteY3" fmla="*/ 31584 h 2045732"/>
              <a:gd name="connsiteX4" fmla="*/ 5584234 w 7488454"/>
              <a:gd name="connsiteY4" fmla="*/ 280698 h 2045732"/>
              <a:gd name="connsiteX5" fmla="*/ 7488454 w 7488454"/>
              <a:gd name="connsiteY5" fmla="*/ 2045697 h 2045732"/>
              <a:gd name="connsiteX0" fmla="*/ 0 w 7488454"/>
              <a:gd name="connsiteY0" fmla="*/ 1762355 h 2060177"/>
              <a:gd name="connsiteX1" fmla="*/ 1318661 w 7488454"/>
              <a:gd name="connsiteY1" fmla="*/ 1560225 h 2060177"/>
              <a:gd name="connsiteX2" fmla="*/ 2762450 w 7488454"/>
              <a:gd name="connsiteY2" fmla="*/ 751703 h 2060177"/>
              <a:gd name="connsiteX3" fmla="*/ 4302492 w 7488454"/>
              <a:gd name="connsiteY3" fmla="*/ 46029 h 2060177"/>
              <a:gd name="connsiteX4" fmla="*/ 5584234 w 7488454"/>
              <a:gd name="connsiteY4" fmla="*/ 295143 h 2060177"/>
              <a:gd name="connsiteX5" fmla="*/ 7488454 w 7488454"/>
              <a:gd name="connsiteY5" fmla="*/ 2060142 h 2060177"/>
              <a:gd name="connsiteX0" fmla="*/ 0 w 7719460"/>
              <a:gd name="connsiteY0" fmla="*/ 1762355 h 1762355"/>
              <a:gd name="connsiteX1" fmla="*/ 1318661 w 7719460"/>
              <a:gd name="connsiteY1" fmla="*/ 1560225 h 1762355"/>
              <a:gd name="connsiteX2" fmla="*/ 2762450 w 7719460"/>
              <a:gd name="connsiteY2" fmla="*/ 751703 h 1762355"/>
              <a:gd name="connsiteX3" fmla="*/ 4302492 w 7719460"/>
              <a:gd name="connsiteY3" fmla="*/ 46029 h 1762355"/>
              <a:gd name="connsiteX4" fmla="*/ 5584234 w 7719460"/>
              <a:gd name="connsiteY4" fmla="*/ 295143 h 1762355"/>
              <a:gd name="connsiteX5" fmla="*/ 7719460 w 7719460"/>
              <a:gd name="connsiteY5" fmla="*/ 1655884 h 1762355"/>
              <a:gd name="connsiteX0" fmla="*/ 0 w 6400799"/>
              <a:gd name="connsiteY0" fmla="*/ 1560225 h 1655933"/>
              <a:gd name="connsiteX1" fmla="*/ 1443789 w 6400799"/>
              <a:gd name="connsiteY1" fmla="*/ 751703 h 1655933"/>
              <a:gd name="connsiteX2" fmla="*/ 2983831 w 6400799"/>
              <a:gd name="connsiteY2" fmla="*/ 46029 h 1655933"/>
              <a:gd name="connsiteX3" fmla="*/ 4265573 w 6400799"/>
              <a:gd name="connsiteY3" fmla="*/ 295143 h 1655933"/>
              <a:gd name="connsiteX4" fmla="*/ 6400799 w 6400799"/>
              <a:gd name="connsiteY4" fmla="*/ 1655884 h 1655933"/>
              <a:gd name="connsiteX0" fmla="*/ 0 w 6836942"/>
              <a:gd name="connsiteY0" fmla="*/ 1649298 h 1655933"/>
              <a:gd name="connsiteX1" fmla="*/ 1879932 w 6836942"/>
              <a:gd name="connsiteY1" fmla="*/ 751703 h 1655933"/>
              <a:gd name="connsiteX2" fmla="*/ 3419974 w 6836942"/>
              <a:gd name="connsiteY2" fmla="*/ 46029 h 1655933"/>
              <a:gd name="connsiteX3" fmla="*/ 4701716 w 6836942"/>
              <a:gd name="connsiteY3" fmla="*/ 295143 h 1655933"/>
              <a:gd name="connsiteX4" fmla="*/ 6836942 w 6836942"/>
              <a:gd name="connsiteY4" fmla="*/ 1655884 h 1655933"/>
              <a:gd name="connsiteX0" fmla="*/ 0 w 6836942"/>
              <a:gd name="connsiteY0" fmla="*/ 1649298 h 1655933"/>
              <a:gd name="connsiteX1" fmla="*/ 1255435 w 6836942"/>
              <a:gd name="connsiteY1" fmla="*/ 1147171 h 1655933"/>
              <a:gd name="connsiteX2" fmla="*/ 1879932 w 6836942"/>
              <a:gd name="connsiteY2" fmla="*/ 751703 h 1655933"/>
              <a:gd name="connsiteX3" fmla="*/ 3419974 w 6836942"/>
              <a:gd name="connsiteY3" fmla="*/ 46029 h 1655933"/>
              <a:gd name="connsiteX4" fmla="*/ 4701716 w 6836942"/>
              <a:gd name="connsiteY4" fmla="*/ 295143 h 1655933"/>
              <a:gd name="connsiteX5" fmla="*/ 6836942 w 6836942"/>
              <a:gd name="connsiteY5" fmla="*/ 1655884 h 1655933"/>
              <a:gd name="connsiteX0" fmla="*/ 0 w 6836942"/>
              <a:gd name="connsiteY0" fmla="*/ 1650819 h 1657454"/>
              <a:gd name="connsiteX1" fmla="*/ 1255435 w 6836942"/>
              <a:gd name="connsiteY1" fmla="*/ 1148692 h 1657454"/>
              <a:gd name="connsiteX2" fmla="*/ 1939795 w 6836942"/>
              <a:gd name="connsiteY2" fmla="*/ 773779 h 1657454"/>
              <a:gd name="connsiteX3" fmla="*/ 3419974 w 6836942"/>
              <a:gd name="connsiteY3" fmla="*/ 47550 h 1657454"/>
              <a:gd name="connsiteX4" fmla="*/ 4701716 w 6836942"/>
              <a:gd name="connsiteY4" fmla="*/ 296664 h 1657454"/>
              <a:gd name="connsiteX5" fmla="*/ 6836942 w 6836942"/>
              <a:gd name="connsiteY5" fmla="*/ 1657405 h 1657454"/>
              <a:gd name="connsiteX0" fmla="*/ 0 w 6836942"/>
              <a:gd name="connsiteY0" fmla="*/ 1588240 h 1594875"/>
              <a:gd name="connsiteX1" fmla="*/ 1255435 w 6836942"/>
              <a:gd name="connsiteY1" fmla="*/ 1086113 h 1594875"/>
              <a:gd name="connsiteX2" fmla="*/ 1939795 w 6836942"/>
              <a:gd name="connsiteY2" fmla="*/ 711200 h 1594875"/>
              <a:gd name="connsiteX3" fmla="*/ 3441344 w 6836942"/>
              <a:gd name="connsiteY3" fmla="*/ 84921 h 1594875"/>
              <a:gd name="connsiteX4" fmla="*/ 4701716 w 6836942"/>
              <a:gd name="connsiteY4" fmla="*/ 234085 h 1594875"/>
              <a:gd name="connsiteX5" fmla="*/ 6836942 w 6836942"/>
              <a:gd name="connsiteY5" fmla="*/ 1594826 h 1594875"/>
              <a:gd name="connsiteX0" fmla="*/ 0 w 6836942"/>
              <a:gd name="connsiteY0" fmla="*/ 1588240 h 1594875"/>
              <a:gd name="connsiteX1" fmla="*/ 1255435 w 6836942"/>
              <a:gd name="connsiteY1" fmla="*/ 1086113 h 1594875"/>
              <a:gd name="connsiteX2" fmla="*/ 1939795 w 6836942"/>
              <a:gd name="connsiteY2" fmla="*/ 711200 h 1594875"/>
              <a:gd name="connsiteX3" fmla="*/ 3441344 w 6836942"/>
              <a:gd name="connsiteY3" fmla="*/ 84921 h 1594875"/>
              <a:gd name="connsiteX4" fmla="*/ 4701716 w 6836942"/>
              <a:gd name="connsiteY4" fmla="*/ 234085 h 1594875"/>
              <a:gd name="connsiteX5" fmla="*/ 6836942 w 6836942"/>
              <a:gd name="connsiteY5" fmla="*/ 1594826 h 1594875"/>
              <a:gd name="connsiteX0" fmla="*/ 0 w 6836942"/>
              <a:gd name="connsiteY0" fmla="*/ 1563132 h 1569767"/>
              <a:gd name="connsiteX1" fmla="*/ 1255435 w 6836942"/>
              <a:gd name="connsiteY1" fmla="*/ 1061005 h 1569767"/>
              <a:gd name="connsiteX2" fmla="*/ 1939795 w 6836942"/>
              <a:gd name="connsiteY2" fmla="*/ 686092 h 1569767"/>
              <a:gd name="connsiteX3" fmla="*/ 3441344 w 6836942"/>
              <a:gd name="connsiteY3" fmla="*/ 59813 h 1569767"/>
              <a:gd name="connsiteX4" fmla="*/ 4701716 w 6836942"/>
              <a:gd name="connsiteY4" fmla="*/ 208977 h 1569767"/>
              <a:gd name="connsiteX5" fmla="*/ 6836942 w 6836942"/>
              <a:gd name="connsiteY5" fmla="*/ 1569718 h 1569767"/>
              <a:gd name="connsiteX0" fmla="*/ 0 w 6836942"/>
              <a:gd name="connsiteY0" fmla="*/ 1563132 h 1569765"/>
              <a:gd name="connsiteX1" fmla="*/ 1255435 w 6836942"/>
              <a:gd name="connsiteY1" fmla="*/ 1061005 h 1569765"/>
              <a:gd name="connsiteX2" fmla="*/ 1939795 w 6836942"/>
              <a:gd name="connsiteY2" fmla="*/ 686092 h 1569765"/>
              <a:gd name="connsiteX3" fmla="*/ 3441344 w 6836942"/>
              <a:gd name="connsiteY3" fmla="*/ 59813 h 1569765"/>
              <a:gd name="connsiteX4" fmla="*/ 4701716 w 6836942"/>
              <a:gd name="connsiteY4" fmla="*/ 208977 h 1569765"/>
              <a:gd name="connsiteX5" fmla="*/ 6836942 w 6836942"/>
              <a:gd name="connsiteY5" fmla="*/ 1569718 h 1569765"/>
              <a:gd name="connsiteX0" fmla="*/ 0 w 6836942"/>
              <a:gd name="connsiteY0" fmla="*/ 1579401 h 1586034"/>
              <a:gd name="connsiteX1" fmla="*/ 1255435 w 6836942"/>
              <a:gd name="connsiteY1" fmla="*/ 1077274 h 1586034"/>
              <a:gd name="connsiteX2" fmla="*/ 1939795 w 6836942"/>
              <a:gd name="connsiteY2" fmla="*/ 702361 h 1586034"/>
              <a:gd name="connsiteX3" fmla="*/ 3441344 w 6836942"/>
              <a:gd name="connsiteY3" fmla="*/ 51095 h 1586034"/>
              <a:gd name="connsiteX4" fmla="*/ 4701716 w 6836942"/>
              <a:gd name="connsiteY4" fmla="*/ 225246 h 1586034"/>
              <a:gd name="connsiteX5" fmla="*/ 6836942 w 6836942"/>
              <a:gd name="connsiteY5" fmla="*/ 1585987 h 158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6942" h="1586034">
                <a:moveTo>
                  <a:pt x="0" y="1579401"/>
                </a:moveTo>
                <a:cubicBezTo>
                  <a:pt x="202112" y="1484293"/>
                  <a:pt x="942113" y="1226873"/>
                  <a:pt x="1255435" y="1077274"/>
                </a:cubicBezTo>
                <a:cubicBezTo>
                  <a:pt x="1568757" y="927675"/>
                  <a:pt x="1575477" y="873391"/>
                  <a:pt x="1939795" y="702361"/>
                </a:cubicBezTo>
                <a:cubicBezTo>
                  <a:pt x="2304113" y="531331"/>
                  <a:pt x="2981024" y="130614"/>
                  <a:pt x="3441344" y="51095"/>
                </a:cubicBezTo>
                <a:cubicBezTo>
                  <a:pt x="3901664" y="-28424"/>
                  <a:pt x="4084699" y="-44974"/>
                  <a:pt x="4701716" y="225246"/>
                </a:cubicBezTo>
                <a:cubicBezTo>
                  <a:pt x="5170117" y="496033"/>
                  <a:pt x="6559677" y="1594352"/>
                  <a:pt x="6836942" y="1585987"/>
                </a:cubicBezTo>
              </a:path>
            </a:pathLst>
          </a:custGeom>
          <a:noFill/>
          <a:ln w="254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99FF99"/>
              </a:solidFill>
            </a:endParaRPr>
          </a:p>
        </p:txBody>
      </p:sp>
      <p:sp>
        <p:nvSpPr>
          <p:cNvPr id="18" name="TextBox 17">
            <a:extLst>
              <a:ext uri="{FF2B5EF4-FFF2-40B4-BE49-F238E27FC236}">
                <a16:creationId xmlns:a16="http://schemas.microsoft.com/office/drawing/2014/main" id="{0547237C-B297-5D54-A9DB-BE022A4B8D92}"/>
              </a:ext>
            </a:extLst>
          </p:cNvPr>
          <p:cNvSpPr txBox="1"/>
          <p:nvPr/>
        </p:nvSpPr>
        <p:spPr>
          <a:xfrm>
            <a:off x="10564033" y="7855874"/>
            <a:ext cx="1808306" cy="954107"/>
          </a:xfrm>
          <a:prstGeom prst="rect">
            <a:avLst/>
          </a:prstGeom>
          <a:noFill/>
          <a:ln>
            <a:noFill/>
          </a:ln>
        </p:spPr>
        <p:txBody>
          <a:bodyPr wrap="square" rtlCol="0">
            <a:spAutoFit/>
          </a:bodyPr>
          <a:lstStyle/>
          <a:p>
            <a:r>
              <a:rPr lang="en-US" sz="5600" dirty="0">
                <a:solidFill>
                  <a:srgbClr val="0000FF"/>
                </a:solidFill>
              </a:rPr>
              <a:t>SRM</a:t>
            </a:r>
          </a:p>
        </p:txBody>
      </p:sp>
      <p:sp>
        <p:nvSpPr>
          <p:cNvPr id="20" name="NASEM (2021), Section 3.1c">
            <a:extLst>
              <a:ext uri="{FF2B5EF4-FFF2-40B4-BE49-F238E27FC236}">
                <a16:creationId xmlns:a16="http://schemas.microsoft.com/office/drawing/2014/main" id="{7EC72C91-F5A4-0F53-B041-EAC0286E46A9}"/>
              </a:ext>
            </a:extLst>
          </p:cNvPr>
          <p:cNvSpPr txBox="1"/>
          <p:nvPr/>
        </p:nvSpPr>
        <p:spPr>
          <a:xfrm>
            <a:off x="949325" y="784070"/>
            <a:ext cx="5206510" cy="93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5500" b="1">
                <a:solidFill>
                  <a:srgbClr val="000000"/>
                </a:solidFill>
              </a:defRPr>
            </a:lvl1pPr>
          </a:lstStyle>
          <a:p>
            <a:r>
              <a:rPr lang="en-US" dirty="0"/>
              <a:t>“Peak shaving”</a:t>
            </a:r>
            <a:endParaRPr dirty="0"/>
          </a:p>
        </p:txBody>
      </p:sp>
    </p:spTree>
    <p:custDataLst>
      <p:tags r:id="rId1"/>
    </p:custDataLst>
    <p:extLst>
      <p:ext uri="{BB962C8B-B14F-4D97-AF65-F5344CB8AC3E}">
        <p14:creationId xmlns:p14="http://schemas.microsoft.com/office/powerpoint/2010/main" val="418281899"/>
      </p:ext>
    </p:extLst>
  </p:cSld>
  <p:clrMapOvr>
    <a:masterClrMapping/>
  </p:clrMapOvr>
  <mc:AlternateContent xmlns:mc="http://schemas.openxmlformats.org/markup-compatibility/2006" xmlns:p14="http://schemas.microsoft.com/office/powerpoint/2010/main">
    <mc:Choice Requires="p14">
      <p:transition spd="slow" p14:dur="2000" advTm="167359"/>
    </mc:Choice>
    <mc:Fallback xmlns="">
      <p:transition spd="slow" advTm="16735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Decision space: “climate context” will affect outcomes"/>
          <p:cNvSpPr txBox="1">
            <a:spLocks noGrp="1"/>
          </p:cNvSpPr>
          <p:nvPr>
            <p:ph type="title"/>
          </p:nvPr>
        </p:nvSpPr>
        <p:spPr>
          <a:xfrm>
            <a:off x="1206500" y="952500"/>
            <a:ext cx="21971000" cy="1530025"/>
          </a:xfrm>
          <a:prstGeom prst="rect">
            <a:avLst/>
          </a:prstGeom>
        </p:spPr>
        <p:txBody>
          <a:bodyPr/>
          <a:lstStyle>
            <a:lvl1pPr defTabSz="1975054">
              <a:defRPr sz="6885" spc="-137"/>
            </a:lvl1pPr>
          </a:lstStyle>
          <a:p>
            <a:r>
              <a:t>Decision space: “climate context” will affect outcomes</a:t>
            </a:r>
          </a:p>
        </p:txBody>
      </p:sp>
      <p:sp>
        <p:nvSpPr>
          <p:cNvPr id="213" name="The “climate context” for SG decision making will depend in particular on the severity of climate impacts occurring and on the degree to which mitigation, CDR, and adaptation are being pursued. At least three types of scenarios have been commonly discuss"/>
          <p:cNvSpPr txBox="1">
            <a:spLocks noGrp="1"/>
          </p:cNvSpPr>
          <p:nvPr>
            <p:ph type="body" idx="1"/>
          </p:nvPr>
        </p:nvSpPr>
        <p:spPr>
          <a:prstGeom prst="rect">
            <a:avLst/>
          </a:prstGeom>
        </p:spPr>
        <p:txBody>
          <a:bodyPr/>
          <a:lstStyle/>
          <a:p>
            <a:pPr marL="0" indent="0" defTabSz="2218888">
              <a:spcBef>
                <a:spcPts val="4000"/>
              </a:spcBef>
              <a:buSzTx/>
              <a:buNone/>
              <a:defRPr sz="4368"/>
            </a:pPr>
            <a:r>
              <a:rPr dirty="0"/>
              <a:t>The “climate context” for SG decision making will depend in particular on the severity of climate impacts occurring and on the degree to which mitigation, CDR, and adaptation are being pursued. At least three types of scenarios have been commonly discussed:</a:t>
            </a:r>
          </a:p>
          <a:p>
            <a:pPr marL="554736" indent="-554736" defTabSz="2218888">
              <a:spcBef>
                <a:spcPts val="4000"/>
              </a:spcBef>
              <a:defRPr sz="4368"/>
            </a:pPr>
            <a:r>
              <a:rPr dirty="0"/>
              <a:t>“Peak shaving,” in which mitigation efforts (including CDR) are having a positive effect, but are not sufficient to prevent an “overshoot” of goals for limiting global mean temperature increase.</a:t>
            </a:r>
          </a:p>
          <a:p>
            <a:pPr marL="554736" indent="-554736" defTabSz="2218888">
              <a:spcBef>
                <a:spcPts val="4000"/>
              </a:spcBef>
              <a:defRPr sz="4368"/>
            </a:pPr>
            <a:r>
              <a:rPr dirty="0"/>
              <a:t>Emission reductions, but no reliance on CDR, adaptation under way: SG deployment is to slow the rate of temperature rise, securing more time for adaptation.</a:t>
            </a:r>
          </a:p>
        </p:txBody>
      </p:sp>
      <p:sp>
        <p:nvSpPr>
          <p:cNvPr id="214" name="NASEM (2021), Section 3.1c"/>
          <p:cNvSpPr txBox="1"/>
          <p:nvPr/>
        </p:nvSpPr>
        <p:spPr>
          <a:xfrm>
            <a:off x="1206500" y="2245962"/>
            <a:ext cx="21971000" cy="93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5500" b="1">
                <a:solidFill>
                  <a:srgbClr val="000000"/>
                </a:solidFill>
              </a:defRPr>
            </a:lvl1pPr>
          </a:lstStyle>
          <a:p>
            <a:r>
              <a:rPr dirty="0"/>
              <a:t>NASEM (2021), Section 3.1c</a:t>
            </a:r>
          </a:p>
        </p:txBody>
      </p:sp>
    </p:spTree>
    <p:extLst>
      <p:ext uri="{BB962C8B-B14F-4D97-AF65-F5344CB8AC3E}">
        <p14:creationId xmlns:p14="http://schemas.microsoft.com/office/powerpoint/2010/main" val="14655690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63|7.1"/>
</p:tagLst>
</file>

<file path=ppt/tags/tag2.xml><?xml version="1.0" encoding="utf-8"?>
<p:tagLst xmlns:a="http://schemas.openxmlformats.org/drawingml/2006/main" xmlns:r="http://schemas.openxmlformats.org/officeDocument/2006/relationships" xmlns:p="http://schemas.openxmlformats.org/presentationml/2006/main">
  <p:tag name="TIMING" val="|5|63|7.1"/>
</p:tagLst>
</file>

<file path=ppt/tags/tag3.xml><?xml version="1.0" encoding="utf-8"?>
<p:tagLst xmlns:a="http://schemas.openxmlformats.org/drawingml/2006/main" xmlns:r="http://schemas.openxmlformats.org/officeDocument/2006/relationships" xmlns:p="http://schemas.openxmlformats.org/presentationml/2006/main">
  <p:tag name="TIMING" val="|5|63|7.1"/>
</p:tagLst>
</file>

<file path=ppt/theme/theme1.xml><?xml version="1.0" encoding="utf-8"?>
<a:theme xmlns:a="http://schemas.openxmlformats.org/drawingml/2006/main"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3484</TotalTime>
  <Words>4150</Words>
  <Application>Microsoft Macintosh PowerPoint</Application>
  <PresentationFormat>Custom</PresentationFormat>
  <Paragraphs>228</Paragraphs>
  <Slides>27</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Avenir Book</vt:lpstr>
      <vt:lpstr>Avenir Heavy</vt:lpstr>
      <vt:lpstr>Avenir Medium</vt:lpstr>
      <vt:lpstr>Calibri</vt:lpstr>
      <vt:lpstr>Helvetica Neue</vt:lpstr>
      <vt:lpstr>Helvetica Neue Light</vt:lpstr>
      <vt:lpstr>Helvetica Neue Medium</vt:lpstr>
      <vt:lpstr>News Gothic MT</vt:lpstr>
      <vt:lpstr>30_BasicColor</vt:lpstr>
      <vt:lpstr>Current state of SRM research</vt:lpstr>
      <vt:lpstr>SRM research is fairly new</vt:lpstr>
      <vt:lpstr>PowerPoint Presentation</vt:lpstr>
      <vt:lpstr>Sandwiching of SRM Science</vt:lpstr>
      <vt:lpstr>Sandwiching of SRM Science</vt:lpstr>
      <vt:lpstr>Scenarios: “Decision space” for solar geoengineering </vt:lpstr>
      <vt:lpstr>Decision space: “climate context” will affect outcomes</vt:lpstr>
      <vt:lpstr>PowerPoint Presentation</vt:lpstr>
      <vt:lpstr>Decision space: “climate context” will affect outcomes</vt:lpstr>
      <vt:lpstr>PowerPoint Presentation</vt:lpstr>
      <vt:lpstr>Decision space: “climate context” will affect outcomes</vt:lpstr>
      <vt:lpstr>PowerPoint Presentation</vt:lpstr>
      <vt:lpstr>Decision space: Political contexts also matter</vt:lpstr>
      <vt:lpstr>Ethics and Geoengineering</vt:lpstr>
      <vt:lpstr>Societal concerns: “Moral hazard”</vt:lpstr>
      <vt:lpstr>Societal concerns: “Slippery slope”</vt:lpstr>
      <vt:lpstr>Sandwiching of SRM Science</vt:lpstr>
      <vt:lpstr>Impacts: Health, Agriculture, Economy, etc.</vt:lpstr>
      <vt:lpstr>PowerPoint Presentation</vt:lpstr>
      <vt:lpstr>Use of global temperature as a proxy for climate change impacts</vt:lpstr>
      <vt:lpstr>Detailed regional studies are limited</vt:lpstr>
      <vt:lpstr>Human Health</vt:lpstr>
      <vt:lpstr>Agriculture</vt:lpstr>
      <vt:lpstr>Assessment of Comparative Risk </vt:lpstr>
      <vt:lpstr>Reflecting Sunlight Report Conclusions</vt:lpstr>
      <vt:lpstr>Reflecting Sunlight Report 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Katharine Ricke</cp:lastModifiedBy>
  <cp:revision>26</cp:revision>
  <dcterms:modified xsi:type="dcterms:W3CDTF">2022-08-24T12:23:47Z</dcterms:modified>
</cp:coreProperties>
</file>