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38" r:id="rId3"/>
    <p:sldId id="339" r:id="rId4"/>
    <p:sldId id="352" r:id="rId5"/>
    <p:sldId id="353" r:id="rId6"/>
    <p:sldId id="354" r:id="rId7"/>
    <p:sldId id="355" r:id="rId8"/>
    <p:sldId id="262" r:id="rId9"/>
    <p:sldId id="322" r:id="rId10"/>
    <p:sldId id="358" r:id="rId11"/>
    <p:sldId id="265" r:id="rId12"/>
    <p:sldId id="340" r:id="rId13"/>
    <p:sldId id="341" r:id="rId14"/>
    <p:sldId id="359" r:id="rId15"/>
    <p:sldId id="356" r:id="rId16"/>
    <p:sldId id="321" r:id="rId17"/>
    <p:sldId id="344" r:id="rId18"/>
    <p:sldId id="345" r:id="rId19"/>
    <p:sldId id="320" r:id="rId20"/>
    <p:sldId id="323" r:id="rId21"/>
    <p:sldId id="266" r:id="rId22"/>
    <p:sldId id="332" r:id="rId23"/>
    <p:sldId id="333" r:id="rId24"/>
    <p:sldId id="334" r:id="rId25"/>
    <p:sldId id="357" r:id="rId26"/>
    <p:sldId id="31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>
      <p:cViewPr varScale="1">
        <p:scale>
          <a:sx n="74" d="100"/>
          <a:sy n="74" d="100"/>
        </p:scale>
        <p:origin x="85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CAF84-D38C-48D1-9036-FEE665055B82}" type="datetimeFigureOut">
              <a:rPr lang="en-AU" smtClean="0"/>
              <a:pPr/>
              <a:t>20/08/2022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EB78D-9DB0-4DD5-A5F5-73CA3C21E77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0619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 1) Depository of the IAI agreement: General Secretariat to the OAS; 2) IAI invites non-member Parties to join the Montevideo agreement that established the IAI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B78D-9DB0-4DD5-A5F5-73CA3C21E774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579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B78D-9DB0-4DD5-A5F5-73CA3C21E774}" type="slidenum">
              <a:rPr lang="en-AU" smtClean="0"/>
              <a:pPr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3618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B78D-9DB0-4DD5-A5F5-73CA3C21E774}" type="slidenum">
              <a:rPr lang="en-AU" smtClean="0"/>
              <a:pPr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806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B78D-9DB0-4DD5-A5F5-73CA3C21E774}" type="slidenum">
              <a:rPr lang="en-AU" smtClean="0"/>
              <a:pPr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179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B78D-9DB0-4DD5-A5F5-73CA3C21E774}" type="slidenum">
              <a:rPr lang="en-AU" smtClean="0"/>
              <a:pPr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676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113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786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430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357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45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156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190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060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00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393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91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A1243-1D58-492F-B53D-C19516510BA9}" type="datetimeFigureOut">
              <a:rPr lang="en-CA" smtClean="0"/>
              <a:pPr/>
              <a:t>2022-08-20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3116-5D4B-490B-8A4B-34C573FC5E4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7844408" cy="4392488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002060"/>
                </a:solidFill>
              </a:rPr>
            </a:br>
            <a:br>
              <a:rPr lang="en-US" dirty="0">
                <a:solidFill>
                  <a:srgbClr val="002060"/>
                </a:solidFill>
              </a:rPr>
            </a:br>
            <a:r>
              <a:rPr lang="en-US" sz="4000" dirty="0">
                <a:solidFill>
                  <a:srgbClr val="002060"/>
                </a:solidFill>
              </a:rPr>
              <a:t>Americas Conference on Solar Radiation Modification: Science, Governance and Implications for the Region</a:t>
            </a:r>
            <a:br>
              <a:rPr lang="en-US" sz="4000" dirty="0">
                <a:solidFill>
                  <a:srgbClr val="002060"/>
                </a:solidFill>
              </a:rPr>
            </a:br>
            <a:br>
              <a:rPr lang="en-US" dirty="0">
                <a:solidFill>
                  <a:srgbClr val="002060"/>
                </a:solidFill>
              </a:rPr>
            </a:br>
            <a:br>
              <a:rPr lang="en-US" sz="2700" i="1" dirty="0">
                <a:solidFill>
                  <a:srgbClr val="002060"/>
                </a:solidFill>
              </a:rPr>
            </a:br>
            <a:r>
              <a:rPr lang="en-US" sz="2700" i="1" dirty="0">
                <a:solidFill>
                  <a:srgbClr val="002060"/>
                </a:solidFill>
              </a:rPr>
              <a:t>University of the West Indies</a:t>
            </a:r>
            <a:br>
              <a:rPr lang="en-US" sz="2700" i="1" dirty="0">
                <a:solidFill>
                  <a:srgbClr val="002060"/>
                </a:solidFill>
              </a:rPr>
            </a:br>
            <a:r>
              <a:rPr lang="en-US" sz="2700" i="1" dirty="0">
                <a:solidFill>
                  <a:srgbClr val="002060"/>
                </a:solidFill>
              </a:rPr>
              <a:t>24 to 25 August 2025</a:t>
            </a:r>
            <a:br>
              <a:rPr lang="en-US" sz="2700" i="1" dirty="0">
                <a:solidFill>
                  <a:srgbClr val="002060"/>
                </a:solidFill>
              </a:rPr>
            </a:br>
            <a:r>
              <a:rPr lang="en-US" sz="2700" i="1" dirty="0">
                <a:solidFill>
                  <a:srgbClr val="002060"/>
                </a:solidFill>
              </a:rPr>
              <a:t> Kingston, Jamaica</a:t>
            </a:r>
            <a:br>
              <a:rPr lang="en-US" sz="2700" i="1" dirty="0">
                <a:solidFill>
                  <a:srgbClr val="002060"/>
                </a:solidFill>
              </a:rPr>
            </a:br>
            <a:br>
              <a:rPr lang="en-CA" i="1" dirty="0">
                <a:solidFill>
                  <a:srgbClr val="002060"/>
                </a:solidFill>
              </a:rPr>
            </a:br>
            <a:endParaRPr lang="en-CA" i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5872" y="404664"/>
            <a:ext cx="1549691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CF97B52-D839-C518-0FDE-3FF3BF46B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933056"/>
            <a:ext cx="3383280" cy="8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67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The Americas and science to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The traditional model of science to policy is under tremendous strain</a:t>
            </a:r>
          </a:p>
          <a:p>
            <a:pPr marL="0" indent="0">
              <a:buNone/>
            </a:pP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ED71E-540A-0573-FC03-9A8334D62033}"/>
              </a:ext>
            </a:extLst>
          </p:cNvPr>
          <p:cNvSpPr txBox="1"/>
          <p:nvPr/>
        </p:nvSpPr>
        <p:spPr>
          <a:xfrm>
            <a:off x="7092280" y="623731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Guardian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B16410-02A1-41B3-40DF-EB06242CB67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2996952"/>
            <a:ext cx="6804248" cy="271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4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Americas and fragmented governance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205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Fragmented governance and treaty congestion</a:t>
            </a:r>
            <a:r>
              <a:rPr lang="en-CA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i="1" dirty="0"/>
              <a:t>There are now more than </a:t>
            </a:r>
            <a:r>
              <a:rPr lang="en-US" b="1" i="1" dirty="0">
                <a:solidFill>
                  <a:srgbClr val="002060"/>
                </a:solidFill>
              </a:rPr>
              <a:t>900 multilateral and over 1500 bilateral treaties </a:t>
            </a:r>
            <a:r>
              <a:rPr lang="en-US" i="1" dirty="0"/>
              <a:t>and other international agreements dealing with environmental issues</a:t>
            </a:r>
            <a:r>
              <a:rPr lang="en-US" i="1"/>
              <a:t>*</a:t>
            </a:r>
            <a:r>
              <a:rPr lang="en-US"/>
              <a:t>.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A317C6-229F-4504-A5B6-C6B0008C9B0A}"/>
              </a:ext>
            </a:extLst>
          </p:cNvPr>
          <p:cNvSpPr txBox="1"/>
          <p:nvPr/>
        </p:nvSpPr>
        <p:spPr>
          <a:xfrm>
            <a:off x="539552" y="6021288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*The future of international environmental law </a:t>
            </a:r>
            <a:r>
              <a:rPr lang="en-US" sz="2000" dirty="0"/>
              <a:t>/ edited by David Leary and</a:t>
            </a:r>
          </a:p>
          <a:p>
            <a:r>
              <a:rPr lang="en-US" sz="2000" dirty="0"/>
              <a:t>Balakrishna </a:t>
            </a:r>
            <a:r>
              <a:rPr lang="en-US" sz="2000" dirty="0" err="1"/>
              <a:t>Pisupati</a:t>
            </a:r>
            <a:r>
              <a:rPr lang="en-US" sz="2000" dirty="0"/>
              <a:t>. United Nations University, 2010.</a:t>
            </a:r>
          </a:p>
        </p:txBody>
      </p:sp>
    </p:spTree>
    <p:extLst>
      <p:ext uri="{BB962C8B-B14F-4D97-AF65-F5344CB8AC3E}">
        <p14:creationId xmlns:p14="http://schemas.microsoft.com/office/powerpoint/2010/main" val="1870307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The Americas unexpected results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52131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Unexpected results</a:t>
            </a:r>
            <a:r>
              <a:rPr lang="en-CA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CA" dirty="0" err="1">
                <a:solidFill>
                  <a:srgbClr val="002060"/>
                </a:solidFill>
              </a:rPr>
              <a:t>Prathapan</a:t>
            </a:r>
            <a:r>
              <a:rPr lang="en-CA" dirty="0">
                <a:solidFill>
                  <a:srgbClr val="002060"/>
                </a:solidFill>
              </a:rPr>
              <a:t>, K &amp; </a:t>
            </a:r>
            <a:r>
              <a:rPr lang="en-CA" dirty="0" err="1">
                <a:solidFill>
                  <a:srgbClr val="002060"/>
                </a:solidFill>
              </a:rPr>
              <a:t>Pethiyagoda</a:t>
            </a:r>
            <a:r>
              <a:rPr lang="en-CA" dirty="0">
                <a:solidFill>
                  <a:srgbClr val="002060"/>
                </a:solidFill>
              </a:rPr>
              <a:t> [et al]. (2018). When the cure kills—</a:t>
            </a:r>
            <a:r>
              <a:rPr lang="en-CA" b="1" dirty="0">
                <a:solidFill>
                  <a:srgbClr val="002060"/>
                </a:solidFill>
              </a:rPr>
              <a:t>CBD limits biodiversity research</a:t>
            </a:r>
            <a:r>
              <a:rPr lang="en-CA" dirty="0">
                <a:solidFill>
                  <a:srgbClr val="002060"/>
                </a:solidFill>
              </a:rPr>
              <a:t>. </a:t>
            </a:r>
            <a:r>
              <a:rPr lang="en-CA" i="1" dirty="0">
                <a:solidFill>
                  <a:srgbClr val="002060"/>
                </a:solidFill>
              </a:rPr>
              <a:t>Science</a:t>
            </a:r>
            <a:r>
              <a:rPr lang="en-CA" dirty="0">
                <a:solidFill>
                  <a:srgbClr val="002060"/>
                </a:solidFill>
              </a:rPr>
              <a:t>. 360. 1405-1406. 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(more than 170 co-signatories, </a:t>
            </a:r>
            <a:r>
              <a:rPr lang="en-CA" b="1" dirty="0">
                <a:solidFill>
                  <a:srgbClr val="002060"/>
                </a:solidFill>
              </a:rPr>
              <a:t>71 of which are from the Americas</a:t>
            </a:r>
            <a:r>
              <a:rPr lang="en-CA" dirty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968136-D4E8-46BD-9A05-FBD515F94AE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8144" y="2636912"/>
            <a:ext cx="2973801" cy="38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5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Americas and poor policy-science interface 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The Article discusses the regulatory framework under the </a:t>
            </a:r>
            <a:r>
              <a:rPr lang="en-US" i="1" dirty="0">
                <a:solidFill>
                  <a:srgbClr val="002060"/>
                </a:solidFill>
              </a:rPr>
              <a:t>Nagoya Protocol on Access and Benefit-sharing</a:t>
            </a:r>
            <a:r>
              <a:rPr lang="en-US" dirty="0">
                <a:solidFill>
                  <a:srgbClr val="002060"/>
                </a:solidFill>
              </a:rPr>
              <a:t>*</a:t>
            </a:r>
            <a:r>
              <a:rPr lang="en-CA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i="1" dirty="0"/>
              <a:t>The resulting national legislations vary greatly, from being extremely prohibitive of research, to a very few that are relatively enabling, such as Costa Rica and South Africa. </a:t>
            </a:r>
            <a:r>
              <a:rPr lang="en-US" b="1" i="1" dirty="0"/>
              <a:t>The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002060"/>
                </a:solidFill>
              </a:rPr>
              <a:t>problem is particularly acute where there is a poor policy-science interface resulting from weak scientific institutions</a:t>
            </a:r>
            <a:r>
              <a:rPr lang="en-US" i="1" dirty="0"/>
              <a:t>. </a:t>
            </a:r>
            <a:endParaRPr lang="en-CA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92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Americas international governance</a:t>
            </a:r>
            <a:endParaRPr lang="en-CA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057C4F-6380-6F67-4A20-B34478F64F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607998"/>
            <a:ext cx="8229600" cy="2510366"/>
          </a:xfrm>
        </p:spPr>
      </p:pic>
    </p:spTree>
    <p:extLst>
      <p:ext uri="{BB962C8B-B14F-4D97-AF65-F5344CB8AC3E}">
        <p14:creationId xmlns:p14="http://schemas.microsoft.com/office/powerpoint/2010/main" val="1574623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Americas and fragmentation in cooperation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</a:rPr>
              <a:t>Fragmention</a:t>
            </a:r>
            <a:r>
              <a:rPr lang="en-US" dirty="0">
                <a:solidFill>
                  <a:srgbClr val="002060"/>
                </a:solidFill>
              </a:rPr>
              <a:t> and cooperation is also fragmented in our region.</a:t>
            </a:r>
          </a:p>
          <a:p>
            <a:pPr marL="0" indent="0">
              <a:buNone/>
            </a:pPr>
            <a:endParaRPr lang="en-CA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00206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FFFA70-F5F6-63EA-2E5B-9F3F8F954F6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2764637"/>
            <a:ext cx="7020272" cy="354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30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Key opportunities and challenges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rgbClr val="002060"/>
                </a:solidFill>
              </a:rPr>
              <a:t>Within this fragmented governance environment the </a:t>
            </a:r>
            <a:r>
              <a:rPr lang="en-CA" b="1" dirty="0">
                <a:solidFill>
                  <a:srgbClr val="002060"/>
                </a:solidFill>
              </a:rPr>
              <a:t>Americas has been uniquely effective</a:t>
            </a:r>
            <a:r>
              <a:rPr lang="en-CA" dirty="0">
                <a:solidFill>
                  <a:srgbClr val="002060"/>
                </a:solidFill>
              </a:rPr>
              <a:t> in making its priorities known</a:t>
            </a:r>
          </a:p>
          <a:p>
            <a:r>
              <a:rPr lang="en-CA" dirty="0">
                <a:solidFill>
                  <a:srgbClr val="002060"/>
                </a:solidFill>
              </a:rPr>
              <a:t>GRULAC, for example, is an effective negotiating block in many MEAs</a:t>
            </a:r>
          </a:p>
          <a:p>
            <a:r>
              <a:rPr lang="en-CA" dirty="0">
                <a:solidFill>
                  <a:srgbClr val="002060"/>
                </a:solidFill>
              </a:rPr>
              <a:t>Such homogeneity in action provides many </a:t>
            </a:r>
            <a:r>
              <a:rPr lang="en-CA" dirty="0" err="1">
                <a:solidFill>
                  <a:srgbClr val="002060"/>
                </a:solidFill>
              </a:rPr>
              <a:t>many</a:t>
            </a:r>
            <a:r>
              <a:rPr lang="en-CA" dirty="0">
                <a:solidFill>
                  <a:srgbClr val="002060"/>
                </a:solidFill>
              </a:rPr>
              <a:t>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850532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Key opportunities and challenges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Within international environmental governance (or international governance more generally) three issues come to the fore:</a:t>
            </a:r>
          </a:p>
          <a:p>
            <a:r>
              <a:rPr lang="en-CA" b="1" dirty="0">
                <a:solidFill>
                  <a:srgbClr val="002060"/>
                </a:solidFill>
              </a:rPr>
              <a:t>National sovereignty</a:t>
            </a:r>
          </a:p>
          <a:p>
            <a:r>
              <a:rPr lang="en-CA" b="1" dirty="0">
                <a:solidFill>
                  <a:srgbClr val="002060"/>
                </a:solidFill>
              </a:rPr>
              <a:t>Liability and redress</a:t>
            </a:r>
          </a:p>
          <a:p>
            <a:r>
              <a:rPr lang="en-CA" b="1" dirty="0">
                <a:solidFill>
                  <a:srgbClr val="002060"/>
                </a:solidFill>
              </a:rPr>
              <a:t>Enforcement</a:t>
            </a:r>
          </a:p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Mechanisms for liability and redress and enforcement are weak or non-existent</a:t>
            </a:r>
          </a:p>
        </p:txBody>
      </p:sp>
    </p:spTree>
    <p:extLst>
      <p:ext uri="{BB962C8B-B14F-4D97-AF65-F5344CB8AC3E}">
        <p14:creationId xmlns:p14="http://schemas.microsoft.com/office/powerpoint/2010/main" val="3905127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Geoengineering and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Which international instrument </a:t>
            </a:r>
            <a:r>
              <a:rPr lang="en-CA" dirty="0">
                <a:solidFill>
                  <a:srgbClr val="002060"/>
                </a:solidFill>
              </a:rPr>
              <a:t>would be most appropriate as the umbrella agreement for sovereign nations to discuss challenges posed by Solar Radiation Modification?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02060"/>
                </a:solidFill>
              </a:rPr>
              <a:t>UN General Assembly?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02060"/>
                </a:solidFill>
              </a:rPr>
              <a:t>UNEP (UN Environment Assembly)? 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02060"/>
                </a:solidFill>
              </a:rPr>
              <a:t>The Convention on Biological Diversity?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02060"/>
                </a:solidFill>
              </a:rPr>
              <a:t>UNFCCC?</a:t>
            </a:r>
          </a:p>
        </p:txBody>
      </p:sp>
    </p:spTree>
    <p:extLst>
      <p:ext uri="{BB962C8B-B14F-4D97-AF65-F5344CB8AC3E}">
        <p14:creationId xmlns:p14="http://schemas.microsoft.com/office/powerpoint/2010/main" val="1673611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Key opportunities and challenges 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The IAI </a:t>
            </a:r>
            <a:r>
              <a:rPr lang="en-CA" dirty="0">
                <a:solidFill>
                  <a:srgbClr val="002060"/>
                </a:solidFill>
              </a:rPr>
              <a:t>is the result of American countries deciding to establish a </a:t>
            </a:r>
            <a:r>
              <a:rPr lang="en-CA" b="1" dirty="0">
                <a:solidFill>
                  <a:srgbClr val="002060"/>
                </a:solidFill>
              </a:rPr>
              <a:t>collaborative mechanism </a:t>
            </a:r>
            <a:r>
              <a:rPr lang="en-CA" dirty="0">
                <a:solidFill>
                  <a:srgbClr val="002060"/>
                </a:solidFill>
              </a:rPr>
              <a:t>to provide its policy makers with the best available scientific information for more informed decision making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In many ways, it reflects the cooperative and successful regional framework found in Latin America and the Caribbean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-2738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1159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712968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IAI is a treaty organization</a:t>
            </a:r>
            <a:br>
              <a:rPr lang="en-US" sz="3200" dirty="0">
                <a:solidFill>
                  <a:schemeClr val="accent1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0152" y="1412776"/>
            <a:ext cx="2746648" cy="5501208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1.  Argentina  	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2.  Bolivia		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3.  </a:t>
            </a:r>
            <a:r>
              <a:rPr lang="es-ES" sz="1600" dirty="0" err="1">
                <a:solidFill>
                  <a:srgbClr val="002060"/>
                </a:solidFill>
              </a:rPr>
              <a:t>Brazil</a:t>
            </a:r>
            <a:r>
              <a:rPr lang="es-ES" sz="1600" dirty="0">
                <a:solidFill>
                  <a:srgbClr val="002060"/>
                </a:solidFill>
              </a:rPr>
              <a:t> 		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4.  </a:t>
            </a:r>
            <a:r>
              <a:rPr lang="es-ES" sz="1600" dirty="0" err="1">
                <a:solidFill>
                  <a:srgbClr val="002060"/>
                </a:solidFill>
              </a:rPr>
              <a:t>Canada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5.  Chile 	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6.  Colombia  	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7.  Costa Rica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8.  Cuba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9.  </a:t>
            </a:r>
            <a:r>
              <a:rPr lang="es-ES" sz="1600" dirty="0" err="1">
                <a:solidFill>
                  <a:srgbClr val="002060"/>
                </a:solidFill>
              </a:rPr>
              <a:t>Dominican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  <a:r>
              <a:rPr lang="es-ES" sz="1600" dirty="0" err="1">
                <a:solidFill>
                  <a:srgbClr val="002060"/>
                </a:solidFill>
              </a:rPr>
              <a:t>Republic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10. Ecuador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11. Guatemala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12. Jamaica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13. </a:t>
            </a:r>
            <a:r>
              <a:rPr lang="es-ES" sz="1600" dirty="0" err="1">
                <a:solidFill>
                  <a:srgbClr val="002060"/>
                </a:solidFill>
              </a:rPr>
              <a:t>Mexico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14. </a:t>
            </a:r>
            <a:r>
              <a:rPr lang="es-ES" sz="1600" dirty="0" err="1">
                <a:solidFill>
                  <a:srgbClr val="002060"/>
                </a:solidFill>
              </a:rPr>
              <a:t>Panama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15. Paraguay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16. </a:t>
            </a:r>
            <a:r>
              <a:rPr lang="es-ES" sz="1600" dirty="0" err="1">
                <a:solidFill>
                  <a:srgbClr val="002060"/>
                </a:solidFill>
              </a:rPr>
              <a:t>Peru</a:t>
            </a:r>
            <a:endParaRPr lang="es-ES" sz="1600" dirty="0">
              <a:solidFill>
                <a:srgbClr val="00206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17. Uruguay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18. USA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s-ES" sz="1600" dirty="0">
                <a:solidFill>
                  <a:srgbClr val="002060"/>
                </a:solidFill>
              </a:rPr>
              <a:t>19. Venezuela 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-2738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4000" b="1" dirty="0">
              <a:solidFill>
                <a:schemeClr val="bg1"/>
              </a:solidFill>
            </a:endParaRPr>
          </a:p>
        </p:txBody>
      </p:sp>
      <p:pic>
        <p:nvPicPr>
          <p:cNvPr id="5" name="Imagem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08745"/>
            <a:ext cx="3358750" cy="5088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4F24B2-3BCC-487D-B5AE-71ECA44AF115}"/>
              </a:ext>
            </a:extLst>
          </p:cNvPr>
          <p:cNvSpPr txBox="1"/>
          <p:nvPr/>
        </p:nvSpPr>
        <p:spPr>
          <a:xfrm>
            <a:off x="3635896" y="3501008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19 Parties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61046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Key opportunities and challenges 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From a regional organization’s perspective, key opportunities and challenges are identified through:</a:t>
            </a:r>
          </a:p>
          <a:p>
            <a:r>
              <a:rPr lang="en-CA" dirty="0">
                <a:solidFill>
                  <a:srgbClr val="002060"/>
                </a:solidFill>
              </a:rPr>
              <a:t>The establishment of </a:t>
            </a:r>
            <a:r>
              <a:rPr lang="en-CA" b="1" dirty="0">
                <a:solidFill>
                  <a:srgbClr val="002060"/>
                </a:solidFill>
              </a:rPr>
              <a:t>partnerships</a:t>
            </a:r>
            <a:r>
              <a:rPr lang="en-CA" dirty="0">
                <a:solidFill>
                  <a:srgbClr val="002060"/>
                </a:solidFill>
              </a:rPr>
              <a:t>—realizing that no one organization can succeed alone;</a:t>
            </a:r>
          </a:p>
          <a:p>
            <a:r>
              <a:rPr lang="en-CA" dirty="0">
                <a:solidFill>
                  <a:srgbClr val="002060"/>
                </a:solidFill>
              </a:rPr>
              <a:t>Making use of partnerships to establish </a:t>
            </a:r>
            <a:r>
              <a:rPr lang="en-CA" b="1" dirty="0">
                <a:solidFill>
                  <a:srgbClr val="002060"/>
                </a:solidFill>
              </a:rPr>
              <a:t>self-sustaining networks of peers</a:t>
            </a:r>
          </a:p>
          <a:p>
            <a:r>
              <a:rPr lang="en-CA" dirty="0">
                <a:solidFill>
                  <a:srgbClr val="002060"/>
                </a:solidFill>
              </a:rPr>
              <a:t>Supporting </a:t>
            </a:r>
            <a:r>
              <a:rPr lang="en-CA" b="1" dirty="0">
                <a:solidFill>
                  <a:srgbClr val="002060"/>
                </a:solidFill>
              </a:rPr>
              <a:t>open science and data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-2738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26831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Strategies for meeting challenges and identifying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The IAI functions in this ecosystem by working with Parties to </a:t>
            </a:r>
            <a:r>
              <a:rPr lang="en-CA" b="1" dirty="0">
                <a:solidFill>
                  <a:srgbClr val="002060"/>
                </a:solidFill>
              </a:rPr>
              <a:t>understand national priorities as defined by regional/international frameworks</a:t>
            </a:r>
          </a:p>
          <a:p>
            <a:pPr marL="0" indent="0">
              <a:buNone/>
            </a:pPr>
            <a:endParaRPr lang="en-CA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This understanding provides the context for the science and activities, including capacity building at the regional level, it supports</a:t>
            </a:r>
          </a:p>
          <a:p>
            <a:pPr marL="0" indent="0">
              <a:buNone/>
            </a:pPr>
            <a:endParaRPr lang="en-C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26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Strategy for identifying, developing and maintaining 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None of this could have been possible without:</a:t>
            </a:r>
          </a:p>
          <a:p>
            <a:r>
              <a:rPr lang="en-CA" dirty="0">
                <a:solidFill>
                  <a:srgbClr val="002060"/>
                </a:solidFill>
              </a:rPr>
              <a:t>Funding to seed the scientific projects</a:t>
            </a:r>
          </a:p>
          <a:p>
            <a:r>
              <a:rPr lang="en-CA" dirty="0">
                <a:solidFill>
                  <a:srgbClr val="002060"/>
                </a:solidFill>
              </a:rPr>
              <a:t>A collaborative, multinational approach to identifying and researching an issue anchored to national needs and articulated internationally</a:t>
            </a:r>
          </a:p>
          <a:p>
            <a:r>
              <a:rPr lang="en-CA" dirty="0">
                <a:solidFill>
                  <a:srgbClr val="002060"/>
                </a:solidFill>
              </a:rPr>
              <a:t>Member country involvement through its scientific communities</a:t>
            </a:r>
          </a:p>
          <a:p>
            <a:r>
              <a:rPr lang="en-CA" dirty="0">
                <a:solidFill>
                  <a:srgbClr val="002060"/>
                </a:solidFill>
              </a:rPr>
              <a:t>Interdisciplinary and transdisciplinary research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-2738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108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Latin America and the Caribbean offers a unique opportunity for supporting collaborative, multinational effective scientific projects</a:t>
            </a:r>
          </a:p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It has a well established network of peers</a:t>
            </a:r>
          </a:p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As a region, it is uniquely effective in the articulation of its needs and in the involvement of its scientists and policy makers in international fora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-2738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37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In summary, Latin America and the Caribbean have will, the expertise and the willingness to:</a:t>
            </a:r>
          </a:p>
          <a:p>
            <a:r>
              <a:rPr lang="en-US" i="1" dirty="0">
                <a:solidFill>
                  <a:srgbClr val="002060"/>
                </a:solidFill>
              </a:rPr>
              <a:t>overcome challenges and build opportunities for multi-national collaboration, and</a:t>
            </a:r>
          </a:p>
          <a:p>
            <a:r>
              <a:rPr lang="en-US" i="1" dirty="0">
                <a:solidFill>
                  <a:srgbClr val="002060"/>
                </a:solidFill>
              </a:rPr>
              <a:t>strengthen linkages to global frameworks to leverage extramural funding for Americas Regional priorities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496" y="-2738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321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4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4800" dirty="0">
                <a:solidFill>
                  <a:srgbClr val="002060"/>
                </a:solidFill>
              </a:rPr>
              <a:t>Solar Radiation Modification?</a:t>
            </a:r>
            <a:endParaRPr lang="en-US" sz="4800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-2738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96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5400" dirty="0">
                <a:solidFill>
                  <a:schemeClr val="accent1"/>
                </a:solidFill>
              </a:rPr>
              <a:t>Thank you</a:t>
            </a:r>
          </a:p>
          <a:p>
            <a:pPr marL="0" indent="0" algn="ctr">
              <a:buNone/>
            </a:pPr>
            <a:endParaRPr lang="en-CA" sz="5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CA" sz="5400" dirty="0">
                <a:solidFill>
                  <a:schemeClr val="accent1"/>
                </a:solidFill>
              </a:rPr>
              <a:t>Dr. Marcos Regis da Silva</a:t>
            </a:r>
          </a:p>
          <a:p>
            <a:pPr marL="0" indent="0" algn="ctr">
              <a:buNone/>
            </a:pPr>
            <a:r>
              <a:rPr lang="en-CA" sz="5400" dirty="0">
                <a:solidFill>
                  <a:schemeClr val="accent1"/>
                </a:solidFill>
              </a:rPr>
              <a:t>IAI</a:t>
            </a:r>
          </a:p>
          <a:p>
            <a:pPr marL="0" indent="0" algn="ctr">
              <a:buNone/>
            </a:pPr>
            <a:endParaRPr lang="en-CA" sz="5400" dirty="0">
              <a:solidFill>
                <a:schemeClr val="accent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E731B0-2E05-4EF2-9A2A-C2DB2C350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5872" y="404664"/>
            <a:ext cx="1549691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22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chemeClr val="accent1"/>
                </a:solidFill>
              </a:rPr>
              <a:t>IAI and Regional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Preamble of the Agreement: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i="1" dirty="0">
                <a:solidFill>
                  <a:srgbClr val="002060"/>
                </a:solidFill>
              </a:rPr>
              <a:t>CONCERNED that research on global issues </a:t>
            </a:r>
            <a:r>
              <a:rPr lang="en-US" b="1" i="1" dirty="0">
                <a:solidFill>
                  <a:srgbClr val="002060"/>
                </a:solidFill>
              </a:rPr>
              <a:t>requires cooperation among research institutes, among states and among the different parts of the Inter-American region</a:t>
            </a:r>
            <a:r>
              <a:rPr lang="en-US" i="1" dirty="0">
                <a:solidFill>
                  <a:srgbClr val="002060"/>
                </a:solidFill>
              </a:rPr>
              <a:t>, and with regional and international global change research programs;</a:t>
            </a:r>
          </a:p>
          <a:p>
            <a:pPr marL="0" indent="0">
              <a:lnSpc>
                <a:spcPct val="80000"/>
              </a:lnSpc>
              <a:buNone/>
            </a:pPr>
            <a:endParaRPr lang="en-US" i="1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i="1" dirty="0">
                <a:solidFill>
                  <a:srgbClr val="002060"/>
                </a:solidFill>
              </a:rPr>
              <a:t>CONVINCED that national and global efforts to address these issues </a:t>
            </a:r>
            <a:r>
              <a:rPr lang="en-US" b="1" i="1" dirty="0">
                <a:solidFill>
                  <a:srgbClr val="002060"/>
                </a:solidFill>
              </a:rPr>
              <a:t>must be supplemented by regional cooperation</a:t>
            </a:r>
            <a:r>
              <a:rPr lang="en-US" i="1" dirty="0">
                <a:solidFill>
                  <a:srgbClr val="002060"/>
                </a:solidFill>
              </a:rPr>
              <a:t> among States;</a:t>
            </a:r>
          </a:p>
        </p:txBody>
      </p:sp>
    </p:spTree>
    <p:extLst>
      <p:ext uri="{BB962C8B-B14F-4D97-AF65-F5344CB8AC3E}">
        <p14:creationId xmlns:p14="http://schemas.microsoft.com/office/powerpoint/2010/main" val="81086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chemeClr val="accent1"/>
                </a:solidFill>
              </a:rPr>
              <a:t>IAI and Regional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Relevant Articles of the </a:t>
            </a:r>
            <a:r>
              <a:rPr lang="en-US" i="1" dirty="0">
                <a:solidFill>
                  <a:srgbClr val="002060"/>
                </a:solidFill>
              </a:rPr>
              <a:t>Agreement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Article II:  Objectives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i="1" dirty="0">
                <a:solidFill>
                  <a:srgbClr val="002060"/>
                </a:solidFill>
              </a:rPr>
              <a:t>The Institute shall pursue the principles of scientific excellence, </a:t>
            </a:r>
            <a:r>
              <a:rPr lang="en-US" b="1" i="1" dirty="0">
                <a:solidFill>
                  <a:srgbClr val="002060"/>
                </a:solidFill>
              </a:rPr>
              <a:t>international cooperation, and the full and open exchange of scientific information</a:t>
            </a:r>
            <a:r>
              <a:rPr lang="en-US" i="1" dirty="0">
                <a:solidFill>
                  <a:srgbClr val="002060"/>
                </a:solidFill>
              </a:rPr>
              <a:t>, relevant to global change.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9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chemeClr val="accent1"/>
                </a:solidFill>
              </a:rPr>
              <a:t>IAI and Regional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Relevant Articles of the </a:t>
            </a:r>
            <a:r>
              <a:rPr lang="en-US" i="1" dirty="0">
                <a:solidFill>
                  <a:srgbClr val="002060"/>
                </a:solidFill>
              </a:rPr>
              <a:t>Agreement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Article II, a) </a:t>
            </a:r>
            <a:r>
              <a:rPr lang="en-US" b="1" i="1" dirty="0">
                <a:solidFill>
                  <a:srgbClr val="002060"/>
                </a:solidFill>
              </a:rPr>
              <a:t>Promote regional cooperation for interdisciplinary research on aspects of global change</a:t>
            </a:r>
            <a:r>
              <a:rPr lang="en-US" i="1" dirty="0">
                <a:solidFill>
                  <a:srgbClr val="002060"/>
                </a:solidFill>
              </a:rPr>
              <a:t> related to the sciences of the earth, ocean, atmosphere, and the environment and to social sciences, with particular attention to impacts on ecosystems and biodiversity, socio-economic impacts, and technologies and economic aspects associated with the mitigation of and adaptation to global change;</a:t>
            </a:r>
          </a:p>
        </p:txBody>
      </p:sp>
    </p:spTree>
    <p:extLst>
      <p:ext uri="{BB962C8B-B14F-4D97-AF65-F5344CB8AC3E}">
        <p14:creationId xmlns:p14="http://schemas.microsoft.com/office/powerpoint/2010/main" val="2525999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chemeClr val="accent1"/>
                </a:solidFill>
              </a:rPr>
              <a:t>IAI and Regional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Relevant Articles of the </a:t>
            </a:r>
            <a:r>
              <a:rPr lang="en-US" i="1" dirty="0">
                <a:solidFill>
                  <a:srgbClr val="002060"/>
                </a:solidFill>
              </a:rPr>
              <a:t>Agreement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Article II, a) </a:t>
            </a:r>
            <a:r>
              <a:rPr lang="en-US" b="1" i="1" dirty="0">
                <a:solidFill>
                  <a:srgbClr val="002060"/>
                </a:solidFill>
              </a:rPr>
              <a:t>Promote regional cooperation for interdisciplinary research on aspects of global change</a:t>
            </a:r>
            <a:r>
              <a:rPr lang="en-US" i="1" dirty="0">
                <a:solidFill>
                  <a:srgbClr val="002060"/>
                </a:solidFill>
              </a:rPr>
              <a:t> related to the sciences of the earth, ocean, atmosphere, and the environment and to social sciences, with particular attention to impacts on ecosystems and biodiversity, socio-economic impacts, and technologies and economic aspects associated with the mitigation of and adaptation to global change;</a:t>
            </a:r>
          </a:p>
        </p:txBody>
      </p:sp>
    </p:spTree>
    <p:extLst>
      <p:ext uri="{BB962C8B-B14F-4D97-AF65-F5344CB8AC3E}">
        <p14:creationId xmlns:p14="http://schemas.microsoft.com/office/powerpoint/2010/main" val="104302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chemeClr val="accent1"/>
                </a:solidFill>
              </a:rPr>
              <a:t>IAI and Regional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Relevant Articles of the </a:t>
            </a:r>
            <a:r>
              <a:rPr lang="en-US" i="1" dirty="0">
                <a:solidFill>
                  <a:srgbClr val="002060"/>
                </a:solidFill>
              </a:rPr>
              <a:t>Agreement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Article II, c) </a:t>
            </a:r>
            <a:r>
              <a:rPr lang="en-US" b="1" i="1" dirty="0">
                <a:solidFill>
                  <a:srgbClr val="002060"/>
                </a:solidFill>
              </a:rPr>
              <a:t>Pursue on a regional scale </a:t>
            </a:r>
            <a:r>
              <a:rPr lang="en-US" i="1" dirty="0">
                <a:solidFill>
                  <a:srgbClr val="002060"/>
                </a:solidFill>
              </a:rPr>
              <a:t>that research which cannot be pursued by any individual State or institution and dedicate itself to </a:t>
            </a:r>
            <a:r>
              <a:rPr lang="en-US" b="1" i="1" dirty="0">
                <a:solidFill>
                  <a:srgbClr val="002060"/>
                </a:solidFill>
              </a:rPr>
              <a:t>scientific issues of regional importance</a:t>
            </a:r>
            <a:r>
              <a:rPr lang="en-US" i="1" dirty="0">
                <a:solidFill>
                  <a:srgbClr val="002060"/>
                </a:solidFill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g) </a:t>
            </a:r>
            <a:r>
              <a:rPr lang="en-US" i="1" dirty="0">
                <a:solidFill>
                  <a:srgbClr val="002060"/>
                </a:solidFill>
              </a:rPr>
              <a:t>Promote cooperation among the </a:t>
            </a:r>
            <a:r>
              <a:rPr lang="en-US" b="1" i="1" dirty="0">
                <a:solidFill>
                  <a:srgbClr val="002060"/>
                </a:solidFill>
              </a:rPr>
              <a:t>different research institutions of the region</a:t>
            </a:r>
            <a:r>
              <a:rPr lang="en-US" i="1" dirty="0">
                <a:solidFill>
                  <a:srgbClr val="00206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7722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The Americas and shared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CA" b="1" dirty="0">
                <a:solidFill>
                  <a:srgbClr val="002060"/>
                </a:solidFill>
              </a:rPr>
              <a:t>Priorities are defined </a:t>
            </a:r>
            <a:r>
              <a:rPr lang="en-CA" dirty="0">
                <a:solidFill>
                  <a:srgbClr val="002060"/>
                </a:solidFill>
              </a:rPr>
              <a:t>at the </a:t>
            </a:r>
            <a:r>
              <a:rPr lang="en-CA" b="1" dirty="0">
                <a:solidFill>
                  <a:srgbClr val="002060"/>
                </a:solidFill>
              </a:rPr>
              <a:t>national/regional/international </a:t>
            </a:r>
            <a:r>
              <a:rPr lang="en-CA" dirty="0">
                <a:solidFill>
                  <a:srgbClr val="002060"/>
                </a:solidFill>
              </a:rPr>
              <a:t>level by governance frameworks:</a:t>
            </a:r>
          </a:p>
          <a:p>
            <a:pPr lvl="1"/>
            <a:r>
              <a:rPr lang="en-CA" sz="3200" dirty="0">
                <a:solidFill>
                  <a:srgbClr val="002060"/>
                </a:solidFill>
              </a:rPr>
              <a:t>The Sustainable Development Goals</a:t>
            </a:r>
          </a:p>
          <a:p>
            <a:pPr lvl="1"/>
            <a:r>
              <a:rPr lang="en-CA" sz="3200" dirty="0">
                <a:solidFill>
                  <a:srgbClr val="002060"/>
                </a:solidFill>
              </a:rPr>
              <a:t>Post-2020 Biodiversity Framework</a:t>
            </a:r>
          </a:p>
          <a:p>
            <a:pPr lvl="1"/>
            <a:r>
              <a:rPr lang="en-CA" sz="3200" dirty="0">
                <a:solidFill>
                  <a:srgbClr val="002060"/>
                </a:solidFill>
              </a:rPr>
              <a:t>The Paris Agreement</a:t>
            </a:r>
          </a:p>
          <a:p>
            <a:pPr marL="457200" lvl="1" indent="0">
              <a:buNone/>
            </a:pPr>
            <a:r>
              <a:rPr lang="en-CA" sz="3200" dirty="0">
                <a:solidFill>
                  <a:srgbClr val="002060"/>
                </a:solidFill>
              </a:rPr>
              <a:t>Among other national obligations within a regional/international framework</a:t>
            </a:r>
          </a:p>
          <a:p>
            <a:pPr marL="514350" indent="-514350">
              <a:buFont typeface="+mj-lt"/>
              <a:buAutoNum type="alphaLcPeriod"/>
            </a:pPr>
            <a:endParaRPr lang="en-C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753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The Americas and science to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dirty="0">
                <a:solidFill>
                  <a:srgbClr val="002060"/>
                </a:solidFill>
              </a:rPr>
              <a:t>The traditional model of science to policy at a regional level follows a well defined path:</a:t>
            </a:r>
          </a:p>
          <a:p>
            <a:r>
              <a:rPr lang="en-CA" b="1" dirty="0">
                <a:solidFill>
                  <a:srgbClr val="002060"/>
                </a:solidFill>
              </a:rPr>
              <a:t>Countries identify a problem </a:t>
            </a:r>
            <a:r>
              <a:rPr lang="en-CA" dirty="0">
                <a:solidFill>
                  <a:srgbClr val="002060"/>
                </a:solidFill>
              </a:rPr>
              <a:t>where solutions must come from regional/international collaboration</a:t>
            </a:r>
          </a:p>
          <a:p>
            <a:r>
              <a:rPr lang="en-CA" b="1" dirty="0">
                <a:solidFill>
                  <a:srgbClr val="002060"/>
                </a:solidFill>
              </a:rPr>
              <a:t>Scientific bodies </a:t>
            </a:r>
            <a:r>
              <a:rPr lang="en-CA" dirty="0">
                <a:solidFill>
                  <a:srgbClr val="002060"/>
                </a:solidFill>
              </a:rPr>
              <a:t>of Multi-lateral Environmental Agreements </a:t>
            </a:r>
            <a:r>
              <a:rPr lang="en-CA" b="1" dirty="0">
                <a:solidFill>
                  <a:srgbClr val="002060"/>
                </a:solidFill>
              </a:rPr>
              <a:t>make recommendations</a:t>
            </a:r>
          </a:p>
          <a:p>
            <a:r>
              <a:rPr lang="en-CA" dirty="0">
                <a:solidFill>
                  <a:srgbClr val="002060"/>
                </a:solidFill>
              </a:rPr>
              <a:t>Recommendations go to a </a:t>
            </a:r>
            <a:r>
              <a:rPr lang="en-CA" b="1" dirty="0">
                <a:solidFill>
                  <a:srgbClr val="002060"/>
                </a:solidFill>
              </a:rPr>
              <a:t>Conference of the Parties and are converted into policy</a:t>
            </a:r>
          </a:p>
        </p:txBody>
      </p:sp>
    </p:spTree>
    <p:extLst>
      <p:ext uri="{BB962C8B-B14F-4D97-AF65-F5344CB8AC3E}">
        <p14:creationId xmlns:p14="http://schemas.microsoft.com/office/powerpoint/2010/main" val="3549423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1203</Words>
  <Application>Microsoft Office PowerPoint</Application>
  <PresentationFormat>On-screen Show (4:3)</PresentationFormat>
  <Paragraphs>140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  Americas Conference on Solar Radiation Modification: Science, Governance and Implications for the Region   University of the West Indies 24 to 25 August 2025  Kingston, Jamaica  </vt:lpstr>
      <vt:lpstr>IAI is a treaty organization </vt:lpstr>
      <vt:lpstr>IAI and Regional Collaboration</vt:lpstr>
      <vt:lpstr>IAI and Regional Collaboration</vt:lpstr>
      <vt:lpstr>IAI and Regional Collaboration</vt:lpstr>
      <vt:lpstr>IAI and Regional Collaboration</vt:lpstr>
      <vt:lpstr>IAI and Regional Collaboration</vt:lpstr>
      <vt:lpstr>The Americas and shared priorities</vt:lpstr>
      <vt:lpstr>The Americas and science to policy</vt:lpstr>
      <vt:lpstr>The Americas and science to policy</vt:lpstr>
      <vt:lpstr>The Americas and fragmented governance</vt:lpstr>
      <vt:lpstr>The Americas unexpected results</vt:lpstr>
      <vt:lpstr>The Americas and poor policy-science interface </vt:lpstr>
      <vt:lpstr>The Americas international governance</vt:lpstr>
      <vt:lpstr>The Americas and fragmentation in cooperation</vt:lpstr>
      <vt:lpstr>Key opportunities and challenges </vt:lpstr>
      <vt:lpstr>Key opportunities and challenges </vt:lpstr>
      <vt:lpstr>Geoengineering and governance</vt:lpstr>
      <vt:lpstr>Key opportunities and challenges </vt:lpstr>
      <vt:lpstr>Key opportunities and challenges </vt:lpstr>
      <vt:lpstr>Strategies for meeting challenges and identifying opportunities</vt:lpstr>
      <vt:lpstr>Strategy for identifying, developing and maintaining partnerships</vt:lpstr>
      <vt:lpstr>Conclusions</vt:lpstr>
      <vt:lpstr>Conclusions</vt:lpstr>
      <vt:lpstr>Conclusions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Inter-American Institute for Global Change Research A presentation</dc:title>
  <dc:creator>Denise</dc:creator>
  <cp:lastModifiedBy>Marcos</cp:lastModifiedBy>
  <cp:revision>147</cp:revision>
  <dcterms:created xsi:type="dcterms:W3CDTF">2017-01-14T16:22:52Z</dcterms:created>
  <dcterms:modified xsi:type="dcterms:W3CDTF">2022-08-20T19:38:41Z</dcterms:modified>
</cp:coreProperties>
</file>