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4"/>
  </p:sldMasterIdLst>
  <p:notesMasterIdLst>
    <p:notesMasterId r:id="rId14"/>
  </p:notesMasterIdLst>
  <p:sldIdLst>
    <p:sldId id="256" r:id="rId5"/>
    <p:sldId id="358" r:id="rId6"/>
    <p:sldId id="362" r:id="rId7"/>
    <p:sldId id="363" r:id="rId8"/>
    <p:sldId id="364" r:id="rId9"/>
    <p:sldId id="365" r:id="rId10"/>
    <p:sldId id="366" r:id="rId11"/>
    <p:sldId id="367" r:id="rId12"/>
    <p:sldId id="3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584219-FC56-4BB4-9C85-378D9CCC25F0}" v="7" dt="2024-05-22T18:34:35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6" d="100"/>
          <a:sy n="106" d="100"/>
        </p:scale>
        <p:origin x="1170" y="-17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BA0F6-A6C4-4166-A4B4-9ACBE632DC37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77B39-B973-4DCE-AB4E-550F09D7E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0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Background slide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1CD19-0D01-FB40-99E9-193BA0FE5D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9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4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6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12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295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70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8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63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2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D878F4-52BF-7572-01DA-F145D158E64B}"/>
              </a:ext>
            </a:extLst>
          </p:cNvPr>
          <p:cNvSpPr/>
          <p:nvPr userDrawn="1"/>
        </p:nvSpPr>
        <p:spPr>
          <a:xfrm>
            <a:off x="0" y="0"/>
            <a:ext cx="12192000" cy="6374638"/>
          </a:xfrm>
          <a:prstGeom prst="rect">
            <a:avLst/>
          </a:prstGeom>
          <a:solidFill>
            <a:srgbClr val="1F6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A78B79-B032-FBD5-B103-93790D481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3984"/>
            <a:ext cx="11257168" cy="637463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29A14CB-EF5C-F625-3CF3-77DFD28376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45878" y="1971675"/>
            <a:ext cx="6289290" cy="1830889"/>
          </a:xfrm>
        </p:spPr>
        <p:txBody>
          <a:bodyPr anchor="t">
            <a:noAutofit/>
          </a:bodyPr>
          <a:lstStyle>
            <a:lvl1pPr algn="l"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INDIGENOUS SCIENCE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0D9192-CFCD-B843-15D5-BF2355E6A8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464169"/>
            <a:ext cx="12194992" cy="23938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42BF2D-057F-1D82-5FAF-D1243B7BE3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6631" y="6273038"/>
            <a:ext cx="33020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8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2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9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1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9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8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5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8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1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363C78A-FEA6-44F2-B938-01AA763946F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C6C7B-C271-4F45-B0D8-30098C426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24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3A44-A868-23BB-FC65-353450288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9418" y="1344822"/>
            <a:ext cx="6289290" cy="982540"/>
          </a:xfrm>
        </p:spPr>
        <p:txBody>
          <a:bodyPr/>
          <a:lstStyle/>
          <a:p>
            <a:pPr marL="0" marR="0">
              <a:spcBef>
                <a:spcPts val="200"/>
              </a:spcBef>
              <a:spcAft>
                <a:spcPts val="1800"/>
              </a:spcAft>
            </a:pPr>
            <a:r>
              <a:rPr lang="en-CA" sz="3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IAI COP-32 Side Event: Key Points on Indigenous Languages and Biodiversity</a:t>
            </a:r>
            <a:endParaRPr lang="en-US" sz="3200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0457" y="3125392"/>
            <a:ext cx="6986155" cy="19389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Myrle Ballard, Ph.D.</a:t>
            </a:r>
            <a:endParaRPr lang="en-CA" sz="24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fr-CA" sz="24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Chief Indigenous Science Advisor, </a:t>
            </a:r>
            <a:endParaRPr lang="en-CA" sz="24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fr-CA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Indigenous</a:t>
            </a:r>
            <a:r>
              <a:rPr lang="fr-CA" sz="24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Science Division, Science &amp; </a:t>
            </a:r>
            <a:r>
              <a:rPr lang="fr-CA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Technology</a:t>
            </a:r>
            <a:r>
              <a:rPr lang="fr-CA" sz="24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Branch </a:t>
            </a:r>
            <a:endParaRPr lang="en-CA" sz="24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spcAft>
                <a:spcPts val="0"/>
              </a:spcAft>
            </a:pPr>
            <a:r>
              <a:rPr lang="fr-CA" sz="2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Environment and Climate Change Canada</a:t>
            </a:r>
            <a:endParaRPr lang="en-CA" sz="24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0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5825-3D3D-7539-CEBF-5911FA3D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33192"/>
            <a:ext cx="9404723" cy="1400530"/>
          </a:xfrm>
        </p:spPr>
        <p:txBody>
          <a:bodyPr/>
          <a:lstStyle/>
          <a:p>
            <a:r>
              <a:rPr lang="en-US" dirty="0"/>
              <a:t>Scoping dialogue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2FA4-83E3-BB2C-FC4D-DB654063D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365" y="1672390"/>
            <a:ext cx="9785267" cy="5522495"/>
          </a:xfrm>
        </p:spPr>
        <p:txBody>
          <a:bodyPr>
            <a:noAutofit/>
          </a:bodyPr>
          <a:lstStyle/>
          <a:p>
            <a:pPr marL="457200" marR="457200">
              <a:spcBef>
                <a:spcPts val="200"/>
              </a:spcBef>
              <a:spcAft>
                <a:spcPts val="0"/>
              </a:spcAft>
            </a:pPr>
            <a:r>
              <a:rPr lang="en-CA" kern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Moderator: Dr. Myrle Ballard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457200">
              <a:spcBef>
                <a:spcPts val="200"/>
              </a:spcBef>
              <a:spcAft>
                <a:spcPts val="0"/>
              </a:spcAft>
            </a:pPr>
            <a:r>
              <a:rPr lang="en-CA" kern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 takers: Ian </a:t>
            </a:r>
            <a:r>
              <a:rPr lang="en-CA" kern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Napish</a:t>
            </a:r>
            <a:r>
              <a:rPr lang="en-CA" kern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Dr. Jose Arias-Bustamante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marR="457200" indent="0">
              <a:spcBef>
                <a:spcPts val="200"/>
              </a:spcBef>
              <a:spcAft>
                <a:spcPts val="0"/>
              </a:spcAft>
              <a:buNone/>
            </a:pP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457200">
              <a:spcBef>
                <a:spcPts val="200"/>
              </a:spcBef>
              <a:spcAft>
                <a:spcPts val="0"/>
              </a:spcAft>
            </a:pPr>
            <a:r>
              <a:rPr lang="en-CA" kern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Participants: 6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457200">
              <a:spcBef>
                <a:spcPts val="200"/>
              </a:spcBef>
              <a:spcAft>
                <a:spcPts val="0"/>
              </a:spcAft>
            </a:pPr>
            <a:r>
              <a:rPr lang="en-CA" kern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Countries represented: Panama, Ecuador, Bolivia, Jamaica, Mexico, Canada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457200">
              <a:spcBef>
                <a:spcPts val="200"/>
              </a:spcBef>
              <a:spcAft>
                <a:spcPts val="0"/>
              </a:spcAft>
            </a:pPr>
            <a:r>
              <a:rPr lang="en-CA" kern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 May 21</a:t>
            </a:r>
            <a:r>
              <a:rPr lang="en-CA" kern="100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CA" kern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2024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spcBef>
                <a:spcPts val="200"/>
              </a:spcBef>
              <a:spcAft>
                <a:spcPts val="1800"/>
              </a:spcAft>
            </a:pPr>
            <a:endParaRPr lang="en-US" sz="1800" kern="1000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8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5825-3D3D-7539-CEBF-5911FA3D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33192"/>
            <a:ext cx="9404723" cy="1400530"/>
          </a:xfrm>
        </p:spPr>
        <p:txBody>
          <a:bodyPr/>
          <a:lstStyle/>
          <a:p>
            <a:r>
              <a:rPr lang="en-US" dirty="0"/>
              <a:t>Key points?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2FA4-83E3-BB2C-FC4D-DB654063D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365" y="1672390"/>
            <a:ext cx="10304576" cy="5522495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Indigenous languages hold key to biodiversity knowledge:</a:t>
            </a: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Losing these languages means losing understanding of plants, animals, and ecological relationships. </a:t>
            </a:r>
            <a:endParaRPr lang="en-CA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Indigenous languages intertwined with cultural practices:</a:t>
            </a: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Traditional stories, agriculture, and medicinal knowledge are embedded within languages.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Loss of languages leads to loss of biodiversity:</a:t>
            </a: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Traditional practices fade as languages disappear, harming biodiversity. 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 revitalization is crucial for conservation:</a:t>
            </a: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Efforts to revive languages go hand-in-hand with biodiversity conservation. 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Indigenous participation is essential - </a:t>
            </a: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Policymakers need to involve Indigenous communities in discussions concerning language revitalization and biodiversity conservation. 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communication and collaboration are key:</a:t>
            </a: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Sharing knowledge and building trust between Indigenous communities, scientists, and policymakers are crucial. 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>
              <a:spcBef>
                <a:spcPts val="200"/>
              </a:spcBef>
              <a:spcAft>
                <a:spcPts val="1800"/>
              </a:spcAft>
              <a:buNone/>
            </a:pPr>
            <a:endParaRPr lang="en-US" sz="1800" kern="1000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7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5825-3D3D-7539-CEBF-5911FA3D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33192"/>
            <a:ext cx="9404723" cy="1400530"/>
          </a:xfrm>
        </p:spPr>
        <p:txBody>
          <a:bodyPr/>
          <a:lstStyle/>
          <a:p>
            <a:r>
              <a:rPr lang="en-US" dirty="0"/>
              <a:t>Key points?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2FA4-83E3-BB2C-FC4D-DB654063D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365" y="1672390"/>
            <a:ext cx="9785267" cy="5522495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Challenges: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of political will to enforce existing laws protecting Indigenous languages</a:t>
            </a: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Difficulty for Indigenous communities to participate in conferences due to lack of resources </a:t>
            </a: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needed for genuine dialogue and trust-building </a:t>
            </a:r>
          </a:p>
          <a:p>
            <a:pPr marL="0" marR="0" lvl="0" indent="0">
              <a:spcBef>
                <a:spcPts val="200"/>
              </a:spcBef>
              <a:spcAft>
                <a:spcPts val="1800"/>
              </a:spcAft>
              <a:buSzPts val="1000"/>
              <a:buNone/>
              <a:tabLst>
                <a:tab pos="457200" algn="l"/>
              </a:tabLst>
            </a:pPr>
            <a:r>
              <a:rPr lang="en-CA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solutions: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Workshops in different regions to facilitate knowledge sharing 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Revitalization programs for Indigenous languages 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and support for Indigenous-led conservation projects 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spcBef>
                <a:spcPts val="200"/>
              </a:spcBef>
              <a:spcAft>
                <a:spcPts val="1800"/>
              </a:spcAft>
            </a:pPr>
            <a:endParaRPr lang="en-US" sz="1800" kern="1000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7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2FA4-83E3-BB2C-FC4D-DB654063D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651" y="362574"/>
            <a:ext cx="10576425" cy="5522495"/>
          </a:xfrm>
        </p:spPr>
        <p:txBody>
          <a:bodyPr>
            <a:noAutofit/>
          </a:bodyPr>
          <a:lstStyle/>
          <a:p>
            <a:pPr marL="0" marR="0" indent="0">
              <a:spcBef>
                <a:spcPts val="200"/>
              </a:spcBef>
              <a:spcAft>
                <a:spcPts val="1800"/>
              </a:spcAft>
              <a:buNone/>
            </a:pPr>
            <a:r>
              <a:rPr lang="en-CA" sz="36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Role of Indigenous People in Biodiversity:</a:t>
            </a:r>
            <a:endParaRPr lang="en-US" sz="3600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8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Stewards of the Land:</a:t>
            </a:r>
            <a:r>
              <a:rPr lang="en-CA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Indigenous communities manage a significant portion of the world's landmass, containing a high percentage of biodiversity</a:t>
            </a:r>
            <a:endParaRPr lang="en-US" sz="1800" kern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8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Holders of Ecological Knowledge:</a:t>
            </a:r>
            <a:r>
              <a:rPr lang="en-CA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Indigenous languages encode traditional knowledge about plants, animals, and sustainable practices</a:t>
            </a:r>
            <a:endParaRPr lang="en-US" sz="1800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8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Practitioners of Sustainable Living:</a:t>
            </a:r>
            <a:r>
              <a:rPr lang="en-CA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Traditional agricultural practices and medicinal knowledge promote biodiversity conservation. </a:t>
            </a:r>
            <a:endParaRPr lang="en-US" sz="1800" kern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8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Strengthening the Role of Indigenous Peoples:</a:t>
            </a:r>
            <a:endParaRPr lang="en-US" sz="1800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8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Revitalize Indigenous Languages:</a:t>
            </a:r>
            <a:r>
              <a:rPr lang="en-CA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Support programs to revive and teach Indigenous languages to younger generations. </a:t>
            </a: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8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 Indigenous Voices in Decision-Making:</a:t>
            </a:r>
            <a:r>
              <a:rPr lang="en-CA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Involve Indigenous communities in discussions and policies concerning biodiversity and conservation</a:t>
            </a:r>
            <a:endParaRPr lang="en-US" sz="1800" kern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8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 and Empower Indigenous Projects:</a:t>
            </a:r>
            <a:r>
              <a:rPr lang="en-CA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Provide resources and support for Indigenous-led conservation initiatives. </a:t>
            </a:r>
            <a:endParaRPr lang="en-US" sz="1800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1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5825-3D3D-7539-CEBF-5911FA3D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33192"/>
            <a:ext cx="9404723" cy="1400530"/>
          </a:xfrm>
        </p:spPr>
        <p:txBody>
          <a:bodyPr/>
          <a:lstStyle/>
          <a:p>
            <a:pPr marL="0" marR="0">
              <a:spcBef>
                <a:spcPts val="200"/>
              </a:spcBef>
              <a:spcAft>
                <a:spcPts val="1800"/>
              </a:spcAft>
            </a:pPr>
            <a:r>
              <a:rPr lang="en-CA" sz="36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Indigenous Language and Biodiversity are Needed:</a:t>
            </a:r>
            <a:endParaRPr lang="en-US" sz="3600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2FA4-83E3-BB2C-FC4D-DB654063D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33722"/>
            <a:ext cx="9785267" cy="5522495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 is Key to Understanding Biodiversity:</a:t>
            </a: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Losing Indigenous languages means losing a wealth of ecological knowledge about the natural world. 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Indigenous Knowledge Informs Conservation:</a:t>
            </a: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Traditional practices based on this knowledge can contribute significantly to biodiversity protection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Indigenous Languages Foster Connection to Nature:</a:t>
            </a: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Languages embody cultural values and worldviews that promote a harmonious relationship with the environment. 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spcBef>
                <a:spcPts val="200"/>
              </a:spcBef>
              <a:spcAft>
                <a:spcPts val="1800"/>
              </a:spcAft>
            </a:pPr>
            <a:endParaRPr lang="en-US" sz="1800" kern="1000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5825-3D3D-7539-CEBF-5911FA3D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33192"/>
            <a:ext cx="10610894" cy="1400530"/>
          </a:xfrm>
        </p:spPr>
        <p:txBody>
          <a:bodyPr/>
          <a:lstStyle/>
          <a:p>
            <a:pPr marL="0" marR="0">
              <a:spcBef>
                <a:spcPts val="200"/>
              </a:spcBef>
              <a:spcAft>
                <a:spcPts val="1800"/>
              </a:spcAft>
            </a:pPr>
            <a:r>
              <a:rPr lang="en-CA" sz="36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Mechanisms to Make Indigenous Voices Heard:</a:t>
            </a:r>
            <a:endParaRPr lang="en-US" sz="3600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2FA4-83E3-BB2C-FC4D-DB654063D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722" y="2033722"/>
            <a:ext cx="9785267" cy="5522495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Workshops and Knowledge Sharing:</a:t>
            </a: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Organize events where Indigenous communities can share knowledge and collaborate with scientists and policymakers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Representation in Policymaking Bodies:</a:t>
            </a: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Ensure Indigenous voices are included in committees and decision-making processes. </a:t>
            </a: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for Indigenous Research:</a:t>
            </a: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Support research projects led by Indigenous scholars and communities, focusing on their knowledge and perspectives. 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Sharing Across Generations and Regions:</a:t>
            </a: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importance of reviving traditional knowledge exchange amongst Indigenous communities themselves - value of pre-colonial gatherings for knowledge sharing and reciprocity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spcBef>
                <a:spcPts val="200"/>
              </a:spcBef>
              <a:spcAft>
                <a:spcPts val="1800"/>
              </a:spcAft>
            </a:pPr>
            <a:r>
              <a:rPr lang="en-US" sz="1800" kern="10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7335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5825-3D3D-7539-CEBF-5911FA3D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33192"/>
            <a:ext cx="9404723" cy="1400530"/>
          </a:xfrm>
        </p:spPr>
        <p:txBody>
          <a:bodyPr/>
          <a:lstStyle/>
          <a:p>
            <a:pPr marL="0" marR="0">
              <a:spcBef>
                <a:spcPts val="200"/>
              </a:spcBef>
              <a:spcAft>
                <a:spcPts val="1800"/>
              </a:spcAft>
            </a:pPr>
            <a:r>
              <a:rPr lang="en-CA" sz="36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Should Be Involved?</a:t>
            </a:r>
            <a:endParaRPr lang="en-US" sz="3600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2FA4-83E3-BB2C-FC4D-DB654063D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365" y="1672390"/>
            <a:ext cx="9785267" cy="5522495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Indigenous People and Communities:</a:t>
            </a: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primary stewards whose knowledge and experiences are crucial for effective biodiversity conservation. </a:t>
            </a: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Indigenous Scholars:</a:t>
            </a: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Experts who can bridge the gap between traditional knowledge and scientific research. </a:t>
            </a: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Scientists and Policymakers:</a:t>
            </a: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Essential partners who can learn from Indigenous knowledge and integrate it into conservation strategies. 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2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5825-3D3D-7539-CEBF-5911FA3D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44854"/>
            <a:ext cx="10697392" cy="1400530"/>
          </a:xfrm>
        </p:spPr>
        <p:txBody>
          <a:bodyPr/>
          <a:lstStyle/>
          <a:p>
            <a:r>
              <a:rPr lang="en-CA" sz="3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Locations for an Americas Workshop:</a:t>
            </a:r>
            <a:br>
              <a:rPr lang="en-US" sz="3600" kern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2FA4-83E3-BB2C-FC4D-DB654063D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45384"/>
            <a:ext cx="9785267" cy="5522495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 Location:</a:t>
            </a: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central American country like Venezuela, Panama or Mexico could be geographically convenient for many communities. 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Multiple Regional Workshops:</a:t>
            </a: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Spreading workshops across different regions ensures accessibility for a wider range of Indigenous communities. </a:t>
            </a:r>
          </a:p>
          <a:p>
            <a:pPr marL="0" marR="0" lvl="0" indent="0">
              <a:spcBef>
                <a:spcPts val="200"/>
              </a:spcBef>
              <a:spcAft>
                <a:spcPts val="1800"/>
              </a:spcAft>
              <a:buSzPts val="1000"/>
              <a:buNone/>
              <a:tabLst>
                <a:tab pos="457200" algn="l"/>
              </a:tabLst>
            </a:pPr>
            <a:r>
              <a:rPr lang="en-CA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Notes: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concept of "reconciliation of knowledge systems" highlights the need to bridge the gap between Indigenous and Western scientific approaches. </a:t>
            </a:r>
          </a:p>
          <a:p>
            <a:pPr marL="342900" marR="0" lvl="0" indent="-342900">
              <a:spcBef>
                <a:spcPts val="200"/>
              </a:spcBef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Structuring discussions with separate questions and answers can make the information more palatable for institutions.</a:t>
            </a:r>
            <a:endParaRPr lang="en-US" kern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>
              <a:spcBef>
                <a:spcPts val="200"/>
              </a:spcBef>
              <a:spcAft>
                <a:spcPts val="1800"/>
              </a:spcAft>
              <a:buNone/>
            </a:pPr>
            <a:endParaRPr lang="en-US" sz="1800" kern="1000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36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2589D3AA612468E2142035CF79137" ma:contentTypeVersion="20" ma:contentTypeDescription="Create a new document." ma:contentTypeScope="" ma:versionID="abaa3b1d374d6434f3da9578a5814bce">
  <xsd:schema xmlns:xsd="http://www.w3.org/2001/XMLSchema" xmlns:xs="http://www.w3.org/2001/XMLSchema" xmlns:p="http://schemas.microsoft.com/office/2006/metadata/properties" xmlns:ns2="4b01d4c1-c476-4e61-a151-50f1de411b1c" xmlns:ns3="1d9e4849-b90d-453d-b769-19453274178d" targetNamespace="http://schemas.microsoft.com/office/2006/metadata/properties" ma:root="true" ma:fieldsID="b57c5368f3dffc4db020639d296efced" ns2:_="" ns3:_="">
    <xsd:import namespace="4b01d4c1-c476-4e61-a151-50f1de411b1c"/>
    <xsd:import namespace="1d9e4849-b90d-453d-b769-1945327417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in_x002c_DMorINFO_x0023_" minOccurs="0"/>
                <xsd:element ref="ns2:DateReceived" minOccurs="0"/>
                <xsd:element ref="ns2:DGODueDate" minOccurs="0"/>
                <xsd:element ref="ns2:ADMOduedate" minOccurs="0"/>
                <xsd:element ref="ns2:ReceivedFrom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1d4c1-c476-4e61-a151-50f1de411b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7fe21a1-9997-4c9a-aa7f-25894d3490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in_x002c_DMorINFO_x0023_" ma:index="21" nillable="true" ma:displayName="Min, DM or INFO #" ma:format="Dropdown" ma:internalName="Min_x002c_DMorINFO_x0023_">
      <xsd:simpleType>
        <xsd:restriction base="dms:Note">
          <xsd:maxLength value="255"/>
        </xsd:restriction>
      </xsd:simpleType>
    </xsd:element>
    <xsd:element name="DateReceived" ma:index="22" nillable="true" ma:displayName="Date Received" ma:format="DateOnly" ma:internalName="DateReceived">
      <xsd:simpleType>
        <xsd:restriction base="dms:DateTime"/>
      </xsd:simpleType>
    </xsd:element>
    <xsd:element name="DGODueDate" ma:index="23" nillable="true" ma:displayName="DGO Due Date" ma:format="DateTime" ma:internalName="DGODueDate">
      <xsd:simpleType>
        <xsd:restriction base="dms:DateTime"/>
      </xsd:simpleType>
    </xsd:element>
    <xsd:element name="ADMOduedate" ma:index="24" nillable="true" ma:displayName="ADMO due date" ma:format="DateOnly" ma:internalName="ADMOduedate">
      <xsd:simpleType>
        <xsd:restriction base="dms:DateTime"/>
      </xsd:simpleType>
    </xsd:element>
    <xsd:element name="ReceivedFrom" ma:index="25" nillable="true" ma:displayName="Received From" ma:format="Dropdown" ma:internalName="ReceivedFrom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e4849-b90d-453d-b769-19453274178d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1e3b647-dfe8-468a-895b-bdd0ff65c140}" ma:internalName="TaxCatchAll" ma:showField="CatchAllData" ma:web="1d9e4849-b90d-453d-b769-1945327417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01d4c1-c476-4e61-a151-50f1de411b1c">
      <Terms xmlns="http://schemas.microsoft.com/office/infopath/2007/PartnerControls"/>
    </lcf76f155ced4ddcb4097134ff3c332f>
    <TaxCatchAll xmlns="1d9e4849-b90d-453d-b769-19453274178d" xsi:nil="true"/>
    <Min_x002c_DMorINFO_x0023_ xmlns="4b01d4c1-c476-4e61-a151-50f1de411b1c" xsi:nil="true"/>
    <DGODueDate xmlns="4b01d4c1-c476-4e61-a151-50f1de411b1c" xsi:nil="true"/>
    <DateReceived xmlns="4b01d4c1-c476-4e61-a151-50f1de411b1c" xsi:nil="true"/>
    <ADMOduedate xmlns="4b01d4c1-c476-4e61-a151-50f1de411b1c" xsi:nil="true"/>
    <ReceivedFrom xmlns="4b01d4c1-c476-4e61-a151-50f1de411b1c" xsi:nil="true"/>
    <SharedWithUsers xmlns="1d9e4849-b90d-453d-b769-19453274178d">
      <UserInfo>
        <DisplayName>Woodburn,Gavin (il, lui | he, him) (ECCC)</DisplayName>
        <AccountId>32</AccountId>
        <AccountType/>
      </UserInfo>
      <UserInfo>
        <DisplayName>Kneen,Soha (elle, la | she, her) (ECCC)</DisplayName>
        <AccountId>11</AccountId>
        <AccountType/>
      </UserInfo>
      <UserInfo>
        <DisplayName>Trandafilovski,Filip (il, lui | he, him) (ECCC)</DisplayName>
        <AccountId>51</AccountId>
        <AccountType/>
      </UserInfo>
      <UserInfo>
        <DisplayName>Bruce,Joel (ECCC)</DisplayName>
        <AccountId>14</AccountId>
        <AccountType/>
      </UserInfo>
      <UserInfo>
        <DisplayName>Artuso,Christian (ECCC)</DisplayName>
        <AccountId>19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C488C3-601D-4B1D-98B4-B89E4C6BD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01d4c1-c476-4e61-a151-50f1de411b1c"/>
    <ds:schemaRef ds:uri="1d9e4849-b90d-453d-b769-1945327417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5DE071-C52B-4829-9BD8-49694095B830}">
  <ds:schemaRefs>
    <ds:schemaRef ds:uri="1d9e4849-b90d-453d-b769-19453274178d"/>
    <ds:schemaRef ds:uri="4b01d4c1-c476-4e61-a151-50f1de411b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1A1E39-BB61-4139-A640-0E62B65F2E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1811</TotalTime>
  <Words>694</Words>
  <Application>Microsoft Office PowerPoint</Application>
  <PresentationFormat>Widescreen</PresentationFormat>
  <Paragraphs>58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Century Gothic</vt:lpstr>
      <vt:lpstr>Franklin Gothic Book</vt:lpstr>
      <vt:lpstr>Noto Sans</vt:lpstr>
      <vt:lpstr>Symbol</vt:lpstr>
      <vt:lpstr>Tahoma</vt:lpstr>
      <vt:lpstr>Wingdings 3</vt:lpstr>
      <vt:lpstr>Ion</vt:lpstr>
      <vt:lpstr>IAI COP-32 Side Event: Key Points on Indigenous Languages and Biodiversity</vt:lpstr>
      <vt:lpstr>Scoping dialogue</vt:lpstr>
      <vt:lpstr>Key points?</vt:lpstr>
      <vt:lpstr>Key points?</vt:lpstr>
      <vt:lpstr>PowerPoint Presentation</vt:lpstr>
      <vt:lpstr>Why Indigenous Language and Biodiversity are Needed:</vt:lpstr>
      <vt:lpstr>Mechanisms to Make Indigenous Voices Heard:</vt:lpstr>
      <vt:lpstr>Who Should Be Involved?</vt:lpstr>
      <vt:lpstr>Potential Locations for an Americas Workshop: </vt:lpstr>
    </vt:vector>
  </TitlesOfParts>
  <Company>Environment and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Places and Spaces</dc:title>
  <dc:creator>Napish,Ian (ECCC)</dc:creator>
  <cp:lastModifiedBy>Ballard,Myrle (ECCC)</cp:lastModifiedBy>
  <cp:revision>114</cp:revision>
  <dcterms:created xsi:type="dcterms:W3CDTF">2023-07-11T14:24:35Z</dcterms:created>
  <dcterms:modified xsi:type="dcterms:W3CDTF">2024-05-22T18:45:52Z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0x0101009652589D3AA612468E2142035CF79137</vt:lpwstr>
  </property>
  <property fmtid="{D5CDD505-2E9C-101B-9397-08002B2CF9AE}" pid="3" name="MediaServiceImageTags">
    <vt:lpwstr/>
  </property>
</Properties>
</file>