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1" r:id="rId2"/>
    <p:sldId id="258" r:id="rId3"/>
    <p:sldId id="263" r:id="rId4"/>
    <p:sldId id="265" r:id="rId5"/>
    <p:sldId id="260" r:id="rId6"/>
    <p:sldId id="266" r:id="rId7"/>
    <p:sldId id="257" r:id="rId8"/>
    <p:sldId id="259" r:id="rId9"/>
    <p:sldId id="262" r:id="rId10"/>
    <p:sldId id="268" r:id="rId11"/>
  </p:sldIdLst>
  <p:sldSz cx="12192000" cy="6858000"/>
  <p:notesSz cx="6858000" cy="9144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Q." userId="c76e5693d32afa61" providerId="LiveId" clId="{91A70ADC-5D59-4CA6-B4BE-4E81FA546E3C}"/>
    <pc:docChg chg="custSel delSld modSld">
      <pc:chgData name="Maria Q." userId="c76e5693d32afa61" providerId="LiveId" clId="{91A70ADC-5D59-4CA6-B4BE-4E81FA546E3C}" dt="2024-05-22T14:41:55.618" v="200" actId="6549"/>
      <pc:docMkLst>
        <pc:docMk/>
      </pc:docMkLst>
      <pc:sldChg chg="addSp delSp modSp mod">
        <pc:chgData name="Maria Q." userId="c76e5693d32afa61" providerId="LiveId" clId="{91A70ADC-5D59-4CA6-B4BE-4E81FA546E3C}" dt="2024-05-22T14:41:14.746" v="196" actId="1076"/>
        <pc:sldMkLst>
          <pc:docMk/>
          <pc:sldMk cId="3287268153" sldId="263"/>
        </pc:sldMkLst>
        <pc:spChg chg="mod">
          <ac:chgData name="Maria Q." userId="c76e5693d32afa61" providerId="LiveId" clId="{91A70ADC-5D59-4CA6-B4BE-4E81FA546E3C}" dt="2024-05-22T14:40:29.800" v="192" actId="255"/>
          <ac:spMkLst>
            <pc:docMk/>
            <pc:sldMk cId="3287268153" sldId="263"/>
            <ac:spMk id="3" creationId="{D8B8DD37-D1BB-5E09-A0A3-33F864BB157B}"/>
          </ac:spMkLst>
        </pc:spChg>
        <pc:spChg chg="mod">
          <ac:chgData name="Maria Q." userId="c76e5693d32afa61" providerId="LiveId" clId="{91A70ADC-5D59-4CA6-B4BE-4E81FA546E3C}" dt="2024-05-22T14:38:20.346" v="158" actId="1076"/>
          <ac:spMkLst>
            <pc:docMk/>
            <pc:sldMk cId="3287268153" sldId="263"/>
            <ac:spMk id="6" creationId="{659296F3-C8F5-B98A-184D-A26A0BAFEA45}"/>
          </ac:spMkLst>
        </pc:spChg>
        <pc:spChg chg="add mod">
          <ac:chgData name="Maria Q." userId="c76e5693d32afa61" providerId="LiveId" clId="{91A70ADC-5D59-4CA6-B4BE-4E81FA546E3C}" dt="2024-05-22T14:41:14.746" v="196" actId="1076"/>
          <ac:spMkLst>
            <pc:docMk/>
            <pc:sldMk cId="3287268153" sldId="263"/>
            <ac:spMk id="7" creationId="{0A2C5758-1722-9895-42AA-7CD0242DAC7A}"/>
          </ac:spMkLst>
        </pc:spChg>
        <pc:spChg chg="del">
          <ac:chgData name="Maria Q." userId="c76e5693d32afa61" providerId="LiveId" clId="{91A70ADC-5D59-4CA6-B4BE-4E81FA546E3C}" dt="2024-05-22T14:33:20.917" v="50" actId="478"/>
          <ac:spMkLst>
            <pc:docMk/>
            <pc:sldMk cId="3287268153" sldId="263"/>
            <ac:spMk id="8" creationId="{0EB09B62-F60F-15DE-6523-39DBBD84090E}"/>
          </ac:spMkLst>
        </pc:spChg>
        <pc:spChg chg="mod">
          <ac:chgData name="Maria Q." userId="c76e5693d32afa61" providerId="LiveId" clId="{91A70ADC-5D59-4CA6-B4BE-4E81FA546E3C}" dt="2024-05-22T14:41:12.111" v="195" actId="1076"/>
          <ac:spMkLst>
            <pc:docMk/>
            <pc:sldMk cId="3287268153" sldId="263"/>
            <ac:spMk id="10" creationId="{3A9ABC4A-DF7D-7562-E9B6-A325B5C3844A}"/>
          </ac:spMkLst>
        </pc:spChg>
        <pc:spChg chg="mod">
          <ac:chgData name="Maria Q." userId="c76e5693d32afa61" providerId="LiveId" clId="{91A70ADC-5D59-4CA6-B4BE-4E81FA546E3C}" dt="2024-05-22T14:41:00.219" v="194" actId="14100"/>
          <ac:spMkLst>
            <pc:docMk/>
            <pc:sldMk cId="3287268153" sldId="263"/>
            <ac:spMk id="11" creationId="{A731E1CE-5CB2-3F53-36E8-CC269F7A1EA3}"/>
          </ac:spMkLst>
        </pc:spChg>
        <pc:picChg chg="mod">
          <ac:chgData name="Maria Q." userId="c76e5693d32afa61" providerId="LiveId" clId="{91A70ADC-5D59-4CA6-B4BE-4E81FA546E3C}" dt="2024-05-22T14:35:38.870" v="60" actId="1076"/>
          <ac:picMkLst>
            <pc:docMk/>
            <pc:sldMk cId="3287268153" sldId="263"/>
            <ac:picMk id="2" creationId="{4DD7F593-29E1-7A1E-DDBF-D380B0C19FF7}"/>
          </ac:picMkLst>
        </pc:picChg>
        <pc:picChg chg="mod">
          <ac:chgData name="Maria Q." userId="c76e5693d32afa61" providerId="LiveId" clId="{91A70ADC-5D59-4CA6-B4BE-4E81FA546E3C}" dt="2024-05-22T14:35:40.683" v="61" actId="1076"/>
          <ac:picMkLst>
            <pc:docMk/>
            <pc:sldMk cId="3287268153" sldId="263"/>
            <ac:picMk id="4" creationId="{540A17D3-7FEA-26EB-546E-1695F2CB46D7}"/>
          </ac:picMkLst>
        </pc:picChg>
        <pc:picChg chg="add mod">
          <ac:chgData name="Maria Q." userId="c76e5693d32afa61" providerId="LiveId" clId="{91A70ADC-5D59-4CA6-B4BE-4E81FA546E3C}" dt="2024-05-22T14:35:43.507" v="62" actId="1076"/>
          <ac:picMkLst>
            <pc:docMk/>
            <pc:sldMk cId="3287268153" sldId="263"/>
            <ac:picMk id="5" creationId="{68000EE3-1D2C-DB87-F9C3-AFA4EFA67904}"/>
          </ac:picMkLst>
        </pc:picChg>
      </pc:sldChg>
      <pc:sldChg chg="modSp mod">
        <pc:chgData name="Maria Q." userId="c76e5693d32afa61" providerId="LiveId" clId="{91A70ADC-5D59-4CA6-B4BE-4E81FA546E3C}" dt="2024-05-22T14:41:55.618" v="200" actId="6549"/>
        <pc:sldMkLst>
          <pc:docMk/>
          <pc:sldMk cId="3120100412" sldId="268"/>
        </pc:sldMkLst>
        <pc:spChg chg="mod">
          <ac:chgData name="Maria Q." userId="c76e5693d32afa61" providerId="LiveId" clId="{91A70ADC-5D59-4CA6-B4BE-4E81FA546E3C}" dt="2024-05-22T14:41:55.618" v="200" actId="6549"/>
          <ac:spMkLst>
            <pc:docMk/>
            <pc:sldMk cId="3120100412" sldId="268"/>
            <ac:spMk id="3" creationId="{BC89549A-5F70-5E4B-D470-44D62C462221}"/>
          </ac:spMkLst>
        </pc:spChg>
      </pc:sldChg>
      <pc:sldChg chg="del">
        <pc:chgData name="Maria Q." userId="c76e5693d32afa61" providerId="LiveId" clId="{91A70ADC-5D59-4CA6-B4BE-4E81FA546E3C}" dt="2024-05-22T14:40:12.022" v="191" actId="47"/>
        <pc:sldMkLst>
          <pc:docMk/>
          <pc:sldMk cId="77340905" sldId="26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2.%20PROSUCO\3.%20MANDATOS%20PROYECTOS\37.%20Consultoria%20Saberes%20APMT-HELVETAS%20ANDES%20RESILIENTES\Base%20de%20datos%20CTA%20PIOC%20GR%20CC%2010.11.23V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2.%20PROSUCO\3.%20MANDATOS%20PROYECTOS\37.%20Consultoria%20Saberes%20APMT-HELVETAS%20ANDES%20RESILIENTES\Base%20de%20datos%20CTA%20PIOC%20GRD_ACC%20para%20Map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Grafico!$B$1</c:f>
              <c:strCache>
                <c:ptCount val="1"/>
                <c:pt idx="0">
                  <c:v>N°CTA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Grafico!$A$2:$A$13</c:f>
              <c:strCache>
                <c:ptCount val="12"/>
                <c:pt idx="0">
                  <c:v>12. Construcción de viviendas y acciones colectivas</c:v>
                </c:pt>
                <c:pt idx="1">
                  <c:v>11. Gestión de salud humana</c:v>
                </c:pt>
                <c:pt idx="2">
                  <c:v>10. Manejo ganadero</c:v>
                </c:pt>
                <c:pt idx="3">
                  <c:v>9. Conservación alimentos</c:v>
                </c:pt>
                <c:pt idx="4">
                  <c:v>8. Agrobiodiversidad</c:v>
                </c:pt>
                <c:pt idx="5">
                  <c:v>7. Sistemas de cultivos</c:v>
                </c:pt>
                <c:pt idx="6">
                  <c:v>6. Simbolismo y ritualidad andina</c:v>
                </c:pt>
                <c:pt idx="7">
                  <c:v>5. Bioinsumos </c:v>
                </c:pt>
                <c:pt idx="8">
                  <c:v>4. Gestión recursos hídricos</c:v>
                </c:pt>
                <c:pt idx="9">
                  <c:v>3. Manejo y conservación suelos</c:v>
                </c:pt>
                <c:pt idx="10">
                  <c:v>2. Biodiversidad</c:v>
                </c:pt>
                <c:pt idx="11">
                  <c:v>1. Indicadores naturales</c:v>
                </c:pt>
              </c:strCache>
            </c:strRef>
          </c:cat>
          <c:val>
            <c:numRef>
              <c:f>Grafico!$B$2:$B$13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7</c:v>
                </c:pt>
                <c:pt idx="7">
                  <c:v>10</c:v>
                </c:pt>
                <c:pt idx="8">
                  <c:v>12</c:v>
                </c:pt>
                <c:pt idx="9">
                  <c:v>12</c:v>
                </c:pt>
                <c:pt idx="10">
                  <c:v>16</c:v>
                </c:pt>
                <c:pt idx="1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08-47C4-9EB3-50C12C12C4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650297824"/>
        <c:axId val="650299984"/>
      </c:barChart>
      <c:catAx>
        <c:axId val="65029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BO"/>
                  <a:t>Categorias de los CTA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BO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spc="0" normalizeH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BO"/>
          </a:p>
        </c:txPr>
        <c:crossAx val="650299984"/>
        <c:crosses val="autoZero"/>
        <c:auto val="1"/>
        <c:lblAlgn val="ctr"/>
        <c:lblOffset val="100"/>
        <c:noMultiLvlLbl val="0"/>
      </c:catAx>
      <c:valAx>
        <c:axId val="650299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BO"/>
                  <a:t>N° CTA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B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BO"/>
          </a:p>
        </c:txPr>
        <c:crossAx val="65029782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B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[Base de datos CTA PIOC GRD_ACC para Mapa.xlsx]Graf1!TablaDinámica5</c:name>
    <c:fmtId val="13"/>
  </c:pivotSource>
  <c:chart>
    <c:autoTitleDeleted val="1"/>
    <c:pivotFmts>
      <c:pivotFmt>
        <c:idx val="0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B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B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B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Graf1!$B$3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Graf1!$A$4:$A$76</c:f>
              <c:multiLvlStrCache>
                <c:ptCount val="69"/>
                <c:lvl>
                  <c:pt idx="0">
                    <c:v>Achacachi</c:v>
                  </c:pt>
                  <c:pt idx="1">
                    <c:v>Achocalla</c:v>
                  </c:pt>
                  <c:pt idx="2">
                    <c:v>Ancoraimes</c:v>
                  </c:pt>
                  <c:pt idx="3">
                    <c:v>Ayo Ayo</c:v>
                  </c:pt>
                  <c:pt idx="4">
                    <c:v>Batallas</c:v>
                  </c:pt>
                  <c:pt idx="5">
                    <c:v>Calacoto</c:v>
                  </c:pt>
                  <c:pt idx="6">
                    <c:v>Calamarca</c:v>
                  </c:pt>
                  <c:pt idx="7">
                    <c:v>Caquiaviri</c:v>
                  </c:pt>
                  <c:pt idx="8">
                    <c:v>Catacora</c:v>
                  </c:pt>
                  <c:pt idx="9">
                    <c:v>Charaña</c:v>
                  </c:pt>
                  <c:pt idx="10">
                    <c:v>Charazani</c:v>
                  </c:pt>
                  <c:pt idx="11">
                    <c:v>Chua Cocani</c:v>
                  </c:pt>
                  <c:pt idx="12">
                    <c:v>Comanche</c:v>
                  </c:pt>
                  <c:pt idx="13">
                    <c:v>Copacabana</c:v>
                  </c:pt>
                  <c:pt idx="14">
                    <c:v>Corocoro</c:v>
                  </c:pt>
                  <c:pt idx="15">
                    <c:v>Curva</c:v>
                  </c:pt>
                  <c:pt idx="16">
                    <c:v>Desaguadero</c:v>
                  </c:pt>
                  <c:pt idx="17">
                    <c:v>El Alto</c:v>
                  </c:pt>
                  <c:pt idx="18">
                    <c:v>Guaqui</c:v>
                  </c:pt>
                  <c:pt idx="19">
                    <c:v>Huarina</c:v>
                  </c:pt>
                  <c:pt idx="20">
                    <c:v>Huatajata</c:v>
                  </c:pt>
                  <c:pt idx="21">
                    <c:v>Jesus de Machaca</c:v>
                  </c:pt>
                  <c:pt idx="22">
                    <c:v>Laja</c:v>
                  </c:pt>
                  <c:pt idx="23">
                    <c:v>Mocomoco</c:v>
                  </c:pt>
                  <c:pt idx="24">
                    <c:v>Nazacara de Pacajes</c:v>
                  </c:pt>
                  <c:pt idx="25">
                    <c:v>Papel Pampa</c:v>
                  </c:pt>
                  <c:pt idx="26">
                    <c:v>Patacamaya</c:v>
                  </c:pt>
                  <c:pt idx="27">
                    <c:v>Pelechuco</c:v>
                  </c:pt>
                  <c:pt idx="28">
                    <c:v>Pucarani</c:v>
                  </c:pt>
                  <c:pt idx="29">
                    <c:v>Puerto Acosta</c:v>
                  </c:pt>
                  <c:pt idx="30">
                    <c:v>Puerto Perez</c:v>
                  </c:pt>
                  <c:pt idx="31">
                    <c:v>San Andres de Machaca</c:v>
                  </c:pt>
                  <c:pt idx="32">
                    <c:v>San pedro de Curahuara</c:v>
                  </c:pt>
                  <c:pt idx="33">
                    <c:v>San Pedro de Tiquina</c:v>
                  </c:pt>
                  <c:pt idx="34">
                    <c:v>Santiago de Callapa</c:v>
                  </c:pt>
                  <c:pt idx="35">
                    <c:v>Santiago de Huata</c:v>
                  </c:pt>
                  <c:pt idx="36">
                    <c:v>Santiago de Machaca</c:v>
                  </c:pt>
                  <c:pt idx="37">
                    <c:v>Sica Sica</c:v>
                  </c:pt>
                  <c:pt idx="38">
                    <c:v>Taraco</c:v>
                  </c:pt>
                  <c:pt idx="39">
                    <c:v>Tihuanacu</c:v>
                  </c:pt>
                  <c:pt idx="40">
                    <c:v>Tito Yupanqui</c:v>
                  </c:pt>
                  <c:pt idx="41">
                    <c:v>Tiwanacu</c:v>
                  </c:pt>
                  <c:pt idx="42">
                    <c:v>Tomave</c:v>
                  </c:pt>
                  <c:pt idx="43">
                    <c:v>Umala</c:v>
                  </c:pt>
                  <c:pt idx="44">
                    <c:v>Viacha</c:v>
                  </c:pt>
                  <c:pt idx="45">
                    <c:v>Waldo Ballivian</c:v>
                  </c:pt>
                  <c:pt idx="46">
                    <c:v>Andamarca</c:v>
                  </c:pt>
                  <c:pt idx="47">
                    <c:v>Caracollo</c:v>
                  </c:pt>
                  <c:pt idx="48">
                    <c:v>Challapata</c:v>
                  </c:pt>
                  <c:pt idx="49">
                    <c:v>Chipaya</c:v>
                  </c:pt>
                  <c:pt idx="50">
                    <c:v>Choquecota</c:v>
                  </c:pt>
                  <c:pt idx="51">
                    <c:v>Corque</c:v>
                  </c:pt>
                  <c:pt idx="52">
                    <c:v>Curahuara de Carangas</c:v>
                  </c:pt>
                  <c:pt idx="53">
                    <c:v>El Choro</c:v>
                  </c:pt>
                  <c:pt idx="54">
                    <c:v>Esmeralda</c:v>
                  </c:pt>
                  <c:pt idx="55">
                    <c:v>Huanuni</c:v>
                  </c:pt>
                  <c:pt idx="56">
                    <c:v>Oruro</c:v>
                  </c:pt>
                  <c:pt idx="57">
                    <c:v>Pampa Aullagas</c:v>
                  </c:pt>
                  <c:pt idx="58">
                    <c:v>Paria</c:v>
                  </c:pt>
                  <c:pt idx="59">
                    <c:v>Poopo</c:v>
                  </c:pt>
                  <c:pt idx="60">
                    <c:v>Salinas de Garci Mendoza</c:v>
                  </c:pt>
                  <c:pt idx="61">
                    <c:v>Santiago de Huari</c:v>
                  </c:pt>
                  <c:pt idx="62">
                    <c:v>Santuario de Quillacas</c:v>
                  </c:pt>
                  <c:pt idx="63">
                    <c:v>Toledo</c:v>
                  </c:pt>
                  <c:pt idx="64">
                    <c:v>Totora</c:v>
                  </c:pt>
                  <c:pt idx="65">
                    <c:v>Turco</c:v>
                  </c:pt>
                  <c:pt idx="66">
                    <c:v>Llica</c:v>
                  </c:pt>
                  <c:pt idx="67">
                    <c:v>Tomave</c:v>
                  </c:pt>
                  <c:pt idx="68">
                    <c:v>Uyuni</c:v>
                  </c:pt>
                </c:lvl>
                <c:lvl>
                  <c:pt idx="0">
                    <c:v>La Paz</c:v>
                  </c:pt>
                  <c:pt idx="46">
                    <c:v>Oruro</c:v>
                  </c:pt>
                  <c:pt idx="66">
                    <c:v>Potosí</c:v>
                  </c:pt>
                </c:lvl>
              </c:multiLvlStrCache>
            </c:multiLvlStrRef>
          </c:cat>
          <c:val>
            <c:numRef>
              <c:f>Graf1!$B$4:$B$76</c:f>
              <c:numCache>
                <c:formatCode>General</c:formatCode>
                <c:ptCount val="69"/>
                <c:pt idx="0">
                  <c:v>3</c:v>
                </c:pt>
                <c:pt idx="1">
                  <c:v>2</c:v>
                </c:pt>
                <c:pt idx="2">
                  <c:v>23</c:v>
                </c:pt>
                <c:pt idx="3">
                  <c:v>1</c:v>
                </c:pt>
                <c:pt idx="4">
                  <c:v>30</c:v>
                </c:pt>
                <c:pt idx="5">
                  <c:v>4</c:v>
                </c:pt>
                <c:pt idx="6">
                  <c:v>3</c:v>
                </c:pt>
                <c:pt idx="7">
                  <c:v>23</c:v>
                </c:pt>
                <c:pt idx="8">
                  <c:v>1</c:v>
                </c:pt>
                <c:pt idx="9">
                  <c:v>1</c:v>
                </c:pt>
                <c:pt idx="10">
                  <c:v>12</c:v>
                </c:pt>
                <c:pt idx="11">
                  <c:v>1</c:v>
                </c:pt>
                <c:pt idx="12">
                  <c:v>1</c:v>
                </c:pt>
                <c:pt idx="13">
                  <c:v>18</c:v>
                </c:pt>
                <c:pt idx="14">
                  <c:v>7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1</c:v>
                </c:pt>
                <c:pt idx="19">
                  <c:v>27</c:v>
                </c:pt>
                <c:pt idx="20">
                  <c:v>1</c:v>
                </c:pt>
                <c:pt idx="21">
                  <c:v>22</c:v>
                </c:pt>
                <c:pt idx="22">
                  <c:v>1</c:v>
                </c:pt>
                <c:pt idx="23">
                  <c:v>7</c:v>
                </c:pt>
                <c:pt idx="24">
                  <c:v>1</c:v>
                </c:pt>
                <c:pt idx="25">
                  <c:v>8</c:v>
                </c:pt>
                <c:pt idx="26">
                  <c:v>19</c:v>
                </c:pt>
                <c:pt idx="27">
                  <c:v>2</c:v>
                </c:pt>
                <c:pt idx="28">
                  <c:v>13</c:v>
                </c:pt>
                <c:pt idx="29">
                  <c:v>4</c:v>
                </c:pt>
                <c:pt idx="30">
                  <c:v>7</c:v>
                </c:pt>
                <c:pt idx="31">
                  <c:v>2</c:v>
                </c:pt>
                <c:pt idx="32">
                  <c:v>2</c:v>
                </c:pt>
                <c:pt idx="33">
                  <c:v>4</c:v>
                </c:pt>
                <c:pt idx="34">
                  <c:v>1</c:v>
                </c:pt>
                <c:pt idx="35">
                  <c:v>33</c:v>
                </c:pt>
                <c:pt idx="36">
                  <c:v>2</c:v>
                </c:pt>
                <c:pt idx="37">
                  <c:v>8</c:v>
                </c:pt>
                <c:pt idx="38">
                  <c:v>2</c:v>
                </c:pt>
                <c:pt idx="39">
                  <c:v>1</c:v>
                </c:pt>
                <c:pt idx="40">
                  <c:v>5</c:v>
                </c:pt>
                <c:pt idx="41">
                  <c:v>7</c:v>
                </c:pt>
                <c:pt idx="42">
                  <c:v>1</c:v>
                </c:pt>
                <c:pt idx="43">
                  <c:v>11</c:v>
                </c:pt>
                <c:pt idx="44">
                  <c:v>3</c:v>
                </c:pt>
                <c:pt idx="45">
                  <c:v>3</c:v>
                </c:pt>
                <c:pt idx="46">
                  <c:v>8</c:v>
                </c:pt>
                <c:pt idx="47">
                  <c:v>4</c:v>
                </c:pt>
                <c:pt idx="48">
                  <c:v>27</c:v>
                </c:pt>
                <c:pt idx="49">
                  <c:v>22</c:v>
                </c:pt>
                <c:pt idx="50">
                  <c:v>3</c:v>
                </c:pt>
                <c:pt idx="51">
                  <c:v>3</c:v>
                </c:pt>
                <c:pt idx="52">
                  <c:v>5</c:v>
                </c:pt>
                <c:pt idx="53">
                  <c:v>13</c:v>
                </c:pt>
                <c:pt idx="54">
                  <c:v>1</c:v>
                </c:pt>
                <c:pt idx="55">
                  <c:v>1</c:v>
                </c:pt>
                <c:pt idx="56">
                  <c:v>4</c:v>
                </c:pt>
                <c:pt idx="57">
                  <c:v>7</c:v>
                </c:pt>
                <c:pt idx="58">
                  <c:v>1</c:v>
                </c:pt>
                <c:pt idx="59">
                  <c:v>5</c:v>
                </c:pt>
                <c:pt idx="60">
                  <c:v>30</c:v>
                </c:pt>
                <c:pt idx="61">
                  <c:v>15</c:v>
                </c:pt>
                <c:pt idx="62">
                  <c:v>5</c:v>
                </c:pt>
                <c:pt idx="63">
                  <c:v>8</c:v>
                </c:pt>
                <c:pt idx="64">
                  <c:v>3</c:v>
                </c:pt>
                <c:pt idx="65">
                  <c:v>4</c:v>
                </c:pt>
                <c:pt idx="66">
                  <c:v>5</c:v>
                </c:pt>
                <c:pt idx="67">
                  <c:v>19</c:v>
                </c:pt>
                <c:pt idx="6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5D-42E7-8B59-3A7C724BCB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7"/>
        <c:axId val="849010312"/>
        <c:axId val="849012112"/>
      </c:barChart>
      <c:catAx>
        <c:axId val="849010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none" spc="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BO"/>
          </a:p>
        </c:txPr>
        <c:crossAx val="849012112"/>
        <c:crosses val="autoZero"/>
        <c:auto val="1"/>
        <c:lblAlgn val="ctr"/>
        <c:lblOffset val="100"/>
        <c:noMultiLvlLbl val="0"/>
      </c:catAx>
      <c:valAx>
        <c:axId val="849012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BO"/>
          </a:p>
        </c:txPr>
        <c:crossAx val="84901031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05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B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F49E31-A5D6-44F8-9906-723CC46F0FBD}" type="doc">
      <dgm:prSet loTypeId="urn:microsoft.com/office/officeart/2008/layout/Lin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BO"/>
        </a:p>
      </dgm:t>
    </dgm:pt>
    <dgm:pt modelId="{AF4501E4-E309-4CFF-A63F-E1AA8AD4F800}">
      <dgm:prSet phldrT="[Texto]" custT="1"/>
      <dgm:spPr/>
      <dgm:t>
        <a:bodyPr/>
        <a:lstStyle/>
        <a:p>
          <a:r>
            <a:rPr lang="es-BO" sz="1000" b="1" dirty="0">
              <a:latin typeface="Arial" panose="020B0604020202020204" pitchFamily="34" charset="0"/>
              <a:cs typeface="Arial" panose="020B0604020202020204" pitchFamily="34" charset="0"/>
            </a:rPr>
            <a:t>Población</a:t>
          </a:r>
          <a:r>
            <a:rPr lang="es-BO" sz="1000" dirty="0">
              <a:latin typeface="Arial" panose="020B0604020202020204" pitchFamily="34" charset="0"/>
              <a:cs typeface="Arial" panose="020B0604020202020204" pitchFamily="34" charset="0"/>
            </a:rPr>
            <a:t>. Son cerca de 3.660.645 habitantes (49,2% varones y 50,8% mujeres); un 34,5% es rural y un 65,5% es urbana. Densidad poblacional promedio de 49,6 </a:t>
          </a:r>
          <a:r>
            <a:rPr lang="es-BO" sz="1000" dirty="0" err="1">
              <a:latin typeface="Arial" panose="020B0604020202020204" pitchFamily="34" charset="0"/>
              <a:cs typeface="Arial" panose="020B0604020202020204" pitchFamily="34" charset="0"/>
            </a:rPr>
            <a:t>hab</a:t>
          </a:r>
          <a:r>
            <a:rPr lang="es-BO" sz="1000" dirty="0">
              <a:latin typeface="Arial" panose="020B0604020202020204" pitchFamily="34" charset="0"/>
              <a:cs typeface="Arial" panose="020B0604020202020204" pitchFamily="34" charset="0"/>
            </a:rPr>
            <a:t>/km</a:t>
          </a:r>
          <a:r>
            <a:rPr lang="es-BO" sz="1000" baseline="300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s-BO" sz="10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s-ES" sz="1000" dirty="0">
              <a:latin typeface="Arial" panose="020B0604020202020204" pitchFamily="34" charset="0"/>
              <a:cs typeface="Arial" panose="020B0604020202020204" pitchFamily="34" charset="0"/>
            </a:rPr>
            <a:t>Predominan PIOC Aymara (75%) y quechua (10%), seguido de los Urus </a:t>
          </a:r>
          <a:endParaRPr lang="es-BO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D2BB7D-25AF-4D05-BEDA-7CD19FCCBB5F}" type="parTrans" cxnId="{F41F2A1B-4956-4041-9930-65874A8F7AC5}">
      <dgm:prSet/>
      <dgm:spPr/>
      <dgm:t>
        <a:bodyPr/>
        <a:lstStyle/>
        <a:p>
          <a:endParaRPr lang="es-BO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F95272-5BFB-4E79-829E-91F04829B179}" type="sibTrans" cxnId="{F41F2A1B-4956-4041-9930-65874A8F7AC5}">
      <dgm:prSet/>
      <dgm:spPr/>
      <dgm:t>
        <a:bodyPr/>
        <a:lstStyle/>
        <a:p>
          <a:endParaRPr lang="es-BO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780C57-9575-4780-A7E0-E5198D98DA7A}">
      <dgm:prSet phldrT="[Texto]" custT="1"/>
      <dgm:spPr/>
      <dgm:t>
        <a:bodyPr/>
        <a:lstStyle/>
        <a:p>
          <a:r>
            <a:rPr lang="es-BO" sz="1000" b="1">
              <a:latin typeface="Arial" panose="020B0604020202020204" pitchFamily="34" charset="0"/>
              <a:cs typeface="Arial" panose="020B0604020202020204" pitchFamily="34" charset="0"/>
            </a:rPr>
            <a:t>Salud</a:t>
          </a:r>
          <a:r>
            <a:rPr lang="es-BO" sz="1000">
              <a:latin typeface="Arial" panose="020B0604020202020204" pitchFamily="34" charset="0"/>
              <a:cs typeface="Arial" panose="020B0604020202020204" pitchFamily="34" charset="0"/>
            </a:rPr>
            <a:t>. Alta tasa de mortalidad materno infantil, escaso acceso a servicios de salud.; IRAs, EDAs y desnutrición . principales causas de mortalidad.</a:t>
          </a:r>
          <a:endParaRPr lang="es-BO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CEA43C-D290-4D74-A718-CF24FB5AD8D0}" type="parTrans" cxnId="{3E1870F6-AAED-4A22-86ED-A92748DD71CE}">
      <dgm:prSet/>
      <dgm:spPr/>
      <dgm:t>
        <a:bodyPr/>
        <a:lstStyle/>
        <a:p>
          <a:endParaRPr lang="es-BO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07EAD2-8EF2-44EB-9E28-07619AD830F7}" type="sibTrans" cxnId="{3E1870F6-AAED-4A22-86ED-A92748DD71CE}">
      <dgm:prSet/>
      <dgm:spPr/>
      <dgm:t>
        <a:bodyPr/>
        <a:lstStyle/>
        <a:p>
          <a:endParaRPr lang="es-BO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838DBF-F7CE-42F4-90B3-CD15D2F1A94E}">
      <dgm:prSet phldrT="[Texto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BO" sz="1000" b="1">
              <a:latin typeface="Arial" panose="020B0604020202020204" pitchFamily="34" charset="0"/>
              <a:cs typeface="Arial" panose="020B0604020202020204" pitchFamily="34" charset="0"/>
            </a:rPr>
            <a:t>Viviendas rurales. </a:t>
          </a:r>
          <a:r>
            <a:rPr lang="es-BO" sz="1000">
              <a:latin typeface="Arial" panose="020B0604020202020204" pitchFamily="34" charset="0"/>
              <a:cs typeface="Arial" panose="020B0604020202020204" pitchFamily="34" charset="0"/>
            </a:rPr>
            <a:t>En su mayoría de adobe/tapial vulnerables ante desastres climáticos por inundaciones.</a:t>
          </a:r>
          <a:endParaRPr lang="es-BO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88973E-E298-4B37-AF2E-6AFF719A5A18}" type="parTrans" cxnId="{FCC17306-468E-4531-A91F-63164116411A}">
      <dgm:prSet/>
      <dgm:spPr/>
      <dgm:t>
        <a:bodyPr/>
        <a:lstStyle/>
        <a:p>
          <a:endParaRPr lang="es-BO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968B27-6763-4172-8875-F628AF539AF2}" type="sibTrans" cxnId="{FCC17306-468E-4531-A91F-63164116411A}">
      <dgm:prSet/>
      <dgm:spPr/>
      <dgm:t>
        <a:bodyPr/>
        <a:lstStyle/>
        <a:p>
          <a:endParaRPr lang="es-BO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D5D197-E3AA-49AF-BC19-AF96FD389030}">
      <dgm:prSet phldrT="[Texto]" custT="1"/>
      <dgm:spPr/>
      <dgm:t>
        <a:bodyPr/>
        <a:lstStyle/>
        <a:p>
          <a:r>
            <a:rPr lang="es-BO" sz="1000" b="1">
              <a:latin typeface="Arial" panose="020B0604020202020204" pitchFamily="34" charset="0"/>
              <a:cs typeface="Arial" panose="020B0604020202020204" pitchFamily="34" charset="0"/>
            </a:rPr>
            <a:t>Pobreza</a:t>
          </a:r>
          <a:r>
            <a:rPr lang="es-BO" sz="1000">
              <a:latin typeface="Arial" panose="020B0604020202020204" pitchFamily="34" charset="0"/>
              <a:cs typeface="Arial" panose="020B0604020202020204" pitchFamily="34" charset="0"/>
            </a:rPr>
            <a:t>. El 78,2% de la población tiene necesidades básicas insatisfechas (NBI).</a:t>
          </a:r>
        </a:p>
      </dgm:t>
    </dgm:pt>
    <dgm:pt modelId="{CBF1A43D-BFB6-47A2-9CE4-2FEF2B46F14A}" type="parTrans" cxnId="{0BD9C14B-5483-4933-ABA9-E097142DA20F}">
      <dgm:prSet/>
      <dgm:spPr/>
      <dgm:t>
        <a:bodyPr/>
        <a:lstStyle/>
        <a:p>
          <a:endParaRPr lang="es-BO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C3C792-6604-414D-8E7F-C157CFC8D782}" type="sibTrans" cxnId="{0BD9C14B-5483-4933-ABA9-E097142DA20F}">
      <dgm:prSet/>
      <dgm:spPr/>
      <dgm:t>
        <a:bodyPr/>
        <a:lstStyle/>
        <a:p>
          <a:endParaRPr lang="es-BO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D60561-D903-415E-8CF6-BA0E594EABFA}">
      <dgm:prSet phldrT="[Texto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BO" sz="1000" b="1">
              <a:latin typeface="Arial" panose="020B0604020202020204" pitchFamily="34" charset="0"/>
              <a:cs typeface="Arial" panose="020B0604020202020204" pitchFamily="34" charset="0"/>
            </a:rPr>
            <a:t>Índice de Desarrollo Humano</a:t>
          </a:r>
          <a:r>
            <a:rPr lang="es-BO" sz="1000">
              <a:latin typeface="Arial" panose="020B0604020202020204" pitchFamily="34" charset="0"/>
              <a:cs typeface="Arial" panose="020B0604020202020204" pitchFamily="34" charset="0"/>
            </a:rPr>
            <a:t>. En promedio 0,56. Según el PNUD, pese a los avances existen brechas en suministro de agua y saneamiento, salud, protección social, empleo, resiliencia climática y género.</a:t>
          </a:r>
          <a:endParaRPr lang="es-BO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D4AC1A-AF98-49DB-8807-F9834C270C45}" type="parTrans" cxnId="{19A3C086-4935-470D-8A1E-A762A6A768D1}">
      <dgm:prSet/>
      <dgm:spPr/>
      <dgm:t>
        <a:bodyPr/>
        <a:lstStyle/>
        <a:p>
          <a:endParaRPr lang="es-BO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AD8FB6-F560-49DE-B46F-1DA92E084EB0}" type="sibTrans" cxnId="{19A3C086-4935-470D-8A1E-A762A6A768D1}">
      <dgm:prSet/>
      <dgm:spPr/>
      <dgm:t>
        <a:bodyPr/>
        <a:lstStyle/>
        <a:p>
          <a:endParaRPr lang="es-BO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ED5211-8AFF-46ED-A07E-95E9EF54BF4F}">
      <dgm:prSet phldrT="[Texto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BO" sz="1000" b="1" dirty="0">
              <a:latin typeface="Arial" panose="020B0604020202020204" pitchFamily="34" charset="0"/>
              <a:cs typeface="Arial" panose="020B0604020202020204" pitchFamily="34" charset="0"/>
            </a:rPr>
            <a:t>Población económicamente activa </a:t>
          </a:r>
          <a:r>
            <a:rPr lang="es-BO" sz="1000" dirty="0">
              <a:latin typeface="Arial" panose="020B0604020202020204" pitchFamily="34" charset="0"/>
              <a:cs typeface="Arial" panose="020B0604020202020204" pitchFamily="34" charset="0"/>
            </a:rPr>
            <a:t>(PEA). Es el 77,65%; un 63,2% del total activo tiene alguna ocupación, 26,5% con actividades en agricultura, ganadería, caza, pesca o silvicultura.</a:t>
          </a:r>
        </a:p>
      </dgm:t>
    </dgm:pt>
    <dgm:pt modelId="{B7FCF087-4600-4408-8754-2E29FFB15ACF}" type="parTrans" cxnId="{860DF0E7-B0CA-4892-B548-F80DC138AEB7}">
      <dgm:prSet/>
      <dgm:spPr/>
      <dgm:t>
        <a:bodyPr/>
        <a:lstStyle/>
        <a:p>
          <a:endParaRPr lang="es-BO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DDC685-2793-440C-899D-7311ED5251BC}" type="sibTrans" cxnId="{860DF0E7-B0CA-4892-B548-F80DC138AEB7}">
      <dgm:prSet/>
      <dgm:spPr/>
      <dgm:t>
        <a:bodyPr/>
        <a:lstStyle/>
        <a:p>
          <a:endParaRPr lang="es-BO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630DE8-B9A2-4053-96CE-EB07AD1A0DE6}" type="pres">
      <dgm:prSet presAssocID="{9CF49E31-A5D6-44F8-9906-723CC46F0FBD}" presName="vert0" presStyleCnt="0">
        <dgm:presLayoutVars>
          <dgm:dir/>
          <dgm:animOne val="branch"/>
          <dgm:animLvl val="lvl"/>
        </dgm:presLayoutVars>
      </dgm:prSet>
      <dgm:spPr/>
    </dgm:pt>
    <dgm:pt modelId="{3A4F2759-494B-4E51-8905-B812A7AFD4BA}" type="pres">
      <dgm:prSet presAssocID="{AF4501E4-E309-4CFF-A63F-E1AA8AD4F800}" presName="thickLine" presStyleLbl="alignNode1" presStyleIdx="0" presStyleCnt="6"/>
      <dgm:spPr/>
    </dgm:pt>
    <dgm:pt modelId="{663E7446-528B-4028-BC62-BD9D848ED659}" type="pres">
      <dgm:prSet presAssocID="{AF4501E4-E309-4CFF-A63F-E1AA8AD4F800}" presName="horz1" presStyleCnt="0"/>
      <dgm:spPr/>
    </dgm:pt>
    <dgm:pt modelId="{6BC45335-3D56-42C8-8874-E512F023344E}" type="pres">
      <dgm:prSet presAssocID="{AF4501E4-E309-4CFF-A63F-E1AA8AD4F800}" presName="tx1" presStyleLbl="revTx" presStyleIdx="0" presStyleCnt="6"/>
      <dgm:spPr/>
    </dgm:pt>
    <dgm:pt modelId="{E8C87255-7BC3-4483-9AD8-C865DE54C29B}" type="pres">
      <dgm:prSet presAssocID="{AF4501E4-E309-4CFF-A63F-E1AA8AD4F800}" presName="vert1" presStyleCnt="0"/>
      <dgm:spPr/>
    </dgm:pt>
    <dgm:pt modelId="{B4D9F98E-2000-4078-BABF-3CC44D9BB26D}" type="pres">
      <dgm:prSet presAssocID="{AAED5211-8AFF-46ED-A07E-95E9EF54BF4F}" presName="thickLine" presStyleLbl="alignNode1" presStyleIdx="1" presStyleCnt="6"/>
      <dgm:spPr/>
    </dgm:pt>
    <dgm:pt modelId="{072E7390-3B12-47A3-B83F-9F3E1111DD3A}" type="pres">
      <dgm:prSet presAssocID="{AAED5211-8AFF-46ED-A07E-95E9EF54BF4F}" presName="horz1" presStyleCnt="0"/>
      <dgm:spPr/>
    </dgm:pt>
    <dgm:pt modelId="{99A484A3-1375-49CD-8921-E562D9F920B6}" type="pres">
      <dgm:prSet presAssocID="{AAED5211-8AFF-46ED-A07E-95E9EF54BF4F}" presName="tx1" presStyleLbl="revTx" presStyleIdx="1" presStyleCnt="6"/>
      <dgm:spPr/>
    </dgm:pt>
    <dgm:pt modelId="{00F79E69-FAA6-4F2D-B174-4ED905221579}" type="pres">
      <dgm:prSet presAssocID="{AAED5211-8AFF-46ED-A07E-95E9EF54BF4F}" presName="vert1" presStyleCnt="0"/>
      <dgm:spPr/>
    </dgm:pt>
    <dgm:pt modelId="{EFE914FC-7FCF-4B67-AA21-8235192F9D20}" type="pres">
      <dgm:prSet presAssocID="{04D5D197-E3AA-49AF-BC19-AF96FD389030}" presName="thickLine" presStyleLbl="alignNode1" presStyleIdx="2" presStyleCnt="6"/>
      <dgm:spPr/>
    </dgm:pt>
    <dgm:pt modelId="{55B027FD-62C6-4E1E-B89C-F0B7EB94403C}" type="pres">
      <dgm:prSet presAssocID="{04D5D197-E3AA-49AF-BC19-AF96FD389030}" presName="horz1" presStyleCnt="0"/>
      <dgm:spPr/>
    </dgm:pt>
    <dgm:pt modelId="{D8C5E941-B441-4391-9B2D-2F889C751689}" type="pres">
      <dgm:prSet presAssocID="{04D5D197-E3AA-49AF-BC19-AF96FD389030}" presName="tx1" presStyleLbl="revTx" presStyleIdx="2" presStyleCnt="6"/>
      <dgm:spPr/>
    </dgm:pt>
    <dgm:pt modelId="{896B8AD0-00D9-4B6F-A9F7-756DA8523DBD}" type="pres">
      <dgm:prSet presAssocID="{04D5D197-E3AA-49AF-BC19-AF96FD389030}" presName="vert1" presStyleCnt="0"/>
      <dgm:spPr/>
    </dgm:pt>
    <dgm:pt modelId="{08A708CF-4163-461C-9AA8-473381193D21}" type="pres">
      <dgm:prSet presAssocID="{09D60561-D903-415E-8CF6-BA0E594EABFA}" presName="thickLine" presStyleLbl="alignNode1" presStyleIdx="3" presStyleCnt="6"/>
      <dgm:spPr/>
    </dgm:pt>
    <dgm:pt modelId="{9B924856-F199-4E43-913A-30BC0D6FAE1A}" type="pres">
      <dgm:prSet presAssocID="{09D60561-D903-415E-8CF6-BA0E594EABFA}" presName="horz1" presStyleCnt="0"/>
      <dgm:spPr/>
    </dgm:pt>
    <dgm:pt modelId="{A17416B2-3EDC-447F-8617-5D1BE99A279D}" type="pres">
      <dgm:prSet presAssocID="{09D60561-D903-415E-8CF6-BA0E594EABFA}" presName="tx1" presStyleLbl="revTx" presStyleIdx="3" presStyleCnt="6"/>
      <dgm:spPr/>
    </dgm:pt>
    <dgm:pt modelId="{38BCC7C3-C950-42B8-9930-2BAC6BA8B699}" type="pres">
      <dgm:prSet presAssocID="{09D60561-D903-415E-8CF6-BA0E594EABFA}" presName="vert1" presStyleCnt="0"/>
      <dgm:spPr/>
    </dgm:pt>
    <dgm:pt modelId="{14496E47-E466-4667-A130-59C7E70C5F0C}" type="pres">
      <dgm:prSet presAssocID="{2F780C57-9575-4780-A7E0-E5198D98DA7A}" presName="thickLine" presStyleLbl="alignNode1" presStyleIdx="4" presStyleCnt="6"/>
      <dgm:spPr/>
    </dgm:pt>
    <dgm:pt modelId="{BF5CE28E-40EB-41E8-8BB3-EFD9BC9F1757}" type="pres">
      <dgm:prSet presAssocID="{2F780C57-9575-4780-A7E0-E5198D98DA7A}" presName="horz1" presStyleCnt="0"/>
      <dgm:spPr/>
    </dgm:pt>
    <dgm:pt modelId="{A95C1176-DA05-420E-B493-8E71CF45D9F8}" type="pres">
      <dgm:prSet presAssocID="{2F780C57-9575-4780-A7E0-E5198D98DA7A}" presName="tx1" presStyleLbl="revTx" presStyleIdx="4" presStyleCnt="6"/>
      <dgm:spPr/>
    </dgm:pt>
    <dgm:pt modelId="{5A7C0E04-284A-41CC-B95C-3C1071478F3A}" type="pres">
      <dgm:prSet presAssocID="{2F780C57-9575-4780-A7E0-E5198D98DA7A}" presName="vert1" presStyleCnt="0"/>
      <dgm:spPr/>
    </dgm:pt>
    <dgm:pt modelId="{1703FB67-8F25-4262-8118-1229A4F65D1B}" type="pres">
      <dgm:prSet presAssocID="{D5838DBF-F7CE-42F4-90B3-CD15D2F1A94E}" presName="thickLine" presStyleLbl="alignNode1" presStyleIdx="5" presStyleCnt="6"/>
      <dgm:spPr/>
    </dgm:pt>
    <dgm:pt modelId="{1A4BA36A-B6E0-4C3D-8CEA-895183914E41}" type="pres">
      <dgm:prSet presAssocID="{D5838DBF-F7CE-42F4-90B3-CD15D2F1A94E}" presName="horz1" presStyleCnt="0"/>
      <dgm:spPr/>
    </dgm:pt>
    <dgm:pt modelId="{B88E7846-8A61-419D-89F4-A418F51F3072}" type="pres">
      <dgm:prSet presAssocID="{D5838DBF-F7CE-42F4-90B3-CD15D2F1A94E}" presName="tx1" presStyleLbl="revTx" presStyleIdx="5" presStyleCnt="6"/>
      <dgm:spPr/>
    </dgm:pt>
    <dgm:pt modelId="{700704C6-CD2B-4B83-AF29-C99281A23673}" type="pres">
      <dgm:prSet presAssocID="{D5838DBF-F7CE-42F4-90B3-CD15D2F1A94E}" presName="vert1" presStyleCnt="0"/>
      <dgm:spPr/>
    </dgm:pt>
  </dgm:ptLst>
  <dgm:cxnLst>
    <dgm:cxn modelId="{FCC17306-468E-4531-A91F-63164116411A}" srcId="{9CF49E31-A5D6-44F8-9906-723CC46F0FBD}" destId="{D5838DBF-F7CE-42F4-90B3-CD15D2F1A94E}" srcOrd="5" destOrd="0" parTransId="{D088973E-E298-4B37-AF2E-6AFF719A5A18}" sibTransId="{78968B27-6763-4172-8875-F628AF539AF2}"/>
    <dgm:cxn modelId="{F41F2A1B-4956-4041-9930-65874A8F7AC5}" srcId="{9CF49E31-A5D6-44F8-9906-723CC46F0FBD}" destId="{AF4501E4-E309-4CFF-A63F-E1AA8AD4F800}" srcOrd="0" destOrd="0" parTransId="{CAD2BB7D-25AF-4D05-BEDA-7CD19FCCBB5F}" sibTransId="{37F95272-5BFB-4E79-829E-91F04829B179}"/>
    <dgm:cxn modelId="{6FD2E925-CD8A-4E47-89D5-24568E368C92}" type="presOf" srcId="{04D5D197-E3AA-49AF-BC19-AF96FD389030}" destId="{D8C5E941-B441-4391-9B2D-2F889C751689}" srcOrd="0" destOrd="0" presId="urn:microsoft.com/office/officeart/2008/layout/LinedList"/>
    <dgm:cxn modelId="{62177336-CA1A-428C-ADB1-423AE09CBD29}" type="presOf" srcId="{AAED5211-8AFF-46ED-A07E-95E9EF54BF4F}" destId="{99A484A3-1375-49CD-8921-E562D9F920B6}" srcOrd="0" destOrd="0" presId="urn:microsoft.com/office/officeart/2008/layout/LinedList"/>
    <dgm:cxn modelId="{0BD9C14B-5483-4933-ABA9-E097142DA20F}" srcId="{9CF49E31-A5D6-44F8-9906-723CC46F0FBD}" destId="{04D5D197-E3AA-49AF-BC19-AF96FD389030}" srcOrd="2" destOrd="0" parTransId="{CBF1A43D-BFB6-47A2-9CE4-2FEF2B46F14A}" sibTransId="{D3C3C792-6604-414D-8E7F-C157CFC8D782}"/>
    <dgm:cxn modelId="{6084F681-C355-4B9C-BE14-479B73692659}" type="presOf" srcId="{AF4501E4-E309-4CFF-A63F-E1AA8AD4F800}" destId="{6BC45335-3D56-42C8-8874-E512F023344E}" srcOrd="0" destOrd="0" presId="urn:microsoft.com/office/officeart/2008/layout/LinedList"/>
    <dgm:cxn modelId="{19A3C086-4935-470D-8A1E-A762A6A768D1}" srcId="{9CF49E31-A5D6-44F8-9906-723CC46F0FBD}" destId="{09D60561-D903-415E-8CF6-BA0E594EABFA}" srcOrd="3" destOrd="0" parTransId="{6CD4AC1A-AF98-49DB-8807-F9834C270C45}" sibTransId="{6CAD8FB6-F560-49DE-B46F-1DA92E084EB0}"/>
    <dgm:cxn modelId="{3F02E099-EBD3-4416-89CF-2C5ED24941A2}" type="presOf" srcId="{09D60561-D903-415E-8CF6-BA0E594EABFA}" destId="{A17416B2-3EDC-447F-8617-5D1BE99A279D}" srcOrd="0" destOrd="0" presId="urn:microsoft.com/office/officeart/2008/layout/LinedList"/>
    <dgm:cxn modelId="{621EC0DF-DA5B-4829-9465-9E894022610F}" type="presOf" srcId="{2F780C57-9575-4780-A7E0-E5198D98DA7A}" destId="{A95C1176-DA05-420E-B493-8E71CF45D9F8}" srcOrd="0" destOrd="0" presId="urn:microsoft.com/office/officeart/2008/layout/LinedList"/>
    <dgm:cxn modelId="{860DF0E7-B0CA-4892-B548-F80DC138AEB7}" srcId="{9CF49E31-A5D6-44F8-9906-723CC46F0FBD}" destId="{AAED5211-8AFF-46ED-A07E-95E9EF54BF4F}" srcOrd="1" destOrd="0" parTransId="{B7FCF087-4600-4408-8754-2E29FFB15ACF}" sibTransId="{24DDC685-2793-440C-899D-7311ED5251BC}"/>
    <dgm:cxn modelId="{10B549E8-5F44-40FC-A8D6-5F2D51AFC5BB}" type="presOf" srcId="{D5838DBF-F7CE-42F4-90B3-CD15D2F1A94E}" destId="{B88E7846-8A61-419D-89F4-A418F51F3072}" srcOrd="0" destOrd="0" presId="urn:microsoft.com/office/officeart/2008/layout/LinedList"/>
    <dgm:cxn modelId="{727A08F0-9105-4252-BB48-18122ADABDEB}" type="presOf" srcId="{9CF49E31-A5D6-44F8-9906-723CC46F0FBD}" destId="{D5630DE8-B9A2-4053-96CE-EB07AD1A0DE6}" srcOrd="0" destOrd="0" presId="urn:microsoft.com/office/officeart/2008/layout/LinedList"/>
    <dgm:cxn modelId="{3E1870F6-AAED-4A22-86ED-A92748DD71CE}" srcId="{9CF49E31-A5D6-44F8-9906-723CC46F0FBD}" destId="{2F780C57-9575-4780-A7E0-E5198D98DA7A}" srcOrd="4" destOrd="0" parTransId="{08CEA43C-D290-4D74-A718-CF24FB5AD8D0}" sibTransId="{BD07EAD2-8EF2-44EB-9E28-07619AD830F7}"/>
    <dgm:cxn modelId="{C6BF5849-F794-4461-AAEF-37C92C2BEDC9}" type="presParOf" srcId="{D5630DE8-B9A2-4053-96CE-EB07AD1A0DE6}" destId="{3A4F2759-494B-4E51-8905-B812A7AFD4BA}" srcOrd="0" destOrd="0" presId="urn:microsoft.com/office/officeart/2008/layout/LinedList"/>
    <dgm:cxn modelId="{3A3E5F3E-2B75-4F4F-846C-EBF43F16662B}" type="presParOf" srcId="{D5630DE8-B9A2-4053-96CE-EB07AD1A0DE6}" destId="{663E7446-528B-4028-BC62-BD9D848ED659}" srcOrd="1" destOrd="0" presId="urn:microsoft.com/office/officeart/2008/layout/LinedList"/>
    <dgm:cxn modelId="{EDC3325D-4606-4C8A-8E6B-517CBF03B343}" type="presParOf" srcId="{663E7446-528B-4028-BC62-BD9D848ED659}" destId="{6BC45335-3D56-42C8-8874-E512F023344E}" srcOrd="0" destOrd="0" presId="urn:microsoft.com/office/officeart/2008/layout/LinedList"/>
    <dgm:cxn modelId="{107C8DF0-90AF-4410-85FF-E0BBA62E6D07}" type="presParOf" srcId="{663E7446-528B-4028-BC62-BD9D848ED659}" destId="{E8C87255-7BC3-4483-9AD8-C865DE54C29B}" srcOrd="1" destOrd="0" presId="urn:microsoft.com/office/officeart/2008/layout/LinedList"/>
    <dgm:cxn modelId="{550FF1E6-E39E-4FC1-8C12-16A26FAA909A}" type="presParOf" srcId="{D5630DE8-B9A2-4053-96CE-EB07AD1A0DE6}" destId="{B4D9F98E-2000-4078-BABF-3CC44D9BB26D}" srcOrd="2" destOrd="0" presId="urn:microsoft.com/office/officeart/2008/layout/LinedList"/>
    <dgm:cxn modelId="{7C945A9A-1F0B-450D-BC96-C4B05B80934D}" type="presParOf" srcId="{D5630DE8-B9A2-4053-96CE-EB07AD1A0DE6}" destId="{072E7390-3B12-47A3-B83F-9F3E1111DD3A}" srcOrd="3" destOrd="0" presId="urn:microsoft.com/office/officeart/2008/layout/LinedList"/>
    <dgm:cxn modelId="{421B4105-3E73-4ED4-A393-BADC76A2CDAC}" type="presParOf" srcId="{072E7390-3B12-47A3-B83F-9F3E1111DD3A}" destId="{99A484A3-1375-49CD-8921-E562D9F920B6}" srcOrd="0" destOrd="0" presId="urn:microsoft.com/office/officeart/2008/layout/LinedList"/>
    <dgm:cxn modelId="{51E98F2B-A654-4FDA-A0E6-74AAC963B5E6}" type="presParOf" srcId="{072E7390-3B12-47A3-B83F-9F3E1111DD3A}" destId="{00F79E69-FAA6-4F2D-B174-4ED905221579}" srcOrd="1" destOrd="0" presId="urn:microsoft.com/office/officeart/2008/layout/LinedList"/>
    <dgm:cxn modelId="{2E42F3FF-AB62-4E17-A5B0-4DD4AFD79D88}" type="presParOf" srcId="{D5630DE8-B9A2-4053-96CE-EB07AD1A0DE6}" destId="{EFE914FC-7FCF-4B67-AA21-8235192F9D20}" srcOrd="4" destOrd="0" presId="urn:microsoft.com/office/officeart/2008/layout/LinedList"/>
    <dgm:cxn modelId="{A50DA933-3007-4395-90A0-681411CAB440}" type="presParOf" srcId="{D5630DE8-B9A2-4053-96CE-EB07AD1A0DE6}" destId="{55B027FD-62C6-4E1E-B89C-F0B7EB94403C}" srcOrd="5" destOrd="0" presId="urn:microsoft.com/office/officeart/2008/layout/LinedList"/>
    <dgm:cxn modelId="{CAF8A298-D28C-4915-8497-64B1B2DD77AF}" type="presParOf" srcId="{55B027FD-62C6-4E1E-B89C-F0B7EB94403C}" destId="{D8C5E941-B441-4391-9B2D-2F889C751689}" srcOrd="0" destOrd="0" presId="urn:microsoft.com/office/officeart/2008/layout/LinedList"/>
    <dgm:cxn modelId="{C3A08171-55C3-4C23-AAA7-5E005FDB0420}" type="presParOf" srcId="{55B027FD-62C6-4E1E-B89C-F0B7EB94403C}" destId="{896B8AD0-00D9-4B6F-A9F7-756DA8523DBD}" srcOrd="1" destOrd="0" presId="urn:microsoft.com/office/officeart/2008/layout/LinedList"/>
    <dgm:cxn modelId="{40387BBA-58A5-42F2-A66B-B6351E9CF74A}" type="presParOf" srcId="{D5630DE8-B9A2-4053-96CE-EB07AD1A0DE6}" destId="{08A708CF-4163-461C-9AA8-473381193D21}" srcOrd="6" destOrd="0" presId="urn:microsoft.com/office/officeart/2008/layout/LinedList"/>
    <dgm:cxn modelId="{12ACEBBB-33A7-4D4E-BEF6-914766057C91}" type="presParOf" srcId="{D5630DE8-B9A2-4053-96CE-EB07AD1A0DE6}" destId="{9B924856-F199-4E43-913A-30BC0D6FAE1A}" srcOrd="7" destOrd="0" presId="urn:microsoft.com/office/officeart/2008/layout/LinedList"/>
    <dgm:cxn modelId="{3DC3C489-AC49-4D2C-9B54-EFDE46F92A3E}" type="presParOf" srcId="{9B924856-F199-4E43-913A-30BC0D6FAE1A}" destId="{A17416B2-3EDC-447F-8617-5D1BE99A279D}" srcOrd="0" destOrd="0" presId="urn:microsoft.com/office/officeart/2008/layout/LinedList"/>
    <dgm:cxn modelId="{579D782A-5A4F-41BB-BF61-A1F1ED44053E}" type="presParOf" srcId="{9B924856-F199-4E43-913A-30BC0D6FAE1A}" destId="{38BCC7C3-C950-42B8-9930-2BAC6BA8B699}" srcOrd="1" destOrd="0" presId="urn:microsoft.com/office/officeart/2008/layout/LinedList"/>
    <dgm:cxn modelId="{D24DD9F4-9655-4A2E-A921-A362E31BC770}" type="presParOf" srcId="{D5630DE8-B9A2-4053-96CE-EB07AD1A0DE6}" destId="{14496E47-E466-4667-A130-59C7E70C5F0C}" srcOrd="8" destOrd="0" presId="urn:microsoft.com/office/officeart/2008/layout/LinedList"/>
    <dgm:cxn modelId="{7A03CA76-04D7-42E4-BB91-819655A77C1D}" type="presParOf" srcId="{D5630DE8-B9A2-4053-96CE-EB07AD1A0DE6}" destId="{BF5CE28E-40EB-41E8-8BB3-EFD9BC9F1757}" srcOrd="9" destOrd="0" presId="urn:microsoft.com/office/officeart/2008/layout/LinedList"/>
    <dgm:cxn modelId="{1C83AD6E-09B6-4F01-B26D-3866AF5EF1E3}" type="presParOf" srcId="{BF5CE28E-40EB-41E8-8BB3-EFD9BC9F1757}" destId="{A95C1176-DA05-420E-B493-8E71CF45D9F8}" srcOrd="0" destOrd="0" presId="urn:microsoft.com/office/officeart/2008/layout/LinedList"/>
    <dgm:cxn modelId="{4C5199F4-E53B-42CA-A028-BBA2E7B92EB7}" type="presParOf" srcId="{BF5CE28E-40EB-41E8-8BB3-EFD9BC9F1757}" destId="{5A7C0E04-284A-41CC-B95C-3C1071478F3A}" srcOrd="1" destOrd="0" presId="urn:microsoft.com/office/officeart/2008/layout/LinedList"/>
    <dgm:cxn modelId="{E0A1A70D-09F8-4CDD-B6AC-82F081E6D4FC}" type="presParOf" srcId="{D5630DE8-B9A2-4053-96CE-EB07AD1A0DE6}" destId="{1703FB67-8F25-4262-8118-1229A4F65D1B}" srcOrd="10" destOrd="0" presId="urn:microsoft.com/office/officeart/2008/layout/LinedList"/>
    <dgm:cxn modelId="{5D8EA28F-24D9-41CF-B610-F133CEBFAD36}" type="presParOf" srcId="{D5630DE8-B9A2-4053-96CE-EB07AD1A0DE6}" destId="{1A4BA36A-B6E0-4C3D-8CEA-895183914E41}" srcOrd="11" destOrd="0" presId="urn:microsoft.com/office/officeart/2008/layout/LinedList"/>
    <dgm:cxn modelId="{3EE98E00-6446-48A8-BBFF-B46B91E3D835}" type="presParOf" srcId="{1A4BA36A-B6E0-4C3D-8CEA-895183914E41}" destId="{B88E7846-8A61-419D-89F4-A418F51F3072}" srcOrd="0" destOrd="0" presId="urn:microsoft.com/office/officeart/2008/layout/LinedList"/>
    <dgm:cxn modelId="{BD627107-9E90-476F-A689-72A2A2317F54}" type="presParOf" srcId="{1A4BA36A-B6E0-4C3D-8CEA-895183914E41}" destId="{700704C6-CD2B-4B83-AF29-C99281A2367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2971DF-C3FB-4D9E-A927-13EC319A5BCA}" type="doc">
      <dgm:prSet loTypeId="urn:microsoft.com/office/officeart/2005/8/layout/hierarchy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BO"/>
        </a:p>
      </dgm:t>
    </dgm:pt>
    <dgm:pt modelId="{09128600-48E1-43A9-BF32-F08FB62C0EE9}">
      <dgm:prSet phldrT="[Texto]" custT="1"/>
      <dgm:spPr/>
      <dgm:t>
        <a:bodyPr/>
        <a:lstStyle/>
        <a:p>
          <a:r>
            <a:rPr lang="es-BO" sz="900" dirty="0">
              <a:latin typeface="Arial" panose="020B0604020202020204" pitchFamily="34" charset="0"/>
              <a:cs typeface="Arial" panose="020B0604020202020204" pitchFamily="34" charset="0"/>
            </a:rPr>
            <a:t>60.8% de la superficie del sistema TDPS en Bolivia .</a:t>
          </a:r>
        </a:p>
        <a:p>
          <a:r>
            <a:rPr lang="es-BO" sz="900" dirty="0">
              <a:latin typeface="Arial" panose="020B0604020202020204" pitchFamily="34" charset="0"/>
              <a:cs typeface="Arial" panose="020B0604020202020204" pitchFamily="34" charset="0"/>
            </a:rPr>
            <a:t>Cuatro cuencas: lago Titicaca, Río Desaguadero, lago Poopó, Salar de </a:t>
          </a:r>
          <a:r>
            <a:rPr lang="es-BO" sz="900" dirty="0" err="1">
              <a:latin typeface="Arial" panose="020B0604020202020204" pitchFamily="34" charset="0"/>
              <a:cs typeface="Arial" panose="020B0604020202020204" pitchFamily="34" charset="0"/>
            </a:rPr>
            <a:t>Coipasa</a:t>
          </a:r>
          <a:endParaRPr lang="es-BO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51F224-132B-470A-A76A-FBE5BBB969BA}" type="parTrans" cxnId="{37E6FD6F-5F72-44FA-8623-4A691072DA16}">
      <dgm:prSet/>
      <dgm:spPr/>
      <dgm:t>
        <a:bodyPr/>
        <a:lstStyle/>
        <a:p>
          <a:endParaRPr lang="es-BO" sz="9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3D4DE0-F0DE-4B7D-9369-C437CAD12D0E}" type="sibTrans" cxnId="{37E6FD6F-5F72-44FA-8623-4A691072DA16}">
      <dgm:prSet/>
      <dgm:spPr/>
      <dgm:t>
        <a:bodyPr/>
        <a:lstStyle/>
        <a:p>
          <a:endParaRPr lang="es-BO" sz="9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50726C-32FE-4F8A-8D40-777330B403DF}">
      <dgm:prSet phldrT="[Texto]" custT="1"/>
      <dgm:spPr/>
      <dgm:t>
        <a:bodyPr/>
        <a:lstStyle/>
        <a:p>
          <a:r>
            <a:rPr lang="es-BO" sz="900" dirty="0">
              <a:latin typeface="Arial" panose="020B0604020202020204" pitchFamily="34" charset="0"/>
              <a:cs typeface="Arial" panose="020B0604020202020204" pitchFamily="34" charset="0"/>
            </a:rPr>
            <a:t>Altitud media de 3.800 msnm. </a:t>
          </a:r>
        </a:p>
        <a:p>
          <a:r>
            <a:rPr lang="es-BO" sz="900" dirty="0">
              <a:latin typeface="Arial" panose="020B0604020202020204" pitchFamily="34" charset="0"/>
              <a:cs typeface="Arial" panose="020B0604020202020204" pitchFamily="34" charset="0"/>
            </a:rPr>
            <a:t>Mayor altura en Sajama a 6.542 msnm y la más baja en salar de </a:t>
          </a:r>
          <a:r>
            <a:rPr lang="es-BO" sz="900" dirty="0" err="1">
              <a:latin typeface="Arial" panose="020B0604020202020204" pitchFamily="34" charset="0"/>
              <a:cs typeface="Arial" panose="020B0604020202020204" pitchFamily="34" charset="0"/>
            </a:rPr>
            <a:t>Coipasa</a:t>
          </a:r>
          <a:r>
            <a:rPr lang="es-BO" sz="900" dirty="0">
              <a:latin typeface="Arial" panose="020B0604020202020204" pitchFamily="34" charset="0"/>
              <a:cs typeface="Arial" panose="020B0604020202020204" pitchFamily="34" charset="0"/>
            </a:rPr>
            <a:t> a 3.653 msnm</a:t>
          </a:r>
        </a:p>
      </dgm:t>
    </dgm:pt>
    <dgm:pt modelId="{5A0B5B5E-4DBC-43EB-B304-E785839CB418}" type="parTrans" cxnId="{380AA7DD-BD0A-4D94-8FD5-9FD16DAB928D}">
      <dgm:prSet/>
      <dgm:spPr/>
      <dgm:t>
        <a:bodyPr/>
        <a:lstStyle/>
        <a:p>
          <a:endParaRPr lang="es-BO" sz="9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28FB6E-DE71-4297-97A6-BBB9A4381177}" type="sibTrans" cxnId="{380AA7DD-BD0A-4D94-8FD5-9FD16DAB928D}">
      <dgm:prSet/>
      <dgm:spPr/>
      <dgm:t>
        <a:bodyPr/>
        <a:lstStyle/>
        <a:p>
          <a:endParaRPr lang="es-BO" sz="9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452462-E64E-4500-838E-45F483CF00D1}">
      <dgm:prSet phldrT="[Texto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BO" sz="900" dirty="0">
              <a:latin typeface="Arial" panose="020B0604020202020204" pitchFamily="34" charset="0"/>
              <a:cs typeface="Arial" panose="020B0604020202020204" pitchFamily="34" charset="0"/>
            </a:rPr>
            <a:t>Clima frío y seco. </a:t>
          </a:r>
        </a:p>
        <a:p>
          <a:pPr>
            <a:buFont typeface="Symbol" panose="05050102010706020507" pitchFamily="18" charset="2"/>
            <a:buChar char=""/>
          </a:pPr>
          <a:r>
            <a:rPr lang="es-BO" sz="900" dirty="0">
              <a:latin typeface="Arial" panose="020B0604020202020204" pitchFamily="34" charset="0"/>
              <a:cs typeface="Arial" panose="020B0604020202020204" pitchFamily="34" charset="0"/>
            </a:rPr>
            <a:t>Precipitación promedio 543,4 mm/año.</a:t>
          </a:r>
        </a:p>
        <a:p>
          <a:pPr>
            <a:buFont typeface="Symbol" panose="05050102010706020507" pitchFamily="18" charset="2"/>
            <a:buChar char=""/>
          </a:pPr>
          <a:r>
            <a:rPr lang="es-BO" sz="900" dirty="0">
              <a:latin typeface="Arial" panose="020B0604020202020204" pitchFamily="34" charset="0"/>
              <a:cs typeface="Arial" panose="020B0604020202020204" pitchFamily="34" charset="0"/>
            </a:rPr>
            <a:t>Temperatura media 7,9 °C.</a:t>
          </a:r>
        </a:p>
        <a:p>
          <a:pPr>
            <a:buFont typeface="Symbol" panose="05050102010706020507" pitchFamily="18" charset="2"/>
            <a:buChar char=""/>
          </a:pPr>
          <a:r>
            <a:rPr lang="es-BO" sz="900" dirty="0">
              <a:latin typeface="Arial" panose="020B0604020202020204" pitchFamily="34" charset="0"/>
              <a:cs typeface="Arial" panose="020B0604020202020204" pitchFamily="34" charset="0"/>
            </a:rPr>
            <a:t>Humedad relativa promedio 54%. </a:t>
          </a:r>
        </a:p>
      </dgm:t>
    </dgm:pt>
    <dgm:pt modelId="{44BDC647-30E2-412A-873A-CEA9A31B3834}" type="parTrans" cxnId="{FAC0BA20-F671-4F88-B48C-4BFCF3210800}">
      <dgm:prSet/>
      <dgm:spPr/>
      <dgm:t>
        <a:bodyPr/>
        <a:lstStyle/>
        <a:p>
          <a:endParaRPr lang="es-BO" sz="9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45DA07-875D-4799-B645-2F8D2057BC7A}" type="sibTrans" cxnId="{FAC0BA20-F671-4F88-B48C-4BFCF3210800}">
      <dgm:prSet/>
      <dgm:spPr/>
      <dgm:t>
        <a:bodyPr/>
        <a:lstStyle/>
        <a:p>
          <a:endParaRPr lang="es-BO" sz="9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C95D4A-2D94-460F-8F9F-57C5DB0DBD32}">
      <dgm:prSet phldrT="[Texto]" custT="1"/>
      <dgm:spPr/>
      <dgm:t>
        <a:bodyPr/>
        <a:lstStyle/>
        <a:p>
          <a:r>
            <a:rPr lang="es-BO" sz="900" dirty="0">
              <a:latin typeface="Arial" panose="020B0604020202020204" pitchFamily="34" charset="0"/>
              <a:cs typeface="Arial" panose="020B0604020202020204" pitchFamily="34" charset="0"/>
            </a:rPr>
            <a:t>Suelos presentan déficit de materia orgánica. </a:t>
          </a:r>
        </a:p>
        <a:p>
          <a:endParaRPr lang="es-BO" sz="9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BO" sz="900" dirty="0">
              <a:latin typeface="Arial" panose="020B0604020202020204" pitchFamily="34" charset="0"/>
              <a:cs typeface="Arial" panose="020B0604020202020204" pitchFamily="34" charset="0"/>
            </a:rPr>
            <a:t>El 12,5% de la superficie es utilizada para cultivos y pastos, con presencia de bofedales.</a:t>
          </a:r>
        </a:p>
      </dgm:t>
    </dgm:pt>
    <dgm:pt modelId="{BDC192BC-12F3-451A-9B4D-F5E4DDF8CB6C}" type="parTrans" cxnId="{CB89BA8E-7738-4871-AD2E-B3067DEE0E8F}">
      <dgm:prSet/>
      <dgm:spPr/>
      <dgm:t>
        <a:bodyPr/>
        <a:lstStyle/>
        <a:p>
          <a:endParaRPr lang="es-BO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8FE69C-273B-48F7-BB37-0E90C7662FDB}" type="sibTrans" cxnId="{CB89BA8E-7738-4871-AD2E-B3067DEE0E8F}">
      <dgm:prSet/>
      <dgm:spPr/>
      <dgm:t>
        <a:bodyPr/>
        <a:lstStyle/>
        <a:p>
          <a:endParaRPr lang="es-BO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AB24D3-57D0-4F2B-B175-AD3834BB18D2}">
      <dgm:prSet phldrT="[Texto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BO" sz="900" dirty="0">
              <a:latin typeface="Arial" panose="020B0604020202020204" pitchFamily="34" charset="0"/>
              <a:cs typeface="Arial" panose="020B0604020202020204" pitchFamily="34" charset="0"/>
            </a:rPr>
            <a:t>Alberga dos parques:</a:t>
          </a:r>
        </a:p>
        <a:p>
          <a:pPr>
            <a:buFont typeface="Symbol" panose="05050102010706020507" pitchFamily="18" charset="2"/>
            <a:buChar char=""/>
          </a:pPr>
          <a:endParaRPr lang="es-BO" sz="9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buFont typeface="Symbol" panose="05050102010706020507" pitchFamily="18" charset="2"/>
            <a:buChar char=""/>
          </a:pPr>
          <a:r>
            <a:rPr lang="es-BO" sz="900" dirty="0">
              <a:latin typeface="Arial" panose="020B0604020202020204" pitchFamily="34" charset="0"/>
              <a:cs typeface="Arial" panose="020B0604020202020204" pitchFamily="34" charset="0"/>
            </a:rPr>
            <a:t>Parque Nacional Sajama </a:t>
          </a:r>
        </a:p>
        <a:p>
          <a:pPr>
            <a:buFont typeface="Symbol" panose="05050102010706020507" pitchFamily="18" charset="2"/>
            <a:buChar char=""/>
          </a:pPr>
          <a:r>
            <a:rPr lang="es-BO" sz="900" dirty="0">
              <a:latin typeface="Arial" panose="020B0604020202020204" pitchFamily="34" charset="0"/>
              <a:cs typeface="Arial" panose="020B0604020202020204" pitchFamily="34" charset="0"/>
            </a:rPr>
            <a:t>Área Natural de Manejo Integrado </a:t>
          </a:r>
          <a:r>
            <a:rPr lang="es-BO" sz="900" dirty="0" err="1">
              <a:latin typeface="Arial" panose="020B0604020202020204" pitchFamily="34" charset="0"/>
              <a:cs typeface="Arial" panose="020B0604020202020204" pitchFamily="34" charset="0"/>
            </a:rPr>
            <a:t>Apolobamba</a:t>
          </a:r>
          <a:r>
            <a:rPr lang="es-BO" sz="9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AF0086EF-2637-4A4E-8EA1-2021F8CE74CE}" type="parTrans" cxnId="{62CB60D5-A64F-4266-8CF0-8E88C88A2D6A}">
      <dgm:prSet/>
      <dgm:spPr/>
      <dgm:t>
        <a:bodyPr/>
        <a:lstStyle/>
        <a:p>
          <a:endParaRPr lang="es-BO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9779C2-7DAF-4CAF-8742-DC81CEDCA1F8}" type="sibTrans" cxnId="{62CB60D5-A64F-4266-8CF0-8E88C88A2D6A}">
      <dgm:prSet/>
      <dgm:spPr/>
      <dgm:t>
        <a:bodyPr/>
        <a:lstStyle/>
        <a:p>
          <a:endParaRPr lang="es-BO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66DE12-3C1A-4D7E-A60E-FFD5F9D15ED6}">
      <dgm:prSet phldrT="[Texto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BO" sz="900" dirty="0">
              <a:latin typeface="Arial" panose="020B0604020202020204" pitchFamily="34" charset="0"/>
              <a:cs typeface="Arial" panose="020B0604020202020204" pitchFamily="34" charset="0"/>
            </a:rPr>
            <a:t>Amenazas y riesgos:</a:t>
          </a:r>
        </a:p>
        <a:p>
          <a:pPr>
            <a:buFont typeface="Symbol" panose="05050102010706020507" pitchFamily="18" charset="2"/>
            <a:buChar char=""/>
          </a:pPr>
          <a:r>
            <a:rPr lang="es-BO" sz="900" dirty="0">
              <a:latin typeface="Arial" panose="020B0604020202020204" pitchFamily="34" charset="0"/>
              <a:cs typeface="Arial" panose="020B0604020202020204" pitchFamily="34" charset="0"/>
            </a:rPr>
            <a:t>Sequías</a:t>
          </a:r>
        </a:p>
        <a:p>
          <a:pPr>
            <a:buFont typeface="Symbol" panose="05050102010706020507" pitchFamily="18" charset="2"/>
            <a:buChar char=""/>
          </a:pPr>
          <a:r>
            <a:rPr lang="es-BO" sz="900" dirty="0">
              <a:latin typeface="Arial" panose="020B0604020202020204" pitchFamily="34" charset="0"/>
              <a:cs typeface="Arial" panose="020B0604020202020204" pitchFamily="34" charset="0"/>
            </a:rPr>
            <a:t>Heladas</a:t>
          </a:r>
        </a:p>
        <a:p>
          <a:pPr>
            <a:buFont typeface="Symbol" panose="05050102010706020507" pitchFamily="18" charset="2"/>
            <a:buChar char=""/>
          </a:pPr>
          <a:r>
            <a:rPr lang="es-BO" sz="900" dirty="0">
              <a:latin typeface="Arial" panose="020B0604020202020204" pitchFamily="34" charset="0"/>
              <a:cs typeface="Arial" panose="020B0604020202020204" pitchFamily="34" charset="0"/>
            </a:rPr>
            <a:t>Granizadas</a:t>
          </a:r>
        </a:p>
        <a:p>
          <a:pPr>
            <a:buFont typeface="Symbol" panose="05050102010706020507" pitchFamily="18" charset="2"/>
            <a:buChar char=""/>
          </a:pPr>
          <a:r>
            <a:rPr lang="es-BO" sz="900" dirty="0">
              <a:latin typeface="Arial" panose="020B0604020202020204" pitchFamily="34" charset="0"/>
              <a:cs typeface="Arial" panose="020B0604020202020204" pitchFamily="34" charset="0"/>
            </a:rPr>
            <a:t>Inundaciones (desborde de ríos y lagos). </a:t>
          </a:r>
        </a:p>
      </dgm:t>
    </dgm:pt>
    <dgm:pt modelId="{557E8774-35E1-4420-B672-50CBA5C76451}" type="parTrans" cxnId="{DA8A7E69-5728-4EE3-A520-1CD87AA8EAB4}">
      <dgm:prSet/>
      <dgm:spPr/>
      <dgm:t>
        <a:bodyPr/>
        <a:lstStyle/>
        <a:p>
          <a:endParaRPr lang="es-BO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8C99FC-C91A-40FD-8DEE-5027F7CDCF2C}" type="sibTrans" cxnId="{DA8A7E69-5728-4EE3-A520-1CD87AA8EAB4}">
      <dgm:prSet/>
      <dgm:spPr/>
      <dgm:t>
        <a:bodyPr/>
        <a:lstStyle/>
        <a:p>
          <a:endParaRPr lang="es-BO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51C267-C2DA-4655-A4A5-9ACC20BC54FC}">
      <dgm:prSet phldrT="[Texto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MX" sz="900" dirty="0">
              <a:latin typeface="Arial" panose="020B0604020202020204" pitchFamily="34" charset="0"/>
              <a:cs typeface="Arial" panose="020B0604020202020204" pitchFamily="34" charset="0"/>
            </a:rPr>
            <a:t>Problemas por: contaminación ambiental (basura, minería, agroquímicos)</a:t>
          </a:r>
          <a:endParaRPr lang="es-BO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8D49BB-4B34-461B-829A-E107338A9C98}" type="parTrans" cxnId="{948F1F6F-044A-4131-9DB9-6E1512D8EA87}">
      <dgm:prSet/>
      <dgm:spPr/>
      <dgm:t>
        <a:bodyPr/>
        <a:lstStyle/>
        <a:p>
          <a:endParaRPr lang="es-BO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693CD2-C959-4A78-9F87-9A3FD17EF939}" type="sibTrans" cxnId="{948F1F6F-044A-4131-9DB9-6E1512D8EA87}">
      <dgm:prSet/>
      <dgm:spPr/>
      <dgm:t>
        <a:bodyPr/>
        <a:lstStyle/>
        <a:p>
          <a:endParaRPr lang="es-BO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F3DD13-6B7E-4C00-991C-C2CE3D2EA182}" type="pres">
      <dgm:prSet presAssocID="{812971DF-C3FB-4D9E-A927-13EC319A5BC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6B38BBF-A41B-4C1C-A4CA-9C6F7FD0648E}" type="pres">
      <dgm:prSet presAssocID="{09128600-48E1-43A9-BF32-F08FB62C0EE9}" presName="vertOne" presStyleCnt="0"/>
      <dgm:spPr/>
    </dgm:pt>
    <dgm:pt modelId="{AA4E9687-BDB7-4B3A-A26B-B62298906B03}" type="pres">
      <dgm:prSet presAssocID="{09128600-48E1-43A9-BF32-F08FB62C0EE9}" presName="txOne" presStyleLbl="node0" presStyleIdx="0" presStyleCnt="7">
        <dgm:presLayoutVars>
          <dgm:chPref val="3"/>
        </dgm:presLayoutVars>
      </dgm:prSet>
      <dgm:spPr/>
    </dgm:pt>
    <dgm:pt modelId="{9379FC47-DEF4-4B3B-ABFB-741C6B7B0DBC}" type="pres">
      <dgm:prSet presAssocID="{09128600-48E1-43A9-BF32-F08FB62C0EE9}" presName="horzOne" presStyleCnt="0"/>
      <dgm:spPr/>
    </dgm:pt>
    <dgm:pt modelId="{778D3FEA-20E5-4BB3-A198-041456EF0E68}" type="pres">
      <dgm:prSet presAssocID="{563D4DE0-F0DE-4B7D-9369-C437CAD12D0E}" presName="sibSpaceOne" presStyleCnt="0"/>
      <dgm:spPr/>
    </dgm:pt>
    <dgm:pt modelId="{733146FF-F01F-4CCE-8DCE-AEE1F52703F7}" type="pres">
      <dgm:prSet presAssocID="{B650726C-32FE-4F8A-8D40-777330B403DF}" presName="vertOne" presStyleCnt="0"/>
      <dgm:spPr/>
    </dgm:pt>
    <dgm:pt modelId="{FF742FEC-DE45-477B-8D82-A8964528B7B8}" type="pres">
      <dgm:prSet presAssocID="{B650726C-32FE-4F8A-8D40-777330B403DF}" presName="txOne" presStyleLbl="node0" presStyleIdx="1" presStyleCnt="7">
        <dgm:presLayoutVars>
          <dgm:chPref val="3"/>
        </dgm:presLayoutVars>
      </dgm:prSet>
      <dgm:spPr/>
    </dgm:pt>
    <dgm:pt modelId="{D4FF2489-4234-4FC3-ABAC-63F06C214D21}" type="pres">
      <dgm:prSet presAssocID="{B650726C-32FE-4F8A-8D40-777330B403DF}" presName="horzOne" presStyleCnt="0"/>
      <dgm:spPr/>
    </dgm:pt>
    <dgm:pt modelId="{1DC0AAFD-E166-4DE6-A0A8-5816BF689C9D}" type="pres">
      <dgm:prSet presAssocID="{F428FB6E-DE71-4297-97A6-BBB9A4381177}" presName="sibSpaceOne" presStyleCnt="0"/>
      <dgm:spPr/>
    </dgm:pt>
    <dgm:pt modelId="{E480E7A2-C9F4-414A-ADBB-4EE623E7193F}" type="pres">
      <dgm:prSet presAssocID="{7F452462-E64E-4500-838E-45F483CF00D1}" presName="vertOne" presStyleCnt="0"/>
      <dgm:spPr/>
    </dgm:pt>
    <dgm:pt modelId="{D21E48B2-19D2-48A0-912F-A289FD0DE548}" type="pres">
      <dgm:prSet presAssocID="{7F452462-E64E-4500-838E-45F483CF00D1}" presName="txOne" presStyleLbl="node0" presStyleIdx="2" presStyleCnt="7">
        <dgm:presLayoutVars>
          <dgm:chPref val="3"/>
        </dgm:presLayoutVars>
      </dgm:prSet>
      <dgm:spPr/>
    </dgm:pt>
    <dgm:pt modelId="{1C80ABDE-2425-452D-87BA-3569A2C958F3}" type="pres">
      <dgm:prSet presAssocID="{7F452462-E64E-4500-838E-45F483CF00D1}" presName="horzOne" presStyleCnt="0"/>
      <dgm:spPr/>
    </dgm:pt>
    <dgm:pt modelId="{434B611D-FF55-4B81-88F8-92A068F8A372}" type="pres">
      <dgm:prSet presAssocID="{EE45DA07-875D-4799-B645-2F8D2057BC7A}" presName="sibSpaceOne" presStyleCnt="0"/>
      <dgm:spPr/>
    </dgm:pt>
    <dgm:pt modelId="{604CC3A0-2060-4B65-B6B2-9E95543E71F9}" type="pres">
      <dgm:prSet presAssocID="{28C95D4A-2D94-460F-8F9F-57C5DB0DBD32}" presName="vertOne" presStyleCnt="0"/>
      <dgm:spPr/>
    </dgm:pt>
    <dgm:pt modelId="{C51A189E-2409-43A6-8E64-BD6BD7CE78A3}" type="pres">
      <dgm:prSet presAssocID="{28C95D4A-2D94-460F-8F9F-57C5DB0DBD32}" presName="txOne" presStyleLbl="node0" presStyleIdx="3" presStyleCnt="7">
        <dgm:presLayoutVars>
          <dgm:chPref val="3"/>
        </dgm:presLayoutVars>
      </dgm:prSet>
      <dgm:spPr/>
    </dgm:pt>
    <dgm:pt modelId="{14704EEC-4448-4A72-805C-2A1709DCE081}" type="pres">
      <dgm:prSet presAssocID="{28C95D4A-2D94-460F-8F9F-57C5DB0DBD32}" presName="horzOne" presStyleCnt="0"/>
      <dgm:spPr/>
    </dgm:pt>
    <dgm:pt modelId="{B94A3CE3-5DE4-4EF9-A8B6-24A6AC95E102}" type="pres">
      <dgm:prSet presAssocID="{718FE69C-273B-48F7-BB37-0E90C7662FDB}" presName="sibSpaceOne" presStyleCnt="0"/>
      <dgm:spPr/>
    </dgm:pt>
    <dgm:pt modelId="{6BBDD6E7-AD89-4CB4-B65C-4596AC56393A}" type="pres">
      <dgm:prSet presAssocID="{6BAB24D3-57D0-4F2B-B175-AD3834BB18D2}" presName="vertOne" presStyleCnt="0"/>
      <dgm:spPr/>
    </dgm:pt>
    <dgm:pt modelId="{681CA6A6-FD9E-4854-8E1F-7E81345A67BB}" type="pres">
      <dgm:prSet presAssocID="{6BAB24D3-57D0-4F2B-B175-AD3834BB18D2}" presName="txOne" presStyleLbl="node0" presStyleIdx="4" presStyleCnt="7">
        <dgm:presLayoutVars>
          <dgm:chPref val="3"/>
        </dgm:presLayoutVars>
      </dgm:prSet>
      <dgm:spPr/>
    </dgm:pt>
    <dgm:pt modelId="{3FBDA89E-D011-46D8-9995-1C1F5613F4B4}" type="pres">
      <dgm:prSet presAssocID="{6BAB24D3-57D0-4F2B-B175-AD3834BB18D2}" presName="horzOne" presStyleCnt="0"/>
      <dgm:spPr/>
    </dgm:pt>
    <dgm:pt modelId="{BA11F3EB-FC52-4821-BBFA-ABF73B7FF44B}" type="pres">
      <dgm:prSet presAssocID="{879779C2-7DAF-4CAF-8742-DC81CEDCA1F8}" presName="sibSpaceOne" presStyleCnt="0"/>
      <dgm:spPr/>
    </dgm:pt>
    <dgm:pt modelId="{D8A4D85E-C368-4EB4-8EE1-6D9990B79C02}" type="pres">
      <dgm:prSet presAssocID="{9266DE12-3C1A-4D7E-A60E-FFD5F9D15ED6}" presName="vertOne" presStyleCnt="0"/>
      <dgm:spPr/>
    </dgm:pt>
    <dgm:pt modelId="{95B3FE80-ECC3-4AA5-84EE-86BCC6EF76C9}" type="pres">
      <dgm:prSet presAssocID="{9266DE12-3C1A-4D7E-A60E-FFD5F9D15ED6}" presName="txOne" presStyleLbl="node0" presStyleIdx="5" presStyleCnt="7">
        <dgm:presLayoutVars>
          <dgm:chPref val="3"/>
        </dgm:presLayoutVars>
      </dgm:prSet>
      <dgm:spPr/>
    </dgm:pt>
    <dgm:pt modelId="{393EF244-49E1-4B13-A64E-7D1BAAB56DA4}" type="pres">
      <dgm:prSet presAssocID="{9266DE12-3C1A-4D7E-A60E-FFD5F9D15ED6}" presName="horzOne" presStyleCnt="0"/>
      <dgm:spPr/>
    </dgm:pt>
    <dgm:pt modelId="{203E5936-19D5-49A0-BE83-ADA1F9AD6673}" type="pres">
      <dgm:prSet presAssocID="{848C99FC-C91A-40FD-8DEE-5027F7CDCF2C}" presName="sibSpaceOne" presStyleCnt="0"/>
      <dgm:spPr/>
    </dgm:pt>
    <dgm:pt modelId="{86E0E098-D9D2-450D-9FF0-7DE15DBF6C51}" type="pres">
      <dgm:prSet presAssocID="{8E51C267-C2DA-4655-A4A5-9ACC20BC54FC}" presName="vertOne" presStyleCnt="0"/>
      <dgm:spPr/>
    </dgm:pt>
    <dgm:pt modelId="{1F098314-9CCE-4E1A-9516-61679BE74D4E}" type="pres">
      <dgm:prSet presAssocID="{8E51C267-C2DA-4655-A4A5-9ACC20BC54FC}" presName="txOne" presStyleLbl="node0" presStyleIdx="6" presStyleCnt="7">
        <dgm:presLayoutVars>
          <dgm:chPref val="3"/>
        </dgm:presLayoutVars>
      </dgm:prSet>
      <dgm:spPr/>
    </dgm:pt>
    <dgm:pt modelId="{0DB57600-7AFA-40CA-A553-44AD3FF98631}" type="pres">
      <dgm:prSet presAssocID="{8E51C267-C2DA-4655-A4A5-9ACC20BC54FC}" presName="horzOne" presStyleCnt="0"/>
      <dgm:spPr/>
    </dgm:pt>
  </dgm:ptLst>
  <dgm:cxnLst>
    <dgm:cxn modelId="{DD3FDF0F-843C-4BBF-813E-D5AE5601169E}" type="presOf" srcId="{B650726C-32FE-4F8A-8D40-777330B403DF}" destId="{FF742FEC-DE45-477B-8D82-A8964528B7B8}" srcOrd="0" destOrd="0" presId="urn:microsoft.com/office/officeart/2005/8/layout/hierarchy4"/>
    <dgm:cxn modelId="{A732D012-42A9-4D85-8303-5AB5A7119C89}" type="presOf" srcId="{8E51C267-C2DA-4655-A4A5-9ACC20BC54FC}" destId="{1F098314-9CCE-4E1A-9516-61679BE74D4E}" srcOrd="0" destOrd="0" presId="urn:microsoft.com/office/officeart/2005/8/layout/hierarchy4"/>
    <dgm:cxn modelId="{FAC0BA20-F671-4F88-B48C-4BFCF3210800}" srcId="{812971DF-C3FB-4D9E-A927-13EC319A5BCA}" destId="{7F452462-E64E-4500-838E-45F483CF00D1}" srcOrd="2" destOrd="0" parTransId="{44BDC647-30E2-412A-873A-CEA9A31B3834}" sibTransId="{EE45DA07-875D-4799-B645-2F8D2057BC7A}"/>
    <dgm:cxn modelId="{859CB92D-B8C9-4BED-BEA6-2EBA29BFC903}" type="presOf" srcId="{7F452462-E64E-4500-838E-45F483CF00D1}" destId="{D21E48B2-19D2-48A0-912F-A289FD0DE548}" srcOrd="0" destOrd="0" presId="urn:microsoft.com/office/officeart/2005/8/layout/hierarchy4"/>
    <dgm:cxn modelId="{DA8A7E69-5728-4EE3-A520-1CD87AA8EAB4}" srcId="{812971DF-C3FB-4D9E-A927-13EC319A5BCA}" destId="{9266DE12-3C1A-4D7E-A60E-FFD5F9D15ED6}" srcOrd="5" destOrd="0" parTransId="{557E8774-35E1-4420-B672-50CBA5C76451}" sibTransId="{848C99FC-C91A-40FD-8DEE-5027F7CDCF2C}"/>
    <dgm:cxn modelId="{BCA7C56E-48D8-4EF3-B412-651FA0AD72A8}" type="presOf" srcId="{9266DE12-3C1A-4D7E-A60E-FFD5F9D15ED6}" destId="{95B3FE80-ECC3-4AA5-84EE-86BCC6EF76C9}" srcOrd="0" destOrd="0" presId="urn:microsoft.com/office/officeart/2005/8/layout/hierarchy4"/>
    <dgm:cxn modelId="{948F1F6F-044A-4131-9DB9-6E1512D8EA87}" srcId="{812971DF-C3FB-4D9E-A927-13EC319A5BCA}" destId="{8E51C267-C2DA-4655-A4A5-9ACC20BC54FC}" srcOrd="6" destOrd="0" parTransId="{D78D49BB-4B34-461B-829A-E107338A9C98}" sibTransId="{33693CD2-C959-4A78-9F87-9A3FD17EF939}"/>
    <dgm:cxn modelId="{37E6FD6F-5F72-44FA-8623-4A691072DA16}" srcId="{812971DF-C3FB-4D9E-A927-13EC319A5BCA}" destId="{09128600-48E1-43A9-BF32-F08FB62C0EE9}" srcOrd="0" destOrd="0" parTransId="{0151F224-132B-470A-A76A-FBE5BBB969BA}" sibTransId="{563D4DE0-F0DE-4B7D-9369-C437CAD12D0E}"/>
    <dgm:cxn modelId="{B0727857-CE2C-47A7-986E-16660F3578B8}" type="presOf" srcId="{6BAB24D3-57D0-4F2B-B175-AD3834BB18D2}" destId="{681CA6A6-FD9E-4854-8E1F-7E81345A67BB}" srcOrd="0" destOrd="0" presId="urn:microsoft.com/office/officeart/2005/8/layout/hierarchy4"/>
    <dgm:cxn modelId="{7AB9E57C-568D-4F2A-8B01-37AB77EF327A}" type="presOf" srcId="{28C95D4A-2D94-460F-8F9F-57C5DB0DBD32}" destId="{C51A189E-2409-43A6-8E64-BD6BD7CE78A3}" srcOrd="0" destOrd="0" presId="urn:microsoft.com/office/officeart/2005/8/layout/hierarchy4"/>
    <dgm:cxn modelId="{CB89BA8E-7738-4871-AD2E-B3067DEE0E8F}" srcId="{812971DF-C3FB-4D9E-A927-13EC319A5BCA}" destId="{28C95D4A-2D94-460F-8F9F-57C5DB0DBD32}" srcOrd="3" destOrd="0" parTransId="{BDC192BC-12F3-451A-9B4D-F5E4DDF8CB6C}" sibTransId="{718FE69C-273B-48F7-BB37-0E90C7662FDB}"/>
    <dgm:cxn modelId="{F5E25FAC-ADF7-4CB3-B7E4-CF9C7EADF356}" type="presOf" srcId="{09128600-48E1-43A9-BF32-F08FB62C0EE9}" destId="{AA4E9687-BDB7-4B3A-A26B-B62298906B03}" srcOrd="0" destOrd="0" presId="urn:microsoft.com/office/officeart/2005/8/layout/hierarchy4"/>
    <dgm:cxn modelId="{62CB60D5-A64F-4266-8CF0-8E88C88A2D6A}" srcId="{812971DF-C3FB-4D9E-A927-13EC319A5BCA}" destId="{6BAB24D3-57D0-4F2B-B175-AD3834BB18D2}" srcOrd="4" destOrd="0" parTransId="{AF0086EF-2637-4A4E-8EA1-2021F8CE74CE}" sibTransId="{879779C2-7DAF-4CAF-8742-DC81CEDCA1F8}"/>
    <dgm:cxn modelId="{BA0CA3DA-0FC0-4A9A-B196-8876EC713A64}" type="presOf" srcId="{812971DF-C3FB-4D9E-A927-13EC319A5BCA}" destId="{B0F3DD13-6B7E-4C00-991C-C2CE3D2EA182}" srcOrd="0" destOrd="0" presId="urn:microsoft.com/office/officeart/2005/8/layout/hierarchy4"/>
    <dgm:cxn modelId="{380AA7DD-BD0A-4D94-8FD5-9FD16DAB928D}" srcId="{812971DF-C3FB-4D9E-A927-13EC319A5BCA}" destId="{B650726C-32FE-4F8A-8D40-777330B403DF}" srcOrd="1" destOrd="0" parTransId="{5A0B5B5E-4DBC-43EB-B304-E785839CB418}" sibTransId="{F428FB6E-DE71-4297-97A6-BBB9A4381177}"/>
    <dgm:cxn modelId="{AF5F57A0-D1FA-460B-A4BB-7F874E49356F}" type="presParOf" srcId="{B0F3DD13-6B7E-4C00-991C-C2CE3D2EA182}" destId="{46B38BBF-A41B-4C1C-A4CA-9C6F7FD0648E}" srcOrd="0" destOrd="0" presId="urn:microsoft.com/office/officeart/2005/8/layout/hierarchy4"/>
    <dgm:cxn modelId="{57EDE8A6-38FE-4FA0-800D-8AE690864564}" type="presParOf" srcId="{46B38BBF-A41B-4C1C-A4CA-9C6F7FD0648E}" destId="{AA4E9687-BDB7-4B3A-A26B-B62298906B03}" srcOrd="0" destOrd="0" presId="urn:microsoft.com/office/officeart/2005/8/layout/hierarchy4"/>
    <dgm:cxn modelId="{137304F5-198E-45FC-8597-21CE2D3E3F0B}" type="presParOf" srcId="{46B38BBF-A41B-4C1C-A4CA-9C6F7FD0648E}" destId="{9379FC47-DEF4-4B3B-ABFB-741C6B7B0DBC}" srcOrd="1" destOrd="0" presId="urn:microsoft.com/office/officeart/2005/8/layout/hierarchy4"/>
    <dgm:cxn modelId="{4D6A9505-EE77-40E7-B231-AD4DC2E574F9}" type="presParOf" srcId="{B0F3DD13-6B7E-4C00-991C-C2CE3D2EA182}" destId="{778D3FEA-20E5-4BB3-A198-041456EF0E68}" srcOrd="1" destOrd="0" presId="urn:microsoft.com/office/officeart/2005/8/layout/hierarchy4"/>
    <dgm:cxn modelId="{716FA3A9-96CE-4381-A4F0-315C3931CE5D}" type="presParOf" srcId="{B0F3DD13-6B7E-4C00-991C-C2CE3D2EA182}" destId="{733146FF-F01F-4CCE-8DCE-AEE1F52703F7}" srcOrd="2" destOrd="0" presId="urn:microsoft.com/office/officeart/2005/8/layout/hierarchy4"/>
    <dgm:cxn modelId="{A17201E0-EDE7-41FC-A1D2-AF763F7A0D79}" type="presParOf" srcId="{733146FF-F01F-4CCE-8DCE-AEE1F52703F7}" destId="{FF742FEC-DE45-477B-8D82-A8964528B7B8}" srcOrd="0" destOrd="0" presId="urn:microsoft.com/office/officeart/2005/8/layout/hierarchy4"/>
    <dgm:cxn modelId="{FA35FB97-6BDA-49A9-9412-2BF4707D73D2}" type="presParOf" srcId="{733146FF-F01F-4CCE-8DCE-AEE1F52703F7}" destId="{D4FF2489-4234-4FC3-ABAC-63F06C214D21}" srcOrd="1" destOrd="0" presId="urn:microsoft.com/office/officeart/2005/8/layout/hierarchy4"/>
    <dgm:cxn modelId="{2C68225C-C89C-4F0D-9749-DA5393CEA47F}" type="presParOf" srcId="{B0F3DD13-6B7E-4C00-991C-C2CE3D2EA182}" destId="{1DC0AAFD-E166-4DE6-A0A8-5816BF689C9D}" srcOrd="3" destOrd="0" presId="urn:microsoft.com/office/officeart/2005/8/layout/hierarchy4"/>
    <dgm:cxn modelId="{63FA91A6-C6C1-4BE6-B323-9B05A36B2031}" type="presParOf" srcId="{B0F3DD13-6B7E-4C00-991C-C2CE3D2EA182}" destId="{E480E7A2-C9F4-414A-ADBB-4EE623E7193F}" srcOrd="4" destOrd="0" presId="urn:microsoft.com/office/officeart/2005/8/layout/hierarchy4"/>
    <dgm:cxn modelId="{1384002F-0779-404E-82C8-310DBF0139B0}" type="presParOf" srcId="{E480E7A2-C9F4-414A-ADBB-4EE623E7193F}" destId="{D21E48B2-19D2-48A0-912F-A289FD0DE548}" srcOrd="0" destOrd="0" presId="urn:microsoft.com/office/officeart/2005/8/layout/hierarchy4"/>
    <dgm:cxn modelId="{7736E46E-6896-41F2-9DDF-CB55C481C0DD}" type="presParOf" srcId="{E480E7A2-C9F4-414A-ADBB-4EE623E7193F}" destId="{1C80ABDE-2425-452D-87BA-3569A2C958F3}" srcOrd="1" destOrd="0" presId="urn:microsoft.com/office/officeart/2005/8/layout/hierarchy4"/>
    <dgm:cxn modelId="{9FCD7EDD-E641-4EF3-96D4-6D49579F5C33}" type="presParOf" srcId="{B0F3DD13-6B7E-4C00-991C-C2CE3D2EA182}" destId="{434B611D-FF55-4B81-88F8-92A068F8A372}" srcOrd="5" destOrd="0" presId="urn:microsoft.com/office/officeart/2005/8/layout/hierarchy4"/>
    <dgm:cxn modelId="{F6115F34-9259-48EC-B199-2C6B1093FB4E}" type="presParOf" srcId="{B0F3DD13-6B7E-4C00-991C-C2CE3D2EA182}" destId="{604CC3A0-2060-4B65-B6B2-9E95543E71F9}" srcOrd="6" destOrd="0" presId="urn:microsoft.com/office/officeart/2005/8/layout/hierarchy4"/>
    <dgm:cxn modelId="{476DE6B8-0EF4-4152-8301-E3F9B51EBE94}" type="presParOf" srcId="{604CC3A0-2060-4B65-B6B2-9E95543E71F9}" destId="{C51A189E-2409-43A6-8E64-BD6BD7CE78A3}" srcOrd="0" destOrd="0" presId="urn:microsoft.com/office/officeart/2005/8/layout/hierarchy4"/>
    <dgm:cxn modelId="{9D080215-5F07-4564-809A-1C656C5B1851}" type="presParOf" srcId="{604CC3A0-2060-4B65-B6B2-9E95543E71F9}" destId="{14704EEC-4448-4A72-805C-2A1709DCE081}" srcOrd="1" destOrd="0" presId="urn:microsoft.com/office/officeart/2005/8/layout/hierarchy4"/>
    <dgm:cxn modelId="{B7609ACD-A2A3-411A-A572-E3B4BAD95D46}" type="presParOf" srcId="{B0F3DD13-6B7E-4C00-991C-C2CE3D2EA182}" destId="{B94A3CE3-5DE4-4EF9-A8B6-24A6AC95E102}" srcOrd="7" destOrd="0" presId="urn:microsoft.com/office/officeart/2005/8/layout/hierarchy4"/>
    <dgm:cxn modelId="{4B1EAE93-7D88-494D-A02D-FC8F96FDEDA5}" type="presParOf" srcId="{B0F3DD13-6B7E-4C00-991C-C2CE3D2EA182}" destId="{6BBDD6E7-AD89-4CB4-B65C-4596AC56393A}" srcOrd="8" destOrd="0" presId="urn:microsoft.com/office/officeart/2005/8/layout/hierarchy4"/>
    <dgm:cxn modelId="{5F918C0C-B063-490D-B4CE-4AEA4758308B}" type="presParOf" srcId="{6BBDD6E7-AD89-4CB4-B65C-4596AC56393A}" destId="{681CA6A6-FD9E-4854-8E1F-7E81345A67BB}" srcOrd="0" destOrd="0" presId="urn:microsoft.com/office/officeart/2005/8/layout/hierarchy4"/>
    <dgm:cxn modelId="{08BBAFFA-7CB1-4F85-AD77-3E5B42AD4F66}" type="presParOf" srcId="{6BBDD6E7-AD89-4CB4-B65C-4596AC56393A}" destId="{3FBDA89E-D011-46D8-9995-1C1F5613F4B4}" srcOrd="1" destOrd="0" presId="urn:microsoft.com/office/officeart/2005/8/layout/hierarchy4"/>
    <dgm:cxn modelId="{4B28948C-7231-4272-ABBE-FF6D34386942}" type="presParOf" srcId="{B0F3DD13-6B7E-4C00-991C-C2CE3D2EA182}" destId="{BA11F3EB-FC52-4821-BBFA-ABF73B7FF44B}" srcOrd="9" destOrd="0" presId="urn:microsoft.com/office/officeart/2005/8/layout/hierarchy4"/>
    <dgm:cxn modelId="{E638519E-4654-4509-8035-B2C8961A74D1}" type="presParOf" srcId="{B0F3DD13-6B7E-4C00-991C-C2CE3D2EA182}" destId="{D8A4D85E-C368-4EB4-8EE1-6D9990B79C02}" srcOrd="10" destOrd="0" presId="urn:microsoft.com/office/officeart/2005/8/layout/hierarchy4"/>
    <dgm:cxn modelId="{F2A3AB85-96BD-4FDB-A409-535465D19546}" type="presParOf" srcId="{D8A4D85E-C368-4EB4-8EE1-6D9990B79C02}" destId="{95B3FE80-ECC3-4AA5-84EE-86BCC6EF76C9}" srcOrd="0" destOrd="0" presId="urn:microsoft.com/office/officeart/2005/8/layout/hierarchy4"/>
    <dgm:cxn modelId="{AFB77255-532F-44D6-A80C-C246C2B21C3D}" type="presParOf" srcId="{D8A4D85E-C368-4EB4-8EE1-6D9990B79C02}" destId="{393EF244-49E1-4B13-A64E-7D1BAAB56DA4}" srcOrd="1" destOrd="0" presId="urn:microsoft.com/office/officeart/2005/8/layout/hierarchy4"/>
    <dgm:cxn modelId="{210632C8-DC3F-4F31-A5AD-48ACF1B81C56}" type="presParOf" srcId="{B0F3DD13-6B7E-4C00-991C-C2CE3D2EA182}" destId="{203E5936-19D5-49A0-BE83-ADA1F9AD6673}" srcOrd="11" destOrd="0" presId="urn:microsoft.com/office/officeart/2005/8/layout/hierarchy4"/>
    <dgm:cxn modelId="{94CEFCD9-8084-4502-9B5A-36944E4618C7}" type="presParOf" srcId="{B0F3DD13-6B7E-4C00-991C-C2CE3D2EA182}" destId="{86E0E098-D9D2-450D-9FF0-7DE15DBF6C51}" srcOrd="12" destOrd="0" presId="urn:microsoft.com/office/officeart/2005/8/layout/hierarchy4"/>
    <dgm:cxn modelId="{61947B9D-FF10-46FE-91DB-79451FCAB17D}" type="presParOf" srcId="{86E0E098-D9D2-450D-9FF0-7DE15DBF6C51}" destId="{1F098314-9CCE-4E1A-9516-61679BE74D4E}" srcOrd="0" destOrd="0" presId="urn:microsoft.com/office/officeart/2005/8/layout/hierarchy4"/>
    <dgm:cxn modelId="{55554688-F425-48EC-9781-D56AA87E373F}" type="presParOf" srcId="{86E0E098-D9D2-450D-9FF0-7DE15DBF6C51}" destId="{0DB57600-7AFA-40CA-A553-44AD3FF9863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6F5A5C-968B-4736-8FFA-A90402665C5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BO"/>
        </a:p>
      </dgm:t>
    </dgm:pt>
    <dgm:pt modelId="{577CA2FA-A58D-48CE-8C6F-6B2F33756509}">
      <dgm:prSet phldrT="[Texto]" custT="1"/>
      <dgm:spPr/>
      <dgm:t>
        <a:bodyPr/>
        <a:lstStyle/>
        <a:p>
          <a:r>
            <a:rPr lang="es-MX" sz="1200" b="0" dirty="0">
              <a:latin typeface="Arial" panose="020B0604020202020204" pitchFamily="34" charset="0"/>
              <a:cs typeface="Arial" panose="020B0604020202020204" pitchFamily="34" charset="0"/>
            </a:rPr>
            <a:t>De los 118 CTA un 52% son para la gestión directa de riesgos climáticos (indicadores naturales para alertas, bioinsumos para mitigar daños, prácticas de manejo de suelos y aguas para prevenir, rituales, manejo de cultivos, y ganado); un 7% de los CTA son para la gestión indirecta de riesgos climáticos, principalmente resultantes de eventos extremos por precipitaciones intensas que ocasionan la erosión de los suelos.</a:t>
          </a:r>
          <a:endParaRPr lang="es-BO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C367EC-4FD8-4394-838E-722395882B93}" type="parTrans" cxnId="{9A8767C7-8E72-4EB3-86A5-DD458BD87DA2}">
      <dgm:prSet/>
      <dgm:spPr/>
      <dgm:t>
        <a:bodyPr/>
        <a:lstStyle/>
        <a:p>
          <a:endParaRPr lang="es-BO" sz="1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FA065A-9CFF-4AFF-8FAE-D1402AA4D7FF}" type="sibTrans" cxnId="{9A8767C7-8E72-4EB3-86A5-DD458BD87DA2}">
      <dgm:prSet/>
      <dgm:spPr/>
      <dgm:t>
        <a:bodyPr/>
        <a:lstStyle/>
        <a:p>
          <a:endParaRPr lang="es-BO" sz="1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BE11D3-B4B7-4115-A4D4-06D5063E08E6}">
      <dgm:prSet phldrT="[Texto]" custT="1"/>
      <dgm:spPr/>
      <dgm:t>
        <a:bodyPr/>
        <a:lstStyle/>
        <a:p>
          <a:r>
            <a:rPr lang="es-BO" sz="1200" b="0" dirty="0">
              <a:latin typeface="Arial" panose="020B0604020202020204" pitchFamily="34" charset="0"/>
              <a:cs typeface="Arial" panose="020B0604020202020204" pitchFamily="34" charset="0"/>
            </a:rPr>
            <a:t>U</a:t>
          </a:r>
          <a:r>
            <a:rPr lang="es-ES" sz="1200" b="0" dirty="0">
              <a:latin typeface="Arial" panose="020B0604020202020204" pitchFamily="34" charset="0"/>
              <a:cs typeface="Arial" panose="020B0604020202020204" pitchFamily="34" charset="0"/>
            </a:rPr>
            <a:t>n 89% de los CTA son conocimientos tradicionales ancestrales y un 11% son conocimientos adaptados (bioinsumos y algunas prácticas de gestión de recursos hídricos). </a:t>
          </a:r>
          <a:endParaRPr lang="es-BO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1A2CA5-CD5C-4F9C-8E9D-0DF77AB2BBC1}" type="parTrans" cxnId="{9B1C8504-44D8-4F2F-AF61-26B4D12D7623}">
      <dgm:prSet/>
      <dgm:spPr/>
      <dgm:t>
        <a:bodyPr/>
        <a:lstStyle/>
        <a:p>
          <a:endParaRPr lang="es-BO" sz="1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C94935-8A32-42D2-B79C-9F67C53BDED3}" type="sibTrans" cxnId="{9B1C8504-44D8-4F2F-AF61-26B4D12D7623}">
      <dgm:prSet/>
      <dgm:spPr/>
      <dgm:t>
        <a:bodyPr/>
        <a:lstStyle/>
        <a:p>
          <a:endParaRPr lang="es-BO" sz="1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19D6D2-0F89-40BE-AFEF-C370A9403AAD}">
      <dgm:prSet phldrT="[Texto]" custT="1"/>
      <dgm:spPr/>
      <dgm:t>
        <a:bodyPr/>
        <a:lstStyle/>
        <a:p>
          <a:r>
            <a:rPr lang="es-BO" sz="1200" b="0" dirty="0">
              <a:latin typeface="Arial" panose="020B0604020202020204" pitchFamily="34" charset="0"/>
              <a:cs typeface="Arial" panose="020B0604020202020204" pitchFamily="34" charset="0"/>
            </a:rPr>
            <a:t>Los CTA se organizan en 12 categorías. La categoría de indicadores naturales es la mas amplia con 38% de los CTA sistematizados</a:t>
          </a:r>
          <a:r>
            <a:rPr lang="es-ES" sz="1200" b="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BO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B898AF-05DE-436A-A47A-061291B84E7B}" type="parTrans" cxnId="{5C189799-572B-4154-9079-3C8D7C8DAC4F}">
      <dgm:prSet/>
      <dgm:spPr/>
      <dgm:t>
        <a:bodyPr/>
        <a:lstStyle/>
        <a:p>
          <a:endParaRPr lang="es-BO" sz="1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70524C-ADDB-43F9-A9C3-E90DC2EE48BA}" type="sibTrans" cxnId="{5C189799-572B-4154-9079-3C8D7C8DAC4F}">
      <dgm:prSet/>
      <dgm:spPr/>
      <dgm:t>
        <a:bodyPr/>
        <a:lstStyle/>
        <a:p>
          <a:endParaRPr lang="es-BO" sz="1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21CC5E-5F0A-4D78-8A65-2C03D1B4DC00}">
      <dgm:prSet phldrT="[Texto]" custT="1"/>
      <dgm:spPr/>
      <dgm:t>
        <a:bodyPr/>
        <a:lstStyle/>
        <a:p>
          <a:r>
            <a:rPr lang="es-BO" sz="1200" b="0" dirty="0">
              <a:latin typeface="Arial" panose="020B0604020202020204" pitchFamily="34" charset="0"/>
              <a:cs typeface="Arial" panose="020B0604020202020204" pitchFamily="34" charset="0"/>
            </a:rPr>
            <a:t> Existe </a:t>
          </a:r>
          <a: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  <a:t>CTA compartidos en los tres departamentos (LP-OR-PT) como es el caso de la observación de indicadores naturales para predecir el comportamiento del tiempo durante el ciclo agrícola, pero también existen CTA localizados, por región o grupo étnico.</a:t>
          </a:r>
          <a:endParaRPr lang="es-BO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E140AB-F038-4716-B195-942D249624F2}" type="parTrans" cxnId="{37D98C97-2233-4BBD-8FA2-590C1A27A570}">
      <dgm:prSet/>
      <dgm:spPr/>
      <dgm:t>
        <a:bodyPr/>
        <a:lstStyle/>
        <a:p>
          <a:endParaRPr lang="es-BO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929E82-AB84-4612-9CFB-9BE087753293}" type="sibTrans" cxnId="{37D98C97-2233-4BBD-8FA2-590C1A27A570}">
      <dgm:prSet/>
      <dgm:spPr/>
      <dgm:t>
        <a:bodyPr/>
        <a:lstStyle/>
        <a:p>
          <a:endParaRPr lang="es-BO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1C2CC3-9D18-4044-8643-C90EF91387EB}">
      <dgm:prSet phldrT="[Texto]" custT="1"/>
      <dgm:spPr/>
      <dgm:t>
        <a:bodyPr/>
        <a:lstStyle/>
        <a:p>
          <a:r>
            <a:rPr lang="es-MX" sz="1200" b="0" dirty="0">
              <a:latin typeface="Arial" panose="020B0604020202020204" pitchFamily="34" charset="0"/>
              <a:cs typeface="Arial" panose="020B0604020202020204" pitchFamily="34" charset="0"/>
            </a:rPr>
            <a:t>Son 118 Conocimientos Tradicionales Ancestrales sistematizados en 69</a:t>
          </a:r>
          <a:r>
            <a:rPr lang="es-ES" sz="1200" b="0" dirty="0">
              <a:latin typeface="Arial" panose="020B0604020202020204" pitchFamily="34" charset="0"/>
              <a:cs typeface="Arial" panose="020B0604020202020204" pitchFamily="34" charset="0"/>
            </a:rPr>
            <a:t> municipios del sistema TDPS.</a:t>
          </a:r>
          <a:r>
            <a:rPr lang="es-BO" sz="12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6652373A-F157-4C78-AD27-1E722F1C0249}" type="parTrans" cxnId="{30E5CEA1-BF74-421F-B222-566DDD3C765D}">
      <dgm:prSet/>
      <dgm:spPr/>
      <dgm:t>
        <a:bodyPr/>
        <a:lstStyle/>
        <a:p>
          <a:endParaRPr lang="es-BO" sz="2000"/>
        </a:p>
      </dgm:t>
    </dgm:pt>
    <dgm:pt modelId="{5182F112-77C4-432D-9CA8-73344F45AC88}" type="sibTrans" cxnId="{30E5CEA1-BF74-421F-B222-566DDD3C765D}">
      <dgm:prSet/>
      <dgm:spPr/>
      <dgm:t>
        <a:bodyPr/>
        <a:lstStyle/>
        <a:p>
          <a:endParaRPr lang="es-BO" sz="2000"/>
        </a:p>
      </dgm:t>
    </dgm:pt>
    <dgm:pt modelId="{D6061EBE-3C4A-45FD-93DA-DA8018122140}" type="pres">
      <dgm:prSet presAssocID="{F16F5A5C-968B-4736-8FFA-A90402665C53}" presName="Name0" presStyleCnt="0">
        <dgm:presLayoutVars>
          <dgm:chMax val="7"/>
          <dgm:chPref val="7"/>
          <dgm:dir/>
        </dgm:presLayoutVars>
      </dgm:prSet>
      <dgm:spPr/>
    </dgm:pt>
    <dgm:pt modelId="{658A29DF-5F1C-4A97-ACDE-EAD6FDE6E8E9}" type="pres">
      <dgm:prSet presAssocID="{F16F5A5C-968B-4736-8FFA-A90402665C53}" presName="Name1" presStyleCnt="0"/>
      <dgm:spPr/>
    </dgm:pt>
    <dgm:pt modelId="{5EF88FEF-480B-48F1-A3AD-B6CAD9156170}" type="pres">
      <dgm:prSet presAssocID="{F16F5A5C-968B-4736-8FFA-A90402665C53}" presName="cycle" presStyleCnt="0"/>
      <dgm:spPr/>
    </dgm:pt>
    <dgm:pt modelId="{6DD9F215-1BE2-4E22-8563-4866F0D8F651}" type="pres">
      <dgm:prSet presAssocID="{F16F5A5C-968B-4736-8FFA-A90402665C53}" presName="srcNode" presStyleLbl="node1" presStyleIdx="0" presStyleCnt="5"/>
      <dgm:spPr/>
    </dgm:pt>
    <dgm:pt modelId="{0DD2E243-D61E-4A40-95D8-526F54D7671C}" type="pres">
      <dgm:prSet presAssocID="{F16F5A5C-968B-4736-8FFA-A90402665C53}" presName="conn" presStyleLbl="parChTrans1D2" presStyleIdx="0" presStyleCnt="1"/>
      <dgm:spPr/>
    </dgm:pt>
    <dgm:pt modelId="{D914F155-FA0F-4FEE-BD49-5DBD72993BF8}" type="pres">
      <dgm:prSet presAssocID="{F16F5A5C-968B-4736-8FFA-A90402665C53}" presName="extraNode" presStyleLbl="node1" presStyleIdx="0" presStyleCnt="5"/>
      <dgm:spPr/>
    </dgm:pt>
    <dgm:pt modelId="{13F6FD15-61E6-4A13-ACB5-2C3D91548A35}" type="pres">
      <dgm:prSet presAssocID="{F16F5A5C-968B-4736-8FFA-A90402665C53}" presName="dstNode" presStyleLbl="node1" presStyleIdx="0" presStyleCnt="5"/>
      <dgm:spPr/>
    </dgm:pt>
    <dgm:pt modelId="{F06C3B39-138C-4A31-A1BD-9D629860F7FE}" type="pres">
      <dgm:prSet presAssocID="{0D1C2CC3-9D18-4044-8643-C90EF91387EB}" presName="text_1" presStyleLbl="node1" presStyleIdx="0" presStyleCnt="5">
        <dgm:presLayoutVars>
          <dgm:bulletEnabled val="1"/>
        </dgm:presLayoutVars>
      </dgm:prSet>
      <dgm:spPr/>
    </dgm:pt>
    <dgm:pt modelId="{67341FD2-F82B-4C89-8868-B30455DD7F1A}" type="pres">
      <dgm:prSet presAssocID="{0D1C2CC3-9D18-4044-8643-C90EF91387EB}" presName="accent_1" presStyleCnt="0"/>
      <dgm:spPr/>
    </dgm:pt>
    <dgm:pt modelId="{E5DF73A9-AC7A-43D4-9392-F99F2A69BBF4}" type="pres">
      <dgm:prSet presAssocID="{0D1C2CC3-9D18-4044-8643-C90EF91387EB}" presName="accentRepeatNode" presStyleLbl="solidFgAcc1" presStyleIdx="0" presStyleCnt="5"/>
      <dgm:spPr/>
    </dgm:pt>
    <dgm:pt modelId="{38784A8E-E9A4-4610-ABB8-040FAA91BC3E}" type="pres">
      <dgm:prSet presAssocID="{577CA2FA-A58D-48CE-8C6F-6B2F33756509}" presName="text_2" presStyleLbl="node1" presStyleIdx="1" presStyleCnt="5" custScaleY="179125">
        <dgm:presLayoutVars>
          <dgm:bulletEnabled val="1"/>
        </dgm:presLayoutVars>
      </dgm:prSet>
      <dgm:spPr/>
    </dgm:pt>
    <dgm:pt modelId="{4747C146-8A2E-405A-B5DB-8849659F3482}" type="pres">
      <dgm:prSet presAssocID="{577CA2FA-A58D-48CE-8C6F-6B2F33756509}" presName="accent_2" presStyleCnt="0"/>
      <dgm:spPr/>
    </dgm:pt>
    <dgm:pt modelId="{B2193932-D2EE-4648-8FB4-2B6B3220D28B}" type="pres">
      <dgm:prSet presAssocID="{577CA2FA-A58D-48CE-8C6F-6B2F33756509}" presName="accentRepeatNode" presStyleLbl="solidFgAcc1" presStyleIdx="1" presStyleCnt="5"/>
      <dgm:spPr/>
    </dgm:pt>
    <dgm:pt modelId="{D333E38F-CCF2-485B-83B6-7D227A94F077}" type="pres">
      <dgm:prSet presAssocID="{10BE11D3-B4B7-4115-A4D4-06D5063E08E6}" presName="text_3" presStyleLbl="node1" presStyleIdx="2" presStyleCnt="5" custLinFactNeighborY="5960">
        <dgm:presLayoutVars>
          <dgm:bulletEnabled val="1"/>
        </dgm:presLayoutVars>
      </dgm:prSet>
      <dgm:spPr/>
    </dgm:pt>
    <dgm:pt modelId="{CF35706D-A4DD-4A2B-9CBE-A18B12604C59}" type="pres">
      <dgm:prSet presAssocID="{10BE11D3-B4B7-4115-A4D4-06D5063E08E6}" presName="accent_3" presStyleCnt="0"/>
      <dgm:spPr/>
    </dgm:pt>
    <dgm:pt modelId="{0E9030BF-B832-4AC6-ABFB-2E187BDF7177}" type="pres">
      <dgm:prSet presAssocID="{10BE11D3-B4B7-4115-A4D4-06D5063E08E6}" presName="accentRepeatNode" presStyleLbl="solidFgAcc1" presStyleIdx="2" presStyleCnt="5"/>
      <dgm:spPr/>
    </dgm:pt>
    <dgm:pt modelId="{ACA9F473-1454-4A11-9B65-5BAD7D16412C}" type="pres">
      <dgm:prSet presAssocID="{F919D6D2-0F89-40BE-AFEF-C370A9403AAD}" presName="text_4" presStyleLbl="node1" presStyleIdx="3" presStyleCnt="5">
        <dgm:presLayoutVars>
          <dgm:bulletEnabled val="1"/>
        </dgm:presLayoutVars>
      </dgm:prSet>
      <dgm:spPr/>
    </dgm:pt>
    <dgm:pt modelId="{7AEF9EC1-F068-48A4-BDE2-A85096303537}" type="pres">
      <dgm:prSet presAssocID="{F919D6D2-0F89-40BE-AFEF-C370A9403AAD}" presName="accent_4" presStyleCnt="0"/>
      <dgm:spPr/>
    </dgm:pt>
    <dgm:pt modelId="{3F15DFD9-3FF6-4040-A9F5-6FD27EFB620C}" type="pres">
      <dgm:prSet presAssocID="{F919D6D2-0F89-40BE-AFEF-C370A9403AAD}" presName="accentRepeatNode" presStyleLbl="solidFgAcc1" presStyleIdx="3" presStyleCnt="5"/>
      <dgm:spPr/>
    </dgm:pt>
    <dgm:pt modelId="{86E4CA4D-A95E-45CB-8214-9629CE05BA00}" type="pres">
      <dgm:prSet presAssocID="{1D21CC5E-5F0A-4D78-8A65-2C03D1B4DC00}" presName="text_5" presStyleLbl="node1" presStyleIdx="4" presStyleCnt="5">
        <dgm:presLayoutVars>
          <dgm:bulletEnabled val="1"/>
        </dgm:presLayoutVars>
      </dgm:prSet>
      <dgm:spPr/>
    </dgm:pt>
    <dgm:pt modelId="{8A6327E2-8B4B-476E-81D7-742DE916BB5B}" type="pres">
      <dgm:prSet presAssocID="{1D21CC5E-5F0A-4D78-8A65-2C03D1B4DC00}" presName="accent_5" presStyleCnt="0"/>
      <dgm:spPr/>
    </dgm:pt>
    <dgm:pt modelId="{E3D6600E-D919-4073-AF78-5018315D492F}" type="pres">
      <dgm:prSet presAssocID="{1D21CC5E-5F0A-4D78-8A65-2C03D1B4DC00}" presName="accentRepeatNode" presStyleLbl="solidFgAcc1" presStyleIdx="4" presStyleCnt="5"/>
      <dgm:spPr/>
    </dgm:pt>
  </dgm:ptLst>
  <dgm:cxnLst>
    <dgm:cxn modelId="{DDD7EE00-C903-4D23-8110-BA78E6236FB7}" type="presOf" srcId="{F919D6D2-0F89-40BE-AFEF-C370A9403AAD}" destId="{ACA9F473-1454-4A11-9B65-5BAD7D16412C}" srcOrd="0" destOrd="0" presId="urn:microsoft.com/office/officeart/2008/layout/VerticalCurvedList"/>
    <dgm:cxn modelId="{9B1C8504-44D8-4F2F-AF61-26B4D12D7623}" srcId="{F16F5A5C-968B-4736-8FFA-A90402665C53}" destId="{10BE11D3-B4B7-4115-A4D4-06D5063E08E6}" srcOrd="2" destOrd="0" parTransId="{591A2CA5-CD5C-4F9C-8E9D-0DF77AB2BBC1}" sibTransId="{39C94935-8A32-42D2-B79C-9F67C53BDED3}"/>
    <dgm:cxn modelId="{AE679206-9DEE-4BB5-BFB3-359D7CE4B5D0}" type="presOf" srcId="{0D1C2CC3-9D18-4044-8643-C90EF91387EB}" destId="{F06C3B39-138C-4A31-A1BD-9D629860F7FE}" srcOrd="0" destOrd="0" presId="urn:microsoft.com/office/officeart/2008/layout/VerticalCurvedList"/>
    <dgm:cxn modelId="{ED71DD42-8E6D-4A23-B9F8-3BB77820B15A}" type="presOf" srcId="{F16F5A5C-968B-4736-8FFA-A90402665C53}" destId="{D6061EBE-3C4A-45FD-93DA-DA8018122140}" srcOrd="0" destOrd="0" presId="urn:microsoft.com/office/officeart/2008/layout/VerticalCurvedList"/>
    <dgm:cxn modelId="{12769C50-8AC7-4649-A33E-8ECF559D3374}" type="presOf" srcId="{1D21CC5E-5F0A-4D78-8A65-2C03D1B4DC00}" destId="{86E4CA4D-A95E-45CB-8214-9629CE05BA00}" srcOrd="0" destOrd="0" presId="urn:microsoft.com/office/officeart/2008/layout/VerticalCurvedList"/>
    <dgm:cxn modelId="{30905F52-D029-4BD8-A045-BD52CA1C1EA3}" type="presOf" srcId="{577CA2FA-A58D-48CE-8C6F-6B2F33756509}" destId="{38784A8E-E9A4-4610-ABB8-040FAA91BC3E}" srcOrd="0" destOrd="0" presId="urn:microsoft.com/office/officeart/2008/layout/VerticalCurvedList"/>
    <dgm:cxn modelId="{04E59E54-EDF4-4B82-8BA0-8C5423BE9CE0}" type="presOf" srcId="{10BE11D3-B4B7-4115-A4D4-06D5063E08E6}" destId="{D333E38F-CCF2-485B-83B6-7D227A94F077}" srcOrd="0" destOrd="0" presId="urn:microsoft.com/office/officeart/2008/layout/VerticalCurvedList"/>
    <dgm:cxn modelId="{B2954C93-3D75-4354-8F85-F40D7DEA9380}" type="presOf" srcId="{5182F112-77C4-432D-9CA8-73344F45AC88}" destId="{0DD2E243-D61E-4A40-95D8-526F54D7671C}" srcOrd="0" destOrd="0" presId="urn:microsoft.com/office/officeart/2008/layout/VerticalCurvedList"/>
    <dgm:cxn modelId="{37D98C97-2233-4BBD-8FA2-590C1A27A570}" srcId="{F16F5A5C-968B-4736-8FFA-A90402665C53}" destId="{1D21CC5E-5F0A-4D78-8A65-2C03D1B4DC00}" srcOrd="4" destOrd="0" parTransId="{11E140AB-F038-4716-B195-942D249624F2}" sibTransId="{1A929E82-AB84-4612-9CFB-9BE087753293}"/>
    <dgm:cxn modelId="{5C189799-572B-4154-9079-3C8D7C8DAC4F}" srcId="{F16F5A5C-968B-4736-8FFA-A90402665C53}" destId="{F919D6D2-0F89-40BE-AFEF-C370A9403AAD}" srcOrd="3" destOrd="0" parTransId="{39B898AF-05DE-436A-A47A-061291B84E7B}" sibTransId="{D970524C-ADDB-43F9-A9C3-E90DC2EE48BA}"/>
    <dgm:cxn modelId="{30E5CEA1-BF74-421F-B222-566DDD3C765D}" srcId="{F16F5A5C-968B-4736-8FFA-A90402665C53}" destId="{0D1C2CC3-9D18-4044-8643-C90EF91387EB}" srcOrd="0" destOrd="0" parTransId="{6652373A-F157-4C78-AD27-1E722F1C0249}" sibTransId="{5182F112-77C4-432D-9CA8-73344F45AC88}"/>
    <dgm:cxn modelId="{9A8767C7-8E72-4EB3-86A5-DD458BD87DA2}" srcId="{F16F5A5C-968B-4736-8FFA-A90402665C53}" destId="{577CA2FA-A58D-48CE-8C6F-6B2F33756509}" srcOrd="1" destOrd="0" parTransId="{87C367EC-4FD8-4394-838E-722395882B93}" sibTransId="{01FA065A-9CFF-4AFF-8FAE-D1402AA4D7FF}"/>
    <dgm:cxn modelId="{21732059-1FA3-4465-BA1B-317672542023}" type="presParOf" srcId="{D6061EBE-3C4A-45FD-93DA-DA8018122140}" destId="{658A29DF-5F1C-4A97-ACDE-EAD6FDE6E8E9}" srcOrd="0" destOrd="0" presId="urn:microsoft.com/office/officeart/2008/layout/VerticalCurvedList"/>
    <dgm:cxn modelId="{ACD1D392-7286-4480-A045-8AE47B157B40}" type="presParOf" srcId="{658A29DF-5F1C-4A97-ACDE-EAD6FDE6E8E9}" destId="{5EF88FEF-480B-48F1-A3AD-B6CAD9156170}" srcOrd="0" destOrd="0" presId="urn:microsoft.com/office/officeart/2008/layout/VerticalCurvedList"/>
    <dgm:cxn modelId="{A132D095-5E77-4192-A244-77494AF29145}" type="presParOf" srcId="{5EF88FEF-480B-48F1-A3AD-B6CAD9156170}" destId="{6DD9F215-1BE2-4E22-8563-4866F0D8F651}" srcOrd="0" destOrd="0" presId="urn:microsoft.com/office/officeart/2008/layout/VerticalCurvedList"/>
    <dgm:cxn modelId="{5A716F47-6A0F-4FE1-8051-D80EAD113C14}" type="presParOf" srcId="{5EF88FEF-480B-48F1-A3AD-B6CAD9156170}" destId="{0DD2E243-D61E-4A40-95D8-526F54D7671C}" srcOrd="1" destOrd="0" presId="urn:microsoft.com/office/officeart/2008/layout/VerticalCurvedList"/>
    <dgm:cxn modelId="{8DFBDB22-C158-4C5B-A4BC-D229611A47A4}" type="presParOf" srcId="{5EF88FEF-480B-48F1-A3AD-B6CAD9156170}" destId="{D914F155-FA0F-4FEE-BD49-5DBD72993BF8}" srcOrd="2" destOrd="0" presId="urn:microsoft.com/office/officeart/2008/layout/VerticalCurvedList"/>
    <dgm:cxn modelId="{8AF714AD-6A28-4762-A67E-08AFDDF2518A}" type="presParOf" srcId="{5EF88FEF-480B-48F1-A3AD-B6CAD9156170}" destId="{13F6FD15-61E6-4A13-ACB5-2C3D91548A35}" srcOrd="3" destOrd="0" presId="urn:microsoft.com/office/officeart/2008/layout/VerticalCurvedList"/>
    <dgm:cxn modelId="{F9E90F74-559B-454C-ACF9-08BB29FD5560}" type="presParOf" srcId="{658A29DF-5F1C-4A97-ACDE-EAD6FDE6E8E9}" destId="{F06C3B39-138C-4A31-A1BD-9D629860F7FE}" srcOrd="1" destOrd="0" presId="urn:microsoft.com/office/officeart/2008/layout/VerticalCurvedList"/>
    <dgm:cxn modelId="{F44C0FA9-56AA-4A83-A243-6CDED65F224D}" type="presParOf" srcId="{658A29DF-5F1C-4A97-ACDE-EAD6FDE6E8E9}" destId="{67341FD2-F82B-4C89-8868-B30455DD7F1A}" srcOrd="2" destOrd="0" presId="urn:microsoft.com/office/officeart/2008/layout/VerticalCurvedList"/>
    <dgm:cxn modelId="{8577F6CD-C8D6-4169-802B-CF895505C4B5}" type="presParOf" srcId="{67341FD2-F82B-4C89-8868-B30455DD7F1A}" destId="{E5DF73A9-AC7A-43D4-9392-F99F2A69BBF4}" srcOrd="0" destOrd="0" presId="urn:microsoft.com/office/officeart/2008/layout/VerticalCurvedList"/>
    <dgm:cxn modelId="{415F235C-954B-4EAA-9EED-29CFC0D735F6}" type="presParOf" srcId="{658A29DF-5F1C-4A97-ACDE-EAD6FDE6E8E9}" destId="{38784A8E-E9A4-4610-ABB8-040FAA91BC3E}" srcOrd="3" destOrd="0" presId="urn:microsoft.com/office/officeart/2008/layout/VerticalCurvedList"/>
    <dgm:cxn modelId="{1161AD91-E349-4290-AF15-FBFCB4CB614E}" type="presParOf" srcId="{658A29DF-5F1C-4A97-ACDE-EAD6FDE6E8E9}" destId="{4747C146-8A2E-405A-B5DB-8849659F3482}" srcOrd="4" destOrd="0" presId="urn:microsoft.com/office/officeart/2008/layout/VerticalCurvedList"/>
    <dgm:cxn modelId="{5DFA5282-3303-456D-925A-0C8A9D8C748B}" type="presParOf" srcId="{4747C146-8A2E-405A-B5DB-8849659F3482}" destId="{B2193932-D2EE-4648-8FB4-2B6B3220D28B}" srcOrd="0" destOrd="0" presId="urn:microsoft.com/office/officeart/2008/layout/VerticalCurvedList"/>
    <dgm:cxn modelId="{1E193767-9677-42A6-ABDD-E2A93022E4E2}" type="presParOf" srcId="{658A29DF-5F1C-4A97-ACDE-EAD6FDE6E8E9}" destId="{D333E38F-CCF2-485B-83B6-7D227A94F077}" srcOrd="5" destOrd="0" presId="urn:microsoft.com/office/officeart/2008/layout/VerticalCurvedList"/>
    <dgm:cxn modelId="{8B7FC5BE-F5F0-44E1-BCD3-D867A5CC38D8}" type="presParOf" srcId="{658A29DF-5F1C-4A97-ACDE-EAD6FDE6E8E9}" destId="{CF35706D-A4DD-4A2B-9CBE-A18B12604C59}" srcOrd="6" destOrd="0" presId="urn:microsoft.com/office/officeart/2008/layout/VerticalCurvedList"/>
    <dgm:cxn modelId="{B1361727-8903-41E0-8DF1-3C58F51D33D9}" type="presParOf" srcId="{CF35706D-A4DD-4A2B-9CBE-A18B12604C59}" destId="{0E9030BF-B832-4AC6-ABFB-2E187BDF7177}" srcOrd="0" destOrd="0" presId="urn:microsoft.com/office/officeart/2008/layout/VerticalCurvedList"/>
    <dgm:cxn modelId="{89484E20-337F-49EC-9E93-AB91C5186305}" type="presParOf" srcId="{658A29DF-5F1C-4A97-ACDE-EAD6FDE6E8E9}" destId="{ACA9F473-1454-4A11-9B65-5BAD7D16412C}" srcOrd="7" destOrd="0" presId="urn:microsoft.com/office/officeart/2008/layout/VerticalCurvedList"/>
    <dgm:cxn modelId="{D6F69593-578A-44D8-B8EE-023CA27C3A12}" type="presParOf" srcId="{658A29DF-5F1C-4A97-ACDE-EAD6FDE6E8E9}" destId="{7AEF9EC1-F068-48A4-BDE2-A85096303537}" srcOrd="8" destOrd="0" presId="urn:microsoft.com/office/officeart/2008/layout/VerticalCurvedList"/>
    <dgm:cxn modelId="{1A2396D3-1A0E-4990-8FB5-511050B9BA1F}" type="presParOf" srcId="{7AEF9EC1-F068-48A4-BDE2-A85096303537}" destId="{3F15DFD9-3FF6-4040-A9F5-6FD27EFB620C}" srcOrd="0" destOrd="0" presId="urn:microsoft.com/office/officeart/2008/layout/VerticalCurvedList"/>
    <dgm:cxn modelId="{62063815-7F32-4EED-933F-0E7D00707F48}" type="presParOf" srcId="{658A29DF-5F1C-4A97-ACDE-EAD6FDE6E8E9}" destId="{86E4CA4D-A95E-45CB-8214-9629CE05BA00}" srcOrd="9" destOrd="0" presId="urn:microsoft.com/office/officeart/2008/layout/VerticalCurvedList"/>
    <dgm:cxn modelId="{6959540B-DEC5-4D57-8DB1-707BEE57FCE6}" type="presParOf" srcId="{658A29DF-5F1C-4A97-ACDE-EAD6FDE6E8E9}" destId="{8A6327E2-8B4B-476E-81D7-742DE916BB5B}" srcOrd="10" destOrd="0" presId="urn:microsoft.com/office/officeart/2008/layout/VerticalCurvedList"/>
    <dgm:cxn modelId="{6D3E1BF1-52A2-4F8B-B096-92633F00F198}" type="presParOf" srcId="{8A6327E2-8B4B-476E-81D7-742DE916BB5B}" destId="{E3D6600E-D919-4073-AF78-5018315D49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4F2759-494B-4E51-8905-B812A7AFD4BA}">
      <dsp:nvSpPr>
        <dsp:cNvPr id="0" name=""/>
        <dsp:cNvSpPr/>
      </dsp:nvSpPr>
      <dsp:spPr>
        <a:xfrm>
          <a:off x="0" y="1364"/>
          <a:ext cx="726567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C45335-3D56-42C8-8874-E512F023344E}">
      <dsp:nvSpPr>
        <dsp:cNvPr id="0" name=""/>
        <dsp:cNvSpPr/>
      </dsp:nvSpPr>
      <dsp:spPr>
        <a:xfrm>
          <a:off x="0" y="1364"/>
          <a:ext cx="7265670" cy="465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1000" b="1" kern="1200" dirty="0">
              <a:latin typeface="Arial" panose="020B0604020202020204" pitchFamily="34" charset="0"/>
              <a:cs typeface="Arial" panose="020B0604020202020204" pitchFamily="34" charset="0"/>
            </a:rPr>
            <a:t>Población</a:t>
          </a:r>
          <a:r>
            <a:rPr lang="es-BO" sz="1000" kern="1200" dirty="0">
              <a:latin typeface="Arial" panose="020B0604020202020204" pitchFamily="34" charset="0"/>
              <a:cs typeface="Arial" panose="020B0604020202020204" pitchFamily="34" charset="0"/>
            </a:rPr>
            <a:t>. Son cerca de 3.660.645 habitantes (49,2% varones y 50,8% mujeres); un 34,5% es rural y un 65,5% es urbana. Densidad poblacional promedio de 49,6 </a:t>
          </a:r>
          <a:r>
            <a:rPr lang="es-BO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hab</a:t>
          </a:r>
          <a:r>
            <a:rPr lang="es-BO" sz="1000" kern="1200" dirty="0">
              <a:latin typeface="Arial" panose="020B0604020202020204" pitchFamily="34" charset="0"/>
              <a:cs typeface="Arial" panose="020B0604020202020204" pitchFamily="34" charset="0"/>
            </a:rPr>
            <a:t>/km</a:t>
          </a:r>
          <a:r>
            <a:rPr lang="es-BO" sz="1000" kern="1200" baseline="300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s-BO" sz="10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s-ES" sz="1000" kern="1200" dirty="0">
              <a:latin typeface="Arial" panose="020B0604020202020204" pitchFamily="34" charset="0"/>
              <a:cs typeface="Arial" panose="020B0604020202020204" pitchFamily="34" charset="0"/>
            </a:rPr>
            <a:t>Predominan PIOC Aymara (75%) y quechua (10%), seguido de los Urus </a:t>
          </a:r>
          <a:endParaRPr lang="es-BO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364"/>
        <a:ext cx="7265670" cy="465134"/>
      </dsp:txXfrm>
    </dsp:sp>
    <dsp:sp modelId="{B4D9F98E-2000-4078-BABF-3CC44D9BB26D}">
      <dsp:nvSpPr>
        <dsp:cNvPr id="0" name=""/>
        <dsp:cNvSpPr/>
      </dsp:nvSpPr>
      <dsp:spPr>
        <a:xfrm>
          <a:off x="0" y="466499"/>
          <a:ext cx="7265670" cy="0"/>
        </a:xfrm>
        <a:prstGeom prst="line">
          <a:avLst/>
        </a:prstGeom>
        <a:solidFill>
          <a:schemeClr val="accent4">
            <a:hueOff val="1960178"/>
            <a:satOff val="-8155"/>
            <a:lumOff val="1922"/>
            <a:alphaOff val="0"/>
          </a:schemeClr>
        </a:solidFill>
        <a:ln w="12700" cap="flat" cmpd="sng" algn="ctr">
          <a:solidFill>
            <a:schemeClr val="accent4">
              <a:hueOff val="1960178"/>
              <a:satOff val="-8155"/>
              <a:lumOff val="1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A484A3-1375-49CD-8921-E562D9F920B6}">
      <dsp:nvSpPr>
        <dsp:cNvPr id="0" name=""/>
        <dsp:cNvSpPr/>
      </dsp:nvSpPr>
      <dsp:spPr>
        <a:xfrm>
          <a:off x="0" y="466499"/>
          <a:ext cx="7265670" cy="465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BO" sz="1000" b="1" kern="1200" dirty="0">
              <a:latin typeface="Arial" panose="020B0604020202020204" pitchFamily="34" charset="0"/>
              <a:cs typeface="Arial" panose="020B0604020202020204" pitchFamily="34" charset="0"/>
            </a:rPr>
            <a:t>Población económicamente activa </a:t>
          </a:r>
          <a:r>
            <a:rPr lang="es-BO" sz="1000" kern="1200" dirty="0">
              <a:latin typeface="Arial" panose="020B0604020202020204" pitchFamily="34" charset="0"/>
              <a:cs typeface="Arial" panose="020B0604020202020204" pitchFamily="34" charset="0"/>
            </a:rPr>
            <a:t>(PEA). Es el 77,65%; un 63,2% del total activo tiene alguna ocupación, 26,5% con actividades en agricultura, ganadería, caza, pesca o silvicultura.</a:t>
          </a:r>
        </a:p>
      </dsp:txBody>
      <dsp:txXfrm>
        <a:off x="0" y="466499"/>
        <a:ext cx="7265670" cy="465134"/>
      </dsp:txXfrm>
    </dsp:sp>
    <dsp:sp modelId="{EFE914FC-7FCF-4B67-AA21-8235192F9D20}">
      <dsp:nvSpPr>
        <dsp:cNvPr id="0" name=""/>
        <dsp:cNvSpPr/>
      </dsp:nvSpPr>
      <dsp:spPr>
        <a:xfrm>
          <a:off x="0" y="931634"/>
          <a:ext cx="7265670" cy="0"/>
        </a:xfrm>
        <a:prstGeom prst="line">
          <a:avLst/>
        </a:prstGeom>
        <a:solidFill>
          <a:schemeClr val="accent4">
            <a:hueOff val="3920356"/>
            <a:satOff val="-16311"/>
            <a:lumOff val="3843"/>
            <a:alphaOff val="0"/>
          </a:schemeClr>
        </a:solidFill>
        <a:ln w="12700" cap="flat" cmpd="sng" algn="ctr">
          <a:solidFill>
            <a:schemeClr val="accent4">
              <a:hueOff val="3920356"/>
              <a:satOff val="-16311"/>
              <a:lumOff val="3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C5E941-B441-4391-9B2D-2F889C751689}">
      <dsp:nvSpPr>
        <dsp:cNvPr id="0" name=""/>
        <dsp:cNvSpPr/>
      </dsp:nvSpPr>
      <dsp:spPr>
        <a:xfrm>
          <a:off x="0" y="931634"/>
          <a:ext cx="7265670" cy="465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1000" b="1" kern="1200">
              <a:latin typeface="Arial" panose="020B0604020202020204" pitchFamily="34" charset="0"/>
              <a:cs typeface="Arial" panose="020B0604020202020204" pitchFamily="34" charset="0"/>
            </a:rPr>
            <a:t>Pobreza</a:t>
          </a:r>
          <a:r>
            <a:rPr lang="es-BO" sz="1000" kern="1200">
              <a:latin typeface="Arial" panose="020B0604020202020204" pitchFamily="34" charset="0"/>
              <a:cs typeface="Arial" panose="020B0604020202020204" pitchFamily="34" charset="0"/>
            </a:rPr>
            <a:t>. El 78,2% de la población tiene necesidades básicas insatisfechas (NBI).</a:t>
          </a:r>
        </a:p>
      </dsp:txBody>
      <dsp:txXfrm>
        <a:off x="0" y="931634"/>
        <a:ext cx="7265670" cy="465134"/>
      </dsp:txXfrm>
    </dsp:sp>
    <dsp:sp modelId="{08A708CF-4163-461C-9AA8-473381193D21}">
      <dsp:nvSpPr>
        <dsp:cNvPr id="0" name=""/>
        <dsp:cNvSpPr/>
      </dsp:nvSpPr>
      <dsp:spPr>
        <a:xfrm>
          <a:off x="0" y="1396769"/>
          <a:ext cx="7265670" cy="0"/>
        </a:xfrm>
        <a:prstGeom prst="line">
          <a:avLst/>
        </a:prstGeom>
        <a:solidFill>
          <a:schemeClr val="accent4">
            <a:hueOff val="5880535"/>
            <a:satOff val="-24466"/>
            <a:lumOff val="5765"/>
            <a:alphaOff val="0"/>
          </a:schemeClr>
        </a:solidFill>
        <a:ln w="12700" cap="flat" cmpd="sng" algn="ctr">
          <a:solidFill>
            <a:schemeClr val="accent4">
              <a:hueOff val="5880535"/>
              <a:satOff val="-24466"/>
              <a:lumOff val="5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7416B2-3EDC-447F-8617-5D1BE99A279D}">
      <dsp:nvSpPr>
        <dsp:cNvPr id="0" name=""/>
        <dsp:cNvSpPr/>
      </dsp:nvSpPr>
      <dsp:spPr>
        <a:xfrm>
          <a:off x="0" y="1396769"/>
          <a:ext cx="7265670" cy="465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BO" sz="1000" b="1" kern="1200">
              <a:latin typeface="Arial" panose="020B0604020202020204" pitchFamily="34" charset="0"/>
              <a:cs typeface="Arial" panose="020B0604020202020204" pitchFamily="34" charset="0"/>
            </a:rPr>
            <a:t>Índice de Desarrollo Humano</a:t>
          </a:r>
          <a:r>
            <a:rPr lang="es-BO" sz="1000" kern="1200">
              <a:latin typeface="Arial" panose="020B0604020202020204" pitchFamily="34" charset="0"/>
              <a:cs typeface="Arial" panose="020B0604020202020204" pitchFamily="34" charset="0"/>
            </a:rPr>
            <a:t>. En promedio 0,56. Según el PNUD, pese a los avances existen brechas en suministro de agua y saneamiento, salud, protección social, empleo, resiliencia climática y género.</a:t>
          </a:r>
          <a:endParaRPr lang="es-BO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396769"/>
        <a:ext cx="7265670" cy="465134"/>
      </dsp:txXfrm>
    </dsp:sp>
    <dsp:sp modelId="{14496E47-E466-4667-A130-59C7E70C5F0C}">
      <dsp:nvSpPr>
        <dsp:cNvPr id="0" name=""/>
        <dsp:cNvSpPr/>
      </dsp:nvSpPr>
      <dsp:spPr>
        <a:xfrm>
          <a:off x="0" y="1861903"/>
          <a:ext cx="7265670" cy="0"/>
        </a:xfrm>
        <a:prstGeom prst="line">
          <a:avLst/>
        </a:prstGeom>
        <a:solidFill>
          <a:schemeClr val="accent4">
            <a:hueOff val="7840713"/>
            <a:satOff val="-32622"/>
            <a:lumOff val="7686"/>
            <a:alphaOff val="0"/>
          </a:schemeClr>
        </a:solidFill>
        <a:ln w="12700" cap="flat" cmpd="sng" algn="ctr">
          <a:solidFill>
            <a:schemeClr val="accent4">
              <a:hueOff val="7840713"/>
              <a:satOff val="-32622"/>
              <a:lumOff val="76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5C1176-DA05-420E-B493-8E71CF45D9F8}">
      <dsp:nvSpPr>
        <dsp:cNvPr id="0" name=""/>
        <dsp:cNvSpPr/>
      </dsp:nvSpPr>
      <dsp:spPr>
        <a:xfrm>
          <a:off x="0" y="1861903"/>
          <a:ext cx="7265670" cy="465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1000" b="1" kern="1200">
              <a:latin typeface="Arial" panose="020B0604020202020204" pitchFamily="34" charset="0"/>
              <a:cs typeface="Arial" panose="020B0604020202020204" pitchFamily="34" charset="0"/>
            </a:rPr>
            <a:t>Salud</a:t>
          </a:r>
          <a:r>
            <a:rPr lang="es-BO" sz="1000" kern="1200">
              <a:latin typeface="Arial" panose="020B0604020202020204" pitchFamily="34" charset="0"/>
              <a:cs typeface="Arial" panose="020B0604020202020204" pitchFamily="34" charset="0"/>
            </a:rPr>
            <a:t>. Alta tasa de mortalidad materno infantil, escaso acceso a servicios de salud.; IRAs, EDAs y desnutrición . principales causas de mortalidad.</a:t>
          </a:r>
          <a:endParaRPr lang="es-BO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861903"/>
        <a:ext cx="7265670" cy="465134"/>
      </dsp:txXfrm>
    </dsp:sp>
    <dsp:sp modelId="{1703FB67-8F25-4262-8118-1229A4F65D1B}">
      <dsp:nvSpPr>
        <dsp:cNvPr id="0" name=""/>
        <dsp:cNvSpPr/>
      </dsp:nvSpPr>
      <dsp:spPr>
        <a:xfrm>
          <a:off x="0" y="2327038"/>
          <a:ext cx="7265670" cy="0"/>
        </a:xfrm>
        <a:prstGeom prst="lin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E7846-8A61-419D-89F4-A418F51F3072}">
      <dsp:nvSpPr>
        <dsp:cNvPr id="0" name=""/>
        <dsp:cNvSpPr/>
      </dsp:nvSpPr>
      <dsp:spPr>
        <a:xfrm>
          <a:off x="0" y="2327038"/>
          <a:ext cx="7265670" cy="465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BO" sz="1000" b="1" kern="1200">
              <a:latin typeface="Arial" panose="020B0604020202020204" pitchFamily="34" charset="0"/>
              <a:cs typeface="Arial" panose="020B0604020202020204" pitchFamily="34" charset="0"/>
            </a:rPr>
            <a:t>Viviendas rurales. </a:t>
          </a:r>
          <a:r>
            <a:rPr lang="es-BO" sz="1000" kern="1200">
              <a:latin typeface="Arial" panose="020B0604020202020204" pitchFamily="34" charset="0"/>
              <a:cs typeface="Arial" panose="020B0604020202020204" pitchFamily="34" charset="0"/>
            </a:rPr>
            <a:t>En su mayoría de adobe/tapial vulnerables ante desastres climáticos por inundaciones.</a:t>
          </a:r>
          <a:endParaRPr lang="es-BO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327038"/>
        <a:ext cx="7265670" cy="4651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E9687-BDB7-4B3A-A26B-B62298906B03}">
      <dsp:nvSpPr>
        <dsp:cNvPr id="0" name=""/>
        <dsp:cNvSpPr/>
      </dsp:nvSpPr>
      <dsp:spPr>
        <a:xfrm>
          <a:off x="3694" y="0"/>
          <a:ext cx="965109" cy="17347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900" kern="1200" dirty="0">
              <a:latin typeface="Arial" panose="020B0604020202020204" pitchFamily="34" charset="0"/>
              <a:cs typeface="Arial" panose="020B0604020202020204" pitchFamily="34" charset="0"/>
            </a:rPr>
            <a:t>60.8% de la superficie del sistema TDPS en Bolivia .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900" kern="1200" dirty="0">
              <a:latin typeface="Arial" panose="020B0604020202020204" pitchFamily="34" charset="0"/>
              <a:cs typeface="Arial" panose="020B0604020202020204" pitchFamily="34" charset="0"/>
            </a:rPr>
            <a:t>Cuatro cuencas: lago Titicaca, Río Desaguadero, lago Poopó, Salar de </a:t>
          </a:r>
          <a:r>
            <a:rPr lang="es-BO" sz="900" kern="1200" dirty="0" err="1">
              <a:latin typeface="Arial" panose="020B0604020202020204" pitchFamily="34" charset="0"/>
              <a:cs typeface="Arial" panose="020B0604020202020204" pitchFamily="34" charset="0"/>
            </a:rPr>
            <a:t>Coipasa</a:t>
          </a:r>
          <a:endParaRPr lang="es-BO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961" y="28267"/>
        <a:ext cx="908575" cy="1678194"/>
      </dsp:txXfrm>
    </dsp:sp>
    <dsp:sp modelId="{FF742FEC-DE45-477B-8D82-A8964528B7B8}">
      <dsp:nvSpPr>
        <dsp:cNvPr id="0" name=""/>
        <dsp:cNvSpPr/>
      </dsp:nvSpPr>
      <dsp:spPr>
        <a:xfrm>
          <a:off x="1130942" y="0"/>
          <a:ext cx="965109" cy="17347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900" kern="1200" dirty="0">
              <a:latin typeface="Arial" panose="020B0604020202020204" pitchFamily="34" charset="0"/>
              <a:cs typeface="Arial" panose="020B0604020202020204" pitchFamily="34" charset="0"/>
            </a:rPr>
            <a:t>Altitud media de 3.800 msnm.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900" kern="1200" dirty="0">
              <a:latin typeface="Arial" panose="020B0604020202020204" pitchFamily="34" charset="0"/>
              <a:cs typeface="Arial" panose="020B0604020202020204" pitchFamily="34" charset="0"/>
            </a:rPr>
            <a:t>Mayor altura en Sajama a 6.542 msnm y la más baja en salar de </a:t>
          </a:r>
          <a:r>
            <a:rPr lang="es-BO" sz="900" kern="1200" dirty="0" err="1">
              <a:latin typeface="Arial" panose="020B0604020202020204" pitchFamily="34" charset="0"/>
              <a:cs typeface="Arial" panose="020B0604020202020204" pitchFamily="34" charset="0"/>
            </a:rPr>
            <a:t>Coipasa</a:t>
          </a:r>
          <a:r>
            <a:rPr lang="es-BO" sz="900" kern="1200" dirty="0">
              <a:latin typeface="Arial" panose="020B0604020202020204" pitchFamily="34" charset="0"/>
              <a:cs typeface="Arial" panose="020B0604020202020204" pitchFamily="34" charset="0"/>
            </a:rPr>
            <a:t> a 3.653 msnm</a:t>
          </a:r>
        </a:p>
      </dsp:txBody>
      <dsp:txXfrm>
        <a:off x="1159209" y="28267"/>
        <a:ext cx="908575" cy="1678194"/>
      </dsp:txXfrm>
    </dsp:sp>
    <dsp:sp modelId="{D21E48B2-19D2-48A0-912F-A289FD0DE548}">
      <dsp:nvSpPr>
        <dsp:cNvPr id="0" name=""/>
        <dsp:cNvSpPr/>
      </dsp:nvSpPr>
      <dsp:spPr>
        <a:xfrm>
          <a:off x="2258189" y="0"/>
          <a:ext cx="965109" cy="17347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BO" sz="900" kern="1200" dirty="0">
              <a:latin typeface="Arial" panose="020B0604020202020204" pitchFamily="34" charset="0"/>
              <a:cs typeface="Arial" panose="020B0604020202020204" pitchFamily="34" charset="0"/>
            </a:rPr>
            <a:t>Clima frío y seco.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BO" sz="900" kern="1200" dirty="0">
              <a:latin typeface="Arial" panose="020B0604020202020204" pitchFamily="34" charset="0"/>
              <a:cs typeface="Arial" panose="020B0604020202020204" pitchFamily="34" charset="0"/>
            </a:rPr>
            <a:t>Precipitación promedio 543,4 mm/año.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BO" sz="900" kern="1200" dirty="0">
              <a:latin typeface="Arial" panose="020B0604020202020204" pitchFamily="34" charset="0"/>
              <a:cs typeface="Arial" panose="020B0604020202020204" pitchFamily="34" charset="0"/>
            </a:rPr>
            <a:t>Temperatura media 7,9 °C.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BO" sz="900" kern="1200" dirty="0">
              <a:latin typeface="Arial" panose="020B0604020202020204" pitchFamily="34" charset="0"/>
              <a:cs typeface="Arial" panose="020B0604020202020204" pitchFamily="34" charset="0"/>
            </a:rPr>
            <a:t>Humedad relativa promedio 54%. </a:t>
          </a:r>
        </a:p>
      </dsp:txBody>
      <dsp:txXfrm>
        <a:off x="2286456" y="28267"/>
        <a:ext cx="908575" cy="1678194"/>
      </dsp:txXfrm>
    </dsp:sp>
    <dsp:sp modelId="{C51A189E-2409-43A6-8E64-BD6BD7CE78A3}">
      <dsp:nvSpPr>
        <dsp:cNvPr id="0" name=""/>
        <dsp:cNvSpPr/>
      </dsp:nvSpPr>
      <dsp:spPr>
        <a:xfrm>
          <a:off x="3385437" y="0"/>
          <a:ext cx="965109" cy="17347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900" kern="1200" dirty="0">
              <a:latin typeface="Arial" panose="020B0604020202020204" pitchFamily="34" charset="0"/>
              <a:cs typeface="Arial" panose="020B0604020202020204" pitchFamily="34" charset="0"/>
            </a:rPr>
            <a:t>Suelos presentan déficit de materia orgánica.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BO" sz="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900" kern="1200" dirty="0">
              <a:latin typeface="Arial" panose="020B0604020202020204" pitchFamily="34" charset="0"/>
              <a:cs typeface="Arial" panose="020B0604020202020204" pitchFamily="34" charset="0"/>
            </a:rPr>
            <a:t>El 12,5% de la superficie es utilizada para cultivos y pastos, con presencia de bofedales.</a:t>
          </a:r>
        </a:p>
      </dsp:txBody>
      <dsp:txXfrm>
        <a:off x="3413704" y="28267"/>
        <a:ext cx="908575" cy="1678194"/>
      </dsp:txXfrm>
    </dsp:sp>
    <dsp:sp modelId="{681CA6A6-FD9E-4854-8E1F-7E81345A67BB}">
      <dsp:nvSpPr>
        <dsp:cNvPr id="0" name=""/>
        <dsp:cNvSpPr/>
      </dsp:nvSpPr>
      <dsp:spPr>
        <a:xfrm>
          <a:off x="4512685" y="0"/>
          <a:ext cx="965109" cy="17347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BO" sz="900" kern="1200" dirty="0">
              <a:latin typeface="Arial" panose="020B0604020202020204" pitchFamily="34" charset="0"/>
              <a:cs typeface="Arial" panose="020B0604020202020204" pitchFamily="34" charset="0"/>
            </a:rPr>
            <a:t>Alberga dos parques: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endParaRPr lang="es-BO" sz="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BO" sz="900" kern="1200" dirty="0">
              <a:latin typeface="Arial" panose="020B0604020202020204" pitchFamily="34" charset="0"/>
              <a:cs typeface="Arial" panose="020B0604020202020204" pitchFamily="34" charset="0"/>
            </a:rPr>
            <a:t>Parque Nacional Sajama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BO" sz="900" kern="1200" dirty="0">
              <a:latin typeface="Arial" panose="020B0604020202020204" pitchFamily="34" charset="0"/>
              <a:cs typeface="Arial" panose="020B0604020202020204" pitchFamily="34" charset="0"/>
            </a:rPr>
            <a:t>Área Natural de Manejo Integrado </a:t>
          </a:r>
          <a:r>
            <a:rPr lang="es-BO" sz="900" kern="1200" dirty="0" err="1">
              <a:latin typeface="Arial" panose="020B0604020202020204" pitchFamily="34" charset="0"/>
              <a:cs typeface="Arial" panose="020B0604020202020204" pitchFamily="34" charset="0"/>
            </a:rPr>
            <a:t>Apolobamba</a:t>
          </a:r>
          <a:r>
            <a:rPr lang="es-BO" sz="9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4540952" y="28267"/>
        <a:ext cx="908575" cy="1678194"/>
      </dsp:txXfrm>
    </dsp:sp>
    <dsp:sp modelId="{95B3FE80-ECC3-4AA5-84EE-86BCC6EF76C9}">
      <dsp:nvSpPr>
        <dsp:cNvPr id="0" name=""/>
        <dsp:cNvSpPr/>
      </dsp:nvSpPr>
      <dsp:spPr>
        <a:xfrm>
          <a:off x="5639933" y="0"/>
          <a:ext cx="965109" cy="17347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BO" sz="900" kern="1200" dirty="0">
              <a:latin typeface="Arial" panose="020B0604020202020204" pitchFamily="34" charset="0"/>
              <a:cs typeface="Arial" panose="020B0604020202020204" pitchFamily="34" charset="0"/>
            </a:rPr>
            <a:t>Amenazas y riesgos: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BO" sz="900" kern="1200" dirty="0">
              <a:latin typeface="Arial" panose="020B0604020202020204" pitchFamily="34" charset="0"/>
              <a:cs typeface="Arial" panose="020B0604020202020204" pitchFamily="34" charset="0"/>
            </a:rPr>
            <a:t>Sequías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BO" sz="900" kern="1200" dirty="0">
              <a:latin typeface="Arial" panose="020B0604020202020204" pitchFamily="34" charset="0"/>
              <a:cs typeface="Arial" panose="020B0604020202020204" pitchFamily="34" charset="0"/>
            </a:rPr>
            <a:t>Heladas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BO" sz="900" kern="1200" dirty="0">
              <a:latin typeface="Arial" panose="020B0604020202020204" pitchFamily="34" charset="0"/>
              <a:cs typeface="Arial" panose="020B0604020202020204" pitchFamily="34" charset="0"/>
            </a:rPr>
            <a:t>Granizadas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BO" sz="900" kern="1200" dirty="0">
              <a:latin typeface="Arial" panose="020B0604020202020204" pitchFamily="34" charset="0"/>
              <a:cs typeface="Arial" panose="020B0604020202020204" pitchFamily="34" charset="0"/>
            </a:rPr>
            <a:t>Inundaciones (desborde de ríos y lagos). </a:t>
          </a:r>
        </a:p>
      </dsp:txBody>
      <dsp:txXfrm>
        <a:off x="5668200" y="28267"/>
        <a:ext cx="908575" cy="1678194"/>
      </dsp:txXfrm>
    </dsp:sp>
    <dsp:sp modelId="{1F098314-9CCE-4E1A-9516-61679BE74D4E}">
      <dsp:nvSpPr>
        <dsp:cNvPr id="0" name=""/>
        <dsp:cNvSpPr/>
      </dsp:nvSpPr>
      <dsp:spPr>
        <a:xfrm>
          <a:off x="6767181" y="0"/>
          <a:ext cx="965109" cy="17347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MX" sz="900" kern="1200" dirty="0">
              <a:latin typeface="Arial" panose="020B0604020202020204" pitchFamily="34" charset="0"/>
              <a:cs typeface="Arial" panose="020B0604020202020204" pitchFamily="34" charset="0"/>
            </a:rPr>
            <a:t>Problemas por: contaminación ambiental (basura, minería, agroquímicos)</a:t>
          </a:r>
          <a:endParaRPr lang="es-BO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95448" y="28267"/>
        <a:ext cx="908575" cy="16781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2E243-D61E-4A40-95D8-526F54D7671C}">
      <dsp:nvSpPr>
        <dsp:cNvPr id="0" name=""/>
        <dsp:cNvSpPr/>
      </dsp:nvSpPr>
      <dsp:spPr>
        <a:xfrm>
          <a:off x="-6542353" y="-1000558"/>
          <a:ext cx="7786920" cy="7786920"/>
        </a:xfrm>
        <a:prstGeom prst="blockArc">
          <a:avLst>
            <a:gd name="adj1" fmla="val 18900000"/>
            <a:gd name="adj2" fmla="val 2700000"/>
            <a:gd name="adj3" fmla="val 27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6C3B39-138C-4A31-A1BD-9D629860F7FE}">
      <dsp:nvSpPr>
        <dsp:cNvPr id="0" name=""/>
        <dsp:cNvSpPr/>
      </dsp:nvSpPr>
      <dsp:spPr>
        <a:xfrm>
          <a:off x="543643" y="361497"/>
          <a:ext cx="5391871" cy="7234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4244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0" kern="1200" dirty="0">
              <a:latin typeface="Arial" panose="020B0604020202020204" pitchFamily="34" charset="0"/>
              <a:cs typeface="Arial" panose="020B0604020202020204" pitchFamily="34" charset="0"/>
            </a:rPr>
            <a:t>Son 118 Conocimientos Tradicionales Ancestrales sistematizados en 69</a:t>
          </a:r>
          <a:r>
            <a:rPr lang="es-ES" sz="1200" b="0" kern="1200" dirty="0">
              <a:latin typeface="Arial" panose="020B0604020202020204" pitchFamily="34" charset="0"/>
              <a:cs typeface="Arial" panose="020B0604020202020204" pitchFamily="34" charset="0"/>
            </a:rPr>
            <a:t> municipios del sistema TDPS.</a:t>
          </a:r>
          <a:r>
            <a:rPr lang="es-BO" sz="12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543643" y="361497"/>
        <a:ext cx="5391871" cy="723456"/>
      </dsp:txXfrm>
    </dsp:sp>
    <dsp:sp modelId="{E5DF73A9-AC7A-43D4-9392-F99F2A69BBF4}">
      <dsp:nvSpPr>
        <dsp:cNvPr id="0" name=""/>
        <dsp:cNvSpPr/>
      </dsp:nvSpPr>
      <dsp:spPr>
        <a:xfrm>
          <a:off x="91482" y="271064"/>
          <a:ext cx="904321" cy="9043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784A8E-E9A4-4610-ABB8-040FAA91BC3E}">
      <dsp:nvSpPr>
        <dsp:cNvPr id="0" name=""/>
        <dsp:cNvSpPr/>
      </dsp:nvSpPr>
      <dsp:spPr>
        <a:xfrm>
          <a:off x="1062051" y="1160117"/>
          <a:ext cx="4873462" cy="12958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4244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0" kern="1200" dirty="0">
              <a:latin typeface="Arial" panose="020B0604020202020204" pitchFamily="34" charset="0"/>
              <a:cs typeface="Arial" panose="020B0604020202020204" pitchFamily="34" charset="0"/>
            </a:rPr>
            <a:t>De los 118 CTA un 52% son para la gestión directa de riesgos climáticos (indicadores naturales para alertas, bioinsumos para mitigar daños, prácticas de manejo de suelos y aguas para prevenir, rituales, manejo de cultivos, y ganado); un 7% de los CTA son para la gestión indirecta de riesgos climáticos, principalmente resultantes de eventos extremos por precipitaciones intensas que ocasionan la erosión de los suelos.</a:t>
          </a:r>
          <a:endParaRPr lang="es-BO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62051" y="1160117"/>
        <a:ext cx="4873462" cy="1295892"/>
      </dsp:txXfrm>
    </dsp:sp>
    <dsp:sp modelId="{B2193932-D2EE-4648-8FB4-2B6B3220D28B}">
      <dsp:nvSpPr>
        <dsp:cNvPr id="0" name=""/>
        <dsp:cNvSpPr/>
      </dsp:nvSpPr>
      <dsp:spPr>
        <a:xfrm>
          <a:off x="609890" y="1355903"/>
          <a:ext cx="904321" cy="9043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3E38F-CCF2-485B-83B6-7D227A94F077}">
      <dsp:nvSpPr>
        <dsp:cNvPr id="0" name=""/>
        <dsp:cNvSpPr/>
      </dsp:nvSpPr>
      <dsp:spPr>
        <a:xfrm>
          <a:off x="1221161" y="2574291"/>
          <a:ext cx="4714353" cy="7234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4244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1200" b="0" kern="1200" dirty="0">
              <a:latin typeface="Arial" panose="020B0604020202020204" pitchFamily="34" charset="0"/>
              <a:cs typeface="Arial" panose="020B0604020202020204" pitchFamily="34" charset="0"/>
            </a:rPr>
            <a:t>U</a:t>
          </a:r>
          <a:r>
            <a:rPr lang="es-ES" sz="1200" b="0" kern="1200" dirty="0">
              <a:latin typeface="Arial" panose="020B0604020202020204" pitchFamily="34" charset="0"/>
              <a:cs typeface="Arial" panose="020B0604020202020204" pitchFamily="34" charset="0"/>
            </a:rPr>
            <a:t>n 89% de los CTA son conocimientos tradicionales ancestrales y un 11% son conocimientos adaptados (bioinsumos y algunas prácticas de gestión de recursos hídricos). </a:t>
          </a:r>
          <a:endParaRPr lang="es-BO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21161" y="2574291"/>
        <a:ext cx="4714353" cy="723456"/>
      </dsp:txXfrm>
    </dsp:sp>
    <dsp:sp modelId="{0E9030BF-B832-4AC6-ABFB-2E187BDF7177}">
      <dsp:nvSpPr>
        <dsp:cNvPr id="0" name=""/>
        <dsp:cNvSpPr/>
      </dsp:nvSpPr>
      <dsp:spPr>
        <a:xfrm>
          <a:off x="769000" y="2440741"/>
          <a:ext cx="904321" cy="9043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A9F473-1454-4A11-9B65-5BAD7D16412C}">
      <dsp:nvSpPr>
        <dsp:cNvPr id="0" name=""/>
        <dsp:cNvSpPr/>
      </dsp:nvSpPr>
      <dsp:spPr>
        <a:xfrm>
          <a:off x="1062051" y="3616011"/>
          <a:ext cx="4873462" cy="7234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4244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1200" b="0" kern="1200" dirty="0">
              <a:latin typeface="Arial" panose="020B0604020202020204" pitchFamily="34" charset="0"/>
              <a:cs typeface="Arial" panose="020B0604020202020204" pitchFamily="34" charset="0"/>
            </a:rPr>
            <a:t>Los CTA se organizan en 12 categorías. La categoría de indicadores naturales es la mas amplia con 38% de los CTA sistematizados</a:t>
          </a:r>
          <a:r>
            <a:rPr lang="es-ES" sz="1200" b="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BO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62051" y="3616011"/>
        <a:ext cx="4873462" cy="723456"/>
      </dsp:txXfrm>
    </dsp:sp>
    <dsp:sp modelId="{3F15DFD9-3FF6-4040-A9F5-6FD27EFB620C}">
      <dsp:nvSpPr>
        <dsp:cNvPr id="0" name=""/>
        <dsp:cNvSpPr/>
      </dsp:nvSpPr>
      <dsp:spPr>
        <a:xfrm>
          <a:off x="609890" y="3525579"/>
          <a:ext cx="904321" cy="9043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E4CA4D-A95E-45CB-8214-9629CE05BA00}">
      <dsp:nvSpPr>
        <dsp:cNvPr id="0" name=""/>
        <dsp:cNvSpPr/>
      </dsp:nvSpPr>
      <dsp:spPr>
        <a:xfrm>
          <a:off x="543643" y="4700850"/>
          <a:ext cx="5391871" cy="7234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4244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1200" b="0" kern="1200" dirty="0">
              <a:latin typeface="Arial" panose="020B0604020202020204" pitchFamily="34" charset="0"/>
              <a:cs typeface="Arial" panose="020B0604020202020204" pitchFamily="34" charset="0"/>
            </a:rPr>
            <a:t> Existe </a:t>
          </a: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CTA compartidos en los tres departamentos (LP-OR-PT) como es el caso de la observación de indicadores naturales para predecir el comportamiento del tiempo durante el ciclo agrícola, pero también existen CTA localizados, por región o grupo étnico.</a:t>
          </a:r>
          <a:endParaRPr lang="es-BO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3643" y="4700850"/>
        <a:ext cx="5391871" cy="723456"/>
      </dsp:txXfrm>
    </dsp:sp>
    <dsp:sp modelId="{E3D6600E-D919-4073-AF78-5018315D492F}">
      <dsp:nvSpPr>
        <dsp:cNvPr id="0" name=""/>
        <dsp:cNvSpPr/>
      </dsp:nvSpPr>
      <dsp:spPr>
        <a:xfrm>
          <a:off x="91482" y="4610417"/>
          <a:ext cx="904321" cy="9043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1B0847-B94E-71F7-3798-78CAD32987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9560E3-5D13-573A-B09A-2EB044494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A5E3B2-E220-0E69-E9C5-F5B9C5E76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3FE7-3F5A-4907-9C38-724B74D7FC65}" type="datetimeFigureOut">
              <a:rPr lang="es-BO" smtClean="0"/>
              <a:t>22/5/2024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BA1FF4-D94A-FA3E-7659-50A4BD4A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52D7EF-F403-6E28-ECDF-D8EF728D9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B7E7-9EBD-4512-97F3-0627C425057B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09785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3EEEA5-6E5F-45C1-E643-F5BCEA0EE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DBDE677-2325-7056-D849-94E614061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83C3BA-A16E-ED28-F2B3-9C1778336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3FE7-3F5A-4907-9C38-724B74D7FC65}" type="datetimeFigureOut">
              <a:rPr lang="es-BO" smtClean="0"/>
              <a:t>22/5/2024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FBA4C3-4EF1-B541-EC0E-E3B5112DC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6FDEF6-20C9-C7C2-0762-87590A588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B7E7-9EBD-4512-97F3-0627C425057B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32913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2778512-55E5-9113-F620-80448DC345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BABDAC5-D496-9918-88F2-F10373922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A54E41-86F7-A42A-D72A-F8A3C6739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3FE7-3F5A-4907-9C38-724B74D7FC65}" type="datetimeFigureOut">
              <a:rPr lang="es-BO" smtClean="0"/>
              <a:t>22/5/2024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6B63F1-C920-557C-3435-E899B9268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D98172-468E-4487-BC72-DB5BCA85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B7E7-9EBD-4512-97F3-0627C425057B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480094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26E412-8E7F-1401-9622-4368DECE9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5D89EC-1B9D-1364-2A70-03CE9E447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BBD0E8-D0D4-23AD-2A30-8A4B97D50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3FE7-3F5A-4907-9C38-724B74D7FC65}" type="datetimeFigureOut">
              <a:rPr lang="es-BO" smtClean="0"/>
              <a:t>22/5/2024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CBB192-0992-74FC-A724-04D0D97FC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33B2E5-3D20-619B-BA3D-B89FD31C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B7E7-9EBD-4512-97F3-0627C425057B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67976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FB4025-2A36-F7CD-28AB-876F363E2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400140-6764-1DC4-6E0A-346D16F8B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4F51FF-9184-EE96-6879-005049941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3FE7-3F5A-4907-9C38-724B74D7FC65}" type="datetimeFigureOut">
              <a:rPr lang="es-BO" smtClean="0"/>
              <a:t>22/5/2024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745D2A-F341-9CF2-72F9-593234D52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1C5F6A-8D09-C2B8-85C8-EDBACC936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B7E7-9EBD-4512-97F3-0627C425057B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37016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AB4494-C019-FECA-2776-D452F3112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745E63-E175-BF33-4AC9-74104E6F85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FD986D-0BBD-3C58-81AC-05C4470A4F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54C90E-D3A3-075E-4829-F586FF0A2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3FE7-3F5A-4907-9C38-724B74D7FC65}" type="datetimeFigureOut">
              <a:rPr lang="es-BO" smtClean="0"/>
              <a:t>22/5/2024</a:t>
            </a:fld>
            <a:endParaRPr lang="es-B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56480F-7E51-3727-46B9-74C75C1FB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38399D-691B-7B2D-902E-2FD5069B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B7E7-9EBD-4512-97F3-0627C425057B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0639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FEB248-4A65-4438-4C5F-8065DC738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2D314D-6660-EEA0-D95A-D2820C156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E8CCD9-98B4-2B9E-2070-470A85E0E5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31868A2-08BC-7FEC-45A6-ECBDB65F1D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A53CF5C-4E42-CE5C-130A-5A31614D07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3C9953E-8F66-9FD8-BF25-595BED1F0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3FE7-3F5A-4907-9C38-724B74D7FC65}" type="datetimeFigureOut">
              <a:rPr lang="es-BO" smtClean="0"/>
              <a:t>22/5/2024</a:t>
            </a:fld>
            <a:endParaRPr lang="es-B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543FB4-75D9-E049-3C4C-F02E0621E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3B12125-DCB7-3ADB-3C63-7791776CC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B7E7-9EBD-4512-97F3-0627C425057B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103104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7D2C49-D2C7-B199-E01E-A7125ED55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5829329-1C99-3A38-A888-F28EC0945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3FE7-3F5A-4907-9C38-724B74D7FC65}" type="datetimeFigureOut">
              <a:rPr lang="es-BO" smtClean="0"/>
              <a:t>22/5/2024</a:t>
            </a:fld>
            <a:endParaRPr lang="es-B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881A810-5991-CC3E-8C0D-B47B87875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0D60641-0D55-B91B-19E2-A1DFF3598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B7E7-9EBD-4512-97F3-0627C425057B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013578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190F500-D0E3-51B9-EA00-8DC34C299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3FE7-3F5A-4907-9C38-724B74D7FC65}" type="datetimeFigureOut">
              <a:rPr lang="es-BO" smtClean="0"/>
              <a:t>22/5/2024</a:t>
            </a:fld>
            <a:endParaRPr lang="es-B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0028C2C-49EE-E67E-1217-BA695E803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CDA024-2F93-0A75-6B2E-ACE791FCE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B7E7-9EBD-4512-97F3-0627C425057B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69793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506F5C-4E5F-7A5C-F2EF-38AB882CC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F31F2B-01D7-344C-10FA-90E16D8A8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12BB73-B9D0-F465-61EC-7163AA707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6C933F-C0F0-87E6-95A9-53934050D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3FE7-3F5A-4907-9C38-724B74D7FC65}" type="datetimeFigureOut">
              <a:rPr lang="es-BO" smtClean="0"/>
              <a:t>22/5/2024</a:t>
            </a:fld>
            <a:endParaRPr lang="es-B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5A878B-A8D8-8CA2-8767-010A2341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571200-EE0C-A569-D20D-94ACABD79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B7E7-9EBD-4512-97F3-0627C425057B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080921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EFC2D8-215F-8DCF-6576-0811B1B75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4CFD16E-E6BE-A794-C15A-216563C9A0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3BAB89-FDB6-864E-A51C-35B8004F3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C1A682-0DCF-273A-EB25-1A5081F3F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3FE7-3F5A-4907-9C38-724B74D7FC65}" type="datetimeFigureOut">
              <a:rPr lang="es-BO" smtClean="0"/>
              <a:t>22/5/2024</a:t>
            </a:fld>
            <a:endParaRPr lang="es-B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3811F0-2750-60B4-D5AB-860948E6A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D15269-9DC6-4EC2-45E4-11F234C91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B7E7-9EBD-4512-97F3-0627C425057B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935117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FB52667-4495-5303-3936-CF5C1422C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A6AABD-1669-14D0-6513-DE5F2610E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732489-C08E-7B30-C3F9-B262FB72F5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83FE7-3F5A-4907-9C38-724B74D7FC65}" type="datetimeFigureOut">
              <a:rPr lang="es-BO" smtClean="0"/>
              <a:t>22/5/2024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664AB0-0E60-6B51-A4A3-51EE16B87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616040-EA0F-B9D2-34ED-4084033D63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BB7E7-9EBD-4512-97F3-0627C425057B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312027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chart" Target="../charts/chart1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hyperlink" Target="https://www.accessagriculture.org/es/como-hacer-un-abono-biofolia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2126AD8-5966-2442-DFC4-55BD8CD47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949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29C3F69-3B4C-A0A1-2261-636EA12DBA05}"/>
              </a:ext>
            </a:extLst>
          </p:cNvPr>
          <p:cNvSpPr txBox="1"/>
          <p:nvPr/>
        </p:nvSpPr>
        <p:spPr>
          <a:xfrm>
            <a:off x="6240337" y="5174183"/>
            <a:ext cx="5977317" cy="914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BO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C615B1F-927D-F366-38D1-319E74A98A9A}"/>
              </a:ext>
            </a:extLst>
          </p:cNvPr>
          <p:cNvSpPr txBox="1">
            <a:spLocks/>
          </p:cNvSpPr>
          <p:nvPr/>
        </p:nvSpPr>
        <p:spPr>
          <a:xfrm>
            <a:off x="6108289" y="827186"/>
            <a:ext cx="5977317" cy="3310408"/>
          </a:xfrm>
          <a:prstGeom prst="rect">
            <a:avLst/>
          </a:prstGeom>
          <a:solidFill>
            <a:srgbClr val="0070C0">
              <a:alpha val="50000"/>
            </a:srgb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BO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Diagnóstico y valoración de los conocimientos tradicionales y ancestrales de los pueblos indígenas originario campesino en el conjunto de medidas de prevención de riesgos por impacto del cambio climático en el ámbito del sistema TDPS</a:t>
            </a:r>
            <a:endParaRPr lang="es-B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A76090E-B623-E1B4-3E49-E27CAB1893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592" y="5251610"/>
            <a:ext cx="1805025" cy="71508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33F24FA-A856-7A8E-8E35-E79DD741EA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242" y="5187487"/>
            <a:ext cx="951099" cy="843327"/>
          </a:xfrm>
          <a:prstGeom prst="rect">
            <a:avLst/>
          </a:prstGeom>
          <a:noFill/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FD382D3-A746-A075-2C70-40AE97A571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018" y="5353562"/>
            <a:ext cx="1311910" cy="51117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ED4D8B1-44D0-2899-E1C6-3D0ECEB6E2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968" y="5371591"/>
            <a:ext cx="1136638" cy="45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13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89549A-5F70-5E4B-D470-44D62C462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368" y="854580"/>
            <a:ext cx="11271565" cy="570283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Estado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BO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Fomentar desde diferentes ámbitos del Estado la valoración de la cosmovisión de los PIOC asentados en el TDPS, a través de a) la recreación y socialización de actividades, prácticas y conocimientos de los PIOC; b) reconocimiento de la simbología de la identidad cultural, social y lingüística.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BO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Promover el rescate del conocimiento ancestral de adultos mayores que aún recrean y mantienen vivo/vigente este conocimiento en las comunidades.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BO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Fomentar la revalorización, validación, recreación, investigación, uso, réplica de los CTA, incorporando un diálogo de saberes con la tecnología moderna.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BO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Recrear los CTA en el contexto actual, para enfrentar los nuevos retos que trae la modernidad y el cambio climático. 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BO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Fomentar el consumo consciente de alimentos, rescatando y revalorizando los alimentos tradicionales altoandinos, considerando valor nutritivo y potencial productivo.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BO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Apoyar la producción de material documental de los propios PIOC, generando material de difusión en diferentes formatos sobre sus CTA.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MX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Proteger el entorno ambiental, en el marco normativo vigente, garantizando para los PIOC el “Vivir Bien”, establecido en la CPE.</a:t>
            </a:r>
            <a:endParaRPr lang="es-BO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Municipios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Aplicar a nivel local los puntos mencionados para el nivel nacional a través de políticas y proyectos que de forma práctica pueden incluir, por ejemplo, acciones de monitoreo climático con base en indicadores naturales, infraestructura para la cosecha y almacenamiento de agua, asistencia técnica a productores para la implementación de buenas prácticas agroecológicas para gestionar el riesgo climático, como parte del rescate y revalorización de los CAT en el ámbito local.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Hacer cumplir la normativa vigente para los procesos de Consulta Libre, Previa e Informada a nivel local para actividades que afecten los sistemas de vida de los PIOC principalmente aquellos que contaminan y recrudecen de por sí los impactos que se están sufriendo por el cambio climático.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MX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PIOC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987425" algn="l"/>
              </a:tabLst>
            </a:pPr>
            <a:r>
              <a:rPr lang="es-BO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Fortalecer la capacidades y habilidades de líderes locales, a través de acciones, la gestión de proyectos o la aplicación de normativas comunales o locales; para indagar, rescatar, replicar, compartir, transmitir los conocimientos tradicionales ancestrales.</a:t>
            </a:r>
            <a:endParaRPr lang="es-BO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33147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s-ES" sz="12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“…para de alguna forma paliar estas consecuencias, no, por qué nuestra justicia nosotros aplicamos, pero hay que insertar como les decíamos, 	en nuestras normas y procedimientos propios, para que sea efectivo (CONAMAQ, 2023)”.</a:t>
            </a:r>
            <a:endParaRPr lang="es-BO" sz="1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2"/>
              <a:tabLst>
                <a:tab pos="987425" algn="l"/>
              </a:tabLst>
            </a:pPr>
            <a:r>
              <a:rPr lang="es-BO" sz="1200" dirty="0">
                <a:latin typeface="Arial" panose="020B0604020202020204" pitchFamily="34" charset="0"/>
                <a:cs typeface="Times New Roman" panose="02020603050405020304" pitchFamily="18" charset="0"/>
              </a:rPr>
              <a:t>Fomentar en la familia la recreación, aplicación, de conocimientos tradicionales y ancestrales como la lectura, registro e interpretación de los diferentes tipos de indicadores naturales, astronómicos y atmosféricos, la aplicación de buenas prácticas en la siempre y cosechas de tubérculos y granos andinos.</a:t>
            </a:r>
          </a:p>
          <a:p>
            <a:pPr marR="33147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BO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BO" sz="12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“Partir con una educación desde la casa, transmitir nuestros conocimientos a los hijos. “De cómo antes nosotros hayamos vivido, cómo hayamos 	hecho el cuidado del medio ambiente, eso tiene que venir de la casa y seguir en la educación (CONAMAQ, 2023).”</a:t>
            </a:r>
            <a:endParaRPr lang="es-BO" sz="1200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3"/>
              <a:tabLst>
                <a:tab pos="987425" algn="l"/>
              </a:tabLst>
            </a:pPr>
            <a:r>
              <a:rPr lang="es-BO" sz="1200" dirty="0">
                <a:latin typeface="Arial" panose="020B0604020202020204" pitchFamily="34" charset="0"/>
                <a:cs typeface="Times New Roman" panose="02020603050405020304" pitchFamily="18" charset="0"/>
              </a:rPr>
              <a:t>Articular a jóvenes para ver formas de transmisión de los CTA vigentes, para su valoración, consideración y aplicación. El ciclo empieza y termina con la familia.</a:t>
            </a:r>
          </a:p>
          <a:p>
            <a:pPr marL="0" marR="33147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BO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BO" sz="12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“Partir con una educación desde la casa, transmitir nuestros conocimientos a los hijos de cómo antes nosotros hayamos vivido, cómo hayamos 	hecho el cuidado del medio ambiente, eso tiene que venir de la casa y seguir en la educación…” (CONAMAQ, 2023)</a:t>
            </a:r>
            <a:r>
              <a:rPr lang="es-BO" sz="1200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MX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B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FBE09B-A4E8-8148-5783-EE238E5CD30F}"/>
              </a:ext>
            </a:extLst>
          </p:cNvPr>
          <p:cNvSpPr txBox="1"/>
          <p:nvPr/>
        </p:nvSpPr>
        <p:spPr>
          <a:xfrm>
            <a:off x="776763" y="300583"/>
            <a:ext cx="766323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BO" sz="1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PROPUESTAS PARA LA GESTION DE LOS CTA</a:t>
            </a:r>
            <a:endParaRPr lang="es-BO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100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C3436DB-5B7F-AF95-7E40-E6EB293EAD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4969891"/>
              </p:ext>
            </p:extLst>
          </p:nvPr>
        </p:nvGraphicFramePr>
        <p:xfrm>
          <a:off x="4567096" y="3812364"/>
          <a:ext cx="7265670" cy="2793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51AFAF02-0D71-8B81-0B72-9FEA858BE9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7056685"/>
              </p:ext>
            </p:extLst>
          </p:nvPr>
        </p:nvGraphicFramePr>
        <p:xfrm>
          <a:off x="4191675" y="1310909"/>
          <a:ext cx="7735985" cy="1734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50DD995A-16AC-70DE-284A-65219CF40821}"/>
              </a:ext>
            </a:extLst>
          </p:cNvPr>
          <p:cNvSpPr txBox="1"/>
          <p:nvPr/>
        </p:nvSpPr>
        <p:spPr>
          <a:xfrm>
            <a:off x="5336208" y="869312"/>
            <a:ext cx="5656333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s-BO"/>
            </a:defPPr>
            <a:lvl1pPr algn="ctr">
              <a:defRPr b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defRPr>
            </a:lvl1pPr>
          </a:lstStyle>
          <a:p>
            <a:r>
              <a:rPr lang="es-MX" dirty="0"/>
              <a:t>Aspectos biofísicos</a:t>
            </a:r>
            <a:endParaRPr lang="es-BO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E3088E8-2D27-AF35-69E7-9C6811E603F2}"/>
              </a:ext>
            </a:extLst>
          </p:cNvPr>
          <p:cNvSpPr txBox="1"/>
          <p:nvPr/>
        </p:nvSpPr>
        <p:spPr>
          <a:xfrm>
            <a:off x="5670488" y="3264359"/>
            <a:ext cx="5656333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s-BO"/>
            </a:defPPr>
            <a:lvl1pPr algn="ctr">
              <a:defRPr b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defRPr>
            </a:lvl1pPr>
          </a:lstStyle>
          <a:p>
            <a:r>
              <a:rPr lang="es-MX" dirty="0"/>
              <a:t>Aspectos socioeconómicos</a:t>
            </a:r>
            <a:endParaRPr lang="es-BO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BEA8034-57C7-F0B6-324B-F77B18556738}"/>
              </a:ext>
            </a:extLst>
          </p:cNvPr>
          <p:cNvSpPr txBox="1"/>
          <p:nvPr/>
        </p:nvSpPr>
        <p:spPr>
          <a:xfrm>
            <a:off x="462594" y="252098"/>
            <a:ext cx="1126681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s-BO"/>
            </a:defPPr>
            <a:lvl1pPr>
              <a:defRPr b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defRPr>
            </a:lvl1pPr>
          </a:lstStyle>
          <a:p>
            <a:r>
              <a:rPr lang="es-BO" sz="2000" dirty="0"/>
              <a:t>Contexto ambiental y socioeconómico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3DA6D36-E0F2-9E85-8D91-82E06C5464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34" y="1310909"/>
            <a:ext cx="3650175" cy="485522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731E1CE-5CB2-3F53-36E8-CC269F7A1EA3}"/>
              </a:ext>
            </a:extLst>
          </p:cNvPr>
          <p:cNvSpPr txBox="1"/>
          <p:nvPr/>
        </p:nvSpPr>
        <p:spPr>
          <a:xfrm>
            <a:off x="2169820" y="1417554"/>
            <a:ext cx="1707420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BO" sz="1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SISTEMA TITICACA-DESAGUADERO-POOPO-SALAR DE COIPASA (TDPS)</a:t>
            </a:r>
            <a:endParaRPr lang="es-BO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022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A731E1CE-5CB2-3F53-36E8-CC269F7A1EA3}"/>
              </a:ext>
            </a:extLst>
          </p:cNvPr>
          <p:cNvSpPr txBox="1"/>
          <p:nvPr/>
        </p:nvSpPr>
        <p:spPr>
          <a:xfrm>
            <a:off x="776763" y="417974"/>
            <a:ext cx="719833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BO" sz="1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IMPACTOS DEL CC EN LOS PIOC DEL SISTEMA TDPS</a:t>
            </a:r>
            <a:endParaRPr lang="es-BO" dirty="0">
              <a:solidFill>
                <a:srgbClr val="0070C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8B8DD37-D1BB-5E09-A0A3-33F864BB157B}"/>
              </a:ext>
            </a:extLst>
          </p:cNvPr>
          <p:cNvSpPr txBox="1"/>
          <p:nvPr/>
        </p:nvSpPr>
        <p:spPr>
          <a:xfrm>
            <a:off x="558141" y="822403"/>
            <a:ext cx="7416952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Exacerbación de eventos extremos en la última década (2010-2021: sequías, heladas, granizadas, inundaciones, registrándose 2012 eventos extremos (</a:t>
            </a:r>
            <a:r>
              <a:rPr lang="es-ES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MDRyT</a:t>
            </a:r>
            <a:r>
              <a:rPr lang="es-ES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2021), 30% fueron en el altiplano.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Impactos del CC ocasionan pérdidas y daños en producción agropecuaria afectando medios de vida, seguridad alimentaria, bienestar y calidad de vida.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Riesgo futuro: posibles desplazamientos de poblaciones cuyos medios de vida estén considerablemente deteriorados y sin capacidad de rehabilitación.  </a:t>
            </a:r>
            <a:endParaRPr lang="es-BO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9296F3-C8F5-B98A-184D-A26A0BAFEA45}"/>
              </a:ext>
            </a:extLst>
          </p:cNvPr>
          <p:cNvSpPr txBox="1"/>
          <p:nvPr/>
        </p:nvSpPr>
        <p:spPr>
          <a:xfrm>
            <a:off x="680218" y="2827270"/>
            <a:ext cx="729487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BO" sz="1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LOS PIOC Y SUS CONOCIMIENTOS TRADICIONALES ANCESTRALES (CTA)</a:t>
            </a:r>
            <a:endParaRPr lang="es-BO" dirty="0">
              <a:solidFill>
                <a:srgbClr val="0070C0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A9ABC4A-DF7D-7562-E9B6-A325B5C3844A}"/>
              </a:ext>
            </a:extLst>
          </p:cNvPr>
          <p:cNvSpPr txBox="1"/>
          <p:nvPr/>
        </p:nvSpPr>
        <p:spPr>
          <a:xfrm>
            <a:off x="597917" y="3473601"/>
            <a:ext cx="741695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PIOC cuentan con CTA que les ha permitido gestionar los riesgos climáticos durante generaciones.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nivel global y país existe expectativa sobre los CTA porque representan un patrimonio sociocultural que puede aportar al capital de conocimientos para hacer frente al cambio climático. Preocupación binacional (Bolivia – Perú) para recuperar, valorar y difundir estos CTA. Diagnóstico y valoración de CTA con PIOC del sistema TDPS.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DD7F593-29E1-7A1E-DDBF-D380B0C19F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59" r="68841" b="36620"/>
          <a:stretch/>
        </p:blipFill>
        <p:spPr bwMode="auto">
          <a:xfrm>
            <a:off x="8071638" y="21263"/>
            <a:ext cx="3857145" cy="2335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40A17D3-7FEA-26EB-546E-1695F2CB46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01" r="63321" b="39329"/>
          <a:stretch/>
        </p:blipFill>
        <p:spPr bwMode="auto">
          <a:xfrm>
            <a:off x="8085369" y="2434367"/>
            <a:ext cx="3859862" cy="1872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8000EE3-1D2C-DB87-F9C3-AFA4EFA679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100" y="4384797"/>
            <a:ext cx="3846131" cy="243396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A2C5758-1722-9895-42AA-7CD0242DAC7A}"/>
              </a:ext>
            </a:extLst>
          </p:cNvPr>
          <p:cNvSpPr txBox="1"/>
          <p:nvPr/>
        </p:nvSpPr>
        <p:spPr>
          <a:xfrm>
            <a:off x="401016" y="5350095"/>
            <a:ext cx="767062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Actores sistema TDPS: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Plataforma de Naciones y Pueblos Indígenas Originario Campesinas de Lucha Contra el Cambio Climático</a:t>
            </a:r>
            <a:r>
              <a:rPr lang="es-MX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Consejo Nacional de Ayllus y </a:t>
            </a:r>
            <a:r>
              <a:rPr lang="es-E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Markas</a:t>
            </a:r>
            <a:r>
              <a:rPr lang="es-E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del </a:t>
            </a:r>
            <a:r>
              <a:rPr lang="es-E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Qullasuyu</a:t>
            </a:r>
            <a:r>
              <a:rPr lang="es-E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(CONAMAQ).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Mujeres líderes de la Confederación Nacional de Mujeres Campesinas Indígenas Originarias de Bolivia “Bartolina Sisa” (CNMCIOB-BS);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Universidad Indígena Boliviana Aymara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Tupak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Katari; Yapuchiris (talentos locales) y productores lideres. </a:t>
            </a:r>
            <a:endParaRPr lang="es-B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268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A731E1CE-5CB2-3F53-36E8-CC269F7A1EA3}"/>
              </a:ext>
            </a:extLst>
          </p:cNvPr>
          <p:cNvSpPr txBox="1"/>
          <p:nvPr/>
        </p:nvSpPr>
        <p:spPr>
          <a:xfrm>
            <a:off x="776763" y="208613"/>
            <a:ext cx="499285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BO" sz="1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SISTEMATIZACIÓN DE CTA EN FICHAS TÉCNICAS</a:t>
            </a:r>
            <a:endParaRPr lang="es-BO" dirty="0">
              <a:solidFill>
                <a:srgbClr val="0070C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D61694F-DC90-FF64-9F2E-B4E916B62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63" y="873940"/>
            <a:ext cx="4992858" cy="556608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8" name="Picture 17">
            <a:extLst>
              <a:ext uri="{FF2B5EF4-FFF2-40B4-BE49-F238E27FC236}">
                <a16:creationId xmlns:a16="http://schemas.microsoft.com/office/drawing/2014/main" id="{473AD71A-ED5C-6AF5-E3CC-30A95567D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55" y="332865"/>
            <a:ext cx="2748791" cy="204914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1E44E0A-0DD0-667E-B330-7FCADC1915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067" y="2255645"/>
            <a:ext cx="3361877" cy="250603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C4BBDAE-5EBA-F653-3ADF-900656BD78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946" y="2335847"/>
            <a:ext cx="2743200" cy="20574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4414DD6-1DA6-57C2-2D61-668B9D7C65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074" y="328072"/>
            <a:ext cx="3373062" cy="238682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994B1CD-4D42-D2CB-01EC-C86612C8113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3"/>
          <a:stretch/>
        </p:blipFill>
        <p:spPr bwMode="auto">
          <a:xfrm>
            <a:off x="7770750" y="4393245"/>
            <a:ext cx="4208398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EFB872B-A4EA-577B-6BC1-2A4A86D944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067" y="4393245"/>
            <a:ext cx="2882265" cy="2046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40DEAE13-EFE1-40C1-6C0B-770C733E5C2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6" t="12682" r="11490" b="4489"/>
          <a:stretch/>
        </p:blipFill>
        <p:spPr bwMode="auto">
          <a:xfrm>
            <a:off x="8020818" y="1327552"/>
            <a:ext cx="1854131" cy="15543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4065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7ED110D-74EC-646A-66B8-3F073F5003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8050797"/>
              </p:ext>
            </p:extLst>
          </p:nvPr>
        </p:nvGraphicFramePr>
        <p:xfrm>
          <a:off x="554244" y="1072196"/>
          <a:ext cx="6017895" cy="5785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7A5BAD5C-DFE3-BBB9-A283-127A281D34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6404061"/>
              </p:ext>
            </p:extLst>
          </p:nvPr>
        </p:nvGraphicFramePr>
        <p:xfrm>
          <a:off x="7311094" y="1416106"/>
          <a:ext cx="4503277" cy="5176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59966ECF-3D5A-8A44-A3C4-FAAAB32049BB}"/>
              </a:ext>
            </a:extLst>
          </p:cNvPr>
          <p:cNvSpPr txBox="1"/>
          <p:nvPr/>
        </p:nvSpPr>
        <p:spPr>
          <a:xfrm>
            <a:off x="7311094" y="713552"/>
            <a:ext cx="4503277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s-BO"/>
            </a:defPPr>
            <a:lvl1pPr algn="ctr">
              <a:defRPr b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defRPr>
            </a:lvl1pPr>
          </a:lstStyle>
          <a:p>
            <a:r>
              <a:rPr lang="es-MX" dirty="0"/>
              <a:t>Categorías de CTA:</a:t>
            </a:r>
            <a:endParaRPr lang="es-B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680AA77-1521-0DE7-94A5-0AEBA1EB09D3}"/>
              </a:ext>
            </a:extLst>
          </p:cNvPr>
          <p:cNvSpPr txBox="1"/>
          <p:nvPr/>
        </p:nvSpPr>
        <p:spPr>
          <a:xfrm>
            <a:off x="972451" y="713552"/>
            <a:ext cx="5656333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s-BO"/>
            </a:defPPr>
            <a:lvl1pPr algn="ctr">
              <a:defRPr b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defRPr>
            </a:lvl1pPr>
          </a:lstStyle>
          <a:p>
            <a:r>
              <a:rPr lang="es-MX" dirty="0"/>
              <a:t>Resultados de los CTA:</a:t>
            </a:r>
            <a:endParaRPr lang="es-BO" dirty="0"/>
          </a:p>
        </p:txBody>
      </p: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41C34ECB-28CB-2CC5-DC56-750818422930}"/>
              </a:ext>
            </a:extLst>
          </p:cNvPr>
          <p:cNvSpPr/>
          <p:nvPr/>
        </p:nvSpPr>
        <p:spPr>
          <a:xfrm>
            <a:off x="6572139" y="3429000"/>
            <a:ext cx="738955" cy="445062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240153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A731E1CE-5CB2-3F53-36E8-CC269F7A1EA3}"/>
              </a:ext>
            </a:extLst>
          </p:cNvPr>
          <p:cNvSpPr txBox="1"/>
          <p:nvPr/>
        </p:nvSpPr>
        <p:spPr>
          <a:xfrm>
            <a:off x="156445" y="243879"/>
            <a:ext cx="1147180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BO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118 CTA ORGANIZADOS EN 12 CATEGORIAS</a:t>
            </a:r>
            <a:endParaRPr lang="es-BO" dirty="0">
              <a:solidFill>
                <a:srgbClr val="0070C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36CCE1-4990-33BC-0686-E0DB27CF266E}"/>
              </a:ext>
            </a:extLst>
          </p:cNvPr>
          <p:cNvSpPr txBox="1"/>
          <p:nvPr/>
        </p:nvSpPr>
        <p:spPr>
          <a:xfrm>
            <a:off x="136076" y="648376"/>
            <a:ext cx="25105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100" b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Categoría Indicadores Naturales</a:t>
            </a:r>
            <a:endParaRPr lang="es-BO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B2D944F-2D06-FB10-F929-3D12396652CA}"/>
              </a:ext>
            </a:extLst>
          </p:cNvPr>
          <p:cNvSpPr txBox="1"/>
          <p:nvPr/>
        </p:nvSpPr>
        <p:spPr>
          <a:xfrm>
            <a:off x="4477235" y="672151"/>
            <a:ext cx="378717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100" b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Categoría Manejo y conservación de suelos</a:t>
            </a:r>
            <a:endParaRPr lang="es-BO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F7A5D31-A3A1-A407-7EE4-A82B05372396}"/>
              </a:ext>
            </a:extLst>
          </p:cNvPr>
          <p:cNvSpPr txBox="1"/>
          <p:nvPr/>
        </p:nvSpPr>
        <p:spPr>
          <a:xfrm>
            <a:off x="4445366" y="2713783"/>
            <a:ext cx="378717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100" b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Categoría Gestión de recursos hídricos</a:t>
            </a:r>
            <a:endParaRPr lang="es-BO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4CAFBBF-FFC8-FAE7-CFBF-F125B2FE4EB3}"/>
              </a:ext>
            </a:extLst>
          </p:cNvPr>
          <p:cNvSpPr txBox="1"/>
          <p:nvPr/>
        </p:nvSpPr>
        <p:spPr>
          <a:xfrm>
            <a:off x="4498946" y="4159249"/>
            <a:ext cx="361146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1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s-ES" sz="1100" b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Categoría Bioinsumos</a:t>
            </a:r>
            <a:endParaRPr lang="es-BO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2DD6019-1647-A2E1-E6CF-91DB83D67DF8}"/>
              </a:ext>
            </a:extLst>
          </p:cNvPr>
          <p:cNvSpPr txBox="1"/>
          <p:nvPr/>
        </p:nvSpPr>
        <p:spPr>
          <a:xfrm>
            <a:off x="4411650" y="5600706"/>
            <a:ext cx="361146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100" b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Categoría Simbolismos y ritualidad</a:t>
            </a:r>
            <a:endParaRPr lang="es-BO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Tabla 21">
            <a:extLst>
              <a:ext uri="{FF2B5EF4-FFF2-40B4-BE49-F238E27FC236}">
                <a16:creationId xmlns:a16="http://schemas.microsoft.com/office/drawing/2014/main" id="{CEF287C7-437F-DAC2-E92C-F13A39F1CE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87690"/>
              </p:ext>
            </p:extLst>
          </p:nvPr>
        </p:nvGraphicFramePr>
        <p:xfrm>
          <a:off x="4427781" y="4386390"/>
          <a:ext cx="3836628" cy="1232080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29430">
                  <a:extLst>
                    <a:ext uri="{9D8B030D-6E8A-4147-A177-3AD203B41FA5}">
                      <a16:colId xmlns:a16="http://schemas.microsoft.com/office/drawing/2014/main" val="2155616784"/>
                    </a:ext>
                  </a:extLst>
                </a:gridCol>
                <a:gridCol w="1910641">
                  <a:extLst>
                    <a:ext uri="{9D8B030D-6E8A-4147-A177-3AD203B41FA5}">
                      <a16:colId xmlns:a16="http://schemas.microsoft.com/office/drawing/2014/main" val="3637577409"/>
                    </a:ext>
                  </a:extLst>
                </a:gridCol>
                <a:gridCol w="695197">
                  <a:extLst>
                    <a:ext uri="{9D8B030D-6E8A-4147-A177-3AD203B41FA5}">
                      <a16:colId xmlns:a16="http://schemas.microsoft.com/office/drawing/2014/main" val="1189563837"/>
                    </a:ext>
                  </a:extLst>
                </a:gridCol>
                <a:gridCol w="1001360">
                  <a:extLst>
                    <a:ext uri="{9D8B030D-6E8A-4147-A177-3AD203B41FA5}">
                      <a16:colId xmlns:a16="http://schemas.microsoft.com/office/drawing/2014/main" val="1695468962"/>
                    </a:ext>
                  </a:extLst>
                </a:gridCol>
              </a:tblGrid>
              <a:tr h="86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endParaRPr lang="es-BO" sz="10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del CTA</a:t>
                      </a:r>
                      <a:endParaRPr lang="es-BO" sz="10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Autor colectivo</a:t>
                      </a:r>
                      <a:endParaRPr lang="es-BO" sz="10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Amenaza/Riesgo</a:t>
                      </a:r>
                      <a:endParaRPr lang="es-BO" sz="10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7833297"/>
                  </a:ext>
                </a:extLst>
              </a:tr>
              <a:tr h="18066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es-BO" sz="10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u="sng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Abono biofoliar para mejorar la nutrición del cultivo “Superbiol”</a:t>
                      </a:r>
                      <a:endParaRPr lang="es-BO" sz="10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Adaptado</a:t>
                      </a:r>
                      <a:endParaRPr lang="es-BO" sz="10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Heladas / granizadas</a:t>
                      </a:r>
                      <a:endParaRPr lang="es-BO" sz="10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3477253"/>
                  </a:ext>
                </a:extLst>
              </a:tr>
              <a:tr h="8692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es-BO" sz="10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Caldo sulfo cálcico</a:t>
                      </a:r>
                      <a:endParaRPr lang="es-BO" sz="10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Adaptado</a:t>
                      </a:r>
                      <a:endParaRPr lang="es-BO" sz="10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Enfermedades fúngicas</a:t>
                      </a:r>
                      <a:endParaRPr lang="es-BO" sz="10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9259837"/>
                  </a:ext>
                </a:extLst>
              </a:tr>
              <a:tr h="8692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es-BO" sz="10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Caldo bordeles</a:t>
                      </a:r>
                      <a:endParaRPr lang="es-BO" sz="10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Adaptado</a:t>
                      </a:r>
                      <a:endParaRPr lang="es-BO" sz="10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Enfermedades fúngicas</a:t>
                      </a:r>
                      <a:endParaRPr lang="es-BO" sz="10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238"/>
                  </a:ext>
                </a:extLst>
              </a:tr>
              <a:tr h="8692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es-BO" sz="10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Abono bocashi:</a:t>
                      </a:r>
                      <a:endParaRPr lang="es-BO" sz="10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Adaptado</a:t>
                      </a:r>
                      <a:endParaRPr lang="es-BO" sz="10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Pérdida fertilidad suelos</a:t>
                      </a:r>
                      <a:endParaRPr lang="es-BO" sz="10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3988271"/>
                  </a:ext>
                </a:extLst>
              </a:tr>
              <a:tr h="8692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es-BO" sz="10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Elaboración de harina de rocas para enmiendas </a:t>
                      </a:r>
                      <a:endParaRPr lang="es-BO" sz="10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Adaptado</a:t>
                      </a:r>
                      <a:endParaRPr lang="es-BO" sz="10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Pérdida fertilidad suelos</a:t>
                      </a:r>
                      <a:endParaRPr lang="es-BO" sz="10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8287143"/>
                  </a:ext>
                </a:extLst>
              </a:tr>
              <a:tr h="18066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es-BO" sz="10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Extracto de ajo Allium cepa para prevenir ataque de plagas </a:t>
                      </a:r>
                      <a:endParaRPr lang="es-BO" sz="10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Adaptado</a:t>
                      </a:r>
                      <a:endParaRPr lang="es-BO" sz="10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 plagas</a:t>
                      </a:r>
                      <a:endParaRPr lang="es-BO" sz="10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2777367"/>
                  </a:ext>
                </a:extLst>
              </a:tr>
              <a:tr h="8692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es-BO" sz="10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Elaboración de extracto de hierbas</a:t>
                      </a:r>
                      <a:endParaRPr lang="es-BO" sz="10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Adaptado</a:t>
                      </a:r>
                      <a:endParaRPr lang="es-BO" sz="10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 plagas</a:t>
                      </a:r>
                      <a:endParaRPr lang="es-BO" sz="10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6887441"/>
                  </a:ext>
                </a:extLst>
              </a:tr>
              <a:tr h="8692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  <a:endParaRPr lang="es-BO" sz="10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Elaboración del extracto de tholares y saponina</a:t>
                      </a:r>
                      <a:endParaRPr lang="es-BO" sz="10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Adaptado</a:t>
                      </a:r>
                      <a:endParaRPr lang="es-BO" sz="10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 plagas</a:t>
                      </a:r>
                      <a:endParaRPr lang="es-BO" sz="10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5099461"/>
                  </a:ext>
                </a:extLst>
              </a:tr>
              <a:tr h="10984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  <a:endParaRPr lang="es-BO" sz="10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Repelente natural con ajo y k´ua</a:t>
                      </a:r>
                      <a:endParaRPr lang="es-BO" sz="10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Adaptado</a:t>
                      </a:r>
                      <a:endParaRPr lang="es-BO" sz="10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 plagas</a:t>
                      </a:r>
                      <a:endParaRPr lang="es-BO" sz="10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1614625"/>
                  </a:ext>
                </a:extLst>
              </a:tr>
              <a:tr h="10984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BO" sz="10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Té de guano</a:t>
                      </a:r>
                      <a:endParaRPr lang="es-BO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Adaptado</a:t>
                      </a:r>
                      <a:endParaRPr lang="es-BO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Pérdida fertilidad suelos</a:t>
                      </a:r>
                      <a:endParaRPr lang="es-BO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5690614"/>
                  </a:ext>
                </a:extLst>
              </a:tr>
            </a:tbl>
          </a:graphicData>
        </a:graphic>
      </p:graphicFrame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A5B780B5-F93E-B76D-C889-96F4A4FC8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981260"/>
              </p:ext>
            </p:extLst>
          </p:nvPr>
        </p:nvGraphicFramePr>
        <p:xfrm>
          <a:off x="4429630" y="5875761"/>
          <a:ext cx="3834779" cy="843347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42937">
                  <a:extLst>
                    <a:ext uri="{9D8B030D-6E8A-4147-A177-3AD203B41FA5}">
                      <a16:colId xmlns:a16="http://schemas.microsoft.com/office/drawing/2014/main" val="3264554428"/>
                    </a:ext>
                  </a:extLst>
                </a:gridCol>
                <a:gridCol w="1784601">
                  <a:extLst>
                    <a:ext uri="{9D8B030D-6E8A-4147-A177-3AD203B41FA5}">
                      <a16:colId xmlns:a16="http://schemas.microsoft.com/office/drawing/2014/main" val="2986492943"/>
                    </a:ext>
                  </a:extLst>
                </a:gridCol>
                <a:gridCol w="858835">
                  <a:extLst>
                    <a:ext uri="{9D8B030D-6E8A-4147-A177-3AD203B41FA5}">
                      <a16:colId xmlns:a16="http://schemas.microsoft.com/office/drawing/2014/main" val="2823649985"/>
                    </a:ext>
                  </a:extLst>
                </a:gridCol>
                <a:gridCol w="948406">
                  <a:extLst>
                    <a:ext uri="{9D8B030D-6E8A-4147-A177-3AD203B41FA5}">
                      <a16:colId xmlns:a16="http://schemas.microsoft.com/office/drawing/2014/main" val="26790511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</a:rPr>
                        <a:t>N°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b="1" kern="100" dirty="0">
                          <a:solidFill>
                            <a:schemeClr val="tx1"/>
                          </a:solidFill>
                          <a:effectLst/>
                        </a:rPr>
                        <a:t>Nombre del CTA</a:t>
                      </a:r>
                      <a:endParaRPr lang="es-BO" sz="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b="1" kern="100" dirty="0">
                          <a:solidFill>
                            <a:schemeClr val="tx1"/>
                          </a:solidFill>
                          <a:effectLst/>
                        </a:rPr>
                        <a:t>Autor colectivo</a:t>
                      </a:r>
                      <a:endParaRPr lang="es-BO" sz="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b="1" kern="100">
                          <a:solidFill>
                            <a:schemeClr val="tx1"/>
                          </a:solidFill>
                          <a:effectLst/>
                        </a:rPr>
                        <a:t>Amenaza/Riesgo</a:t>
                      </a:r>
                      <a:endParaRPr lang="es-BO" sz="600" b="1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5944177"/>
                  </a:ext>
                </a:extLst>
              </a:tr>
              <a:tr h="622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</a:rPr>
                        <a:t>1.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Saberes y ritualidad ancestral kallawaya, </a:t>
                      </a:r>
                      <a:endParaRPr lang="es-BO" sz="6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Kallawaya</a:t>
                      </a:r>
                      <a:endParaRPr lang="es-BO" sz="6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Desequilibrio en salud humana</a:t>
                      </a:r>
                      <a:endParaRPr lang="es-BO" sz="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5068062"/>
                  </a:ext>
                </a:extLst>
              </a:tr>
              <a:tr h="622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</a:rPr>
                        <a:t>2.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Saber y sentir, el ajayu</a:t>
                      </a:r>
                      <a:endParaRPr lang="es-BO" sz="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Aymara, quechua</a:t>
                      </a:r>
                      <a:endParaRPr lang="es-BO" sz="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BO" sz="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0376849"/>
                  </a:ext>
                </a:extLst>
              </a:tr>
              <a:tr h="622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</a:rPr>
                        <a:t>3.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Rituales de agradecimiento a la Pachamama </a:t>
                      </a:r>
                      <a:endParaRPr lang="es-BO" sz="6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Aymara, quechua</a:t>
                      </a:r>
                      <a:endParaRPr lang="es-BO" sz="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BO" sz="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4101215"/>
                  </a:ext>
                </a:extLst>
              </a:tr>
              <a:tr h="622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</a:rPr>
                        <a:t>4.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Reprender y despachar amenazas climáticas: granizadas, heladas y rayos</a:t>
                      </a:r>
                      <a:endParaRPr lang="es-BO" sz="6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Aymara, quechua</a:t>
                      </a:r>
                      <a:endParaRPr lang="es-BO" sz="6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Heladas / granizadas</a:t>
                      </a:r>
                      <a:endParaRPr lang="es-BO" sz="6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7512797"/>
                  </a:ext>
                </a:extLst>
              </a:tr>
              <a:tr h="622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</a:rPr>
                        <a:t>5.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Ritualidad para llamar a la lluvia</a:t>
                      </a:r>
                      <a:endParaRPr lang="es-BO" sz="6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Aymara, quechua</a:t>
                      </a:r>
                      <a:endParaRPr lang="es-BO" sz="6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Sequía</a:t>
                      </a:r>
                      <a:endParaRPr lang="es-BO" sz="6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212662"/>
                  </a:ext>
                </a:extLst>
              </a:tr>
              <a:tr h="622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</a:rPr>
                        <a:t>6.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Vestimenta andina</a:t>
                      </a:r>
                      <a:endParaRPr lang="es-BO" sz="6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Aymara, quechua</a:t>
                      </a:r>
                      <a:endParaRPr lang="es-BO" sz="6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Cultura</a:t>
                      </a:r>
                      <a:endParaRPr lang="es-BO" sz="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08874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</a:rPr>
                        <a:t>7.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Música y cultivos, la </a:t>
                      </a:r>
                      <a:r>
                        <a:rPr lang="es-ES" sz="6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pinkillada</a:t>
                      </a:r>
                      <a:r>
                        <a:rPr lang="es-ES" sz="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la </a:t>
                      </a:r>
                      <a:r>
                        <a:rPr lang="es-ES" sz="6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moseñada</a:t>
                      </a:r>
                      <a:endParaRPr lang="es-BO" sz="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Aymara, quechua</a:t>
                      </a:r>
                      <a:endParaRPr lang="es-BO" sz="6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Cultura</a:t>
                      </a:r>
                      <a:endParaRPr lang="es-BO" sz="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265210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27DCB232-6944-4EA3-B5B6-C708E81FC55A}"/>
              </a:ext>
            </a:extLst>
          </p:cNvPr>
          <p:cNvSpPr txBox="1"/>
          <p:nvPr/>
        </p:nvSpPr>
        <p:spPr>
          <a:xfrm>
            <a:off x="8322775" y="655687"/>
            <a:ext cx="34456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100" b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Categoría Sistemas de producción de cultivos</a:t>
            </a:r>
            <a:endParaRPr lang="es-BO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050EE2D-A2CC-DA6F-B64B-B8B29707F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230920"/>
              </p:ext>
            </p:extLst>
          </p:nvPr>
        </p:nvGraphicFramePr>
        <p:xfrm>
          <a:off x="8415195" y="2229773"/>
          <a:ext cx="3574982" cy="878269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06639">
                  <a:extLst>
                    <a:ext uri="{9D8B030D-6E8A-4147-A177-3AD203B41FA5}">
                      <a16:colId xmlns:a16="http://schemas.microsoft.com/office/drawing/2014/main" val="3222030940"/>
                    </a:ext>
                  </a:extLst>
                </a:gridCol>
                <a:gridCol w="1784753">
                  <a:extLst>
                    <a:ext uri="{9D8B030D-6E8A-4147-A177-3AD203B41FA5}">
                      <a16:colId xmlns:a16="http://schemas.microsoft.com/office/drawing/2014/main" val="1955558797"/>
                    </a:ext>
                  </a:extLst>
                </a:gridCol>
                <a:gridCol w="704007">
                  <a:extLst>
                    <a:ext uri="{9D8B030D-6E8A-4147-A177-3AD203B41FA5}">
                      <a16:colId xmlns:a16="http://schemas.microsoft.com/office/drawing/2014/main" val="2062074446"/>
                    </a:ext>
                  </a:extLst>
                </a:gridCol>
                <a:gridCol w="879583">
                  <a:extLst>
                    <a:ext uri="{9D8B030D-6E8A-4147-A177-3AD203B41FA5}">
                      <a16:colId xmlns:a16="http://schemas.microsoft.com/office/drawing/2014/main" val="1306097522"/>
                    </a:ext>
                  </a:extLst>
                </a:gridCol>
              </a:tblGrid>
              <a:tr h="139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del CTA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Autor colectivo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Amenaza/Riesgo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8367505"/>
                  </a:ext>
                </a:extLst>
              </a:tr>
              <a:tr h="1238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Tubérculos andinos: papa, oca, papalisa e izaño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Aymara, quechua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Inseguridad alimentaria</a:t>
                      </a:r>
                      <a:endParaRPr lang="es-BO" sz="6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1374158"/>
                  </a:ext>
                </a:extLst>
              </a:tr>
              <a:tr h="1238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Granos andinos: La quinua Chenopodium quinoa Wild.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Aymara, quechua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BO" sz="6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2664959"/>
                  </a:ext>
                </a:extLst>
              </a:tr>
              <a:tr h="1238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Granos andinos: La cañahua Chenopodium pallidicaule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Aymara, quechua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BO" sz="6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4849687"/>
                  </a:ext>
                </a:extLst>
              </a:tr>
              <a:tr h="1238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Maíz andino Zea mayz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</a:t>
                      </a:r>
                      <a:endParaRPr lang="es-BO" sz="6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BO" sz="6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0013810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80FDD08D-34E5-4454-3451-694AF5093863}"/>
              </a:ext>
            </a:extLst>
          </p:cNvPr>
          <p:cNvSpPr txBox="1"/>
          <p:nvPr/>
        </p:nvSpPr>
        <p:spPr>
          <a:xfrm>
            <a:off x="8388860" y="1957352"/>
            <a:ext cx="361146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100" b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 Categoría Agrobiodiversidad</a:t>
            </a:r>
            <a:endParaRPr lang="es-BO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04FD4EFB-5D64-740F-C883-E9DF7CEFF7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026121"/>
              </p:ext>
            </p:extLst>
          </p:nvPr>
        </p:nvGraphicFramePr>
        <p:xfrm>
          <a:off x="8431150" y="3364983"/>
          <a:ext cx="3569182" cy="689674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13437">
                  <a:extLst>
                    <a:ext uri="{9D8B030D-6E8A-4147-A177-3AD203B41FA5}">
                      <a16:colId xmlns:a16="http://schemas.microsoft.com/office/drawing/2014/main" val="2987501632"/>
                    </a:ext>
                  </a:extLst>
                </a:gridCol>
                <a:gridCol w="1794139">
                  <a:extLst>
                    <a:ext uri="{9D8B030D-6E8A-4147-A177-3AD203B41FA5}">
                      <a16:colId xmlns:a16="http://schemas.microsoft.com/office/drawing/2014/main" val="1991878861"/>
                    </a:ext>
                  </a:extLst>
                </a:gridCol>
                <a:gridCol w="695915">
                  <a:extLst>
                    <a:ext uri="{9D8B030D-6E8A-4147-A177-3AD203B41FA5}">
                      <a16:colId xmlns:a16="http://schemas.microsoft.com/office/drawing/2014/main" val="3233816147"/>
                    </a:ext>
                  </a:extLst>
                </a:gridCol>
                <a:gridCol w="865691">
                  <a:extLst>
                    <a:ext uri="{9D8B030D-6E8A-4147-A177-3AD203B41FA5}">
                      <a16:colId xmlns:a16="http://schemas.microsoft.com/office/drawing/2014/main" val="1178874122"/>
                    </a:ext>
                  </a:extLst>
                </a:gridCol>
              </a:tblGrid>
              <a:tr h="139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del CTA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Autor colectivo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Amenaza/Riesgo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9306101"/>
                  </a:ext>
                </a:extLst>
              </a:tr>
              <a:tr h="1238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charqui de llama Lama glauca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Aymara, quechua</a:t>
                      </a:r>
                      <a:endParaRPr lang="es-BO" sz="6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Inseguridad alimentaria</a:t>
                      </a:r>
                      <a:endParaRPr lang="es-BO" sz="6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0599322"/>
                  </a:ext>
                </a:extLst>
              </a:tr>
              <a:tr h="1238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chuño y la tunta</a:t>
                      </a:r>
                      <a:endParaRPr lang="es-BO" sz="6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Aymara, quechua</a:t>
                      </a:r>
                      <a:endParaRPr lang="es-BO" sz="6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BO" sz="6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4332098"/>
                  </a:ext>
                </a:extLst>
              </a:tr>
              <a:tr h="1238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caya</a:t>
                      </a:r>
                      <a:endParaRPr lang="es-BO" sz="6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</a:t>
                      </a:r>
                      <a:endParaRPr lang="es-BO" sz="6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BO" sz="6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523915"/>
                  </a:ext>
                </a:extLst>
              </a:tr>
            </a:tbl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69E97F6D-EF79-5AED-75B5-FA413AD2E7ED}"/>
              </a:ext>
            </a:extLst>
          </p:cNvPr>
          <p:cNvSpPr txBox="1"/>
          <p:nvPr/>
        </p:nvSpPr>
        <p:spPr>
          <a:xfrm>
            <a:off x="8388863" y="3154575"/>
            <a:ext cx="361146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1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lang="es-ES" sz="1100" b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Categoría Conservación de alimentos</a:t>
            </a:r>
            <a:endParaRPr lang="es-BO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24B09513-3091-F38C-FB40-6A6F96A4C2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66562"/>
              </p:ext>
            </p:extLst>
          </p:nvPr>
        </p:nvGraphicFramePr>
        <p:xfrm>
          <a:off x="136076" y="892526"/>
          <a:ext cx="4059764" cy="4135470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32908">
                  <a:extLst>
                    <a:ext uri="{9D8B030D-6E8A-4147-A177-3AD203B41FA5}">
                      <a16:colId xmlns:a16="http://schemas.microsoft.com/office/drawing/2014/main" val="3214645169"/>
                    </a:ext>
                  </a:extLst>
                </a:gridCol>
                <a:gridCol w="204614">
                  <a:extLst>
                    <a:ext uri="{9D8B030D-6E8A-4147-A177-3AD203B41FA5}">
                      <a16:colId xmlns:a16="http://schemas.microsoft.com/office/drawing/2014/main" val="3881374635"/>
                    </a:ext>
                  </a:extLst>
                </a:gridCol>
                <a:gridCol w="1810049">
                  <a:extLst>
                    <a:ext uri="{9D8B030D-6E8A-4147-A177-3AD203B41FA5}">
                      <a16:colId xmlns:a16="http://schemas.microsoft.com/office/drawing/2014/main" val="756425789"/>
                    </a:ext>
                  </a:extLst>
                </a:gridCol>
                <a:gridCol w="897155">
                  <a:extLst>
                    <a:ext uri="{9D8B030D-6E8A-4147-A177-3AD203B41FA5}">
                      <a16:colId xmlns:a16="http://schemas.microsoft.com/office/drawing/2014/main" val="2920335685"/>
                    </a:ext>
                  </a:extLst>
                </a:gridCol>
                <a:gridCol w="1015038">
                  <a:extLst>
                    <a:ext uri="{9D8B030D-6E8A-4147-A177-3AD203B41FA5}">
                      <a16:colId xmlns:a16="http://schemas.microsoft.com/office/drawing/2014/main" val="407169144"/>
                    </a:ext>
                  </a:extLst>
                </a:gridCol>
              </a:tblGrid>
              <a:tr h="10519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del CTA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Autor colectivo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Amenaza/Riesgo</a:t>
                      </a:r>
                      <a:endParaRPr lang="es-BO" sz="5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extLst>
                  <a:ext uri="{0D108BD9-81ED-4DB2-BD59-A6C34878D82A}">
                    <a16:rowId xmlns:a16="http://schemas.microsoft.com/office/drawing/2014/main" val="108511579"/>
                  </a:ext>
                </a:extLst>
              </a:tr>
              <a:tr h="1095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 rowSpan="2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ZOOINDICADORES - ANIMALES</a:t>
                      </a:r>
                      <a:endParaRPr lang="es-BO" sz="5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Liqi liqi (teru teru) Prilorelys resplendens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Aymara, quechua, uru chipaya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Sequía y/o exceso lluvias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extLst>
                  <a:ext uri="{0D108BD9-81ED-4DB2-BD59-A6C34878D82A}">
                    <a16:rowId xmlns:a16="http://schemas.microsoft.com/office/drawing/2014/main" val="733765402"/>
                  </a:ext>
                </a:extLst>
              </a:tr>
              <a:tr h="1410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BO" sz="5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Tiki</a:t>
                      </a:r>
                      <a:r>
                        <a:rPr lang="es-ES" sz="5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50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tiki</a:t>
                      </a:r>
                      <a:r>
                        <a:rPr lang="es-ES" sz="5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50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Cinclodes</a:t>
                      </a:r>
                      <a:r>
                        <a:rPr lang="es-ES" sz="5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50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atacamensis</a:t>
                      </a:r>
                      <a:r>
                        <a:rPr lang="es-ES" sz="5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subespecie </a:t>
                      </a:r>
                      <a:r>
                        <a:rPr lang="es-ES" sz="50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atacamensis</a:t>
                      </a:r>
                      <a:endParaRPr lang="es-BO" sz="5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</a:t>
                      </a:r>
                      <a:endParaRPr lang="es-BO" sz="5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Helada</a:t>
                      </a:r>
                      <a:endParaRPr lang="es-BO" sz="5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extLst>
                  <a:ext uri="{0D108BD9-81ED-4DB2-BD59-A6C34878D82A}">
                    <a16:rowId xmlns:a16="http://schemas.microsoft.com/office/drawing/2014/main" val="1662641790"/>
                  </a:ext>
                </a:extLst>
              </a:tr>
              <a:tr h="9377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BO" sz="5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Puku Puku cf. Thinocorus orbignyianus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Sequía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extLst>
                  <a:ext uri="{0D108BD9-81ED-4DB2-BD59-A6C34878D82A}">
                    <a16:rowId xmlns:a16="http://schemas.microsoft.com/office/drawing/2014/main" val="798373951"/>
                  </a:ext>
                </a:extLst>
              </a:tr>
              <a:tr h="7801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Qiri qiri cf. Tachuris rubrigastra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Sequía</a:t>
                      </a:r>
                      <a:endParaRPr lang="es-BO" sz="5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extLst>
                  <a:ext uri="{0D108BD9-81ED-4DB2-BD59-A6C34878D82A}">
                    <a16:rowId xmlns:a16="http://schemas.microsoft.com/office/drawing/2014/main" val="3196431199"/>
                  </a:ext>
                </a:extLst>
              </a:tr>
              <a:tr h="7406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Mixi o cuervo acuático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Uru Chipaya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Inseguridad alimentaria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extLst>
                  <a:ext uri="{0D108BD9-81ED-4DB2-BD59-A6C34878D82A}">
                    <a16:rowId xmlns:a16="http://schemas.microsoft.com/office/drawing/2014/main" val="3330106289"/>
                  </a:ext>
                </a:extLst>
              </a:tr>
              <a:tr h="7406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Imana 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Uru Chipaya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Inseguridad alimentaria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extLst>
                  <a:ext uri="{0D108BD9-81ED-4DB2-BD59-A6C34878D82A}">
                    <a16:rowId xmlns:a16="http://schemas.microsoft.com/office/drawing/2014/main" val="4060239463"/>
                  </a:ext>
                </a:extLst>
              </a:tr>
              <a:tr h="7406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Qayranko pájaro cocinerito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Uru Chipaya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Sequía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extLst>
                  <a:ext uri="{0D108BD9-81ED-4DB2-BD59-A6C34878D82A}">
                    <a16:rowId xmlns:a16="http://schemas.microsoft.com/office/drawing/2014/main" val="935834100"/>
                  </a:ext>
                </a:extLst>
              </a:tr>
              <a:tr h="7801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Ch´iwjta cf. Geospizopsis unicolor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Uru Chipaya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Sequía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extLst>
                  <a:ext uri="{0D108BD9-81ED-4DB2-BD59-A6C34878D82A}">
                    <a16:rowId xmlns:a16="http://schemas.microsoft.com/office/drawing/2014/main" val="129262789"/>
                  </a:ext>
                </a:extLst>
              </a:tr>
              <a:tr h="9377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Perdiz o P´isaka  cf. Nothoprocta ornata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Sequía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extLst>
                  <a:ext uri="{0D108BD9-81ED-4DB2-BD59-A6C34878D82A}">
                    <a16:rowId xmlns:a16="http://schemas.microsoft.com/office/drawing/2014/main" val="1657216384"/>
                  </a:ext>
                </a:extLst>
              </a:tr>
              <a:tr h="12529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Gaviota o </a:t>
                      </a:r>
                      <a:r>
                        <a:rPr lang="es-ES" sz="50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qiwlla</a:t>
                      </a:r>
                      <a:r>
                        <a:rPr lang="es-ES" sz="5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cf. </a:t>
                      </a:r>
                      <a:r>
                        <a:rPr lang="es-ES" sz="50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Chroicocephalus</a:t>
                      </a:r>
                      <a:r>
                        <a:rPr lang="es-ES" sz="5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50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serranus</a:t>
                      </a:r>
                      <a:endParaRPr lang="es-BO" sz="5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</a:t>
                      </a:r>
                      <a:endParaRPr lang="es-BO" sz="5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Sequía</a:t>
                      </a:r>
                      <a:endParaRPr lang="es-BO" sz="5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extLst>
                  <a:ext uri="{0D108BD9-81ED-4DB2-BD59-A6C34878D82A}">
                    <a16:rowId xmlns:a16="http://schemas.microsoft.com/office/drawing/2014/main" val="2433240539"/>
                  </a:ext>
                </a:extLst>
              </a:tr>
              <a:tr h="12529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Choka o gallereta andina cf. Fulica ardesiaca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Sequía</a:t>
                      </a:r>
                      <a:endParaRPr lang="es-BO" sz="5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extLst>
                  <a:ext uri="{0D108BD9-81ED-4DB2-BD59-A6C34878D82A}">
                    <a16:rowId xmlns:a16="http://schemas.microsoft.com/office/drawing/2014/main" val="127813129"/>
                  </a:ext>
                </a:extLst>
              </a:tr>
              <a:tr h="9377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Zorro andino Lycalopex culpaeus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Aymara, quechua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Sequía</a:t>
                      </a:r>
                      <a:endParaRPr lang="es-BO" sz="5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extLst>
                  <a:ext uri="{0D108BD9-81ED-4DB2-BD59-A6C34878D82A}">
                    <a16:rowId xmlns:a16="http://schemas.microsoft.com/office/drawing/2014/main" val="3854598806"/>
                  </a:ext>
                </a:extLst>
              </a:tr>
              <a:tr h="7406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Tuyu Ctenomys cf. Opimus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Sequía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extLst>
                  <a:ext uri="{0D108BD9-81ED-4DB2-BD59-A6C34878D82A}">
                    <a16:rowId xmlns:a16="http://schemas.microsoft.com/office/drawing/2014/main" val="2046587658"/>
                  </a:ext>
                </a:extLst>
              </a:tr>
              <a:tr h="1410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Nido de ratón cf. Abrothrix andinus para la producción de papa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Aymara, quechua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Helada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extLst>
                  <a:ext uri="{0D108BD9-81ED-4DB2-BD59-A6C34878D82A}">
                    <a16:rowId xmlns:a16="http://schemas.microsoft.com/office/drawing/2014/main" val="42129143"/>
                  </a:ext>
                </a:extLst>
              </a:tr>
              <a:tr h="7801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Oveja Ovis aries: ruido de barriga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Uru Chipaya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Lluvia en el día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extLst>
                  <a:ext uri="{0D108BD9-81ED-4DB2-BD59-A6C34878D82A}">
                    <a16:rowId xmlns:a16="http://schemas.microsoft.com/office/drawing/2014/main" val="2066249659"/>
                  </a:ext>
                </a:extLst>
              </a:tr>
              <a:tr h="7406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Mauri Trichomycterus sp.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Sequía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extLst>
                  <a:ext uri="{0D108BD9-81ED-4DB2-BD59-A6C34878D82A}">
                    <a16:rowId xmlns:a16="http://schemas.microsoft.com/office/drawing/2014/main" val="3796019542"/>
                  </a:ext>
                </a:extLst>
              </a:tr>
              <a:tr h="7801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Rana gigante Telmatobius culeus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Inundación/exceso de lluvias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extLst>
                  <a:ext uri="{0D108BD9-81ED-4DB2-BD59-A6C34878D82A}">
                    <a16:rowId xmlns:a16="http://schemas.microsoft.com/office/drawing/2014/main" val="1048454358"/>
                  </a:ext>
                </a:extLst>
              </a:tr>
              <a:tr h="7406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Sapos y ranas o jamp’atu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Aymara, quechua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Inundación/exceso de lluvias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extLst>
                  <a:ext uri="{0D108BD9-81ED-4DB2-BD59-A6C34878D82A}">
                    <a16:rowId xmlns:a16="http://schemas.microsoft.com/office/drawing/2014/main" val="503031261"/>
                  </a:ext>
                </a:extLst>
              </a:tr>
              <a:tr h="7406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Lagartija Liolaemus sp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Aymara, quechua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Helada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extLst>
                  <a:ext uri="{0D108BD9-81ED-4DB2-BD59-A6C34878D82A}">
                    <a16:rowId xmlns:a16="http://schemas.microsoft.com/office/drawing/2014/main" val="2404532321"/>
                  </a:ext>
                </a:extLst>
              </a:tr>
              <a:tr h="9377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K´isimira para la producción de papa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Sequía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extLst>
                  <a:ext uri="{0D108BD9-81ED-4DB2-BD59-A6C34878D82A}">
                    <a16:rowId xmlns:a16="http://schemas.microsoft.com/office/drawing/2014/main" val="3614041650"/>
                  </a:ext>
                </a:extLst>
              </a:tr>
              <a:tr h="7406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Cusi cusi o araña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Aymara, quechua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Sequía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extLst>
                  <a:ext uri="{0D108BD9-81ED-4DB2-BD59-A6C34878D82A}">
                    <a16:rowId xmlns:a16="http://schemas.microsoft.com/office/drawing/2014/main" val="4092267706"/>
                  </a:ext>
                </a:extLst>
              </a:tr>
              <a:tr h="7406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Selq´o/lombriz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Inundación/exceso de lluvias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extLst>
                  <a:ext uri="{0D108BD9-81ED-4DB2-BD59-A6C34878D82A}">
                    <a16:rowId xmlns:a16="http://schemas.microsoft.com/office/drawing/2014/main" val="3585809666"/>
                  </a:ext>
                </a:extLst>
              </a:tr>
              <a:tr h="9377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 rowSpan="15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FITOINDICADORES - PLANTAS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Sank´aya Echinopsis maximiliana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Aymara, uru chipaya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Helada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extLst>
                  <a:ext uri="{0D108BD9-81ED-4DB2-BD59-A6C34878D82A}">
                    <a16:rowId xmlns:a16="http://schemas.microsoft.com/office/drawing/2014/main" val="3307262635"/>
                  </a:ext>
                </a:extLst>
              </a:tr>
              <a:tr h="9377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Qariwa (waycha) Senecio clavicolus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Aymara, Uru Chipaya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Helada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extLst>
                  <a:ext uri="{0D108BD9-81ED-4DB2-BD59-A6C34878D82A}">
                    <a16:rowId xmlns:a16="http://schemas.microsoft.com/office/drawing/2014/main" val="628658126"/>
                  </a:ext>
                </a:extLst>
              </a:tr>
              <a:tr h="7406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Ch´illiwa Festuca dolichophylla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Aymara, quechua, uru chipaya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Sequía y/o exceso lluvias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extLst>
                  <a:ext uri="{0D108BD9-81ED-4DB2-BD59-A6C34878D82A}">
                    <a16:rowId xmlns:a16="http://schemas.microsoft.com/office/drawing/2014/main" val="2315692510"/>
                  </a:ext>
                </a:extLst>
              </a:tr>
              <a:tr h="1095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Totora Schoenoplectus californicus subsp. Tatora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Aymara, quechua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Sequía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extLst>
                  <a:ext uri="{0D108BD9-81ED-4DB2-BD59-A6C34878D82A}">
                    <a16:rowId xmlns:a16="http://schemas.microsoft.com/office/drawing/2014/main" val="2455850697"/>
                  </a:ext>
                </a:extLst>
              </a:tr>
              <a:tr h="12529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Phuskalla Cumuloputia boliviana subsp. Dactylifera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Helada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extLst>
                  <a:ext uri="{0D108BD9-81ED-4DB2-BD59-A6C34878D82A}">
                    <a16:rowId xmlns:a16="http://schemas.microsoft.com/office/drawing/2014/main" val="3539319003"/>
                  </a:ext>
                </a:extLst>
              </a:tr>
              <a:tr h="7406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Qut´a Junellia mínima 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Aymara, quechua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Helada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extLst>
                  <a:ext uri="{0D108BD9-81ED-4DB2-BD59-A6C34878D82A}">
                    <a16:rowId xmlns:a16="http://schemas.microsoft.com/office/drawing/2014/main" val="1273837011"/>
                  </a:ext>
                </a:extLst>
              </a:tr>
              <a:tr h="7406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Trebol Trifolium repens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Aymara, quechua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Helada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extLst>
                  <a:ext uri="{0D108BD9-81ED-4DB2-BD59-A6C34878D82A}">
                    <a16:rowId xmlns:a16="http://schemas.microsoft.com/office/drawing/2014/main" val="1124512470"/>
                  </a:ext>
                </a:extLst>
              </a:tr>
              <a:tr h="7406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Chiwan wayu Clinanthus sp.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Helada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extLst>
                  <a:ext uri="{0D108BD9-81ED-4DB2-BD59-A6C34878D82A}">
                    <a16:rowId xmlns:a16="http://schemas.microsoft.com/office/drawing/2014/main" val="2092518931"/>
                  </a:ext>
                </a:extLst>
              </a:tr>
              <a:tr h="7801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Sewenka Cortaderia jubata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Aymara, uru chipaya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Retraso/adelanto de lluvias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extLst>
                  <a:ext uri="{0D108BD9-81ED-4DB2-BD59-A6C34878D82A}">
                    <a16:rowId xmlns:a16="http://schemas.microsoft.com/office/drawing/2014/main" val="70787707"/>
                  </a:ext>
                </a:extLst>
              </a:tr>
              <a:tr h="9377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Amañoque Ombrophytum subterraneum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Aymara, quechua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Sequía y/o exceso lluvias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extLst>
                  <a:ext uri="{0D108BD9-81ED-4DB2-BD59-A6C34878D82A}">
                    <a16:rowId xmlns:a16="http://schemas.microsoft.com/office/drawing/2014/main" val="3668867699"/>
                  </a:ext>
                </a:extLst>
              </a:tr>
              <a:tr h="7406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Kantuta Cantua buxifolia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Helada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extLst>
                  <a:ext uri="{0D108BD9-81ED-4DB2-BD59-A6C34878D82A}">
                    <a16:rowId xmlns:a16="http://schemas.microsoft.com/office/drawing/2014/main" val="1708574697"/>
                  </a:ext>
                </a:extLst>
              </a:tr>
              <a:tr h="1410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Pasakana  Echinopsis atacamensis subs. Pasacana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Quechua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Helada</a:t>
                      </a:r>
                      <a:endParaRPr lang="es-BO" sz="5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extLst>
                  <a:ext uri="{0D108BD9-81ED-4DB2-BD59-A6C34878D82A}">
                    <a16:rowId xmlns:a16="http://schemas.microsoft.com/office/drawing/2014/main" val="1879704929"/>
                  </a:ext>
                </a:extLst>
              </a:tr>
              <a:tr h="7801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Th´ula  Parastrephia quadrangularis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Aymara, quechua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Helada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extLst>
                  <a:ext uri="{0D108BD9-81ED-4DB2-BD59-A6C34878D82A}">
                    <a16:rowId xmlns:a16="http://schemas.microsoft.com/office/drawing/2014/main" val="162612228"/>
                  </a:ext>
                </a:extLst>
              </a:tr>
              <a:tr h="7801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K´ua  Clinopodium bolivianum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Aymara, quechua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Helada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extLst>
                  <a:ext uri="{0D108BD9-81ED-4DB2-BD59-A6C34878D82A}">
                    <a16:rowId xmlns:a16="http://schemas.microsoft.com/office/drawing/2014/main" val="3248883046"/>
                  </a:ext>
                </a:extLst>
              </a:tr>
              <a:tr h="12529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Kela Kela o tarwi silvestre Lupinus cf. altimontanus  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Quechua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Inundación/exceso de lluvias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extLst>
                  <a:ext uri="{0D108BD9-81ED-4DB2-BD59-A6C34878D82A}">
                    <a16:rowId xmlns:a16="http://schemas.microsoft.com/office/drawing/2014/main" val="1992588715"/>
                  </a:ext>
                </a:extLst>
              </a:tr>
              <a:tr h="7406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 rowSpan="8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ASTRON´MICOS ATMOSFÉRICOS</a:t>
                      </a:r>
                      <a:endParaRPr lang="es-BO" sz="5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Cruz del Sur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Aymara, quechua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Retraso/adelanto de lluvias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extLst>
                  <a:ext uri="{0D108BD9-81ED-4DB2-BD59-A6C34878D82A}">
                    <a16:rowId xmlns:a16="http://schemas.microsoft.com/office/drawing/2014/main" val="3393395884"/>
                  </a:ext>
                </a:extLst>
              </a:tr>
              <a:tr h="7406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 pléyades o qutu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Retraso/adelanto de lluvias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extLst>
                  <a:ext uri="{0D108BD9-81ED-4DB2-BD59-A6C34878D82A}">
                    <a16:rowId xmlns:a16="http://schemas.microsoft.com/office/drawing/2014/main" val="1773881071"/>
                  </a:ext>
                </a:extLst>
              </a:tr>
              <a:tr h="7406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luna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Aymara, quechua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Olas de calor/lluvias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extLst>
                  <a:ext uri="{0D108BD9-81ED-4DB2-BD59-A6C34878D82A}">
                    <a16:rowId xmlns:a16="http://schemas.microsoft.com/office/drawing/2014/main" val="974076140"/>
                  </a:ext>
                </a:extLst>
              </a:tr>
              <a:tr h="7406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viento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Sequía y/o exceso lluvias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extLst>
                  <a:ext uri="{0D108BD9-81ED-4DB2-BD59-A6C34878D82A}">
                    <a16:rowId xmlns:a16="http://schemas.microsoft.com/office/drawing/2014/main" val="969412755"/>
                  </a:ext>
                </a:extLst>
              </a:tr>
              <a:tr h="7406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 nubes y la neblina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Retraso/adelanto de lluvias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extLst>
                  <a:ext uri="{0D108BD9-81ED-4DB2-BD59-A6C34878D82A}">
                    <a16:rowId xmlns:a16="http://schemas.microsoft.com/office/drawing/2014/main" val="1123806145"/>
                  </a:ext>
                </a:extLst>
              </a:tr>
              <a:tr h="7406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Truenos y rayos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Aymara, quechua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Lluvias irregulares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extLst>
                  <a:ext uri="{0D108BD9-81ED-4DB2-BD59-A6C34878D82A}">
                    <a16:rowId xmlns:a16="http://schemas.microsoft.com/office/drawing/2014/main" val="91751293"/>
                  </a:ext>
                </a:extLst>
              </a:tr>
              <a:tr h="9377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escarcha o la humedad en piedras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Retraso/adelanto de lluvias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extLst>
                  <a:ext uri="{0D108BD9-81ED-4DB2-BD59-A6C34878D82A}">
                    <a16:rowId xmlns:a16="http://schemas.microsoft.com/office/drawing/2014/main" val="1190000453"/>
                  </a:ext>
                </a:extLst>
              </a:tr>
              <a:tr h="7801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ruido de las aguas del lago Poopó</a:t>
                      </a:r>
                      <a:endParaRPr lang="es-BO" sz="5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Uru Chipaya</a:t>
                      </a:r>
                      <a:endParaRPr lang="es-BO" sz="5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5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Lluvia en el día</a:t>
                      </a:r>
                      <a:endParaRPr lang="es-BO" sz="5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377" marR="10377" marT="0" marB="0"/>
                </a:tc>
                <a:extLst>
                  <a:ext uri="{0D108BD9-81ED-4DB2-BD59-A6C34878D82A}">
                    <a16:rowId xmlns:a16="http://schemas.microsoft.com/office/drawing/2014/main" val="1898725248"/>
                  </a:ext>
                </a:extLst>
              </a:tr>
            </a:tbl>
          </a:graphicData>
        </a:graphic>
      </p:graphicFrame>
      <p:sp>
        <p:nvSpPr>
          <p:cNvPr id="21" name="CuadroTexto 20">
            <a:extLst>
              <a:ext uri="{FF2B5EF4-FFF2-40B4-BE49-F238E27FC236}">
                <a16:creationId xmlns:a16="http://schemas.microsoft.com/office/drawing/2014/main" id="{C6B01E7A-A799-FCF2-F2FC-C016D99D8F53}"/>
              </a:ext>
            </a:extLst>
          </p:cNvPr>
          <p:cNvSpPr txBox="1"/>
          <p:nvPr/>
        </p:nvSpPr>
        <p:spPr>
          <a:xfrm>
            <a:off x="136076" y="5070472"/>
            <a:ext cx="25105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1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s-ES" sz="1100" b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Categoría Biodiversidad</a:t>
            </a:r>
            <a:endParaRPr lang="es-BO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592ECBB-8C5F-CDDC-84F7-D9BF5DF86ECF}"/>
              </a:ext>
            </a:extLst>
          </p:cNvPr>
          <p:cNvSpPr txBox="1"/>
          <p:nvPr/>
        </p:nvSpPr>
        <p:spPr>
          <a:xfrm>
            <a:off x="8388862" y="4151125"/>
            <a:ext cx="361146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1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r>
              <a:rPr lang="es-ES" sz="1100" b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Categoría Manejo ganadero</a:t>
            </a:r>
            <a:endParaRPr lang="es-BO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3C6F04E-0A98-4579-526B-AFEDB3E1AE88}"/>
              </a:ext>
            </a:extLst>
          </p:cNvPr>
          <p:cNvSpPr txBox="1"/>
          <p:nvPr/>
        </p:nvSpPr>
        <p:spPr>
          <a:xfrm>
            <a:off x="8388862" y="4965927"/>
            <a:ext cx="361146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100" b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11. Categoría Conservación de alimentos</a:t>
            </a:r>
            <a:endParaRPr lang="es-BO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AE433E9A-C1AD-11A4-B66B-B1339F947A68}"/>
              </a:ext>
            </a:extLst>
          </p:cNvPr>
          <p:cNvSpPr txBox="1"/>
          <p:nvPr/>
        </p:nvSpPr>
        <p:spPr>
          <a:xfrm>
            <a:off x="8388861" y="5876500"/>
            <a:ext cx="361146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100" b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12. Categoría Conservación de alimentos</a:t>
            </a:r>
            <a:endParaRPr lang="es-BO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" name="Tabla 27">
            <a:extLst>
              <a:ext uri="{FF2B5EF4-FFF2-40B4-BE49-F238E27FC236}">
                <a16:creationId xmlns:a16="http://schemas.microsoft.com/office/drawing/2014/main" id="{3DA87785-47D2-4F86-5CB0-AB0B755F3A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924107"/>
              </p:ext>
            </p:extLst>
          </p:nvPr>
        </p:nvGraphicFramePr>
        <p:xfrm>
          <a:off x="8466503" y="4383936"/>
          <a:ext cx="3533827" cy="467932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52570">
                  <a:extLst>
                    <a:ext uri="{9D8B030D-6E8A-4147-A177-3AD203B41FA5}">
                      <a16:colId xmlns:a16="http://schemas.microsoft.com/office/drawing/2014/main" val="2366856227"/>
                    </a:ext>
                  </a:extLst>
                </a:gridCol>
                <a:gridCol w="1718599">
                  <a:extLst>
                    <a:ext uri="{9D8B030D-6E8A-4147-A177-3AD203B41FA5}">
                      <a16:colId xmlns:a16="http://schemas.microsoft.com/office/drawing/2014/main" val="2709491266"/>
                    </a:ext>
                  </a:extLst>
                </a:gridCol>
                <a:gridCol w="693336">
                  <a:extLst>
                    <a:ext uri="{9D8B030D-6E8A-4147-A177-3AD203B41FA5}">
                      <a16:colId xmlns:a16="http://schemas.microsoft.com/office/drawing/2014/main" val="3565578049"/>
                    </a:ext>
                  </a:extLst>
                </a:gridCol>
                <a:gridCol w="869322">
                  <a:extLst>
                    <a:ext uri="{9D8B030D-6E8A-4147-A177-3AD203B41FA5}">
                      <a16:colId xmlns:a16="http://schemas.microsoft.com/office/drawing/2014/main" val="19304314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del CTA</a:t>
                      </a:r>
                      <a:endParaRPr lang="es-BO" sz="6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Autor colectivo</a:t>
                      </a:r>
                      <a:endParaRPr lang="es-BO" sz="6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Amenaza/Riesgo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7864779"/>
                  </a:ext>
                </a:extLst>
              </a:tr>
              <a:tr h="1238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Prácticas de manejo animal, el machaje y la </a:t>
                      </a:r>
                      <a:r>
                        <a:rPr lang="es-ES" sz="60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k´illpha</a:t>
                      </a:r>
                      <a:r>
                        <a:rPr lang="es-ES" sz="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camélidos</a:t>
                      </a:r>
                      <a:endParaRPr lang="es-BO" sz="6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Aymara, quechua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Pérdidas ganaderas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5758765"/>
                  </a:ext>
                </a:extLst>
              </a:tr>
              <a:tr h="1238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Uso tradicional de </a:t>
                      </a:r>
                      <a:r>
                        <a:rPr lang="es-ES" sz="60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thula</a:t>
                      </a:r>
                      <a:r>
                        <a:rPr lang="es-ES" sz="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 corrales o dormideros</a:t>
                      </a:r>
                      <a:endParaRPr lang="es-BO" sz="6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Aymara, quechua</a:t>
                      </a:r>
                      <a:endParaRPr lang="es-BO" sz="6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Exceso de lluvias/olas de frío</a:t>
                      </a:r>
                      <a:endParaRPr lang="es-BO" sz="6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1745107"/>
                  </a:ext>
                </a:extLst>
              </a:tr>
            </a:tbl>
          </a:graphicData>
        </a:graphic>
      </p:graphicFrame>
      <p:graphicFrame>
        <p:nvGraphicFramePr>
          <p:cNvPr id="29" name="Tabla 28">
            <a:extLst>
              <a:ext uri="{FF2B5EF4-FFF2-40B4-BE49-F238E27FC236}">
                <a16:creationId xmlns:a16="http://schemas.microsoft.com/office/drawing/2014/main" id="{87CE0E71-8B0E-5AD5-CC9E-ABDE72DE8B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303602"/>
              </p:ext>
            </p:extLst>
          </p:nvPr>
        </p:nvGraphicFramePr>
        <p:xfrm>
          <a:off x="8466503" y="5294847"/>
          <a:ext cx="3533826" cy="501079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11323">
                  <a:extLst>
                    <a:ext uri="{9D8B030D-6E8A-4147-A177-3AD203B41FA5}">
                      <a16:colId xmlns:a16="http://schemas.microsoft.com/office/drawing/2014/main" val="2581364425"/>
                    </a:ext>
                  </a:extLst>
                </a:gridCol>
                <a:gridCol w="1780160">
                  <a:extLst>
                    <a:ext uri="{9D8B030D-6E8A-4147-A177-3AD203B41FA5}">
                      <a16:colId xmlns:a16="http://schemas.microsoft.com/office/drawing/2014/main" val="1493873529"/>
                    </a:ext>
                  </a:extLst>
                </a:gridCol>
                <a:gridCol w="737845">
                  <a:extLst>
                    <a:ext uri="{9D8B030D-6E8A-4147-A177-3AD203B41FA5}">
                      <a16:colId xmlns:a16="http://schemas.microsoft.com/office/drawing/2014/main" val="2685073559"/>
                    </a:ext>
                  </a:extLst>
                </a:gridCol>
                <a:gridCol w="804498">
                  <a:extLst>
                    <a:ext uri="{9D8B030D-6E8A-4147-A177-3AD203B41FA5}">
                      <a16:colId xmlns:a16="http://schemas.microsoft.com/office/drawing/2014/main" val="3592499254"/>
                    </a:ext>
                  </a:extLst>
                </a:gridCol>
              </a:tblGrid>
              <a:tr h="139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del CTA</a:t>
                      </a:r>
                      <a:endParaRPr lang="es-BO" sz="6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Autor colectivo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Amenaza/Riesgo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0025011"/>
                  </a:ext>
                </a:extLst>
              </a:tr>
              <a:tr h="1238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medicina kallawaya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Aymara, quechua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Salud humana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0373352"/>
                  </a:ext>
                </a:extLst>
              </a:tr>
              <a:tr h="1238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medicina tradicional y ritualista de los Uru Chipaya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Aymara, quechua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Salud humana</a:t>
                      </a:r>
                      <a:endParaRPr lang="es-BO" sz="6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5627859"/>
                  </a:ext>
                </a:extLst>
              </a:tr>
            </a:tbl>
          </a:graphicData>
        </a:graphic>
      </p:graphicFrame>
      <p:graphicFrame>
        <p:nvGraphicFramePr>
          <p:cNvPr id="30" name="Tabla 29">
            <a:extLst>
              <a:ext uri="{FF2B5EF4-FFF2-40B4-BE49-F238E27FC236}">
                <a16:creationId xmlns:a16="http://schemas.microsoft.com/office/drawing/2014/main" id="{F64CFD43-5DB5-AF17-7858-1793F5E27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065145"/>
              </p:ext>
            </p:extLst>
          </p:nvPr>
        </p:nvGraphicFramePr>
        <p:xfrm>
          <a:off x="8466503" y="6217761"/>
          <a:ext cx="3533826" cy="279337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80987">
                  <a:extLst>
                    <a:ext uri="{9D8B030D-6E8A-4147-A177-3AD203B41FA5}">
                      <a16:colId xmlns:a16="http://schemas.microsoft.com/office/drawing/2014/main" val="3730680472"/>
                    </a:ext>
                  </a:extLst>
                </a:gridCol>
                <a:gridCol w="1732727">
                  <a:extLst>
                    <a:ext uri="{9D8B030D-6E8A-4147-A177-3AD203B41FA5}">
                      <a16:colId xmlns:a16="http://schemas.microsoft.com/office/drawing/2014/main" val="3663042424"/>
                    </a:ext>
                  </a:extLst>
                </a:gridCol>
                <a:gridCol w="736380">
                  <a:extLst>
                    <a:ext uri="{9D8B030D-6E8A-4147-A177-3AD203B41FA5}">
                      <a16:colId xmlns:a16="http://schemas.microsoft.com/office/drawing/2014/main" val="2398324212"/>
                    </a:ext>
                  </a:extLst>
                </a:gridCol>
                <a:gridCol w="783732">
                  <a:extLst>
                    <a:ext uri="{9D8B030D-6E8A-4147-A177-3AD203B41FA5}">
                      <a16:colId xmlns:a16="http://schemas.microsoft.com/office/drawing/2014/main" val="42720318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del CTA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Autor colectivo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Amenaza/Riesgo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0976154"/>
                  </a:ext>
                </a:extLst>
              </a:tr>
              <a:tr h="3683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 casas de los urus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Uru chipaya, Murato, Iruhito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Helada</a:t>
                      </a:r>
                      <a:endParaRPr lang="es-BO" sz="6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0302378"/>
                  </a:ext>
                </a:extLst>
              </a:tr>
            </a:tbl>
          </a:graphicData>
        </a:graphic>
      </p:graphicFrame>
      <p:graphicFrame>
        <p:nvGraphicFramePr>
          <p:cNvPr id="31" name="Tabla 30">
            <a:extLst>
              <a:ext uri="{FF2B5EF4-FFF2-40B4-BE49-F238E27FC236}">
                <a16:creationId xmlns:a16="http://schemas.microsoft.com/office/drawing/2014/main" id="{65C2C25F-1837-832E-4908-7542AB9C2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165527"/>
              </p:ext>
            </p:extLst>
          </p:nvPr>
        </p:nvGraphicFramePr>
        <p:xfrm>
          <a:off x="4389365" y="901945"/>
          <a:ext cx="3875046" cy="1766764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62525">
                  <a:extLst>
                    <a:ext uri="{9D8B030D-6E8A-4147-A177-3AD203B41FA5}">
                      <a16:colId xmlns:a16="http://schemas.microsoft.com/office/drawing/2014/main" val="2175624185"/>
                    </a:ext>
                  </a:extLst>
                </a:gridCol>
                <a:gridCol w="1914726">
                  <a:extLst>
                    <a:ext uri="{9D8B030D-6E8A-4147-A177-3AD203B41FA5}">
                      <a16:colId xmlns:a16="http://schemas.microsoft.com/office/drawing/2014/main" val="222902184"/>
                    </a:ext>
                  </a:extLst>
                </a:gridCol>
                <a:gridCol w="738375">
                  <a:extLst>
                    <a:ext uri="{9D8B030D-6E8A-4147-A177-3AD203B41FA5}">
                      <a16:colId xmlns:a16="http://schemas.microsoft.com/office/drawing/2014/main" val="4007254684"/>
                    </a:ext>
                  </a:extLst>
                </a:gridCol>
                <a:gridCol w="959420">
                  <a:extLst>
                    <a:ext uri="{9D8B030D-6E8A-4147-A177-3AD203B41FA5}">
                      <a16:colId xmlns:a16="http://schemas.microsoft.com/office/drawing/2014/main" val="8549043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del CTA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Autor colectivo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Amenaza/Riesgo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26946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Abono natural de estiércol de camélidos, ovinos y vacunos.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Aymara, quechua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Pérdida fertilidad suelos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24183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Campos nativos de pastoreo (CANAPAS) y sistemas de pastoreo rotativo (SPR)</a:t>
                      </a:r>
                      <a:endParaRPr lang="es-BO" sz="6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Aymara, quechua</a:t>
                      </a:r>
                      <a:endParaRPr lang="es-BO" sz="6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Protección pastos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6128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aliso Alnus (acuminata Kunth) para la conservación de suelos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Aymara, quechua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Erosión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3661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descanso de la tierra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Aymara, quechua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Pérdida fertilidad suelos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1569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q´awchi (Suaeda foliosa Moq) para recuperar suelos salinos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Aymara, quechua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Salinización suelos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67861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Iru ichu (Festuca orthophylla) para conservar suelos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Aymara, quechua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Erosión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2929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es-ES" sz="60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Kiswara</a:t>
                      </a:r>
                      <a:r>
                        <a:rPr lang="es-ES" sz="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s-ES" sz="60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Buddleja</a:t>
                      </a:r>
                      <a:r>
                        <a:rPr lang="es-ES" sz="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60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coriacea</a:t>
                      </a:r>
                      <a:r>
                        <a:rPr lang="es-ES" sz="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J. Rémy) para la conservación de suelos</a:t>
                      </a:r>
                      <a:endParaRPr lang="es-BO" sz="6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Aymara, quechua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Erosión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35130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labranza tradicional: uysu, chaquitajlla y yunta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Aymara, quechua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Erosión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9759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rotación de cultivos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Aymara, quechua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Pérdida fertilidad suelos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4204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Sewenka  (Cortaderia jubata (Lem.)) Stapf para conservar suelos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Inundación / exceso de lluvias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66679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th´ulares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Aymara, quechua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Pérdidas ganaderas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01658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Manejo de dunas de arena para el cultivo de papa</a:t>
                      </a:r>
                      <a:endParaRPr lang="es-BO" sz="6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Aymara, quechua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Erosión</a:t>
                      </a:r>
                      <a:endParaRPr lang="es-BO" sz="6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3558360"/>
                  </a:ext>
                </a:extLst>
              </a:tr>
            </a:tbl>
          </a:graphicData>
        </a:graphic>
      </p:graphicFrame>
      <p:graphicFrame>
        <p:nvGraphicFramePr>
          <p:cNvPr id="32" name="Tabla 31">
            <a:extLst>
              <a:ext uri="{FF2B5EF4-FFF2-40B4-BE49-F238E27FC236}">
                <a16:creationId xmlns:a16="http://schemas.microsoft.com/office/drawing/2014/main" id="{99AF537C-1C27-6D69-ABEF-A6BB2EC2E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971407"/>
              </p:ext>
            </p:extLst>
          </p:nvPr>
        </p:nvGraphicFramePr>
        <p:xfrm>
          <a:off x="4389365" y="2911273"/>
          <a:ext cx="3916879" cy="1277499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45552">
                  <a:extLst>
                    <a:ext uri="{9D8B030D-6E8A-4147-A177-3AD203B41FA5}">
                      <a16:colId xmlns:a16="http://schemas.microsoft.com/office/drawing/2014/main" val="788826080"/>
                    </a:ext>
                  </a:extLst>
                </a:gridCol>
                <a:gridCol w="1761572">
                  <a:extLst>
                    <a:ext uri="{9D8B030D-6E8A-4147-A177-3AD203B41FA5}">
                      <a16:colId xmlns:a16="http://schemas.microsoft.com/office/drawing/2014/main" val="3229881129"/>
                    </a:ext>
                  </a:extLst>
                </a:gridCol>
                <a:gridCol w="93980">
                  <a:extLst>
                    <a:ext uri="{9D8B030D-6E8A-4147-A177-3AD203B41FA5}">
                      <a16:colId xmlns:a16="http://schemas.microsoft.com/office/drawing/2014/main" val="2295652490"/>
                    </a:ext>
                  </a:extLst>
                </a:gridCol>
                <a:gridCol w="743228">
                  <a:extLst>
                    <a:ext uri="{9D8B030D-6E8A-4147-A177-3AD203B41FA5}">
                      <a16:colId xmlns:a16="http://schemas.microsoft.com/office/drawing/2014/main" val="3703775850"/>
                    </a:ext>
                  </a:extLst>
                </a:gridCol>
                <a:gridCol w="1072547">
                  <a:extLst>
                    <a:ext uri="{9D8B030D-6E8A-4147-A177-3AD203B41FA5}">
                      <a16:colId xmlns:a16="http://schemas.microsoft.com/office/drawing/2014/main" val="873726574"/>
                    </a:ext>
                  </a:extLst>
                </a:gridCol>
              </a:tblGrid>
              <a:tr h="412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del CTA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Autor colectivo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Amenaza/Riesgo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8649495"/>
                  </a:ext>
                </a:extLst>
              </a:tr>
              <a:tr h="4124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Barrera vivas para reducir escorrentías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Aymara, quechua</a:t>
                      </a:r>
                      <a:endParaRPr lang="es-BO" sz="6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Erosión hídrica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5286299"/>
                  </a:ext>
                </a:extLst>
              </a:tr>
              <a:tr h="4124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Canales de desviación para aguas de lluvias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Aymara, quechua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Lluvias intensas 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7199382"/>
                  </a:ext>
                </a:extLst>
              </a:tr>
              <a:tr h="4124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 agua de lluvia: Barreras de piedras</a:t>
                      </a:r>
                      <a:endParaRPr lang="es-BO" sz="6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Erosión hídrica 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3463106"/>
                  </a:ext>
                </a:extLst>
              </a:tr>
              <a:tr h="8572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Cosecha y almacenamiento de agua de lluvia de techos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Sequía 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0538566"/>
                  </a:ext>
                </a:extLst>
              </a:tr>
              <a:tr h="4124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Diques para el control de riadas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Aymara, quechua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Sequía 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6184299"/>
                  </a:ext>
                </a:extLst>
              </a:tr>
              <a:tr h="4124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lameo: "El agua mantiene la vida Chipaya"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Uru Chipaya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Sequía 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6331738"/>
                  </a:ext>
                </a:extLst>
              </a:tr>
              <a:tr h="8572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Manejo de cuencas y microcuencas</a:t>
                      </a:r>
                      <a:endParaRPr lang="es-BO" sz="6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Aymara, quechua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Inundación/exceso lluvias</a:t>
                      </a:r>
                      <a:endParaRPr lang="es-BO" sz="6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7244220"/>
                  </a:ext>
                </a:extLst>
              </a:tr>
              <a:tr h="8572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Protección fuentes de agua con especies nativas</a:t>
                      </a:r>
                      <a:endParaRPr lang="es-BO" sz="6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Aymara, quechua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Contaminación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6331723"/>
                  </a:ext>
                </a:extLst>
              </a:tr>
              <a:tr h="4124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Reservorio de agua: Atajados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Aymara, quechua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Sequía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1011469"/>
                  </a:ext>
                </a:extLst>
              </a:tr>
              <a:tr h="4124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Reservorio de agua: Micro presas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Aymara, quechua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Sequía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8081648"/>
                  </a:ext>
                </a:extLst>
              </a:tr>
              <a:tr h="4124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Reservorio de agua: Qotaña (q´ocha o vigiña)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Aymara, quechua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Sequía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5358433"/>
                  </a:ext>
                </a:extLst>
              </a:tr>
              <a:tr h="4124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Zanjas de infiltración o </a:t>
                      </a:r>
                      <a:r>
                        <a:rPr lang="es-ES" sz="60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inka</a:t>
                      </a:r>
                      <a:r>
                        <a:rPr lang="es-ES" sz="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60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larkas</a:t>
                      </a:r>
                      <a:endParaRPr lang="es-BO" sz="6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Aymara, quechua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Sequías</a:t>
                      </a:r>
                      <a:endParaRPr lang="es-BO" sz="6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6062563"/>
                  </a:ext>
                </a:extLst>
              </a:tr>
            </a:tbl>
          </a:graphicData>
        </a:graphic>
      </p:graphicFrame>
      <p:graphicFrame>
        <p:nvGraphicFramePr>
          <p:cNvPr id="33" name="Tabla 32">
            <a:extLst>
              <a:ext uri="{FF2B5EF4-FFF2-40B4-BE49-F238E27FC236}">
                <a16:creationId xmlns:a16="http://schemas.microsoft.com/office/drawing/2014/main" id="{C68B011C-8435-5028-D15C-EE102CE22B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689866"/>
              </p:ext>
            </p:extLst>
          </p:nvPr>
        </p:nvGraphicFramePr>
        <p:xfrm>
          <a:off x="8431151" y="928108"/>
          <a:ext cx="3569179" cy="942975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13437">
                  <a:extLst>
                    <a:ext uri="{9D8B030D-6E8A-4147-A177-3AD203B41FA5}">
                      <a16:colId xmlns:a16="http://schemas.microsoft.com/office/drawing/2014/main" val="1402921407"/>
                    </a:ext>
                  </a:extLst>
                </a:gridCol>
                <a:gridCol w="1777451">
                  <a:extLst>
                    <a:ext uri="{9D8B030D-6E8A-4147-A177-3AD203B41FA5}">
                      <a16:colId xmlns:a16="http://schemas.microsoft.com/office/drawing/2014/main" val="1053776418"/>
                    </a:ext>
                  </a:extLst>
                </a:gridCol>
                <a:gridCol w="510303">
                  <a:extLst>
                    <a:ext uri="{9D8B030D-6E8A-4147-A177-3AD203B41FA5}">
                      <a16:colId xmlns:a16="http://schemas.microsoft.com/office/drawing/2014/main" val="2140233776"/>
                    </a:ext>
                  </a:extLst>
                </a:gridCol>
                <a:gridCol w="1067988">
                  <a:extLst>
                    <a:ext uri="{9D8B030D-6E8A-4147-A177-3AD203B41FA5}">
                      <a16:colId xmlns:a16="http://schemas.microsoft.com/office/drawing/2014/main" val="9931007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del CTA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Autor colectivo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Amenaza/Riesgo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22017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Cultivo de papa en Taqanas en Ciudad de Piedras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Sequías / exceso de lluvias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4095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sayaña y la aynuqa, estrategia ancestral de manejo del territorio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Aymara, quechua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Sequía y/o exceso lluvias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20216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 takanas o terrazas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Aymara, quechua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Erosión hídrica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9726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Suka Kollus (waru waru, camellones, suka uma)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Aymara, quechua</a:t>
                      </a:r>
                      <a:endParaRPr lang="es-BO" sz="6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Helada</a:t>
                      </a:r>
                      <a:endParaRPr lang="es-BO" sz="6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7317829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D299CA70-7D0C-2217-F706-3B52CACDAE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13"/>
          <a:stretch/>
        </p:blipFill>
        <p:spPr>
          <a:xfrm>
            <a:off x="156445" y="5271715"/>
            <a:ext cx="4039395" cy="15104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91278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44234BF-D4D1-B224-905B-BCE94C47DE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5976469"/>
              </p:ext>
            </p:extLst>
          </p:nvPr>
        </p:nvGraphicFramePr>
        <p:xfrm>
          <a:off x="129473" y="784927"/>
          <a:ext cx="11976212" cy="5763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260BCCEB-B49F-34B2-5A43-CEBCEC4B3015}"/>
              </a:ext>
            </a:extLst>
          </p:cNvPr>
          <p:cNvSpPr txBox="1"/>
          <p:nvPr/>
        </p:nvSpPr>
        <p:spPr>
          <a:xfrm>
            <a:off x="2152483" y="309670"/>
            <a:ext cx="776295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s-BO"/>
            </a:defPPr>
            <a:lvl1pPr algn="ctr">
              <a:defRPr b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defRPr>
            </a:lvl1pPr>
          </a:lstStyle>
          <a:p>
            <a:r>
              <a:rPr lang="es-MX" dirty="0"/>
              <a:t>Distribución de los CTA en los departamentos y municipios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423875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0A2B250A-EB62-2CFE-A94A-20B1B3F5E6DE}"/>
              </a:ext>
            </a:extLst>
          </p:cNvPr>
          <p:cNvSpPr txBox="1"/>
          <p:nvPr/>
        </p:nvSpPr>
        <p:spPr>
          <a:xfrm>
            <a:off x="341158" y="2901"/>
            <a:ext cx="4853927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s-BO"/>
            </a:defPPr>
            <a:lvl1pPr algn="ctr">
              <a:defRPr b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defRPr>
            </a:lvl1pPr>
          </a:lstStyle>
          <a:p>
            <a:r>
              <a:rPr lang="es-MX" dirty="0"/>
              <a:t>Distribución espacial de los CTA que responden a diferentes amenazas </a:t>
            </a:r>
            <a:endParaRPr lang="es-BO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D058775-9F6F-5D8F-E412-D90810699ACB}"/>
              </a:ext>
            </a:extLst>
          </p:cNvPr>
          <p:cNvSpPr txBox="1"/>
          <p:nvPr/>
        </p:nvSpPr>
        <p:spPr>
          <a:xfrm>
            <a:off x="6442553" y="2901"/>
            <a:ext cx="4853927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s-BO"/>
            </a:defPPr>
            <a:lvl1pPr algn="ctr">
              <a:defRPr b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defRPr>
            </a:lvl1pPr>
          </a:lstStyle>
          <a:p>
            <a:r>
              <a:rPr lang="es-MX" dirty="0"/>
              <a:t>Distribución espacial de las 12 categorías de CTA</a:t>
            </a:r>
            <a:endParaRPr lang="es-BO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46F797-12BA-C1BE-1E0A-2E4F5E4928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6"/>
          <a:stretch/>
        </p:blipFill>
        <p:spPr>
          <a:xfrm>
            <a:off x="144142" y="649232"/>
            <a:ext cx="5050943" cy="629155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C48ACBA-33CE-C2D8-25D7-44E0D02D58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6"/>
          <a:stretch/>
        </p:blipFill>
        <p:spPr>
          <a:xfrm>
            <a:off x="6344046" y="566442"/>
            <a:ext cx="5050943" cy="629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52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89549A-5F70-5E4B-D470-44D62C462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64" y="854579"/>
            <a:ext cx="7779879" cy="368291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Desde los PIOC l</a:t>
            </a:r>
            <a:r>
              <a:rPr lang="es-E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CTA: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s-E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Continúan siendo herramientas prácticas para enfrentar los riesgos climáticos (52% de los CTA para gestión de riesgos climáticos).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s-E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un legado de sus antepasados y aún son útiles.</a:t>
            </a:r>
          </a:p>
          <a:p>
            <a:pPr marL="457200" lvl="1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1100" i="1" dirty="0">
                <a:latin typeface="Arial" panose="020B0604020202020204" pitchFamily="34" charset="0"/>
                <a:ea typeface="Calibri" panose="020F0502020204030204" pitchFamily="34" charset="0"/>
              </a:rPr>
              <a:t>“H</a:t>
            </a:r>
            <a:r>
              <a:rPr lang="es-ES" sz="11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 orientado las estrategias y medidas de gestión de riesgos climáticos para tres tipos de año: año bueno, año regular y un año malo, según la mayor o menor probabilidad de ocurrencias de eventos extremos y con ello se maneja aun las recomendaciones de siembras tempranas, siembras intermedias y siembras tardías, así como los lugares de siembras”.</a:t>
            </a:r>
            <a:endParaRPr lang="es-ES" sz="11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s-E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Requieren ser compartidos y fortalecidos en su transmisión a las nuevas generaciones para mantenerlos; ser complementados y ampliados para incrementar las capacidades de ACC.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</a:rPr>
              <a:t>Están siendo afectados por la</a:t>
            </a:r>
            <a:r>
              <a:rPr lang="es-ES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alta variabilidad climática y migración de jóvenes.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s-BO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 riesgo de perderse con la última generación de sabios locales y adultos mayores, siendo necesario acciones integrales para cambiar esta situación.</a:t>
            </a:r>
            <a:endParaRPr lang="es-ES" sz="1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deben r</a:t>
            </a:r>
            <a:r>
              <a:rPr lang="es-E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evitalizar porque aún responden a la gestión de riesgos climático y es una corresponsabilidad compartida entre el EPB, el sistema educativo y los propios PIOC.</a:t>
            </a:r>
            <a:endParaRPr lang="es-ES" sz="1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891B9CA-7DE6-BA77-F9EA-DFDB9F89F045}"/>
              </a:ext>
            </a:extLst>
          </p:cNvPr>
          <p:cNvSpPr txBox="1"/>
          <p:nvPr/>
        </p:nvSpPr>
        <p:spPr>
          <a:xfrm>
            <a:off x="660113" y="410100"/>
            <a:ext cx="766323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BO" sz="1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CONCLUSIONES</a:t>
            </a:r>
            <a:endParaRPr lang="es-BO" dirty="0">
              <a:solidFill>
                <a:srgbClr val="0070C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B71EBC2-D1E9-F152-915D-22EC4682E4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2" r="12509"/>
          <a:stretch/>
        </p:blipFill>
        <p:spPr>
          <a:xfrm>
            <a:off x="8485796" y="99997"/>
            <a:ext cx="3611313" cy="402159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373E503-4375-7C2C-528B-496A06160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270" y="4121595"/>
            <a:ext cx="3628839" cy="263640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1D3DA46-75AE-5F8D-85E6-851E2A499D2D}"/>
              </a:ext>
            </a:extLst>
          </p:cNvPr>
          <p:cNvSpPr txBox="1"/>
          <p:nvPr/>
        </p:nvSpPr>
        <p:spPr>
          <a:xfrm>
            <a:off x="560235" y="4422989"/>
            <a:ext cx="766323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BO" sz="1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DESAFIOS PARA LA GESTION DE LOS CTA</a:t>
            </a:r>
            <a:endParaRPr lang="es-BO" dirty="0">
              <a:solidFill>
                <a:srgbClr val="0070C0"/>
              </a:solidFill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EB5D6CDC-47D5-DBCE-F549-3A9E3DC10106}"/>
              </a:ext>
            </a:extLst>
          </p:cNvPr>
          <p:cNvSpPr txBox="1">
            <a:spLocks/>
          </p:cNvSpPr>
          <p:nvPr/>
        </p:nvSpPr>
        <p:spPr>
          <a:xfrm>
            <a:off x="531957" y="4792321"/>
            <a:ext cx="7546581" cy="19656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Problemas ambientales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por contaminación. Afecta salud de las funciones ambientales.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Crisis climática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 Déficit hídrico.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Prejuicio a los CTA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aún por el método científico, cuando la cuestión, es combinar.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Intensificación agrícola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por cultivos de exportación afectando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tholares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y pajonales.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BO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Migración y ruptura de la transmisión </a:t>
            </a:r>
            <a:r>
              <a:rPr lang="es-BO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los CTA. Queda una </a:t>
            </a:r>
            <a:r>
              <a:rPr lang="es-BO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última generación de sabios locales </a:t>
            </a:r>
            <a:r>
              <a:rPr lang="es-BO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resguardando los CTA.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</a:rPr>
              <a:t>M</a:t>
            </a:r>
            <a:r>
              <a:rPr lang="es-ES" sz="1400" b="1" dirty="0">
                <a:latin typeface="Arial" panose="020B0604020202020204" pitchFamily="34" charset="0"/>
                <a:ea typeface="Calibri" panose="020F0502020204030204" pitchFamily="34" charset="0"/>
              </a:rPr>
              <a:t>edidas integrales </a:t>
            </a:r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</a:rPr>
              <a:t>entre políticas locales de los PIOC y políticas nacionales y coordinación interinstitucional.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B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0552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1223</TotalTime>
  <Words>3203</Words>
  <Application>Microsoft Office PowerPoint</Application>
  <PresentationFormat>Panorámica</PresentationFormat>
  <Paragraphs>559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Quispe</dc:creator>
  <cp:lastModifiedBy>Maria Quispe</cp:lastModifiedBy>
  <cp:revision>23</cp:revision>
  <dcterms:created xsi:type="dcterms:W3CDTF">2023-11-22T16:06:44Z</dcterms:created>
  <dcterms:modified xsi:type="dcterms:W3CDTF">2024-05-22T14:42:02Z</dcterms:modified>
</cp:coreProperties>
</file>