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7924"/>
    <a:srgbClr val="DB702B"/>
    <a:srgbClr val="638C1C"/>
    <a:srgbClr val="0096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0A62B3-FCFD-F910-8D10-C4EE169EAE30}" v="74" dt="2024-05-20T01:06:52.1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52"/>
    <p:restoredTop sz="86413"/>
  </p:normalViewPr>
  <p:slideViewPr>
    <p:cSldViewPr snapToGrid="0" snapToObjects="1">
      <p:cViewPr varScale="1">
        <p:scale>
          <a:sx n="114" d="100"/>
          <a:sy n="114" d="100"/>
        </p:scale>
        <p:origin x="184" y="384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7" d="100"/>
          <a:sy n="137" d="100"/>
        </p:scale>
        <p:origin x="456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7.xml"/><Relationship Id="rId2" Type="http://schemas.openxmlformats.org/officeDocument/2006/relationships/slide" Target="slides/slide6.xml"/><Relationship Id="rId1" Type="http://schemas.openxmlformats.org/officeDocument/2006/relationships/slide" Target="slides/slide5.xml"/><Relationship Id="rId4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Puertas" userId="S::patricia.puertas@dir.iai.int::dd1c5735-3f1c-45a0-a76f-ae420116d3c8" providerId="AD" clId="Web-{070A62B3-FCFD-F910-8D10-C4EE169EAE30}"/>
    <pc:docChg chg="modSld">
      <pc:chgData name="Patricia Puertas" userId="S::patricia.puertas@dir.iai.int::dd1c5735-3f1c-45a0-a76f-ae420116d3c8" providerId="AD" clId="Web-{070A62B3-FCFD-F910-8D10-C4EE169EAE30}" dt="2024-05-20T01:06:49.041" v="41" actId="20577"/>
      <pc:docMkLst>
        <pc:docMk/>
      </pc:docMkLst>
      <pc:sldChg chg="modSp">
        <pc:chgData name="Patricia Puertas" userId="S::patricia.puertas@dir.iai.int::dd1c5735-3f1c-45a0-a76f-ae420116d3c8" providerId="AD" clId="Web-{070A62B3-FCFD-F910-8D10-C4EE169EAE30}" dt="2024-05-20T00:56:33.918" v="9" actId="20577"/>
        <pc:sldMkLst>
          <pc:docMk/>
          <pc:sldMk cId="3661482945" sldId="257"/>
        </pc:sldMkLst>
        <pc:spChg chg="mod">
          <ac:chgData name="Patricia Puertas" userId="S::patricia.puertas@dir.iai.int::dd1c5735-3f1c-45a0-a76f-ae420116d3c8" providerId="AD" clId="Web-{070A62B3-FCFD-F910-8D10-C4EE169EAE30}" dt="2024-05-20T00:56:33.918" v="9" actId="20577"/>
          <ac:spMkLst>
            <pc:docMk/>
            <pc:sldMk cId="3661482945" sldId="257"/>
            <ac:spMk id="3" creationId="{AEF8C01D-3814-E044-B4C5-178078BFA5A1}"/>
          </ac:spMkLst>
        </pc:spChg>
        <pc:spChg chg="mod">
          <ac:chgData name="Patricia Puertas" userId="S::patricia.puertas@dir.iai.int::dd1c5735-3f1c-45a0-a76f-ae420116d3c8" providerId="AD" clId="Web-{070A62B3-FCFD-F910-8D10-C4EE169EAE30}" dt="2024-05-20T00:56:27.309" v="7" actId="20577"/>
          <ac:spMkLst>
            <pc:docMk/>
            <pc:sldMk cId="3661482945" sldId="257"/>
            <ac:spMk id="4" creationId="{C0F26421-E2A7-D545-922E-BD5C8DAF0A9F}"/>
          </ac:spMkLst>
        </pc:spChg>
      </pc:sldChg>
      <pc:sldChg chg="modSp">
        <pc:chgData name="Patricia Puertas" userId="S::patricia.puertas@dir.iai.int::dd1c5735-3f1c-45a0-a76f-ae420116d3c8" providerId="AD" clId="Web-{070A62B3-FCFD-F910-8D10-C4EE169EAE30}" dt="2024-05-20T01:06:33.213" v="39" actId="20577"/>
        <pc:sldMkLst>
          <pc:docMk/>
          <pc:sldMk cId="633648509" sldId="259"/>
        </pc:sldMkLst>
        <pc:spChg chg="mod">
          <ac:chgData name="Patricia Puertas" userId="S::patricia.puertas@dir.iai.int::dd1c5735-3f1c-45a0-a76f-ae420116d3c8" providerId="AD" clId="Web-{070A62B3-FCFD-F910-8D10-C4EE169EAE30}" dt="2024-05-20T01:06:33.213" v="39" actId="20577"/>
          <ac:spMkLst>
            <pc:docMk/>
            <pc:sldMk cId="633648509" sldId="259"/>
            <ac:spMk id="3" creationId="{2A8FB7B2-2874-E549-9900-4C2C887C2DCB}"/>
          </ac:spMkLst>
        </pc:spChg>
        <pc:spChg chg="mod">
          <ac:chgData name="Patricia Puertas" userId="S::patricia.puertas@dir.iai.int::dd1c5735-3f1c-45a0-a76f-ae420116d3c8" providerId="AD" clId="Web-{070A62B3-FCFD-F910-8D10-C4EE169EAE30}" dt="2024-05-20T01:06:19.025" v="36" actId="20577"/>
          <ac:spMkLst>
            <pc:docMk/>
            <pc:sldMk cId="633648509" sldId="259"/>
            <ac:spMk id="5" creationId="{F4F9476E-81B9-1546-3834-27EBC2F5D45C}"/>
          </ac:spMkLst>
        </pc:spChg>
        <pc:spChg chg="mod">
          <ac:chgData name="Patricia Puertas" userId="S::patricia.puertas@dir.iai.int::dd1c5735-3f1c-45a0-a76f-ae420116d3c8" providerId="AD" clId="Web-{070A62B3-FCFD-F910-8D10-C4EE169EAE30}" dt="2024-05-20T00:56:52.309" v="12" actId="20577"/>
          <ac:spMkLst>
            <pc:docMk/>
            <pc:sldMk cId="633648509" sldId="259"/>
            <ac:spMk id="16" creationId="{19D7734C-766D-02D8-33DB-98F282423635}"/>
          </ac:spMkLst>
        </pc:spChg>
      </pc:sldChg>
      <pc:sldChg chg="modSp">
        <pc:chgData name="Patricia Puertas" userId="S::patricia.puertas@dir.iai.int::dd1c5735-3f1c-45a0-a76f-ae420116d3c8" providerId="AD" clId="Web-{070A62B3-FCFD-F910-8D10-C4EE169EAE30}" dt="2024-05-20T01:06:49.041" v="41" actId="20577"/>
        <pc:sldMkLst>
          <pc:docMk/>
          <pc:sldMk cId="535221317" sldId="260"/>
        </pc:sldMkLst>
        <pc:spChg chg="mod">
          <ac:chgData name="Patricia Puertas" userId="S::patricia.puertas@dir.iai.int::dd1c5735-3f1c-45a0-a76f-ae420116d3c8" providerId="AD" clId="Web-{070A62B3-FCFD-F910-8D10-C4EE169EAE30}" dt="2024-05-20T01:06:49.041" v="41" actId="20577"/>
          <ac:spMkLst>
            <pc:docMk/>
            <pc:sldMk cId="535221317" sldId="260"/>
            <ac:spMk id="34" creationId="{7C915CA1-E539-D6EC-0976-9E588D0B5AC1}"/>
          </ac:spMkLst>
        </pc:spChg>
      </pc:sldChg>
      <pc:sldChg chg="modSp">
        <pc:chgData name="Patricia Puertas" userId="S::patricia.puertas@dir.iai.int::dd1c5735-3f1c-45a0-a76f-ae420116d3c8" providerId="AD" clId="Web-{070A62B3-FCFD-F910-8D10-C4EE169EAE30}" dt="2024-05-20T01:06:06.696" v="35" actId="20577"/>
        <pc:sldMkLst>
          <pc:docMk/>
          <pc:sldMk cId="3274612433" sldId="261"/>
        </pc:sldMkLst>
        <pc:spChg chg="mod">
          <ac:chgData name="Patricia Puertas" userId="S::patricia.puertas@dir.iai.int::dd1c5735-3f1c-45a0-a76f-ae420116d3c8" providerId="AD" clId="Web-{070A62B3-FCFD-F910-8D10-C4EE169EAE30}" dt="2024-05-20T00:58:48.530" v="21" actId="20577"/>
          <ac:spMkLst>
            <pc:docMk/>
            <pc:sldMk cId="3274612433" sldId="261"/>
            <ac:spMk id="4" creationId="{F70C5ED3-15F8-154F-B7A0-B3BBAB5E735B}"/>
          </ac:spMkLst>
        </pc:spChg>
        <pc:spChg chg="mod">
          <ac:chgData name="Patricia Puertas" userId="S::patricia.puertas@dir.iai.int::dd1c5735-3f1c-45a0-a76f-ae420116d3c8" providerId="AD" clId="Web-{070A62B3-FCFD-F910-8D10-C4EE169EAE30}" dt="2024-05-20T01:06:06.696" v="35" actId="20577"/>
          <ac:spMkLst>
            <pc:docMk/>
            <pc:sldMk cId="3274612433" sldId="261"/>
            <ac:spMk id="10" creationId="{8C593E9F-F56C-461E-89ED-8AF5BDBA3B93}"/>
          </ac:spMkLst>
        </pc:spChg>
      </pc:sldChg>
      <pc:sldChg chg="modSp">
        <pc:chgData name="Patricia Puertas" userId="S::patricia.puertas@dir.iai.int::dd1c5735-3f1c-45a0-a76f-ae420116d3c8" providerId="AD" clId="Web-{070A62B3-FCFD-F910-8D10-C4EE169EAE30}" dt="2024-05-20T01:05:58.055" v="34" actId="20577"/>
        <pc:sldMkLst>
          <pc:docMk/>
          <pc:sldMk cId="986205072" sldId="262"/>
        </pc:sldMkLst>
        <pc:spChg chg="mod">
          <ac:chgData name="Patricia Puertas" userId="S::patricia.puertas@dir.iai.int::dd1c5735-3f1c-45a0-a76f-ae420116d3c8" providerId="AD" clId="Web-{070A62B3-FCFD-F910-8D10-C4EE169EAE30}" dt="2024-05-20T01:05:46.477" v="33" actId="20577"/>
          <ac:spMkLst>
            <pc:docMk/>
            <pc:sldMk cId="986205072" sldId="262"/>
            <ac:spMk id="34" creationId="{7C915CA1-E539-D6EC-0976-9E588D0B5AC1}"/>
          </ac:spMkLst>
        </pc:spChg>
        <pc:spChg chg="mod">
          <ac:chgData name="Patricia Puertas" userId="S::patricia.puertas@dir.iai.int::dd1c5735-3f1c-45a0-a76f-ae420116d3c8" providerId="AD" clId="Web-{070A62B3-FCFD-F910-8D10-C4EE169EAE30}" dt="2024-05-20T01:05:58.055" v="34" actId="20577"/>
          <ac:spMkLst>
            <pc:docMk/>
            <pc:sldMk cId="986205072" sldId="262"/>
            <ac:spMk id="58" creationId="{EE54C30A-6CBC-F59D-3268-4060077FA65E}"/>
          </ac:spMkLst>
        </pc:spChg>
      </pc:sldChg>
      <pc:sldChg chg="modSp">
        <pc:chgData name="Patricia Puertas" userId="S::patricia.puertas@dir.iai.int::dd1c5735-3f1c-45a0-a76f-ae420116d3c8" providerId="AD" clId="Web-{070A62B3-FCFD-F910-8D10-C4EE169EAE30}" dt="2024-05-20T01:05:36.946" v="32" actId="20577"/>
        <pc:sldMkLst>
          <pc:docMk/>
          <pc:sldMk cId="1578555601" sldId="263"/>
        </pc:sldMkLst>
        <pc:spChg chg="mod">
          <ac:chgData name="Patricia Puertas" userId="S::patricia.puertas@dir.iai.int::dd1c5735-3f1c-45a0-a76f-ae420116d3c8" providerId="AD" clId="Web-{070A62B3-FCFD-F910-8D10-C4EE169EAE30}" dt="2024-05-20T01:05:36.946" v="32" actId="20577"/>
          <ac:spMkLst>
            <pc:docMk/>
            <pc:sldMk cId="1578555601" sldId="263"/>
            <ac:spMk id="34" creationId="{7C915CA1-E539-D6EC-0976-9E588D0B5AC1}"/>
          </ac:spMkLst>
        </pc:spChg>
      </pc:sldChg>
      <pc:sldChg chg="modSp">
        <pc:chgData name="Patricia Puertas" userId="S::patricia.puertas@dir.iai.int::dd1c5735-3f1c-45a0-a76f-ae420116d3c8" providerId="AD" clId="Web-{070A62B3-FCFD-F910-8D10-C4EE169EAE30}" dt="2024-05-20T01:05:17.070" v="30" actId="20577"/>
        <pc:sldMkLst>
          <pc:docMk/>
          <pc:sldMk cId="3097638580" sldId="264"/>
        </pc:sldMkLst>
        <pc:spChg chg="mod">
          <ac:chgData name="Patricia Puertas" userId="S::patricia.puertas@dir.iai.int::dd1c5735-3f1c-45a0-a76f-ae420116d3c8" providerId="AD" clId="Web-{070A62B3-FCFD-F910-8D10-C4EE169EAE30}" dt="2024-05-20T01:05:17.070" v="30" actId="20577"/>
          <ac:spMkLst>
            <pc:docMk/>
            <pc:sldMk cId="3097638580" sldId="264"/>
            <ac:spMk id="34" creationId="{7C915CA1-E539-D6EC-0976-9E588D0B5AC1}"/>
          </ac:spMkLst>
        </pc:spChg>
      </pc:sldChg>
      <pc:sldChg chg="modSp">
        <pc:chgData name="Patricia Puertas" userId="S::patricia.puertas@dir.iai.int::dd1c5735-3f1c-45a0-a76f-ae420116d3c8" providerId="AD" clId="Web-{070A62B3-FCFD-F910-8D10-C4EE169EAE30}" dt="2024-05-20T01:05:00.148" v="27" actId="20577"/>
        <pc:sldMkLst>
          <pc:docMk/>
          <pc:sldMk cId="3514571607" sldId="265"/>
        </pc:sldMkLst>
        <pc:spChg chg="mod">
          <ac:chgData name="Patricia Puertas" userId="S::patricia.puertas@dir.iai.int::dd1c5735-3f1c-45a0-a76f-ae420116d3c8" providerId="AD" clId="Web-{070A62B3-FCFD-F910-8D10-C4EE169EAE30}" dt="2024-05-20T01:05:00.148" v="27" actId="20577"/>
          <ac:spMkLst>
            <pc:docMk/>
            <pc:sldMk cId="3514571607" sldId="265"/>
            <ac:spMk id="11" creationId="{2C2AE83B-69E0-292A-7F93-9E494A2CFBF6}"/>
          </ac:spMkLst>
        </pc:spChg>
        <pc:spChg chg="mod">
          <ac:chgData name="Patricia Puertas" userId="S::patricia.puertas@dir.iai.int::dd1c5735-3f1c-45a0-a76f-ae420116d3c8" providerId="AD" clId="Web-{070A62B3-FCFD-F910-8D10-C4EE169EAE30}" dt="2024-05-20T01:04:47.054" v="26" actId="20577"/>
          <ac:spMkLst>
            <pc:docMk/>
            <pc:sldMk cId="3514571607" sldId="265"/>
            <ac:spMk id="13" creationId="{521BC38E-79F4-600A-31C0-819117E0DB8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BA590-6087-E74D-A691-8C2384CD365B}" type="datetimeFigureOut">
              <a:rPr lang="es-EC" smtClean="0"/>
              <a:t>19/5/2024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6F001-CC78-0C40-BB9A-35A56527B3B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24862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6F001-CC78-0C40-BB9A-35A56527B3B5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45060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6F001-CC78-0C40-BB9A-35A56527B3B5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25544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6F001-CC78-0C40-BB9A-35A56527B3B5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10377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6F001-CC78-0C40-BB9A-35A56527B3B5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15203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6F001-CC78-0C40-BB9A-35A56527B3B5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17110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6F001-CC78-0C40-BB9A-35A56527B3B5}" type="slidenum">
              <a:rPr lang="es-EC" smtClean="0"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50978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6F001-CC78-0C40-BB9A-35A56527B3B5}" type="slidenum">
              <a:rPr lang="es-EC" smtClean="0"/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1208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6F001-CC78-0C40-BB9A-35A56527B3B5}" type="slidenum">
              <a:rPr lang="es-EC" smtClean="0"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57793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58794B2-C199-3A46-A383-3E09F19405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539"/>
            <a:ext cx="12192000" cy="686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4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85F392-E026-9B47-B8FA-604861A64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690952C-BE30-F24A-AB99-A882C70B84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7D6AA6-3177-BB48-88D9-2916037F7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6A081-DBA1-8E43-8FEE-A13733E968C9}" type="datetimeFigureOut">
              <a:rPr lang="es-EC" smtClean="0"/>
              <a:t>19/5/2024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B218AB-A704-5F41-88CD-6CE32CEDF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39F2A7-39E9-DC40-AACB-0AC2BF93F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D7E4A-36E6-0341-9275-B8EACD62BB4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64871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95EFEA2-F6BD-3545-B066-3B2061FB79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E386C8C-D846-944D-BC6A-FD446A3541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4AF440-72EF-7645-AA3B-378A66B34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6A081-DBA1-8E43-8FEE-A13733E968C9}" type="datetimeFigureOut">
              <a:rPr lang="es-EC" smtClean="0"/>
              <a:t>19/5/2024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0F2BAF-659D-894A-AA79-725C9F6C3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D731F3-1812-FA42-87BF-B53C85378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D7E4A-36E6-0341-9275-B8EACD62BB4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67992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FCFDA9B-D346-7E42-9DE0-A6DF6ACAF4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6951322" y="3323338"/>
            <a:ext cx="4144189" cy="152957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96EA0F4-2CB8-A84E-A3D2-740B97E984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7786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65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64B9843-C938-A142-8A1F-382BFC9AEA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34864"/>
            <a:ext cx="12192000" cy="112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54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39F5A077-7BBA-DF42-AF8E-AE56BD24C0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93972" y="-15766"/>
            <a:ext cx="1298027" cy="180965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A63F676-E73D-274D-A147-154EDAEB30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734864"/>
            <a:ext cx="12192000" cy="112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82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D97BBB57-48FF-6B46-ACA2-A6162D28E7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93972" y="-15766"/>
            <a:ext cx="1298027" cy="180965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D241CE2-D7FF-9B4F-887E-DC13C9E69B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734864"/>
            <a:ext cx="12192000" cy="112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995716-5214-664E-BD63-EA9779DD7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8CB748-DAF7-BD46-AE3B-202AB3AAE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6A081-DBA1-8E43-8FEE-A13733E968C9}" type="datetimeFigureOut">
              <a:rPr lang="es-EC" smtClean="0"/>
              <a:t>19/5/2024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4A09709-6D74-2243-BD37-C6BBCA9CC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18D3C4-B5AF-324C-9CFB-EAEF6D7ED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D7E4A-36E6-0341-9275-B8EACD62BB4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947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48D746B-B95E-7F47-8D72-27CB8C8EA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6A081-DBA1-8E43-8FEE-A13733E968C9}" type="datetimeFigureOut">
              <a:rPr lang="es-EC" smtClean="0"/>
              <a:t>19/5/2024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5FFFD87-ACFE-C842-8D8C-9346BA4B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47D0F72-7612-894C-BAE7-CB09D94E1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D7E4A-36E6-0341-9275-B8EACD62BB4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53115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A4953-D447-2244-AF30-1DD532C41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657045-EA45-B646-899F-99617CEC9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19EFEDE-F313-A142-AF9C-53A6E5B98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0136A6-78DA-4C45-B09B-F27B21B0E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6A081-DBA1-8E43-8FEE-A13733E968C9}" type="datetimeFigureOut">
              <a:rPr lang="es-EC" smtClean="0"/>
              <a:t>19/5/2024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B4A748A-70D3-E041-8B17-7993ED729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00E0CB-573F-C34C-A2CD-158346EEE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D7E4A-36E6-0341-9275-B8EACD62BB4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3428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3C619D-8B54-1244-8B98-BAE41911F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EEEC9D7-E093-7F45-B307-857718BEE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26B6B52-02B3-C54C-A2CF-DEE21B3F2A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B32A4F6-3E8D-054E-85D6-50230FD28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6A081-DBA1-8E43-8FEE-A13733E968C9}" type="datetimeFigureOut">
              <a:rPr lang="es-EC" smtClean="0"/>
              <a:t>19/5/2024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882BD15-6E68-B540-98AE-61EEE9C41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53302C-8A94-214A-98F0-ED35E1F59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D7E4A-36E6-0341-9275-B8EACD62BB4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23626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0969641-631D-1B4F-AE4E-B6F4C3FFB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89F531-E7BD-BE42-8306-E051D4C67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355700-2013-7B4D-9C35-ABC4D9A76F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6A081-DBA1-8E43-8FEE-A13733E968C9}" type="datetimeFigureOut">
              <a:rPr lang="es-EC" smtClean="0"/>
              <a:t>19/5/2024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F6461B-5ABD-BC4A-81AD-AA6DDEF3EB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8F2AF0-9044-F74C-977A-26C511454B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D7E4A-36E6-0341-9275-B8EACD62BB4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54279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4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5" Type="http://schemas.openxmlformats.org/officeDocument/2006/relationships/image" Target="../media/image3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Relationship Id="rId14" Type="http://schemas.openxmlformats.org/officeDocument/2006/relationships/image" Target="../media/image3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svg"/><Relationship Id="rId11" Type="http://schemas.openxmlformats.org/officeDocument/2006/relationships/image" Target="../media/image41.jpeg"/><Relationship Id="rId5" Type="http://schemas.openxmlformats.org/officeDocument/2006/relationships/image" Target="../media/image37.png"/><Relationship Id="rId10" Type="http://schemas.openxmlformats.org/officeDocument/2006/relationships/image" Target="../media/image40.jpeg"/><Relationship Id="rId4" Type="http://schemas.openxmlformats.org/officeDocument/2006/relationships/image" Target="../media/image36.svg"/><Relationship Id="rId9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10" Type="http://schemas.openxmlformats.org/officeDocument/2006/relationships/image" Target="../media/image49.svg"/><Relationship Id="rId4" Type="http://schemas.openxmlformats.org/officeDocument/2006/relationships/image" Target="../media/image43.svg"/><Relationship Id="rId9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4241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AD5F0C-E1D5-CB49-AAC1-B0114E19D71C}"/>
              </a:ext>
            </a:extLst>
          </p:cNvPr>
          <p:cNvSpPr txBox="1">
            <a:spLocks/>
          </p:cNvSpPr>
          <p:nvPr/>
        </p:nvSpPr>
        <p:spPr>
          <a:xfrm>
            <a:off x="6219494" y="4300372"/>
            <a:ext cx="5615767" cy="7174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>
                <a:solidFill>
                  <a:srgbClr val="638C1C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r>
              <a:rPr lang="es-ES" sz="3000" b="0" i="1" dirty="0">
                <a:solidFill>
                  <a:schemeClr val="tx1"/>
                </a:solidFill>
                <a:latin typeface="Montserrat Medium" pitchFamily="2" charset="77"/>
              </a:rPr>
              <a:t>Dra. </a:t>
            </a:r>
            <a:r>
              <a:rPr lang="es-ES" sz="3000" b="0" i="1" dirty="0" err="1">
                <a:solidFill>
                  <a:schemeClr val="tx1"/>
                </a:solidFill>
                <a:latin typeface="Montserrat Medium" pitchFamily="2" charset="77"/>
              </a:rPr>
              <a:t>Maria</a:t>
            </a:r>
            <a:r>
              <a:rPr lang="es-ES" sz="3000" b="0" i="1" dirty="0">
                <a:solidFill>
                  <a:schemeClr val="tx1"/>
                </a:solidFill>
                <a:latin typeface="Montserrat Medium" pitchFamily="2" charset="77"/>
              </a:rPr>
              <a:t> Uhle</a:t>
            </a:r>
            <a:endParaRPr lang="es-EC" sz="3000" b="0" i="1" dirty="0">
              <a:solidFill>
                <a:schemeClr val="tx1"/>
              </a:solidFill>
              <a:latin typeface="Montserrat Medium" pitchFamily="2" charset="77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AEF8C01D-3814-E044-B4C5-178078BFA5A1}"/>
              </a:ext>
            </a:extLst>
          </p:cNvPr>
          <p:cNvSpPr txBox="1">
            <a:spLocks/>
          </p:cNvSpPr>
          <p:nvPr/>
        </p:nvSpPr>
        <p:spPr>
          <a:xfrm>
            <a:off x="6219495" y="4978366"/>
            <a:ext cx="5615766" cy="7891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>
                <a:solidFill>
                  <a:srgbClr val="638C1C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r>
              <a:rPr lang="es-EC" sz="2500" b="0" i="0" dirty="0">
                <a:solidFill>
                  <a:schemeClr val="tx1"/>
                </a:solidFill>
                <a:latin typeface="Montserrat" pitchFamily="2" charset="77"/>
              </a:rPr>
              <a:t>Fundación Nacional de la Ciencia </a:t>
            </a:r>
          </a:p>
          <a:p>
            <a:r>
              <a:rPr lang="es-EC" sz="2500" b="0" dirty="0">
                <a:solidFill>
                  <a:schemeClr val="tx1"/>
                </a:solidFill>
                <a:latin typeface="Montserrat"/>
              </a:rPr>
              <a:t>(NSF, por sus siglas en inglés) </a:t>
            </a:r>
            <a:endParaRPr lang="es-EC" sz="2500" b="0" i="0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0F26421-E2A7-D545-922E-BD5C8DAF0A9F}"/>
              </a:ext>
            </a:extLst>
          </p:cNvPr>
          <p:cNvSpPr txBox="1">
            <a:spLocks/>
          </p:cNvSpPr>
          <p:nvPr/>
        </p:nvSpPr>
        <p:spPr>
          <a:xfrm>
            <a:off x="6219494" y="2069999"/>
            <a:ext cx="5615767" cy="1288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>
                <a:solidFill>
                  <a:srgbClr val="638C1C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r>
              <a:rPr lang="es-ES" sz="1800" dirty="0">
                <a:solidFill>
                  <a:srgbClr val="EB7924"/>
                </a:solidFill>
                <a:latin typeface="Montserrat SemiBold"/>
              </a:rPr>
              <a:t>Mejorar la capacidad de evaluación del riesgo climático y catalizar alianzas para informar la toma de decisiones en América Latina y el Caribe </a:t>
            </a:r>
            <a:endParaRPr lang="es-ES" sz="1800" dirty="0">
              <a:solidFill>
                <a:srgbClr val="EB7924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193FDBA-2790-F5C1-AF08-5B691A75C33F}"/>
              </a:ext>
            </a:extLst>
          </p:cNvPr>
          <p:cNvSpPr txBox="1">
            <a:spLocks/>
          </p:cNvSpPr>
          <p:nvPr/>
        </p:nvSpPr>
        <p:spPr>
          <a:xfrm>
            <a:off x="6219493" y="1086750"/>
            <a:ext cx="5615767" cy="1288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>
                <a:solidFill>
                  <a:srgbClr val="638C1C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r>
              <a:rPr lang="es-ES" sz="4500" dirty="0">
                <a:solidFill>
                  <a:srgbClr val="EB7924"/>
                </a:solidFill>
              </a:rPr>
              <a:t>LACI</a:t>
            </a:r>
          </a:p>
        </p:txBody>
      </p:sp>
    </p:spTree>
    <p:extLst>
      <p:ext uri="{BB962C8B-B14F-4D97-AF65-F5344CB8AC3E}">
        <p14:creationId xmlns:p14="http://schemas.microsoft.com/office/powerpoint/2010/main" val="3661482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1">
            <a:extLst>
              <a:ext uri="{FF2B5EF4-FFF2-40B4-BE49-F238E27FC236}">
                <a16:creationId xmlns:a16="http://schemas.microsoft.com/office/drawing/2014/main" id="{C6B31103-90BF-C82A-2FDB-34F44D22D139}"/>
              </a:ext>
            </a:extLst>
          </p:cNvPr>
          <p:cNvGrpSpPr>
            <a:grpSpLocks noChangeAspect="1"/>
          </p:cNvGrpSpPr>
          <p:nvPr/>
        </p:nvGrpSpPr>
        <p:grpSpPr>
          <a:xfrm>
            <a:off x="574084" y="2296114"/>
            <a:ext cx="6663582" cy="2700152"/>
            <a:chOff x="0" y="0"/>
            <a:chExt cx="13886518" cy="5626959"/>
          </a:xfrm>
        </p:grpSpPr>
        <p:grpSp>
          <p:nvGrpSpPr>
            <p:cNvPr id="7" name="Group 12">
              <a:extLst>
                <a:ext uri="{FF2B5EF4-FFF2-40B4-BE49-F238E27FC236}">
                  <a16:creationId xmlns:a16="http://schemas.microsoft.com/office/drawing/2014/main" id="{CD848201-1195-6096-9B44-672720BE27E9}"/>
                </a:ext>
              </a:extLst>
            </p:cNvPr>
            <p:cNvGrpSpPr/>
            <p:nvPr/>
          </p:nvGrpSpPr>
          <p:grpSpPr>
            <a:xfrm>
              <a:off x="0" y="0"/>
              <a:ext cx="13886518" cy="5626959"/>
              <a:chOff x="0" y="0"/>
              <a:chExt cx="2219661" cy="899429"/>
            </a:xfrm>
          </p:grpSpPr>
          <p:sp>
            <p:nvSpPr>
              <p:cNvPr id="10" name="Freeform 13">
                <a:extLst>
                  <a:ext uri="{FF2B5EF4-FFF2-40B4-BE49-F238E27FC236}">
                    <a16:creationId xmlns:a16="http://schemas.microsoft.com/office/drawing/2014/main" id="{D94890D2-3FE5-6C8A-E40C-8306BAA1B512}"/>
                  </a:ext>
                </a:extLst>
              </p:cNvPr>
              <p:cNvSpPr/>
              <p:nvPr/>
            </p:nvSpPr>
            <p:spPr>
              <a:xfrm>
                <a:off x="0" y="0"/>
                <a:ext cx="2219661" cy="899429"/>
              </a:xfrm>
              <a:custGeom>
                <a:avLst/>
                <a:gdLst/>
                <a:ahLst/>
                <a:cxnLst/>
                <a:rect l="l" t="t" r="r" b="b"/>
                <a:pathLst>
                  <a:path w="2219661" h="899429">
                    <a:moveTo>
                      <a:pt x="0" y="0"/>
                    </a:moveTo>
                    <a:lnTo>
                      <a:pt x="2219661" y="0"/>
                    </a:lnTo>
                    <a:lnTo>
                      <a:pt x="2219661" y="899429"/>
                    </a:lnTo>
                    <a:lnTo>
                      <a:pt x="0" y="899429"/>
                    </a:lnTo>
                    <a:close/>
                  </a:path>
                </a:pathLst>
              </a:custGeom>
              <a:solidFill>
                <a:srgbClr val="628C3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4">
                <a:extLst>
                  <a:ext uri="{FF2B5EF4-FFF2-40B4-BE49-F238E27FC236}">
                    <a16:creationId xmlns:a16="http://schemas.microsoft.com/office/drawing/2014/main" id="{4E188339-A3E6-3F04-1CB9-2BC76401B591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0" y="28575"/>
                <a:ext cx="2219661" cy="870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30"/>
                  </a:lnSpc>
                </a:pPr>
                <a:endParaRPr/>
              </a:p>
            </p:txBody>
          </p:sp>
        </p:grpSp>
        <p:grpSp>
          <p:nvGrpSpPr>
            <p:cNvPr id="8" name="Group 15">
              <a:extLst>
                <a:ext uri="{FF2B5EF4-FFF2-40B4-BE49-F238E27FC236}">
                  <a16:creationId xmlns:a16="http://schemas.microsoft.com/office/drawing/2014/main" id="{B97DF0CD-44EE-68BD-81D4-6153895BDE60}"/>
                </a:ext>
              </a:extLst>
            </p:cNvPr>
            <p:cNvGrpSpPr/>
            <p:nvPr/>
          </p:nvGrpSpPr>
          <p:grpSpPr>
            <a:xfrm>
              <a:off x="163267" y="186643"/>
              <a:ext cx="13559983" cy="5253673"/>
              <a:chOff x="0" y="0"/>
              <a:chExt cx="1169961" cy="453289"/>
            </a:xfrm>
          </p:grpSpPr>
          <p:sp>
            <p:nvSpPr>
              <p:cNvPr id="9" name="Freeform 16">
                <a:extLst>
                  <a:ext uri="{FF2B5EF4-FFF2-40B4-BE49-F238E27FC236}">
                    <a16:creationId xmlns:a16="http://schemas.microsoft.com/office/drawing/2014/main" id="{CC4AE28D-6662-7C02-0E7C-BAE706725499}"/>
                  </a:ext>
                </a:extLst>
              </p:cNvPr>
              <p:cNvSpPr/>
              <p:nvPr/>
            </p:nvSpPr>
            <p:spPr>
              <a:xfrm>
                <a:off x="0" y="0"/>
                <a:ext cx="1169961" cy="453289"/>
              </a:xfrm>
              <a:custGeom>
                <a:avLst/>
                <a:gdLst/>
                <a:ahLst/>
                <a:cxnLst/>
                <a:rect l="l" t="t" r="r" b="b"/>
                <a:pathLst>
                  <a:path w="1169961" h="453289">
                    <a:moveTo>
                      <a:pt x="0" y="0"/>
                    </a:moveTo>
                    <a:lnTo>
                      <a:pt x="1169961" y="0"/>
                    </a:lnTo>
                    <a:lnTo>
                      <a:pt x="1169961" y="453289"/>
                    </a:lnTo>
                    <a:lnTo>
                      <a:pt x="0" y="453289"/>
                    </a:lnTo>
                    <a:close/>
                  </a:path>
                </a:pathLst>
              </a:custGeom>
              <a:blipFill>
                <a:blip r:embed="rId3"/>
                <a:stretch>
                  <a:fillRect l="-8191" t="-76058" r="-10721" b="-54130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8ED454F9-2E66-C647-9379-6087611EF7E0}"/>
              </a:ext>
            </a:extLst>
          </p:cNvPr>
          <p:cNvSpPr txBox="1">
            <a:spLocks/>
          </p:cNvSpPr>
          <p:nvPr/>
        </p:nvSpPr>
        <p:spPr>
          <a:xfrm>
            <a:off x="529962" y="6310970"/>
            <a:ext cx="1582617" cy="365125"/>
          </a:xfrm>
          <a:prstGeom prst="rect">
            <a:avLst/>
          </a:prstGeom>
        </p:spPr>
        <p:txBody>
          <a:bodyPr/>
          <a:lstStyle>
            <a:defPPr>
              <a:defRPr lang="es-EC"/>
            </a:defPPr>
            <a:lvl1pPr marL="0" algn="ctr" defTabSz="914400" rtl="0" eaLnBrk="1" latinLnBrk="0" hangingPunct="1">
              <a:defRPr sz="1300" b="0" i="0" kern="1200">
                <a:solidFill>
                  <a:srgbClr val="638C1C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/>
              <a:t>22 - May - 2024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A8FB7B2-2874-E549-9900-4C2C887C2DCB}"/>
              </a:ext>
            </a:extLst>
          </p:cNvPr>
          <p:cNvSpPr txBox="1">
            <a:spLocks/>
          </p:cNvSpPr>
          <p:nvPr/>
        </p:nvSpPr>
        <p:spPr>
          <a:xfrm>
            <a:off x="7438625" y="663975"/>
            <a:ext cx="4179291" cy="59126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>
                <a:solidFill>
                  <a:srgbClr val="638C1C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algn="just">
              <a:lnSpc>
                <a:spcPts val="2478"/>
              </a:lnSpc>
            </a:pPr>
            <a:r>
              <a:rPr lang="es-UY" sz="1800" b="0" dirty="0">
                <a:solidFill>
                  <a:srgbClr val="000000"/>
                </a:solidFill>
                <a:latin typeface=""/>
              </a:rPr>
              <a:t>LACI es un </a:t>
            </a:r>
            <a:r>
              <a:rPr lang="es-UY" sz="1800" dirty="0">
                <a:solidFill>
                  <a:schemeClr val="accent6">
                    <a:lumMod val="50000"/>
                  </a:schemeClr>
                </a:solidFill>
                <a:latin typeface=""/>
              </a:rPr>
              <a:t>esfuerzo de colaboración</a:t>
            </a:r>
            <a:r>
              <a:rPr lang="es-UY" sz="1800" b="0" dirty="0">
                <a:solidFill>
                  <a:srgbClr val="000000"/>
                </a:solidFill>
                <a:latin typeface=""/>
              </a:rPr>
              <a:t>, entre: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4F9476E-81B9-1546-3834-27EBC2F5D45C}"/>
              </a:ext>
            </a:extLst>
          </p:cNvPr>
          <p:cNvSpPr txBox="1">
            <a:spLocks/>
          </p:cNvSpPr>
          <p:nvPr/>
        </p:nvSpPr>
        <p:spPr>
          <a:xfrm>
            <a:off x="7438625" y="3200399"/>
            <a:ext cx="4356712" cy="208684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>
                <a:solidFill>
                  <a:srgbClr val="638C1C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algn="just">
              <a:lnSpc>
                <a:spcPts val="2478"/>
              </a:lnSpc>
            </a:pPr>
            <a:r>
              <a:rPr lang="es-UY" sz="1800" b="0" dirty="0">
                <a:solidFill>
                  <a:srgbClr val="000000"/>
                </a:solidFill>
                <a:latin typeface=""/>
              </a:rPr>
              <a:t>A partir de 2021, los socios de las Américas trabajaron juntos para diseñar conjuntamente esta iniciativa destinada </a:t>
            </a:r>
            <a:r>
              <a:rPr lang="es-UY" sz="1800" dirty="0">
                <a:solidFill>
                  <a:schemeClr val="accent6">
                    <a:lumMod val="50000"/>
                  </a:schemeClr>
                </a:solidFill>
                <a:latin typeface=""/>
              </a:rPr>
              <a:t>a mejorar la capacidad de evaluación de los riesgos climáticos mediante asociaciones regionales y el intercambio de conocimientos, herramientas y metodologías entre pares</a:t>
            </a:r>
            <a:r>
              <a:rPr lang="es-UY" sz="1800" b="0" dirty="0">
                <a:solidFill>
                  <a:srgbClr val="000000"/>
                </a:solidFill>
                <a:latin typeface=""/>
              </a:rPr>
              <a:t>.  </a:t>
            </a:r>
          </a:p>
          <a:p>
            <a:pPr algn="just">
              <a:lnSpc>
                <a:spcPts val="2478"/>
              </a:lnSpc>
            </a:pPr>
            <a:endParaRPr lang="es-UY" sz="1800" b="0" dirty="0">
              <a:solidFill>
                <a:srgbClr val="000000"/>
              </a:solidFill>
              <a:latin typeface=""/>
            </a:endParaRPr>
          </a:p>
        </p:txBody>
      </p:sp>
      <p:pic>
        <p:nvPicPr>
          <p:cNvPr id="12" name="Picture 2" descr="USGCRP Logo | U.S. Climate Resilience Toolkit">
            <a:extLst>
              <a:ext uri="{FF2B5EF4-FFF2-40B4-BE49-F238E27FC236}">
                <a16:creationId xmlns:a16="http://schemas.microsoft.com/office/drawing/2014/main" id="{4DC515C7-6B6D-253B-07B7-FE8DBCFAD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347" y="1517513"/>
            <a:ext cx="2084803" cy="55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Request for public comments on best practices document for commercial Earth  observations | US CLIVAR">
            <a:extLst>
              <a:ext uri="{FF2B5EF4-FFF2-40B4-BE49-F238E27FC236}">
                <a16:creationId xmlns:a16="http://schemas.microsoft.com/office/drawing/2014/main" id="{B63BB5E8-25E1-20D5-96F2-B3C8687D4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122" y="2259228"/>
            <a:ext cx="1788301" cy="89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Amerigeo">
            <a:extLst>
              <a:ext uri="{FF2B5EF4-FFF2-40B4-BE49-F238E27FC236}">
                <a16:creationId xmlns:a16="http://schemas.microsoft.com/office/drawing/2014/main" id="{5D2CA20E-B163-FC04-9065-65A12EA3E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880" y="2077382"/>
            <a:ext cx="1134428" cy="113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IAI - Instituto InterAmericano para la Investigación del Cambio Global">
            <a:extLst>
              <a:ext uri="{FF2B5EF4-FFF2-40B4-BE49-F238E27FC236}">
                <a16:creationId xmlns:a16="http://schemas.microsoft.com/office/drawing/2014/main" id="{AEB71708-5D8F-DAA5-03EF-CC23DEC2A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896" y="1255244"/>
            <a:ext cx="1054412" cy="100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id="{19D7734C-766D-02D8-33DB-98F282423635}"/>
              </a:ext>
            </a:extLst>
          </p:cNvPr>
          <p:cNvSpPr txBox="1">
            <a:spLocks/>
          </p:cNvSpPr>
          <p:nvPr/>
        </p:nvSpPr>
        <p:spPr>
          <a:xfrm>
            <a:off x="2112579" y="1193351"/>
            <a:ext cx="3599413" cy="5311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>
                <a:solidFill>
                  <a:srgbClr val="638C1C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es-ES" sz="2500" dirty="0">
                <a:solidFill>
                  <a:srgbClr val="EB7924"/>
                </a:solidFill>
                <a:latin typeface="Montserrat SemiBold"/>
              </a:rPr>
              <a:t>LACI Introducción</a:t>
            </a:r>
            <a:endParaRPr lang="es-EC" sz="2500" b="0" i="1" dirty="0">
              <a:solidFill>
                <a:srgbClr val="EB7924"/>
              </a:solidFill>
              <a:latin typeface="Montserrat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33648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E3B3E52B-4CD9-3442-A93D-EA428C786413}"/>
              </a:ext>
            </a:extLst>
          </p:cNvPr>
          <p:cNvSpPr txBox="1">
            <a:spLocks/>
          </p:cNvSpPr>
          <p:nvPr/>
        </p:nvSpPr>
        <p:spPr>
          <a:xfrm>
            <a:off x="529962" y="6310970"/>
            <a:ext cx="1582617" cy="365125"/>
          </a:xfrm>
          <a:prstGeom prst="rect">
            <a:avLst/>
          </a:prstGeom>
        </p:spPr>
        <p:txBody>
          <a:bodyPr/>
          <a:lstStyle>
            <a:defPPr>
              <a:defRPr lang="es-EC"/>
            </a:defPPr>
            <a:lvl1pPr marL="0" algn="ctr" defTabSz="914400" rtl="0" eaLnBrk="1" latinLnBrk="0" hangingPunct="1">
              <a:defRPr sz="1300" b="0" i="0" kern="1200">
                <a:solidFill>
                  <a:srgbClr val="638C1C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/>
              <a:t>22 - May - 2024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A93E854D-7D21-CB4C-92D8-2EA65CB510D4}"/>
              </a:ext>
            </a:extLst>
          </p:cNvPr>
          <p:cNvSpPr txBox="1">
            <a:spLocks/>
          </p:cNvSpPr>
          <p:nvPr/>
        </p:nvSpPr>
        <p:spPr>
          <a:xfrm>
            <a:off x="576498" y="1415514"/>
            <a:ext cx="5210150" cy="4228541"/>
          </a:xfrm>
          <a:prstGeom prst="rect">
            <a:avLst/>
          </a:prstGeom>
        </p:spPr>
        <p:txBody>
          <a:bodyPr vert="horz" lIns="91440" tIns="45720" rIns="91440" bIns="45720" numCol="2" spcCol="7200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>
                <a:solidFill>
                  <a:srgbClr val="638C1C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es-ES" sz="2000" b="0" i="0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70C5ED3-15F8-154F-B7A0-B3BBAB5E735B}"/>
              </a:ext>
            </a:extLst>
          </p:cNvPr>
          <p:cNvSpPr txBox="1">
            <a:spLocks/>
          </p:cNvSpPr>
          <p:nvPr/>
        </p:nvSpPr>
        <p:spPr>
          <a:xfrm>
            <a:off x="576498" y="682753"/>
            <a:ext cx="8272451" cy="5311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>
                <a:solidFill>
                  <a:srgbClr val="638C1C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es-ES" sz="2500" dirty="0">
                <a:solidFill>
                  <a:srgbClr val="EB7924"/>
                </a:solidFill>
                <a:latin typeface="Montserrat SemiBold"/>
              </a:rPr>
              <a:t>Visión Global de LACI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AAB2C74F-9F74-EB4D-AC67-0DAA3716180F}"/>
              </a:ext>
            </a:extLst>
          </p:cNvPr>
          <p:cNvCxnSpPr>
            <a:cxnSpLocks/>
          </p:cNvCxnSpPr>
          <p:nvPr/>
        </p:nvCxnSpPr>
        <p:spPr>
          <a:xfrm>
            <a:off x="6088117" y="1415514"/>
            <a:ext cx="0" cy="4102017"/>
          </a:xfrm>
          <a:prstGeom prst="line">
            <a:avLst/>
          </a:prstGeom>
          <a:ln w="12700">
            <a:solidFill>
              <a:srgbClr val="638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2">
            <a:extLst>
              <a:ext uri="{FF2B5EF4-FFF2-40B4-BE49-F238E27FC236}">
                <a16:creationId xmlns:a16="http://schemas.microsoft.com/office/drawing/2014/main" id="{E2633AFF-171A-1BB4-0776-3F0DF3BC7735}"/>
              </a:ext>
            </a:extLst>
          </p:cNvPr>
          <p:cNvSpPr>
            <a:spLocks noChangeAspect="1"/>
          </p:cNvSpPr>
          <p:nvPr/>
        </p:nvSpPr>
        <p:spPr>
          <a:xfrm>
            <a:off x="6545343" y="0"/>
            <a:ext cx="5210150" cy="6834955"/>
          </a:xfrm>
          <a:custGeom>
            <a:avLst/>
            <a:gdLst/>
            <a:ahLst/>
            <a:cxnLst/>
            <a:rect l="l" t="t" r="r" b="b"/>
            <a:pathLst>
              <a:path w="6903458" h="9056328">
                <a:moveTo>
                  <a:pt x="0" y="0"/>
                </a:moveTo>
                <a:lnTo>
                  <a:pt x="6903458" y="0"/>
                </a:lnTo>
                <a:lnTo>
                  <a:pt x="6903458" y="9056328"/>
                </a:lnTo>
                <a:lnTo>
                  <a:pt x="0" y="90563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14406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470C548C-8C28-0B17-45E3-0958FA7B1F69}"/>
              </a:ext>
            </a:extLst>
          </p:cNvPr>
          <p:cNvSpPr txBox="1">
            <a:spLocks noChangeAspect="1"/>
          </p:cNvSpPr>
          <p:nvPr/>
        </p:nvSpPr>
        <p:spPr>
          <a:xfrm>
            <a:off x="7745393" y="2041405"/>
            <a:ext cx="3295645" cy="20898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40"/>
              </a:lnSpc>
              <a:spcBef>
                <a:spcPct val="0"/>
              </a:spcBef>
            </a:pPr>
            <a:r>
              <a:rPr lang="en-US" sz="2400" b="1" spc="308" dirty="0">
                <a:solidFill>
                  <a:schemeClr val="accent6">
                    <a:lumMod val="50000"/>
                  </a:schemeClr>
                </a:solidFill>
                <a:latin typeface=""/>
              </a:rPr>
              <a:t>LACI ES UNA COLABORACIÓN VOLUNTARIA ENTRE PAÍSES.</a:t>
            </a:r>
          </a:p>
        </p:txBody>
      </p:sp>
      <p:sp>
        <p:nvSpPr>
          <p:cNvPr id="10" name="TextBox 18">
            <a:extLst>
              <a:ext uri="{FF2B5EF4-FFF2-40B4-BE49-F238E27FC236}">
                <a16:creationId xmlns:a16="http://schemas.microsoft.com/office/drawing/2014/main" id="{8C593E9F-F56C-461E-89ED-8AF5BDBA3B93}"/>
              </a:ext>
            </a:extLst>
          </p:cNvPr>
          <p:cNvSpPr txBox="1"/>
          <p:nvPr/>
        </p:nvSpPr>
        <p:spPr>
          <a:xfrm>
            <a:off x="592674" y="1269613"/>
            <a:ext cx="5238214" cy="2204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78"/>
              </a:lnSpc>
            </a:pPr>
            <a:r>
              <a:rPr lang="es-UY" sz="2000" dirty="0">
                <a:solidFill>
                  <a:srgbClr val="000000"/>
                </a:solidFill>
                <a:latin typeface=""/>
              </a:rPr>
              <a:t>La </a:t>
            </a:r>
            <a:r>
              <a:rPr lang="es-UY" sz="2000" b="1" dirty="0">
                <a:solidFill>
                  <a:schemeClr val="accent6">
                    <a:lumMod val="50000"/>
                  </a:schemeClr>
                </a:solidFill>
                <a:latin typeface=""/>
              </a:rPr>
              <a:t>visión global </a:t>
            </a:r>
            <a:r>
              <a:rPr lang="es-UY" sz="2000" dirty="0">
                <a:solidFill>
                  <a:srgbClr val="000000"/>
                </a:solidFill>
                <a:latin typeface=""/>
              </a:rPr>
              <a:t>de la LACI es ofrecer oportunidades de asociación entre los países de las Américas para mejorar la capacidad de evaluación de los riesgos climáticos y la vulnerabilidad, con el fin de apoyar la toma de decisiones locales y regionales en respuesta a los impactos del cambio climático. 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0B744CA-157F-5B19-CE83-4924B6D2AB26}"/>
              </a:ext>
            </a:extLst>
          </p:cNvPr>
          <p:cNvGrpSpPr>
            <a:grpSpLocks noChangeAspect="1"/>
          </p:cNvGrpSpPr>
          <p:nvPr/>
        </p:nvGrpSpPr>
        <p:grpSpPr>
          <a:xfrm>
            <a:off x="1815225" y="3539463"/>
            <a:ext cx="2645464" cy="2645463"/>
            <a:chOff x="0" y="0"/>
            <a:chExt cx="4036861" cy="403686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2469466-21A6-CC3B-5CED-93D9C7ACB60E}"/>
                </a:ext>
              </a:extLst>
            </p:cNvPr>
            <p:cNvGrpSpPr/>
            <p:nvPr/>
          </p:nvGrpSpPr>
          <p:grpSpPr>
            <a:xfrm>
              <a:off x="0" y="0"/>
              <a:ext cx="4036861" cy="4036861"/>
              <a:chOff x="0" y="0"/>
              <a:chExt cx="812800" cy="812800"/>
            </a:xfrm>
          </p:grpSpPr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516D3CC1-4138-D19A-E2FA-F03BA4C3283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38C1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Box 20">
                <a:extLst>
                  <a:ext uri="{FF2B5EF4-FFF2-40B4-BE49-F238E27FC236}">
                    <a16:creationId xmlns:a16="http://schemas.microsoft.com/office/drawing/2014/main" id="{81719BB1-9F0B-4D4B-E116-4E3F9312C531}"/>
                  </a:ext>
                </a:extLst>
              </p:cNvPr>
              <p:cNvSpPr txBox="1"/>
              <p:nvPr/>
            </p:nvSpPr>
            <p:spPr>
              <a:xfrm>
                <a:off x="76200" y="104775"/>
                <a:ext cx="660400" cy="6318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80"/>
                  </a:lnSpc>
                </a:pPr>
                <a:endParaRPr/>
              </a:p>
            </p:txBody>
          </p:sp>
        </p:grpSp>
        <p:grpSp>
          <p:nvGrpSpPr>
            <p:cNvPr id="20" name="Group 21">
              <a:extLst>
                <a:ext uri="{FF2B5EF4-FFF2-40B4-BE49-F238E27FC236}">
                  <a16:creationId xmlns:a16="http://schemas.microsoft.com/office/drawing/2014/main" id="{8B3C3A9D-B194-9038-10C3-D9BC0D2DAE90}"/>
                </a:ext>
              </a:extLst>
            </p:cNvPr>
            <p:cNvGrpSpPr/>
            <p:nvPr/>
          </p:nvGrpSpPr>
          <p:grpSpPr>
            <a:xfrm>
              <a:off x="120084" y="120084"/>
              <a:ext cx="3796693" cy="3796693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27DA1C6F-3EF3-1073-8CEE-2EB5B56C53A5}"/>
                  </a:ext>
                </a:extLst>
              </p:cNvPr>
              <p:cNvSpPr/>
              <p:nvPr/>
            </p:nvSpPr>
            <p:spPr>
              <a:xfrm rot="-299627">
                <a:off x="-17995" y="-17995"/>
                <a:ext cx="848790" cy="848790"/>
              </a:xfrm>
              <a:custGeom>
                <a:avLst/>
                <a:gdLst/>
                <a:ahLst/>
                <a:cxnLst/>
                <a:rect l="l" t="t" r="r" b="b"/>
                <a:pathLst>
                  <a:path w="848790" h="848790">
                    <a:moveTo>
                      <a:pt x="459771" y="19538"/>
                    </a:moveTo>
                    <a:cubicBezTo>
                      <a:pt x="236175" y="0"/>
                      <a:pt x="39075" y="165422"/>
                      <a:pt x="19538" y="389019"/>
                    </a:cubicBezTo>
                    <a:cubicBezTo>
                      <a:pt x="0" y="612615"/>
                      <a:pt x="165422" y="809715"/>
                      <a:pt x="389019" y="829252"/>
                    </a:cubicBezTo>
                    <a:cubicBezTo>
                      <a:pt x="612615" y="848790"/>
                      <a:pt x="809715" y="683368"/>
                      <a:pt x="829252" y="459771"/>
                    </a:cubicBezTo>
                    <a:cubicBezTo>
                      <a:pt x="848790" y="236175"/>
                      <a:pt x="683368" y="39075"/>
                      <a:pt x="459771" y="19538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-23479" t="-469" r="-23198" b="-9539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6" name="Group 23">
            <a:extLst>
              <a:ext uri="{FF2B5EF4-FFF2-40B4-BE49-F238E27FC236}">
                <a16:creationId xmlns:a16="http://schemas.microsoft.com/office/drawing/2014/main" id="{9AE39C63-1A8F-8B67-4370-E886A2B1B65D}"/>
              </a:ext>
            </a:extLst>
          </p:cNvPr>
          <p:cNvGrpSpPr>
            <a:grpSpLocks noChangeAspect="1"/>
          </p:cNvGrpSpPr>
          <p:nvPr/>
        </p:nvGrpSpPr>
        <p:grpSpPr>
          <a:xfrm>
            <a:off x="4722206" y="3542310"/>
            <a:ext cx="2643840" cy="2642616"/>
            <a:chOff x="0" y="0"/>
            <a:chExt cx="4488733" cy="4488733"/>
          </a:xfrm>
        </p:grpSpPr>
        <p:grpSp>
          <p:nvGrpSpPr>
            <p:cNvPr id="7" name="Group 24">
              <a:extLst>
                <a:ext uri="{FF2B5EF4-FFF2-40B4-BE49-F238E27FC236}">
                  <a16:creationId xmlns:a16="http://schemas.microsoft.com/office/drawing/2014/main" id="{6D793BAA-9ADB-6FA6-0F72-AA5CC7A23823}"/>
                </a:ext>
              </a:extLst>
            </p:cNvPr>
            <p:cNvGrpSpPr/>
            <p:nvPr/>
          </p:nvGrpSpPr>
          <p:grpSpPr>
            <a:xfrm>
              <a:off x="0" y="0"/>
              <a:ext cx="4488733" cy="4488733"/>
              <a:chOff x="0" y="0"/>
              <a:chExt cx="812800" cy="812800"/>
            </a:xfrm>
          </p:grpSpPr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4F3FC703-663B-369B-ED8F-9C6417D04A5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28C3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F9EE4D8-362C-3EAB-6086-9226DBC55FF2}"/>
                  </a:ext>
                </a:extLst>
              </p:cNvPr>
              <p:cNvSpPr txBox="1"/>
              <p:nvPr/>
            </p:nvSpPr>
            <p:spPr>
              <a:xfrm>
                <a:off x="76200" y="104775"/>
                <a:ext cx="660400" cy="631825"/>
              </a:xfrm>
              <a:prstGeom prst="rect">
                <a:avLst/>
              </a:prstGeom>
            </p:spPr>
            <p:txBody>
              <a:bodyPr lIns="58714" tIns="58714" rIns="58714" bIns="58714" rtlCol="0" anchor="ctr"/>
              <a:lstStyle/>
              <a:p>
                <a:pPr algn="ctr">
                  <a:lnSpc>
                    <a:spcPts val="1580"/>
                  </a:lnSpc>
                </a:pPr>
                <a:endParaRPr/>
              </a:p>
            </p:txBody>
          </p:sp>
        </p:grpSp>
        <p:grpSp>
          <p:nvGrpSpPr>
            <p:cNvPr id="14" name="Group 27">
              <a:extLst>
                <a:ext uri="{FF2B5EF4-FFF2-40B4-BE49-F238E27FC236}">
                  <a16:creationId xmlns:a16="http://schemas.microsoft.com/office/drawing/2014/main" id="{E48F8DC7-DF22-D6C8-9D56-C52FE46EC9EC}"/>
                </a:ext>
              </a:extLst>
            </p:cNvPr>
            <p:cNvGrpSpPr/>
            <p:nvPr/>
          </p:nvGrpSpPr>
          <p:grpSpPr>
            <a:xfrm>
              <a:off x="161775" y="161775"/>
              <a:ext cx="4165182" cy="4165182"/>
              <a:chOff x="0" y="0"/>
              <a:chExt cx="812800" cy="812800"/>
            </a:xfrm>
          </p:grpSpPr>
          <p:sp>
            <p:nvSpPr>
              <p:cNvPr id="25" name="Freeform 28">
                <a:extLst>
                  <a:ext uri="{FF2B5EF4-FFF2-40B4-BE49-F238E27FC236}">
                    <a16:creationId xmlns:a16="http://schemas.microsoft.com/office/drawing/2014/main" id="{64FD900A-9695-E797-9836-DE235028386F}"/>
                  </a:ext>
                </a:extLst>
              </p:cNvPr>
              <p:cNvSpPr/>
              <p:nvPr/>
            </p:nvSpPr>
            <p:spPr>
              <a:xfrm rot="-244276">
                <a:off x="-14910" y="-14910"/>
                <a:ext cx="842619" cy="842619"/>
              </a:xfrm>
              <a:custGeom>
                <a:avLst/>
                <a:gdLst/>
                <a:ahLst/>
                <a:cxnLst/>
                <a:rect l="l" t="t" r="r" b="b"/>
                <a:pathLst>
                  <a:path w="842619" h="842619">
                    <a:moveTo>
                      <a:pt x="450163" y="15936"/>
                    </a:moveTo>
                    <a:cubicBezTo>
                      <a:pt x="226281" y="0"/>
                      <a:pt x="31871" y="168575"/>
                      <a:pt x="15936" y="392457"/>
                    </a:cubicBezTo>
                    <a:cubicBezTo>
                      <a:pt x="0" y="616339"/>
                      <a:pt x="168575" y="810749"/>
                      <a:pt x="392457" y="826684"/>
                    </a:cubicBezTo>
                    <a:cubicBezTo>
                      <a:pt x="616339" y="842620"/>
                      <a:pt x="810749" y="674045"/>
                      <a:pt x="826684" y="450163"/>
                    </a:cubicBezTo>
                    <a:cubicBezTo>
                      <a:pt x="842620" y="226281"/>
                      <a:pt x="674045" y="31871"/>
                      <a:pt x="450163" y="15936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t="-26116" r="-4261" b="-12898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4612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937EAAA-AD86-114D-98E9-E468F853B4F7}"/>
              </a:ext>
            </a:extLst>
          </p:cNvPr>
          <p:cNvSpPr txBox="1">
            <a:spLocks/>
          </p:cNvSpPr>
          <p:nvPr/>
        </p:nvSpPr>
        <p:spPr>
          <a:xfrm>
            <a:off x="7124131" y="682753"/>
            <a:ext cx="4459076" cy="5311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>
                <a:solidFill>
                  <a:srgbClr val="638C1C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es-ES" sz="2500" dirty="0">
                <a:solidFill>
                  <a:srgbClr val="EB7924"/>
                </a:solidFill>
              </a:rPr>
              <a:t>El Salvador</a:t>
            </a:r>
            <a:endParaRPr lang="es-EC" sz="2500" b="0" i="1" dirty="0">
              <a:solidFill>
                <a:srgbClr val="EB7924"/>
              </a:solidFill>
              <a:latin typeface="Montserrat Medium" pitchFamily="2" charset="77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7308906-D7F4-9D40-8231-1F4BEEDAC2FF}"/>
              </a:ext>
            </a:extLst>
          </p:cNvPr>
          <p:cNvCxnSpPr>
            <a:cxnSpLocks/>
          </p:cNvCxnSpPr>
          <p:nvPr/>
        </p:nvCxnSpPr>
        <p:spPr>
          <a:xfrm>
            <a:off x="6710703" y="1415514"/>
            <a:ext cx="0" cy="4102017"/>
          </a:xfrm>
          <a:prstGeom prst="line">
            <a:avLst/>
          </a:prstGeom>
          <a:ln w="12700">
            <a:solidFill>
              <a:srgbClr val="638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fecha 3">
            <a:extLst>
              <a:ext uri="{FF2B5EF4-FFF2-40B4-BE49-F238E27FC236}">
                <a16:creationId xmlns:a16="http://schemas.microsoft.com/office/drawing/2014/main" id="{7D4B5A8A-AC62-3E4A-8125-A867B24923A8}"/>
              </a:ext>
            </a:extLst>
          </p:cNvPr>
          <p:cNvSpPr txBox="1">
            <a:spLocks/>
          </p:cNvSpPr>
          <p:nvPr/>
        </p:nvSpPr>
        <p:spPr>
          <a:xfrm>
            <a:off x="529962" y="6310970"/>
            <a:ext cx="1582617" cy="365125"/>
          </a:xfrm>
          <a:prstGeom prst="rect">
            <a:avLst/>
          </a:prstGeom>
        </p:spPr>
        <p:txBody>
          <a:bodyPr/>
          <a:lstStyle>
            <a:defPPr>
              <a:defRPr lang="es-EC"/>
            </a:defPPr>
            <a:lvl1pPr marL="0" algn="ctr" defTabSz="914400" rtl="0" eaLnBrk="1" latinLnBrk="0" hangingPunct="1">
              <a:defRPr sz="1300" b="0" i="0" kern="1200">
                <a:solidFill>
                  <a:srgbClr val="638C1C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/>
              <a:t>22 - May - 2024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23B1375-DED1-154F-17AD-2B6AFA5A2B73}"/>
              </a:ext>
            </a:extLst>
          </p:cNvPr>
          <p:cNvGrpSpPr>
            <a:grpSpLocks noChangeAspect="1"/>
          </p:cNvGrpSpPr>
          <p:nvPr/>
        </p:nvGrpSpPr>
        <p:grpSpPr>
          <a:xfrm>
            <a:off x="3142776" y="2594919"/>
            <a:ext cx="3103352" cy="3103352"/>
            <a:chOff x="14026234" y="5300071"/>
            <a:chExt cx="3215463" cy="3215463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22BA6580-A77A-2C0C-3163-54777ECCAC88}"/>
                </a:ext>
              </a:extLst>
            </p:cNvPr>
            <p:cNvGrpSpPr/>
            <p:nvPr/>
          </p:nvGrpSpPr>
          <p:grpSpPr>
            <a:xfrm>
              <a:off x="14026234" y="5300071"/>
              <a:ext cx="3215463" cy="3215463"/>
              <a:chOff x="0" y="0"/>
              <a:chExt cx="812800" cy="812800"/>
            </a:xfrm>
          </p:grpSpPr>
          <p:sp>
            <p:nvSpPr>
              <p:cNvPr id="13" name="Freeform 11">
                <a:extLst>
                  <a:ext uri="{FF2B5EF4-FFF2-40B4-BE49-F238E27FC236}">
                    <a16:creationId xmlns:a16="http://schemas.microsoft.com/office/drawing/2014/main" id="{3E3FCBED-6B5C-9719-22DD-2362614F6FA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28C3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2">
                <a:extLst>
                  <a:ext uri="{FF2B5EF4-FFF2-40B4-BE49-F238E27FC236}">
                    <a16:creationId xmlns:a16="http://schemas.microsoft.com/office/drawing/2014/main" id="{E99172F9-13ED-C1F9-425C-6E2BBFA6B0CD}"/>
                  </a:ext>
                </a:extLst>
              </p:cNvPr>
              <p:cNvSpPr txBox="1"/>
              <p:nvPr/>
            </p:nvSpPr>
            <p:spPr>
              <a:xfrm>
                <a:off x="76200" y="104775"/>
                <a:ext cx="660400" cy="631825"/>
              </a:xfrm>
              <a:prstGeom prst="rect">
                <a:avLst/>
              </a:prstGeom>
            </p:spPr>
            <p:txBody>
              <a:bodyPr lIns="59686" tIns="59686" rIns="59686" bIns="59686" rtlCol="0" anchor="ctr"/>
              <a:lstStyle/>
              <a:p>
                <a:pPr algn="ctr">
                  <a:lnSpc>
                    <a:spcPts val="1580"/>
                  </a:lnSpc>
                </a:pPr>
                <a:endParaRPr/>
              </a:p>
            </p:txBody>
          </p:sp>
        </p:grpSp>
        <p:grpSp>
          <p:nvGrpSpPr>
            <p:cNvPr id="11" name="Group 13">
              <a:extLst>
                <a:ext uri="{FF2B5EF4-FFF2-40B4-BE49-F238E27FC236}">
                  <a16:creationId xmlns:a16="http://schemas.microsoft.com/office/drawing/2014/main" id="{872806A1-A552-08C4-7250-53676B2B932C}"/>
                </a:ext>
              </a:extLst>
            </p:cNvPr>
            <p:cNvGrpSpPr/>
            <p:nvPr/>
          </p:nvGrpSpPr>
          <p:grpSpPr>
            <a:xfrm>
              <a:off x="14125545" y="5399382"/>
              <a:ext cx="3016840" cy="3016840"/>
              <a:chOff x="0" y="0"/>
              <a:chExt cx="812800" cy="812800"/>
            </a:xfrm>
          </p:grpSpPr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F9D900D9-61C1-21E8-6869-D422138C394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131191" t="-25086" b="-48307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CFE5CEF-F4C4-3C07-34EB-115967C17881}"/>
              </a:ext>
            </a:extLst>
          </p:cNvPr>
          <p:cNvGrpSpPr>
            <a:grpSpLocks noChangeAspect="1"/>
          </p:cNvGrpSpPr>
          <p:nvPr/>
        </p:nvGrpSpPr>
        <p:grpSpPr>
          <a:xfrm>
            <a:off x="268434" y="728923"/>
            <a:ext cx="3277931" cy="3277931"/>
            <a:chOff x="8534167" y="1710906"/>
            <a:chExt cx="3215463" cy="3215463"/>
          </a:xfrm>
        </p:grpSpPr>
        <p:grpSp>
          <p:nvGrpSpPr>
            <p:cNvPr id="16" name="Group 17">
              <a:extLst>
                <a:ext uri="{FF2B5EF4-FFF2-40B4-BE49-F238E27FC236}">
                  <a16:creationId xmlns:a16="http://schemas.microsoft.com/office/drawing/2014/main" id="{72EDCE8A-356D-103D-2685-4B67BF8A4876}"/>
                </a:ext>
              </a:extLst>
            </p:cNvPr>
            <p:cNvGrpSpPr/>
            <p:nvPr/>
          </p:nvGrpSpPr>
          <p:grpSpPr>
            <a:xfrm>
              <a:off x="8534167" y="1710906"/>
              <a:ext cx="3215463" cy="3215463"/>
              <a:chOff x="0" y="0"/>
              <a:chExt cx="812800" cy="812800"/>
            </a:xfrm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21406264-B12A-AC56-BB3D-5CF65C4B7FBA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38C1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B370D24-E4C1-976B-3711-74BEAB619500}"/>
                  </a:ext>
                </a:extLst>
              </p:cNvPr>
              <p:cNvSpPr txBox="1"/>
              <p:nvPr/>
            </p:nvSpPr>
            <p:spPr>
              <a:xfrm>
                <a:off x="76200" y="104775"/>
                <a:ext cx="660400" cy="631825"/>
              </a:xfrm>
              <a:prstGeom prst="rect">
                <a:avLst/>
              </a:prstGeom>
            </p:spPr>
            <p:txBody>
              <a:bodyPr lIns="59686" tIns="59686" rIns="59686" bIns="59686" rtlCol="0" anchor="ctr"/>
              <a:lstStyle/>
              <a:p>
                <a:pPr algn="ctr">
                  <a:lnSpc>
                    <a:spcPts val="1580"/>
                  </a:lnSpc>
                </a:pPr>
                <a:endParaRPr/>
              </a:p>
            </p:txBody>
          </p:sp>
        </p:grpSp>
        <p:grpSp>
          <p:nvGrpSpPr>
            <p:cNvPr id="17" name="Group 20">
              <a:extLst>
                <a:ext uri="{FF2B5EF4-FFF2-40B4-BE49-F238E27FC236}">
                  <a16:creationId xmlns:a16="http://schemas.microsoft.com/office/drawing/2014/main" id="{F6C3AC39-BD7E-AED2-32C5-52E3A4F3BF76}"/>
                </a:ext>
              </a:extLst>
            </p:cNvPr>
            <p:cNvGrpSpPr/>
            <p:nvPr/>
          </p:nvGrpSpPr>
          <p:grpSpPr>
            <a:xfrm>
              <a:off x="8650053" y="1826792"/>
              <a:ext cx="2983690" cy="2983691"/>
              <a:chOff x="0" y="0"/>
              <a:chExt cx="812800" cy="812800"/>
            </a:xfrm>
          </p:grpSpPr>
          <p:sp>
            <p:nvSpPr>
              <p:cNvPr id="18" name="Freeform 21">
                <a:extLst>
                  <a:ext uri="{FF2B5EF4-FFF2-40B4-BE49-F238E27FC236}">
                    <a16:creationId xmlns:a16="http://schemas.microsoft.com/office/drawing/2014/main" id="{8DC9EED6-B5F2-EAB4-4AAD-60A844DF14A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61213" t="-36517" r="-89764" b="-51715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B786E00-E860-F022-7AE6-F91D296E2905}"/>
              </a:ext>
            </a:extLst>
          </p:cNvPr>
          <p:cNvGrpSpPr>
            <a:grpSpLocks noChangeAspect="1"/>
          </p:cNvGrpSpPr>
          <p:nvPr/>
        </p:nvGrpSpPr>
        <p:grpSpPr>
          <a:xfrm>
            <a:off x="4420848" y="237069"/>
            <a:ext cx="1828800" cy="1828800"/>
            <a:chOff x="3073255" y="4378332"/>
            <a:chExt cx="1164160" cy="1164160"/>
          </a:xfrm>
        </p:grpSpPr>
        <p:grpSp>
          <p:nvGrpSpPr>
            <p:cNvPr id="25" name="Group 23">
              <a:extLst>
                <a:ext uri="{FF2B5EF4-FFF2-40B4-BE49-F238E27FC236}">
                  <a16:creationId xmlns:a16="http://schemas.microsoft.com/office/drawing/2014/main" id="{2B0890F1-5059-632E-54FD-5A16B7D96C69}"/>
                </a:ext>
              </a:extLst>
            </p:cNvPr>
            <p:cNvGrpSpPr>
              <a:grpSpLocks/>
            </p:cNvGrpSpPr>
            <p:nvPr/>
          </p:nvGrpSpPr>
          <p:grpSpPr>
            <a:xfrm>
              <a:off x="3073255" y="4378332"/>
              <a:ext cx="1164160" cy="1164160"/>
              <a:chOff x="0" y="0"/>
              <a:chExt cx="816733" cy="816733"/>
            </a:xfrm>
          </p:grpSpPr>
          <p:sp>
            <p:nvSpPr>
              <p:cNvPr id="27" name="Freeform 24">
                <a:extLst>
                  <a:ext uri="{FF2B5EF4-FFF2-40B4-BE49-F238E27FC236}">
                    <a16:creationId xmlns:a16="http://schemas.microsoft.com/office/drawing/2014/main" id="{24F449EB-0D80-7ADD-9C11-3AFCCC7046D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0" y="0"/>
                <a:ext cx="816733" cy="81673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38C1C">
                  <a:alpha val="8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25">
                <a:extLst>
                  <a:ext uri="{FF2B5EF4-FFF2-40B4-BE49-F238E27FC236}">
                    <a16:creationId xmlns:a16="http://schemas.microsoft.com/office/drawing/2014/main" id="{DF05F910-EDFA-512B-CC02-0BFB5573A1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30203" tIns="30203" rIns="30203" bIns="30203" rtlCol="0" anchor="ctr"/>
              <a:lstStyle/>
              <a:p>
                <a:pPr algn="ctr">
                  <a:lnSpc>
                    <a:spcPts val="1496"/>
                  </a:lnSpc>
                </a:pPr>
                <a:endParaRPr/>
              </a:p>
            </p:txBody>
          </p:sp>
        </p:grp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D298FD5F-EEF0-04F0-BE57-527B6D236EC6}"/>
                </a:ext>
              </a:extLst>
            </p:cNvPr>
            <p:cNvSpPr>
              <a:spLocks/>
            </p:cNvSpPr>
            <p:nvPr/>
          </p:nvSpPr>
          <p:spPr>
            <a:xfrm>
              <a:off x="3180669" y="4485746"/>
              <a:ext cx="943727" cy="943727"/>
            </a:xfrm>
            <a:custGeom>
              <a:avLst/>
              <a:gdLst/>
              <a:ahLst/>
              <a:cxnLst/>
              <a:rect l="l" t="t" r="r" b="b"/>
              <a:pathLst>
                <a:path w="943727" h="943727">
                  <a:moveTo>
                    <a:pt x="0" y="0"/>
                  </a:moveTo>
                  <a:lnTo>
                    <a:pt x="943727" y="0"/>
                  </a:lnTo>
                  <a:lnTo>
                    <a:pt x="943727" y="943727"/>
                  </a:lnTo>
                  <a:lnTo>
                    <a:pt x="0" y="9437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89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Freeform 7">
            <a:extLst>
              <a:ext uri="{FF2B5EF4-FFF2-40B4-BE49-F238E27FC236}">
                <a16:creationId xmlns:a16="http://schemas.microsoft.com/office/drawing/2014/main" id="{A93F147A-41C9-A22B-FE3D-29FDA374A2E4}"/>
              </a:ext>
            </a:extLst>
          </p:cNvPr>
          <p:cNvSpPr>
            <a:spLocks noChangeAspect="1"/>
          </p:cNvSpPr>
          <p:nvPr/>
        </p:nvSpPr>
        <p:spPr>
          <a:xfrm>
            <a:off x="268434" y="5056057"/>
            <a:ext cx="756213" cy="546364"/>
          </a:xfrm>
          <a:custGeom>
            <a:avLst/>
            <a:gdLst/>
            <a:ahLst/>
            <a:cxnLst/>
            <a:rect l="l" t="t" r="r" b="b"/>
            <a:pathLst>
              <a:path w="826962" h="597480">
                <a:moveTo>
                  <a:pt x="0" y="0"/>
                </a:moveTo>
                <a:lnTo>
                  <a:pt x="826962" y="0"/>
                </a:lnTo>
                <a:lnTo>
                  <a:pt x="826962" y="597480"/>
                </a:lnTo>
                <a:lnTo>
                  <a:pt x="0" y="5974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TextBox 25">
            <a:extLst>
              <a:ext uri="{FF2B5EF4-FFF2-40B4-BE49-F238E27FC236}">
                <a16:creationId xmlns:a16="http://schemas.microsoft.com/office/drawing/2014/main" id="{7C915CA1-E539-D6EC-0976-9E588D0B5AC1}"/>
              </a:ext>
            </a:extLst>
          </p:cNvPr>
          <p:cNvSpPr txBox="1"/>
          <p:nvPr/>
        </p:nvSpPr>
        <p:spPr>
          <a:xfrm>
            <a:off x="7026029" y="1594064"/>
            <a:ext cx="4577174" cy="3912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99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"/>
              </a:rPr>
              <a:t>E</a:t>
            </a:r>
            <a:r>
              <a:rPr lang="es-UY" dirty="0">
                <a:solidFill>
                  <a:srgbClr val="000000"/>
                </a:solidFill>
                <a:latin typeface=""/>
              </a:rPr>
              <a:t>l objetivo principal del proyecto piloto de El Salvador es el desarrollo de un atlas de vulnerabilidad y riesgo ante el cambio climático fácil de usar y fiable que ayude a fundamentar las decisiones de adaptación al clima en El Salvador. </a:t>
            </a:r>
          </a:p>
          <a:p>
            <a:pPr algn="just">
              <a:lnSpc>
                <a:spcPts val="2799"/>
              </a:lnSpc>
              <a:spcBef>
                <a:spcPct val="0"/>
              </a:spcBef>
            </a:pPr>
            <a:endParaRPr lang="es-UY" dirty="0">
              <a:solidFill>
                <a:srgbClr val="000000"/>
              </a:solidFill>
              <a:latin typeface=""/>
            </a:endParaRPr>
          </a:p>
          <a:p>
            <a:pPr algn="just">
              <a:lnSpc>
                <a:spcPts val="2799"/>
              </a:lnSpc>
              <a:spcBef>
                <a:spcPct val="0"/>
              </a:spcBef>
            </a:pPr>
            <a:r>
              <a:rPr lang="es-UY" dirty="0">
                <a:solidFill>
                  <a:srgbClr val="000000"/>
                </a:solidFill>
                <a:latin typeface=""/>
              </a:rPr>
              <a:t>Las oportunidades para ampliar un atlas de riesgos para la biodiversidad apoyarían los esfuerzos en materia de biodiversidad en toda América Central. </a:t>
            </a:r>
          </a:p>
        </p:txBody>
      </p:sp>
    </p:spTree>
    <p:extLst>
      <p:ext uri="{BB962C8B-B14F-4D97-AF65-F5344CB8AC3E}">
        <p14:creationId xmlns:p14="http://schemas.microsoft.com/office/powerpoint/2010/main" val="535221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937EAAA-AD86-114D-98E9-E468F853B4F7}"/>
              </a:ext>
            </a:extLst>
          </p:cNvPr>
          <p:cNvSpPr txBox="1">
            <a:spLocks/>
          </p:cNvSpPr>
          <p:nvPr/>
        </p:nvSpPr>
        <p:spPr>
          <a:xfrm>
            <a:off x="7124131" y="682753"/>
            <a:ext cx="4459076" cy="5311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>
                <a:solidFill>
                  <a:srgbClr val="638C1C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es-EC" sz="2500" b="0" dirty="0">
                <a:solidFill>
                  <a:srgbClr val="EB7924"/>
                </a:solidFill>
                <a:latin typeface="Montserrat Medium" pitchFamily="2" charset="77"/>
              </a:rPr>
              <a:t>La Plata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7308906-D7F4-9D40-8231-1F4BEEDAC2FF}"/>
              </a:ext>
            </a:extLst>
          </p:cNvPr>
          <p:cNvCxnSpPr>
            <a:cxnSpLocks/>
          </p:cNvCxnSpPr>
          <p:nvPr/>
        </p:nvCxnSpPr>
        <p:spPr>
          <a:xfrm>
            <a:off x="6710703" y="1415514"/>
            <a:ext cx="0" cy="4102017"/>
          </a:xfrm>
          <a:prstGeom prst="line">
            <a:avLst/>
          </a:prstGeom>
          <a:ln w="12700">
            <a:solidFill>
              <a:srgbClr val="638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fecha 3">
            <a:extLst>
              <a:ext uri="{FF2B5EF4-FFF2-40B4-BE49-F238E27FC236}">
                <a16:creationId xmlns:a16="http://schemas.microsoft.com/office/drawing/2014/main" id="{7D4B5A8A-AC62-3E4A-8125-A867B24923A8}"/>
              </a:ext>
            </a:extLst>
          </p:cNvPr>
          <p:cNvSpPr txBox="1">
            <a:spLocks/>
          </p:cNvSpPr>
          <p:nvPr/>
        </p:nvSpPr>
        <p:spPr>
          <a:xfrm>
            <a:off x="529962" y="6310970"/>
            <a:ext cx="1582617" cy="365125"/>
          </a:xfrm>
          <a:prstGeom prst="rect">
            <a:avLst/>
          </a:prstGeom>
        </p:spPr>
        <p:txBody>
          <a:bodyPr/>
          <a:lstStyle>
            <a:defPPr>
              <a:defRPr lang="es-EC"/>
            </a:defPPr>
            <a:lvl1pPr marL="0" algn="ctr" defTabSz="914400" rtl="0" eaLnBrk="1" latinLnBrk="0" hangingPunct="1">
              <a:defRPr sz="1300" b="0" i="0" kern="1200">
                <a:solidFill>
                  <a:srgbClr val="638C1C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/>
              <a:t>22 - May - 2024</a:t>
            </a:r>
          </a:p>
        </p:txBody>
      </p:sp>
      <p:sp>
        <p:nvSpPr>
          <p:cNvPr id="34" name="TextBox 25">
            <a:extLst>
              <a:ext uri="{FF2B5EF4-FFF2-40B4-BE49-F238E27FC236}">
                <a16:creationId xmlns:a16="http://schemas.microsoft.com/office/drawing/2014/main" id="{7C915CA1-E539-D6EC-0976-9E588D0B5AC1}"/>
              </a:ext>
            </a:extLst>
          </p:cNvPr>
          <p:cNvSpPr txBox="1"/>
          <p:nvPr/>
        </p:nvSpPr>
        <p:spPr>
          <a:xfrm>
            <a:off x="7065082" y="1415514"/>
            <a:ext cx="4577174" cy="2835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99"/>
              </a:lnSpc>
              <a:spcBef>
                <a:spcPct val="0"/>
              </a:spcBef>
            </a:pPr>
            <a:r>
              <a:rPr lang="es-UY" dirty="0">
                <a:solidFill>
                  <a:srgbClr val="000000"/>
                </a:solidFill>
                <a:latin typeface=""/>
              </a:rPr>
              <a:t>El objetivo principal es facilitar la colaboración regional en el desarrollo de un observatorio integral de datos e información que respalde la evaluación de los efectos del clima en las catástrofes compuestas (por ejemplo, el clima, el agua y la salud) para ayudar a facilitar la toma de decisiones informadas a nivel local y regional.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EFAF7C-7FF5-0E29-C5FE-E47CC709648C}"/>
              </a:ext>
            </a:extLst>
          </p:cNvPr>
          <p:cNvGrpSpPr>
            <a:grpSpLocks noChangeAspect="1"/>
          </p:cNvGrpSpPr>
          <p:nvPr/>
        </p:nvGrpSpPr>
        <p:grpSpPr>
          <a:xfrm>
            <a:off x="4476169" y="264629"/>
            <a:ext cx="1828800" cy="1828800"/>
            <a:chOff x="7522836" y="4389450"/>
            <a:chExt cx="1158554" cy="1158554"/>
          </a:xfrm>
        </p:grpSpPr>
        <p:grpSp>
          <p:nvGrpSpPr>
            <p:cNvPr id="35" name="Group 36">
              <a:extLst>
                <a:ext uri="{FF2B5EF4-FFF2-40B4-BE49-F238E27FC236}">
                  <a16:creationId xmlns:a16="http://schemas.microsoft.com/office/drawing/2014/main" id="{1DE5BEA8-B842-A7C0-64F2-AF3BAFB7A26B}"/>
                </a:ext>
              </a:extLst>
            </p:cNvPr>
            <p:cNvGrpSpPr/>
            <p:nvPr/>
          </p:nvGrpSpPr>
          <p:grpSpPr>
            <a:xfrm>
              <a:off x="7522836" y="4389450"/>
              <a:ext cx="1158554" cy="1158554"/>
              <a:chOff x="0" y="0"/>
              <a:chExt cx="812800" cy="812800"/>
            </a:xfrm>
          </p:grpSpPr>
          <p:sp>
            <p:nvSpPr>
              <p:cNvPr id="37" name="Freeform 37">
                <a:extLst>
                  <a:ext uri="{FF2B5EF4-FFF2-40B4-BE49-F238E27FC236}">
                    <a16:creationId xmlns:a16="http://schemas.microsoft.com/office/drawing/2014/main" id="{92E8EA32-4686-7DC3-BF6C-A3E221A9E0B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28C3C">
                  <a:alpha val="8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TextBox 38">
                <a:extLst>
                  <a:ext uri="{FF2B5EF4-FFF2-40B4-BE49-F238E27FC236}">
                    <a16:creationId xmlns:a16="http://schemas.microsoft.com/office/drawing/2014/main" id="{A92B5B46-37B6-2D67-4774-01E7DA0D0DA9}"/>
                  </a:ext>
                </a:extLst>
              </p:cNvPr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30203" tIns="30203" rIns="30203" bIns="30203" rtlCol="0" anchor="ctr"/>
              <a:lstStyle/>
              <a:p>
                <a:pPr algn="ctr">
                  <a:lnSpc>
                    <a:spcPts val="1496"/>
                  </a:lnSpc>
                </a:pPr>
                <a:endParaRPr/>
              </a:p>
            </p:txBody>
          </p:sp>
        </p:grpSp>
        <p:sp>
          <p:nvSpPr>
            <p:cNvPr id="36" name="Freeform 39">
              <a:extLst>
                <a:ext uri="{FF2B5EF4-FFF2-40B4-BE49-F238E27FC236}">
                  <a16:creationId xmlns:a16="http://schemas.microsoft.com/office/drawing/2014/main" id="{94213145-19F9-5CB7-85CF-174C1E428E4B}"/>
                </a:ext>
              </a:extLst>
            </p:cNvPr>
            <p:cNvSpPr/>
            <p:nvPr/>
          </p:nvSpPr>
          <p:spPr>
            <a:xfrm>
              <a:off x="7676832" y="4543447"/>
              <a:ext cx="850562" cy="850562"/>
            </a:xfrm>
            <a:custGeom>
              <a:avLst/>
              <a:gdLst/>
              <a:ahLst/>
              <a:cxnLst/>
              <a:rect l="l" t="t" r="r" b="b"/>
              <a:pathLst>
                <a:path w="850562" h="850562">
                  <a:moveTo>
                    <a:pt x="0" y="0"/>
                  </a:moveTo>
                  <a:lnTo>
                    <a:pt x="850562" y="0"/>
                  </a:lnTo>
                  <a:lnTo>
                    <a:pt x="850562" y="850561"/>
                  </a:lnTo>
                  <a:lnTo>
                    <a:pt x="0" y="8505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89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" name="Group 8">
            <a:extLst>
              <a:ext uri="{FF2B5EF4-FFF2-40B4-BE49-F238E27FC236}">
                <a16:creationId xmlns:a16="http://schemas.microsoft.com/office/drawing/2014/main" id="{7B3A7308-8B55-B815-56F8-E292A3C0CE98}"/>
              </a:ext>
            </a:extLst>
          </p:cNvPr>
          <p:cNvGrpSpPr>
            <a:grpSpLocks noChangeAspect="1"/>
          </p:cNvGrpSpPr>
          <p:nvPr/>
        </p:nvGrpSpPr>
        <p:grpSpPr>
          <a:xfrm>
            <a:off x="2939795" y="2361472"/>
            <a:ext cx="3466039" cy="3466039"/>
            <a:chOff x="7674585" y="0"/>
            <a:chExt cx="4493270" cy="4493270"/>
          </a:xfrm>
        </p:grpSpPr>
        <p:grpSp>
          <p:nvGrpSpPr>
            <p:cNvPr id="42" name="Group 9">
              <a:extLst>
                <a:ext uri="{FF2B5EF4-FFF2-40B4-BE49-F238E27FC236}">
                  <a16:creationId xmlns:a16="http://schemas.microsoft.com/office/drawing/2014/main" id="{F4BCB16A-648D-3646-D91E-FB5D65750233}"/>
                </a:ext>
              </a:extLst>
            </p:cNvPr>
            <p:cNvGrpSpPr/>
            <p:nvPr/>
          </p:nvGrpSpPr>
          <p:grpSpPr>
            <a:xfrm>
              <a:off x="7674585" y="0"/>
              <a:ext cx="4493270" cy="4493270"/>
              <a:chOff x="0" y="0"/>
              <a:chExt cx="812800" cy="812800"/>
            </a:xfrm>
          </p:grpSpPr>
          <p:sp>
            <p:nvSpPr>
              <p:cNvPr id="45" name="Freeform 10">
                <a:extLst>
                  <a:ext uri="{FF2B5EF4-FFF2-40B4-BE49-F238E27FC236}">
                    <a16:creationId xmlns:a16="http://schemas.microsoft.com/office/drawing/2014/main" id="{395A64A0-A3AF-21D0-44F2-48D91A3BFF3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28C3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TextBox 11">
                <a:extLst>
                  <a:ext uri="{FF2B5EF4-FFF2-40B4-BE49-F238E27FC236}">
                    <a16:creationId xmlns:a16="http://schemas.microsoft.com/office/drawing/2014/main" id="{2D5777BF-5533-4973-C7E8-D82A862B706F}"/>
                  </a:ext>
                </a:extLst>
              </p:cNvPr>
              <p:cNvSpPr txBox="1"/>
              <p:nvPr/>
            </p:nvSpPr>
            <p:spPr>
              <a:xfrm>
                <a:off x="76200" y="104775"/>
                <a:ext cx="660400" cy="631825"/>
              </a:xfrm>
              <a:prstGeom prst="rect">
                <a:avLst/>
              </a:prstGeom>
            </p:spPr>
            <p:txBody>
              <a:bodyPr lIns="58766" tIns="58766" rIns="58766" bIns="58766" rtlCol="0" anchor="ctr"/>
              <a:lstStyle/>
              <a:p>
                <a:pPr algn="ctr">
                  <a:lnSpc>
                    <a:spcPts val="1580"/>
                  </a:lnSpc>
                </a:pPr>
                <a:endParaRPr/>
              </a:p>
            </p:txBody>
          </p:sp>
        </p:grpSp>
        <p:grpSp>
          <p:nvGrpSpPr>
            <p:cNvPr id="43" name="Group 12">
              <a:extLst>
                <a:ext uri="{FF2B5EF4-FFF2-40B4-BE49-F238E27FC236}">
                  <a16:creationId xmlns:a16="http://schemas.microsoft.com/office/drawing/2014/main" id="{365D1964-E1EA-CF96-21D7-777E69B979AC}"/>
                </a:ext>
              </a:extLst>
            </p:cNvPr>
            <p:cNvGrpSpPr/>
            <p:nvPr/>
          </p:nvGrpSpPr>
          <p:grpSpPr>
            <a:xfrm>
              <a:off x="7813362" y="138777"/>
              <a:ext cx="4215716" cy="4215716"/>
              <a:chOff x="0" y="0"/>
              <a:chExt cx="812800" cy="812800"/>
            </a:xfrm>
          </p:grpSpPr>
          <p:sp>
            <p:nvSpPr>
              <p:cNvPr id="44" name="Freeform 13">
                <a:extLst>
                  <a:ext uri="{FF2B5EF4-FFF2-40B4-BE49-F238E27FC236}">
                    <a16:creationId xmlns:a16="http://schemas.microsoft.com/office/drawing/2014/main" id="{6E285F1E-0EDE-183E-5CBC-A8B2154B4A0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-52098" t="-10797" r="-28023" b="-24293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7" name="Group 15">
            <a:extLst>
              <a:ext uri="{FF2B5EF4-FFF2-40B4-BE49-F238E27FC236}">
                <a16:creationId xmlns:a16="http://schemas.microsoft.com/office/drawing/2014/main" id="{177EFF11-55A4-50DA-2F48-12057E434D60}"/>
              </a:ext>
            </a:extLst>
          </p:cNvPr>
          <p:cNvGrpSpPr>
            <a:grpSpLocks noChangeAspect="1"/>
          </p:cNvGrpSpPr>
          <p:nvPr/>
        </p:nvGrpSpPr>
        <p:grpSpPr>
          <a:xfrm>
            <a:off x="210682" y="467460"/>
            <a:ext cx="3251938" cy="3251938"/>
            <a:chOff x="0" y="0"/>
            <a:chExt cx="4493270" cy="4493270"/>
          </a:xfrm>
        </p:grpSpPr>
        <p:grpSp>
          <p:nvGrpSpPr>
            <p:cNvPr id="48" name="Group 16">
              <a:extLst>
                <a:ext uri="{FF2B5EF4-FFF2-40B4-BE49-F238E27FC236}">
                  <a16:creationId xmlns:a16="http://schemas.microsoft.com/office/drawing/2014/main" id="{E4B43DC5-B5AD-0EF4-1E40-2512A7D729AA}"/>
                </a:ext>
              </a:extLst>
            </p:cNvPr>
            <p:cNvGrpSpPr/>
            <p:nvPr/>
          </p:nvGrpSpPr>
          <p:grpSpPr>
            <a:xfrm>
              <a:off x="0" y="0"/>
              <a:ext cx="4493270" cy="4493270"/>
              <a:chOff x="0" y="0"/>
              <a:chExt cx="812800" cy="812800"/>
            </a:xfrm>
          </p:grpSpPr>
          <p:sp>
            <p:nvSpPr>
              <p:cNvPr id="51" name="Freeform 17">
                <a:extLst>
                  <a:ext uri="{FF2B5EF4-FFF2-40B4-BE49-F238E27FC236}">
                    <a16:creationId xmlns:a16="http://schemas.microsoft.com/office/drawing/2014/main" id="{55E6CF02-20AD-08F6-0631-100A28F37C4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38C1C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" name="TextBox 18">
                <a:extLst>
                  <a:ext uri="{FF2B5EF4-FFF2-40B4-BE49-F238E27FC236}">
                    <a16:creationId xmlns:a16="http://schemas.microsoft.com/office/drawing/2014/main" id="{770F4125-DF90-CB85-24B9-444193621E53}"/>
                  </a:ext>
                </a:extLst>
              </p:cNvPr>
              <p:cNvSpPr txBox="1"/>
              <p:nvPr/>
            </p:nvSpPr>
            <p:spPr>
              <a:xfrm>
                <a:off x="76200" y="104775"/>
                <a:ext cx="660400" cy="631825"/>
              </a:xfrm>
              <a:prstGeom prst="rect">
                <a:avLst/>
              </a:prstGeom>
            </p:spPr>
            <p:txBody>
              <a:bodyPr lIns="58766" tIns="58766" rIns="58766" bIns="58766" rtlCol="0" anchor="ctr"/>
              <a:lstStyle/>
              <a:p>
                <a:pPr algn="ctr">
                  <a:lnSpc>
                    <a:spcPts val="1580"/>
                  </a:lnSpc>
                </a:pPr>
                <a:endParaRPr/>
              </a:p>
            </p:txBody>
          </p:sp>
        </p:grpSp>
        <p:grpSp>
          <p:nvGrpSpPr>
            <p:cNvPr id="49" name="Group 19">
              <a:extLst>
                <a:ext uri="{FF2B5EF4-FFF2-40B4-BE49-F238E27FC236}">
                  <a16:creationId xmlns:a16="http://schemas.microsoft.com/office/drawing/2014/main" id="{B964C601-83A9-25F9-6959-8DAC597A7BDA}"/>
                </a:ext>
              </a:extLst>
            </p:cNvPr>
            <p:cNvGrpSpPr/>
            <p:nvPr/>
          </p:nvGrpSpPr>
          <p:grpSpPr>
            <a:xfrm>
              <a:off x="161939" y="161939"/>
              <a:ext cx="4169393" cy="4169393"/>
              <a:chOff x="0" y="0"/>
              <a:chExt cx="812800" cy="812800"/>
            </a:xfrm>
          </p:grpSpPr>
          <p:sp>
            <p:nvSpPr>
              <p:cNvPr id="50" name="Freeform 20">
                <a:extLst>
                  <a:ext uri="{FF2B5EF4-FFF2-40B4-BE49-F238E27FC236}">
                    <a16:creationId xmlns:a16="http://schemas.microsoft.com/office/drawing/2014/main" id="{EE9F9E26-4E9E-ECFB-F6B2-CE1FBFBB56B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t="-25488" r="-123033" b="-41786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3" name="Freeform 23">
            <a:extLst>
              <a:ext uri="{FF2B5EF4-FFF2-40B4-BE49-F238E27FC236}">
                <a16:creationId xmlns:a16="http://schemas.microsoft.com/office/drawing/2014/main" id="{BBE88F89-4E2F-0189-9C94-FAE7D49D7BE0}"/>
              </a:ext>
            </a:extLst>
          </p:cNvPr>
          <p:cNvSpPr>
            <a:spLocks noChangeAspect="1"/>
          </p:cNvSpPr>
          <p:nvPr/>
        </p:nvSpPr>
        <p:spPr>
          <a:xfrm>
            <a:off x="172832" y="4434132"/>
            <a:ext cx="657388" cy="474963"/>
          </a:xfrm>
          <a:custGeom>
            <a:avLst/>
            <a:gdLst/>
            <a:ahLst/>
            <a:cxnLst/>
            <a:rect l="l" t="t" r="r" b="b"/>
            <a:pathLst>
              <a:path w="818586" h="591429">
                <a:moveTo>
                  <a:pt x="0" y="0"/>
                </a:moveTo>
                <a:lnTo>
                  <a:pt x="818587" y="0"/>
                </a:lnTo>
                <a:lnTo>
                  <a:pt x="818587" y="591429"/>
                </a:lnTo>
                <a:lnTo>
                  <a:pt x="0" y="59142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4" name="Freeform 24">
            <a:extLst>
              <a:ext uri="{FF2B5EF4-FFF2-40B4-BE49-F238E27FC236}">
                <a16:creationId xmlns:a16="http://schemas.microsoft.com/office/drawing/2014/main" id="{B4B9C14F-3FF5-5C9A-DF67-47AC14E63E83}"/>
              </a:ext>
            </a:extLst>
          </p:cNvPr>
          <p:cNvSpPr>
            <a:spLocks noChangeAspect="1"/>
          </p:cNvSpPr>
          <p:nvPr/>
        </p:nvSpPr>
        <p:spPr>
          <a:xfrm>
            <a:off x="1633317" y="4974939"/>
            <a:ext cx="672074" cy="485574"/>
          </a:xfrm>
          <a:custGeom>
            <a:avLst/>
            <a:gdLst/>
            <a:ahLst/>
            <a:cxnLst/>
            <a:rect l="l" t="t" r="r" b="b"/>
            <a:pathLst>
              <a:path w="818586" h="591429">
                <a:moveTo>
                  <a:pt x="0" y="0"/>
                </a:moveTo>
                <a:lnTo>
                  <a:pt x="818586" y="0"/>
                </a:lnTo>
                <a:lnTo>
                  <a:pt x="818586" y="591429"/>
                </a:lnTo>
                <a:lnTo>
                  <a:pt x="0" y="59142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5" name="Freeform 25">
            <a:extLst>
              <a:ext uri="{FF2B5EF4-FFF2-40B4-BE49-F238E27FC236}">
                <a16:creationId xmlns:a16="http://schemas.microsoft.com/office/drawing/2014/main" id="{28A1E4F2-2158-4F77-85FC-420743CBD879}"/>
              </a:ext>
            </a:extLst>
          </p:cNvPr>
          <p:cNvSpPr>
            <a:spLocks noChangeAspect="1"/>
          </p:cNvSpPr>
          <p:nvPr/>
        </p:nvSpPr>
        <p:spPr>
          <a:xfrm>
            <a:off x="886183" y="4434132"/>
            <a:ext cx="657388" cy="474963"/>
          </a:xfrm>
          <a:custGeom>
            <a:avLst/>
            <a:gdLst/>
            <a:ahLst/>
            <a:cxnLst/>
            <a:rect l="l" t="t" r="r" b="b"/>
            <a:pathLst>
              <a:path w="778235" h="562275">
                <a:moveTo>
                  <a:pt x="0" y="0"/>
                </a:moveTo>
                <a:lnTo>
                  <a:pt x="778235" y="0"/>
                </a:lnTo>
                <a:lnTo>
                  <a:pt x="778235" y="562275"/>
                </a:lnTo>
                <a:lnTo>
                  <a:pt x="0" y="56227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6" name="Freeform 26">
            <a:extLst>
              <a:ext uri="{FF2B5EF4-FFF2-40B4-BE49-F238E27FC236}">
                <a16:creationId xmlns:a16="http://schemas.microsoft.com/office/drawing/2014/main" id="{64D6A1CD-8268-1706-A534-48E8B045C1BE}"/>
              </a:ext>
            </a:extLst>
          </p:cNvPr>
          <p:cNvSpPr>
            <a:spLocks noChangeAspect="1"/>
          </p:cNvSpPr>
          <p:nvPr/>
        </p:nvSpPr>
        <p:spPr>
          <a:xfrm>
            <a:off x="886183" y="4974939"/>
            <a:ext cx="666495" cy="481543"/>
          </a:xfrm>
          <a:custGeom>
            <a:avLst/>
            <a:gdLst/>
            <a:ahLst/>
            <a:cxnLst/>
            <a:rect l="l" t="t" r="r" b="b"/>
            <a:pathLst>
              <a:path w="778235" h="562275">
                <a:moveTo>
                  <a:pt x="0" y="0"/>
                </a:moveTo>
                <a:lnTo>
                  <a:pt x="778235" y="0"/>
                </a:lnTo>
                <a:lnTo>
                  <a:pt x="778235" y="562275"/>
                </a:lnTo>
                <a:lnTo>
                  <a:pt x="0" y="56227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7" name="Freeform 39">
            <a:extLst>
              <a:ext uri="{FF2B5EF4-FFF2-40B4-BE49-F238E27FC236}">
                <a16:creationId xmlns:a16="http://schemas.microsoft.com/office/drawing/2014/main" id="{87CC5A73-888C-5ABB-CDCC-DB8130D13404}"/>
              </a:ext>
            </a:extLst>
          </p:cNvPr>
          <p:cNvSpPr>
            <a:spLocks noChangeAspect="1"/>
          </p:cNvSpPr>
          <p:nvPr/>
        </p:nvSpPr>
        <p:spPr>
          <a:xfrm>
            <a:off x="190390" y="4974939"/>
            <a:ext cx="657388" cy="474963"/>
          </a:xfrm>
          <a:custGeom>
            <a:avLst/>
            <a:gdLst/>
            <a:ahLst/>
            <a:cxnLst/>
            <a:rect l="l" t="t" r="r" b="b"/>
            <a:pathLst>
              <a:path w="818586" h="591429">
                <a:moveTo>
                  <a:pt x="0" y="0"/>
                </a:moveTo>
                <a:lnTo>
                  <a:pt x="818586" y="0"/>
                </a:lnTo>
                <a:lnTo>
                  <a:pt x="818586" y="591429"/>
                </a:lnTo>
                <a:lnTo>
                  <a:pt x="0" y="59142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8" name="TextBox 25">
            <a:extLst>
              <a:ext uri="{FF2B5EF4-FFF2-40B4-BE49-F238E27FC236}">
                <a16:creationId xmlns:a16="http://schemas.microsoft.com/office/drawing/2014/main" id="{EE54C30A-6CBC-F59D-3268-4060077FA65E}"/>
              </a:ext>
            </a:extLst>
          </p:cNvPr>
          <p:cNvSpPr txBox="1"/>
          <p:nvPr/>
        </p:nvSpPr>
        <p:spPr>
          <a:xfrm>
            <a:off x="7065082" y="4587212"/>
            <a:ext cx="4577174" cy="680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99"/>
              </a:lnSpc>
              <a:spcBef>
                <a:spcPct val="0"/>
              </a:spcBef>
            </a:pPr>
            <a:r>
              <a:rPr lang="es-UY" dirty="0">
                <a:solidFill>
                  <a:srgbClr val="000000"/>
                </a:solidFill>
                <a:latin typeface=""/>
              </a:rPr>
              <a:t>Próximo taller presencial en Santiago de Chile: Q3</a:t>
            </a:r>
          </a:p>
        </p:txBody>
      </p:sp>
    </p:spTree>
    <p:extLst>
      <p:ext uri="{BB962C8B-B14F-4D97-AF65-F5344CB8AC3E}">
        <p14:creationId xmlns:p14="http://schemas.microsoft.com/office/powerpoint/2010/main" val="986205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937EAAA-AD86-114D-98E9-E468F853B4F7}"/>
              </a:ext>
            </a:extLst>
          </p:cNvPr>
          <p:cNvSpPr txBox="1">
            <a:spLocks/>
          </p:cNvSpPr>
          <p:nvPr/>
        </p:nvSpPr>
        <p:spPr>
          <a:xfrm>
            <a:off x="7124131" y="682753"/>
            <a:ext cx="4459076" cy="5311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>
                <a:solidFill>
                  <a:srgbClr val="638C1C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es-EC" sz="2500" b="0" dirty="0">
                <a:solidFill>
                  <a:srgbClr val="EB7924"/>
                </a:solidFill>
                <a:latin typeface="Montserrat Medium" pitchFamily="2" charset="77"/>
              </a:rPr>
              <a:t>Amazonia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7308906-D7F4-9D40-8231-1F4BEEDAC2FF}"/>
              </a:ext>
            </a:extLst>
          </p:cNvPr>
          <p:cNvCxnSpPr>
            <a:cxnSpLocks/>
          </p:cNvCxnSpPr>
          <p:nvPr/>
        </p:nvCxnSpPr>
        <p:spPr>
          <a:xfrm>
            <a:off x="6710703" y="1415514"/>
            <a:ext cx="0" cy="4102017"/>
          </a:xfrm>
          <a:prstGeom prst="line">
            <a:avLst/>
          </a:prstGeom>
          <a:ln w="12700">
            <a:solidFill>
              <a:srgbClr val="638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25">
            <a:extLst>
              <a:ext uri="{FF2B5EF4-FFF2-40B4-BE49-F238E27FC236}">
                <a16:creationId xmlns:a16="http://schemas.microsoft.com/office/drawing/2014/main" id="{7C915CA1-E539-D6EC-0976-9E588D0B5AC1}"/>
              </a:ext>
            </a:extLst>
          </p:cNvPr>
          <p:cNvSpPr txBox="1"/>
          <p:nvPr/>
        </p:nvSpPr>
        <p:spPr>
          <a:xfrm>
            <a:off x="6873751" y="1322914"/>
            <a:ext cx="5053908" cy="46377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1800" dirty="0">
                <a:solidFill>
                  <a:srgbClr val="000000"/>
                </a:solidFill>
                <a:latin typeface="Open Sans"/>
              </a:rPr>
              <a:t>E</a:t>
            </a:r>
            <a:r>
              <a:rPr lang="es-UY" sz="1800" dirty="0">
                <a:solidFill>
                  <a:srgbClr val="000000"/>
                </a:solidFill>
                <a:latin typeface="Open Sans"/>
              </a:rPr>
              <a:t>l proyecto piloto LACI Amazonia está desarrollando herramientas de apoyo a la toma de decisiones informadas sobre el clima y fáciles de usar con los pueblos indígenas y las comunidades locales de la región amazónica, incorporando proyecciones climáticas relevantes a nivel local y el intercambio de capacidades para empoderar a las mujeres y los jóvenes.</a:t>
            </a:r>
            <a:r>
              <a:rPr lang="es-UY" dirty="0">
                <a:solidFill>
                  <a:srgbClr val="000000"/>
                </a:solidFill>
                <a:latin typeface="Open Sans"/>
              </a:rPr>
              <a:t> </a:t>
            </a:r>
            <a:endParaRPr lang="es-UY" sz="1050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algn="just">
              <a:lnSpc>
                <a:spcPts val="2800"/>
              </a:lnSpc>
            </a:pPr>
            <a:r>
              <a:rPr lang="es-UY" sz="1800">
                <a:solidFill>
                  <a:srgbClr val="000000"/>
                </a:solidFill>
                <a:latin typeface="Open Sans"/>
              </a:rPr>
              <a:t>El proyecto piloto se centra en tres regiones amazónicas de Vichada (Colombia), Acre (Brasil) y Ucayali (Perú), con poblaciones predominantemente indígenas.</a:t>
            </a:r>
            <a:endParaRPr lang="es-UY" sz="180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1868CFE-7CA0-2B26-151D-BF8433921648}"/>
              </a:ext>
            </a:extLst>
          </p:cNvPr>
          <p:cNvGrpSpPr>
            <a:grpSpLocks noChangeAspect="1"/>
          </p:cNvGrpSpPr>
          <p:nvPr/>
        </p:nvGrpSpPr>
        <p:grpSpPr>
          <a:xfrm>
            <a:off x="4769007" y="190901"/>
            <a:ext cx="1828800" cy="1828800"/>
            <a:chOff x="14799249" y="5358556"/>
            <a:chExt cx="1158554" cy="1158554"/>
          </a:xfrm>
        </p:grpSpPr>
        <p:sp>
          <p:nvSpPr>
            <p:cNvPr id="16" name="Freeform 63">
              <a:extLst>
                <a:ext uri="{FF2B5EF4-FFF2-40B4-BE49-F238E27FC236}">
                  <a16:creationId xmlns:a16="http://schemas.microsoft.com/office/drawing/2014/main" id="{5ECB7E06-8CC2-2638-D626-12ADADF5D049}"/>
                </a:ext>
              </a:extLst>
            </p:cNvPr>
            <p:cNvSpPr/>
            <p:nvPr/>
          </p:nvSpPr>
          <p:spPr>
            <a:xfrm>
              <a:off x="14799249" y="5358556"/>
              <a:ext cx="1158554" cy="1158554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28C3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65">
              <a:extLst>
                <a:ext uri="{FF2B5EF4-FFF2-40B4-BE49-F238E27FC236}">
                  <a16:creationId xmlns:a16="http://schemas.microsoft.com/office/drawing/2014/main" id="{EBBE6F23-F24A-8CCD-1FD8-9A5F7D486C92}"/>
                </a:ext>
              </a:extLst>
            </p:cNvPr>
            <p:cNvSpPr/>
            <p:nvPr/>
          </p:nvSpPr>
          <p:spPr>
            <a:xfrm>
              <a:off x="14974061" y="5541153"/>
              <a:ext cx="808934" cy="739163"/>
            </a:xfrm>
            <a:custGeom>
              <a:avLst/>
              <a:gdLst/>
              <a:ahLst/>
              <a:cxnLst/>
              <a:rect l="l" t="t" r="r" b="b"/>
              <a:pathLst>
                <a:path w="808935" h="739164">
                  <a:moveTo>
                    <a:pt x="0" y="0"/>
                  </a:moveTo>
                  <a:lnTo>
                    <a:pt x="808935" y="0"/>
                  </a:lnTo>
                  <a:lnTo>
                    <a:pt x="808935" y="739164"/>
                  </a:lnTo>
                  <a:lnTo>
                    <a:pt x="0" y="739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B3DD039-570B-3247-7AA3-D9135ED12A66}"/>
              </a:ext>
            </a:extLst>
          </p:cNvPr>
          <p:cNvGrpSpPr>
            <a:grpSpLocks noChangeAspect="1"/>
          </p:cNvGrpSpPr>
          <p:nvPr/>
        </p:nvGrpSpPr>
        <p:grpSpPr>
          <a:xfrm>
            <a:off x="151443" y="5024462"/>
            <a:ext cx="2223391" cy="492980"/>
            <a:chOff x="1107940" y="7944068"/>
            <a:chExt cx="2845905" cy="631007"/>
          </a:xfrm>
        </p:grpSpPr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B65C2657-64F9-75D9-9FCC-D36B0364E4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7940" y="7944068"/>
              <a:ext cx="873365" cy="631007"/>
            </a:xfrm>
            <a:custGeom>
              <a:avLst/>
              <a:gdLst/>
              <a:ahLst/>
              <a:cxnLst/>
              <a:rect l="l" t="t" r="r" b="b"/>
              <a:pathLst>
                <a:path w="873365" h="631007">
                  <a:moveTo>
                    <a:pt x="0" y="0"/>
                  </a:moveTo>
                  <a:lnTo>
                    <a:pt x="873366" y="0"/>
                  </a:lnTo>
                  <a:lnTo>
                    <a:pt x="873366" y="631007"/>
                  </a:lnTo>
                  <a:lnTo>
                    <a:pt x="0" y="6310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2DFE6B62-107E-3CDC-75A2-ED6B7FA9A6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06743" y="7944068"/>
              <a:ext cx="947102" cy="631007"/>
            </a:xfrm>
            <a:custGeom>
              <a:avLst/>
              <a:gdLst/>
              <a:ahLst/>
              <a:cxnLst/>
              <a:rect l="l" t="t" r="r" b="b"/>
              <a:pathLst>
                <a:path w="947102" h="631007">
                  <a:moveTo>
                    <a:pt x="0" y="0"/>
                  </a:moveTo>
                  <a:lnTo>
                    <a:pt x="947101" y="0"/>
                  </a:lnTo>
                  <a:lnTo>
                    <a:pt x="947101" y="631007"/>
                  </a:lnTo>
                  <a:lnTo>
                    <a:pt x="0" y="6310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8C705E8D-886B-E2B7-08AE-8F17A4B9B3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57341" y="7944068"/>
              <a:ext cx="873365" cy="631007"/>
            </a:xfrm>
            <a:custGeom>
              <a:avLst/>
              <a:gdLst/>
              <a:ahLst/>
              <a:cxnLst/>
              <a:rect l="l" t="t" r="r" b="b"/>
              <a:pathLst>
                <a:path w="873365" h="631007">
                  <a:moveTo>
                    <a:pt x="0" y="0"/>
                  </a:moveTo>
                  <a:lnTo>
                    <a:pt x="873366" y="0"/>
                  </a:lnTo>
                  <a:lnTo>
                    <a:pt x="873366" y="631007"/>
                  </a:lnTo>
                  <a:lnTo>
                    <a:pt x="0" y="6310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21">
            <a:extLst>
              <a:ext uri="{FF2B5EF4-FFF2-40B4-BE49-F238E27FC236}">
                <a16:creationId xmlns:a16="http://schemas.microsoft.com/office/drawing/2014/main" id="{F92FABF6-161F-660E-9C19-2FCAD02D62C9}"/>
              </a:ext>
            </a:extLst>
          </p:cNvPr>
          <p:cNvGrpSpPr>
            <a:grpSpLocks noChangeAspect="1"/>
          </p:cNvGrpSpPr>
          <p:nvPr/>
        </p:nvGrpSpPr>
        <p:grpSpPr>
          <a:xfrm>
            <a:off x="151443" y="557977"/>
            <a:ext cx="3132498" cy="3132498"/>
            <a:chOff x="0" y="0"/>
            <a:chExt cx="4481526" cy="4481526"/>
          </a:xfrm>
        </p:grpSpPr>
        <p:grpSp>
          <p:nvGrpSpPr>
            <p:cNvPr id="25" name="Group 22">
              <a:extLst>
                <a:ext uri="{FF2B5EF4-FFF2-40B4-BE49-F238E27FC236}">
                  <a16:creationId xmlns:a16="http://schemas.microsoft.com/office/drawing/2014/main" id="{1E0AA529-6706-2C75-CB6C-38742B04D134}"/>
                </a:ext>
              </a:extLst>
            </p:cNvPr>
            <p:cNvGrpSpPr/>
            <p:nvPr/>
          </p:nvGrpSpPr>
          <p:grpSpPr>
            <a:xfrm>
              <a:off x="0" y="0"/>
              <a:ext cx="4481526" cy="4481526"/>
              <a:chOff x="0" y="0"/>
              <a:chExt cx="812800" cy="812800"/>
            </a:xfrm>
          </p:grpSpPr>
          <p:sp>
            <p:nvSpPr>
              <p:cNvPr id="28" name="Freeform 23">
                <a:extLst>
                  <a:ext uri="{FF2B5EF4-FFF2-40B4-BE49-F238E27FC236}">
                    <a16:creationId xmlns:a16="http://schemas.microsoft.com/office/drawing/2014/main" id="{33BDFAE7-747D-EF38-E271-C462BEBA4FA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28C3C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TextBox 24">
                <a:extLst>
                  <a:ext uri="{FF2B5EF4-FFF2-40B4-BE49-F238E27FC236}">
                    <a16:creationId xmlns:a16="http://schemas.microsoft.com/office/drawing/2014/main" id="{8727DC53-3B57-2504-9DFA-37C3E36EC3C9}"/>
                  </a:ext>
                </a:extLst>
              </p:cNvPr>
              <p:cNvSpPr txBox="1"/>
              <p:nvPr/>
            </p:nvSpPr>
            <p:spPr>
              <a:xfrm>
                <a:off x="76200" y="104775"/>
                <a:ext cx="660400" cy="631825"/>
              </a:xfrm>
              <a:prstGeom prst="rect">
                <a:avLst/>
              </a:prstGeom>
            </p:spPr>
            <p:txBody>
              <a:bodyPr lIns="58592" tIns="58592" rIns="58592" bIns="58592" rtlCol="0" anchor="ctr"/>
              <a:lstStyle/>
              <a:p>
                <a:pPr algn="ctr">
                  <a:lnSpc>
                    <a:spcPts val="1580"/>
                  </a:lnSpc>
                </a:pPr>
                <a:endParaRPr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27955EC-72F9-B5E6-3FAA-1A9290E90583}"/>
                </a:ext>
              </a:extLst>
            </p:cNvPr>
            <p:cNvGrpSpPr/>
            <p:nvPr/>
          </p:nvGrpSpPr>
          <p:grpSpPr>
            <a:xfrm>
              <a:off x="161516" y="161516"/>
              <a:ext cx="4158495" cy="4158495"/>
              <a:chOff x="0" y="0"/>
              <a:chExt cx="812800" cy="812800"/>
            </a:xfrm>
          </p:grpSpPr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13CDC67E-37A7-711C-FE47-135B9EB1EBE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10"/>
                <a:stretch>
                  <a:fillRect t="-16875" b="-16875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A54F0DD-1082-18C9-766D-946B677CB8BE}"/>
              </a:ext>
            </a:extLst>
          </p:cNvPr>
          <p:cNvGrpSpPr>
            <a:grpSpLocks noChangeAspect="1"/>
          </p:cNvGrpSpPr>
          <p:nvPr/>
        </p:nvGrpSpPr>
        <p:grpSpPr>
          <a:xfrm>
            <a:off x="2855520" y="2360019"/>
            <a:ext cx="3500805" cy="3500805"/>
            <a:chOff x="9188831" y="4864822"/>
            <a:chExt cx="3361144" cy="3361144"/>
          </a:xfrm>
        </p:grpSpPr>
        <p:grpSp>
          <p:nvGrpSpPr>
            <p:cNvPr id="31" name="Group 22">
              <a:extLst>
                <a:ext uri="{FF2B5EF4-FFF2-40B4-BE49-F238E27FC236}">
                  <a16:creationId xmlns:a16="http://schemas.microsoft.com/office/drawing/2014/main" id="{1AFBA9FA-46E2-DCB6-53F7-5A6DDBEB6F09}"/>
                </a:ext>
              </a:extLst>
            </p:cNvPr>
            <p:cNvGrpSpPr/>
            <p:nvPr/>
          </p:nvGrpSpPr>
          <p:grpSpPr>
            <a:xfrm>
              <a:off x="9188831" y="4864822"/>
              <a:ext cx="3361144" cy="3361144"/>
              <a:chOff x="0" y="0"/>
              <a:chExt cx="812800" cy="812800"/>
            </a:xfrm>
          </p:grpSpPr>
          <p:sp>
            <p:nvSpPr>
              <p:cNvPr id="60" name="Freeform 23">
                <a:extLst>
                  <a:ext uri="{FF2B5EF4-FFF2-40B4-BE49-F238E27FC236}">
                    <a16:creationId xmlns:a16="http://schemas.microsoft.com/office/drawing/2014/main" id="{BE7A9450-8356-2C7D-B186-B7B0C30A4CED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38C1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TextBox 24">
                <a:extLst>
                  <a:ext uri="{FF2B5EF4-FFF2-40B4-BE49-F238E27FC236}">
                    <a16:creationId xmlns:a16="http://schemas.microsoft.com/office/drawing/2014/main" id="{BED93447-79BC-5FA8-AE16-88B6F35955B1}"/>
                  </a:ext>
                </a:extLst>
              </p:cNvPr>
              <p:cNvSpPr txBox="1"/>
              <p:nvPr/>
            </p:nvSpPr>
            <p:spPr>
              <a:xfrm>
                <a:off x="76200" y="104775"/>
                <a:ext cx="660400" cy="631825"/>
              </a:xfrm>
              <a:prstGeom prst="rect">
                <a:avLst/>
              </a:prstGeom>
            </p:spPr>
            <p:txBody>
              <a:bodyPr lIns="58592" tIns="58592" rIns="58592" bIns="58592" rtlCol="0" anchor="ctr"/>
              <a:lstStyle/>
              <a:p>
                <a:pPr algn="ctr">
                  <a:lnSpc>
                    <a:spcPts val="1580"/>
                  </a:lnSpc>
                </a:pPr>
                <a:endParaRPr/>
              </a:p>
            </p:txBody>
          </p:sp>
        </p:grpSp>
        <p:grpSp>
          <p:nvGrpSpPr>
            <p:cNvPr id="32" name="Group 18">
              <a:extLst>
                <a:ext uri="{FF2B5EF4-FFF2-40B4-BE49-F238E27FC236}">
                  <a16:creationId xmlns:a16="http://schemas.microsoft.com/office/drawing/2014/main" id="{E4DDAD50-A031-882A-CAB1-410AEB27AFB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292641" y="4968632"/>
              <a:ext cx="3153523" cy="3153523"/>
              <a:chOff x="0" y="0"/>
              <a:chExt cx="812800" cy="812800"/>
            </a:xfrm>
          </p:grpSpPr>
          <p:sp>
            <p:nvSpPr>
              <p:cNvPr id="59" name="Freeform 19">
                <a:extLst>
                  <a:ext uri="{FF2B5EF4-FFF2-40B4-BE49-F238E27FC236}">
                    <a16:creationId xmlns:a16="http://schemas.microsoft.com/office/drawing/2014/main" id="{8ABFA4E5-5CA1-B59B-5475-9593D7142E6A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11"/>
                <a:stretch>
                  <a:fillRect l="-37259" r="-8128" b="-9040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62" name="Marcador de fecha 3">
            <a:extLst>
              <a:ext uri="{FF2B5EF4-FFF2-40B4-BE49-F238E27FC236}">
                <a16:creationId xmlns:a16="http://schemas.microsoft.com/office/drawing/2014/main" id="{8F52C77C-621F-B8C0-43CB-7FA5D6538A69}"/>
              </a:ext>
            </a:extLst>
          </p:cNvPr>
          <p:cNvSpPr txBox="1">
            <a:spLocks/>
          </p:cNvSpPr>
          <p:nvPr/>
        </p:nvSpPr>
        <p:spPr>
          <a:xfrm>
            <a:off x="529962" y="6310970"/>
            <a:ext cx="1582617" cy="365125"/>
          </a:xfrm>
          <a:prstGeom prst="rect">
            <a:avLst/>
          </a:prstGeom>
        </p:spPr>
        <p:txBody>
          <a:bodyPr/>
          <a:lstStyle>
            <a:defPPr>
              <a:defRPr lang="es-EC"/>
            </a:defPPr>
            <a:lvl1pPr marL="0" algn="ctr" defTabSz="914400" rtl="0" eaLnBrk="1" latinLnBrk="0" hangingPunct="1">
              <a:defRPr sz="1300" b="0" i="0" kern="1200">
                <a:solidFill>
                  <a:srgbClr val="638C1C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/>
              <a:t>22 - May - 2024</a:t>
            </a:r>
          </a:p>
        </p:txBody>
      </p:sp>
    </p:spTree>
    <p:extLst>
      <p:ext uri="{BB962C8B-B14F-4D97-AF65-F5344CB8AC3E}">
        <p14:creationId xmlns:p14="http://schemas.microsoft.com/office/powerpoint/2010/main" val="1578555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937EAAA-AD86-114D-98E9-E468F853B4F7}"/>
              </a:ext>
            </a:extLst>
          </p:cNvPr>
          <p:cNvSpPr txBox="1">
            <a:spLocks/>
          </p:cNvSpPr>
          <p:nvPr/>
        </p:nvSpPr>
        <p:spPr>
          <a:xfrm>
            <a:off x="7124131" y="682753"/>
            <a:ext cx="4459076" cy="5311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>
                <a:solidFill>
                  <a:srgbClr val="638C1C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es-EC" sz="2500" b="0" dirty="0">
                <a:solidFill>
                  <a:srgbClr val="EB7924"/>
                </a:solidFill>
                <a:latin typeface="Montserrat Medium" pitchFamily="2" charset="77"/>
              </a:rPr>
              <a:t>Amazonia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7308906-D7F4-9D40-8231-1F4BEEDAC2FF}"/>
              </a:ext>
            </a:extLst>
          </p:cNvPr>
          <p:cNvCxnSpPr>
            <a:cxnSpLocks/>
          </p:cNvCxnSpPr>
          <p:nvPr/>
        </p:nvCxnSpPr>
        <p:spPr>
          <a:xfrm>
            <a:off x="6710703" y="1415514"/>
            <a:ext cx="0" cy="4102017"/>
          </a:xfrm>
          <a:prstGeom prst="line">
            <a:avLst/>
          </a:prstGeom>
          <a:ln w="12700">
            <a:solidFill>
              <a:srgbClr val="638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25">
            <a:extLst>
              <a:ext uri="{FF2B5EF4-FFF2-40B4-BE49-F238E27FC236}">
                <a16:creationId xmlns:a16="http://schemas.microsoft.com/office/drawing/2014/main" id="{7C915CA1-E539-D6EC-0976-9E588D0B5AC1}"/>
              </a:ext>
            </a:extLst>
          </p:cNvPr>
          <p:cNvSpPr txBox="1"/>
          <p:nvPr/>
        </p:nvSpPr>
        <p:spPr>
          <a:xfrm>
            <a:off x="6803304" y="1184014"/>
            <a:ext cx="4951334" cy="49968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</a:pPr>
            <a:r>
              <a:rPr lang="es-UY" sz="1800" dirty="0">
                <a:solidFill>
                  <a:srgbClr val="000000"/>
                </a:solidFill>
                <a:latin typeface="Open Sans"/>
              </a:rPr>
              <a:t>El objetivo del proyecto piloto LACI en Jamaica es ayudar a mejorar la resiliencia ante los desastres en Jamaica mediante el desarrollo conjunto de herramientas geoespaciales de apoyo a la toma de decisiones y la prestación de apoyo al desarrollo de capacidades. </a:t>
            </a:r>
            <a:r>
              <a:rPr lang="es-UY" sz="1800" dirty="0" err="1">
                <a:solidFill>
                  <a:srgbClr val="000000"/>
                </a:solidFill>
                <a:latin typeface="Open Sans"/>
              </a:rPr>
              <a:t>Co-desarrollado</a:t>
            </a:r>
            <a:r>
              <a:rPr lang="es-UY" sz="1800" dirty="0">
                <a:solidFill>
                  <a:srgbClr val="000000"/>
                </a:solidFill>
                <a:latin typeface="Open Sans"/>
              </a:rPr>
              <a:t> y </a:t>
            </a:r>
            <a:r>
              <a:rPr lang="es-UY" sz="1800" dirty="0" err="1">
                <a:solidFill>
                  <a:srgbClr val="000000"/>
                </a:solidFill>
                <a:latin typeface="Open Sans"/>
              </a:rPr>
              <a:t>co-liderado</a:t>
            </a:r>
            <a:r>
              <a:rPr lang="es-UY" sz="1800" dirty="0">
                <a:solidFill>
                  <a:srgbClr val="000000"/>
                </a:solidFill>
                <a:latin typeface="Open Sans"/>
              </a:rPr>
              <a:t> por un subgrupo de trabajo canadiense del Grupo de Observación de la Tierra (GEO) para la Reducción del Riesgo de Desastres (RRD), este piloto se desarrolló a través de la construcción de relaciones y esfuerzos de colaboración con los miembros del equipo piloto en el gobierno y el mundo académico de Jamaica.</a:t>
            </a:r>
            <a:endParaRPr lang="es-UY" sz="180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38" name="Freeform 14">
            <a:extLst>
              <a:ext uri="{FF2B5EF4-FFF2-40B4-BE49-F238E27FC236}">
                <a16:creationId xmlns:a16="http://schemas.microsoft.com/office/drawing/2014/main" id="{D2582E7B-5FDD-6050-4B87-14BD3D38BA56}"/>
              </a:ext>
            </a:extLst>
          </p:cNvPr>
          <p:cNvSpPr>
            <a:spLocks noChangeAspect="1"/>
          </p:cNvSpPr>
          <p:nvPr/>
        </p:nvSpPr>
        <p:spPr>
          <a:xfrm>
            <a:off x="272382" y="4922348"/>
            <a:ext cx="610751" cy="441267"/>
          </a:xfrm>
          <a:custGeom>
            <a:avLst/>
            <a:gdLst/>
            <a:ahLst/>
            <a:cxnLst/>
            <a:rect l="l" t="t" r="r" b="b"/>
            <a:pathLst>
              <a:path w="1089258" h="786989">
                <a:moveTo>
                  <a:pt x="0" y="0"/>
                </a:moveTo>
                <a:lnTo>
                  <a:pt x="1089258" y="0"/>
                </a:lnTo>
                <a:lnTo>
                  <a:pt x="1089258" y="786989"/>
                </a:lnTo>
                <a:lnTo>
                  <a:pt x="0" y="7869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15">
            <a:extLst>
              <a:ext uri="{FF2B5EF4-FFF2-40B4-BE49-F238E27FC236}">
                <a16:creationId xmlns:a16="http://schemas.microsoft.com/office/drawing/2014/main" id="{E80308B2-F109-8F5C-EC89-25D4BBF8640E}"/>
              </a:ext>
            </a:extLst>
          </p:cNvPr>
          <p:cNvSpPr>
            <a:spLocks noChangeAspect="1"/>
          </p:cNvSpPr>
          <p:nvPr/>
        </p:nvSpPr>
        <p:spPr>
          <a:xfrm>
            <a:off x="997863" y="4922348"/>
            <a:ext cx="610751" cy="441267"/>
          </a:xfrm>
          <a:custGeom>
            <a:avLst/>
            <a:gdLst/>
            <a:ahLst/>
            <a:cxnLst/>
            <a:rect l="l" t="t" r="r" b="b"/>
            <a:pathLst>
              <a:path w="1089258" h="786989">
                <a:moveTo>
                  <a:pt x="0" y="0"/>
                </a:moveTo>
                <a:lnTo>
                  <a:pt x="1089258" y="0"/>
                </a:lnTo>
                <a:lnTo>
                  <a:pt x="1089258" y="786989"/>
                </a:lnTo>
                <a:lnTo>
                  <a:pt x="0" y="7869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A750AF9-AEF2-07E1-1B79-243E15D51CF9}"/>
              </a:ext>
            </a:extLst>
          </p:cNvPr>
          <p:cNvGrpSpPr>
            <a:grpSpLocks noChangeAspect="1"/>
          </p:cNvGrpSpPr>
          <p:nvPr/>
        </p:nvGrpSpPr>
        <p:grpSpPr>
          <a:xfrm>
            <a:off x="281199" y="409954"/>
            <a:ext cx="3065127" cy="3065126"/>
            <a:chOff x="1028700" y="799220"/>
            <a:chExt cx="3027646" cy="3027645"/>
          </a:xfrm>
        </p:grpSpPr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id="{3D991FAE-7291-3EF2-578E-44FDBA657FF1}"/>
                </a:ext>
              </a:extLst>
            </p:cNvPr>
            <p:cNvSpPr/>
            <p:nvPr/>
          </p:nvSpPr>
          <p:spPr>
            <a:xfrm>
              <a:off x="1028700" y="799220"/>
              <a:ext cx="3027646" cy="3027645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38C1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id="{9EAA6423-C5D7-1C11-652D-5C330FBA4A0C}"/>
                </a:ext>
              </a:extLst>
            </p:cNvPr>
            <p:cNvSpPr/>
            <p:nvPr/>
          </p:nvSpPr>
          <p:spPr>
            <a:xfrm>
              <a:off x="1137817" y="908337"/>
              <a:ext cx="2809411" cy="280941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 l="-53140" t="-93580" r="-73641" b="-10879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F54CAB7-5049-5DC3-3337-BFF04392FE72}"/>
              </a:ext>
            </a:extLst>
          </p:cNvPr>
          <p:cNvGrpSpPr>
            <a:grpSpLocks noChangeAspect="1"/>
          </p:cNvGrpSpPr>
          <p:nvPr/>
        </p:nvGrpSpPr>
        <p:grpSpPr>
          <a:xfrm>
            <a:off x="2778767" y="2389374"/>
            <a:ext cx="3618681" cy="3618681"/>
            <a:chOff x="14133105" y="5047110"/>
            <a:chExt cx="3366550" cy="3366550"/>
          </a:xfrm>
        </p:grpSpPr>
        <p:sp>
          <p:nvSpPr>
            <p:cNvPr id="44" name="Freeform 18">
              <a:extLst>
                <a:ext uri="{FF2B5EF4-FFF2-40B4-BE49-F238E27FC236}">
                  <a16:creationId xmlns:a16="http://schemas.microsoft.com/office/drawing/2014/main" id="{353F7B02-3AB6-0743-D547-98A13B4C42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33105" y="5047110"/>
              <a:ext cx="3366550" cy="336655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28C3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21">
              <a:extLst>
                <a:ext uri="{FF2B5EF4-FFF2-40B4-BE49-F238E27FC236}">
                  <a16:creationId xmlns:a16="http://schemas.microsoft.com/office/drawing/2014/main" id="{76824E77-5FC6-8DDA-3290-5171097A3B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37083" y="5151088"/>
              <a:ext cx="3158594" cy="3158594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8"/>
              <a:stretch>
                <a:fillRect l="-19249" t="-3718" r="-1904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29BF19F-D866-1891-D696-735773FCD942}"/>
              </a:ext>
            </a:extLst>
          </p:cNvPr>
          <p:cNvGrpSpPr>
            <a:grpSpLocks noChangeAspect="1"/>
          </p:cNvGrpSpPr>
          <p:nvPr/>
        </p:nvGrpSpPr>
        <p:grpSpPr>
          <a:xfrm>
            <a:off x="4194874" y="299548"/>
            <a:ext cx="1828800" cy="1828800"/>
            <a:chOff x="2964517" y="809460"/>
            <a:chExt cx="1178655" cy="1178655"/>
          </a:xfrm>
        </p:grpSpPr>
        <p:sp>
          <p:nvSpPr>
            <p:cNvPr id="53" name="TextBox 51">
              <a:extLst>
                <a:ext uri="{FF2B5EF4-FFF2-40B4-BE49-F238E27FC236}">
                  <a16:creationId xmlns:a16="http://schemas.microsoft.com/office/drawing/2014/main" id="{D93A0F37-8596-A354-D3C9-FCA08601B299}"/>
                </a:ext>
              </a:extLst>
            </p:cNvPr>
            <p:cNvSpPr txBox="1"/>
            <p:nvPr/>
          </p:nvSpPr>
          <p:spPr>
            <a:xfrm>
              <a:off x="3075013" y="906146"/>
              <a:ext cx="957657" cy="971471"/>
            </a:xfrm>
            <a:prstGeom prst="rect">
              <a:avLst/>
            </a:prstGeom>
          </p:spPr>
          <p:txBody>
            <a:bodyPr lIns="30203" tIns="30203" rIns="30203" bIns="30203" rtlCol="0" anchor="ctr"/>
            <a:lstStyle/>
            <a:p>
              <a:pPr algn="ctr">
                <a:lnSpc>
                  <a:spcPts val="1496"/>
                </a:lnSpc>
              </a:pPr>
              <a:endParaRPr/>
            </a:p>
          </p:txBody>
        </p:sp>
        <p:sp>
          <p:nvSpPr>
            <p:cNvPr id="48" name="Freeform 50">
              <a:extLst>
                <a:ext uri="{FF2B5EF4-FFF2-40B4-BE49-F238E27FC236}">
                  <a16:creationId xmlns:a16="http://schemas.microsoft.com/office/drawing/2014/main" id="{44F0B456-1B56-C538-85B1-B7732BE20535}"/>
                </a:ext>
              </a:extLst>
            </p:cNvPr>
            <p:cNvSpPr/>
            <p:nvPr/>
          </p:nvSpPr>
          <p:spPr>
            <a:xfrm>
              <a:off x="2964517" y="809460"/>
              <a:ext cx="1178655" cy="1178655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38C1C">
                <a:alpha val="88627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52">
              <a:extLst>
                <a:ext uri="{FF2B5EF4-FFF2-40B4-BE49-F238E27FC236}">
                  <a16:creationId xmlns:a16="http://schemas.microsoft.com/office/drawing/2014/main" id="{37344760-DDBD-A455-071D-8572051B70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36447" y="981392"/>
              <a:ext cx="834792" cy="834792"/>
            </a:xfrm>
            <a:custGeom>
              <a:avLst/>
              <a:gdLst/>
              <a:ahLst/>
              <a:cxnLst/>
              <a:rect l="l" t="t" r="r" b="b"/>
              <a:pathLst>
                <a:path w="820556" h="820556">
                  <a:moveTo>
                    <a:pt x="0" y="0"/>
                  </a:moveTo>
                  <a:lnTo>
                    <a:pt x="820556" y="0"/>
                  </a:lnTo>
                  <a:lnTo>
                    <a:pt x="820556" y="820555"/>
                  </a:lnTo>
                  <a:lnTo>
                    <a:pt x="0" y="8205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89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55" name="Marcador de fecha 3">
            <a:extLst>
              <a:ext uri="{FF2B5EF4-FFF2-40B4-BE49-F238E27FC236}">
                <a16:creationId xmlns:a16="http://schemas.microsoft.com/office/drawing/2014/main" id="{A9B4D4C7-C6EB-4114-7844-FBBFCA9D0520}"/>
              </a:ext>
            </a:extLst>
          </p:cNvPr>
          <p:cNvSpPr txBox="1">
            <a:spLocks/>
          </p:cNvSpPr>
          <p:nvPr/>
        </p:nvSpPr>
        <p:spPr>
          <a:xfrm>
            <a:off x="529962" y="6310970"/>
            <a:ext cx="1582617" cy="365125"/>
          </a:xfrm>
          <a:prstGeom prst="rect">
            <a:avLst/>
          </a:prstGeom>
        </p:spPr>
        <p:txBody>
          <a:bodyPr/>
          <a:lstStyle>
            <a:defPPr>
              <a:defRPr lang="es-EC"/>
            </a:defPPr>
            <a:lvl1pPr marL="0" algn="ctr" defTabSz="914400" rtl="0" eaLnBrk="1" latinLnBrk="0" hangingPunct="1">
              <a:defRPr sz="1300" b="0" i="0" kern="1200">
                <a:solidFill>
                  <a:srgbClr val="638C1C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/>
              <a:t>22 - May - 2024</a:t>
            </a:r>
          </a:p>
        </p:txBody>
      </p:sp>
    </p:spTree>
    <p:extLst>
      <p:ext uri="{BB962C8B-B14F-4D97-AF65-F5344CB8AC3E}">
        <p14:creationId xmlns:p14="http://schemas.microsoft.com/office/powerpoint/2010/main" val="3097638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>
            <a:extLst>
              <a:ext uri="{FF2B5EF4-FFF2-40B4-BE49-F238E27FC236}">
                <a16:creationId xmlns:a16="http://schemas.microsoft.com/office/drawing/2014/main" id="{E208E92C-85B1-D0C5-441E-FB944407D3C9}"/>
              </a:ext>
            </a:extLst>
          </p:cNvPr>
          <p:cNvSpPr>
            <a:spLocks noChangeAspect="1"/>
          </p:cNvSpPr>
          <p:nvPr/>
        </p:nvSpPr>
        <p:spPr>
          <a:xfrm>
            <a:off x="6545343" y="0"/>
            <a:ext cx="5210150" cy="6834955"/>
          </a:xfrm>
          <a:custGeom>
            <a:avLst/>
            <a:gdLst/>
            <a:ahLst/>
            <a:cxnLst/>
            <a:rect l="l" t="t" r="r" b="b"/>
            <a:pathLst>
              <a:path w="6903458" h="9056328">
                <a:moveTo>
                  <a:pt x="0" y="0"/>
                </a:moveTo>
                <a:lnTo>
                  <a:pt x="6903458" y="0"/>
                </a:lnTo>
                <a:lnTo>
                  <a:pt x="6903458" y="9056328"/>
                </a:lnTo>
                <a:lnTo>
                  <a:pt x="0" y="90563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4406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24">
            <a:extLst>
              <a:ext uri="{FF2B5EF4-FFF2-40B4-BE49-F238E27FC236}">
                <a16:creationId xmlns:a16="http://schemas.microsoft.com/office/drawing/2014/main" id="{2C2AE83B-69E0-292A-7F93-9E494A2CFBF6}"/>
              </a:ext>
            </a:extLst>
          </p:cNvPr>
          <p:cNvSpPr txBox="1">
            <a:spLocks noChangeAspect="1"/>
          </p:cNvSpPr>
          <p:nvPr/>
        </p:nvSpPr>
        <p:spPr>
          <a:xfrm>
            <a:off x="7123181" y="1386151"/>
            <a:ext cx="4360320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s-UY" sz="2400" b="1" spc="308">
                <a:solidFill>
                  <a:schemeClr val="accent6">
                    <a:lumMod val="50000"/>
                  </a:schemeClr>
                </a:solidFill>
                <a:latin typeface=""/>
              </a:rPr>
              <a:t>La LACI es una colaboración voluntaria entre países que comparten una necesidad común de datos, herramientas y conocimientos científicos que sustenten estrategias eficaces de respuesta al cambio climático. 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9A70BEB9-DA60-042B-034B-73BEF7C4A176}"/>
              </a:ext>
            </a:extLst>
          </p:cNvPr>
          <p:cNvSpPr txBox="1">
            <a:spLocks/>
          </p:cNvSpPr>
          <p:nvPr/>
        </p:nvSpPr>
        <p:spPr>
          <a:xfrm>
            <a:off x="576498" y="682753"/>
            <a:ext cx="8272451" cy="5311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>
                <a:solidFill>
                  <a:srgbClr val="638C1C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es-ES" sz="2500" dirty="0">
                <a:solidFill>
                  <a:srgbClr val="EB7924"/>
                </a:solidFill>
              </a:rPr>
              <a:t>Futuras oportunidades de participación</a:t>
            </a:r>
          </a:p>
        </p:txBody>
      </p:sp>
      <p:sp>
        <p:nvSpPr>
          <p:cNvPr id="13" name="TextBox 18">
            <a:extLst>
              <a:ext uri="{FF2B5EF4-FFF2-40B4-BE49-F238E27FC236}">
                <a16:creationId xmlns:a16="http://schemas.microsoft.com/office/drawing/2014/main" id="{521BC38E-79F4-600A-31C0-819117E0DB8B}"/>
              </a:ext>
            </a:extLst>
          </p:cNvPr>
          <p:cNvSpPr txBox="1"/>
          <p:nvPr/>
        </p:nvSpPr>
        <p:spPr>
          <a:xfrm>
            <a:off x="576498" y="1754089"/>
            <a:ext cx="5238214" cy="3504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78"/>
              </a:lnSpc>
            </a:pPr>
            <a:r>
              <a:rPr lang="es-UY" sz="2000">
                <a:solidFill>
                  <a:srgbClr val="000000"/>
                </a:solidFill>
                <a:latin typeface=""/>
              </a:rPr>
              <a:t>Asociaciones gubernamentales y colaboración con cada piloto LACI</a:t>
            </a:r>
          </a:p>
          <a:p>
            <a:pPr algn="just">
              <a:lnSpc>
                <a:spcPts val="2478"/>
              </a:lnSpc>
            </a:pPr>
            <a:endParaRPr lang="es-UY" sz="2000" dirty="0">
              <a:solidFill>
                <a:srgbClr val="000000"/>
              </a:solidFill>
              <a:latin typeface=""/>
            </a:endParaRPr>
          </a:p>
          <a:p>
            <a:pPr algn="just">
              <a:lnSpc>
                <a:spcPts val="2478"/>
              </a:lnSpc>
            </a:pPr>
            <a:r>
              <a:rPr lang="es-UY" sz="2000" dirty="0">
                <a:solidFill>
                  <a:srgbClr val="000000"/>
                </a:solidFill>
                <a:latin typeface=""/>
              </a:rPr>
              <a:t>Asociaciones (gubernamentales, de la sociedad civil, académicas) para participar en estos talleres de colaboración</a:t>
            </a:r>
          </a:p>
          <a:p>
            <a:pPr algn="just">
              <a:lnSpc>
                <a:spcPts val="2478"/>
              </a:lnSpc>
            </a:pPr>
            <a:endParaRPr lang="es-UY" sz="2000" dirty="0">
              <a:solidFill>
                <a:srgbClr val="000000"/>
              </a:solidFill>
              <a:latin typeface=""/>
            </a:endParaRPr>
          </a:p>
          <a:p>
            <a:pPr algn="just">
              <a:lnSpc>
                <a:spcPts val="2478"/>
              </a:lnSpc>
            </a:pPr>
            <a:r>
              <a:rPr lang="es-UY" sz="2000" dirty="0">
                <a:solidFill>
                  <a:srgbClr val="000000"/>
                </a:solidFill>
                <a:latin typeface=""/>
              </a:rPr>
              <a:t>Próximo taller: 16 de junio La Plata </a:t>
            </a:r>
          </a:p>
          <a:p>
            <a:pPr algn="just">
              <a:lnSpc>
                <a:spcPts val="2478"/>
              </a:lnSpc>
            </a:pPr>
            <a:endParaRPr lang="es-UY" sz="2000" dirty="0">
              <a:solidFill>
                <a:srgbClr val="000000"/>
              </a:solidFill>
              <a:latin typeface=""/>
            </a:endParaRPr>
          </a:p>
          <a:p>
            <a:pPr algn="just">
              <a:lnSpc>
                <a:spcPts val="2478"/>
              </a:lnSpc>
            </a:pPr>
            <a:r>
              <a:rPr lang="es-UY" sz="2000" dirty="0">
                <a:solidFill>
                  <a:srgbClr val="000000"/>
                </a:solidFill>
                <a:latin typeface=""/>
              </a:rPr>
              <a:t>Contacto, Brian </a:t>
            </a:r>
            <a:r>
              <a:rPr lang="es-UY" sz="2000" dirty="0" err="1">
                <a:solidFill>
                  <a:srgbClr val="000000"/>
                </a:solidFill>
                <a:latin typeface=""/>
              </a:rPr>
              <a:t>Leung</a:t>
            </a:r>
          </a:p>
          <a:p>
            <a:pPr algn="just">
              <a:lnSpc>
                <a:spcPts val="2478"/>
              </a:lnSpc>
            </a:pPr>
            <a:r>
              <a:rPr lang="es-UY" sz="2000" dirty="0">
                <a:solidFill>
                  <a:srgbClr val="000000"/>
                </a:solidFill>
                <a:latin typeface=""/>
              </a:rPr>
              <a:t>BLEUNG@USGCRP.GOV</a:t>
            </a:r>
          </a:p>
        </p:txBody>
      </p:sp>
      <p:sp>
        <p:nvSpPr>
          <p:cNvPr id="14" name="Marcador de fecha 3">
            <a:extLst>
              <a:ext uri="{FF2B5EF4-FFF2-40B4-BE49-F238E27FC236}">
                <a16:creationId xmlns:a16="http://schemas.microsoft.com/office/drawing/2014/main" id="{53CEBEE8-9978-154B-3EBA-D381AD0FB9B4}"/>
              </a:ext>
            </a:extLst>
          </p:cNvPr>
          <p:cNvSpPr txBox="1">
            <a:spLocks/>
          </p:cNvSpPr>
          <p:nvPr/>
        </p:nvSpPr>
        <p:spPr>
          <a:xfrm>
            <a:off x="529962" y="6310970"/>
            <a:ext cx="1582617" cy="365125"/>
          </a:xfrm>
          <a:prstGeom prst="rect">
            <a:avLst/>
          </a:prstGeom>
        </p:spPr>
        <p:txBody>
          <a:bodyPr/>
          <a:lstStyle>
            <a:defPPr>
              <a:defRPr lang="es-EC"/>
            </a:defPPr>
            <a:lvl1pPr marL="0" algn="ctr" defTabSz="914400" rtl="0" eaLnBrk="1" latinLnBrk="0" hangingPunct="1">
              <a:defRPr sz="1300" b="0" i="0" kern="1200">
                <a:solidFill>
                  <a:srgbClr val="638C1C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/>
              <a:t>22 - May - 2024</a:t>
            </a:r>
          </a:p>
        </p:txBody>
      </p:sp>
    </p:spTree>
    <p:extLst>
      <p:ext uri="{BB962C8B-B14F-4D97-AF65-F5344CB8AC3E}">
        <p14:creationId xmlns:p14="http://schemas.microsoft.com/office/powerpoint/2010/main" val="35145716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3326</TotalTime>
  <Words>607</Words>
  <Application>Microsoft Office PowerPoint</Application>
  <PresentationFormat>Panorámica</PresentationFormat>
  <Paragraphs>48</Paragraphs>
  <Slides>9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Leung, Brian</cp:lastModifiedBy>
  <cp:revision>41</cp:revision>
  <dcterms:created xsi:type="dcterms:W3CDTF">2023-05-18T13:53:45Z</dcterms:created>
  <dcterms:modified xsi:type="dcterms:W3CDTF">2024-05-20T01:06:59Z</dcterms:modified>
</cp:coreProperties>
</file>